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5"/>
  </p:notesMasterIdLst>
  <p:handoutMasterIdLst>
    <p:handoutMasterId r:id="rId27"/>
  </p:handoutMasterIdLst>
  <p:sldIdLst>
    <p:sldId id="443" r:id="rId3"/>
    <p:sldId id="256" r:id="rId4"/>
    <p:sldId id="319" r:id="rId6"/>
    <p:sldId id="358" r:id="rId7"/>
    <p:sldId id="395" r:id="rId8"/>
    <p:sldId id="324" r:id="rId9"/>
    <p:sldId id="325" r:id="rId10"/>
    <p:sldId id="396" r:id="rId11"/>
    <p:sldId id="407" r:id="rId12"/>
    <p:sldId id="427" r:id="rId13"/>
    <p:sldId id="429" r:id="rId14"/>
    <p:sldId id="428" r:id="rId15"/>
    <p:sldId id="430" r:id="rId16"/>
    <p:sldId id="431" r:id="rId17"/>
    <p:sldId id="432" r:id="rId18"/>
    <p:sldId id="433" r:id="rId19"/>
    <p:sldId id="436" r:id="rId20"/>
    <p:sldId id="437" r:id="rId21"/>
    <p:sldId id="438" r:id="rId22"/>
    <p:sldId id="439" r:id="rId23"/>
    <p:sldId id="440" r:id="rId24"/>
    <p:sldId id="441" r:id="rId25"/>
    <p:sldId id="349" r:id="rId26"/>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86" d="100"/>
          <a:sy n="86" d="100"/>
        </p:scale>
        <p:origin x="427" y="6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1" Type="http://schemas.openxmlformats.org/officeDocument/2006/relationships/commentAuthors" Target="commentAuthors.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handoutMaster" Target="handoutMasters/handoutMaster1.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fld>
            <a:endParaRPr lang="zh-CN" altLang="en-US">
              <a:latin typeface="Microsoft YaHei UI" panose="020B0503020204020204" pitchFamily="34" charset="-122"/>
              <a:ea typeface="Microsoft YaHei UI"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endParaRPr lang="zh-CN" altLang="en-US" noProof="0" dirty="0"/>
          </a:p>
          <a:p>
            <a:pPr lvl="1"/>
            <a:r>
              <a:rPr lang="zh-CN" altLang="en-US" noProof="0" dirty="0"/>
              <a:t>第二级</a:t>
            </a:r>
            <a:endParaRPr lang="zh-CN" altLang="en-US" noProof="0" dirty="0"/>
          </a:p>
          <a:p>
            <a:pPr lvl="2"/>
            <a:r>
              <a:rPr lang="zh-CN" altLang="en-US" noProof="0" dirty="0"/>
              <a:t>第三级</a:t>
            </a:r>
            <a:endParaRPr lang="zh-CN" altLang="en-US" noProof="0" dirty="0"/>
          </a:p>
          <a:p>
            <a:pPr lvl="3"/>
            <a:r>
              <a:rPr lang="zh-CN" altLang="en-US" noProof="0" dirty="0"/>
              <a:t>第四级</a:t>
            </a:r>
            <a:endParaRPr lang="zh-CN" altLang="en-US" noProof="0" dirty="0"/>
          </a:p>
          <a:p>
            <a:pPr lvl="4"/>
            <a:r>
              <a:rPr lang="zh-CN" altLang="en-US" noProof="0" dirty="0"/>
              <a:t>第五级</a:t>
            </a:r>
            <a:endParaRPr lang="zh-CN" altLang="en-US" noProof="0"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endParaRPr lang="zh-CN" altLang="en-US" noProof="0"/>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endParaRPr lang="zh-CN" altLang="en-US" noProof="0"/>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endParaRPr lang="zh-CN" altLang="en-US" noProof="0" dirty="0"/>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endParaRPr lang="zh-CN" altLang="en-US" noProof="0"/>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endParaRPr lang="zh-CN" altLang="en-US" noProof="0"/>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endParaRPr lang="zh-CN" altLang="en-US" noProof="0"/>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endParaRPr lang="zh-CN" altLang="en-US" noProof="0"/>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endParaRPr lang="zh-CN" altLang="en-US" noProof="0"/>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endParaRPr lang="zh-CN" altLang="en-US" noProof="0"/>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endParaRPr lang="zh-CN" altLang="en-US" noProof="0"/>
          </a:p>
          <a:p>
            <a:pPr lvl="1" rtl="0"/>
            <a:r>
              <a:rPr lang="zh-CN" altLang="en-US" noProof="0"/>
              <a:t>第二级</a:t>
            </a:r>
            <a:endParaRPr lang="zh-CN" altLang="en-US" noProof="0"/>
          </a:p>
          <a:p>
            <a:pPr lvl="2" rtl="0"/>
            <a:r>
              <a:rPr lang="zh-CN" altLang="en-US" noProof="0"/>
              <a:t>第三级</a:t>
            </a:r>
            <a:endParaRPr lang="zh-CN" altLang="en-US" noProof="0"/>
          </a:p>
          <a:p>
            <a:pPr lvl="3" rtl="0"/>
            <a:r>
              <a:rPr lang="zh-CN" altLang="en-US" noProof="0"/>
              <a:t>第四级</a:t>
            </a:r>
            <a:endParaRPr lang="zh-CN" altLang="en-US" noProof="0"/>
          </a:p>
          <a:p>
            <a:pPr lvl="4" rtl="0"/>
            <a:r>
              <a:rPr lang="zh-CN" altLang="en-US" noProof="0"/>
              <a:t>第五级</a:t>
            </a:r>
            <a:endParaRPr lang="zh-CN" altLang="en-US" noProof="0"/>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xml"/><Relationship Id="rId2" Type="http://schemas.openxmlformats.org/officeDocument/2006/relationships/image" Target="../media/image5.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3291840"/>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a:t>
            </a:r>
            <a:r>
              <a:rPr lang="en-US" sz="2600">
                <a:solidFill>
                  <a:schemeClr val="bg1"/>
                </a:solidFill>
                <a:uFillTx/>
                <a:latin typeface="Times New Roman" panose="02020603050405020304" pitchFamily="18" charset="0"/>
                <a:cs typeface="Times New Roman" panose="02020603050405020304" pitchFamily="18" charset="0"/>
              </a:rPr>
              <a:t>  </a:t>
            </a:r>
            <a:r>
              <a:rPr sz="2600">
                <a:solidFill>
                  <a:schemeClr val="bg1"/>
                </a:solidFill>
                <a:uFillTx/>
                <a:latin typeface="Times New Roman" panose="02020603050405020304" pitchFamily="18" charset="0"/>
                <a:cs typeface="Times New Roman" panose="02020603050405020304" pitchFamily="18" charset="0"/>
              </a:rPr>
              <a:t>For previous generations, college was a decisive break from parental control; guidance and support needed help from people of the same age and from within. In the past two decades, however, continued connection with and dependence on family, thanks to cellphones, email and social media, have increased significantly. Some parents go so far as to help with coursework. Instead of promoting the idea of college as a</a:t>
            </a:r>
            <a:r>
              <a:rPr sz="2600" b="1" u="sng">
                <a:solidFill>
                  <a:schemeClr val="bg1"/>
                </a:solidFill>
                <a:uFillTx/>
                <a:latin typeface="Times New Roman" panose="02020603050405020304" pitchFamily="18" charset="0"/>
                <a:cs typeface="Times New Roman" panose="02020603050405020304" pitchFamily="18" charset="0"/>
              </a:rPr>
              <a:t> passage</a:t>
            </a:r>
            <a:r>
              <a:rPr sz="2600">
                <a:solidFill>
                  <a:schemeClr val="bg1"/>
                </a:solidFill>
                <a:uFillTx/>
                <a:latin typeface="Times New Roman" panose="02020603050405020304" pitchFamily="18" charset="0"/>
                <a:cs typeface="Times New Roman" panose="02020603050405020304" pitchFamily="18" charset="0"/>
              </a:rPr>
              <a:t> from the shelter of the family to autonomy and adult responsibility, universities have given in to the idea that they should provide the same environment as that of the home.</a:t>
            </a:r>
            <a:endParaRPr sz="26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531360"/>
            <a:ext cx="10714990" cy="9105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uFillTx/>
                <a:latin typeface="Times New Roman" panose="02020603050405020304" pitchFamily="18" charset="0"/>
                <a:cs typeface="Times New Roman" panose="02020603050405020304" pitchFamily="18" charset="0"/>
                <a:sym typeface="+mn-ea"/>
              </a:rPr>
              <a:t>6</a:t>
            </a:r>
            <a:r>
              <a:rPr sz="2600">
                <a:solidFill>
                  <a:schemeClr val="bg1"/>
                </a:solidFill>
                <a:uFillTx/>
                <a:latin typeface="Times New Roman" panose="02020603050405020304" pitchFamily="18" charset="0"/>
                <a:cs typeface="Times New Roman" panose="02020603050405020304" pitchFamily="18" charset="0"/>
                <a:sym typeface="+mn-ea"/>
              </a:rPr>
              <a:t>.The underlined word “passage” in Paragraph 2 means </a:t>
            </a:r>
            <a:r>
              <a:rPr sz="2600" u="sng">
                <a:solidFill>
                  <a:schemeClr val="bg1"/>
                </a:solidFill>
                <a:uFillTx/>
                <a:latin typeface="Times New Roman" panose="02020603050405020304" pitchFamily="18" charset="0"/>
                <a:cs typeface="Times New Roman" panose="02020603050405020304" pitchFamily="18" charset="0"/>
                <a:sym typeface="+mn-ea"/>
              </a:rPr>
              <a:t>              </a:t>
            </a:r>
            <a:r>
              <a:rPr sz="2600">
                <a:solidFill>
                  <a:schemeClr val="bg1"/>
                </a:solidFill>
                <a:uFillTx/>
                <a:latin typeface="Times New Roman" panose="02020603050405020304" pitchFamily="18" charset="0"/>
                <a:cs typeface="Times New Roman" panose="02020603050405020304" pitchFamily="18" charset="0"/>
                <a:sym typeface="+mn-ea"/>
              </a:rPr>
              <a:t>.</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A.change 			B. choice					C. text 			D. extension</a:t>
            </a:r>
            <a:endParaRPr sz="26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05579" y="494439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8088" y="394980"/>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熟词生义</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7089775" y="3058160"/>
            <a:ext cx="31857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10274935" y="3082278"/>
            <a:ext cx="513080" cy="39179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6378575" y="3073400"/>
            <a:ext cx="71120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577215" y="5730240"/>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：不受原义影响，根据</a:t>
            </a:r>
            <a:r>
              <a:rPr lang="zh-CN" altLang="en-US" sz="2400" b="1" u="sng" dirty="0">
                <a:solidFill>
                  <a:srgbClr val="C00000"/>
                </a:solidFill>
              </a:rPr>
              <a:t>语境</a:t>
            </a:r>
            <a:r>
              <a:rPr lang="zh-CN" altLang="en-US" sz="2400" b="1" dirty="0"/>
              <a:t>和</a:t>
            </a:r>
            <a:r>
              <a:rPr lang="zh-CN" altLang="en-US" sz="2400" b="1" u="sng" dirty="0">
                <a:solidFill>
                  <a:srgbClr val="C00000"/>
                </a:solidFill>
              </a:rPr>
              <a:t>信号词</a:t>
            </a:r>
            <a:r>
              <a:rPr lang="zh-CN" altLang="en-US" sz="2400" b="1" dirty="0">
                <a:solidFill>
                  <a:schemeClr val="tx1"/>
                </a:solidFill>
              </a:rPr>
              <a:t>来判断具体的意思</a:t>
            </a:r>
            <a:r>
              <a:rPr lang="zh-CN" altLang="en-US" sz="2400" b="1" dirty="0"/>
              <a:t>。</a:t>
            </a:r>
            <a:endParaRPr lang="zh-CN" altLang="en-US" sz="2400" b="1" dirty="0"/>
          </a:p>
        </p:txBody>
      </p:sp>
      <p:sp>
        <p:nvSpPr>
          <p:cNvPr id="2" name="圆角矩形 16"/>
          <p:cNvSpPr/>
          <p:nvPr/>
        </p:nvSpPr>
        <p:spPr>
          <a:xfrm>
            <a:off x="577215" y="3476625"/>
            <a:ext cx="465264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19928"/>
    </mc:Choice>
    <mc:Fallback>
      <p:transition spd="slow" advTm="11992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19" grpId="0" bldLvl="0" animBg="1"/>
      <p:bldP spid="24" grpId="0" bldLvl="0" animBg="1"/>
      <p:bldP spid="30" grpId="0" bldLvl="0" animBg="1"/>
      <p:bldP spid="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3107690"/>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a:t>
            </a:r>
            <a:r>
              <a:rPr sz="2600">
                <a:solidFill>
                  <a:schemeClr val="bg1"/>
                </a:solidFill>
                <a:uFillTx/>
                <a:latin typeface="Times New Roman" panose="02020603050405020304" pitchFamily="18" charset="0"/>
                <a:cs typeface="Times New Roman" panose="02020603050405020304" pitchFamily="18" charset="0"/>
              </a:rPr>
              <a:t>   </a:t>
            </a:r>
            <a:r>
              <a:rPr sz="2800">
                <a:solidFill>
                  <a:schemeClr val="bg1"/>
                </a:solidFill>
                <a:uFillTx/>
                <a:latin typeface="Times New Roman" panose="02020603050405020304" pitchFamily="18" charset="0"/>
                <a:cs typeface="Times New Roman" panose="02020603050405020304" pitchFamily="18" charset="0"/>
              </a:rPr>
              <a:t>The link between what the men had done as boys and how they turned out as adults was surprisingly </a:t>
            </a:r>
            <a:r>
              <a:rPr sz="2800" b="1" u="sng">
                <a:solidFill>
                  <a:schemeClr val="bg1"/>
                </a:solidFill>
                <a:uFillTx/>
                <a:latin typeface="Times New Roman" panose="02020603050405020304" pitchFamily="18" charset="0"/>
                <a:cs typeface="Times New Roman" panose="02020603050405020304" pitchFamily="18" charset="0"/>
              </a:rPr>
              <a:t>sharp</a:t>
            </a:r>
            <a:r>
              <a:rPr sz="2800">
                <a:solidFill>
                  <a:schemeClr val="bg1"/>
                </a:solidFill>
                <a:uFillTx/>
                <a:latin typeface="Times New Roman" panose="02020603050405020304" pitchFamily="18" charset="0"/>
                <a:cs typeface="Times New Roman" panose="02020603050405020304" pitchFamily="18" charset="0"/>
              </a:rPr>
              <a:t>. Those who had done the most boyhood activities were twice as likely to have warm relations with a wide variety of people, five times as likely to be well paid and 16 times less likely to have been unemployed. The researchers also found that IQ and family social and economic class made no real difference in how the boys turned out.</a:t>
            </a:r>
            <a:endParaRPr sz="28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245610"/>
            <a:ext cx="10714990" cy="12655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uFillTx/>
                <a:latin typeface="Times New Roman" panose="02020603050405020304" pitchFamily="18" charset="0"/>
                <a:cs typeface="Times New Roman" panose="02020603050405020304" pitchFamily="18" charset="0"/>
                <a:sym typeface="+mn-ea"/>
              </a:rPr>
              <a:t>7</a:t>
            </a:r>
            <a:r>
              <a:rPr sz="2600">
                <a:solidFill>
                  <a:schemeClr val="bg1"/>
                </a:solidFill>
                <a:uFillTx/>
                <a:latin typeface="Times New Roman" panose="02020603050405020304" pitchFamily="18" charset="0"/>
                <a:cs typeface="Times New Roman" panose="02020603050405020304" pitchFamily="18" charset="0"/>
                <a:sym typeface="+mn-ea"/>
              </a:rPr>
              <a:t>. What does the underlined word “</a:t>
            </a:r>
            <a:r>
              <a:rPr sz="2600" b="1" u="sng">
                <a:solidFill>
                  <a:schemeClr val="bg1"/>
                </a:solidFill>
                <a:uFillTx/>
                <a:latin typeface="Times New Roman" panose="02020603050405020304" pitchFamily="18" charset="0"/>
                <a:cs typeface="Times New Roman" panose="02020603050405020304" pitchFamily="18" charset="0"/>
                <a:sym typeface="+mn-ea"/>
              </a:rPr>
              <a:t>sharp</a:t>
            </a:r>
            <a:r>
              <a:rPr sz="2600">
                <a:solidFill>
                  <a:schemeClr val="bg1"/>
                </a:solidFill>
                <a:uFillTx/>
                <a:latin typeface="Times New Roman" panose="02020603050405020304" pitchFamily="18" charset="0"/>
                <a:cs typeface="Times New Roman" panose="02020603050405020304" pitchFamily="18" charset="0"/>
                <a:sym typeface="+mn-ea"/>
              </a:rPr>
              <a:t>” probably mean in Paragraph 4?</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 Quick to react</a:t>
            </a:r>
            <a:r>
              <a:rPr lang="en-US" sz="2600">
                <a:solidFill>
                  <a:schemeClr val="bg1"/>
                </a:solidFill>
                <a:uFillTx/>
                <a:latin typeface="Times New Roman" panose="02020603050405020304" pitchFamily="18" charset="0"/>
                <a:cs typeface="Times New Roman" panose="02020603050405020304" pitchFamily="18" charset="0"/>
                <a:sym typeface="+mn-ea"/>
              </a:rPr>
              <a:t>						</a:t>
            </a:r>
            <a:r>
              <a:rPr sz="2600">
                <a:solidFill>
                  <a:schemeClr val="bg1"/>
                </a:solidFill>
                <a:uFillTx/>
                <a:latin typeface="Times New Roman" panose="02020603050405020304" pitchFamily="18" charset="0"/>
                <a:cs typeface="Times New Roman" panose="02020603050405020304" pitchFamily="18" charset="0"/>
                <a:sym typeface="+mn-ea"/>
              </a:rPr>
              <a:t>B. Having a thin edge</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C. Clear and definite</a:t>
            </a:r>
            <a:r>
              <a:rPr lang="en-US" sz="2600">
                <a:solidFill>
                  <a:schemeClr val="bg1"/>
                </a:solidFill>
                <a:uFillTx/>
                <a:latin typeface="Times New Roman" panose="02020603050405020304" pitchFamily="18" charset="0"/>
                <a:cs typeface="Times New Roman" panose="02020603050405020304" pitchFamily="18" charset="0"/>
                <a:sym typeface="+mn-ea"/>
              </a:rPr>
              <a:t>					</a:t>
            </a:r>
            <a:r>
              <a:rPr sz="2600">
                <a:solidFill>
                  <a:schemeClr val="bg1"/>
                </a:solidFill>
                <a:uFillTx/>
                <a:latin typeface="Times New Roman" panose="02020603050405020304" pitchFamily="18" charset="0"/>
                <a:cs typeface="Times New Roman" panose="02020603050405020304" pitchFamily="18" charset="0"/>
                <a:sym typeface="+mn-ea"/>
              </a:rPr>
              <a:t>D. sudden and rapid</a:t>
            </a:r>
            <a:endParaRPr sz="26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09719" y="500345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8088" y="394980"/>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熟词生义</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4083050" y="1957070"/>
            <a:ext cx="221170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577215" y="5760085"/>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：不受原义影响，根据</a:t>
            </a:r>
            <a:r>
              <a:rPr lang="zh-CN" altLang="en-US" sz="2400" b="1" u="sng" dirty="0">
                <a:solidFill>
                  <a:srgbClr val="C00000"/>
                </a:solidFill>
              </a:rPr>
              <a:t>语境</a:t>
            </a:r>
            <a:r>
              <a:rPr lang="zh-CN" altLang="en-US" sz="2400" b="1" dirty="0"/>
              <a:t>和</a:t>
            </a:r>
            <a:r>
              <a:rPr lang="zh-CN" altLang="en-US" sz="2400" b="1" u="sng" dirty="0">
                <a:solidFill>
                  <a:srgbClr val="C00000"/>
                </a:solidFill>
              </a:rPr>
              <a:t>下文解释</a:t>
            </a:r>
            <a:r>
              <a:rPr lang="zh-CN" altLang="en-US" sz="2400" b="1" dirty="0">
                <a:solidFill>
                  <a:schemeClr val="tx1"/>
                </a:solidFill>
              </a:rPr>
              <a:t>来判断具体的意思</a:t>
            </a:r>
            <a:r>
              <a:rPr lang="zh-CN" altLang="en-US" sz="2400" b="1" dirty="0"/>
              <a:t>。</a:t>
            </a:r>
            <a:endParaRPr lang="zh-CN" altLang="en-US" sz="2400" b="1" dirty="0"/>
          </a:p>
        </p:txBody>
      </p:sp>
      <p:sp>
        <p:nvSpPr>
          <p:cNvPr id="2" name="圆角矩形 16"/>
          <p:cNvSpPr/>
          <p:nvPr/>
        </p:nvSpPr>
        <p:spPr>
          <a:xfrm>
            <a:off x="3206750" y="2384425"/>
            <a:ext cx="317182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4134"/>
    </mc:Choice>
    <mc:Fallback>
      <p:transition spd="slow" advTm="941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30" grpId="0" bldLvl="0" animBg="1"/>
      <p:bldP spid="2"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304609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3200">
                <a:solidFill>
                  <a:schemeClr val="bg1"/>
                </a:solidFill>
                <a:latin typeface="Times New Roman" panose="02020603050405020304" pitchFamily="18" charset="0"/>
                <a:cs typeface="Times New Roman" panose="02020603050405020304" pitchFamily="18" charset="0"/>
              </a:rPr>
              <a:t>The object around you are visible because they interact with light. Light typically travels in a straight line. But some materials slow and scatter (散射) light, bouncing it away from its original path. Others absorb light, stopping it </a:t>
            </a:r>
            <a:r>
              <a:rPr sz="3200" b="1" u="sng">
                <a:solidFill>
                  <a:schemeClr val="bg1"/>
                </a:solidFill>
                <a:latin typeface="Times New Roman" panose="02020603050405020304" pitchFamily="18" charset="0"/>
                <a:cs typeface="Times New Roman" panose="02020603050405020304" pitchFamily="18" charset="0"/>
              </a:rPr>
              <a:t>dead</a:t>
            </a:r>
            <a:r>
              <a:rPr sz="3200">
                <a:solidFill>
                  <a:schemeClr val="bg1"/>
                </a:solidFill>
                <a:latin typeface="Times New Roman" panose="02020603050405020304" pitchFamily="18" charset="0"/>
                <a:cs typeface="Times New Roman" panose="02020603050405020304" pitchFamily="18" charset="0"/>
              </a:rPr>
              <a:t> in its track. Both scattering and absorption make an object look different from other objects around it, so you can see it easily.</a:t>
            </a:r>
            <a:endParaRPr sz="32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643255" y="4289425"/>
            <a:ext cx="10714990" cy="16003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000" dirty="0">
                <a:solidFill>
                  <a:schemeClr val="bg1"/>
                </a:solidFill>
                <a:latin typeface="Times New Roman" panose="02020603050405020304" pitchFamily="18" charset="0"/>
                <a:cs typeface="Times New Roman" panose="02020603050405020304" pitchFamily="18" charset="0"/>
                <a:sym typeface="+mn-ea"/>
              </a:rPr>
              <a:t>8</a:t>
            </a:r>
            <a:r>
              <a:rPr sz="3000" dirty="0">
                <a:solidFill>
                  <a:schemeClr val="bg1"/>
                </a:solidFill>
                <a:latin typeface="Times New Roman" panose="02020603050405020304" pitchFamily="18" charset="0"/>
                <a:cs typeface="Times New Roman" panose="02020603050405020304" pitchFamily="18" charset="0"/>
                <a:sym typeface="+mn-ea"/>
              </a:rPr>
              <a:t>. The underlined word “</a:t>
            </a:r>
            <a:r>
              <a:rPr sz="3000" b="1" u="sng" dirty="0">
                <a:solidFill>
                  <a:schemeClr val="bg1"/>
                </a:solidFill>
                <a:latin typeface="Times New Roman" panose="02020603050405020304" pitchFamily="18" charset="0"/>
                <a:cs typeface="Times New Roman" panose="02020603050405020304" pitchFamily="18" charset="0"/>
                <a:sym typeface="+mn-ea"/>
              </a:rPr>
              <a:t>dead</a:t>
            </a:r>
            <a:r>
              <a:rPr sz="3000" dirty="0">
                <a:solidFill>
                  <a:schemeClr val="bg1"/>
                </a:solidFill>
                <a:latin typeface="Times New Roman" panose="02020603050405020304" pitchFamily="18" charset="0"/>
                <a:cs typeface="Times New Roman" panose="02020603050405020304" pitchFamily="18" charset="0"/>
                <a:sym typeface="+mn-ea"/>
              </a:rPr>
              <a:t>” in this paragraph means </a:t>
            </a:r>
            <a:r>
              <a:rPr sz="3000" u="sng" dirty="0">
                <a:solidFill>
                  <a:schemeClr val="bg1"/>
                </a:solidFill>
                <a:latin typeface="Times New Roman" panose="02020603050405020304" pitchFamily="18" charset="0"/>
                <a:cs typeface="Times New Roman" panose="02020603050405020304" pitchFamily="18" charset="0"/>
                <a:sym typeface="+mn-ea"/>
              </a:rPr>
              <a:t>            </a:t>
            </a:r>
            <a:r>
              <a:rPr sz="3000" dirty="0">
                <a:solidFill>
                  <a:schemeClr val="bg1"/>
                </a:solidFill>
                <a:latin typeface="Times New Roman" panose="02020603050405020304" pitchFamily="18" charset="0"/>
                <a:cs typeface="Times New Roman" panose="02020603050405020304" pitchFamily="18" charset="0"/>
                <a:sym typeface="+mn-ea"/>
              </a:rPr>
              <a:t>.</a:t>
            </a:r>
            <a:endParaRPr sz="3000" dirty="0">
              <a:solidFill>
                <a:schemeClr val="bg1"/>
              </a:solidFill>
              <a:latin typeface="Times New Roman" panose="02020603050405020304" pitchFamily="18" charset="0"/>
              <a:cs typeface="Times New Roman" panose="02020603050405020304" pitchFamily="18" charset="0"/>
            </a:endParaRPr>
          </a:p>
          <a:p>
            <a:pPr algn="l"/>
            <a:r>
              <a:rPr sz="3000" dirty="0">
                <a:solidFill>
                  <a:schemeClr val="bg1"/>
                </a:solidFill>
                <a:latin typeface="Times New Roman" panose="02020603050405020304" pitchFamily="18" charset="0"/>
                <a:cs typeface="Times New Roman" panose="02020603050405020304" pitchFamily="18" charset="0"/>
                <a:sym typeface="+mn-ea"/>
              </a:rPr>
              <a:t>  A. silently.			</a:t>
            </a:r>
            <a:r>
              <a:rPr lang="en-US" altLang="zh-CN" sz="3000" dirty="0">
                <a:solidFill>
                  <a:schemeClr val="bg1"/>
                </a:solidFill>
                <a:latin typeface="Times New Roman" panose="02020603050405020304" pitchFamily="18" charset="0"/>
                <a:cs typeface="Times New Roman" panose="02020603050405020304" pitchFamily="18" charset="0"/>
                <a:sym typeface="+mn-ea"/>
              </a:rPr>
              <a:t>					</a:t>
            </a:r>
            <a:r>
              <a:rPr sz="3000" dirty="0">
                <a:solidFill>
                  <a:schemeClr val="bg1"/>
                </a:solidFill>
                <a:latin typeface="Times New Roman" panose="02020603050405020304" pitchFamily="18" charset="0"/>
                <a:cs typeface="Times New Roman" panose="02020603050405020304" pitchFamily="18" charset="0"/>
                <a:sym typeface="+mn-ea"/>
              </a:rPr>
              <a:t>B. gradually.		</a:t>
            </a:r>
            <a:endParaRPr lang="en-US" altLang="zh-CN" sz="3000" dirty="0">
              <a:solidFill>
                <a:schemeClr val="bg1"/>
              </a:solidFill>
              <a:latin typeface="Times New Roman" panose="02020603050405020304" pitchFamily="18" charset="0"/>
              <a:cs typeface="Times New Roman" panose="02020603050405020304" pitchFamily="18" charset="0"/>
              <a:sym typeface="+mn-ea"/>
            </a:endParaRPr>
          </a:p>
          <a:p>
            <a:pPr algn="l"/>
            <a:r>
              <a:rPr lang="en-US" altLang="zh-CN" sz="3000" dirty="0">
                <a:solidFill>
                  <a:schemeClr val="bg1"/>
                </a:solidFill>
                <a:latin typeface="Times New Roman" panose="02020603050405020304" pitchFamily="18" charset="0"/>
                <a:cs typeface="Times New Roman" panose="02020603050405020304" pitchFamily="18" charset="0"/>
                <a:sym typeface="+mn-ea"/>
              </a:rPr>
              <a:t>  </a:t>
            </a:r>
            <a:r>
              <a:rPr sz="3000" dirty="0">
                <a:solidFill>
                  <a:schemeClr val="bg1"/>
                </a:solidFill>
                <a:latin typeface="Times New Roman" panose="02020603050405020304" pitchFamily="18" charset="0"/>
                <a:cs typeface="Times New Roman" panose="02020603050405020304" pitchFamily="18" charset="0"/>
                <a:sym typeface="+mn-ea"/>
              </a:rPr>
              <a:t>C. regularly.		</a:t>
            </a:r>
            <a:r>
              <a:rPr lang="en-US" altLang="zh-CN" sz="3000" dirty="0">
                <a:solidFill>
                  <a:schemeClr val="bg1"/>
                </a:solidFill>
                <a:latin typeface="Times New Roman" panose="02020603050405020304" pitchFamily="18" charset="0"/>
                <a:cs typeface="Times New Roman" panose="02020603050405020304" pitchFamily="18" charset="0"/>
                <a:sym typeface="+mn-ea"/>
              </a:rPr>
              <a:t>						</a:t>
            </a:r>
            <a:r>
              <a:rPr sz="3000" dirty="0">
                <a:solidFill>
                  <a:schemeClr val="bg1"/>
                </a:solidFill>
                <a:latin typeface="Times New Roman" panose="02020603050405020304" pitchFamily="18" charset="0"/>
                <a:cs typeface="Times New Roman" panose="02020603050405020304" pitchFamily="18" charset="0"/>
                <a:sym typeface="+mn-ea"/>
              </a:rPr>
              <a:t>D. completely.</a:t>
            </a:r>
            <a:endParaRPr sz="30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129335" y="52822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stCxn id="13" idx="3"/>
          </p:cNvCxnSpPr>
          <p:nvPr/>
        </p:nvCxnSpPr>
        <p:spPr>
          <a:xfrm flipV="1">
            <a:off x="2461260" y="2404110"/>
            <a:ext cx="3092450" cy="87757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647825" y="2449830"/>
            <a:ext cx="1252855" cy="53975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65810" y="3065780"/>
            <a:ext cx="1695450" cy="43180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5555615" y="2011680"/>
            <a:ext cx="2971165"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圆角矩形 16"/>
          <p:cNvSpPr/>
          <p:nvPr/>
        </p:nvSpPr>
        <p:spPr>
          <a:xfrm>
            <a:off x="3102610" y="3030855"/>
            <a:ext cx="1868805"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1587"/>
    </mc:Choice>
    <mc:Fallback>
      <p:transition spd="slow" advTm="915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5" grpId="0" animBg="1"/>
      <p:bldP spid="13" grpId="0" animBg="1"/>
      <p:bldP spid="12" grpId="0" animBg="1"/>
      <p:bldP spid="4"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3815080"/>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a:t>
            </a:r>
            <a:r>
              <a:rPr lang="en-US" sz="2600">
                <a:solidFill>
                  <a:schemeClr val="bg1"/>
                </a:solidFill>
                <a:uFillTx/>
                <a:latin typeface="Times New Roman" panose="02020603050405020304" pitchFamily="18" charset="0"/>
                <a:cs typeface="Times New Roman" panose="02020603050405020304" pitchFamily="18" charset="0"/>
              </a:rPr>
              <a:t>  </a:t>
            </a:r>
            <a:r>
              <a:rPr sz="2400">
                <a:solidFill>
                  <a:schemeClr val="bg1"/>
                </a:solidFill>
                <a:uFillTx/>
                <a:latin typeface="Times New Roman" panose="02020603050405020304" pitchFamily="18" charset="0"/>
                <a:cs typeface="Times New Roman" panose="02020603050405020304" pitchFamily="18" charset="0"/>
              </a:rPr>
              <a:t>This contrasted with research carried out by other academics in America, he said. “Middle-class parents in the US appear to associate cultural practice with other benefits, such as developing specific characteristics and paving the way for educational success. Middle-class families are often marked by a pattern of ‘concerted cultivation’, where parents organize music-centred activities for their children, often in addition to school-based musical practice.”</a:t>
            </a:r>
            <a:endParaRPr sz="2400">
              <a:solidFill>
                <a:schemeClr val="bg1"/>
              </a:solidFill>
              <a:uFillTx/>
              <a:latin typeface="Times New Roman" panose="02020603050405020304" pitchFamily="18" charset="0"/>
              <a:cs typeface="Times New Roman" panose="02020603050405020304" pitchFamily="18" charset="0"/>
            </a:endParaRPr>
          </a:p>
          <a:p>
            <a:r>
              <a:rPr sz="2400">
                <a:solidFill>
                  <a:schemeClr val="bg1"/>
                </a:solidFill>
                <a:uFillTx/>
                <a:latin typeface="Times New Roman" panose="02020603050405020304" pitchFamily="18" charset="0"/>
                <a:cs typeface="Times New Roman" panose="02020603050405020304" pitchFamily="18" charset="0"/>
              </a:rPr>
              <a:t>      Researchers had owed </a:t>
            </a:r>
            <a:r>
              <a:rPr sz="2400" b="1" u="sng">
                <a:solidFill>
                  <a:schemeClr val="bg1"/>
                </a:solidFill>
                <a:uFillTx/>
                <a:latin typeface="Times New Roman" panose="02020603050405020304" pitchFamily="18" charset="0"/>
                <a:cs typeface="Times New Roman" panose="02020603050405020304" pitchFamily="18" charset="0"/>
              </a:rPr>
              <a:t>this</a:t>
            </a:r>
            <a:r>
              <a:rPr sz="2400">
                <a:solidFill>
                  <a:schemeClr val="bg1"/>
                </a:solidFill>
                <a:uFillTx/>
                <a:latin typeface="Times New Roman" panose="02020603050405020304" pitchFamily="18" charset="0"/>
                <a:cs typeface="Times New Roman" panose="02020603050405020304" pitchFamily="18" charset="0"/>
              </a:rPr>
              <a:t> to “parental anxiety over the declining fortunes of educated Americans. These parents have become increasingly worried about providing their children with skills and abilities enabling them to stand out from their competitors in the job market.”</a:t>
            </a:r>
            <a:endParaRPr sz="24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924425"/>
            <a:ext cx="10714990" cy="1117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chemeClr val="bg1"/>
                </a:solidFill>
                <a:uFillTx/>
                <a:latin typeface="Times New Roman" panose="02020603050405020304" pitchFamily="18" charset="0"/>
                <a:cs typeface="Times New Roman" panose="02020603050405020304" pitchFamily="18" charset="0"/>
                <a:sym typeface="+mn-ea"/>
              </a:rPr>
              <a:t>9</a:t>
            </a:r>
            <a:r>
              <a:rPr sz="2400">
                <a:solidFill>
                  <a:schemeClr val="bg1"/>
                </a:solidFill>
                <a:uFillTx/>
                <a:latin typeface="Times New Roman" panose="02020603050405020304" pitchFamily="18" charset="0"/>
                <a:cs typeface="Times New Roman" panose="02020603050405020304" pitchFamily="18" charset="0"/>
                <a:sym typeface="+mn-ea"/>
              </a:rPr>
              <a:t>. What does the underlined word “</a:t>
            </a:r>
            <a:r>
              <a:rPr sz="2400" b="1" u="sng">
                <a:solidFill>
                  <a:schemeClr val="bg1"/>
                </a:solidFill>
                <a:uFillTx/>
                <a:latin typeface="Times New Roman" panose="02020603050405020304" pitchFamily="18" charset="0"/>
                <a:cs typeface="Times New Roman" panose="02020603050405020304" pitchFamily="18" charset="0"/>
                <a:sym typeface="+mn-ea"/>
              </a:rPr>
              <a:t>this</a:t>
            </a:r>
            <a:r>
              <a:rPr sz="2400">
                <a:solidFill>
                  <a:schemeClr val="bg1"/>
                </a:solidFill>
                <a:uFillTx/>
                <a:latin typeface="Times New Roman" panose="02020603050405020304" pitchFamily="18" charset="0"/>
                <a:cs typeface="Times New Roman" panose="02020603050405020304" pitchFamily="18" charset="0"/>
                <a:sym typeface="+mn-ea"/>
              </a:rPr>
              <a:t>” refer to?</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A. Cultural practice.							B. Educational success.</a:t>
            </a:r>
            <a:endParaRPr sz="2400">
              <a:solidFill>
                <a:schemeClr val="bg1"/>
              </a:solidFill>
              <a:uFillTx/>
              <a:latin typeface="Times New Roman" panose="02020603050405020304" pitchFamily="18" charset="0"/>
              <a:cs typeface="Times New Roman" panose="02020603050405020304" pitchFamily="18" charset="0"/>
              <a:sym typeface="+mn-ea"/>
            </a:endParaRPr>
          </a:p>
          <a:p>
            <a:pPr algn="l"/>
            <a:r>
              <a:rPr sz="2400">
                <a:solidFill>
                  <a:schemeClr val="bg1"/>
                </a:solidFill>
                <a:uFillTx/>
                <a:latin typeface="Times New Roman" panose="02020603050405020304" pitchFamily="18" charset="0"/>
                <a:cs typeface="Times New Roman" panose="02020603050405020304" pitchFamily="18" charset="0"/>
                <a:sym typeface="+mn-ea"/>
              </a:rPr>
              <a:t>   C. Concerted cultivation.						D. School-based musical practice.</a:t>
            </a:r>
            <a:endParaRPr sz="24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84319" y="560352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8088" y="394980"/>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代词指代</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8428990" y="2199005"/>
            <a:ext cx="27920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箭头连接符 22"/>
          <p:cNvCxnSpPr/>
          <p:nvPr/>
        </p:nvCxnSpPr>
        <p:spPr>
          <a:xfrm flipV="1">
            <a:off x="4203700" y="2550795"/>
            <a:ext cx="4243705" cy="9366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577215" y="6121400"/>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：段落</a:t>
            </a:r>
            <a:r>
              <a:rPr lang="zh-CN" altLang="en-US" sz="2400" b="1" u="sng" dirty="0">
                <a:solidFill>
                  <a:srgbClr val="C00000"/>
                </a:solidFill>
              </a:rPr>
              <a:t>首句</a:t>
            </a:r>
            <a:r>
              <a:rPr lang="zh-CN" altLang="en-US" sz="2400" b="1" dirty="0"/>
              <a:t>的代词指代，往往要去</a:t>
            </a:r>
            <a:r>
              <a:rPr lang="zh-CN" altLang="en-US" sz="2400" b="1" u="sng" dirty="0">
                <a:solidFill>
                  <a:srgbClr val="C00000"/>
                </a:solidFill>
              </a:rPr>
              <a:t>上一段最后一句</a:t>
            </a:r>
            <a:r>
              <a:rPr lang="zh-CN" altLang="en-US" sz="2400" b="1" dirty="0"/>
              <a:t>找。</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03633"/>
    </mc:Choice>
    <mc:Fallback>
      <p:transition spd="slow" advTm="1036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30"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2599690"/>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a:t>
            </a:r>
            <a:r>
              <a:rPr lang="en-US" sz="2700">
                <a:solidFill>
                  <a:schemeClr val="bg1"/>
                </a:solidFill>
                <a:uFillTx/>
                <a:latin typeface="Times New Roman" panose="02020603050405020304" pitchFamily="18" charset="0"/>
                <a:cs typeface="Times New Roman" panose="02020603050405020304" pitchFamily="18" charset="0"/>
              </a:rPr>
              <a:t>   </a:t>
            </a:r>
            <a:r>
              <a:rPr lang="en-US" sz="2800">
                <a:solidFill>
                  <a:schemeClr val="bg1"/>
                </a:solidFill>
                <a:uFillTx/>
                <a:latin typeface="Times New Roman" panose="02020603050405020304" pitchFamily="18" charset="0"/>
                <a:cs typeface="Times New Roman" panose="02020603050405020304" pitchFamily="18" charset="0"/>
              </a:rPr>
              <a:t> </a:t>
            </a:r>
            <a:r>
              <a:rPr sz="2700">
                <a:solidFill>
                  <a:schemeClr val="bg1"/>
                </a:solidFill>
                <a:uFillTx/>
                <a:latin typeface="Times New Roman" panose="02020603050405020304" pitchFamily="18" charset="0"/>
                <a:cs typeface="Times New Roman" panose="02020603050405020304" pitchFamily="18" charset="0"/>
              </a:rPr>
              <a:t>His black-and-white pictures present a world almost lost in time. These pictures show people seemingly pushed into a world that they were unprepared for. These local citizens now have to balance their traditional self-supporting hunting lifestyle with the lifestyle offered by the modern French Republic, which brings with </a:t>
            </a:r>
            <a:r>
              <a:rPr sz="2700" b="1" u="sng">
                <a:solidFill>
                  <a:schemeClr val="bg1"/>
                </a:solidFill>
                <a:uFillTx/>
                <a:latin typeface="Times New Roman" panose="02020603050405020304" pitchFamily="18" charset="0"/>
                <a:cs typeface="Times New Roman" panose="02020603050405020304" pitchFamily="18" charset="0"/>
              </a:rPr>
              <a:t>it</a:t>
            </a:r>
            <a:r>
              <a:rPr sz="2700">
                <a:solidFill>
                  <a:schemeClr val="bg1"/>
                </a:solidFill>
                <a:uFillTx/>
                <a:latin typeface="Times New Roman" panose="02020603050405020304" pitchFamily="18" charset="0"/>
                <a:cs typeface="Times New Roman" panose="02020603050405020304" pitchFamily="18" charset="0"/>
              </a:rPr>
              <a:t> not only necessary state welfare, but also alcoholism, betrayal and even suicide.</a:t>
            </a:r>
            <a:endParaRPr sz="27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3828415"/>
            <a:ext cx="10714990" cy="15976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uFillTx/>
                <a:latin typeface="Times New Roman" panose="02020603050405020304" pitchFamily="18" charset="0"/>
                <a:cs typeface="Times New Roman" panose="02020603050405020304" pitchFamily="18" charset="0"/>
                <a:sym typeface="+mn-ea"/>
              </a:rPr>
              <a:t>10</a:t>
            </a:r>
            <a:r>
              <a:rPr sz="2600">
                <a:solidFill>
                  <a:schemeClr val="bg1"/>
                </a:solidFill>
                <a:uFillTx/>
                <a:latin typeface="Times New Roman" panose="02020603050405020304" pitchFamily="18" charset="0"/>
                <a:cs typeface="Times New Roman" panose="02020603050405020304" pitchFamily="18" charset="0"/>
                <a:sym typeface="+mn-ea"/>
              </a:rPr>
              <a:t>. What does the underlined word “</a:t>
            </a:r>
            <a:r>
              <a:rPr sz="2600" b="1" u="sng">
                <a:solidFill>
                  <a:schemeClr val="bg1"/>
                </a:solidFill>
                <a:uFillTx/>
                <a:latin typeface="Times New Roman" panose="02020603050405020304" pitchFamily="18" charset="0"/>
                <a:cs typeface="Times New Roman" panose="02020603050405020304" pitchFamily="18" charset="0"/>
                <a:sym typeface="+mn-ea"/>
              </a:rPr>
              <a:t>it</a:t>
            </a:r>
            <a:r>
              <a:rPr sz="2600">
                <a:solidFill>
                  <a:schemeClr val="bg1"/>
                </a:solidFill>
                <a:uFillTx/>
                <a:latin typeface="Times New Roman" panose="02020603050405020304" pitchFamily="18" charset="0"/>
                <a:cs typeface="Times New Roman" panose="02020603050405020304" pitchFamily="18" charset="0"/>
                <a:sym typeface="+mn-ea"/>
              </a:rPr>
              <a:t>” in the last paragraph refer to?</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 The modern French lifestyle.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B. The self-supporting hunting.</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C. The uncivilized hunting.						D. The French Republic.</a:t>
            </a:r>
            <a:endParaRPr sz="26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86529" y="422494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8088" y="394980"/>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3.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代词指代</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769610" y="2326640"/>
            <a:ext cx="49688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箭头连接符 22"/>
          <p:cNvCxnSpPr/>
          <p:nvPr/>
        </p:nvCxnSpPr>
        <p:spPr>
          <a:xfrm flipV="1">
            <a:off x="5799455" y="2728595"/>
            <a:ext cx="2418080" cy="2368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577215" y="5667375"/>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：非段落</a:t>
            </a:r>
            <a:r>
              <a:rPr lang="zh-CN" altLang="en-US" sz="2400" b="1" u="sng" dirty="0">
                <a:solidFill>
                  <a:srgbClr val="C00000"/>
                </a:solidFill>
              </a:rPr>
              <a:t>首句</a:t>
            </a:r>
            <a:r>
              <a:rPr lang="zh-CN" altLang="en-US" sz="2400" b="1" dirty="0"/>
              <a:t>的代词指代，往往要从</a:t>
            </a:r>
            <a:r>
              <a:rPr lang="zh-CN" altLang="en-US" sz="2400" b="1" u="sng" dirty="0">
                <a:solidFill>
                  <a:srgbClr val="C00000"/>
                </a:solidFill>
              </a:rPr>
              <a:t>本句</a:t>
            </a:r>
            <a:r>
              <a:rPr lang="zh-CN" altLang="en-US" sz="2400" b="1" dirty="0"/>
              <a:t>或是</a:t>
            </a:r>
            <a:r>
              <a:rPr lang="zh-CN" altLang="en-US" sz="2400" b="1" u="sng" dirty="0">
                <a:solidFill>
                  <a:srgbClr val="C00000"/>
                </a:solidFill>
              </a:rPr>
              <a:t>上一句</a:t>
            </a:r>
            <a:r>
              <a:rPr lang="zh-CN" altLang="en-US" sz="2400" b="1" dirty="0"/>
              <a:t>中去找。</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99875"/>
    </mc:Choice>
    <mc:Fallback>
      <p:transition spd="slow" advTm="9987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3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289179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sz="2600">
                <a:solidFill>
                  <a:schemeClr val="bg1"/>
                </a:solidFill>
                <a:latin typeface="Times New Roman" panose="02020603050405020304" pitchFamily="18" charset="0"/>
                <a:cs typeface="Times New Roman" panose="02020603050405020304" pitchFamily="18" charset="0"/>
              </a:rPr>
              <a:t>Caroline Solomon was on her high school’s swim team. But at times she could not go into the creek (溪流) near her home. It was simply too polluted. “I decided I wanted to do something about </a:t>
            </a:r>
            <a:r>
              <a:rPr sz="2600" b="1" u="sng">
                <a:solidFill>
                  <a:schemeClr val="bg1"/>
                </a:solidFill>
                <a:latin typeface="Times New Roman" panose="02020603050405020304" pitchFamily="18" charset="0"/>
                <a:cs typeface="Times New Roman" panose="02020603050405020304" pitchFamily="18" charset="0"/>
              </a:rPr>
              <a:t>it</a:t>
            </a:r>
            <a:r>
              <a:rPr sz="2600">
                <a:solidFill>
                  <a:schemeClr val="bg1"/>
                </a:solidFill>
                <a:latin typeface="Times New Roman" panose="02020603050405020304" pitchFamily="18" charset="0"/>
                <a:cs typeface="Times New Roman" panose="02020603050405020304" pitchFamily="18" charset="0"/>
              </a:rPr>
              <a:t>,” she recalls. So she studied environmental science and public policy at Harvard University in Cambridge, Mass. Later, she went to graduate school. Some of her classes could be challenging, though, since she couldn’t hear. her teachers. “I’ve been deaf since I was 15 months old,” Solomon notes.</a:t>
            </a:r>
            <a:endParaRPr sz="26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643255" y="4063365"/>
            <a:ext cx="10714990" cy="1336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latin typeface="Times New Roman" panose="02020603050405020304" pitchFamily="18" charset="0"/>
                <a:cs typeface="Times New Roman" panose="02020603050405020304" pitchFamily="18" charset="0"/>
                <a:sym typeface="+mn-ea"/>
              </a:rPr>
              <a:t>1</a:t>
            </a:r>
            <a:r>
              <a:rPr sz="2600">
                <a:solidFill>
                  <a:schemeClr val="bg1"/>
                </a:solidFill>
                <a:latin typeface="Times New Roman" panose="02020603050405020304" pitchFamily="18" charset="0"/>
                <a:cs typeface="Times New Roman" panose="02020603050405020304" pitchFamily="18" charset="0"/>
                <a:sym typeface="+mn-ea"/>
              </a:rPr>
              <a:t>1.What does the underlined word “</a:t>
            </a:r>
            <a:r>
              <a:rPr sz="2600" b="1" u="sng">
                <a:solidFill>
                  <a:schemeClr val="bg1"/>
                </a:solidFill>
                <a:latin typeface="Times New Roman" panose="02020603050405020304" pitchFamily="18" charset="0"/>
                <a:cs typeface="Times New Roman" panose="02020603050405020304" pitchFamily="18" charset="0"/>
                <a:sym typeface="+mn-ea"/>
              </a:rPr>
              <a:t>it</a:t>
            </a:r>
            <a:r>
              <a:rPr sz="2600">
                <a:solidFill>
                  <a:schemeClr val="bg1"/>
                </a:solidFill>
                <a:latin typeface="Times New Roman" panose="02020603050405020304" pitchFamily="18" charset="0"/>
                <a:cs typeface="Times New Roman" panose="02020603050405020304" pitchFamily="18" charset="0"/>
                <a:sym typeface="+mn-ea"/>
              </a:rPr>
              <a:t>” in this paragraph refer to?</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A. Solomon’s home.							B. Solomon’s school.</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C. The polluted creek.							D. The local environment.</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65904" y="489994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6296660" y="1853565"/>
            <a:ext cx="2142490" cy="2451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圆角矩形 16"/>
          <p:cNvSpPr/>
          <p:nvPr/>
        </p:nvSpPr>
        <p:spPr>
          <a:xfrm>
            <a:off x="6549390" y="1415415"/>
            <a:ext cx="361188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42201"/>
    </mc:Choice>
    <mc:Fallback>
      <p:transition spd="slow" advTm="4220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4"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3046095"/>
          </a:xfrm>
          <a:prstGeom prst="rect">
            <a:avLst/>
          </a:prstGeom>
          <a:solidFill>
            <a:schemeClr val="accent3">
              <a:lumMod val="20000"/>
              <a:lumOff val="80000"/>
            </a:schemeClr>
          </a:solidFill>
        </p:spPr>
        <p:txBody>
          <a:bodyPr wrap="square" rtlCol="0" anchor="t">
            <a:spAutoFit/>
          </a:bodyPr>
          <a:lstStyle/>
          <a:p>
            <a:r>
              <a:rPr lang="en-US" sz="3200">
                <a:solidFill>
                  <a:schemeClr val="bg1"/>
                </a:solidFill>
                <a:uFillTx/>
                <a:latin typeface="Times New Roman" panose="02020603050405020304" pitchFamily="18" charset="0"/>
                <a:cs typeface="Times New Roman" panose="02020603050405020304" pitchFamily="18" charset="0"/>
              </a:rPr>
              <a:t>     </a:t>
            </a:r>
            <a:r>
              <a:rPr sz="3200">
                <a:solidFill>
                  <a:schemeClr val="bg1"/>
                </a:solidFill>
                <a:uFillTx/>
                <a:latin typeface="Times New Roman" panose="02020603050405020304" pitchFamily="18" charset="0"/>
                <a:cs typeface="Times New Roman" panose="02020603050405020304" pitchFamily="18" charset="0"/>
              </a:rPr>
              <a:t>To construct a working still, use a sharp stick or rock to dig a hole four feet across and three feet deep. Try to make the hole in a damp area to increase </a:t>
            </a:r>
            <a:r>
              <a:rPr sz="3200" b="1" u="sng">
                <a:solidFill>
                  <a:schemeClr val="bg1"/>
                </a:solidFill>
                <a:uFillTx/>
                <a:latin typeface="Times New Roman" panose="02020603050405020304" pitchFamily="18" charset="0"/>
                <a:cs typeface="Times New Roman" panose="02020603050405020304" pitchFamily="18" charset="0"/>
              </a:rPr>
              <a:t>the water catcher</a:t>
            </a:r>
            <a:r>
              <a:rPr sz="3200">
                <a:solidFill>
                  <a:schemeClr val="bg1"/>
                </a:solidFill>
                <a:uFillTx/>
                <a:latin typeface="Times New Roman" panose="02020603050405020304" pitchFamily="18" charset="0"/>
                <a:cs typeface="Times New Roman" panose="02020603050405020304" pitchFamily="18" charset="0"/>
              </a:rPr>
              <a:t>’s productivity. Place your cup in the deepest part of the hole. Then lay the tube in place so that one end rests all the way in the cup and the rest of the line runs up—and out—the side of the hole.</a:t>
            </a:r>
            <a:endParaRPr sz="32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485640"/>
            <a:ext cx="10714990" cy="13138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3000">
                <a:solidFill>
                  <a:schemeClr val="bg1"/>
                </a:solidFill>
                <a:uFillTx/>
                <a:latin typeface="Times New Roman" panose="02020603050405020304" pitchFamily="18" charset="0"/>
                <a:cs typeface="Times New Roman" panose="02020603050405020304" pitchFamily="18" charset="0"/>
                <a:sym typeface="+mn-ea"/>
              </a:rPr>
              <a:t>12</a:t>
            </a:r>
            <a:r>
              <a:rPr sz="3000">
                <a:solidFill>
                  <a:schemeClr val="bg1"/>
                </a:solidFill>
                <a:uFillTx/>
                <a:latin typeface="Times New Roman" panose="02020603050405020304" pitchFamily="18" charset="0"/>
                <a:cs typeface="Times New Roman" panose="02020603050405020304" pitchFamily="18" charset="0"/>
                <a:sym typeface="+mn-ea"/>
              </a:rPr>
              <a:t>.What does the underlined phrase "</a:t>
            </a:r>
            <a:r>
              <a:rPr sz="3000" b="1" u="sng">
                <a:solidFill>
                  <a:schemeClr val="bg1"/>
                </a:solidFill>
                <a:uFillTx/>
                <a:latin typeface="Times New Roman" panose="02020603050405020304" pitchFamily="18" charset="0"/>
                <a:cs typeface="Times New Roman" panose="02020603050405020304" pitchFamily="18" charset="0"/>
                <a:sym typeface="+mn-ea"/>
              </a:rPr>
              <a:t>the water catcher</a:t>
            </a:r>
            <a:r>
              <a:rPr sz="3000">
                <a:solidFill>
                  <a:schemeClr val="bg1"/>
                </a:solidFill>
                <a:uFillTx/>
                <a:latin typeface="Times New Roman" panose="02020603050405020304" pitchFamily="18" charset="0"/>
                <a:cs typeface="Times New Roman" panose="02020603050405020304" pitchFamily="18" charset="0"/>
                <a:sym typeface="+mn-ea"/>
              </a:rPr>
              <a:t>" in </a:t>
            </a:r>
            <a:endParaRPr sz="3000">
              <a:solidFill>
                <a:schemeClr val="bg1"/>
              </a:solidFill>
              <a:uFillTx/>
              <a:latin typeface="Times New Roman" panose="02020603050405020304" pitchFamily="18" charset="0"/>
              <a:cs typeface="Times New Roman" panose="02020603050405020304" pitchFamily="18" charset="0"/>
              <a:sym typeface="+mn-ea"/>
            </a:endParaRPr>
          </a:p>
          <a:p>
            <a:pPr algn="l"/>
            <a:r>
              <a:rPr sz="3000">
                <a:solidFill>
                  <a:schemeClr val="bg1"/>
                </a:solidFill>
                <a:uFillTx/>
                <a:latin typeface="Times New Roman" panose="02020603050405020304" pitchFamily="18" charset="0"/>
                <a:cs typeface="Times New Roman" panose="02020603050405020304" pitchFamily="18" charset="0"/>
                <a:sym typeface="+mn-ea"/>
              </a:rPr>
              <a:t>    Paragraph 2 refer to?</a:t>
            </a:r>
            <a:endParaRPr sz="3000">
              <a:solidFill>
                <a:schemeClr val="bg1"/>
              </a:solidFill>
              <a:uFillTx/>
              <a:latin typeface="Times New Roman" panose="02020603050405020304" pitchFamily="18" charset="0"/>
              <a:cs typeface="Times New Roman" panose="02020603050405020304" pitchFamily="18" charset="0"/>
              <a:sym typeface="+mn-ea"/>
            </a:endParaRPr>
          </a:p>
          <a:p>
            <a:pPr algn="l"/>
            <a:r>
              <a:rPr sz="3000">
                <a:solidFill>
                  <a:schemeClr val="bg1"/>
                </a:solidFill>
                <a:uFillTx/>
                <a:latin typeface="Times New Roman" panose="02020603050405020304" pitchFamily="18" charset="0"/>
                <a:cs typeface="Times New Roman" panose="02020603050405020304" pitchFamily="18" charset="0"/>
                <a:sym typeface="+mn-ea"/>
              </a:rPr>
              <a:t>   A. The tube. </a:t>
            </a:r>
            <a:r>
              <a:rPr lang="en-US" sz="3000">
                <a:solidFill>
                  <a:schemeClr val="bg1"/>
                </a:solidFill>
                <a:uFillTx/>
                <a:latin typeface="Times New Roman" panose="02020603050405020304" pitchFamily="18" charset="0"/>
                <a:cs typeface="Times New Roman" panose="02020603050405020304" pitchFamily="18" charset="0"/>
                <a:sym typeface="+mn-ea"/>
              </a:rPr>
              <a:t>		</a:t>
            </a:r>
            <a:r>
              <a:rPr sz="3000">
                <a:solidFill>
                  <a:schemeClr val="bg1"/>
                </a:solidFill>
                <a:uFillTx/>
                <a:latin typeface="Times New Roman" panose="02020603050405020304" pitchFamily="18" charset="0"/>
                <a:cs typeface="Times New Roman" panose="02020603050405020304" pitchFamily="18" charset="0"/>
                <a:sym typeface="+mn-ea"/>
              </a:rPr>
              <a:t>B.The still. </a:t>
            </a:r>
            <a:r>
              <a:rPr lang="en-US" sz="3000">
                <a:solidFill>
                  <a:schemeClr val="bg1"/>
                </a:solidFill>
                <a:uFillTx/>
                <a:latin typeface="Times New Roman" panose="02020603050405020304" pitchFamily="18" charset="0"/>
                <a:cs typeface="Times New Roman" panose="02020603050405020304" pitchFamily="18" charset="0"/>
                <a:sym typeface="+mn-ea"/>
              </a:rPr>
              <a:t>			</a:t>
            </a:r>
            <a:r>
              <a:rPr sz="3000">
                <a:solidFill>
                  <a:schemeClr val="bg1"/>
                </a:solidFill>
                <a:uFillTx/>
                <a:latin typeface="Times New Roman" panose="02020603050405020304" pitchFamily="18" charset="0"/>
                <a:cs typeface="Times New Roman" panose="02020603050405020304" pitchFamily="18" charset="0"/>
                <a:sym typeface="+mn-ea"/>
              </a:rPr>
              <a:t>C.The hole. </a:t>
            </a:r>
            <a:r>
              <a:rPr lang="en-US" sz="3000">
                <a:solidFill>
                  <a:schemeClr val="bg1"/>
                </a:solidFill>
                <a:uFillTx/>
                <a:latin typeface="Times New Roman" panose="02020603050405020304" pitchFamily="18" charset="0"/>
                <a:cs typeface="Times New Roman" panose="02020603050405020304" pitchFamily="18" charset="0"/>
                <a:sym typeface="+mn-ea"/>
              </a:rPr>
              <a:t>		</a:t>
            </a:r>
            <a:r>
              <a:rPr sz="3000">
                <a:solidFill>
                  <a:schemeClr val="bg1"/>
                </a:solidFill>
                <a:uFillTx/>
                <a:latin typeface="Times New Roman" panose="02020603050405020304" pitchFamily="18" charset="0"/>
                <a:cs typeface="Times New Roman" panose="02020603050405020304" pitchFamily="18" charset="0"/>
                <a:sym typeface="+mn-ea"/>
              </a:rPr>
              <a:t>D.The cup.</a:t>
            </a:r>
            <a:endParaRPr sz="30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3295109" y="536095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95863" y="438795"/>
            <a:ext cx="24257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4.1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词组指代</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3514725" y="1101725"/>
            <a:ext cx="2181225" cy="4908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箭头连接符 22"/>
          <p:cNvCxnSpPr>
            <a:endCxn id="11" idx="2"/>
          </p:cNvCxnSpPr>
          <p:nvPr/>
        </p:nvCxnSpPr>
        <p:spPr>
          <a:xfrm flipH="1" flipV="1">
            <a:off x="4605655" y="1592580"/>
            <a:ext cx="2021205" cy="6635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616585" y="6023610"/>
            <a:ext cx="10636250"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：词组指代本质上和代词指代一样，需要去本句或是前句找名词。</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69787"/>
    </mc:Choice>
    <mc:Fallback>
      <p:transition spd="slow" advTm="697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30"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206121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ea typeface="Lingoes Unicode" panose="020B0604020202020204" charset="-122"/>
                <a:cs typeface="Times New Roman" panose="02020603050405020304" pitchFamily="18" charset="0"/>
              </a:rPr>
              <a:t>   </a:t>
            </a:r>
            <a:r>
              <a:rPr sz="3200">
                <a:solidFill>
                  <a:schemeClr val="bg1"/>
                </a:solidFill>
                <a:latin typeface="Times New Roman" panose="02020603050405020304" pitchFamily="18" charset="0"/>
                <a:cs typeface="Times New Roman" panose="02020603050405020304" pitchFamily="18" charset="0"/>
              </a:rPr>
              <a:t>The proposal attempts to deal with what some call the "</a:t>
            </a:r>
            <a:r>
              <a:rPr sz="3200" b="1" u="sng">
                <a:solidFill>
                  <a:schemeClr val="bg1"/>
                </a:solidFill>
                <a:latin typeface="Times New Roman" panose="02020603050405020304" pitchFamily="18" charset="0"/>
                <a:cs typeface="Times New Roman" panose="02020603050405020304" pitchFamily="18" charset="0"/>
              </a:rPr>
              <a:t>death valley</a:t>
            </a:r>
            <a:r>
              <a:rPr sz="3200">
                <a:solidFill>
                  <a:schemeClr val="bg1"/>
                </a:solidFill>
                <a:latin typeface="Times New Roman" panose="02020603050405020304" pitchFamily="18" charset="0"/>
                <a:cs typeface="Times New Roman" panose="02020603050405020304" pitchFamily="18" charset="0"/>
              </a:rPr>
              <a:t>" of autonomous vehicles: the grey area between semi|autonomous and fully driverless cars that could delay the driverless future.</a:t>
            </a:r>
            <a:endParaRPr sz="32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835" y="3265805"/>
            <a:ext cx="10714990" cy="21926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800">
                <a:solidFill>
                  <a:schemeClr val="bg1"/>
                </a:solidFill>
                <a:latin typeface="Times New Roman" panose="02020603050405020304" pitchFamily="18" charset="0"/>
                <a:cs typeface="Times New Roman" panose="02020603050405020304" pitchFamily="18" charset="0"/>
                <a:sym typeface="+mn-ea"/>
              </a:rPr>
              <a:t>13.What does the phrase "</a:t>
            </a:r>
            <a:r>
              <a:rPr sz="2800" b="1" u="sng">
                <a:solidFill>
                  <a:schemeClr val="bg1"/>
                </a:solidFill>
                <a:latin typeface="Times New Roman" panose="02020603050405020304" pitchFamily="18" charset="0"/>
                <a:cs typeface="Times New Roman" panose="02020603050405020304" pitchFamily="18" charset="0"/>
                <a:sym typeface="+mn-ea"/>
              </a:rPr>
              <a:t>death valley</a:t>
            </a:r>
            <a:r>
              <a:rPr sz="2800">
                <a:solidFill>
                  <a:schemeClr val="bg1"/>
                </a:solidFill>
                <a:latin typeface="Times New Roman" panose="02020603050405020304" pitchFamily="18" charset="0"/>
                <a:cs typeface="Times New Roman" panose="02020603050405020304" pitchFamily="18" charset="0"/>
                <a:sym typeface="+mn-ea"/>
              </a:rPr>
              <a:t>" in Paragraph 2 refer to?</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A. A place where cars often break down.</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B. A case where passing a law is impossible.</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C.An area where no driving is permitted.</a:t>
            </a:r>
            <a:endParaRPr sz="2800">
              <a:solidFill>
                <a:schemeClr val="bg1"/>
              </a:solidFill>
              <a:latin typeface="Times New Roman" panose="02020603050405020304" pitchFamily="18" charset="0"/>
              <a:cs typeface="Times New Roman" panose="02020603050405020304" pitchFamily="18" charset="0"/>
              <a:sym typeface="+mn-ea"/>
            </a:endParaRPr>
          </a:p>
          <a:p>
            <a:pPr algn="l"/>
            <a:r>
              <a:rPr sz="2800">
                <a:solidFill>
                  <a:schemeClr val="bg1"/>
                </a:solidFill>
                <a:latin typeface="Times New Roman" panose="02020603050405020304" pitchFamily="18" charset="0"/>
                <a:cs typeface="Times New Roman" panose="02020603050405020304" pitchFamily="18" charset="0"/>
                <a:sym typeface="+mn-ea"/>
              </a:rPr>
              <a:t>   D. A situation where drivers role is not clear.</a:t>
            </a:r>
            <a:endParaRPr sz="28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54499" y="49628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圆角矩形 16"/>
          <p:cNvSpPr/>
          <p:nvPr/>
        </p:nvSpPr>
        <p:spPr>
          <a:xfrm>
            <a:off x="6638170" y="1548581"/>
            <a:ext cx="167423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931535" y="1522730"/>
            <a:ext cx="189230" cy="53975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73840"/>
    </mc:Choice>
    <mc:Fallback>
      <p:transition spd="slow" advTm="7384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4" grpId="0" bldLvl="0" animBg="1"/>
      <p:bldP spid="1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2984500"/>
          </a:xfrm>
          <a:prstGeom prst="rect">
            <a:avLst/>
          </a:prstGeom>
          <a:solidFill>
            <a:schemeClr val="accent3">
              <a:lumMod val="20000"/>
              <a:lumOff val="80000"/>
            </a:schemeClr>
          </a:solidFill>
        </p:spPr>
        <p:txBody>
          <a:bodyPr wrap="square" rtlCol="0" anchor="t">
            <a:spAutoFit/>
          </a:bodyPr>
          <a:lstStyle/>
          <a:p>
            <a:r>
              <a:rPr lang="en-US" sz="3200">
                <a:solidFill>
                  <a:schemeClr val="bg1"/>
                </a:solidFill>
                <a:uFillTx/>
                <a:latin typeface="Times New Roman" panose="02020603050405020304" pitchFamily="18" charset="0"/>
                <a:cs typeface="Times New Roman" panose="02020603050405020304" pitchFamily="18" charset="0"/>
              </a:rPr>
              <a:t>    </a:t>
            </a:r>
            <a:r>
              <a:rPr sz="2600">
                <a:solidFill>
                  <a:schemeClr val="bg1"/>
                </a:solidFill>
                <a:uFillTx/>
                <a:latin typeface="Times New Roman" panose="02020603050405020304" pitchFamily="18" charset="0"/>
                <a:cs typeface="Times New Roman" panose="02020603050405020304" pitchFamily="18" charset="0"/>
              </a:rPr>
              <a:t>Sir Winton kept his entire plan completely secret, even his wife had no idea about his planning until fifty years later. After the war, years passed and many people </a:t>
            </a:r>
            <a:r>
              <a:rPr sz="2600" b="1" u="sng">
                <a:solidFill>
                  <a:schemeClr val="bg1"/>
                </a:solidFill>
                <a:uFillTx/>
                <a:latin typeface="Times New Roman" panose="02020603050405020304" pitchFamily="18" charset="0"/>
                <a:cs typeface="Times New Roman" panose="02020603050405020304" pitchFamily="18" charset="0"/>
              </a:rPr>
              <a:t>remained in the dark</a:t>
            </a:r>
            <a:r>
              <a:rPr sz="2600">
                <a:solidFill>
                  <a:schemeClr val="bg1"/>
                </a:solidFill>
                <a:uFillTx/>
                <a:latin typeface="Times New Roman" panose="02020603050405020304" pitchFamily="18" charset="0"/>
                <a:cs typeface="Times New Roman" panose="02020603050405020304" pitchFamily="18" charset="0"/>
              </a:rPr>
              <a:t> about Sir Winton’s extraordinary achievement. Some fifty years later, his wife Greta was searching in their house and discovered a Winton’s notebook which documented the names of all the children. She worked with BBC and they produced a TV episode (插曲) of their program “That’s Life” that served as an honor for Sir Winton’s work.</a:t>
            </a:r>
            <a:endParaRPr sz="26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241165"/>
            <a:ext cx="10714990" cy="15582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uFillTx/>
                <a:latin typeface="Times New Roman" panose="02020603050405020304" pitchFamily="18" charset="0"/>
                <a:cs typeface="Times New Roman" panose="02020603050405020304" pitchFamily="18" charset="0"/>
                <a:sym typeface="+mn-ea"/>
              </a:rPr>
              <a:t>15.Which of the following can replace the underlined expression “remained in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the dark’?</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A.felt doubtful         						B. remained moved		</a:t>
            </a:r>
            <a:endParaRPr sz="2600">
              <a:solidFill>
                <a:schemeClr val="bg1"/>
              </a:solidFill>
              <a:uFillTx/>
              <a:latin typeface="Times New Roman" panose="02020603050405020304" pitchFamily="18" charset="0"/>
              <a:cs typeface="Times New Roman" panose="02020603050405020304" pitchFamily="18" charset="0"/>
              <a:sym typeface="+mn-ea"/>
            </a:endParaRPr>
          </a:p>
          <a:p>
            <a:pPr algn="l"/>
            <a:r>
              <a:rPr sz="2600">
                <a:solidFill>
                  <a:schemeClr val="bg1"/>
                </a:solidFill>
                <a:uFillTx/>
                <a:latin typeface="Times New Roman" panose="02020603050405020304" pitchFamily="18" charset="0"/>
                <a:cs typeface="Times New Roman" panose="02020603050405020304" pitchFamily="18" charset="0"/>
                <a:sym typeface="+mn-ea"/>
              </a:rPr>
              <a:t>  C. knew nothing         					</a:t>
            </a:r>
            <a:r>
              <a:rPr lang="en-US" sz="2600">
                <a:solidFill>
                  <a:schemeClr val="bg1"/>
                </a:solidFill>
                <a:uFillTx/>
                <a:latin typeface="Times New Roman" panose="02020603050405020304" pitchFamily="18" charset="0"/>
                <a:cs typeface="Times New Roman" panose="02020603050405020304" pitchFamily="18" charset="0"/>
                <a:sym typeface="+mn-ea"/>
              </a:rPr>
              <a:t>	</a:t>
            </a:r>
            <a:r>
              <a:rPr sz="2600">
                <a:solidFill>
                  <a:schemeClr val="bg1"/>
                </a:solidFill>
                <a:uFillTx/>
                <a:latin typeface="Times New Roman" panose="02020603050405020304" pitchFamily="18" charset="0"/>
                <a:cs typeface="Times New Roman" panose="02020603050405020304" pitchFamily="18" charset="0"/>
                <a:sym typeface="+mn-ea"/>
              </a:rPr>
              <a:t>D. criticized something</a:t>
            </a:r>
            <a:endParaRPr sz="26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15104" y="536095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35538" y="394980"/>
            <a:ext cx="24257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4.2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词组意思</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105400" y="1109345"/>
            <a:ext cx="2555240" cy="4908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616585" y="6023610"/>
            <a:ext cx="9552940"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：词组意思</a:t>
            </a:r>
            <a:r>
              <a:rPr lang="en-US" altLang="zh-CN" sz="2400" b="1" dirty="0"/>
              <a:t>——</a:t>
            </a:r>
            <a:r>
              <a:rPr lang="zh-CN" altLang="en-US" sz="2400" b="1" dirty="0"/>
              <a:t>弄清本意，结合语境适当延伸，关注提示词。</a:t>
            </a:r>
            <a:endParaRPr lang="zh-CN" altLang="en-US" sz="2400" b="1" dirty="0"/>
          </a:p>
        </p:txBody>
      </p:sp>
      <p:sp>
        <p:nvSpPr>
          <p:cNvPr id="2" name="圆角矩形 16"/>
          <p:cNvSpPr/>
          <p:nvPr/>
        </p:nvSpPr>
        <p:spPr>
          <a:xfrm>
            <a:off x="9436100" y="1120140"/>
            <a:ext cx="1816735" cy="4908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78488"/>
    </mc:Choice>
    <mc:Fallback>
      <p:transition spd="slow" advTm="784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30" grpId="0" bldLvl="0" animBg="1"/>
      <p:bldP spid="2"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677471" y="1222248"/>
            <a:ext cx="10836440" cy="2061210"/>
          </a:xfrm>
          <a:prstGeom prst="rect">
            <a:avLst/>
          </a:prstGeom>
          <a:solidFill>
            <a:schemeClr val="accent3">
              <a:lumMod val="20000"/>
              <a:lumOff val="80000"/>
            </a:schemeClr>
          </a:solidFill>
        </p:spPr>
        <p:txBody>
          <a:bodyPr wrap="square" rtlCol="0" anchor="t">
            <a:spAutoFit/>
          </a:bodyPr>
          <a:lstStyle/>
          <a:p>
            <a:r>
              <a:rPr lang="en-US" sz="3200">
                <a:solidFill>
                  <a:schemeClr val="bg1"/>
                </a:solidFill>
                <a:latin typeface="Times New Roman" panose="02020603050405020304" pitchFamily="18" charset="0"/>
                <a:cs typeface="Times New Roman" panose="02020603050405020304" pitchFamily="18" charset="0"/>
              </a:rPr>
              <a:t>     </a:t>
            </a:r>
            <a:r>
              <a:rPr sz="3200">
                <a:solidFill>
                  <a:schemeClr val="bg1"/>
                </a:solidFill>
                <a:latin typeface="Times New Roman" panose="02020603050405020304" pitchFamily="18" charset="0"/>
                <a:cs typeface="Times New Roman" panose="02020603050405020304" pitchFamily="18" charset="0"/>
              </a:rPr>
              <a:t>And recently, during US President Donald Trump’s visit to China, his granddaughter Arabella’ s recital of Chinese poems </a:t>
            </a:r>
            <a:r>
              <a:rPr sz="3200" b="1" u="sng">
                <a:solidFill>
                  <a:schemeClr val="bg1"/>
                </a:solidFill>
                <a:latin typeface="Times New Roman" panose="02020603050405020304" pitchFamily="18" charset="0"/>
                <a:cs typeface="Times New Roman" panose="02020603050405020304" pitchFamily="18" charset="0"/>
              </a:rPr>
              <a:t>went viral</a:t>
            </a:r>
            <a:r>
              <a:rPr sz="3200">
                <a:solidFill>
                  <a:schemeClr val="bg1"/>
                </a:solidFill>
                <a:latin typeface="Times New Roman" panose="02020603050405020304" pitchFamily="18" charset="0"/>
                <a:cs typeface="Times New Roman" panose="02020603050405020304" pitchFamily="18" charset="0"/>
              </a:rPr>
              <a:t> on the internet, making the five-year-old a “popular figure” among Chinese audiences. </a:t>
            </a:r>
            <a:endParaRPr sz="32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38505" y="3479165"/>
            <a:ext cx="10714990" cy="20612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900" dirty="0">
                <a:solidFill>
                  <a:schemeClr val="bg1"/>
                </a:solidFill>
                <a:latin typeface="Times New Roman" panose="02020603050405020304" pitchFamily="18" charset="0"/>
                <a:cs typeface="Times New Roman" panose="02020603050405020304" pitchFamily="18" charset="0"/>
                <a:sym typeface="+mn-ea"/>
              </a:rPr>
              <a:t>15. What does the underlined phrase “</a:t>
            </a:r>
            <a:r>
              <a:rPr sz="2900" b="1" u="sng" dirty="0">
                <a:solidFill>
                  <a:schemeClr val="bg1"/>
                </a:solidFill>
                <a:latin typeface="Times New Roman" panose="02020603050405020304" pitchFamily="18" charset="0"/>
                <a:cs typeface="Times New Roman" panose="02020603050405020304" pitchFamily="18" charset="0"/>
                <a:sym typeface="+mn-ea"/>
              </a:rPr>
              <a:t>went viral</a:t>
            </a:r>
            <a:r>
              <a:rPr sz="2900" dirty="0">
                <a:solidFill>
                  <a:schemeClr val="bg1"/>
                </a:solidFill>
                <a:latin typeface="Times New Roman" panose="02020603050405020304" pitchFamily="18" charset="0"/>
                <a:cs typeface="Times New Roman" panose="02020603050405020304" pitchFamily="18" charset="0"/>
                <a:sym typeface="+mn-ea"/>
              </a:rPr>
              <a:t>” mean in Paragraph </a:t>
            </a:r>
            <a:endParaRPr lang="en-US" altLang="zh-CN" sz="2900" dirty="0">
              <a:solidFill>
                <a:schemeClr val="bg1"/>
              </a:solidFill>
              <a:latin typeface="Times New Roman" panose="02020603050405020304" pitchFamily="18" charset="0"/>
              <a:cs typeface="Times New Roman" panose="02020603050405020304" pitchFamily="18" charset="0"/>
              <a:sym typeface="+mn-ea"/>
            </a:endParaRPr>
          </a:p>
          <a:p>
            <a:pPr algn="l"/>
            <a:r>
              <a:rPr lang="en-US" altLang="zh-CN" sz="2900" dirty="0">
                <a:solidFill>
                  <a:schemeClr val="bg1"/>
                </a:solidFill>
                <a:latin typeface="Times New Roman" panose="02020603050405020304" pitchFamily="18" charset="0"/>
                <a:cs typeface="Times New Roman" panose="02020603050405020304" pitchFamily="18" charset="0"/>
                <a:sym typeface="+mn-ea"/>
              </a:rPr>
              <a:t>      </a:t>
            </a:r>
            <a:r>
              <a:rPr sz="2900" dirty="0">
                <a:solidFill>
                  <a:schemeClr val="bg1"/>
                </a:solidFill>
                <a:latin typeface="Times New Roman" panose="02020603050405020304" pitchFamily="18" charset="0"/>
                <a:cs typeface="Times New Roman" panose="02020603050405020304" pitchFamily="18" charset="0"/>
                <a:sym typeface="+mn-ea"/>
              </a:rPr>
              <a:t>3?</a:t>
            </a:r>
            <a:endParaRPr sz="2900" dirty="0">
              <a:solidFill>
                <a:schemeClr val="bg1"/>
              </a:solidFill>
              <a:latin typeface="Times New Roman" panose="02020603050405020304" pitchFamily="18" charset="0"/>
              <a:cs typeface="Times New Roman" panose="02020603050405020304" pitchFamily="18" charset="0"/>
              <a:sym typeface="+mn-ea"/>
            </a:endParaRPr>
          </a:p>
          <a:p>
            <a:pPr algn="l"/>
            <a:r>
              <a:rPr sz="2900" dirty="0">
                <a:solidFill>
                  <a:schemeClr val="bg1"/>
                </a:solidFill>
                <a:latin typeface="Times New Roman" panose="02020603050405020304" pitchFamily="18" charset="0"/>
                <a:cs typeface="Times New Roman" panose="02020603050405020304" pitchFamily="18" charset="0"/>
                <a:sym typeface="+mn-ea"/>
              </a:rPr>
              <a:t>  A. spread wildly			</a:t>
            </a:r>
            <a:r>
              <a:rPr lang="en-US" sz="2900" dirty="0">
                <a:solidFill>
                  <a:schemeClr val="bg1"/>
                </a:solidFill>
                <a:latin typeface="Times New Roman" panose="02020603050405020304" pitchFamily="18" charset="0"/>
                <a:cs typeface="Times New Roman" panose="02020603050405020304" pitchFamily="18" charset="0"/>
                <a:sym typeface="+mn-ea"/>
              </a:rPr>
              <a:t>						</a:t>
            </a:r>
            <a:r>
              <a:rPr sz="2900" dirty="0">
                <a:solidFill>
                  <a:schemeClr val="bg1"/>
                </a:solidFill>
                <a:latin typeface="Times New Roman" panose="02020603050405020304" pitchFamily="18" charset="0"/>
                <a:cs typeface="Times New Roman" panose="02020603050405020304" pitchFamily="18" charset="0"/>
                <a:sym typeface="+mn-ea"/>
              </a:rPr>
              <a:t>B. went wrong			</a:t>
            </a:r>
            <a:endParaRPr sz="2900" dirty="0">
              <a:solidFill>
                <a:schemeClr val="bg1"/>
              </a:solidFill>
              <a:latin typeface="Times New Roman" panose="02020603050405020304" pitchFamily="18" charset="0"/>
              <a:cs typeface="Times New Roman" panose="02020603050405020304" pitchFamily="18" charset="0"/>
              <a:sym typeface="+mn-ea"/>
            </a:endParaRPr>
          </a:p>
          <a:p>
            <a:pPr algn="l"/>
            <a:r>
              <a:rPr sz="2900" dirty="0">
                <a:solidFill>
                  <a:schemeClr val="bg1"/>
                </a:solidFill>
                <a:latin typeface="Times New Roman" panose="02020603050405020304" pitchFamily="18" charset="0"/>
                <a:cs typeface="Times New Roman" panose="02020603050405020304" pitchFamily="18" charset="0"/>
                <a:sym typeface="+mn-ea"/>
              </a:rPr>
              <a:t>  C. caused laughter		</a:t>
            </a:r>
            <a:r>
              <a:rPr lang="en-US" sz="2900" dirty="0">
                <a:solidFill>
                  <a:schemeClr val="bg1"/>
                </a:solidFill>
                <a:latin typeface="Times New Roman" panose="02020603050405020304" pitchFamily="18" charset="0"/>
                <a:cs typeface="Times New Roman" panose="02020603050405020304" pitchFamily="18" charset="0"/>
                <a:sym typeface="+mn-ea"/>
              </a:rPr>
              <a:t>						</a:t>
            </a:r>
            <a:r>
              <a:rPr sz="2900" dirty="0">
                <a:solidFill>
                  <a:schemeClr val="bg1"/>
                </a:solidFill>
                <a:latin typeface="Times New Roman" panose="02020603050405020304" pitchFamily="18" charset="0"/>
                <a:cs typeface="Times New Roman" panose="02020603050405020304" pitchFamily="18" charset="0"/>
                <a:sym typeface="+mn-ea"/>
              </a:rPr>
              <a:t>D. got sick</a:t>
            </a:r>
            <a:endParaRPr sz="2900" dirty="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73304" y="4509770"/>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endCxn id="4" idx="1"/>
          </p:cNvCxnSpPr>
          <p:nvPr/>
        </p:nvCxnSpPr>
        <p:spPr>
          <a:xfrm flipV="1">
            <a:off x="2634615" y="2526665"/>
            <a:ext cx="7007860" cy="260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圆角矩形 16"/>
          <p:cNvSpPr/>
          <p:nvPr/>
        </p:nvSpPr>
        <p:spPr>
          <a:xfrm>
            <a:off x="9642475" y="2307590"/>
            <a:ext cx="153416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7353"/>
    </mc:Choice>
    <mc:Fallback>
      <p:transition spd="slow" advTm="2735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689770"/>
            <a:ext cx="6345936" cy="3252231"/>
          </a:xfrm>
        </p:spPr>
        <p:txBody>
          <a:bodyPr rtlCol="0">
            <a:noAutofit/>
          </a:bodyPr>
          <a:lstStyle/>
          <a:p>
            <a:pPr>
              <a:lnSpc>
                <a:spcPct val="150000"/>
              </a:lnSpc>
            </a:pPr>
            <a:r>
              <a:rPr lang="zh-CN" altLang="en-US" sz="5800" b="1" dirty="0">
                <a:solidFill>
                  <a:schemeClr val="bg1"/>
                </a:solidFill>
                <a:effectLst/>
                <a:latin typeface="华文新魏" panose="02010800040101010101" pitchFamily="2" charset="-122"/>
                <a:ea typeface="华文新魏" panose="02010800040101010101" pitchFamily="2" charset="-122"/>
              </a:rPr>
              <a:t>高考英语阅读理解</a:t>
            </a:r>
            <a:br>
              <a:rPr lang="en-US" altLang="zh-CN" sz="5800" b="1" dirty="0">
                <a:solidFill>
                  <a:schemeClr val="bg1"/>
                </a:solidFill>
                <a:effectLst/>
                <a:latin typeface="华文新魏" panose="02010800040101010101" pitchFamily="2" charset="-122"/>
                <a:ea typeface="华文新魏" panose="02010800040101010101" pitchFamily="2" charset="-122"/>
              </a:rPr>
            </a:br>
            <a:r>
              <a:rPr lang="zh-CN" altLang="en-US" sz="5800" b="1" dirty="0">
                <a:solidFill>
                  <a:schemeClr val="bg1"/>
                </a:solidFill>
                <a:effectLst/>
                <a:latin typeface="华文新魏" panose="02010800040101010101" pitchFamily="2" charset="-122"/>
                <a:ea typeface="华文新魏" panose="02010800040101010101" pitchFamily="2" charset="-122"/>
              </a:rPr>
              <a:t>专项突破</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264" y="1264842"/>
            <a:ext cx="3538767" cy="5577205"/>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主旨大意</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推理判断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词义推断</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细节理解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语篇连贯</a:t>
            </a: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4052"/>
    </mc:Choice>
    <mc:Fallback>
      <p:transition spd="slow" advTm="1405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2399665"/>
          </a:xfrm>
          <a:prstGeom prst="rect">
            <a:avLst/>
          </a:prstGeom>
          <a:solidFill>
            <a:schemeClr val="accent3">
              <a:lumMod val="20000"/>
              <a:lumOff val="80000"/>
            </a:schemeClr>
          </a:solidFill>
        </p:spPr>
        <p:txBody>
          <a:bodyPr wrap="square" rtlCol="0" anchor="t">
            <a:spAutoFit/>
          </a:bodyPr>
          <a:lstStyle/>
          <a:p>
            <a:r>
              <a:rPr lang="en-US" sz="3000">
                <a:solidFill>
                  <a:schemeClr val="bg1"/>
                </a:solidFill>
                <a:uFillTx/>
                <a:latin typeface="Times New Roman" panose="02020603050405020304" pitchFamily="18" charset="0"/>
                <a:cs typeface="Times New Roman" panose="02020603050405020304" pitchFamily="18" charset="0"/>
              </a:rPr>
              <a:t>    </a:t>
            </a:r>
            <a:r>
              <a:rPr sz="3000">
                <a:solidFill>
                  <a:schemeClr val="bg1"/>
                </a:solidFill>
                <a:uFillTx/>
                <a:latin typeface="Times New Roman" panose="02020603050405020304" pitchFamily="18" charset="0"/>
                <a:cs typeface="Times New Roman" panose="02020603050405020304" pitchFamily="18" charset="0"/>
              </a:rPr>
              <a:t>Some plants pump out smelly chemicals to keep insects away. But others do double duty. They pump out perfumes designed to attract different insects who are natural enemies to the attackers. Once they arrive, </a:t>
            </a:r>
            <a:r>
              <a:rPr sz="3000" b="1" u="sng">
                <a:solidFill>
                  <a:schemeClr val="bg1"/>
                </a:solidFill>
                <a:uFillTx/>
                <a:latin typeface="Times New Roman" panose="02020603050405020304" pitchFamily="18" charset="0"/>
                <a:cs typeface="Times New Roman" panose="02020603050405020304" pitchFamily="18" charset="0"/>
              </a:rPr>
              <a:t>the tables are turned</a:t>
            </a:r>
            <a:r>
              <a:rPr sz="3000">
                <a:solidFill>
                  <a:schemeClr val="bg1"/>
                </a:solidFill>
                <a:uFillTx/>
                <a:latin typeface="Times New Roman" panose="02020603050405020304" pitchFamily="18" charset="0"/>
                <a:cs typeface="Times New Roman" panose="02020603050405020304" pitchFamily="18" charset="0"/>
              </a:rPr>
              <a:t>. The attacker who was lunching now becomes lunch.</a:t>
            </a:r>
            <a:endParaRPr sz="30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638175" y="3620135"/>
            <a:ext cx="10714990" cy="20218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700">
                <a:solidFill>
                  <a:schemeClr val="bg1"/>
                </a:solidFill>
                <a:uFillTx/>
                <a:latin typeface="Times New Roman" panose="02020603050405020304" pitchFamily="18" charset="0"/>
                <a:cs typeface="Times New Roman" panose="02020603050405020304" pitchFamily="18" charset="0"/>
                <a:sym typeface="+mn-ea"/>
              </a:rPr>
              <a:t>16.What does the author mean by "</a:t>
            </a:r>
            <a:r>
              <a:rPr sz="2700" b="1">
                <a:solidFill>
                  <a:schemeClr val="bg1"/>
                </a:solidFill>
                <a:uFillTx/>
                <a:latin typeface="Times New Roman" panose="02020603050405020304" pitchFamily="18" charset="0"/>
                <a:cs typeface="Times New Roman" panose="02020603050405020304" pitchFamily="18" charset="0"/>
                <a:sym typeface="+mn-ea"/>
              </a:rPr>
              <a:t>the tables are turned</a:t>
            </a:r>
            <a:r>
              <a:rPr sz="2700">
                <a:solidFill>
                  <a:schemeClr val="bg1"/>
                </a:solidFill>
                <a:uFillTx/>
                <a:latin typeface="Times New Roman" panose="02020603050405020304" pitchFamily="18" charset="0"/>
                <a:cs typeface="Times New Roman" panose="02020603050405020304" pitchFamily="18" charset="0"/>
                <a:sym typeface="+mn-ea"/>
              </a:rPr>
              <a:t>" in Paragraph 3?</a:t>
            </a:r>
            <a:endParaRPr sz="2700">
              <a:solidFill>
                <a:schemeClr val="bg1"/>
              </a:solidFill>
              <a:uFillTx/>
              <a:latin typeface="Times New Roman" panose="02020603050405020304" pitchFamily="18" charset="0"/>
              <a:cs typeface="Times New Roman" panose="02020603050405020304" pitchFamily="18" charset="0"/>
              <a:sym typeface="+mn-ea"/>
            </a:endParaRPr>
          </a:p>
          <a:p>
            <a:pPr algn="l"/>
            <a:r>
              <a:rPr sz="2700">
                <a:solidFill>
                  <a:schemeClr val="bg1"/>
                </a:solidFill>
                <a:uFillTx/>
                <a:latin typeface="Times New Roman" panose="02020603050405020304" pitchFamily="18" charset="0"/>
                <a:cs typeface="Times New Roman" panose="02020603050405020304" pitchFamily="18" charset="0"/>
                <a:sym typeface="+mn-ea"/>
              </a:rPr>
              <a:t>  A. The attackers get attacked.</a:t>
            </a:r>
            <a:endParaRPr sz="2700">
              <a:solidFill>
                <a:schemeClr val="bg1"/>
              </a:solidFill>
              <a:uFillTx/>
              <a:latin typeface="Times New Roman" panose="02020603050405020304" pitchFamily="18" charset="0"/>
              <a:cs typeface="Times New Roman" panose="02020603050405020304" pitchFamily="18" charset="0"/>
              <a:sym typeface="+mn-ea"/>
            </a:endParaRPr>
          </a:p>
          <a:p>
            <a:pPr algn="l"/>
            <a:r>
              <a:rPr sz="2700">
                <a:solidFill>
                  <a:schemeClr val="bg1"/>
                </a:solidFill>
                <a:uFillTx/>
                <a:latin typeface="Times New Roman" panose="02020603050405020304" pitchFamily="18" charset="0"/>
                <a:cs typeface="Times New Roman" panose="02020603050405020304" pitchFamily="18" charset="0"/>
                <a:sym typeface="+mn-ea"/>
              </a:rPr>
              <a:t>  B. The insects gather under the table.</a:t>
            </a:r>
            <a:endParaRPr sz="2700">
              <a:solidFill>
                <a:schemeClr val="bg1"/>
              </a:solidFill>
              <a:uFillTx/>
              <a:latin typeface="Times New Roman" panose="02020603050405020304" pitchFamily="18" charset="0"/>
              <a:cs typeface="Times New Roman" panose="02020603050405020304" pitchFamily="18" charset="0"/>
              <a:sym typeface="+mn-ea"/>
            </a:endParaRPr>
          </a:p>
          <a:p>
            <a:pPr algn="l"/>
            <a:r>
              <a:rPr sz="2700">
                <a:solidFill>
                  <a:schemeClr val="bg1"/>
                </a:solidFill>
                <a:uFillTx/>
                <a:latin typeface="Times New Roman" panose="02020603050405020304" pitchFamily="18" charset="0"/>
                <a:cs typeface="Times New Roman" panose="02020603050405020304" pitchFamily="18" charset="0"/>
                <a:sym typeface="+mn-ea"/>
              </a:rPr>
              <a:t>  C. The plants get ready to fight back.</a:t>
            </a:r>
            <a:endParaRPr sz="2700">
              <a:solidFill>
                <a:schemeClr val="bg1"/>
              </a:solidFill>
              <a:uFillTx/>
              <a:latin typeface="Times New Roman" panose="02020603050405020304" pitchFamily="18" charset="0"/>
              <a:cs typeface="Times New Roman" panose="02020603050405020304" pitchFamily="18" charset="0"/>
              <a:sym typeface="+mn-ea"/>
            </a:endParaRPr>
          </a:p>
          <a:p>
            <a:pPr algn="l"/>
            <a:r>
              <a:rPr sz="2700">
                <a:solidFill>
                  <a:schemeClr val="bg1"/>
                </a:solidFill>
                <a:uFillTx/>
                <a:latin typeface="Times New Roman" panose="02020603050405020304" pitchFamily="18" charset="0"/>
                <a:cs typeface="Times New Roman" panose="02020603050405020304" pitchFamily="18" charset="0"/>
                <a:sym typeface="+mn-ea"/>
              </a:rPr>
              <a:t>  D. The perfumes attract natural enemies.</a:t>
            </a:r>
            <a:endParaRPr sz="2700">
              <a:solidFill>
                <a:schemeClr val="bg1"/>
              </a:solidFill>
              <a:uFillTx/>
              <a:latin typeface="Times New Roman" panose="02020603050405020304" pitchFamily="18" charset="0"/>
              <a:cs typeface="Times New Roman" panose="02020603050405020304" pitchFamily="18" charset="0"/>
              <a:sym typeface="+mn-ea"/>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34789" y="39722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97463" y="438795"/>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5.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句子意思</a:t>
            </a:r>
            <a:endPar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5238115" y="2411730"/>
            <a:ext cx="5775325" cy="4908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638175" y="5826760"/>
            <a:ext cx="10153650"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：句子意思</a:t>
            </a:r>
            <a:r>
              <a:rPr lang="en-US" altLang="zh-CN" sz="2400" b="1" dirty="0"/>
              <a:t>——</a:t>
            </a:r>
            <a:r>
              <a:rPr lang="zh-CN" altLang="en-US" sz="2400" b="1" dirty="0"/>
              <a:t>弄清本意，结合语境适当延伸，关注前后提示词。</a:t>
            </a:r>
            <a:endParaRPr lang="zh-CN" altLang="en-US" sz="2400" b="1" dirty="0"/>
          </a:p>
        </p:txBody>
      </p:sp>
      <p:sp>
        <p:nvSpPr>
          <p:cNvPr id="3" name="圆角矩形 16"/>
          <p:cNvSpPr/>
          <p:nvPr/>
        </p:nvSpPr>
        <p:spPr>
          <a:xfrm>
            <a:off x="616585" y="2940685"/>
            <a:ext cx="2555875" cy="4908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7515"/>
    </mc:Choice>
    <mc:Fallback>
      <p:transition spd="slow" advTm="575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1" grpId="0" animBg="1"/>
      <p:bldP spid="2" grpId="0" animBg="1"/>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663501" y="903478"/>
            <a:ext cx="10836440" cy="2953385"/>
          </a:xfrm>
          <a:prstGeom prst="rect">
            <a:avLst/>
          </a:prstGeom>
          <a:solidFill>
            <a:schemeClr val="accent3">
              <a:lumMod val="20000"/>
              <a:lumOff val="80000"/>
            </a:schemeClr>
          </a:solidFill>
        </p:spPr>
        <p:txBody>
          <a:bodyPr wrap="square" rtlCol="0" anchor="t">
            <a:spAutoFit/>
          </a:bodyPr>
          <a:lstStyle/>
          <a:p>
            <a:r>
              <a:rPr lang="en-US" sz="3200">
                <a:solidFill>
                  <a:schemeClr val="bg1"/>
                </a:solidFill>
                <a:latin typeface="Times New Roman" panose="02020603050405020304" pitchFamily="18" charset="0"/>
                <a:cs typeface="Times New Roman" panose="02020603050405020304" pitchFamily="18" charset="0"/>
              </a:rPr>
              <a:t>    </a:t>
            </a:r>
            <a:r>
              <a:rPr lang="en-US" sz="2200">
                <a:solidFill>
                  <a:schemeClr val="bg1"/>
                </a:solidFill>
                <a:latin typeface="Times New Roman" panose="02020603050405020304" pitchFamily="18" charset="0"/>
                <a:cs typeface="Times New Roman" panose="02020603050405020304" pitchFamily="18" charset="0"/>
              </a:rPr>
              <a:t> </a:t>
            </a:r>
            <a:r>
              <a:rPr sz="2200">
                <a:solidFill>
                  <a:schemeClr val="bg1"/>
                </a:solidFill>
                <a:latin typeface="Times New Roman" panose="02020603050405020304" pitchFamily="18" charset="0"/>
                <a:cs typeface="Times New Roman" panose="02020603050405020304" pitchFamily="18" charset="0"/>
              </a:rPr>
              <a:t>Today, I am fortunate to live a two-mile walk to a children’s library. My 18-month-old son, Colin, and I find ourselves in it several times a week, meeting and making friends. That’s the thing many people don’t understand—</a:t>
            </a:r>
            <a:r>
              <a:rPr sz="2200" b="1" u="sng">
                <a:solidFill>
                  <a:schemeClr val="bg1"/>
                </a:solidFill>
                <a:latin typeface="Times New Roman" panose="02020603050405020304" pitchFamily="18" charset="0"/>
                <a:cs typeface="Times New Roman" panose="02020603050405020304" pitchFamily="18" charset="0"/>
              </a:rPr>
              <a:t>a library is more than books, it’s a community</a:t>
            </a:r>
            <a:r>
              <a:rPr sz="2200">
                <a:solidFill>
                  <a:schemeClr val="bg1"/>
                </a:solidFill>
                <a:latin typeface="Times New Roman" panose="02020603050405020304" pitchFamily="18" charset="0"/>
                <a:cs typeface="Times New Roman" panose="02020603050405020304" pitchFamily="18" charset="0"/>
              </a:rPr>
              <a:t>. At the library, friends and I learned how to research colleges and search for scholarships on the Internet. It’s also where we exchanged emails with friends we met at out-of-state Model UN conferences. Because we didn’t have e-mail access at home, we raced to the library after school to check our messages in eager. The library was the place where we sometimes giggled too loudly, and where the librarians knew us by name. </a:t>
            </a:r>
            <a:endParaRPr sz="22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663575" y="4040505"/>
            <a:ext cx="10714990" cy="1935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400">
                <a:solidFill>
                  <a:schemeClr val="bg1"/>
                </a:solidFill>
                <a:latin typeface="Times New Roman" panose="02020603050405020304" pitchFamily="18" charset="0"/>
                <a:cs typeface="Times New Roman" panose="02020603050405020304" pitchFamily="18" charset="0"/>
                <a:sym typeface="+mn-ea"/>
              </a:rPr>
              <a:t>16.What does the underlined sentence in Paragraph 2 suggest?  </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A. Library is a place with books and communities.</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B. Books help people better communicate with others.</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C. It is people rather than books that matter in a library. </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D. A Library provides chances to socialize apart from books. </a:t>
            </a:r>
            <a:endParaRPr sz="24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63669" y="553748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37401"/>
    </mc:Choice>
    <mc:Fallback>
      <p:transition spd="slow" advTm="3740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57890" y="381481"/>
            <a:ext cx="178498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en-US" altLang="zh-CN"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663501" y="903478"/>
            <a:ext cx="10836440" cy="3169285"/>
          </a:xfrm>
          <a:prstGeom prst="rect">
            <a:avLst/>
          </a:prstGeom>
          <a:solidFill>
            <a:schemeClr val="accent3">
              <a:lumMod val="20000"/>
              <a:lumOff val="80000"/>
            </a:schemeClr>
          </a:solidFill>
        </p:spPr>
        <p:txBody>
          <a:bodyPr wrap="square" rtlCol="0" anchor="t">
            <a:spAutoFit/>
          </a:bodyPr>
          <a:lstStyle/>
          <a:p>
            <a:r>
              <a:rPr lang="en-US" sz="3200">
                <a:solidFill>
                  <a:schemeClr val="bg1"/>
                </a:solidFill>
                <a:latin typeface="Times New Roman" panose="02020603050405020304" pitchFamily="18" charset="0"/>
                <a:cs typeface="Times New Roman" panose="02020603050405020304" pitchFamily="18" charset="0"/>
              </a:rPr>
              <a:t>    </a:t>
            </a:r>
            <a:r>
              <a:rPr lang="en-US" sz="2400">
                <a:solidFill>
                  <a:schemeClr val="bg1"/>
                </a:solidFill>
                <a:latin typeface="Times New Roman" panose="02020603050405020304" pitchFamily="18" charset="0"/>
                <a:cs typeface="Times New Roman" panose="02020603050405020304" pitchFamily="18" charset="0"/>
              </a:rPr>
              <a:t> </a:t>
            </a:r>
            <a:r>
              <a:rPr sz="2400">
                <a:solidFill>
                  <a:schemeClr val="bg1"/>
                </a:solidFill>
                <a:latin typeface="Times New Roman" panose="02020603050405020304" pitchFamily="18" charset="0"/>
                <a:cs typeface="Times New Roman" panose="02020603050405020304" pitchFamily="18" charset="0"/>
              </a:rPr>
              <a:t>The brush did not last long. Soon Benjamin needed more fur. Before long, the cat began to look ragged(蓬乱). His father said that the cat must be sick. Benjamin was forced to admit what he had been doing.</a:t>
            </a:r>
            <a:endParaRPr sz="2400">
              <a:solidFill>
                <a:schemeClr val="bg1"/>
              </a:solidFill>
              <a:latin typeface="Times New Roman" panose="02020603050405020304" pitchFamily="18" charset="0"/>
              <a:cs typeface="Times New Roman" panose="02020603050405020304" pitchFamily="18" charset="0"/>
            </a:endParaRPr>
          </a:p>
          <a:p>
            <a:r>
              <a:rPr sz="2400">
                <a:solidFill>
                  <a:schemeClr val="bg1"/>
                </a:solidFill>
                <a:latin typeface="Times New Roman" panose="02020603050405020304" pitchFamily="18" charset="0"/>
                <a:cs typeface="Times New Roman" panose="02020603050405020304" pitchFamily="18" charset="0"/>
              </a:rPr>
              <a:t>      </a:t>
            </a:r>
            <a:r>
              <a:rPr sz="2400" b="1" u="sng">
                <a:solidFill>
                  <a:schemeClr val="bg1"/>
                </a:solidFill>
                <a:latin typeface="Times New Roman" panose="02020603050405020304" pitchFamily="18" charset="0"/>
                <a:cs typeface="Times New Roman" panose="02020603050405020304" pitchFamily="18" charset="0"/>
              </a:rPr>
              <a:t>The cat is lot was about to improve</a:t>
            </a:r>
            <a:r>
              <a:rPr sz="2400">
                <a:solidFill>
                  <a:schemeClr val="bg1"/>
                </a:solidFill>
                <a:latin typeface="Times New Roman" panose="02020603050405020304" pitchFamily="18" charset="0"/>
                <a:cs typeface="Times New Roman" panose="02020603050405020304" pitchFamily="18" charset="0"/>
              </a:rPr>
              <a:t>. That year, one of Benjaminis cousins, Mr Pennington, came to visit. He was impressed with Benjaminis drawings. When he went home, he sent Benjamin a box of paint and some brushes. He also sent six engravings (版画) by an artist. These were the first pictures and first real paint and brushes Benjamin had ever seen. </a:t>
            </a:r>
            <a:endParaRPr sz="24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663575" y="4306570"/>
            <a:ext cx="10714990" cy="19354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400">
                <a:solidFill>
                  <a:schemeClr val="bg1"/>
                </a:solidFill>
                <a:latin typeface="Times New Roman" panose="02020603050405020304" pitchFamily="18" charset="0"/>
                <a:cs typeface="Times New Roman" panose="02020603050405020304" pitchFamily="18" charset="0"/>
                <a:sym typeface="+mn-ea"/>
              </a:rPr>
              <a:t>17.What does the underlined sentence in Paragraph 3 suggest?</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A.The cat would be closely watched.</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B.The cat would get some medical care.</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C.Benjamin would leave his home shortly.</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D.Benjamin would have real brushes soon.</a:t>
            </a:r>
            <a:endParaRPr sz="24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771619" y="572417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44074"/>
    </mc:Choice>
    <mc:Fallback>
      <p:transition spd="slow" advTm="4407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60725" y="502195"/>
            <a:ext cx="201930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rPr>
              <a:t>三、小结</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9" name="图片 18"/>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文本框 19"/>
          <p:cNvSpPr txBox="1"/>
          <p:nvPr/>
        </p:nvSpPr>
        <p:spPr>
          <a:xfrm>
            <a:off x="560608" y="3470016"/>
            <a:ext cx="2421518" cy="617220"/>
          </a:xfrm>
          <a:prstGeom prst="rect">
            <a:avLst/>
          </a:prstGeom>
          <a:noFill/>
        </p:spPr>
        <p:txBody>
          <a:bodyPr wrap="square" rtlCol="0">
            <a:spAutoFit/>
          </a:bodyPr>
          <a:lstStyle/>
          <a:p>
            <a:pPr>
              <a:lnSpc>
                <a:spcPct val="114000"/>
              </a:lnSpc>
            </a:pPr>
            <a:r>
              <a:rPr lang="zh-CN" altLang="en-US" sz="3000" b="1" dirty="0">
                <a:solidFill>
                  <a:schemeClr val="bg1"/>
                </a:solidFill>
                <a:latin typeface="Times New Roman" panose="02020603050405020304" pitchFamily="18" charset="0"/>
                <a:cs typeface="Times New Roman" panose="02020603050405020304" pitchFamily="18" charset="0"/>
              </a:rPr>
              <a:t>词义推断</a:t>
            </a:r>
            <a:endParaRPr lang="en-US" altLang="zh-CN" sz="3000" b="1" dirty="0">
              <a:solidFill>
                <a:schemeClr val="bg1"/>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2248535" y="1715135"/>
            <a:ext cx="673735" cy="4394835"/>
          </a:xfrm>
          <a:prstGeom prst="leftBrace">
            <a:avLst/>
          </a:prstGeom>
          <a:ln w="15875">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9" name="矩形 38"/>
          <p:cNvSpPr/>
          <p:nvPr/>
        </p:nvSpPr>
        <p:spPr>
          <a:xfrm>
            <a:off x="3099104" y="1463336"/>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陌生词义</a:t>
            </a:r>
            <a:endParaRPr lang="zh-CN" altLang="en-US" sz="2800" b="1" dirty="0"/>
          </a:p>
        </p:txBody>
      </p:sp>
      <p:sp>
        <p:nvSpPr>
          <p:cNvPr id="17" name="矩形 16"/>
          <p:cNvSpPr/>
          <p:nvPr/>
        </p:nvSpPr>
        <p:spPr>
          <a:xfrm>
            <a:off x="3099104" y="2506641"/>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熟词生义</a:t>
            </a:r>
            <a:endParaRPr lang="zh-CN" altLang="en-US" sz="2800" b="1" dirty="0"/>
          </a:p>
        </p:txBody>
      </p:sp>
      <p:sp>
        <p:nvSpPr>
          <p:cNvPr id="18" name="矩形 17"/>
          <p:cNvSpPr/>
          <p:nvPr/>
        </p:nvSpPr>
        <p:spPr>
          <a:xfrm>
            <a:off x="3099104" y="3664246"/>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代词指代</a:t>
            </a:r>
            <a:endParaRPr lang="zh-CN" altLang="en-US" sz="2800" b="1" dirty="0"/>
          </a:p>
        </p:txBody>
      </p:sp>
      <p:sp>
        <p:nvSpPr>
          <p:cNvPr id="2" name="矩形 1"/>
          <p:cNvSpPr/>
          <p:nvPr/>
        </p:nvSpPr>
        <p:spPr>
          <a:xfrm>
            <a:off x="3099104" y="4732951"/>
            <a:ext cx="1612900" cy="95313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词组指代</a:t>
            </a:r>
            <a:endParaRPr lang="zh-CN" altLang="en-US" sz="2800" b="1" dirty="0"/>
          </a:p>
          <a:p>
            <a:pPr indent="0">
              <a:buFont typeface="Wingdings" panose="05000000000000000000" pitchFamily="2" charset="2"/>
              <a:buNone/>
            </a:pPr>
            <a:r>
              <a:rPr lang="en-US" altLang="zh-CN" sz="2800" b="1" dirty="0"/>
              <a:t>/</a:t>
            </a:r>
            <a:r>
              <a:rPr lang="zh-CN" altLang="en-US" sz="2800" b="1" dirty="0"/>
              <a:t>意思</a:t>
            </a:r>
            <a:endParaRPr lang="zh-CN" altLang="en-US" sz="2800" b="1" dirty="0"/>
          </a:p>
        </p:txBody>
      </p:sp>
      <p:sp>
        <p:nvSpPr>
          <p:cNvPr id="4" name="矩形 3"/>
          <p:cNvSpPr/>
          <p:nvPr/>
        </p:nvSpPr>
        <p:spPr>
          <a:xfrm>
            <a:off x="3099104" y="5952786"/>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句子意思</a:t>
            </a:r>
            <a:endParaRPr lang="zh-CN" altLang="en-US" sz="2800" b="1" dirty="0"/>
          </a:p>
        </p:txBody>
      </p:sp>
      <p:sp>
        <p:nvSpPr>
          <p:cNvPr id="8" name="矩形 7"/>
          <p:cNvSpPr/>
          <p:nvPr/>
        </p:nvSpPr>
        <p:spPr>
          <a:xfrm>
            <a:off x="5083810" y="625475"/>
            <a:ext cx="6066155"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关注前后句子中的</a:t>
            </a:r>
            <a:r>
              <a:rPr lang="zh-CN" altLang="en-US" sz="2000" b="1" u="sng" dirty="0">
                <a:solidFill>
                  <a:srgbClr val="C00000"/>
                </a:solidFill>
              </a:rPr>
              <a:t>提示词</a:t>
            </a:r>
            <a:r>
              <a:rPr lang="zh-CN" altLang="en-US" sz="2000" b="1" dirty="0"/>
              <a:t>（同义词、反义词复现）。</a:t>
            </a:r>
            <a:endParaRPr lang="zh-CN" altLang="en-US" sz="2000" b="1" dirty="0"/>
          </a:p>
        </p:txBody>
      </p:sp>
      <p:sp>
        <p:nvSpPr>
          <p:cNvPr id="9" name="矩形 8"/>
          <p:cNvSpPr/>
          <p:nvPr/>
        </p:nvSpPr>
        <p:spPr>
          <a:xfrm>
            <a:off x="5084445" y="1135380"/>
            <a:ext cx="6046470"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关注前后句子中的</a:t>
            </a:r>
            <a:r>
              <a:rPr lang="zh-CN" altLang="en-US" sz="2000" b="1" u="sng" dirty="0">
                <a:solidFill>
                  <a:srgbClr val="C00000"/>
                </a:solidFill>
              </a:rPr>
              <a:t>提示词</a:t>
            </a:r>
            <a:r>
              <a:rPr lang="zh-CN" altLang="en-US" sz="2000" b="1" dirty="0"/>
              <a:t>（同义词、反义词复现）。</a:t>
            </a:r>
            <a:endParaRPr lang="zh-CN" altLang="en-US" sz="2000" b="1" dirty="0"/>
          </a:p>
        </p:txBody>
      </p:sp>
      <p:sp>
        <p:nvSpPr>
          <p:cNvPr id="12" name="矩形 11"/>
          <p:cNvSpPr/>
          <p:nvPr/>
        </p:nvSpPr>
        <p:spPr>
          <a:xfrm>
            <a:off x="5084445" y="1639570"/>
            <a:ext cx="6452870" cy="706755"/>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关注</a:t>
            </a:r>
            <a:r>
              <a:rPr lang="zh-CN" altLang="en-US" sz="2000" b="1" u="sng" dirty="0">
                <a:solidFill>
                  <a:srgbClr val="C00000"/>
                </a:solidFill>
              </a:rPr>
              <a:t>进一步解释</a:t>
            </a:r>
            <a:r>
              <a:rPr lang="zh-CN" altLang="en-US" sz="2000" b="1" dirty="0"/>
              <a:t>的句型和单词，比如</a:t>
            </a:r>
            <a:r>
              <a:rPr lang="en-US" altLang="zh-CN" sz="2000" b="1" dirty="0"/>
              <a:t>meaning, in fact, </a:t>
            </a:r>
            <a:endParaRPr lang="en-US" altLang="zh-CN" sz="2000" b="1" dirty="0"/>
          </a:p>
          <a:p>
            <a:pPr indent="0">
              <a:buFont typeface="Wingdings" panose="05000000000000000000" pitchFamily="2" charset="2"/>
              <a:buNone/>
            </a:pPr>
            <a:r>
              <a:rPr lang="en-US" altLang="zh-CN" sz="2000" b="1" dirty="0"/>
              <a:t>actually, that's, refer to, —...</a:t>
            </a:r>
            <a:endParaRPr lang="zh-CN" altLang="en-US" sz="2000" b="1" dirty="0"/>
          </a:p>
        </p:txBody>
      </p:sp>
      <p:sp>
        <p:nvSpPr>
          <p:cNvPr id="13" name="矩形 12"/>
          <p:cNvSpPr/>
          <p:nvPr/>
        </p:nvSpPr>
        <p:spPr>
          <a:xfrm>
            <a:off x="5084445" y="2506345"/>
            <a:ext cx="6303010"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不受原义影响，根据</a:t>
            </a:r>
            <a:r>
              <a:rPr lang="zh-CN" altLang="en-US" sz="2000" b="1" u="sng" dirty="0">
                <a:solidFill>
                  <a:srgbClr val="C00000"/>
                </a:solidFill>
              </a:rPr>
              <a:t>语境</a:t>
            </a:r>
            <a:r>
              <a:rPr lang="zh-CN" altLang="en-US" sz="2000" b="1" dirty="0"/>
              <a:t>和</a:t>
            </a:r>
            <a:r>
              <a:rPr lang="zh-CN" altLang="en-US" sz="2000" b="1" u="sng" dirty="0">
                <a:solidFill>
                  <a:srgbClr val="C00000"/>
                </a:solidFill>
              </a:rPr>
              <a:t>信号词</a:t>
            </a:r>
            <a:r>
              <a:rPr lang="zh-CN" altLang="en-US" sz="2000" b="1" dirty="0">
                <a:solidFill>
                  <a:schemeClr val="tx1"/>
                </a:solidFill>
              </a:rPr>
              <a:t>来判断具体的意思</a:t>
            </a:r>
            <a:r>
              <a:rPr lang="zh-CN" altLang="en-US" sz="2000" b="1" dirty="0"/>
              <a:t>。</a:t>
            </a:r>
            <a:endParaRPr lang="zh-CN" altLang="en-US" sz="2000" b="1" dirty="0"/>
          </a:p>
        </p:txBody>
      </p:sp>
      <p:sp>
        <p:nvSpPr>
          <p:cNvPr id="14" name="矩形 13"/>
          <p:cNvSpPr/>
          <p:nvPr/>
        </p:nvSpPr>
        <p:spPr>
          <a:xfrm>
            <a:off x="5074920" y="3028315"/>
            <a:ext cx="6529705"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不受原义影响，根据</a:t>
            </a:r>
            <a:r>
              <a:rPr lang="zh-CN" altLang="en-US" sz="2000" b="1" u="sng" dirty="0">
                <a:solidFill>
                  <a:srgbClr val="C00000"/>
                </a:solidFill>
              </a:rPr>
              <a:t>语境</a:t>
            </a:r>
            <a:r>
              <a:rPr lang="zh-CN" altLang="en-US" sz="2000" b="1" dirty="0"/>
              <a:t>和</a:t>
            </a:r>
            <a:r>
              <a:rPr lang="zh-CN" altLang="en-US" sz="2000" b="1" u="sng" dirty="0">
                <a:solidFill>
                  <a:srgbClr val="C00000"/>
                </a:solidFill>
              </a:rPr>
              <a:t>下文解释</a:t>
            </a:r>
            <a:r>
              <a:rPr lang="zh-CN" altLang="en-US" sz="2000" b="1" dirty="0">
                <a:solidFill>
                  <a:schemeClr val="tx1"/>
                </a:solidFill>
              </a:rPr>
              <a:t>来判断具体的意思</a:t>
            </a:r>
            <a:r>
              <a:rPr lang="zh-CN" altLang="en-US" sz="2000" b="1" dirty="0"/>
              <a:t>。</a:t>
            </a:r>
            <a:endParaRPr lang="zh-CN" altLang="en-US" sz="2000" b="1" dirty="0"/>
          </a:p>
        </p:txBody>
      </p:sp>
      <p:sp>
        <p:nvSpPr>
          <p:cNvPr id="15" name="矩形 14"/>
          <p:cNvSpPr/>
          <p:nvPr/>
        </p:nvSpPr>
        <p:spPr>
          <a:xfrm>
            <a:off x="5053965" y="3579495"/>
            <a:ext cx="6086475"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段落</a:t>
            </a:r>
            <a:r>
              <a:rPr lang="zh-CN" altLang="en-US" sz="2000" b="1" u="sng" dirty="0">
                <a:solidFill>
                  <a:srgbClr val="C00000"/>
                </a:solidFill>
              </a:rPr>
              <a:t>首句</a:t>
            </a:r>
            <a:r>
              <a:rPr lang="zh-CN" altLang="en-US" sz="2000" b="1" dirty="0"/>
              <a:t>的代词指代，往往要去</a:t>
            </a:r>
            <a:r>
              <a:rPr lang="zh-CN" altLang="en-US" sz="2000" b="1" u="sng" dirty="0">
                <a:solidFill>
                  <a:srgbClr val="C00000"/>
                </a:solidFill>
              </a:rPr>
              <a:t>上一段最后一句</a:t>
            </a:r>
            <a:r>
              <a:rPr lang="zh-CN" altLang="en-US" sz="2000" b="1" dirty="0"/>
              <a:t>找。</a:t>
            </a:r>
            <a:endParaRPr lang="zh-CN" altLang="en-US" sz="2000" b="1" dirty="0"/>
          </a:p>
        </p:txBody>
      </p:sp>
      <p:sp>
        <p:nvSpPr>
          <p:cNvPr id="21" name="矩形 20"/>
          <p:cNvSpPr/>
          <p:nvPr/>
        </p:nvSpPr>
        <p:spPr>
          <a:xfrm>
            <a:off x="5060315" y="4064000"/>
            <a:ext cx="6727190"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非段落</a:t>
            </a:r>
            <a:r>
              <a:rPr lang="zh-CN" altLang="en-US" sz="2000" b="1" u="sng" dirty="0">
                <a:solidFill>
                  <a:srgbClr val="C00000"/>
                </a:solidFill>
              </a:rPr>
              <a:t>首句</a:t>
            </a:r>
            <a:r>
              <a:rPr lang="zh-CN" altLang="en-US" sz="2000" b="1" dirty="0"/>
              <a:t>的代词指代，往往要从</a:t>
            </a:r>
            <a:r>
              <a:rPr lang="zh-CN" altLang="en-US" sz="2000" b="1" u="sng" dirty="0">
                <a:solidFill>
                  <a:srgbClr val="C00000"/>
                </a:solidFill>
              </a:rPr>
              <a:t>本句</a:t>
            </a:r>
            <a:r>
              <a:rPr lang="zh-CN" altLang="en-US" sz="2000" b="1" dirty="0"/>
              <a:t>或是</a:t>
            </a:r>
            <a:r>
              <a:rPr lang="zh-CN" altLang="en-US" sz="2000" b="1" u="sng" dirty="0">
                <a:solidFill>
                  <a:srgbClr val="C00000"/>
                </a:solidFill>
              </a:rPr>
              <a:t>上一句</a:t>
            </a:r>
            <a:r>
              <a:rPr lang="zh-CN" altLang="en-US" sz="2000" b="1" dirty="0"/>
              <a:t>中去找。</a:t>
            </a:r>
            <a:endParaRPr lang="zh-CN" altLang="en-US" sz="2000" b="1" dirty="0"/>
          </a:p>
        </p:txBody>
      </p:sp>
      <p:sp>
        <p:nvSpPr>
          <p:cNvPr id="23" name="矩形 22"/>
          <p:cNvSpPr/>
          <p:nvPr/>
        </p:nvSpPr>
        <p:spPr>
          <a:xfrm>
            <a:off x="5000625" y="5287010"/>
            <a:ext cx="6697345"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词组意思</a:t>
            </a:r>
            <a:r>
              <a:rPr lang="en-US" altLang="zh-CN" sz="2000" b="1" dirty="0"/>
              <a:t>——</a:t>
            </a:r>
            <a:r>
              <a:rPr lang="zh-CN" altLang="en-US" sz="2000" b="1" dirty="0"/>
              <a:t>弄清本意，结合语境适当延伸，关注提示词。</a:t>
            </a:r>
            <a:endParaRPr lang="zh-CN" altLang="en-US" sz="2000" b="1" dirty="0"/>
          </a:p>
        </p:txBody>
      </p:sp>
      <p:sp>
        <p:nvSpPr>
          <p:cNvPr id="24" name="矩形 23"/>
          <p:cNvSpPr/>
          <p:nvPr/>
        </p:nvSpPr>
        <p:spPr>
          <a:xfrm>
            <a:off x="5000625" y="4732655"/>
            <a:ext cx="6977380"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词组指代本质上和代词指代一样，要去本句或是前句找名词。</a:t>
            </a:r>
            <a:endParaRPr lang="zh-CN" altLang="en-US" sz="2000" b="1" dirty="0"/>
          </a:p>
        </p:txBody>
      </p:sp>
      <p:sp>
        <p:nvSpPr>
          <p:cNvPr id="26" name="矩形 25"/>
          <p:cNvSpPr/>
          <p:nvPr/>
        </p:nvSpPr>
        <p:spPr>
          <a:xfrm>
            <a:off x="4838065" y="6075680"/>
            <a:ext cx="7200265" cy="398780"/>
          </a:xfrm>
          <a:prstGeom prst="rect">
            <a:avLst/>
          </a:prstGeom>
          <a:solidFill>
            <a:srgbClr val="4AA44A"/>
          </a:solidFill>
          <a:ln>
            <a:solidFill>
              <a:srgbClr val="4AA44A"/>
            </a:solidFill>
          </a:ln>
        </p:spPr>
        <p:txBody>
          <a:bodyPr wrap="square">
            <a:spAutoFit/>
          </a:bodyPr>
          <a:lstStyle/>
          <a:p>
            <a:pPr indent="0">
              <a:buFont typeface="Wingdings" panose="05000000000000000000" pitchFamily="2" charset="2"/>
              <a:buNone/>
            </a:pPr>
            <a:r>
              <a:rPr lang="zh-CN" altLang="en-US" sz="2000" b="1" dirty="0"/>
              <a:t>句子意思</a:t>
            </a:r>
            <a:r>
              <a:rPr lang="en-US" altLang="zh-CN" sz="2000" b="1" dirty="0"/>
              <a:t>——</a:t>
            </a:r>
            <a:r>
              <a:rPr lang="zh-CN" altLang="en-US" sz="2000" b="1" dirty="0"/>
              <a:t>弄清本意，结合语境适当延伸，关注前后提示词。</a:t>
            </a:r>
            <a:endParaRPr lang="zh-CN" altLang="en-US" sz="20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54112"/>
    </mc:Choice>
    <mc:Fallback>
      <p:transition spd="slow" advTm="54112"/>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476567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第六课</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词义推断</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advTm="10618"/>
    </mc:Choice>
    <mc:Fallback>
      <p:transition spd="slow" advTm="1061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49838" y="410220"/>
            <a:ext cx="385572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一、词义推断要求</a:t>
            </a:r>
            <a:endParaRPr lang="zh-CN" altLang="en-US" sz="3600" b="1" cap="none" spc="0" dirty="0">
              <a:ln w="0"/>
              <a:solidFill>
                <a:schemeClr val="bg1"/>
              </a:solidFill>
              <a:latin typeface="+mj-ea"/>
              <a:ea typeface="+mj-ea"/>
            </a:endParaRPr>
          </a:p>
        </p:txBody>
      </p:sp>
      <p:pic>
        <p:nvPicPr>
          <p:cNvPr id="17" name="图片 16"/>
          <p:cNvPicPr>
            <a:picLocks noChangeAspect="1"/>
          </p:cNvPicPr>
          <p:nvPr/>
        </p:nvPicPr>
        <p:blipFill>
          <a:blip r:embed="rId1"/>
          <a:srcRect l="10996" t="568" r="3900" b="78405"/>
          <a:stretch>
            <a:fillRect/>
          </a:stretch>
        </p:blipFill>
        <p:spPr>
          <a:xfrm>
            <a:off x="537210" y="1317625"/>
            <a:ext cx="880110" cy="817245"/>
          </a:xfrm>
          <a:prstGeom prst="rect">
            <a:avLst/>
          </a:prstGeom>
        </p:spPr>
      </p:pic>
      <p:sp>
        <p:nvSpPr>
          <p:cNvPr id="18" name="文本框 17"/>
          <p:cNvSpPr txBox="1"/>
          <p:nvPr/>
        </p:nvSpPr>
        <p:spPr>
          <a:xfrm>
            <a:off x="1480350" y="1444266"/>
            <a:ext cx="11296650" cy="3970655"/>
          </a:xfrm>
          <a:prstGeom prst="rect">
            <a:avLst/>
          </a:prstGeom>
          <a:noFill/>
        </p:spPr>
        <p:txBody>
          <a:bodyPr wrap="square" rtlCol="0">
            <a:spAutoFit/>
          </a:bodyPr>
          <a:lstStyle/>
          <a:p>
            <a:pPr>
              <a:lnSpc>
                <a:spcPct val="114000"/>
              </a:lnSpc>
            </a:pPr>
            <a:r>
              <a:rPr lang="en-US" altLang="zh-CN" sz="3000" b="1" dirty="0">
                <a:solidFill>
                  <a:schemeClr val="bg1"/>
                </a:solidFill>
                <a:latin typeface="Times New Roman" panose="02020603050405020304" pitchFamily="18" charset="0"/>
                <a:cs typeface="Times New Roman" panose="02020603050405020304" pitchFamily="18" charset="0"/>
              </a:rPr>
              <a:t>1. </a:t>
            </a:r>
            <a:r>
              <a:rPr lang="zh-CN" altLang="en-US" sz="3000" b="1" dirty="0">
                <a:solidFill>
                  <a:schemeClr val="bg1"/>
                </a:solidFill>
                <a:latin typeface="Times New Roman" panose="02020603050405020304" pitchFamily="18" charset="0"/>
                <a:cs typeface="Times New Roman" panose="02020603050405020304" pitchFamily="18" charset="0"/>
              </a:rPr>
              <a:t>根据</a:t>
            </a:r>
            <a:r>
              <a:rPr lang="zh-CN" altLang="en-US" sz="3000" b="1" u="sng" dirty="0">
                <a:solidFill>
                  <a:srgbClr val="FF0000"/>
                </a:solidFill>
                <a:latin typeface="Times New Roman" panose="02020603050405020304" pitchFamily="18" charset="0"/>
                <a:cs typeface="Times New Roman" panose="02020603050405020304" pitchFamily="18" charset="0"/>
              </a:rPr>
              <a:t>上下文</a:t>
            </a:r>
            <a:r>
              <a:rPr lang="zh-CN" altLang="en-US" sz="3000" b="1" dirty="0">
                <a:solidFill>
                  <a:schemeClr val="bg1"/>
                </a:solidFill>
                <a:latin typeface="Times New Roman" panose="02020603050405020304" pitchFamily="18" charset="0"/>
                <a:cs typeface="Times New Roman" panose="02020603050405020304" pitchFamily="18" charset="0"/>
              </a:rPr>
              <a:t>推断生词的含义</a:t>
            </a: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30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1983740" y="2185035"/>
            <a:ext cx="9055100" cy="3692525"/>
          </a:xfrm>
          <a:prstGeom prst="rect">
            <a:avLst/>
          </a:prstGeom>
          <a:noFill/>
          <a:ln w="19050">
            <a:solidFill>
              <a:schemeClr val="accent5">
                <a:lumMod val="40000"/>
                <a:lumOff val="60000"/>
              </a:schemeClr>
            </a:solidFill>
          </a:ln>
        </p:spPr>
        <p:txBody>
          <a:bodyPr wrap="square" rtlCol="0">
            <a:spAutoFit/>
          </a:bodyPr>
          <a:lstStyle/>
          <a:p>
            <a:r>
              <a:rPr lang="en-US" altLang="zh-CN"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正确理解文中单词或短语的含义是理解文章的第一步，也是理解文章的基础，不懂单词含义根本就谈不上理解文章。但英语单词的含义并非完全等同于词典中所标注的汉语意思，其含义随不同</a:t>
            </a:r>
            <a:r>
              <a:rPr lang="zh-CN" altLang="en-US" sz="26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语境</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会有所不同。能根据</a:t>
            </a:r>
            <a:r>
              <a:rPr lang="zh-CN" altLang="en-US" sz="2600" b="1" u="sng"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上下文</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理解灵活变化的词义，才算是真正初步具备了一定的阅读理解能力。此外，阅读文章时，常常会遇到一些过去未见过的词，但许多这类生词的词义可以通过</a:t>
            </a:r>
            <a:r>
              <a:rPr lang="zh-CN" altLang="en-US" sz="2600" b="1" u="sng"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上下文</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推断出来。这种不使用词典而通过阅读</a:t>
            </a:r>
            <a:r>
              <a:rPr lang="zh-CN" altLang="en-US" sz="2600" b="1" u="sng"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上下文</a:t>
            </a:r>
            <a:r>
              <a:rPr lang="zh-CN" altLang="en-US"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来推断生词含义的能力，是一个合格的读者所必须具备的能力，因此也是阅读测试中经常检测的一种能力。</a:t>
            </a:r>
            <a:endParaRPr lang="en-US" altLang="zh-CN" sz="2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1" name="图片 10"/>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2000" advTm="121985"/>
    </mc:Choice>
    <mc:Fallback>
      <p:transition spd="slow" advTm="121985"/>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7182"/>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29188" y="361960"/>
            <a:ext cx="2937510" cy="645160"/>
          </a:xfrm>
          <a:prstGeom prst="rect">
            <a:avLst/>
          </a:prstGeom>
          <a:noFill/>
        </p:spPr>
        <p:txBody>
          <a:bodyPr wrap="none" lIns="91440" tIns="45720" rIns="91440" bIns="45720">
            <a:spAutoFit/>
          </a:bodyPr>
          <a:lstStyle/>
          <a:p>
            <a:pPr algn="ctr"/>
            <a:r>
              <a:rPr lang="zh-CN" altLang="en-US" sz="3600" b="1" cap="none" spc="0" dirty="0">
                <a:ln w="0"/>
                <a:solidFill>
                  <a:schemeClr val="bg1"/>
                </a:solidFill>
                <a:latin typeface="+mj-ea"/>
                <a:ea typeface="+mj-ea"/>
              </a:rPr>
              <a:t>二、常见设问</a:t>
            </a:r>
            <a:endParaRPr lang="zh-CN" altLang="en-US" sz="3600" b="1" cap="none" spc="0" dirty="0">
              <a:ln w="0"/>
              <a:solidFill>
                <a:schemeClr val="bg1"/>
              </a:solidFill>
              <a:latin typeface="+mj-ea"/>
              <a:ea typeface="+mj-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 name="文本框 1"/>
          <p:cNvSpPr txBox="1"/>
          <p:nvPr/>
        </p:nvSpPr>
        <p:spPr>
          <a:xfrm>
            <a:off x="820420" y="1233805"/>
            <a:ext cx="10904220" cy="626745"/>
          </a:xfrm>
          <a:prstGeom prst="rect">
            <a:avLst/>
          </a:prstGeom>
          <a:no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1. What does the word “</a:t>
            </a:r>
            <a:r>
              <a:rPr lang="en-US" altLang="zh-CN" sz="29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headwinds</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in paragraph 2 refer to?</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8" name="文本框 7"/>
          <p:cNvSpPr txBox="1"/>
          <p:nvPr/>
        </p:nvSpPr>
        <p:spPr>
          <a:xfrm>
            <a:off x="820420" y="2074545"/>
            <a:ext cx="10956290" cy="626745"/>
          </a:xfrm>
          <a:prstGeom prst="rect">
            <a:avLst/>
          </a:prstGeom>
          <a:no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2. What does the underlined word “</a:t>
            </a:r>
            <a:r>
              <a:rPr lang="en-US" altLang="zh-CN" sz="29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fine</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in the last paragraph refer to?</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12" name="文本框 11"/>
          <p:cNvSpPr txBox="1"/>
          <p:nvPr/>
        </p:nvSpPr>
        <p:spPr>
          <a:xfrm>
            <a:off x="820420" y="2975610"/>
            <a:ext cx="11151235" cy="626745"/>
          </a:xfrm>
          <a:prstGeom prst="rect">
            <a:avLst/>
          </a:prstGeom>
          <a:no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3. What does the underlined word “</a:t>
            </a:r>
            <a:r>
              <a:rPr lang="en-US" altLang="zh-CN" sz="29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it</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in paragraph 3 refer to?</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13" name="文本框 12"/>
          <p:cNvSpPr txBox="1"/>
          <p:nvPr/>
        </p:nvSpPr>
        <p:spPr>
          <a:xfrm>
            <a:off x="811530" y="3883025"/>
            <a:ext cx="11151235" cy="1162050"/>
          </a:xfrm>
          <a:prstGeom prst="rect">
            <a:avLst/>
          </a:prstGeom>
          <a:no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4. What does the underlined phrase “</a:t>
            </a:r>
            <a:r>
              <a:rPr lang="en-US" altLang="zh-CN" sz="29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the water catcher</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in paragraph 2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refer to?</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14" name="文本框 13"/>
          <p:cNvSpPr txBox="1"/>
          <p:nvPr/>
        </p:nvSpPr>
        <p:spPr>
          <a:xfrm>
            <a:off x="821055" y="5308600"/>
            <a:ext cx="11151235" cy="626745"/>
          </a:xfrm>
          <a:prstGeom prst="rect">
            <a:avLst/>
          </a:prstGeom>
          <a:no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5.What does the sentence “</a:t>
            </a:r>
            <a:r>
              <a:rPr lang="en-US" altLang="zh-CN" sz="2900" b="1" u="sng"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The ables are turned</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in paragraph mean?</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p:txBody>
      </p:sp>
      <p:sp>
        <p:nvSpPr>
          <p:cNvPr id="39" name="矩形 38"/>
          <p:cNvSpPr/>
          <p:nvPr/>
        </p:nvSpPr>
        <p:spPr>
          <a:xfrm>
            <a:off x="4495469" y="1253151"/>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陌生词义</a:t>
            </a:r>
            <a:endParaRPr lang="zh-CN" altLang="en-US" sz="2800" b="1" dirty="0"/>
          </a:p>
        </p:txBody>
      </p:sp>
      <p:sp>
        <p:nvSpPr>
          <p:cNvPr id="17" name="矩形 16"/>
          <p:cNvSpPr/>
          <p:nvPr/>
        </p:nvSpPr>
        <p:spPr>
          <a:xfrm>
            <a:off x="5699429" y="2179616"/>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熟词生义</a:t>
            </a:r>
            <a:endParaRPr lang="zh-CN" altLang="en-US" sz="2800" b="1" dirty="0"/>
          </a:p>
        </p:txBody>
      </p:sp>
      <p:sp>
        <p:nvSpPr>
          <p:cNvPr id="18" name="矩形 17"/>
          <p:cNvSpPr/>
          <p:nvPr/>
        </p:nvSpPr>
        <p:spPr>
          <a:xfrm>
            <a:off x="5466384" y="3080681"/>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代词指代</a:t>
            </a:r>
            <a:endParaRPr lang="zh-CN" altLang="en-US" sz="2800" b="1" dirty="0"/>
          </a:p>
        </p:txBody>
      </p:sp>
      <p:sp>
        <p:nvSpPr>
          <p:cNvPr id="19" name="矩形 18"/>
          <p:cNvSpPr/>
          <p:nvPr/>
        </p:nvSpPr>
        <p:spPr>
          <a:xfrm>
            <a:off x="6471589" y="4031276"/>
            <a:ext cx="249174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词组指代</a:t>
            </a:r>
            <a:r>
              <a:rPr lang="en-US" altLang="zh-CN" sz="2800" b="1" dirty="0"/>
              <a:t>/</a:t>
            </a:r>
            <a:r>
              <a:rPr lang="zh-CN" altLang="en-US" sz="2800" b="1" dirty="0"/>
              <a:t>意思</a:t>
            </a:r>
            <a:endParaRPr lang="zh-CN" altLang="en-US" sz="2800" b="1" dirty="0"/>
          </a:p>
        </p:txBody>
      </p:sp>
      <p:sp>
        <p:nvSpPr>
          <p:cNvPr id="20" name="矩形 19"/>
          <p:cNvSpPr/>
          <p:nvPr/>
        </p:nvSpPr>
        <p:spPr>
          <a:xfrm>
            <a:off x="5846114" y="5413671"/>
            <a:ext cx="1612900" cy="521970"/>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800" b="1" dirty="0"/>
              <a:t>句子意思</a:t>
            </a:r>
            <a:endParaRPr lang="zh-CN" altLang="en-US" sz="28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72566"/>
    </mc:Choice>
    <mc:Fallback>
      <p:transition spd="slow" advTm="1725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ppt_x"/>
                                          </p:val>
                                        </p:tav>
                                        <p:tav tm="100000">
                                          <p:val>
                                            <p:strVal val="#ppt_x"/>
                                          </p:val>
                                        </p:tav>
                                      </p:tavLst>
                                    </p:anim>
                                    <p:anim calcmode="lin" valueType="num">
                                      <p:cBhvr additive="base">
                                        <p:cTn id="8"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17" grpId="0" bldLvl="0" animBg="1"/>
      <p:bldP spid="18" grpId="0" bldLvl="0" animBg="1"/>
      <p:bldP spid="19" grpId="0" bldLvl="0" animBg="1"/>
      <p:bldP spid="20"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95603" y="3622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577160" y="1031625"/>
            <a:ext cx="10836440" cy="3169285"/>
          </a:xfrm>
          <a:prstGeom prst="rect">
            <a:avLst/>
          </a:prstGeom>
          <a:solidFill>
            <a:schemeClr val="accent3">
              <a:lumMod val="20000"/>
              <a:lumOff val="80000"/>
            </a:schemeClr>
          </a:solidFill>
        </p:spPr>
        <p:txBody>
          <a:bodyPr wrap="square" rtlCol="0" anchor="t">
            <a:spAutoFit/>
          </a:bodyPr>
          <a:lstStyle/>
          <a:p>
            <a:r>
              <a:rPr lang="en-US" sz="2400">
                <a:solidFill>
                  <a:schemeClr val="bg1"/>
                </a:solidFill>
                <a:uFillTx/>
                <a:latin typeface="Times New Roman" panose="02020603050405020304" pitchFamily="18" charset="0"/>
                <a:cs typeface="Times New Roman" panose="02020603050405020304" pitchFamily="18" charset="0"/>
              </a:rPr>
              <a:t>     </a:t>
            </a:r>
            <a:r>
              <a:rPr lang="en-US" sz="2500">
                <a:solidFill>
                  <a:schemeClr val="bg1"/>
                </a:solidFill>
                <a:uFillTx/>
                <a:latin typeface="Times New Roman" panose="02020603050405020304" pitchFamily="18" charset="0"/>
                <a:cs typeface="Times New Roman" panose="02020603050405020304" pitchFamily="18" charset="0"/>
              </a:rPr>
              <a:t> </a:t>
            </a:r>
            <a:r>
              <a:rPr sz="2500">
                <a:solidFill>
                  <a:schemeClr val="bg1"/>
                </a:solidFill>
                <a:uFillTx/>
                <a:latin typeface="Times New Roman" panose="02020603050405020304" pitchFamily="18" charset="0"/>
                <a:cs typeface="Times New Roman" panose="02020603050405020304" pitchFamily="18" charset="0"/>
              </a:rPr>
              <a:t>After monitoring the sleep habits of 416 participants for one year, researchers found that night owls who restricted their time in bed were more likely to sleep soundly once they did fall asleep. Those who remained in bed when they couldn’t sleep, on the other hand, were more likely to develop chronic insomnia.</a:t>
            </a:r>
            <a:endParaRPr sz="2500">
              <a:solidFill>
                <a:schemeClr val="bg1"/>
              </a:solidFill>
              <a:uFillTx/>
              <a:latin typeface="Times New Roman" panose="02020603050405020304" pitchFamily="18" charset="0"/>
              <a:cs typeface="Times New Roman" panose="02020603050405020304" pitchFamily="18" charset="0"/>
            </a:endParaRPr>
          </a:p>
          <a:p>
            <a:r>
              <a:rPr sz="2500">
                <a:solidFill>
                  <a:schemeClr val="bg1"/>
                </a:solidFill>
                <a:uFillTx/>
                <a:latin typeface="Times New Roman" panose="02020603050405020304" pitchFamily="18" charset="0"/>
                <a:cs typeface="Times New Roman" panose="02020603050405020304" pitchFamily="18" charset="0"/>
              </a:rPr>
              <a:t>      While this advice may seem </a:t>
            </a:r>
            <a:r>
              <a:rPr sz="2500" b="1" u="sng">
                <a:solidFill>
                  <a:schemeClr val="bg1"/>
                </a:solidFill>
                <a:uFillTx/>
                <a:latin typeface="Times New Roman" panose="02020603050405020304" pitchFamily="18" charset="0"/>
                <a:cs typeface="Times New Roman" panose="02020603050405020304" pitchFamily="18" charset="0"/>
              </a:rPr>
              <a:t>counterintuitive</a:t>
            </a:r>
            <a:r>
              <a:rPr sz="2500">
                <a:solidFill>
                  <a:schemeClr val="bg1"/>
                </a:solidFill>
                <a:uFillTx/>
                <a:latin typeface="Times New Roman" panose="02020603050405020304" pitchFamily="18" charset="0"/>
                <a:cs typeface="Times New Roman" panose="02020603050405020304" pitchFamily="18" charset="0"/>
              </a:rPr>
              <a:t> at first, it makes sense once you understand what causes your sleeplessness. “Those with insomnia typically extend their sleep opportunity,” said Michael Perlis, Ph.D.. “They go to bed early, get out of bed late, and they nap...”</a:t>
            </a:r>
            <a:endParaRPr sz="2500">
              <a:solidFill>
                <a:schemeClr val="bg1"/>
              </a:solidFill>
              <a:uFillTx/>
              <a:latin typeface="Times New Roman" panose="02020603050405020304" pitchFamily="18" charset="0"/>
              <a:cs typeface="Times New Roman" panose="02020603050405020304" pitchFamily="18" charset="0"/>
            </a:endParaRPr>
          </a:p>
        </p:txBody>
      </p:sp>
      <p:sp>
        <p:nvSpPr>
          <p:cNvPr id="17" name="矩形 16"/>
          <p:cNvSpPr/>
          <p:nvPr/>
        </p:nvSpPr>
        <p:spPr>
          <a:xfrm>
            <a:off x="577215" y="4324985"/>
            <a:ext cx="10714990" cy="1655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500">
                <a:solidFill>
                  <a:schemeClr val="bg1"/>
                </a:solidFill>
                <a:uFillTx/>
                <a:latin typeface="Times New Roman" panose="02020603050405020304" pitchFamily="18" charset="0"/>
                <a:cs typeface="Times New Roman" panose="02020603050405020304" pitchFamily="18" charset="0"/>
                <a:sym typeface="+mn-ea"/>
              </a:rPr>
              <a:t>1. Which of the following best explains “</a:t>
            </a:r>
            <a:r>
              <a:rPr sz="2500" b="1" u="sng">
                <a:solidFill>
                  <a:schemeClr val="bg1"/>
                </a:solidFill>
                <a:uFillTx/>
                <a:latin typeface="Times New Roman" panose="02020603050405020304" pitchFamily="18" charset="0"/>
                <a:cs typeface="Times New Roman" panose="02020603050405020304" pitchFamily="18" charset="0"/>
                <a:sym typeface="+mn-ea"/>
              </a:rPr>
              <a:t>counterintuitive</a:t>
            </a:r>
            <a:r>
              <a:rPr sz="2500">
                <a:solidFill>
                  <a:schemeClr val="bg1"/>
                </a:solidFill>
                <a:uFillTx/>
                <a:latin typeface="Times New Roman" panose="02020603050405020304" pitchFamily="18" charset="0"/>
                <a:cs typeface="Times New Roman" panose="02020603050405020304" pitchFamily="18" charset="0"/>
                <a:sym typeface="+mn-ea"/>
              </a:rPr>
              <a:t>” underlined in </a:t>
            </a:r>
            <a:endParaRPr sz="2500">
              <a:solidFill>
                <a:schemeClr val="bg1"/>
              </a:solidFill>
              <a:uFillTx/>
              <a:latin typeface="Times New Roman" panose="02020603050405020304" pitchFamily="18" charset="0"/>
              <a:cs typeface="Times New Roman" panose="02020603050405020304" pitchFamily="18" charset="0"/>
              <a:sym typeface="+mn-ea"/>
            </a:endParaRPr>
          </a:p>
          <a:p>
            <a:pPr algn="l"/>
            <a:r>
              <a:rPr sz="2500">
                <a:solidFill>
                  <a:schemeClr val="bg1"/>
                </a:solidFill>
                <a:uFillTx/>
                <a:latin typeface="Times New Roman" panose="02020603050405020304" pitchFamily="18" charset="0"/>
                <a:cs typeface="Times New Roman" panose="02020603050405020304" pitchFamily="18" charset="0"/>
                <a:sym typeface="+mn-ea"/>
              </a:rPr>
              <a:t>   paragraph 3?</a:t>
            </a:r>
            <a:endParaRPr sz="2500">
              <a:solidFill>
                <a:schemeClr val="bg1"/>
              </a:solidFill>
              <a:uFillTx/>
              <a:latin typeface="Times New Roman" panose="02020603050405020304" pitchFamily="18" charset="0"/>
              <a:cs typeface="Times New Roman" panose="02020603050405020304" pitchFamily="18" charset="0"/>
            </a:endParaRPr>
          </a:p>
          <a:p>
            <a:pPr algn="l"/>
            <a:r>
              <a:rPr sz="2500">
                <a:solidFill>
                  <a:schemeClr val="bg1"/>
                </a:solidFill>
                <a:uFillTx/>
                <a:latin typeface="Times New Roman" panose="02020603050405020304" pitchFamily="18" charset="0"/>
                <a:cs typeface="Times New Roman" panose="02020603050405020304" pitchFamily="18" charset="0"/>
                <a:sym typeface="+mn-ea"/>
              </a:rPr>
              <a:t>  A. Contrary to common belief.				B. Unlike anything else.  </a:t>
            </a:r>
            <a:endParaRPr sz="2500">
              <a:solidFill>
                <a:schemeClr val="bg1"/>
              </a:solidFill>
              <a:uFillTx/>
              <a:latin typeface="Times New Roman" panose="02020603050405020304" pitchFamily="18" charset="0"/>
              <a:cs typeface="Times New Roman" panose="02020603050405020304" pitchFamily="18" charset="0"/>
            </a:endParaRPr>
          </a:p>
          <a:p>
            <a:pPr algn="l"/>
            <a:r>
              <a:rPr sz="2500">
                <a:solidFill>
                  <a:schemeClr val="bg1"/>
                </a:solidFill>
                <a:uFillTx/>
                <a:latin typeface="Times New Roman" panose="02020603050405020304" pitchFamily="18" charset="0"/>
                <a:cs typeface="Times New Roman" panose="02020603050405020304" pitchFamily="18" charset="0"/>
                <a:sym typeface="+mn-ea"/>
              </a:rPr>
              <a:t>  C. Similar to first reaction.					D. Beyond wildest imagination.</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18" name="图片 17"/>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689069" y="510251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18088" y="394980"/>
            <a:ext cx="2222500" cy="583565"/>
          </a:xfrm>
          <a:prstGeom prst="rect">
            <a:avLst/>
          </a:prstGeom>
          <a:noFill/>
        </p:spPr>
        <p:txBody>
          <a:bodyPr wrap="none" lIns="91440" tIns="45720" rIns="91440" bIns="45720">
            <a:spAutoFit/>
          </a:bodyPr>
          <a:lstStyle/>
          <a:p>
            <a:pPr algn="ctr"/>
            <a:r>
              <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rPr>
              <a:t>1. </a:t>
            </a:r>
            <a:r>
              <a:rPr lang="zh-CN" altLang="en-US" sz="3200" b="1" cap="none" spc="0" dirty="0">
                <a:ln w="0"/>
                <a:solidFill>
                  <a:schemeClr val="bg1"/>
                </a:solidFill>
                <a:latin typeface="Times New Roman" panose="02020603050405020304" pitchFamily="18" charset="0"/>
                <a:ea typeface="+mj-ea"/>
                <a:cs typeface="Times New Roman" panose="02020603050405020304" pitchFamily="18" charset="0"/>
              </a:rPr>
              <a:t>陌生词义</a:t>
            </a:r>
            <a:endParaRPr lang="en-US" altLang="zh-CN" sz="32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圆角矩形 16"/>
          <p:cNvSpPr/>
          <p:nvPr/>
        </p:nvSpPr>
        <p:spPr>
          <a:xfrm>
            <a:off x="1054100" y="2581275"/>
            <a:ext cx="91186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8233410" y="2600960"/>
            <a:ext cx="1714500" cy="39179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endCxn id="19" idx="2"/>
          </p:cNvCxnSpPr>
          <p:nvPr/>
        </p:nvCxnSpPr>
        <p:spPr>
          <a:xfrm flipV="1">
            <a:off x="7180580" y="2992755"/>
            <a:ext cx="1910080" cy="160718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flipV="1">
            <a:off x="2529205" y="1714500"/>
            <a:ext cx="4739640" cy="8864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1956435" y="2600960"/>
            <a:ext cx="1459230" cy="37147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577215" y="6094730"/>
            <a:ext cx="7101840"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：关注</a:t>
            </a:r>
            <a:r>
              <a:rPr lang="en-US" altLang="zh-CN" sz="2400" b="1" dirty="0"/>
              <a:t>“while”</a:t>
            </a:r>
            <a:r>
              <a:rPr lang="zh-CN" altLang="en-US" sz="2400" b="1" dirty="0"/>
              <a:t>、</a:t>
            </a:r>
            <a:r>
              <a:rPr lang="en-US" altLang="zh-CN" sz="2400" b="1" dirty="0"/>
              <a:t>“however”</a:t>
            </a:r>
            <a:r>
              <a:rPr lang="zh-CN" altLang="en-US" sz="2400" b="1" dirty="0"/>
              <a:t>等</a:t>
            </a:r>
            <a:r>
              <a:rPr lang="zh-CN" altLang="en-US" sz="2400" b="1" u="sng" dirty="0">
                <a:solidFill>
                  <a:srgbClr val="C00000"/>
                </a:solidFill>
              </a:rPr>
              <a:t>转折信号词</a:t>
            </a:r>
            <a:r>
              <a:rPr lang="zh-CN" altLang="en-US" sz="2400" b="1" dirty="0"/>
              <a:t>。</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255787"/>
    </mc:Choice>
    <mc:Fallback>
      <p:transition spd="slow" advTm="2557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1" grpId="0" bldLvl="0" animBg="1"/>
      <p:bldP spid="19" grpId="0" animBg="1"/>
      <p:bldP spid="24" grpId="0" animBg="1"/>
      <p:bldP spid="3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65180" y="381481"/>
            <a:ext cx="197040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zh-CN" altLang="en-US" sz="2800" b="1" dirty="0">
                <a:ln w="0"/>
                <a:solidFill>
                  <a:schemeClr val="bg1"/>
                </a:solidFill>
                <a:latin typeface="Times New Roman" panose="02020603050405020304" pitchFamily="18" charset="0"/>
                <a:ea typeface="+mj-ea"/>
                <a:cs typeface="Times New Roman" panose="02020603050405020304" pitchFamily="18" charset="0"/>
                <a:sym typeface="+mn-ea"/>
              </a:rPr>
              <a:t>陌生词义</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321500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500">
                <a:solidFill>
                  <a:schemeClr val="bg1"/>
                </a:solidFill>
                <a:latin typeface="Times New Roman" panose="02020603050405020304" pitchFamily="18" charset="0"/>
                <a:cs typeface="Times New Roman" panose="02020603050405020304" pitchFamily="18" charset="0"/>
              </a:rPr>
              <a:t>Scientists are skeptical that animals have a special sense that enables them to predict the weather. But they know that many animals have more highly developed senses than humans do, and are capable of detecting (察觉) signals of </a:t>
            </a:r>
            <a:r>
              <a:rPr sz="2500" b="1" u="sng">
                <a:solidFill>
                  <a:schemeClr val="bg1"/>
                </a:solidFill>
                <a:latin typeface="Times New Roman" panose="02020603050405020304" pitchFamily="18" charset="0"/>
                <a:cs typeface="Times New Roman" panose="02020603050405020304" pitchFamily="18" charset="0"/>
              </a:rPr>
              <a:t>impending</a:t>
            </a:r>
            <a:r>
              <a:rPr sz="2500">
                <a:solidFill>
                  <a:schemeClr val="bg1"/>
                </a:solidFill>
                <a:latin typeface="Times New Roman" panose="02020603050405020304" pitchFamily="18" charset="0"/>
                <a:cs typeface="Times New Roman" panose="02020603050405020304" pitchFamily="18" charset="0"/>
              </a:rPr>
              <a:t> weather change sooner than we can. Some, like dogs, pick up infrasonic sound waves—sounds that are at lower frequencies than we can hear. Others, like the frogs that go silent before a storm, can detect differences in air pressure. However they get their signals, animals learn to associate them with danger. Those signals alert them that it is time to move to a safer area. </a:t>
            </a:r>
            <a:endParaRPr sz="25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833120" y="4209415"/>
            <a:ext cx="10714990" cy="1407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2600">
                <a:solidFill>
                  <a:schemeClr val="bg1"/>
                </a:solidFill>
                <a:latin typeface="Times New Roman" panose="02020603050405020304" pitchFamily="18" charset="0"/>
                <a:cs typeface="Times New Roman" panose="02020603050405020304" pitchFamily="18" charset="0"/>
                <a:sym typeface="+mn-ea"/>
              </a:rPr>
              <a:t>2. Which of the following can best explain the underlined word “</a:t>
            </a:r>
            <a:r>
              <a:rPr sz="2600" b="1" u="sng">
                <a:solidFill>
                  <a:schemeClr val="bg1"/>
                </a:solidFill>
                <a:latin typeface="Times New Roman" panose="02020603050405020304" pitchFamily="18" charset="0"/>
                <a:cs typeface="Times New Roman" panose="02020603050405020304" pitchFamily="18" charset="0"/>
                <a:sym typeface="+mn-ea"/>
              </a:rPr>
              <a:t>impending</a:t>
            </a:r>
            <a:r>
              <a:rPr sz="2600">
                <a:solidFill>
                  <a:schemeClr val="bg1"/>
                </a:solidFill>
                <a:latin typeface="Times New Roman" panose="02020603050405020304" pitchFamily="18" charset="0"/>
                <a:cs typeface="Times New Roman" panose="02020603050405020304" pitchFamily="18" charset="0"/>
                <a:sym typeface="+mn-ea"/>
              </a:rPr>
              <a:t>” </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in paragraph 2?</a:t>
            </a:r>
            <a:endParaRPr sz="2600">
              <a:solidFill>
                <a:schemeClr val="bg1"/>
              </a:solidFill>
              <a:latin typeface="Times New Roman" panose="02020603050405020304" pitchFamily="18" charset="0"/>
              <a:cs typeface="Times New Roman" panose="02020603050405020304" pitchFamily="18" charset="0"/>
              <a:sym typeface="+mn-ea"/>
            </a:endParaRPr>
          </a:p>
          <a:p>
            <a:pPr algn="l"/>
            <a:r>
              <a:rPr sz="2600">
                <a:solidFill>
                  <a:schemeClr val="bg1"/>
                </a:solidFill>
                <a:latin typeface="Times New Roman" panose="02020603050405020304" pitchFamily="18" charset="0"/>
                <a:cs typeface="Times New Roman" panose="02020603050405020304" pitchFamily="18" charset="0"/>
                <a:sym typeface="+mn-ea"/>
              </a:rPr>
              <a:t>   A. Major.				B. Distant.			C. Natural.			D. Coming.</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9518109" y="508663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stCxn id="15" idx="3"/>
          </p:cNvCxnSpPr>
          <p:nvPr/>
        </p:nvCxnSpPr>
        <p:spPr>
          <a:xfrm>
            <a:off x="1739265" y="1661160"/>
            <a:ext cx="7955280" cy="4019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711835" y="1435100"/>
            <a:ext cx="1027430"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3192145" y="2929890"/>
            <a:ext cx="94932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 name="直接箭头连接符 1"/>
          <p:cNvCxnSpPr>
            <a:stCxn id="13" idx="3"/>
          </p:cNvCxnSpPr>
          <p:nvPr/>
        </p:nvCxnSpPr>
        <p:spPr>
          <a:xfrm flipV="1">
            <a:off x="4141470" y="2063115"/>
            <a:ext cx="5553075" cy="10928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833120" y="5828665"/>
            <a:ext cx="8360410"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：关注前后句子中的</a:t>
            </a:r>
            <a:r>
              <a:rPr lang="zh-CN" altLang="en-US" sz="2400" b="1" u="sng" dirty="0">
                <a:solidFill>
                  <a:srgbClr val="C00000"/>
                </a:solidFill>
              </a:rPr>
              <a:t>提示词</a:t>
            </a:r>
            <a:r>
              <a:rPr lang="zh-CN" altLang="en-US" sz="2400" b="1" dirty="0"/>
              <a:t>（同义词、反义词复现）。</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8707"/>
    </mc:Choice>
    <mc:Fallback>
      <p:transition spd="slow" advTm="12870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5" grpId="0" animBg="1"/>
      <p:bldP spid="13"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65180" y="381481"/>
            <a:ext cx="1970405" cy="52197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zh-CN" altLang="en-US" sz="2800" b="1" dirty="0">
                <a:ln w="0"/>
                <a:solidFill>
                  <a:schemeClr val="bg1"/>
                </a:solidFill>
                <a:latin typeface="Times New Roman" panose="02020603050405020304" pitchFamily="18" charset="0"/>
                <a:ea typeface="+mj-ea"/>
                <a:cs typeface="Times New Roman" panose="02020603050405020304" pitchFamily="18" charset="0"/>
                <a:sym typeface="+mn-ea"/>
              </a:rPr>
              <a:t>陌生词义</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126" y="1212723"/>
            <a:ext cx="10836440" cy="23996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8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3000">
                <a:solidFill>
                  <a:schemeClr val="bg1"/>
                </a:solidFill>
                <a:latin typeface="Times New Roman" panose="02020603050405020304" pitchFamily="18" charset="0"/>
                <a:cs typeface="Times New Roman" panose="02020603050405020304" pitchFamily="18" charset="0"/>
              </a:rPr>
              <a:t>New research shows that sitting less than three hours a day might extend your life by two years. Peter Katzmarzyk, a scientist at the University of Louisiana in the southern United States, says that sitting is </a:t>
            </a:r>
            <a:r>
              <a:rPr sz="3000" b="1" u="sng">
                <a:solidFill>
                  <a:schemeClr val="bg1"/>
                </a:solidFill>
                <a:latin typeface="Times New Roman" panose="02020603050405020304" pitchFamily="18" charset="0"/>
                <a:cs typeface="Times New Roman" panose="02020603050405020304" pitchFamily="18" charset="0"/>
              </a:rPr>
              <a:t>ubiquitous</a:t>
            </a:r>
            <a:r>
              <a:rPr sz="3000">
                <a:solidFill>
                  <a:schemeClr val="bg1"/>
                </a:solidFill>
                <a:latin typeface="Times New Roman" panose="02020603050405020304" pitchFamily="18" charset="0"/>
                <a:cs typeface="Times New Roman" panose="02020603050405020304" pitchFamily="18" charset="0"/>
              </a:rPr>
              <a:t> in our lives, meaning it is something we do all the time, everywhere.</a:t>
            </a:r>
            <a:endParaRPr sz="30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200" y="3862070"/>
            <a:ext cx="10714990" cy="9518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a:solidFill>
                  <a:schemeClr val="bg1"/>
                </a:solidFill>
                <a:latin typeface="Times New Roman" panose="02020603050405020304" pitchFamily="18" charset="0"/>
                <a:cs typeface="Times New Roman" panose="02020603050405020304" pitchFamily="18" charset="0"/>
                <a:sym typeface="+mn-ea"/>
              </a:rPr>
              <a:t>3</a:t>
            </a:r>
            <a:r>
              <a:rPr sz="2600">
                <a:solidFill>
                  <a:schemeClr val="bg1"/>
                </a:solidFill>
                <a:latin typeface="Times New Roman" panose="02020603050405020304" pitchFamily="18" charset="0"/>
                <a:cs typeface="Times New Roman" panose="02020603050405020304" pitchFamily="18" charset="0"/>
                <a:sym typeface="+mn-ea"/>
              </a:rPr>
              <a:t>. The underlined word “</a:t>
            </a:r>
            <a:r>
              <a:rPr sz="2600" b="1" u="sng">
                <a:solidFill>
                  <a:schemeClr val="bg1"/>
                </a:solidFill>
                <a:latin typeface="Times New Roman" panose="02020603050405020304" pitchFamily="18" charset="0"/>
                <a:cs typeface="Times New Roman" panose="02020603050405020304" pitchFamily="18" charset="0"/>
                <a:sym typeface="+mn-ea"/>
              </a:rPr>
              <a:t>ubiquitous</a:t>
            </a:r>
            <a:r>
              <a:rPr sz="2600">
                <a:solidFill>
                  <a:schemeClr val="bg1"/>
                </a:solidFill>
                <a:latin typeface="Times New Roman" panose="02020603050405020304" pitchFamily="18" charset="0"/>
                <a:cs typeface="Times New Roman" panose="02020603050405020304" pitchFamily="18" charset="0"/>
                <a:sym typeface="+mn-ea"/>
              </a:rPr>
              <a:t>” is closest in meaning to _______.   </a:t>
            </a:r>
            <a:endParaRPr sz="2600">
              <a:solidFill>
                <a:schemeClr val="bg1"/>
              </a:solidFill>
              <a:latin typeface="Times New Roman" panose="02020603050405020304" pitchFamily="18" charset="0"/>
              <a:cs typeface="Times New Roman" panose="02020603050405020304" pitchFamily="18" charset="0"/>
            </a:endParaRPr>
          </a:p>
          <a:p>
            <a:pPr algn="l"/>
            <a:r>
              <a:rPr sz="2600">
                <a:solidFill>
                  <a:schemeClr val="bg1"/>
                </a:solidFill>
                <a:latin typeface="Times New Roman" panose="02020603050405020304" pitchFamily="18" charset="0"/>
                <a:cs typeface="Times New Roman" panose="02020603050405020304" pitchFamily="18" charset="0"/>
                <a:sym typeface="+mn-ea"/>
              </a:rPr>
              <a:t>    A. dangerous			B. common			C. comfortable		D. awkward </a:t>
            </a:r>
            <a:endParaRPr sz="26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3745959" y="430114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2150745" y="3160395"/>
            <a:ext cx="2072005" cy="37338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a:off x="2992755" y="2867025"/>
            <a:ext cx="1102995" cy="28511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5861685" y="2708910"/>
            <a:ext cx="1437005" cy="45148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711200" y="5100320"/>
            <a:ext cx="10617835" cy="82994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：关注</a:t>
            </a:r>
            <a:r>
              <a:rPr lang="zh-CN" altLang="en-US" sz="2400" b="1" u="sng" dirty="0">
                <a:solidFill>
                  <a:srgbClr val="C00000"/>
                </a:solidFill>
              </a:rPr>
              <a:t>进一步解释</a:t>
            </a:r>
            <a:r>
              <a:rPr lang="zh-CN" altLang="en-US" sz="2400" b="1" dirty="0"/>
              <a:t>的句型和单词，比如</a:t>
            </a:r>
            <a:r>
              <a:rPr lang="en-US" altLang="zh-CN" sz="2400" b="1" dirty="0"/>
              <a:t>meaning, in fact, actually, </a:t>
            </a:r>
            <a:endParaRPr lang="en-US" altLang="zh-CN" sz="2400" b="1" dirty="0"/>
          </a:p>
          <a:p>
            <a:pPr indent="0">
              <a:buFont typeface="Wingdings" panose="05000000000000000000" pitchFamily="2" charset="2"/>
              <a:buNone/>
            </a:pPr>
            <a:r>
              <a:rPr lang="en-US" altLang="zh-CN" sz="2400" b="1" dirty="0"/>
              <a:t>              that's, refer to, —...</a:t>
            </a:r>
            <a:endParaRPr lang="zh-CN" altLang="en-US" sz="24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1172"/>
    </mc:Choice>
    <mc:Fallback>
      <p:transition spd="slow" advTm="1211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1"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2" grpId="0" bldLvl="0" animBg="1"/>
      <p:bldP spid="15" grpId="0" bldLvl="0" animBg="1"/>
      <p:bldP spid="30"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41596" y="381481"/>
            <a:ext cx="1922322" cy="523220"/>
          </a:xfrm>
          <a:prstGeom prst="rect">
            <a:avLst/>
          </a:prstGeom>
          <a:noFill/>
        </p:spPr>
        <p:txBody>
          <a:bodyPr wrap="none" lIns="91440" tIns="45720" rIns="91440" bIns="45720">
            <a:spAutoFit/>
          </a:bodyPr>
          <a:lstStyle/>
          <a:p>
            <a:pPr algn="ctr"/>
            <a:r>
              <a:rPr lang="zh-CN" altLang="en-US" sz="2800" b="1" dirty="0">
                <a:ln w="0"/>
                <a:solidFill>
                  <a:schemeClr val="bg1"/>
                </a:solidFill>
                <a:latin typeface="Times New Roman" panose="02020603050405020304" pitchFamily="18" charset="0"/>
                <a:ea typeface="+mj-ea"/>
                <a:cs typeface="Times New Roman" panose="02020603050405020304" pitchFamily="18" charset="0"/>
              </a:rPr>
              <a:t>▶</a:t>
            </a:r>
            <a:r>
              <a:rPr lang="en-US" altLang="zh-CN" sz="2800" b="1" dirty="0">
                <a:ln w="0"/>
                <a:solidFill>
                  <a:schemeClr val="bg1"/>
                </a:solidFill>
                <a:latin typeface="Times New Roman" panose="02020603050405020304" pitchFamily="18" charset="0"/>
                <a:ea typeface="+mj-ea"/>
                <a:cs typeface="Times New Roman" panose="02020603050405020304" pitchFamily="18" charset="0"/>
              </a:rPr>
              <a:t>Practice</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6" name="文本框 15"/>
          <p:cNvSpPr txBox="1"/>
          <p:nvPr/>
        </p:nvSpPr>
        <p:spPr>
          <a:xfrm>
            <a:off x="711761" y="968248"/>
            <a:ext cx="10836440" cy="199961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3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300">
                <a:solidFill>
                  <a:schemeClr val="bg1"/>
                </a:solidFill>
                <a:latin typeface="Times New Roman" panose="02020603050405020304" pitchFamily="18" charset="0"/>
                <a:cs typeface="Times New Roman" panose="02020603050405020304" pitchFamily="18" charset="0"/>
              </a:rPr>
              <a:t>Wasserman was surprised that crows were able to solve the problem without any training in RMTS.“What the crows have done is extraordinary,” he said in a news release. “Honestly, if it was only by force that the crows showed this learning, then it would have been an impressive result. But this was </a:t>
            </a:r>
            <a:r>
              <a:rPr sz="2300" b="1" u="sng">
                <a:solidFill>
                  <a:schemeClr val="bg1"/>
                </a:solidFill>
                <a:latin typeface="Times New Roman" panose="02020603050405020304" pitchFamily="18" charset="0"/>
                <a:cs typeface="Times New Roman" panose="02020603050405020304" pitchFamily="18" charset="0"/>
              </a:rPr>
              <a:t>spontaneous</a:t>
            </a:r>
            <a:r>
              <a:rPr sz="2300">
                <a:solidFill>
                  <a:schemeClr val="bg1"/>
                </a:solidFill>
                <a:latin typeface="Times New Roman" panose="02020603050405020304" pitchFamily="18" charset="0"/>
                <a:cs typeface="Times New Roman" panose="02020603050405020304" pitchFamily="18" charset="0"/>
              </a:rPr>
              <a:t>.” So perhaps it's time to stop saying “bird- brain”permanently!     </a:t>
            </a:r>
            <a:endParaRPr sz="2300">
              <a:solidFill>
                <a:schemeClr val="bg1"/>
              </a:solidFill>
              <a:latin typeface="Times New Roman" panose="02020603050405020304" pitchFamily="18" charset="0"/>
              <a:cs typeface="Times New Roman" panose="02020603050405020304" pitchFamily="18" charset="0"/>
            </a:endParaRPr>
          </a:p>
        </p:txBody>
      </p:sp>
      <p:sp>
        <p:nvSpPr>
          <p:cNvPr id="17" name="矩形 16"/>
          <p:cNvSpPr/>
          <p:nvPr/>
        </p:nvSpPr>
        <p:spPr>
          <a:xfrm>
            <a:off x="711835" y="3023235"/>
            <a:ext cx="10714990" cy="810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chemeClr val="bg1"/>
                </a:solidFill>
                <a:latin typeface="Times New Roman" panose="02020603050405020304" pitchFamily="18" charset="0"/>
                <a:cs typeface="Times New Roman" panose="02020603050405020304" pitchFamily="18" charset="0"/>
                <a:sym typeface="+mn-ea"/>
              </a:rPr>
              <a:t>4</a:t>
            </a:r>
            <a:r>
              <a:rPr sz="2400">
                <a:solidFill>
                  <a:schemeClr val="bg1"/>
                </a:solidFill>
                <a:latin typeface="Times New Roman" panose="02020603050405020304" pitchFamily="18" charset="0"/>
                <a:cs typeface="Times New Roman" panose="02020603050405020304" pitchFamily="18" charset="0"/>
                <a:sym typeface="+mn-ea"/>
              </a:rPr>
              <a:t>. The underlined word “</a:t>
            </a:r>
            <a:r>
              <a:rPr sz="2400" b="1" u="sng">
                <a:solidFill>
                  <a:schemeClr val="bg1"/>
                </a:solidFill>
                <a:latin typeface="Times New Roman" panose="02020603050405020304" pitchFamily="18" charset="0"/>
                <a:cs typeface="Times New Roman" panose="02020603050405020304" pitchFamily="18" charset="0"/>
                <a:sym typeface="+mn-ea"/>
              </a:rPr>
              <a:t>spontaneous</a:t>
            </a:r>
            <a:r>
              <a:rPr sz="2400">
                <a:solidFill>
                  <a:schemeClr val="bg1"/>
                </a:solidFill>
                <a:latin typeface="Times New Roman" panose="02020603050405020304" pitchFamily="18" charset="0"/>
                <a:cs typeface="Times New Roman" panose="02020603050405020304" pitchFamily="18" charset="0"/>
                <a:sym typeface="+mn-ea"/>
              </a:rPr>
              <a:t>” could be replaced by </a:t>
            </a:r>
            <a:r>
              <a:rPr sz="2400" u="sng">
                <a:solidFill>
                  <a:schemeClr val="bg1"/>
                </a:solidFill>
                <a:latin typeface="Times New Roman" panose="02020603050405020304" pitchFamily="18" charset="0"/>
                <a:cs typeface="Times New Roman" panose="02020603050405020304" pitchFamily="18" charset="0"/>
                <a:sym typeface="+mn-ea"/>
              </a:rPr>
              <a:t>         </a:t>
            </a:r>
            <a:r>
              <a:rPr sz="2400">
                <a:solidFill>
                  <a:schemeClr val="bg1"/>
                </a:solidFill>
                <a:latin typeface="Times New Roman" panose="02020603050405020304" pitchFamily="18" charset="0"/>
                <a:cs typeface="Times New Roman" panose="02020603050405020304" pitchFamily="18" charset="0"/>
                <a:sym typeface="+mn-ea"/>
              </a:rPr>
              <a:t>.              </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A. instinctive        	B. sponsored        	C. suspected       	D. relational</a:t>
            </a:r>
            <a:endParaRPr sz="2400">
              <a:solidFill>
                <a:schemeClr val="bg1"/>
              </a:solidFill>
              <a:latin typeface="Times New Roman" panose="02020603050405020304" pitchFamily="18" charset="0"/>
              <a:cs typeface="Times New Roman" panose="02020603050405020304" pitchFamily="18" charset="0"/>
              <a:sym typeface="+mn-ea"/>
            </a:endParaRPr>
          </a:p>
        </p:txBody>
      </p:sp>
      <p:pic>
        <p:nvPicPr>
          <p:cNvPr id="11" name="图片 10"/>
          <p:cNvPicPr/>
          <p:nvPr/>
        </p:nvPicPr>
        <p:blipFill>
          <a:blip r:embed="rId1"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20" name="星形: 五角 27"/>
          <p:cNvSpPr/>
          <p:nvPr/>
        </p:nvSpPr>
        <p:spPr>
          <a:xfrm>
            <a:off x="899254" y="3394998"/>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6"/>
          <p:cNvSpPr/>
          <p:nvPr/>
        </p:nvSpPr>
        <p:spPr>
          <a:xfrm>
            <a:off x="3658235" y="1814830"/>
            <a:ext cx="1149350" cy="438150"/>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a:endCxn id="12" idx="2"/>
          </p:cNvCxnSpPr>
          <p:nvPr/>
        </p:nvCxnSpPr>
        <p:spPr>
          <a:xfrm flipH="1" flipV="1">
            <a:off x="4232910" y="2252980"/>
            <a:ext cx="2374265" cy="2197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矩形 18"/>
          <p:cNvSpPr/>
          <p:nvPr/>
        </p:nvSpPr>
        <p:spPr>
          <a:xfrm>
            <a:off x="3814445" y="2172335"/>
            <a:ext cx="621030" cy="38163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9811689" y="2749846"/>
            <a:ext cx="1843405" cy="891540"/>
          </a:xfrm>
          <a:prstGeom prst="rect">
            <a:avLst/>
          </a:prstGeom>
          <a:solidFill>
            <a:srgbClr val="4AA44A"/>
          </a:solidFill>
          <a:ln>
            <a:solidFill>
              <a:srgbClr val="4AA44A"/>
            </a:solidFill>
          </a:ln>
        </p:spPr>
        <p:txBody>
          <a:bodyPr wrap="none">
            <a:spAutoFit/>
          </a:bodyPr>
          <a:lstStyle/>
          <a:p>
            <a:pPr indent="0" algn="ctr">
              <a:buFont typeface="Wingdings" panose="05000000000000000000" pitchFamily="2" charset="2"/>
              <a:buNone/>
            </a:pPr>
            <a:r>
              <a:rPr lang="zh-CN" altLang="en-US" sz="2600" b="1" dirty="0"/>
              <a:t>提示词</a:t>
            </a:r>
            <a:endParaRPr lang="zh-CN" altLang="en-US" sz="2600" b="1" dirty="0"/>
          </a:p>
          <a:p>
            <a:pPr indent="0" algn="ctr">
              <a:buFont typeface="Wingdings" panose="05000000000000000000" pitchFamily="2" charset="2"/>
              <a:buNone/>
            </a:pPr>
            <a:r>
              <a:rPr lang="zh-CN" altLang="en-US" sz="2600" b="1" dirty="0"/>
              <a:t>（反义词）</a:t>
            </a:r>
            <a:endParaRPr lang="zh-CN" altLang="en-US" sz="2600" b="1" dirty="0"/>
          </a:p>
        </p:txBody>
      </p:sp>
      <p:sp>
        <p:nvSpPr>
          <p:cNvPr id="3" name="文本框 2"/>
          <p:cNvSpPr txBox="1"/>
          <p:nvPr/>
        </p:nvSpPr>
        <p:spPr>
          <a:xfrm>
            <a:off x="679376" y="3920998"/>
            <a:ext cx="10836440" cy="164528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32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lang="en-US" altLang="zh-CN" sz="2300" dirty="0">
                <a:solidFill>
                  <a:schemeClr val="bg1"/>
                </a:solidFill>
                <a:uFillTx/>
                <a:latin typeface="Times New Roman" panose="02020603050405020304" pitchFamily="18" charset="0"/>
                <a:ea typeface="Lingoes Unicode" panose="020B0604020202020204" charset="-122"/>
                <a:cs typeface="Times New Roman" panose="02020603050405020304" pitchFamily="18" charset="0"/>
              </a:rPr>
              <a:t> </a:t>
            </a:r>
            <a:r>
              <a:rPr sz="2300">
                <a:solidFill>
                  <a:schemeClr val="bg1"/>
                </a:solidFill>
                <a:latin typeface="Times New Roman" panose="02020603050405020304" pitchFamily="18" charset="0"/>
                <a:cs typeface="Times New Roman" panose="02020603050405020304" pitchFamily="18" charset="0"/>
              </a:rPr>
              <a:t>The goal with each window stroll is to create playful and uplifting displays, according to Hartman. “I really try to do something lighthearted, something </a:t>
            </a:r>
            <a:r>
              <a:rPr sz="2300" b="1" u="sng">
                <a:solidFill>
                  <a:schemeClr val="bg1"/>
                </a:solidFill>
                <a:latin typeface="Times New Roman" panose="02020603050405020304" pitchFamily="18" charset="0"/>
                <a:cs typeface="Times New Roman" panose="02020603050405020304" pitchFamily="18" charset="0"/>
              </a:rPr>
              <a:t>whimsical</a:t>
            </a:r>
            <a:r>
              <a:rPr sz="2300">
                <a:solidFill>
                  <a:schemeClr val="bg1"/>
                </a:solidFill>
                <a:latin typeface="Times New Roman" panose="02020603050405020304" pitchFamily="18" charset="0"/>
                <a:cs typeface="Times New Roman" panose="02020603050405020304" pitchFamily="18" charset="0"/>
              </a:rPr>
              <a:t>, that is, something everyone can connect with and maybe not see every day in the real world,” Hartman said.</a:t>
            </a:r>
            <a:endParaRPr sz="2300">
              <a:solidFill>
                <a:schemeClr val="bg1"/>
              </a:solidFill>
              <a:latin typeface="Times New Roman" panose="02020603050405020304" pitchFamily="18" charset="0"/>
              <a:cs typeface="Times New Roman" panose="02020603050405020304" pitchFamily="18" charset="0"/>
            </a:endParaRPr>
          </a:p>
        </p:txBody>
      </p:sp>
      <p:sp>
        <p:nvSpPr>
          <p:cNvPr id="4" name="矩形 3"/>
          <p:cNvSpPr/>
          <p:nvPr/>
        </p:nvSpPr>
        <p:spPr>
          <a:xfrm>
            <a:off x="711835" y="5631815"/>
            <a:ext cx="10714990" cy="810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a:solidFill>
                  <a:schemeClr val="bg1"/>
                </a:solidFill>
                <a:latin typeface="Times New Roman" panose="02020603050405020304" pitchFamily="18" charset="0"/>
                <a:cs typeface="Times New Roman" panose="02020603050405020304" pitchFamily="18" charset="0"/>
                <a:sym typeface="+mn-ea"/>
              </a:rPr>
              <a:t>5</a:t>
            </a:r>
            <a:r>
              <a:rPr sz="2400">
                <a:solidFill>
                  <a:schemeClr val="bg1"/>
                </a:solidFill>
                <a:latin typeface="Times New Roman" panose="02020603050405020304" pitchFamily="18" charset="0"/>
                <a:cs typeface="Times New Roman" panose="02020603050405020304" pitchFamily="18" charset="0"/>
                <a:sym typeface="+mn-ea"/>
              </a:rPr>
              <a:t>.Which of the following can replace the “</a:t>
            </a:r>
            <a:r>
              <a:rPr sz="2400" b="1" u="sng">
                <a:solidFill>
                  <a:schemeClr val="bg1"/>
                </a:solidFill>
                <a:latin typeface="Times New Roman" panose="02020603050405020304" pitchFamily="18" charset="0"/>
                <a:cs typeface="Times New Roman" panose="02020603050405020304" pitchFamily="18" charset="0"/>
                <a:sym typeface="+mn-ea"/>
              </a:rPr>
              <a:t>whimsical</a:t>
            </a:r>
            <a:r>
              <a:rPr sz="2400">
                <a:solidFill>
                  <a:schemeClr val="bg1"/>
                </a:solidFill>
                <a:latin typeface="Times New Roman" panose="02020603050405020304" pitchFamily="18" charset="0"/>
                <a:cs typeface="Times New Roman" panose="02020603050405020304" pitchFamily="18" charset="0"/>
                <a:sym typeface="+mn-ea"/>
              </a:rPr>
              <a:t>” in Paragraph 2?</a:t>
            </a:r>
            <a:endParaRPr sz="2400">
              <a:solidFill>
                <a:schemeClr val="bg1"/>
              </a:solidFill>
              <a:latin typeface="Times New Roman" panose="02020603050405020304" pitchFamily="18" charset="0"/>
              <a:cs typeface="Times New Roman" panose="02020603050405020304" pitchFamily="18" charset="0"/>
              <a:sym typeface="+mn-ea"/>
            </a:endParaRPr>
          </a:p>
          <a:p>
            <a:pPr algn="l"/>
            <a:r>
              <a:rPr sz="2400">
                <a:solidFill>
                  <a:schemeClr val="bg1"/>
                </a:solidFill>
                <a:latin typeface="Times New Roman" panose="02020603050405020304" pitchFamily="18" charset="0"/>
                <a:cs typeface="Times New Roman" panose="02020603050405020304" pitchFamily="18" charset="0"/>
                <a:sym typeface="+mn-ea"/>
              </a:rPr>
              <a:t>  A. Serious.			B. Exciting.		C. Unusual.		D. Ordinary.</a:t>
            </a:r>
            <a:endParaRPr sz="2400">
              <a:solidFill>
                <a:schemeClr val="bg1"/>
              </a:solidFill>
              <a:latin typeface="Times New Roman" panose="02020603050405020304" pitchFamily="18" charset="0"/>
              <a:cs typeface="Times New Roman" panose="02020603050405020304" pitchFamily="18" charset="0"/>
              <a:sym typeface="+mn-ea"/>
            </a:endParaRPr>
          </a:p>
        </p:txBody>
      </p:sp>
      <p:sp>
        <p:nvSpPr>
          <p:cNvPr id="8" name="矩形 7"/>
          <p:cNvSpPr/>
          <p:nvPr/>
        </p:nvSpPr>
        <p:spPr>
          <a:xfrm>
            <a:off x="9811385" y="4425315"/>
            <a:ext cx="887095" cy="38163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圆角矩形 16"/>
          <p:cNvSpPr/>
          <p:nvPr/>
        </p:nvSpPr>
        <p:spPr>
          <a:xfrm>
            <a:off x="6559550" y="4806950"/>
            <a:ext cx="2104390" cy="37020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箭头连接符 9"/>
          <p:cNvCxnSpPr>
            <a:endCxn id="9" idx="2"/>
          </p:cNvCxnSpPr>
          <p:nvPr/>
        </p:nvCxnSpPr>
        <p:spPr>
          <a:xfrm flipH="1">
            <a:off x="7611745" y="4669155"/>
            <a:ext cx="1398270" cy="50800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星形: 五角 27"/>
          <p:cNvSpPr/>
          <p:nvPr/>
        </p:nvSpPr>
        <p:spPr>
          <a:xfrm>
            <a:off x="5723984" y="594452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705009" y="5950881"/>
            <a:ext cx="1843405" cy="491490"/>
          </a:xfrm>
          <a:prstGeom prst="rect">
            <a:avLst/>
          </a:prstGeom>
          <a:solidFill>
            <a:srgbClr val="4AA44A"/>
          </a:solidFill>
          <a:ln>
            <a:solidFill>
              <a:srgbClr val="4AA44A"/>
            </a:solidFill>
          </a:ln>
        </p:spPr>
        <p:txBody>
          <a:bodyPr wrap="none">
            <a:spAutoFit/>
          </a:bodyPr>
          <a:lstStyle/>
          <a:p>
            <a:pPr indent="0" algn="ctr">
              <a:buFont typeface="Wingdings" panose="05000000000000000000" pitchFamily="2" charset="2"/>
              <a:buNone/>
            </a:pPr>
            <a:r>
              <a:rPr lang="zh-CN" altLang="en-US" sz="2600" b="1" dirty="0"/>
              <a:t>进一步解释</a:t>
            </a:r>
            <a:endParaRPr lang="zh-CN" altLang="en-US" sz="2600" b="1" dirty="0"/>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advTm="128329"/>
    </mc:Choice>
    <mc:Fallback>
      <p:transition spd="slow" advTm="1283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9"/>
                                        </p:tgtEl>
                                        <p:attrNameLst>
                                          <p:attrName>style.visibility</p:attrName>
                                        </p:attrNameLst>
                                      </p:cBhvr>
                                      <p:to>
                                        <p:strVal val="visible"/>
                                      </p:to>
                                    </p:set>
                                    <p:anim calcmode="lin" valueType="num">
                                      <p:cBhvr additive="base">
                                        <p:cTn id="23" dur="500" fill="hold"/>
                                        <p:tgtEl>
                                          <p:spTgt spid="39"/>
                                        </p:tgtEl>
                                        <p:attrNameLst>
                                          <p:attrName>ppt_x</p:attrName>
                                        </p:attrNameLst>
                                      </p:cBhvr>
                                      <p:tavLst>
                                        <p:tav tm="0">
                                          <p:val>
                                            <p:strVal val="#ppt_x"/>
                                          </p:val>
                                        </p:tav>
                                        <p:tav tm="100000">
                                          <p:val>
                                            <p:strVal val="#ppt_x"/>
                                          </p:val>
                                        </p:tav>
                                      </p:tavLst>
                                    </p:anim>
                                    <p:anim calcmode="lin" valueType="num">
                                      <p:cBhvr additive="base">
                                        <p:cTn id="2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bldLvl="0" animBg="1"/>
      <p:bldP spid="12" grpId="0" bldLvl="0" animBg="1"/>
      <p:bldP spid="19" grpId="0" bldLvl="0" animBg="1"/>
      <p:bldP spid="39" grpId="0" bldLvl="0" animBg="1"/>
      <p:bldP spid="8" grpId="0" bldLvl="0" animBg="1"/>
      <p:bldP spid="9" grpId="0" bldLvl="0" animBg="1"/>
      <p:bldP spid="13" grpId="0" bldLvl="0" animBg="1"/>
      <p:bldP spid="14" grpId="0" bldLvl="0" animBg="1"/>
    </p:bldLst>
  </p:timing>
</p:sld>
</file>

<file path=ppt/tags/tag1.xml><?xml version="1.0" encoding="utf-8"?>
<p:tagLst xmlns:p="http://schemas.openxmlformats.org/presentationml/2006/main">
  <p:tag name="TIMING" val="|12|34.7"/>
</p:tagLst>
</file>

<file path=ppt/tags/tag10.xml><?xml version="1.0" encoding="utf-8"?>
<p:tagLst xmlns:p="http://schemas.openxmlformats.org/presentationml/2006/main">
  <p:tag name="TIMING" val="|45.2|48.5|0.5|2.2"/>
</p:tagLst>
</file>

<file path=ppt/tags/tag11.xml><?xml version="1.0" encoding="utf-8"?>
<p:tagLst xmlns:p="http://schemas.openxmlformats.org/presentationml/2006/main">
  <p:tag name="TIMING" val="|79.1|3.7|0.8|3"/>
</p:tagLst>
</file>

<file path=ppt/tags/tag12.xml><?xml version="1.0" encoding="utf-8"?>
<p:tagLst xmlns:p="http://schemas.openxmlformats.org/presentationml/2006/main">
  <p:tag name="TIMING" val="|38.7|0.7|0.4"/>
</p:tagLst>
</file>

<file path=ppt/tags/tag13.xml><?xml version="1.0" encoding="utf-8"?>
<p:tagLst xmlns:p="http://schemas.openxmlformats.org/presentationml/2006/main">
  <p:tag name="TIMING" val="|43.4|10.6|1.7|1.5"/>
</p:tagLst>
</file>

<file path=ppt/tags/tag14.xml><?xml version="1.0" encoding="utf-8"?>
<p:tagLst xmlns:p="http://schemas.openxmlformats.org/presentationml/2006/main">
  <p:tag name="TIMING" val="|49.8|7.1|11.6|2.3"/>
</p:tagLst>
</file>

<file path=ppt/tags/tag15.xml><?xml version="1.0" encoding="utf-8"?>
<p:tagLst xmlns:p="http://schemas.openxmlformats.org/presentationml/2006/main">
  <p:tag name="TIMING" val="|59.6|1.7|1.3|4"/>
</p:tagLst>
</file>

<file path=ppt/tags/tag16.xml><?xml version="1.0" encoding="utf-8"?>
<p:tagLst xmlns:p="http://schemas.openxmlformats.org/presentationml/2006/main">
  <p:tag name="TIMING" val="|22|0.9|0.4"/>
</p:tagLst>
</file>

<file path=ppt/tags/tag17.xml><?xml version="1.0" encoding="utf-8"?>
<p:tagLst xmlns:p="http://schemas.openxmlformats.org/presentationml/2006/main">
  <p:tag name="TIMING" val="|43.4|0.9|7.5"/>
</p:tagLst>
</file>

<file path=ppt/tags/tag18.xml><?xml version="1.0" encoding="utf-8"?>
<p:tagLst xmlns:p="http://schemas.openxmlformats.org/presentationml/2006/main">
  <p:tag name="TIMING" val="|29.4"/>
</p:tagLst>
</file>

<file path=ppt/tags/tag19.xml><?xml version="1.0" encoding="utf-8"?>
<p:tagLst xmlns:p="http://schemas.openxmlformats.org/presentationml/2006/main">
  <p:tag name="TIMING" val="|41.4"/>
</p:tagLst>
</file>

<file path=ppt/tags/tag2.xml><?xml version="1.0" encoding="utf-8"?>
<p:tagLst xmlns:p="http://schemas.openxmlformats.org/presentationml/2006/main">
  <p:tag name="TIMING" val="|29.1|42|18.8|29.8|31.2"/>
</p:tagLst>
</file>

<file path=ppt/tags/tag20.xml><?xml version="1.0" encoding="utf-8"?>
<p:tagLst xmlns:p="http://schemas.openxmlformats.org/presentationml/2006/main">
  <p:tag name="TIMING" val="|12.4|20.1|18.1|7.5|4.6|1|1.5"/>
</p:tagLst>
</file>

<file path=ppt/tags/tag3.xml><?xml version="1.0" encoding="utf-8"?>
<p:tagLst xmlns:p="http://schemas.openxmlformats.org/presentationml/2006/main">
  <p:tag name="TIMING" val="|43.2|68.4|22.6|78.7|0.3|20|4.8"/>
</p:tagLst>
</file>

<file path=ppt/tags/tag4.xml><?xml version="1.0" encoding="utf-8"?>
<p:tagLst xmlns:p="http://schemas.openxmlformats.org/presentationml/2006/main">
  <p:tag name="TIMING" val="|99.2|1.1|7.9|9.1"/>
</p:tagLst>
</file>

<file path=ppt/tags/tag5.xml><?xml version="1.0" encoding="utf-8"?>
<p:tagLst xmlns:p="http://schemas.openxmlformats.org/presentationml/2006/main">
  <p:tag name="TIMING" val="|27.9|6.5|19.6|6.6"/>
</p:tagLst>
</file>

<file path=ppt/tags/tag6.xml><?xml version="1.0" encoding="utf-8"?>
<p:tagLst xmlns:p="http://schemas.openxmlformats.org/presentationml/2006/main">
  <p:tag name="TIMING" val="|57.8|1.9|0.5|0.6|48.1|1.2|4.5|6.2|0.5|3.8"/>
</p:tagLst>
</file>

<file path=ppt/tags/tag7.xml><?xml version="1.0" encoding="utf-8"?>
<p:tagLst xmlns:p="http://schemas.openxmlformats.org/presentationml/2006/main">
  <p:tag name="TIMING" val="|50.3|2.8|0.9|0.8|31.6|3.3"/>
</p:tagLst>
</file>

<file path=ppt/tags/tag8.xml><?xml version="1.0" encoding="utf-8"?>
<p:tagLst xmlns:p="http://schemas.openxmlformats.org/presentationml/2006/main">
  <p:tag name="TIMING" val="|59.5|1.8|13.9|9"/>
</p:tagLst>
</file>

<file path=ppt/tags/tag9.xml><?xml version="1.0" encoding="utf-8"?>
<p:tagLst xmlns:p="http://schemas.openxmlformats.org/presentationml/2006/main">
  <p:tag name="TIMING" val="|68.4|0.8|1.2|8.5|8.3"/>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13004</Words>
  <Application>WPS 演示</Application>
  <PresentationFormat>宽屏</PresentationFormat>
  <Paragraphs>282</Paragraphs>
  <Slides>23</Slides>
  <Notes>1</Notes>
  <HiddenSlides>0</HiddenSlides>
  <MMClips>22</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23</vt:i4>
      </vt:variant>
    </vt:vector>
  </HeadingPairs>
  <TitlesOfParts>
    <vt:vector size="38" baseType="lpstr">
      <vt:lpstr>Arial</vt:lpstr>
      <vt:lpstr>宋体</vt:lpstr>
      <vt:lpstr>Wingdings</vt:lpstr>
      <vt:lpstr>Microsoft YaHei UI</vt:lpstr>
      <vt:lpstr>华文新魏</vt:lpstr>
      <vt:lpstr>Times New Roman</vt:lpstr>
      <vt:lpstr>楷体</vt:lpstr>
      <vt:lpstr>Cambria Math</vt:lpstr>
      <vt:lpstr>Lingoes Unicode</vt:lpstr>
      <vt:lpstr>Century Gothic</vt:lpstr>
      <vt:lpstr>微软雅黑</vt:lpstr>
      <vt:lpstr>Arial Unicode MS</vt:lpstr>
      <vt:lpstr>HelveticaNeue</vt:lpstr>
      <vt:lpstr>NumberOnly</vt:lpstr>
      <vt:lpstr>肥皂</vt:lpstr>
      <vt:lpstr>PowerPoint 演示文稿</vt:lpstr>
      <vt:lpstr>高考英语阅读理解 专项突破1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南山有谷堆</cp:lastModifiedBy>
  <cp:revision>105</cp:revision>
  <dcterms:created xsi:type="dcterms:W3CDTF">2020-02-06T10:57:00Z</dcterms:created>
  <dcterms:modified xsi:type="dcterms:W3CDTF">2020-12-31T03:35:58Z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2052-11.8.2.8506</vt:lpwstr>
  </property>
</Properties>
</file>