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4"/>
  </p:notesMasterIdLst>
  <p:handoutMasterIdLst>
    <p:handoutMasterId r:id="rId30"/>
  </p:handoutMasterIdLst>
  <p:sldIdLst>
    <p:sldId id="256" r:id="rId3"/>
    <p:sldId id="319" r:id="rId5"/>
    <p:sldId id="280" r:id="rId6"/>
    <p:sldId id="358" r:id="rId7"/>
    <p:sldId id="359" r:id="rId8"/>
    <p:sldId id="360" r:id="rId9"/>
    <p:sldId id="361" r:id="rId10"/>
    <p:sldId id="362" r:id="rId11"/>
    <p:sldId id="363" r:id="rId12"/>
    <p:sldId id="364" r:id="rId13"/>
    <p:sldId id="365" r:id="rId14"/>
    <p:sldId id="366" r:id="rId15"/>
    <p:sldId id="367" r:id="rId16"/>
    <p:sldId id="368" r:id="rId17"/>
    <p:sldId id="369" r:id="rId18"/>
    <p:sldId id="370" r:id="rId19"/>
    <p:sldId id="371" r:id="rId20"/>
    <p:sldId id="372" r:id="rId21"/>
    <p:sldId id="373" r:id="rId22"/>
    <p:sldId id="374" r:id="rId23"/>
    <p:sldId id="375" r:id="rId24"/>
    <p:sldId id="376" r:id="rId25"/>
    <p:sldId id="377" r:id="rId26"/>
    <p:sldId id="378" r:id="rId27"/>
    <p:sldId id="379" r:id="rId28"/>
    <p:sldId id="380" r:id="rId29"/>
  </p:sldIdLst>
  <p:sldSz cx="12192000" cy="6858000"/>
  <p:notesSz cx="6858000" cy="9144000"/>
  <p:defaultTextStyle>
    <a:defPPr rtl="0">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09" autoAdjust="0"/>
    <p:restoredTop sz="94605" autoAdjust="0"/>
  </p:normalViewPr>
  <p:slideViewPr>
    <p:cSldViewPr snapToGrid="0">
      <p:cViewPr varScale="1">
        <p:scale>
          <a:sx n="86" d="100"/>
          <a:sy n="86" d="100"/>
        </p:scale>
        <p:origin x="427" y="62"/>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8" d="100"/>
          <a:sy n="88" d="100"/>
        </p:scale>
        <p:origin x="3792"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4" Type="http://schemas.openxmlformats.org/officeDocument/2006/relationships/commentAuthors" Target="commentAuthors.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handoutMaster" Target="handoutMasters/handoutMaster1.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D2096-651A-44EB-B335-0CD3A7FF11CE}" type="datetime1">
              <a:rPr lang="zh-CN" altLang="en-US" smtClean="0">
                <a:latin typeface="Microsoft YaHei UI" panose="020B0503020204020204" pitchFamily="34" charset="-122"/>
                <a:ea typeface="Microsoft YaHei UI" panose="020B0503020204020204" pitchFamily="34" charset="-122"/>
              </a:rPr>
            </a:fld>
            <a:endParaRPr lang="zh-CN" altLang="en-US" dirty="0">
              <a:latin typeface="Microsoft YaHei UI" panose="020B0503020204020204" pitchFamily="34" charset="-122"/>
              <a:ea typeface="Microsoft YaHei UI"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D24AC9-7495-4E3F-ADDF-5256D7C54D8E}" type="slidenum">
              <a:rPr lang="en-US" altLang="zh-CN" smtClean="0">
                <a:latin typeface="Microsoft YaHei UI" panose="020B0503020204020204" pitchFamily="34" charset="-122"/>
                <a:ea typeface="Microsoft YaHei UI" panose="020B0503020204020204" pitchFamily="34" charset="-122"/>
              </a:rPr>
            </a:fld>
            <a:endParaRPr lang="zh-CN" altLang="en-US">
              <a:latin typeface="Microsoft YaHei UI" panose="020B0503020204020204" pitchFamily="34" charset="-122"/>
              <a:ea typeface="Microsoft YaHei UI" panose="020B0503020204020204" pitchFamily="34" charset="-122"/>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YaHei UI" panose="020B0503020204020204" pitchFamily="34" charset="-122"/>
                <a:ea typeface="Microsoft YaHei UI" panose="020B0503020204020204" pitchFamily="34" charset="-122"/>
              </a:defRPr>
            </a:lvl1pPr>
          </a:lstStyle>
          <a:p>
            <a:fld id="{22A8867F-CAF7-4926-B47A-8DDC82ADFD2F}" type="datetime1">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dirty="0"/>
              <a:t>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zh-CN" altLang="en-US" noProof="0"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YaHei UI" panose="020B0503020204020204" pitchFamily="34" charset="-122"/>
                <a:ea typeface="Microsoft YaHei UI" panose="020B0503020204020204" pitchFamily="34" charset="-122"/>
              </a:defRPr>
            </a:lvl1pPr>
          </a:lstStyle>
          <a:p>
            <a:fld id="{68DE52DB-2063-4BF0-9899-4431302C06D1}" type="slidenum">
              <a:rPr lang="en-US" altLang="zh-CN" noProof="0" smtClean="0"/>
            </a:fld>
            <a:endParaRPr lang="zh-CN" altLang="en-US"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1pPr>
    <a:lvl2pPr marL="4572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2pPr>
    <a:lvl3pPr marL="9144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3716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8288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noProof="0" smtClean="0"/>
            </a:fld>
            <a:endParaRPr lang="zh-CN" altLang="en-US" noProof="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noProof="0" smtClean="0"/>
            </a:fld>
            <a:endParaRPr lang="zh-CN" altLang="en-US" noProof="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noProof="0" smtClean="0"/>
            </a:fld>
            <a:endParaRPr lang="zh-CN" altLang="en-US" noProof="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6" name="矩形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矩形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矩形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矩形​​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组 3"/>
          <p:cNvGrpSpPr/>
          <p:nvPr/>
        </p:nvGrpSpPr>
        <p:grpSpPr>
          <a:xfrm>
            <a:off x="5250180" y="1267730"/>
            <a:ext cx="1691640" cy="645295"/>
            <a:chOff x="5318306" y="1386268"/>
            <a:chExt cx="1567331" cy="645295"/>
          </a:xfrm>
        </p:grpSpPr>
        <p:cxnSp>
          <p:nvCxnSpPr>
            <p:cNvPr id="17" name="直接连接符​​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561708" y="2091263"/>
            <a:ext cx="9068586" cy="2590800"/>
          </a:xfrm>
        </p:spPr>
        <p:txBody>
          <a:bodyPr tIns="45720" bIns="45720"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副标题 2"/>
          <p:cNvSpPr>
            <a:spLocks noGrp="1"/>
          </p:cNvSpPr>
          <p:nvPr>
            <p:ph type="subTitle" idx="1" hasCustomPrompt="1"/>
          </p:nvPr>
        </p:nvSpPr>
        <p:spPr>
          <a:xfrm>
            <a:off x="1562100" y="4682062"/>
            <a:ext cx="9070848" cy="457201"/>
          </a:xfrm>
        </p:spPr>
        <p:txBody>
          <a:bodyPr rtlCol="0">
            <a:normAutofit/>
          </a:bodyPr>
          <a:lstStyle>
            <a:lvl1pPr marL="0" indent="0" algn="ctr">
              <a:spcBef>
                <a:spcPts val="0"/>
              </a:spcBef>
              <a:buNone/>
              <a:defRPr sz="1600" spc="80" baseline="0">
                <a:solidFill>
                  <a:schemeClr val="tx2"/>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noProof="0"/>
              <a:t>单击以编辑母版副标题样式</a:t>
            </a:r>
            <a:endParaRPr lang="zh-CN" altLang="en-US" noProof="0"/>
          </a:p>
        </p:txBody>
      </p:sp>
      <p:sp>
        <p:nvSpPr>
          <p:cNvPr id="20" name="日期占位符 19"/>
          <p:cNvSpPr>
            <a:spLocks noGrp="1"/>
          </p:cNvSpPr>
          <p:nvPr>
            <p:ph type="dt" sz="half" idx="10"/>
          </p:nvPr>
        </p:nvSpPr>
        <p:spPr>
          <a:xfrm>
            <a:off x="5318760" y="1341255"/>
            <a:ext cx="1554480" cy="527213"/>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1075EC1E-C64D-4101-8267-0B6FD8847CC8}" type="datetime1">
              <a:rPr lang="zh-CN" altLang="en-US" noProof="0" smtClean="0"/>
            </a:fld>
            <a:endParaRPr lang="zh-CN" altLang="en-US" noProof="0"/>
          </a:p>
        </p:txBody>
      </p:sp>
      <p:sp>
        <p:nvSpPr>
          <p:cNvPr id="21" name="页脚占位符 20"/>
          <p:cNvSpPr>
            <a:spLocks noGrp="1"/>
          </p:cNvSpPr>
          <p:nvPr>
            <p:ph type="ftr" sz="quarter" idx="11"/>
          </p:nvPr>
        </p:nvSpPr>
        <p:spPr>
          <a:xfrm>
            <a:off x="1453896" y="5212080"/>
            <a:ext cx="5905500"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22" name="幻灯片编号占位符 21"/>
          <p:cNvSpPr>
            <a:spLocks noGrp="1"/>
          </p:cNvSpPr>
          <p:nvPr>
            <p:ph type="sldNum" sz="quarter" idx="12"/>
          </p:nvPr>
        </p:nvSpPr>
        <p:spPr>
          <a:xfrm>
            <a:off x="8606919" y="5212080"/>
            <a:ext cx="2111881"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p:txBody>
          <a:bodyPr vert="eaVert" rtlCol="0"/>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defRPr>
            </a:lvl1pPr>
          </a:lstStyle>
          <a:p>
            <a:pPr rtl="0"/>
            <a:fld id="{BCCEF045-27B8-4DAF-B6BC-E52B05B9C207}"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a:xfrm>
            <a:off x="838200" y="762000"/>
            <a:ext cx="8077200" cy="5257800"/>
          </a:xfrm>
        </p:spPr>
        <p:txBody>
          <a:bodyPr vert="eaVert" rtlCol="0"/>
          <a:lstStyle>
            <a:lvl1pPr>
              <a:defRPr>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6332E303-0D2A-4D78-B246-00723A3F99C8}"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p:txBody>
          <a:bodyPr rtlCol="0"/>
          <a:lstStyle>
            <a:lvl1pPr>
              <a:defRPr sz="1800">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7F75CE96-05BA-4606-81C6-087C587193E9}"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19" name="矩形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矩形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矩形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矩形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组 30"/>
          <p:cNvGrpSpPr/>
          <p:nvPr/>
        </p:nvGrpSpPr>
        <p:grpSpPr>
          <a:xfrm>
            <a:off x="5250180" y="1267730"/>
            <a:ext cx="1691640" cy="645295"/>
            <a:chOff x="5318306" y="1386268"/>
            <a:chExt cx="1567331" cy="645295"/>
          </a:xfrm>
        </p:grpSpPr>
        <p:cxnSp>
          <p:nvCxnSpPr>
            <p:cNvPr id="32" name="直接连接符​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直接连接符​​(S)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title"/>
          </p:nvPr>
        </p:nvSpPr>
        <p:spPr>
          <a:xfrm>
            <a:off x="1563623" y="2094309"/>
            <a:ext cx="9070848" cy="2587752"/>
          </a:xfrm>
        </p:spPr>
        <p:txBody>
          <a:bodyPr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563624" y="4682062"/>
            <a:ext cx="9070848" cy="457200"/>
          </a:xfrm>
        </p:spPr>
        <p:txBody>
          <a:bodyPr rtlCol="0" anchor="t">
            <a:normAutofit/>
          </a:bodyPr>
          <a:lstStyle>
            <a:lvl1pPr marL="0" indent="0" algn="ctr">
              <a:buNone/>
              <a:tabLst>
                <a:tab pos="2633345" algn="l"/>
              </a:tabLst>
              <a:defRPr sz="1600">
                <a:solidFill>
                  <a:schemeClr val="tx2"/>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noProof="0"/>
              <a:t>编辑母版文本样式</a:t>
            </a:r>
            <a:endParaRPr lang="zh-CN" altLang="en-US" noProof="0"/>
          </a:p>
        </p:txBody>
      </p:sp>
      <p:sp>
        <p:nvSpPr>
          <p:cNvPr id="4" name="日期占位符 3"/>
          <p:cNvSpPr>
            <a:spLocks noGrp="1"/>
          </p:cNvSpPr>
          <p:nvPr>
            <p:ph type="dt" sz="half" idx="10"/>
          </p:nvPr>
        </p:nvSpPr>
        <p:spPr>
          <a:xfrm>
            <a:off x="5321808" y="1344502"/>
            <a:ext cx="1554480" cy="530352"/>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D31950EB-3303-4FE6-8AD1-5227D9F3C618}" type="datetime1">
              <a:rPr lang="zh-CN" altLang="en-US" noProof="0" smtClean="0"/>
            </a:fld>
            <a:endParaRPr lang="zh-CN" altLang="en-US" noProof="0"/>
          </a:p>
        </p:txBody>
      </p:sp>
      <p:sp>
        <p:nvSpPr>
          <p:cNvPr id="5" name="页脚占位符 4"/>
          <p:cNvSpPr>
            <a:spLocks noGrp="1"/>
          </p:cNvSpPr>
          <p:nvPr>
            <p:ph type="ftr" sz="quarter" idx="11"/>
          </p:nvPr>
        </p:nvSpPr>
        <p:spPr>
          <a:xfrm>
            <a:off x="1453896" y="5212080"/>
            <a:ext cx="5907024"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a:xfrm>
            <a:off x="8604504" y="5212080"/>
            <a:ext cx="2112264"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noProof="0"/>
              <a:t>单击此处编辑母版标题样式</a:t>
            </a:r>
            <a:endParaRPr lang="zh-CN" altLang="en-US" noProof="0" dirty="0"/>
          </a:p>
        </p:txBody>
      </p:sp>
      <p:sp>
        <p:nvSpPr>
          <p:cNvPr id="3" name="内容占位符 2"/>
          <p:cNvSpPr>
            <a:spLocks noGrp="1"/>
          </p:cNvSpPr>
          <p:nvPr>
            <p:ph sz="half" idx="1" hasCustomPrompt="1"/>
          </p:nvPr>
        </p:nvSpPr>
        <p:spPr>
          <a:xfrm>
            <a:off x="106680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内容占位符 3"/>
          <p:cNvSpPr>
            <a:spLocks noGrp="1"/>
          </p:cNvSpPr>
          <p:nvPr>
            <p:ph sz="half" idx="2" hasCustomPrompt="1"/>
          </p:nvPr>
        </p:nvSpPr>
        <p:spPr>
          <a:xfrm>
            <a:off x="637032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defRPr>
            </a:lvl1pPr>
          </a:lstStyle>
          <a:p>
            <a:pPr rtl="0"/>
            <a:fld id="{E7327386-70E9-46DE-AADA-F771DCDAE73F}"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06984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4" name="内容占位符 3"/>
          <p:cNvSpPr>
            <a:spLocks noGrp="1"/>
          </p:cNvSpPr>
          <p:nvPr>
            <p:ph sz="half" idx="2" hasCustomPrompt="1"/>
          </p:nvPr>
        </p:nvSpPr>
        <p:spPr>
          <a:xfrm>
            <a:off x="1069848" y="2755898"/>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文本占位符 4"/>
          <p:cNvSpPr>
            <a:spLocks noGrp="1"/>
          </p:cNvSpPr>
          <p:nvPr>
            <p:ph type="body" sz="quarter" idx="3" hasCustomPrompt="1"/>
          </p:nvPr>
        </p:nvSpPr>
        <p:spPr>
          <a:xfrm>
            <a:off x="637336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6" name="内容占位符 5"/>
          <p:cNvSpPr>
            <a:spLocks noGrp="1"/>
          </p:cNvSpPr>
          <p:nvPr>
            <p:ph sz="quarter" idx="4" hasCustomPrompt="1"/>
          </p:nvPr>
        </p:nvSpPr>
        <p:spPr>
          <a:xfrm>
            <a:off x="6373368" y="2756581"/>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7" name="日期占位符 6"/>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3C45F11-B51D-4F16-9E44-20F027185215}" type="datetime1">
              <a:rPr lang="zh-CN" altLang="en-US" smtClean="0"/>
            </a:fld>
            <a:endParaRPr lang="zh-CN" altLang="en-US"/>
          </a:p>
        </p:txBody>
      </p:sp>
      <p:sp>
        <p:nvSpPr>
          <p:cNvPr id="8" name="页脚占位符 7"/>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日期占位符 2"/>
          <p:cNvSpPr>
            <a:spLocks noGrp="1"/>
          </p:cNvSpPr>
          <p:nvPr>
            <p:ph type="dt" sz="half" idx="10"/>
          </p:nvPr>
        </p:nvSpPr>
        <p:spPr/>
        <p:txBody>
          <a:bodyPr rtlCol="0"/>
          <a:lstStyle>
            <a:lvl1pPr>
              <a:defRPr>
                <a:solidFill>
                  <a:schemeClr val="tx2"/>
                </a:solidFill>
              </a:defRPr>
            </a:lvl1pPr>
          </a:lstStyle>
          <a:p>
            <a:pPr rtl="0"/>
            <a:fld id="{0F8DC16A-F715-4C36-9292-DEF1F990B7BE}" type="datetime1">
              <a:rPr lang="zh-CN" altLang="en-US" noProof="0" smtClean="0"/>
            </a:fld>
            <a:endParaRPr lang="zh-CN" altLang="en-US" noProof="0"/>
          </a:p>
        </p:txBody>
      </p:sp>
      <p:sp>
        <p:nvSpPr>
          <p:cNvPr id="4" name="页脚占位符 3"/>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5" name="灯片编号占位符 4"/>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lvl1pPr>
              <a:defRPr>
                <a:solidFill>
                  <a:schemeClr val="tx2"/>
                </a:solidFill>
              </a:defRPr>
            </a:lvl1pPr>
          </a:lstStyle>
          <a:p>
            <a:pPr rtl="0"/>
            <a:fld id="{643AF9B7-E53B-423C-89F6-59EAF6D004F3}" type="datetime1">
              <a:rPr lang="zh-CN" altLang="en-US" noProof="0" smtClean="0"/>
            </a:fld>
            <a:endParaRPr lang="zh-CN" altLang="en-US" noProof="0"/>
          </a:p>
        </p:txBody>
      </p:sp>
      <p:sp>
        <p:nvSpPr>
          <p:cNvPr id="3" name="页脚占位符 2"/>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4" name="灯片编号占位符 3"/>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带题注的内容">
    <p:spTree>
      <p:nvGrpSpPr>
        <p:cNvPr id="1" name=""/>
        <p:cNvGrpSpPr/>
        <p:nvPr/>
      </p:nvGrpSpPr>
      <p:grpSpPr>
        <a:xfrm>
          <a:off x="0" y="0"/>
          <a:ext cx="0" cy="0"/>
          <a:chOff x="0" y="0"/>
          <a:chExt cx="0" cy="0"/>
        </a:xfrm>
      </p:grpSpPr>
      <p:sp>
        <p:nvSpPr>
          <p:cNvPr id="14" name="矩形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矩形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矩形​​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7392"/>
            <a:ext cx="2430780" cy="1645920"/>
          </a:xfrm>
        </p:spPr>
        <p:txBody>
          <a:bodyPr rtlCol="0"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a:xfrm>
            <a:off x="790575" y="704850"/>
            <a:ext cx="7562850" cy="5143500"/>
          </a:xfrm>
        </p:spPr>
        <p:txBody>
          <a:bodyPr rtlCol="0"/>
          <a:lstStyle>
            <a:lvl1pPr>
              <a:defRPr sz="19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文本占位符 3"/>
          <p:cNvSpPr>
            <a:spLocks noGrp="1"/>
          </p:cNvSpPr>
          <p:nvPr>
            <p:ph type="body" sz="half" idx="2" hasCustomPrompt="1"/>
          </p:nvPr>
        </p:nvSpPr>
        <p:spPr>
          <a:xfrm>
            <a:off x="9296400" y="2286000"/>
            <a:ext cx="2430780" cy="3505200"/>
          </a:xfrm>
        </p:spPr>
        <p:txBody>
          <a:bodyPr rtlCol="0">
            <a:normAutofit/>
          </a:bodyPr>
          <a:lstStyle>
            <a:lvl1pPr marL="0" indent="0">
              <a:lnSpc>
                <a:spcPct val="110000"/>
              </a:lnSpc>
              <a:spcBef>
                <a:spcPts val="800"/>
              </a:spcBef>
              <a:buNone/>
              <a:defRPr sz="1400">
                <a:solidFill>
                  <a:schemeClr val="bg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872393E-9C8B-42B8-91E5-4A1FF04109F8}" type="datetime1">
              <a:rPr lang="zh-CN" altLang="en-US" noProof="0" smtClean="0"/>
            </a:fld>
            <a:endParaRPr lang="zh-CN" altLang="en-US" noProof="0"/>
          </a:p>
        </p:txBody>
      </p:sp>
      <p:sp>
        <p:nvSpPr>
          <p:cNvPr id="6" name="页脚占位符 5"/>
          <p:cNvSpPr>
            <a:spLocks noGrp="1"/>
          </p:cNvSpPr>
          <p:nvPr>
            <p:ph type="ftr" sz="quarter" idx="11"/>
          </p:nvPr>
        </p:nvSpPr>
        <p:spPr>
          <a:xfrm>
            <a:off x="3439158" y="6214535"/>
            <a:ext cx="5184648" cy="256032"/>
          </a:xfrm>
        </p:spPr>
        <p:txBody>
          <a:bodyPr rtlCol="0"/>
          <a:lstStyle>
            <a:lvl1pPr algn="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幻灯片编号占位符 6"/>
          <p:cNvSpPr>
            <a:spLocks noGrp="1"/>
          </p:cNvSpPr>
          <p:nvPr>
            <p:ph type="sldNum" sz="quarter" idx="12"/>
          </p:nvPr>
        </p:nvSpPr>
        <p:spPr/>
        <p:txBody>
          <a:bodyPr rtlCol="0"/>
          <a:lstStyle>
            <a:lvl1pPr>
              <a:defRPr>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
        <p:nvSpPr>
          <p:cNvPr id="11" name="矩形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带题注的图片">
    <p:spTree>
      <p:nvGrpSpPr>
        <p:cNvPr id="1" name=""/>
        <p:cNvGrpSpPr/>
        <p:nvPr/>
      </p:nvGrpSpPr>
      <p:grpSpPr>
        <a:xfrm>
          <a:off x="0" y="0"/>
          <a:ext cx="0" cy="0"/>
          <a:chOff x="0" y="0"/>
          <a:chExt cx="0" cy="0"/>
        </a:xfrm>
      </p:grpSpPr>
      <p:sp>
        <p:nvSpPr>
          <p:cNvPr id="14" name="矩形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矩形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3504"/>
            <a:ext cx="2432304" cy="1645920"/>
          </a:xfrm>
        </p:spPr>
        <p:txBody>
          <a:bodyPr rtlCol="0" anchor="b">
            <a:noAutofit/>
          </a:bodyPr>
          <a:lstStyle>
            <a:lvl1pPr algn="l">
              <a:defRPr sz="2800" b="0">
                <a:solidFill>
                  <a:schemeClr val="tx1"/>
                </a:solidFill>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图片占位符 2"/>
          <p:cNvSpPr>
            <a:spLocks noGrp="1" noChangeAspect="1"/>
          </p:cNvSpPr>
          <p:nvPr>
            <p:ph type="pic" idx="1" hasCustomPrompt="1"/>
          </p:nvPr>
        </p:nvSpPr>
        <p:spPr>
          <a:xfrm>
            <a:off x="228599" y="237744"/>
            <a:ext cx="8601076" cy="6382512"/>
          </a:xfrm>
          <a:solidFill>
            <a:srgbClr val="808080"/>
          </a:solidFill>
          <a:ln>
            <a:noFill/>
          </a:ln>
        </p:spPr>
        <p:txBody>
          <a:bodyPr rtlCol="0" anchor="t"/>
          <a:lstStyle>
            <a:lvl1pPr marL="0" indent="0">
              <a:buNone/>
              <a:defRPr sz="3200">
                <a:latin typeface="Microsoft YaHei UI" panose="020B0503020204020204" pitchFamily="34" charset="-122"/>
                <a:ea typeface="Microsoft YaHei UI"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noProof="0"/>
              <a:t>单击图标以添加图片</a:t>
            </a:r>
            <a:endParaRPr lang="zh-CN" altLang="en-US" noProof="0"/>
          </a:p>
        </p:txBody>
      </p:sp>
      <p:sp>
        <p:nvSpPr>
          <p:cNvPr id="4" name="文本占位符 3"/>
          <p:cNvSpPr>
            <a:spLocks noGrp="1"/>
          </p:cNvSpPr>
          <p:nvPr>
            <p:ph type="body" sz="half" idx="2" hasCustomPrompt="1"/>
          </p:nvPr>
        </p:nvSpPr>
        <p:spPr>
          <a:xfrm>
            <a:off x="9296400" y="2286000"/>
            <a:ext cx="2432304" cy="3502152"/>
          </a:xfrm>
        </p:spPr>
        <p:txBody>
          <a:bodyPr rtlCol="0">
            <a:normAutofit/>
          </a:bodyPr>
          <a:lstStyle>
            <a:lvl1pPr marL="0" indent="0" algn="l">
              <a:lnSpc>
                <a:spcPct val="110000"/>
              </a:lnSpc>
              <a:spcBef>
                <a:spcPts val="800"/>
              </a:spcBef>
              <a:buNone/>
              <a:defRPr sz="14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727DDDF-338F-40F2-BD88-7C5A919ED619}"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矩形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矩形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altLang="en-US" noProof="0"/>
              <a:t>单击此处编辑母版标题样式</a:t>
            </a:r>
            <a:endParaRPr lang="zh-CN" altLang="en-US" noProof="0"/>
          </a:p>
        </p:txBody>
      </p:sp>
      <p:sp>
        <p:nvSpPr>
          <p:cNvPr id="3" name="文本占位符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latin typeface="Microsoft YaHei UI" panose="020B0503020204020204" pitchFamily="34" charset="-122"/>
                <a:ea typeface="Microsoft YaHei UI" panose="020B0503020204020204" pitchFamily="34" charset="-122"/>
              </a:defRPr>
            </a:lvl1pPr>
          </a:lstStyle>
          <a:p>
            <a:fld id="{EACB2E32-1F1E-45DE-9625-F2BA3EBC1D30}" type="datetime1">
              <a:rPr lang="zh-CN" altLang="en-US" noProof="0" smtClean="0"/>
            </a:fld>
            <a:endParaRPr lang="zh-CN" altLang="en-US" noProof="0"/>
          </a:p>
        </p:txBody>
      </p:sp>
      <p:sp>
        <p:nvSpPr>
          <p:cNvPr id="5" name="页脚占位符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5pPr>
      <a:lvl6pPr marL="16002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89992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27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49999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8.xml"/><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9.xml"/><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image" Target="../media/image10.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xml"/><Relationship Id="rId2" Type="http://schemas.openxmlformats.org/officeDocument/2006/relationships/image" Target="../media/image4.png"/><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xml"/><Relationship Id="rId2" Type="http://schemas.openxmlformats.org/officeDocument/2006/relationships/image" Target="../media/image4.png"/><Relationship Id="rId1"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8.xml"/><Relationship Id="rId2" Type="http://schemas.openxmlformats.org/officeDocument/2006/relationships/image" Target="../media/image4.png"/><Relationship Id="rId1"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xml"/><Relationship Id="rId1"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1.jpe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xml"/><Relationship Id="rId2" Type="http://schemas.openxmlformats.org/officeDocument/2006/relationships/image" Target="../media/image3.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4.xml"/><Relationship Id="rId2" Type="http://schemas.openxmlformats.org/officeDocument/2006/relationships/image" Target="../media/image4.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2.xml"/><Relationship Id="rId5" Type="http://schemas.openxmlformats.org/officeDocument/2006/relationships/tags" Target="../tags/tag5.xml"/><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xml"/><Relationship Id="rId2" Type="http://schemas.openxmlformats.org/officeDocument/2006/relationships/image" Target="../media/image7.png"/><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xml"/><Relationship Id="rId2" Type="http://schemas.openxmlformats.org/officeDocument/2006/relationships/image" Target="../media/image6.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长方形 23"/>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6" name="矩形 25"/>
          <p:cNvSpPr>
            <a:spLocks noGrp="1" noRot="1" noChangeAspect="1" noMove="1" noResize="1" noEditPoints="1" noAdjustHandles="1" noChangeArrowheads="1" noChangeShapeType="1" noTextEdit="1"/>
          </p:cNvSpPr>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8" name="矩形 27"/>
          <p:cNvSpPr>
            <a:spLocks noGrp="1" noRot="1" noChangeAspect="1" noMove="1" noResize="1" noEditPoints="1" noAdjustHandles="1" noChangeArrowheads="1" noChangeShapeType="1" noTextEdit="1"/>
          </p:cNvSpPr>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矩形 29"/>
          <p:cNvSpPr>
            <a:spLocks noGrp="1" noRot="1" noChangeAspect="1" noMove="1" noResize="1" noEditPoints="1" noAdjustHandles="1" noChangeArrowheads="1" noChangeShapeType="1" noTextEdit="1"/>
          </p:cNvSpPr>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矩形 31"/>
          <p:cNvSpPr>
            <a:spLocks noGrp="1" noRot="1" noChangeAspect="1" noMove="1" noResize="1" noEditPoints="1" noAdjustHandles="1" noChangeArrowheads="1" noChangeShapeType="1" noTextEdit="1"/>
          </p:cNvSpPr>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直接连接符​​ 33"/>
          <p:cNvCxnSpPr>
            <a:cxnSpLocks noGrp="1" noRot="1" noChangeAspect="1" noMove="1" noResize="1" noEditPoints="1" noAdjustHandles="1" noChangeArrowheads="1" noChangeShapeType="1"/>
          </p:cNvCxnSpPr>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直接连接符​​ 35"/>
          <p:cNvCxnSpPr>
            <a:cxnSpLocks noGrp="1" noRot="1" noChangeAspect="1" noMove="1" noResize="1" noEditPoints="1" noAdjustHandles="1" noChangeArrowheads="1" noChangeShapeType="1"/>
          </p:cNvCxnSpPr>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直接连接符​​ 37"/>
          <p:cNvCxnSpPr>
            <a:cxnSpLocks noGrp="1" noRot="1" noChangeAspect="1" noMove="1" noResize="1" noEditPoints="1" noAdjustHandles="1" noChangeArrowheads="1" noChangeShapeType="1"/>
          </p:cNvCxnSpPr>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1037102" y="1689770"/>
            <a:ext cx="6345936" cy="3252231"/>
          </a:xfrm>
        </p:spPr>
        <p:txBody>
          <a:bodyPr rtlCol="0">
            <a:noAutofit/>
          </a:bodyPr>
          <a:lstStyle/>
          <a:p>
            <a:pPr>
              <a:lnSpc>
                <a:spcPct val="150000"/>
              </a:lnSpc>
            </a:pPr>
            <a:r>
              <a:rPr lang="zh-CN" altLang="en-US" sz="5800" b="1" dirty="0">
                <a:solidFill>
                  <a:schemeClr val="bg1"/>
                </a:solidFill>
                <a:effectLst/>
                <a:latin typeface="华文新魏" panose="02010800040101010101" pitchFamily="2" charset="-122"/>
                <a:ea typeface="华文新魏" panose="02010800040101010101" pitchFamily="2" charset="-122"/>
              </a:rPr>
              <a:t>高考英语阅读理解</a:t>
            </a:r>
            <a:br>
              <a:rPr lang="en-US" altLang="zh-CN" sz="5800" b="1" dirty="0">
                <a:solidFill>
                  <a:schemeClr val="bg1"/>
                </a:solidFill>
                <a:effectLst/>
                <a:latin typeface="华文新魏" panose="02010800040101010101" pitchFamily="2" charset="-122"/>
                <a:ea typeface="华文新魏" panose="02010800040101010101" pitchFamily="2" charset="-122"/>
              </a:rPr>
            </a:br>
            <a:r>
              <a:rPr lang="zh-CN" altLang="en-US" sz="5800" b="1" dirty="0">
                <a:solidFill>
                  <a:schemeClr val="bg1"/>
                </a:solidFill>
                <a:effectLst/>
                <a:latin typeface="华文新魏" panose="02010800040101010101" pitchFamily="2" charset="-122"/>
                <a:ea typeface="华文新魏" panose="02010800040101010101" pitchFamily="2" charset="-122"/>
              </a:rPr>
              <a:t>专项突破</a:t>
            </a:r>
            <a:r>
              <a:rPr lang="en-US" altLang="zh-CN" sz="5400" dirty="0">
                <a:effectLst/>
              </a:rPr>
              <a:t>1</a:t>
            </a:r>
            <a:endParaRPr lang="zh-CN" altLang="en-US" sz="5400" b="1" dirty="0">
              <a:solidFill>
                <a:schemeClr val="bg1"/>
              </a:solidFill>
              <a:effectLst/>
              <a:latin typeface="宋体" panose="02010600030101010101" pitchFamily="2" charset="-122"/>
              <a:ea typeface="宋体" panose="02010600030101010101" pitchFamily="2" charset="-122"/>
            </a:endParaRPr>
          </a:p>
        </p:txBody>
      </p:sp>
      <p:sp>
        <p:nvSpPr>
          <p:cNvPr id="15" name="文本框 14"/>
          <p:cNvSpPr txBox="1"/>
          <p:nvPr/>
        </p:nvSpPr>
        <p:spPr>
          <a:xfrm>
            <a:off x="7684264" y="1264842"/>
            <a:ext cx="3538767" cy="5578450"/>
          </a:xfrm>
          <a:prstGeom prst="rect">
            <a:avLst/>
          </a:prstGeom>
          <a:noFill/>
        </p:spPr>
        <p:txBody>
          <a:bodyPr wrap="square" rtlCol="0">
            <a:spAutoFit/>
          </a:bodyPr>
          <a:lstStyle/>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主旨大意</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推理判断        </a:t>
            </a: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词义猜测</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细节理解</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语篇连贯</a:t>
            </a:r>
            <a:endParaRPr lang="en-US" altLang="zh-CN" sz="4500" b="1" dirty="0">
              <a:solidFill>
                <a:schemeClr val="bg1"/>
              </a:solidFill>
            </a:endParaRPr>
          </a:p>
          <a:p>
            <a:pPr algn="ctr"/>
            <a:endParaRPr lang="en-US" altLang="zh-CN" sz="4500" b="1" dirty="0">
              <a:solidFill>
                <a:schemeClr val="bg1"/>
              </a:solidFill>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13" name="图片 12"/>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6632"/>
    </mc:Choice>
    <mc:Fallback>
      <p:transition spd="slow" advTm="1663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718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27283" y="405775"/>
            <a:ext cx="6028690" cy="553085"/>
          </a:xfrm>
          <a:prstGeom prst="rect">
            <a:avLst/>
          </a:prstGeom>
          <a:noFill/>
        </p:spPr>
        <p:txBody>
          <a:bodyPr wrap="none" lIns="91440" tIns="45720" rIns="91440" bIns="45720">
            <a:spAutoFit/>
          </a:bodyPr>
          <a:lstStyle/>
          <a:p>
            <a:pPr algn="ctr"/>
            <a:r>
              <a:rPr lang="en-US" sz="30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rPr>
              <a:t>说明文</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 </a:t>
            </a:r>
            <a:r>
              <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rPr>
              <a:t>事物演变</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a:t>
            </a:r>
            <a:r>
              <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rPr>
              <a:t>说明介绍类型</a:t>
            </a:r>
            <a:endPar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pic>
        <p:nvPicPr>
          <p:cNvPr id="18" name="内容占位符 17"/>
          <p:cNvPicPr>
            <a:picLocks noGrp="1" noChangeAspect="1"/>
          </p:cNvPicPr>
          <p:nvPr>
            <p:ph idx="1"/>
          </p:nvPr>
        </p:nvPicPr>
        <p:blipFill>
          <a:blip r:embed="rId2"/>
          <a:stretch>
            <a:fillRect/>
          </a:stretch>
        </p:blipFill>
        <p:spPr>
          <a:xfrm>
            <a:off x="577215" y="1187450"/>
            <a:ext cx="7954010" cy="4926965"/>
          </a:xfrm>
          <a:prstGeom prst="rect">
            <a:avLst/>
          </a:prstGeom>
        </p:spPr>
      </p:pic>
      <p:sp>
        <p:nvSpPr>
          <p:cNvPr id="19" name="矩形 18"/>
          <p:cNvSpPr/>
          <p:nvPr/>
        </p:nvSpPr>
        <p:spPr>
          <a:xfrm>
            <a:off x="6894830" y="1459230"/>
            <a:ext cx="119380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1043940" y="2029460"/>
            <a:ext cx="106680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5091430" y="2318385"/>
            <a:ext cx="135128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3672840" y="4048125"/>
            <a:ext cx="199072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4" name="直接箭头连接符 23"/>
          <p:cNvCxnSpPr>
            <a:endCxn id="20" idx="3"/>
          </p:cNvCxnSpPr>
          <p:nvPr/>
        </p:nvCxnSpPr>
        <p:spPr>
          <a:xfrm flipH="1">
            <a:off x="2110740" y="1610360"/>
            <a:ext cx="4784090" cy="563880"/>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cxnSp>
        <p:nvCxnSpPr>
          <p:cNvPr id="26" name="直接箭头连接符 25"/>
          <p:cNvCxnSpPr>
            <a:endCxn id="22" idx="1"/>
          </p:cNvCxnSpPr>
          <p:nvPr/>
        </p:nvCxnSpPr>
        <p:spPr>
          <a:xfrm>
            <a:off x="2117725" y="2197100"/>
            <a:ext cx="2973705" cy="266065"/>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a:endCxn id="23" idx="0"/>
          </p:cNvCxnSpPr>
          <p:nvPr/>
        </p:nvCxnSpPr>
        <p:spPr>
          <a:xfrm flipH="1">
            <a:off x="4668520" y="2463165"/>
            <a:ext cx="422910" cy="1584960"/>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pic>
        <p:nvPicPr>
          <p:cNvPr id="56323" name="Picture 2" descr="C:\Users\Administrator\Desktop\文本结构与序号\07.png"/>
          <p:cNvPicPr>
            <a:picLocks noGrp="1" noChangeAspect="1"/>
          </p:cNvPicPr>
          <p:nvPr/>
        </p:nvPicPr>
        <p:blipFill>
          <a:blip r:embed="rId3"/>
          <a:srcRect l="17712" r="15266"/>
          <a:stretch>
            <a:fillRect/>
          </a:stretch>
        </p:blipFill>
        <p:spPr>
          <a:xfrm>
            <a:off x="8531225" y="2221865"/>
            <a:ext cx="1078865" cy="2857500"/>
          </a:xfrm>
          <a:prstGeom prst="rect">
            <a:avLst/>
          </a:prstGeom>
          <a:noFill/>
          <a:ln w="9525">
            <a:noFill/>
          </a:ln>
        </p:spPr>
      </p:pic>
      <p:sp>
        <p:nvSpPr>
          <p:cNvPr id="39" name="矩形 38"/>
          <p:cNvSpPr/>
          <p:nvPr/>
        </p:nvSpPr>
        <p:spPr>
          <a:xfrm>
            <a:off x="9835184" y="1523026"/>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3200" b="1" dirty="0"/>
              <a:t>时间</a:t>
            </a:r>
            <a:endParaRPr lang="zh-CN" altLang="en-US" sz="3200" b="1" dirty="0"/>
          </a:p>
        </p:txBody>
      </p:sp>
      <p:sp>
        <p:nvSpPr>
          <p:cNvPr id="29" name="矩形 28"/>
          <p:cNvSpPr/>
          <p:nvPr/>
        </p:nvSpPr>
        <p:spPr>
          <a:xfrm>
            <a:off x="9835184" y="2250736"/>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3200" b="1" dirty="0"/>
              <a:t>过程</a:t>
            </a:r>
            <a:endParaRPr lang="zh-CN" altLang="en-US" sz="3200" b="1" dirty="0"/>
          </a:p>
        </p:txBody>
      </p:sp>
      <p:sp>
        <p:nvSpPr>
          <p:cNvPr id="30" name="矩形 29"/>
          <p:cNvSpPr/>
          <p:nvPr/>
        </p:nvSpPr>
        <p:spPr>
          <a:xfrm>
            <a:off x="9835184" y="2964476"/>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3200" b="1" dirty="0"/>
              <a:t>因果</a:t>
            </a:r>
            <a:endParaRPr lang="zh-CN" altLang="en-US" sz="3200" b="1" dirty="0"/>
          </a:p>
        </p:txBody>
      </p:sp>
      <p:sp>
        <p:nvSpPr>
          <p:cNvPr id="31" name="矩形 30"/>
          <p:cNvSpPr/>
          <p:nvPr/>
        </p:nvSpPr>
        <p:spPr>
          <a:xfrm>
            <a:off x="9835184" y="3668691"/>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3200" b="1" dirty="0"/>
              <a:t>对比</a:t>
            </a:r>
            <a:endParaRPr lang="zh-CN" altLang="en-US" sz="3200" b="1" dirty="0"/>
          </a:p>
        </p:txBody>
      </p:sp>
      <p:sp>
        <p:nvSpPr>
          <p:cNvPr id="32" name="矩形 31"/>
          <p:cNvSpPr/>
          <p:nvPr/>
        </p:nvSpPr>
        <p:spPr>
          <a:xfrm>
            <a:off x="9835184" y="4407196"/>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3200" b="1" dirty="0"/>
              <a:t>定义</a:t>
            </a:r>
            <a:endParaRPr lang="zh-CN" altLang="en-US" sz="3200" b="1" dirty="0"/>
          </a:p>
        </p:txBody>
      </p:sp>
      <p:sp>
        <p:nvSpPr>
          <p:cNvPr id="33" name="矩形 32"/>
          <p:cNvSpPr/>
          <p:nvPr/>
        </p:nvSpPr>
        <p:spPr>
          <a:xfrm>
            <a:off x="9835184" y="5146336"/>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3200" b="1" dirty="0"/>
              <a:t>分类</a:t>
            </a:r>
            <a:endParaRPr lang="zh-CN" altLang="en-US" sz="3200" b="1" dirty="0"/>
          </a:p>
        </p:txBody>
      </p:sp>
    </p:spTree>
    <p:custDataLst>
      <p:tags r:id="rId4"/>
    </p:custDataLst>
  </p:cSld>
  <p:clrMapOvr>
    <a:masterClrMapping/>
  </p:clrMapOvr>
  <mc:AlternateContent xmlns:mc="http://schemas.openxmlformats.org/markup-compatibility/2006">
    <mc:Choice xmlns:p14="http://schemas.microsoft.com/office/powerpoint/2010/main" Requires="p14">
      <p:transition spd="slow" p14:dur="2000" advTm="166301"/>
    </mc:Choice>
    <mc:Fallback>
      <p:transition spd="slow" advTm="16630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6"/>
                                        </p:tgtEl>
                                        <p:attrNameLst>
                                          <p:attrName>style.visibility</p:attrName>
                                        </p:attrNameLst>
                                      </p:cBhvr>
                                      <p:to>
                                        <p:strVal val="visible"/>
                                      </p:to>
                                    </p:set>
                                    <p:anim calcmode="lin" valueType="num">
                                      <p:cBhvr additive="base">
                                        <p:cTn id="23" dur="500" fill="hold"/>
                                        <p:tgtEl>
                                          <p:spTgt spid="26"/>
                                        </p:tgtEl>
                                        <p:attrNameLst>
                                          <p:attrName>ppt_x</p:attrName>
                                        </p:attrNameLst>
                                      </p:cBhvr>
                                      <p:tavLst>
                                        <p:tav tm="0">
                                          <p:val>
                                            <p:strVal val="#ppt_x"/>
                                          </p:val>
                                        </p:tav>
                                        <p:tav tm="100000">
                                          <p:val>
                                            <p:strVal val="#ppt_x"/>
                                          </p:val>
                                        </p:tav>
                                      </p:tavLst>
                                    </p:anim>
                                    <p:anim calcmode="lin" valueType="num">
                                      <p:cBhvr additive="base">
                                        <p:cTn id="24" dur="500" fill="hold"/>
                                        <p:tgtEl>
                                          <p:spTgt spid="26"/>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500" fill="hold"/>
                                        <p:tgtEl>
                                          <p:spTgt spid="22"/>
                                        </p:tgtEl>
                                        <p:attrNameLst>
                                          <p:attrName>ppt_x</p:attrName>
                                        </p:attrNameLst>
                                      </p:cBhvr>
                                      <p:tavLst>
                                        <p:tav tm="0">
                                          <p:val>
                                            <p:strVal val="#ppt_x"/>
                                          </p:val>
                                        </p:tav>
                                        <p:tav tm="100000">
                                          <p:val>
                                            <p:strVal val="#ppt_x"/>
                                          </p:val>
                                        </p:tav>
                                      </p:tavLst>
                                    </p:anim>
                                    <p:anim calcmode="lin" valueType="num">
                                      <p:cBhvr additive="base">
                                        <p:cTn id="2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ppt_x"/>
                                          </p:val>
                                        </p:tav>
                                        <p:tav tm="100000">
                                          <p:val>
                                            <p:strVal val="#ppt_x"/>
                                          </p:val>
                                        </p:tav>
                                      </p:tavLst>
                                    </p:anim>
                                    <p:anim calcmode="lin" valueType="num">
                                      <p:cBhvr additive="base">
                                        <p:cTn id="34" dur="500" fill="hold"/>
                                        <p:tgtEl>
                                          <p:spTgt spid="27"/>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6323"/>
                                        </p:tgtEl>
                                        <p:attrNameLst>
                                          <p:attrName>style.visibility</p:attrName>
                                        </p:attrNameLst>
                                      </p:cBhvr>
                                      <p:to>
                                        <p:strVal val="visible"/>
                                      </p:to>
                                    </p:set>
                                    <p:anim calcmode="lin" valueType="num">
                                      <p:cBhvr additive="base">
                                        <p:cTn id="43" dur="500" fill="hold"/>
                                        <p:tgtEl>
                                          <p:spTgt spid="56323"/>
                                        </p:tgtEl>
                                        <p:attrNameLst>
                                          <p:attrName>ppt_x</p:attrName>
                                        </p:attrNameLst>
                                      </p:cBhvr>
                                      <p:tavLst>
                                        <p:tav tm="0">
                                          <p:val>
                                            <p:strVal val="#ppt_x"/>
                                          </p:val>
                                        </p:tav>
                                        <p:tav tm="100000">
                                          <p:val>
                                            <p:strVal val="#ppt_x"/>
                                          </p:val>
                                        </p:tav>
                                      </p:tavLst>
                                    </p:anim>
                                    <p:anim calcmode="lin" valueType="num">
                                      <p:cBhvr additive="base">
                                        <p:cTn id="44" dur="500" fill="hold"/>
                                        <p:tgtEl>
                                          <p:spTgt spid="5632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9"/>
                                        </p:tgtEl>
                                        <p:attrNameLst>
                                          <p:attrName>style.visibility</p:attrName>
                                        </p:attrNameLst>
                                      </p:cBhvr>
                                      <p:to>
                                        <p:strVal val="visible"/>
                                      </p:to>
                                    </p:set>
                                    <p:anim calcmode="lin" valueType="num">
                                      <p:cBhvr additive="base">
                                        <p:cTn id="49" dur="500" fill="hold"/>
                                        <p:tgtEl>
                                          <p:spTgt spid="39"/>
                                        </p:tgtEl>
                                        <p:attrNameLst>
                                          <p:attrName>ppt_x</p:attrName>
                                        </p:attrNameLst>
                                      </p:cBhvr>
                                      <p:tavLst>
                                        <p:tav tm="0">
                                          <p:val>
                                            <p:strVal val="#ppt_x"/>
                                          </p:val>
                                        </p:tav>
                                        <p:tav tm="100000">
                                          <p:val>
                                            <p:strVal val="#ppt_x"/>
                                          </p:val>
                                        </p:tav>
                                      </p:tavLst>
                                    </p:anim>
                                    <p:anim calcmode="lin" valueType="num">
                                      <p:cBhvr additive="base">
                                        <p:cTn id="50"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9"/>
                                        </p:tgtEl>
                                        <p:attrNameLst>
                                          <p:attrName>style.visibility</p:attrName>
                                        </p:attrNameLst>
                                      </p:cBhvr>
                                      <p:to>
                                        <p:strVal val="visible"/>
                                      </p:to>
                                    </p:set>
                                    <p:anim calcmode="lin" valueType="num">
                                      <p:cBhvr additive="base">
                                        <p:cTn id="55" dur="500" fill="hold"/>
                                        <p:tgtEl>
                                          <p:spTgt spid="29"/>
                                        </p:tgtEl>
                                        <p:attrNameLst>
                                          <p:attrName>ppt_x</p:attrName>
                                        </p:attrNameLst>
                                      </p:cBhvr>
                                      <p:tavLst>
                                        <p:tav tm="0">
                                          <p:val>
                                            <p:strVal val="#ppt_x"/>
                                          </p:val>
                                        </p:tav>
                                        <p:tav tm="100000">
                                          <p:val>
                                            <p:strVal val="#ppt_x"/>
                                          </p:val>
                                        </p:tav>
                                      </p:tavLst>
                                    </p:anim>
                                    <p:anim calcmode="lin" valueType="num">
                                      <p:cBhvr additive="base">
                                        <p:cTn id="5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0"/>
                                        </p:tgtEl>
                                        <p:attrNameLst>
                                          <p:attrName>style.visibility</p:attrName>
                                        </p:attrNameLst>
                                      </p:cBhvr>
                                      <p:to>
                                        <p:strVal val="visible"/>
                                      </p:to>
                                    </p:set>
                                    <p:anim calcmode="lin" valueType="num">
                                      <p:cBhvr additive="base">
                                        <p:cTn id="61" dur="500" fill="hold"/>
                                        <p:tgtEl>
                                          <p:spTgt spid="30"/>
                                        </p:tgtEl>
                                        <p:attrNameLst>
                                          <p:attrName>ppt_x</p:attrName>
                                        </p:attrNameLst>
                                      </p:cBhvr>
                                      <p:tavLst>
                                        <p:tav tm="0">
                                          <p:val>
                                            <p:strVal val="#ppt_x"/>
                                          </p:val>
                                        </p:tav>
                                        <p:tav tm="100000">
                                          <p:val>
                                            <p:strVal val="#ppt_x"/>
                                          </p:val>
                                        </p:tav>
                                      </p:tavLst>
                                    </p:anim>
                                    <p:anim calcmode="lin" valueType="num">
                                      <p:cBhvr additive="base">
                                        <p:cTn id="6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1"/>
                                        </p:tgtEl>
                                        <p:attrNameLst>
                                          <p:attrName>style.visibility</p:attrName>
                                        </p:attrNameLst>
                                      </p:cBhvr>
                                      <p:to>
                                        <p:strVal val="visible"/>
                                      </p:to>
                                    </p:set>
                                    <p:anim calcmode="lin" valueType="num">
                                      <p:cBhvr additive="base">
                                        <p:cTn id="67" dur="500" fill="hold"/>
                                        <p:tgtEl>
                                          <p:spTgt spid="31"/>
                                        </p:tgtEl>
                                        <p:attrNameLst>
                                          <p:attrName>ppt_x</p:attrName>
                                        </p:attrNameLst>
                                      </p:cBhvr>
                                      <p:tavLst>
                                        <p:tav tm="0">
                                          <p:val>
                                            <p:strVal val="#ppt_x"/>
                                          </p:val>
                                        </p:tav>
                                        <p:tav tm="100000">
                                          <p:val>
                                            <p:strVal val="#ppt_x"/>
                                          </p:val>
                                        </p:tav>
                                      </p:tavLst>
                                    </p:anim>
                                    <p:anim calcmode="lin" valueType="num">
                                      <p:cBhvr additive="base">
                                        <p:cTn id="6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2"/>
                                        </p:tgtEl>
                                        <p:attrNameLst>
                                          <p:attrName>style.visibility</p:attrName>
                                        </p:attrNameLst>
                                      </p:cBhvr>
                                      <p:to>
                                        <p:strVal val="visible"/>
                                      </p:to>
                                    </p:set>
                                    <p:anim calcmode="lin" valueType="num">
                                      <p:cBhvr additive="base">
                                        <p:cTn id="73" dur="500" fill="hold"/>
                                        <p:tgtEl>
                                          <p:spTgt spid="32"/>
                                        </p:tgtEl>
                                        <p:attrNameLst>
                                          <p:attrName>ppt_x</p:attrName>
                                        </p:attrNameLst>
                                      </p:cBhvr>
                                      <p:tavLst>
                                        <p:tav tm="0">
                                          <p:val>
                                            <p:strVal val="#ppt_x"/>
                                          </p:val>
                                        </p:tav>
                                        <p:tav tm="100000">
                                          <p:val>
                                            <p:strVal val="#ppt_x"/>
                                          </p:val>
                                        </p:tav>
                                      </p:tavLst>
                                    </p:anim>
                                    <p:anim calcmode="lin" valueType="num">
                                      <p:cBhvr additive="base">
                                        <p:cTn id="74"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3"/>
                                        </p:tgtEl>
                                        <p:attrNameLst>
                                          <p:attrName>style.visibility</p:attrName>
                                        </p:attrNameLst>
                                      </p:cBhvr>
                                      <p:to>
                                        <p:strVal val="visible"/>
                                      </p:to>
                                    </p:set>
                                    <p:anim calcmode="lin" valueType="num">
                                      <p:cBhvr additive="base">
                                        <p:cTn id="79" dur="500" fill="hold"/>
                                        <p:tgtEl>
                                          <p:spTgt spid="33"/>
                                        </p:tgtEl>
                                        <p:attrNameLst>
                                          <p:attrName>ppt_x</p:attrName>
                                        </p:attrNameLst>
                                      </p:cBhvr>
                                      <p:tavLst>
                                        <p:tav tm="0">
                                          <p:val>
                                            <p:strVal val="#ppt_x"/>
                                          </p:val>
                                        </p:tav>
                                        <p:tav tm="100000">
                                          <p:val>
                                            <p:strVal val="#ppt_x"/>
                                          </p:val>
                                        </p:tav>
                                      </p:tavLst>
                                    </p:anim>
                                    <p:anim calcmode="lin" valueType="num">
                                      <p:cBhvr additive="base">
                                        <p:cTn id="80"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20" grpId="0" animBg="1"/>
      <p:bldP spid="22" grpId="0" animBg="1"/>
      <p:bldP spid="23" grpId="0" animBg="1"/>
      <p:bldP spid="39" grpId="0" animBg="1"/>
      <p:bldP spid="29" grpId="0" bldLvl="0" animBg="1"/>
      <p:bldP spid="30" grpId="0" bldLvl="0" animBg="1"/>
      <p:bldP spid="31" grpId="0" bldLvl="0" animBg="1"/>
      <p:bldP spid="32" grpId="0" bldLvl="0" animBg="1"/>
      <p:bldP spid="33"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a:picLocks noChangeAspect="1"/>
          </p:cNvPicPr>
          <p:nvPr/>
        </p:nvPicPr>
        <p:blipFill>
          <a:blip r:embed="rId1"/>
          <a:stretch>
            <a:fillRect/>
          </a:stretch>
        </p:blipFill>
        <p:spPr>
          <a:xfrm>
            <a:off x="701675" y="1153160"/>
            <a:ext cx="7248525" cy="4994910"/>
          </a:xfrm>
          <a:prstGeom prst="rect">
            <a:avLst/>
          </a:prstGeom>
        </p:spPr>
      </p:pic>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53330" y="435620"/>
            <a:ext cx="2093595" cy="553085"/>
          </a:xfrm>
          <a:prstGeom prst="rect">
            <a:avLst/>
          </a:prstGeom>
          <a:noFill/>
        </p:spPr>
        <p:txBody>
          <a:bodyPr wrap="none" lIns="91440" tIns="45720" rIns="91440" bIns="45720">
            <a:spAutoFit/>
          </a:bodyPr>
          <a:lstStyle/>
          <a:p>
            <a:pPr algn="ctr"/>
            <a:r>
              <a:rPr lang="en-US" sz="3000" b="1" cap="none" spc="0" dirty="0">
                <a:ln w="0"/>
                <a:solidFill>
                  <a:schemeClr val="bg1"/>
                </a:solidFill>
                <a:latin typeface="Times New Roman" panose="02020603050405020304" pitchFamily="18" charset="0"/>
                <a:ea typeface="+mj-ea"/>
                <a:cs typeface="Times New Roman" panose="02020603050405020304" pitchFamily="18" charset="0"/>
              </a:rPr>
              <a:t>(3) </a:t>
            </a:r>
            <a:r>
              <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rPr>
              <a:t>记叙文</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19" name="矩形 18"/>
          <p:cNvSpPr/>
          <p:nvPr/>
        </p:nvSpPr>
        <p:spPr>
          <a:xfrm>
            <a:off x="1154430" y="2155190"/>
            <a:ext cx="368427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3161030" y="1103630"/>
            <a:ext cx="1402080" cy="287020"/>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3992880" y="3487420"/>
            <a:ext cx="321246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3884295" y="4500880"/>
            <a:ext cx="137033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4" name="直接箭头连接符 23"/>
          <p:cNvCxnSpPr>
            <a:stCxn id="20" idx="2"/>
            <a:endCxn id="19" idx="0"/>
          </p:cNvCxnSpPr>
          <p:nvPr/>
        </p:nvCxnSpPr>
        <p:spPr>
          <a:xfrm flipH="1">
            <a:off x="2996565" y="1390650"/>
            <a:ext cx="865505" cy="764540"/>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cxnSp>
        <p:nvCxnSpPr>
          <p:cNvPr id="26" name="直接箭头连接符 25"/>
          <p:cNvCxnSpPr>
            <a:stCxn id="19" idx="2"/>
            <a:endCxn id="22" idx="1"/>
          </p:cNvCxnSpPr>
          <p:nvPr/>
        </p:nvCxnSpPr>
        <p:spPr>
          <a:xfrm>
            <a:off x="2996565" y="2444115"/>
            <a:ext cx="996315" cy="1188085"/>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a:stCxn id="22" idx="2"/>
            <a:endCxn id="23" idx="0"/>
          </p:cNvCxnSpPr>
          <p:nvPr/>
        </p:nvCxnSpPr>
        <p:spPr>
          <a:xfrm flipH="1">
            <a:off x="4569460" y="3776345"/>
            <a:ext cx="1029970" cy="724535"/>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pic>
        <p:nvPicPr>
          <p:cNvPr id="56323" name="Picture 2" descr="C:\Users\Administrator\Desktop\文本结构与序号\07.png"/>
          <p:cNvPicPr>
            <a:picLocks noGrp="1" noChangeAspect="1"/>
          </p:cNvPicPr>
          <p:nvPr/>
        </p:nvPicPr>
        <p:blipFill>
          <a:blip r:embed="rId3"/>
          <a:srcRect l="17712" r="15266"/>
          <a:stretch>
            <a:fillRect/>
          </a:stretch>
        </p:blipFill>
        <p:spPr>
          <a:xfrm>
            <a:off x="8088630" y="2221865"/>
            <a:ext cx="1078865" cy="2857500"/>
          </a:xfrm>
          <a:prstGeom prst="rect">
            <a:avLst/>
          </a:prstGeom>
          <a:noFill/>
          <a:ln w="9525">
            <a:noFill/>
          </a:ln>
        </p:spPr>
      </p:pic>
      <p:sp>
        <p:nvSpPr>
          <p:cNvPr id="39" name="矩形 38"/>
          <p:cNvSpPr/>
          <p:nvPr/>
        </p:nvSpPr>
        <p:spPr>
          <a:xfrm>
            <a:off x="9835184" y="1523026"/>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3200" b="1" dirty="0"/>
              <a:t>时间</a:t>
            </a:r>
            <a:endParaRPr lang="zh-CN" altLang="en-US" sz="3200" b="1" dirty="0"/>
          </a:p>
        </p:txBody>
      </p:sp>
      <p:sp>
        <p:nvSpPr>
          <p:cNvPr id="2" name="矩形 1"/>
          <p:cNvSpPr/>
          <p:nvPr/>
        </p:nvSpPr>
        <p:spPr>
          <a:xfrm>
            <a:off x="3331210" y="5573395"/>
            <a:ext cx="133159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箭头连接符 3"/>
          <p:cNvCxnSpPr>
            <a:endCxn id="2" idx="0"/>
          </p:cNvCxnSpPr>
          <p:nvPr/>
        </p:nvCxnSpPr>
        <p:spPr>
          <a:xfrm flipH="1">
            <a:off x="3997325" y="4789805"/>
            <a:ext cx="572135" cy="783590"/>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9835184" y="2444411"/>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zh-CN" sz="3200" b="1" dirty="0"/>
              <a:t>顺叙</a:t>
            </a:r>
            <a:endParaRPr lang="zh-CN" altLang="zh-CN" sz="3200" b="1" dirty="0"/>
          </a:p>
        </p:txBody>
      </p:sp>
      <p:sp>
        <p:nvSpPr>
          <p:cNvPr id="8" name="矩形 7"/>
          <p:cNvSpPr/>
          <p:nvPr/>
        </p:nvSpPr>
        <p:spPr>
          <a:xfrm>
            <a:off x="9835184" y="3340396"/>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3200" b="1" dirty="0"/>
              <a:t>倒叙</a:t>
            </a:r>
            <a:endParaRPr lang="zh-CN" altLang="en-US" sz="3200" b="1" dirty="0"/>
          </a:p>
        </p:txBody>
      </p:sp>
      <p:sp>
        <p:nvSpPr>
          <p:cNvPr id="9" name="矩形 8"/>
          <p:cNvSpPr/>
          <p:nvPr/>
        </p:nvSpPr>
        <p:spPr>
          <a:xfrm>
            <a:off x="9835184" y="4275116"/>
            <a:ext cx="99949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zh-CN" sz="3200" b="1" dirty="0"/>
              <a:t>插叙</a:t>
            </a:r>
            <a:endParaRPr lang="zh-CN" altLang="zh-CN" sz="3200" b="1" dirty="0"/>
          </a:p>
        </p:txBody>
      </p:sp>
    </p:spTree>
    <p:custDataLst>
      <p:tags r:id="rId4"/>
    </p:custDataLst>
  </p:cSld>
  <p:clrMapOvr>
    <a:masterClrMapping/>
  </p:clrMapOvr>
  <mc:AlternateContent xmlns:mc="http://schemas.openxmlformats.org/markup-compatibility/2006">
    <mc:Choice xmlns:p14="http://schemas.microsoft.com/office/powerpoint/2010/main" Requires="p14">
      <p:transition spd="slow" p14:dur="2000" advTm="51818"/>
    </mc:Choice>
    <mc:Fallback>
      <p:transition spd="slow" advTm="518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anim calcmode="lin" valueType="num">
                                      <p:cBhvr additive="base">
                                        <p:cTn id="21" dur="500" fill="hold"/>
                                        <p:tgtEl>
                                          <p:spTgt spid="26"/>
                                        </p:tgtEl>
                                        <p:attrNameLst>
                                          <p:attrName>ppt_x</p:attrName>
                                        </p:attrNameLst>
                                      </p:cBhvr>
                                      <p:tavLst>
                                        <p:tav tm="0">
                                          <p:val>
                                            <p:strVal val="#ppt_x"/>
                                          </p:val>
                                        </p:tav>
                                        <p:tav tm="100000">
                                          <p:val>
                                            <p:strVal val="#ppt_x"/>
                                          </p:val>
                                        </p:tav>
                                      </p:tavLst>
                                    </p:anim>
                                    <p:anim calcmode="lin" valueType="num">
                                      <p:cBhvr additive="base">
                                        <p:cTn id="22" dur="500" fill="hold"/>
                                        <p:tgtEl>
                                          <p:spTgt spid="26"/>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additive="base">
                                        <p:cTn id="33" dur="500" fill="hold"/>
                                        <p:tgtEl>
                                          <p:spTgt spid="23"/>
                                        </p:tgtEl>
                                        <p:attrNameLst>
                                          <p:attrName>ppt_x</p:attrName>
                                        </p:attrNameLst>
                                      </p:cBhvr>
                                      <p:tavLst>
                                        <p:tav tm="0">
                                          <p:val>
                                            <p:strVal val="#ppt_x"/>
                                          </p:val>
                                        </p:tav>
                                        <p:tav tm="100000">
                                          <p:val>
                                            <p:strVal val="#ppt_x"/>
                                          </p:val>
                                        </p:tav>
                                      </p:tavLst>
                                    </p:anim>
                                    <p:anim calcmode="lin" valueType="num">
                                      <p:cBhvr additive="base">
                                        <p:cTn id="34" dur="500" fill="hold"/>
                                        <p:tgtEl>
                                          <p:spTgt spid="23"/>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anim calcmode="lin" valueType="num">
                                      <p:cBhvr additive="base">
                                        <p:cTn id="41" dur="500" fill="hold"/>
                                        <p:tgtEl>
                                          <p:spTgt spid="2"/>
                                        </p:tgtEl>
                                        <p:attrNameLst>
                                          <p:attrName>ppt_x</p:attrName>
                                        </p:attrNameLst>
                                      </p:cBhvr>
                                      <p:tavLst>
                                        <p:tav tm="0">
                                          <p:val>
                                            <p:strVal val="#ppt_x"/>
                                          </p:val>
                                        </p:tav>
                                        <p:tav tm="100000">
                                          <p:val>
                                            <p:strVal val="#ppt_x"/>
                                          </p:val>
                                        </p:tav>
                                      </p:tavLst>
                                    </p:anim>
                                    <p:anim calcmode="lin" valueType="num">
                                      <p:cBhvr additive="base">
                                        <p:cTn id="4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56323"/>
                                        </p:tgtEl>
                                        <p:attrNameLst>
                                          <p:attrName>style.visibility</p:attrName>
                                        </p:attrNameLst>
                                      </p:cBhvr>
                                      <p:to>
                                        <p:strVal val="visible"/>
                                      </p:to>
                                    </p:set>
                                    <p:anim calcmode="lin" valueType="num">
                                      <p:cBhvr additive="base">
                                        <p:cTn id="47" dur="500" fill="hold"/>
                                        <p:tgtEl>
                                          <p:spTgt spid="56323"/>
                                        </p:tgtEl>
                                        <p:attrNameLst>
                                          <p:attrName>ppt_x</p:attrName>
                                        </p:attrNameLst>
                                      </p:cBhvr>
                                      <p:tavLst>
                                        <p:tav tm="0">
                                          <p:val>
                                            <p:strVal val="#ppt_x"/>
                                          </p:val>
                                        </p:tav>
                                        <p:tav tm="100000">
                                          <p:val>
                                            <p:strVal val="#ppt_x"/>
                                          </p:val>
                                        </p:tav>
                                      </p:tavLst>
                                    </p:anim>
                                    <p:anim calcmode="lin" valueType="num">
                                      <p:cBhvr additive="base">
                                        <p:cTn id="48" dur="500" fill="hold"/>
                                        <p:tgtEl>
                                          <p:spTgt spid="56323"/>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9"/>
                                        </p:tgtEl>
                                        <p:attrNameLst>
                                          <p:attrName>style.visibility</p:attrName>
                                        </p:attrNameLst>
                                      </p:cBhvr>
                                      <p:to>
                                        <p:strVal val="visible"/>
                                      </p:to>
                                    </p:set>
                                    <p:anim calcmode="lin" valueType="num">
                                      <p:cBhvr additive="base">
                                        <p:cTn id="53" dur="500" fill="hold"/>
                                        <p:tgtEl>
                                          <p:spTgt spid="39"/>
                                        </p:tgtEl>
                                        <p:attrNameLst>
                                          <p:attrName>ppt_x</p:attrName>
                                        </p:attrNameLst>
                                      </p:cBhvr>
                                      <p:tavLst>
                                        <p:tav tm="0">
                                          <p:val>
                                            <p:strVal val="#ppt_x"/>
                                          </p:val>
                                        </p:tav>
                                        <p:tav tm="100000">
                                          <p:val>
                                            <p:strVal val="#ppt_x"/>
                                          </p:val>
                                        </p:tav>
                                      </p:tavLst>
                                    </p:anim>
                                    <p:anim calcmode="lin" valueType="num">
                                      <p:cBhvr additive="base">
                                        <p:cTn id="5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7"/>
                                        </p:tgtEl>
                                        <p:attrNameLst>
                                          <p:attrName>style.visibility</p:attrName>
                                        </p:attrNameLst>
                                      </p:cBhvr>
                                      <p:to>
                                        <p:strVal val="visible"/>
                                      </p:to>
                                    </p:set>
                                    <p:anim calcmode="lin" valueType="num">
                                      <p:cBhvr additive="base">
                                        <p:cTn id="59" dur="500" fill="hold"/>
                                        <p:tgtEl>
                                          <p:spTgt spid="7"/>
                                        </p:tgtEl>
                                        <p:attrNameLst>
                                          <p:attrName>ppt_x</p:attrName>
                                        </p:attrNameLst>
                                      </p:cBhvr>
                                      <p:tavLst>
                                        <p:tav tm="0">
                                          <p:val>
                                            <p:strVal val="#ppt_x"/>
                                          </p:val>
                                        </p:tav>
                                        <p:tav tm="100000">
                                          <p:val>
                                            <p:strVal val="#ppt_x"/>
                                          </p:val>
                                        </p:tav>
                                      </p:tavLst>
                                    </p:anim>
                                    <p:anim calcmode="lin" valueType="num">
                                      <p:cBhvr additive="base">
                                        <p:cTn id="60" dur="500" fill="hold"/>
                                        <p:tgtEl>
                                          <p:spTgt spid="7"/>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8"/>
                                        </p:tgtEl>
                                        <p:attrNameLst>
                                          <p:attrName>style.visibility</p:attrName>
                                        </p:attrNameLst>
                                      </p:cBhvr>
                                      <p:to>
                                        <p:strVal val="visible"/>
                                      </p:to>
                                    </p:set>
                                    <p:anim calcmode="lin" valueType="num">
                                      <p:cBhvr additive="base">
                                        <p:cTn id="63" dur="500" fill="hold"/>
                                        <p:tgtEl>
                                          <p:spTgt spid="8"/>
                                        </p:tgtEl>
                                        <p:attrNameLst>
                                          <p:attrName>ppt_x</p:attrName>
                                        </p:attrNameLst>
                                      </p:cBhvr>
                                      <p:tavLst>
                                        <p:tav tm="0">
                                          <p:val>
                                            <p:strVal val="#ppt_x"/>
                                          </p:val>
                                        </p:tav>
                                        <p:tav tm="100000">
                                          <p:val>
                                            <p:strVal val="#ppt_x"/>
                                          </p:val>
                                        </p:tav>
                                      </p:tavLst>
                                    </p:anim>
                                    <p:anim calcmode="lin" valueType="num">
                                      <p:cBhvr additive="base">
                                        <p:cTn id="64" dur="500" fill="hold"/>
                                        <p:tgtEl>
                                          <p:spTgt spid="8"/>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9"/>
                                        </p:tgtEl>
                                        <p:attrNameLst>
                                          <p:attrName>style.visibility</p:attrName>
                                        </p:attrNameLst>
                                      </p:cBhvr>
                                      <p:to>
                                        <p:strVal val="visible"/>
                                      </p:to>
                                    </p:set>
                                    <p:anim calcmode="lin" valueType="num">
                                      <p:cBhvr additive="base">
                                        <p:cTn id="67" dur="500" fill="hold"/>
                                        <p:tgtEl>
                                          <p:spTgt spid="9"/>
                                        </p:tgtEl>
                                        <p:attrNameLst>
                                          <p:attrName>ppt_x</p:attrName>
                                        </p:attrNameLst>
                                      </p:cBhvr>
                                      <p:tavLst>
                                        <p:tav tm="0">
                                          <p:val>
                                            <p:strVal val="#ppt_x"/>
                                          </p:val>
                                        </p:tav>
                                        <p:tav tm="100000">
                                          <p:val>
                                            <p:strVal val="#ppt_x"/>
                                          </p:val>
                                        </p:tav>
                                      </p:tavLst>
                                    </p:anim>
                                    <p:anim calcmode="lin" valueType="num">
                                      <p:cBhvr additive="base">
                                        <p:cTn id="6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2" grpId="0" animBg="1"/>
      <p:bldP spid="23" grpId="0" animBg="1"/>
      <p:bldP spid="39" grpId="0" animBg="1"/>
      <p:bldP spid="2" grpId="0" animBg="1"/>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45063" y="481975"/>
            <a:ext cx="4488180" cy="553085"/>
          </a:xfrm>
          <a:prstGeom prst="rect">
            <a:avLst/>
          </a:prstGeom>
          <a:noFill/>
        </p:spPr>
        <p:txBody>
          <a:bodyPr wrap="none" lIns="91440" tIns="45720" rIns="91440" bIns="45720">
            <a:spAutoFit/>
          </a:bodyPr>
          <a:lstStyle/>
          <a:p>
            <a:pPr algn="ct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zh-CN" sz="3000" b="1" cap="none" spc="0" dirty="0">
                <a:ln w="0"/>
                <a:solidFill>
                  <a:schemeClr val="bg1"/>
                </a:solidFill>
                <a:latin typeface="Times New Roman" panose="02020603050405020304" pitchFamily="18" charset="0"/>
                <a:ea typeface="+mj-ea"/>
                <a:cs typeface="Times New Roman" panose="02020603050405020304" pitchFamily="18" charset="0"/>
              </a:rPr>
              <a:t>利用句间逻辑关系解题</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 </a:t>
            </a:r>
            <a:endPar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7" name="流程图: 过程 6"/>
          <p:cNvSpPr/>
          <p:nvPr/>
        </p:nvSpPr>
        <p:spPr>
          <a:xfrm>
            <a:off x="1120775" y="1407160"/>
            <a:ext cx="9286875" cy="83566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6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7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7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语篇成分（如：句子、句群、段落）之间的</a:t>
            </a:r>
            <a:r>
              <a:rPr lang="zh-CN" altLang="en-US" sz="2700" b="1"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语义逻辑关系</a:t>
            </a:r>
            <a:r>
              <a:rPr lang="zh-CN" altLang="en-US" sz="27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，如：次序关系、因果关系、概括与例证关系。</a:t>
            </a:r>
            <a:endParaRPr lang="en-US" altLang="zh-CN" sz="27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7" name="图片 16"/>
          <p:cNvPicPr>
            <a:picLocks noChangeAspect="1"/>
          </p:cNvPicPr>
          <p:nvPr/>
        </p:nvPicPr>
        <p:blipFill>
          <a:blip r:embed="rId2"/>
          <a:srcRect b="72069"/>
          <a:stretch>
            <a:fillRect/>
          </a:stretch>
        </p:blipFill>
        <p:spPr>
          <a:xfrm>
            <a:off x="674370" y="3357880"/>
            <a:ext cx="974090" cy="1056640"/>
          </a:xfrm>
          <a:prstGeom prst="rect">
            <a:avLst/>
          </a:prstGeom>
        </p:spPr>
      </p:pic>
      <p:sp>
        <p:nvSpPr>
          <p:cNvPr id="23" name="文本框 22"/>
          <p:cNvSpPr txBox="1"/>
          <p:nvPr/>
        </p:nvSpPr>
        <p:spPr>
          <a:xfrm>
            <a:off x="1835150" y="2801620"/>
            <a:ext cx="9374505" cy="2168525"/>
          </a:xfrm>
          <a:prstGeom prst="rect">
            <a:avLst/>
          </a:prstGeom>
          <a:noFill/>
          <a:ln w="19050">
            <a:solidFill>
              <a:schemeClr val="accent5">
                <a:lumMod val="40000"/>
                <a:lumOff val="60000"/>
              </a:schemeClr>
            </a:solidFill>
          </a:ln>
        </p:spPr>
        <p:txBody>
          <a:bodyPr wrap="square" rtlCol="0">
            <a:spAutoFit/>
          </a:bodyPr>
          <a:lstStyle/>
          <a:p>
            <a:r>
              <a:rPr lang="en-US" sz="2500" dirty="0">
                <a:solidFill>
                  <a:schemeClr val="bg1"/>
                </a:solidFill>
                <a:ea typeface="+mj-ea"/>
                <a:sym typeface="+mn-ea"/>
              </a:rPr>
              <a:t>      </a:t>
            </a:r>
            <a:r>
              <a:rPr sz="2700" dirty="0">
                <a:solidFill>
                  <a:schemeClr val="bg1"/>
                </a:solidFill>
                <a:latin typeface="华文宋体" panose="02010600040101010101" pitchFamily="2" charset="-122"/>
                <a:ea typeface="华文宋体" panose="02010600040101010101" pitchFamily="2" charset="-122"/>
                <a:sym typeface="+mn-ea"/>
              </a:rPr>
              <a:t>段落内句子之间会构成</a:t>
            </a:r>
            <a:r>
              <a:rPr sz="2700" b="1" dirty="0">
                <a:solidFill>
                  <a:schemeClr val="bg1"/>
                </a:solidFill>
                <a:latin typeface="华文宋体" panose="02010600040101010101" pitchFamily="2" charset="-122"/>
                <a:ea typeface="华文宋体" panose="02010600040101010101" pitchFamily="2" charset="-122"/>
                <a:sym typeface="+mn-ea"/>
              </a:rPr>
              <a:t>并列、对应、顺序、分指、重复、转折、解说、因果、总分</a:t>
            </a:r>
            <a:r>
              <a:rPr sz="2700" dirty="0">
                <a:solidFill>
                  <a:schemeClr val="bg1"/>
                </a:solidFill>
                <a:latin typeface="华文宋体" panose="02010600040101010101" pitchFamily="2" charset="-122"/>
                <a:ea typeface="华文宋体" panose="02010600040101010101" pitchFamily="2" charset="-122"/>
                <a:sym typeface="+mn-ea"/>
              </a:rPr>
              <a:t>等逻辑关系，这些逻辑关系有时通过连接词（或词组）体现出来，有时则通过上下句的语意体现出来，理清段落内句子之间的逻辑关系是做出正确选择的重要方法之一。</a:t>
            </a:r>
            <a:endParaRPr sz="2700" dirty="0">
              <a:solidFill>
                <a:schemeClr val="bg1"/>
              </a:solidFill>
              <a:latin typeface="华文宋体" panose="02010600040101010101" pitchFamily="2" charset="-122"/>
              <a:ea typeface="华文宋体" panose="0201060004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52375"/>
    </mc:Choice>
    <mc:Fallback>
      <p:transition spd="slow" advTm="5237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3272" y="391006"/>
            <a:ext cx="220472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转折关系</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1000760"/>
            <a:ext cx="11401425" cy="2091690"/>
          </a:xfrm>
          <a:prstGeom prst="rect">
            <a:avLst/>
          </a:prstGeom>
          <a:solidFill>
            <a:schemeClr val="accent3">
              <a:lumMod val="20000"/>
              <a:lumOff val="80000"/>
            </a:schemeClr>
          </a:solidFill>
        </p:spPr>
        <p:txBody>
          <a:bodyPr wrap="square" rtlCol="0" anchor="t">
            <a:spAutoFit/>
          </a:bodyPr>
          <a:lstStyle/>
          <a:p>
            <a:r>
              <a:rPr lang="en-US" altLang="zh-CN" sz="2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1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Have you ever visited a garden that seemed just right for you, where the atmosphere of the garden appeared to total more than the sum of its parts? </a:t>
            </a:r>
            <a:r>
              <a:rPr lang="en-US" altLang="zh-CN" sz="26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1     </a:t>
            </a:r>
            <a:endParaRPr lang="en-US" altLang="zh-CN" sz="26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But it doesn't happen by accident. It starts with looking inside yourself and understanding who you are with respect to the natural world and how you approach the gardening process.</a:t>
            </a:r>
            <a:r>
              <a:rPr lang="en-US" altLang="zh-CN" sz="26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endParaRPr lang="zh-CN" altLang="en-US"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7" name="矩形 16"/>
          <p:cNvSpPr/>
          <p:nvPr/>
        </p:nvSpPr>
        <p:spPr>
          <a:xfrm>
            <a:off x="615950" y="3423920"/>
            <a:ext cx="10960100" cy="26282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500" dirty="0">
                <a:solidFill>
                  <a:schemeClr val="bg1"/>
                </a:solidFill>
                <a:latin typeface="Times New Roman" panose="02020603050405020304" pitchFamily="18" charset="0"/>
                <a:cs typeface="Times New Roman" panose="02020603050405020304" pitchFamily="18" charset="0"/>
                <a:sym typeface="+mn-ea"/>
              </a:rPr>
              <a:t>A. Know why you garden.</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B. Find a good place for your own garden.</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C. It's our experience of the garden that matters.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D. It's delightful to see so many beautiful flowers.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E. Still others may simply enjoy being outdoors and close to plants.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F. You can produce that kind of magical quality in your own garden, too.</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G. For each of those gardens, write down the strongest memory you have.</a:t>
            </a:r>
            <a:endParaRPr lang="en-US" sz="25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9" name="矩形 8"/>
          <p:cNvSpPr/>
          <p:nvPr/>
        </p:nvSpPr>
        <p:spPr>
          <a:xfrm>
            <a:off x="495230" y="1854559"/>
            <a:ext cx="624840" cy="382614"/>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对话气泡: 矩形 24"/>
          <p:cNvSpPr/>
          <p:nvPr/>
        </p:nvSpPr>
        <p:spPr>
          <a:xfrm>
            <a:off x="10528374" y="1424533"/>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F</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8" name="矩形 17"/>
          <p:cNvSpPr/>
          <p:nvPr/>
        </p:nvSpPr>
        <p:spPr>
          <a:xfrm>
            <a:off x="7239606" y="3318044"/>
            <a:ext cx="4336444" cy="1200329"/>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信号词</a:t>
            </a:r>
            <a:r>
              <a:rPr lang="en-US" altLang="zh-CN" sz="2400" b="1" dirty="0"/>
              <a:t>: however, but, yet</a:t>
            </a:r>
            <a:endParaRPr lang="en-US" altLang="zh-CN" sz="2400" b="1" dirty="0"/>
          </a:p>
          <a:p>
            <a:pPr marL="457200" indent="-457200">
              <a:buAutoNum type="arabicPeriod"/>
            </a:pPr>
            <a:r>
              <a:rPr lang="zh-CN" altLang="en-US" sz="2400" b="1" dirty="0"/>
              <a:t>瞻前顾后，重点在前；</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10396"/>
    </mc:Choice>
    <mc:Fallback>
      <p:transition spd="slow" advTm="11039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4" grpId="0" bldLvl="0" animBg="1"/>
      <p:bldP spid="18"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3272" y="391006"/>
            <a:ext cx="220472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并列关系</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1010285"/>
            <a:ext cx="11401425" cy="2091690"/>
          </a:xfrm>
          <a:prstGeom prst="rect">
            <a:avLst/>
          </a:prstGeom>
          <a:solidFill>
            <a:schemeClr val="accent3">
              <a:lumMod val="20000"/>
              <a:lumOff val="80000"/>
            </a:schemeClr>
          </a:solidFill>
        </p:spPr>
        <p:txBody>
          <a:bodyPr wrap="square" rtlCol="0" anchor="t">
            <a:spAutoFit/>
          </a:bodyPr>
          <a:lstStyle/>
          <a:p>
            <a:r>
              <a:rPr lang="en-US" altLang="zh-CN" sz="2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1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Some people may think that a garden is no more than plants, flowers, patterns and masses of color. Others are concerned about using gardening methods that require less water and fewer fertilizers (</a:t>
            </a:r>
            <a:r>
              <a:rPr lang="zh-CN" altLang="en-US" sz="2600" dirty="0">
                <a:solidFill>
                  <a:schemeClr val="bg1"/>
                </a:solidFill>
                <a:uFillTx/>
                <a:latin typeface="+mj-ea"/>
                <a:ea typeface="+mj-ea"/>
                <a:cs typeface="Times New Roman" panose="02020603050405020304" pitchFamily="18" charset="0"/>
              </a:rPr>
              <a:t>肥料</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1     </a:t>
            </a:r>
            <a:r>
              <a:rPr lang="en-US" altLang="zh-CN" sz="2600" dirty="0">
                <a:solidFill>
                  <a:schemeClr val="tx1"/>
                </a:solidFill>
                <a:uFillTx/>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sz="2600" dirty="0">
                <a:solidFill>
                  <a:schemeClr val="bg1">
                    <a:lumMod val="95000"/>
                    <a:lumOff val="5000"/>
                  </a:schemeClr>
                </a:solidFill>
                <a:uFillTx/>
                <a:latin typeface="Times New Roman" panose="02020603050405020304" pitchFamily="18" charset="0"/>
                <a:ea typeface="Lingoes Unicode" panose="020B0604020202020204" charset="-122"/>
                <a:cs typeface="Times New Roman" panose="02020603050405020304" pitchFamily="18" charset="0"/>
              </a:rPr>
              <a:t> However, there are a number of other reasons that might explain why you want to garden. One of them comes from our earliest years.    </a:t>
            </a:r>
            <a:r>
              <a:rPr lang="en-US" altLang="zh-CN" sz="2600" dirty="0">
                <a:solidFill>
                  <a:schemeClr val="bg1">
                    <a:lumMod val="95000"/>
                    <a:lumOff val="5000"/>
                  </a:schemeClr>
                </a:solidFill>
                <a:uFillTx/>
                <a:latin typeface="Times New Roman" panose="02020603050405020304" pitchFamily="18" charset="0"/>
                <a:ea typeface="Lingoes Unicode" panose="020B0604020202020204" charset="-122"/>
                <a:cs typeface="Times New Roman" panose="02020603050405020304" pitchFamily="18" charset="0"/>
                <a:sym typeface="+mn-ea"/>
              </a:rPr>
              <a:t>        </a:t>
            </a:r>
            <a:endParaRPr lang="zh-CN" altLang="en-US"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7" name="矩形 16"/>
          <p:cNvSpPr/>
          <p:nvPr/>
        </p:nvSpPr>
        <p:spPr>
          <a:xfrm>
            <a:off x="615950" y="3423920"/>
            <a:ext cx="10960100" cy="26282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500" dirty="0">
                <a:solidFill>
                  <a:schemeClr val="bg1"/>
                </a:solidFill>
                <a:latin typeface="Times New Roman" panose="02020603050405020304" pitchFamily="18" charset="0"/>
                <a:cs typeface="Times New Roman" panose="02020603050405020304" pitchFamily="18" charset="0"/>
                <a:sym typeface="+mn-ea"/>
              </a:rPr>
              <a:t>A. Know why you garden.</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B. Find a good place for your own garden.</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C. It's our experience of the garden that matters.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D. It's delightful to see so many beautiful flowers.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E. Still others may simply enjoy being outdoors and close to plants.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F. You can produce that kind of magical quality in your own garden, too.</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G. For each of those gardens, write down the strongest memory you have.</a:t>
            </a:r>
            <a:endParaRPr lang="en-US" sz="25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9" name="矩形 8"/>
          <p:cNvSpPr/>
          <p:nvPr/>
        </p:nvSpPr>
        <p:spPr>
          <a:xfrm>
            <a:off x="7976995" y="1850679"/>
            <a:ext cx="1324612" cy="384458"/>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对话气泡: 矩形 24"/>
          <p:cNvSpPr/>
          <p:nvPr/>
        </p:nvSpPr>
        <p:spPr>
          <a:xfrm>
            <a:off x="7006336" y="1877060"/>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E</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2" name="矩形 1"/>
          <p:cNvSpPr/>
          <p:nvPr/>
        </p:nvSpPr>
        <p:spPr>
          <a:xfrm>
            <a:off x="3285490" y="1463110"/>
            <a:ext cx="1012190" cy="384458"/>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1991360" y="2272194"/>
            <a:ext cx="1845945" cy="384458"/>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880842" y="1086056"/>
            <a:ext cx="1817908" cy="328602"/>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6962665" y="3178785"/>
            <a:ext cx="4677884" cy="1200329"/>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信号词：</a:t>
            </a:r>
            <a:r>
              <a:rPr lang="en-US" altLang="zh-CN" sz="2400" b="1" dirty="0"/>
              <a:t>and, some…others</a:t>
            </a:r>
            <a:endParaRPr lang="en-US" altLang="zh-CN" sz="2400" b="1" dirty="0"/>
          </a:p>
          <a:p>
            <a:pPr marL="457200" indent="-457200">
              <a:buAutoNum type="arabicPeriod"/>
            </a:pPr>
            <a:r>
              <a:rPr lang="zh-CN" altLang="en-US" sz="2400" b="1" dirty="0"/>
              <a:t>关注句式、内容上的对等；</a:t>
            </a:r>
            <a:endParaRPr lang="zh-CN" altLang="en-US" sz="2400" b="1" dirty="0"/>
          </a:p>
        </p:txBody>
      </p:sp>
      <p:sp>
        <p:nvSpPr>
          <p:cNvPr id="10" name="墨迹 9"/>
          <p:cNvSpPr/>
          <p:nvPr/>
        </p:nvSpPr>
        <p:spPr bwMode="auto">
          <a:xfrm>
            <a:off x="1130400" y="1009800"/>
            <a:ext cx="5473800" cy="4604040"/>
          </a:xfrm>
        </p:spPr>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12298"/>
    </mc:Choice>
    <mc:Fallback>
      <p:transition spd="slow" advTm="11229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md type="call" cmd="playFrom(0.0)">
                                      <p:cBhvr>
                                        <p:cTn id="7" dur="1" fill="hold"/>
                                        <p:tgtEl>
                                          <p:spTgt spid="10"/>
                                        </p:tgtEl>
                                      </p:cBhvr>
                                    </p:cmd>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 calcmode="lin" valueType="num">
                                      <p:cBhvr additive="base">
                                        <p:cTn id="24" dur="500" fill="hold"/>
                                        <p:tgtEl>
                                          <p:spTgt spid="2"/>
                                        </p:tgtEl>
                                        <p:attrNameLst>
                                          <p:attrName>ppt_x</p:attrName>
                                        </p:attrNameLst>
                                      </p:cBhvr>
                                      <p:tavLst>
                                        <p:tav tm="0">
                                          <p:val>
                                            <p:strVal val="#ppt_x"/>
                                          </p:val>
                                        </p:tav>
                                        <p:tav tm="100000">
                                          <p:val>
                                            <p:strVal val="#ppt_x"/>
                                          </p:val>
                                        </p:tav>
                                      </p:tavLst>
                                    </p:anim>
                                    <p:anim calcmode="lin" valueType="num">
                                      <p:cBhvr additive="base">
                                        <p:cTn id="2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 calcmode="lin" valueType="num">
                                      <p:cBhvr additive="base">
                                        <p:cTn id="30" dur="500" fill="hold"/>
                                        <p:tgtEl>
                                          <p:spTgt spid="3"/>
                                        </p:tgtEl>
                                        <p:attrNameLst>
                                          <p:attrName>ppt_x</p:attrName>
                                        </p:attrNameLst>
                                      </p:cBhvr>
                                      <p:tavLst>
                                        <p:tav tm="0">
                                          <p:val>
                                            <p:strVal val="#ppt_x"/>
                                          </p:val>
                                        </p:tav>
                                        <p:tav tm="100000">
                                          <p:val>
                                            <p:strVal val="#ppt_x"/>
                                          </p:val>
                                        </p:tav>
                                      </p:tavLst>
                                    </p:anim>
                                    <p:anim calcmode="lin" valueType="num">
                                      <p:cBhvr additive="base">
                                        <p:cTn id="3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4" grpId="0" bldLvl="0" animBg="1"/>
      <p:bldP spid="2" grpId="0" bldLvl="0" animBg="1"/>
      <p:bldP spid="3" grpId="0" bldLvl="0" animBg="1"/>
      <p:bldP spid="8" grpId="0" bldLvl="0" animBg="1"/>
      <p:bldP spid="18"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3272" y="391006"/>
            <a:ext cx="220472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解释关系</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1010285"/>
            <a:ext cx="11401425" cy="209169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Our model of what a garden should be often goes back to childhood. Grandma's rose garden and Dad's vegetable garden might be good or bad, but that's not what's important.  </a:t>
            </a:r>
            <a:r>
              <a:rPr lang="en-US" altLang="zh-CN" sz="26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1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—how being in those gardens made us feel. If you'd like to build a powerful bond with your garden, start by taking some time to recall the gardens of your youth.</a:t>
            </a:r>
            <a:r>
              <a:rPr lang="en-US" altLang="zh-CN" sz="2600" dirty="0">
                <a:solidFill>
                  <a:schemeClr val="bg1">
                    <a:lumMod val="95000"/>
                    <a:lumOff val="5000"/>
                  </a:schemeClr>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dirty="0">
                <a:solidFill>
                  <a:schemeClr val="bg1">
                    <a:lumMod val="95000"/>
                    <a:lumOff val="5000"/>
                  </a:schemeClr>
                </a:solidFill>
                <a:uFillTx/>
                <a:latin typeface="Times New Roman" panose="02020603050405020304" pitchFamily="18" charset="0"/>
                <a:ea typeface="Lingoes Unicode" panose="020B0604020202020204" charset="-122"/>
                <a:cs typeface="Times New Roman" panose="02020603050405020304" pitchFamily="18" charset="0"/>
                <a:sym typeface="+mn-ea"/>
              </a:rPr>
              <a:t>        </a:t>
            </a:r>
            <a:endParaRPr lang="zh-CN" altLang="en-US"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7" name="矩形 16"/>
          <p:cNvSpPr/>
          <p:nvPr/>
        </p:nvSpPr>
        <p:spPr>
          <a:xfrm>
            <a:off x="615950" y="3423920"/>
            <a:ext cx="10960100" cy="26282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500" dirty="0">
                <a:solidFill>
                  <a:schemeClr val="bg1"/>
                </a:solidFill>
                <a:latin typeface="Times New Roman" panose="02020603050405020304" pitchFamily="18" charset="0"/>
                <a:cs typeface="Times New Roman" panose="02020603050405020304" pitchFamily="18" charset="0"/>
                <a:sym typeface="+mn-ea"/>
              </a:rPr>
              <a:t>A. Know why you garden.</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B. Find a good place for your own garden.</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C. It's our experience of the garden that matters.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D. It's delightful to see so many beautiful flowers.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E. Still others may simply enjoy being outdoors and close to plants.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F. You can produce that kind of magical quality in your own garden, too.</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algn="l"/>
            <a:r>
              <a:rPr lang="en-US" sz="2500" dirty="0">
                <a:solidFill>
                  <a:schemeClr val="bg1"/>
                </a:solidFill>
                <a:latin typeface="Times New Roman" panose="02020603050405020304" pitchFamily="18" charset="0"/>
                <a:cs typeface="Times New Roman" panose="02020603050405020304" pitchFamily="18" charset="0"/>
                <a:sym typeface="+mn-ea"/>
              </a:rPr>
              <a:t>G. For each of those gardens, write down the strongest memory you have.</a:t>
            </a:r>
            <a:endParaRPr lang="en-US" sz="25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9" name="矩形 8"/>
          <p:cNvSpPr/>
          <p:nvPr/>
        </p:nvSpPr>
        <p:spPr>
          <a:xfrm>
            <a:off x="3144451" y="1911667"/>
            <a:ext cx="451007"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对话气泡: 矩形 24"/>
          <p:cNvSpPr/>
          <p:nvPr/>
        </p:nvSpPr>
        <p:spPr>
          <a:xfrm>
            <a:off x="2359778" y="1842452"/>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C</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8" name="矩形 17"/>
          <p:cNvSpPr/>
          <p:nvPr/>
        </p:nvSpPr>
        <p:spPr>
          <a:xfrm>
            <a:off x="7615752" y="3254281"/>
            <a:ext cx="3978974" cy="156966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信号词：</a:t>
            </a:r>
            <a:r>
              <a:rPr lang="en-US" altLang="zh-CN" sz="2400" b="1" dirty="0"/>
              <a:t>that’s (to say),</a:t>
            </a:r>
            <a:endParaRPr lang="en-US" altLang="zh-CN" sz="2400" b="1" dirty="0"/>
          </a:p>
          <a:p>
            <a:r>
              <a:rPr lang="en-US" altLang="zh-CN" sz="2400" b="1" dirty="0"/>
              <a:t>     for example, :, —</a:t>
            </a:r>
            <a:endParaRPr lang="en-US" altLang="zh-CN" sz="2400" b="1" dirty="0"/>
          </a:p>
          <a:p>
            <a:pPr marL="457200" indent="-457200">
              <a:buAutoNum type="arabicPeriod"/>
            </a:pPr>
            <a:r>
              <a:rPr lang="zh-CN" altLang="en-US" sz="2400" b="1" dirty="0"/>
              <a:t>关注解释部分内容；</a:t>
            </a:r>
            <a:endParaRPr lang="zh-CN" altLang="en-US" sz="2400" b="1" dirty="0"/>
          </a:p>
        </p:txBody>
      </p:sp>
      <p:sp>
        <p:nvSpPr>
          <p:cNvPr id="2" name="墨迹 1"/>
          <p:cNvSpPr/>
          <p:nvPr/>
        </p:nvSpPr>
        <p:spPr bwMode="auto">
          <a:xfrm>
            <a:off x="1460520" y="2044800"/>
            <a:ext cx="6248880" cy="2660760"/>
          </a:xfrm>
        </p:spPr>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14909"/>
    </mc:Choice>
    <mc:Fallback>
      <p:transition spd="slow" advTm="114909"/>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cmd type="call" cmd="playFrom(0.0)">
                                      <p:cBhvr>
                                        <p:cTn id="7" dur="1" fill="hold"/>
                                        <p:tgtEl>
                                          <p:spTgt spid="2"/>
                                        </p:tgtEl>
                                      </p:cBhvr>
                                    </p:cmd>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4" grpId="0" bldLvl="0" animBg="1"/>
      <p:bldP spid="18"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3272" y="391006"/>
            <a:ext cx="220472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(4)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因果关系</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35006" y="1010285"/>
            <a:ext cx="11461719" cy="2092881"/>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Secret codes keep messages private. Banks, companies, and government agencies use secret codes in doing business, especially when information is sent by computer.</a:t>
            </a:r>
            <a:endPar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endParaRPr>
          </a:p>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People have used secret codes for thousands of years. </a:t>
            </a:r>
            <a:r>
              <a:rPr lang="en-US" altLang="zh-CN" sz="2600" dirty="0">
                <a:solidFill>
                  <a:schemeClr val="bg1">
                    <a:lumMod val="95000"/>
                    <a:lumOff val="5000"/>
                  </a:schemeClr>
                </a:solidFill>
                <a:uFillTx/>
                <a:latin typeface="Times New Roman" panose="02020603050405020304" pitchFamily="18" charset="0"/>
                <a:ea typeface="Lingoes Unicode" panose="020B0604020202020204" charset="-122"/>
                <a:cs typeface="Times New Roman" panose="02020603050405020304" pitchFamily="18" charset="0"/>
                <a:sym typeface="+mn-ea"/>
              </a:rPr>
              <a:t> </a:t>
            </a:r>
            <a:r>
              <a:rPr lang="en-US" altLang="zh-CN" sz="26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1     </a:t>
            </a:r>
            <a:r>
              <a:rPr lang="en-US" altLang="zh-CN" sz="2600" u="sng" dirty="0">
                <a:solidFill>
                  <a:schemeClr val="tx1"/>
                </a:solidFill>
                <a:uFillTx/>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sz="2600" dirty="0">
                <a:solidFill>
                  <a:schemeClr val="bg1">
                    <a:lumMod val="95000"/>
                    <a:lumOff val="5000"/>
                  </a:schemeClr>
                </a:solidFill>
                <a:uFillTx/>
                <a:latin typeface="Times New Roman" panose="02020603050405020304" pitchFamily="18" charset="0"/>
                <a:ea typeface="Lingoes Unicode" panose="020B0604020202020204" charset="-122"/>
                <a:cs typeface="Times New Roman" panose="02020603050405020304" pitchFamily="18" charset="0"/>
                <a:sym typeface="+mn-ea"/>
              </a:rPr>
              <a:t> Code breaking never lags far behind code making. The science of creating and reading coded message is call cryptography.     </a:t>
            </a:r>
            <a:endParaRPr lang="zh-CN" altLang="en-US"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7" name="矩形 16"/>
          <p:cNvSpPr/>
          <p:nvPr/>
        </p:nvSpPr>
        <p:spPr>
          <a:xfrm>
            <a:off x="615950" y="3305810"/>
            <a:ext cx="10960100" cy="30359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dirty="0">
                <a:solidFill>
                  <a:schemeClr val="bg1"/>
                </a:solidFill>
                <a:latin typeface="Times New Roman" panose="02020603050405020304" pitchFamily="18" charset="0"/>
                <a:cs typeface="Times New Roman" panose="02020603050405020304" pitchFamily="18" charset="0"/>
                <a:sym typeface="+mn-ea"/>
              </a:rPr>
              <a:t>A. It's very hard to break a code without the code book.</a:t>
            </a:r>
            <a:endParaRPr lang="en-US" sz="2400" dirty="0">
              <a:solidFill>
                <a:schemeClr val="bg1"/>
              </a:solidFill>
              <a:latin typeface="Times New Roman" panose="02020603050405020304" pitchFamily="18" charset="0"/>
              <a:cs typeface="Times New Roman" panose="02020603050405020304" pitchFamily="18" charset="0"/>
              <a:sym typeface="+mn-ea"/>
            </a:endParaRPr>
          </a:p>
          <a:p>
            <a:pPr algn="l"/>
            <a:r>
              <a:rPr lang="en-US" sz="2400" dirty="0">
                <a:solidFill>
                  <a:schemeClr val="bg1"/>
                </a:solidFill>
                <a:latin typeface="Times New Roman" panose="02020603050405020304" pitchFamily="18" charset="0"/>
                <a:cs typeface="Times New Roman" panose="02020603050405020304" pitchFamily="18" charset="0"/>
                <a:sym typeface="+mn-ea"/>
              </a:rPr>
              <a:t>B. In any language, some letters are used more than others.</a:t>
            </a:r>
            <a:endParaRPr lang="en-US" sz="2400" dirty="0">
              <a:solidFill>
                <a:schemeClr val="bg1"/>
              </a:solidFill>
              <a:latin typeface="Times New Roman" panose="02020603050405020304" pitchFamily="18" charset="0"/>
              <a:cs typeface="Times New Roman" panose="02020603050405020304" pitchFamily="18" charset="0"/>
              <a:sym typeface="+mn-ea"/>
            </a:endParaRPr>
          </a:p>
          <a:p>
            <a:pPr algn="l"/>
            <a:r>
              <a:rPr lang="en-US" sz="2400" dirty="0">
                <a:solidFill>
                  <a:schemeClr val="bg1"/>
                </a:solidFill>
                <a:latin typeface="Times New Roman" panose="02020603050405020304" pitchFamily="18" charset="0"/>
                <a:cs typeface="Times New Roman" panose="02020603050405020304" pitchFamily="18" charset="0"/>
                <a:sym typeface="+mn-ea"/>
              </a:rPr>
              <a:t>C. Only people who know the keyword can read the message.</a:t>
            </a:r>
            <a:endParaRPr lang="en-US" sz="2400" dirty="0">
              <a:solidFill>
                <a:schemeClr val="bg1"/>
              </a:solidFill>
              <a:latin typeface="Times New Roman" panose="02020603050405020304" pitchFamily="18" charset="0"/>
              <a:cs typeface="Times New Roman" panose="02020603050405020304" pitchFamily="18" charset="0"/>
              <a:sym typeface="+mn-ea"/>
            </a:endParaRPr>
          </a:p>
          <a:p>
            <a:pPr algn="l"/>
            <a:r>
              <a:rPr lang="en-US" sz="2400" dirty="0">
                <a:solidFill>
                  <a:schemeClr val="bg1"/>
                </a:solidFill>
                <a:latin typeface="Times New Roman" panose="02020603050405020304" pitchFamily="18" charset="0"/>
                <a:cs typeface="Times New Roman" panose="02020603050405020304" pitchFamily="18" charset="0"/>
                <a:sym typeface="+mn-ea"/>
              </a:rPr>
              <a:t>D. As long as there have been codes, people have tried to break them.</a:t>
            </a:r>
            <a:endParaRPr lang="en-US" sz="2400" dirty="0">
              <a:solidFill>
                <a:schemeClr val="bg1"/>
              </a:solidFill>
              <a:latin typeface="Times New Roman" panose="02020603050405020304" pitchFamily="18" charset="0"/>
              <a:cs typeface="Times New Roman" panose="02020603050405020304" pitchFamily="18" charset="0"/>
              <a:sym typeface="+mn-ea"/>
            </a:endParaRPr>
          </a:p>
          <a:p>
            <a:pPr algn="l"/>
            <a:r>
              <a:rPr lang="en-US" sz="2400" dirty="0">
                <a:solidFill>
                  <a:schemeClr val="bg1"/>
                </a:solidFill>
                <a:latin typeface="Times New Roman" panose="02020603050405020304" pitchFamily="18" charset="0"/>
                <a:cs typeface="Times New Roman" panose="02020603050405020304" pitchFamily="18" charset="0"/>
                <a:sym typeface="+mn-ea"/>
              </a:rPr>
              <a:t>E. You can hide a message by having the first letters of each word spell it out.</a:t>
            </a:r>
            <a:endParaRPr lang="en-US" sz="2400" dirty="0">
              <a:solidFill>
                <a:schemeClr val="bg1"/>
              </a:solidFill>
              <a:latin typeface="Times New Roman" panose="02020603050405020304" pitchFamily="18" charset="0"/>
              <a:cs typeface="Times New Roman" panose="02020603050405020304" pitchFamily="18" charset="0"/>
              <a:sym typeface="+mn-ea"/>
            </a:endParaRPr>
          </a:p>
          <a:p>
            <a:pPr algn="l"/>
            <a:r>
              <a:rPr lang="en-US" sz="2400" dirty="0">
                <a:solidFill>
                  <a:schemeClr val="bg1"/>
                </a:solidFill>
                <a:latin typeface="Times New Roman" panose="02020603050405020304" pitchFamily="18" charset="0"/>
                <a:cs typeface="Times New Roman" panose="02020603050405020304" pitchFamily="18" charset="0"/>
                <a:sym typeface="+mn-ea"/>
              </a:rPr>
              <a:t>F. With a code book, you might write down words that would stand for others words.</a:t>
            </a:r>
            <a:endParaRPr lang="en-US" sz="2400" dirty="0">
              <a:solidFill>
                <a:schemeClr val="bg1"/>
              </a:solidFill>
              <a:latin typeface="Times New Roman" panose="02020603050405020304" pitchFamily="18" charset="0"/>
              <a:cs typeface="Times New Roman" panose="02020603050405020304" pitchFamily="18" charset="0"/>
              <a:sym typeface="+mn-ea"/>
            </a:endParaRPr>
          </a:p>
          <a:p>
            <a:pPr algn="l"/>
            <a:r>
              <a:rPr lang="en-US" sz="2400" dirty="0">
                <a:solidFill>
                  <a:schemeClr val="bg1"/>
                </a:solidFill>
                <a:latin typeface="Times New Roman" panose="02020603050405020304" pitchFamily="18" charset="0"/>
                <a:cs typeface="Times New Roman" panose="02020603050405020304" pitchFamily="18" charset="0"/>
                <a:sym typeface="+mn-ea"/>
              </a:rPr>
              <a:t>G. Another way to hide a message is to use symbols to stand for specific letters of </a:t>
            </a:r>
            <a:endParaRPr lang="en-US" sz="2400" dirty="0">
              <a:solidFill>
                <a:schemeClr val="bg1"/>
              </a:solidFill>
              <a:latin typeface="Times New Roman" panose="02020603050405020304" pitchFamily="18" charset="0"/>
              <a:cs typeface="Times New Roman" panose="02020603050405020304" pitchFamily="18" charset="0"/>
              <a:sym typeface="+mn-ea"/>
            </a:endParaRPr>
          </a:p>
          <a:p>
            <a:pPr algn="l"/>
            <a:r>
              <a:rPr lang="en-US" sz="2400" dirty="0">
                <a:solidFill>
                  <a:schemeClr val="bg1"/>
                </a:solidFill>
                <a:latin typeface="Times New Roman" panose="02020603050405020304" pitchFamily="18" charset="0"/>
                <a:cs typeface="Times New Roman" panose="02020603050405020304" pitchFamily="18" charset="0"/>
                <a:sym typeface="+mn-ea"/>
              </a:rPr>
              <a:t>    the alphabet.</a:t>
            </a:r>
            <a:endParaRPr lang="en-US" sz="24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4" name="对话气泡: 矩形 24"/>
          <p:cNvSpPr/>
          <p:nvPr/>
        </p:nvSpPr>
        <p:spPr>
          <a:xfrm>
            <a:off x="8646308" y="1877060"/>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D</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2" name="墨迹 1"/>
          <p:cNvSpPr/>
          <p:nvPr/>
        </p:nvSpPr>
        <p:spPr bwMode="auto">
          <a:xfrm>
            <a:off x="9690120" y="2273400"/>
            <a:ext cx="1835640" cy="6480"/>
          </a:xfrm>
        </p:spPr>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87795"/>
    </mc:Choice>
    <mc:Fallback>
      <p:transition spd="slow" advTm="8779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cmd type="call" cmd="playFrom(0.0)">
                                      <p:cBhvr>
                                        <p:cTn id="7" dur="1" fill="hold"/>
                                        <p:tgtEl>
                                          <p:spTgt spid="2"/>
                                        </p:tgtEl>
                                      </p:cBhvr>
                                    </p:cmd>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74590" y="413395"/>
            <a:ext cx="4871085" cy="553085"/>
          </a:xfrm>
          <a:prstGeom prst="rect">
            <a:avLst/>
          </a:prstGeom>
          <a:noFill/>
        </p:spPr>
        <p:txBody>
          <a:bodyPr wrap="none" lIns="91440" tIns="45720" rIns="91440" bIns="45720">
            <a:spAutoFit/>
          </a:bodyPr>
          <a:lstStyle/>
          <a:p>
            <a:pPr algn="ct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3. </a:t>
            </a:r>
            <a:r>
              <a:rPr lang="zh-CN" altLang="zh-CN" sz="3000" b="1" cap="none" spc="0" dirty="0">
                <a:ln w="0"/>
                <a:solidFill>
                  <a:schemeClr val="bg1"/>
                </a:solidFill>
                <a:latin typeface="Times New Roman" panose="02020603050405020304" pitchFamily="18" charset="0"/>
                <a:ea typeface="+mj-ea"/>
                <a:cs typeface="Times New Roman" panose="02020603050405020304" pitchFamily="18" charset="0"/>
              </a:rPr>
              <a:t>利用词汇复现和指代解题</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 </a:t>
            </a:r>
            <a:endPar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7" name="流程图: 过程 6"/>
          <p:cNvSpPr/>
          <p:nvPr/>
        </p:nvSpPr>
        <p:spPr>
          <a:xfrm>
            <a:off x="1130935" y="1317625"/>
            <a:ext cx="9286875" cy="132778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6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7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7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语篇中的显性衔接和连贯手段，如：通过使用</a:t>
            </a:r>
            <a:r>
              <a:rPr lang="zh-CN" altLang="en-US" sz="2700" b="1"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代词</a:t>
            </a:r>
            <a:r>
              <a:rPr lang="zh-CN" altLang="en-US" sz="27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rPr>
              <a:t>、连接词、省略句、替代等手段来实现指代、连接、省略、替代等衔接关系。</a:t>
            </a:r>
            <a:endParaRPr lang="en-US" altLang="zh-CN" sz="27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7" name="图片 16"/>
          <p:cNvPicPr>
            <a:picLocks noChangeAspect="1"/>
          </p:cNvPicPr>
          <p:nvPr/>
        </p:nvPicPr>
        <p:blipFill>
          <a:blip r:embed="rId2"/>
          <a:srcRect b="72069"/>
          <a:stretch>
            <a:fillRect/>
          </a:stretch>
        </p:blipFill>
        <p:spPr>
          <a:xfrm>
            <a:off x="683895" y="3094990"/>
            <a:ext cx="974090" cy="1056640"/>
          </a:xfrm>
          <a:prstGeom prst="rect">
            <a:avLst/>
          </a:prstGeom>
        </p:spPr>
      </p:pic>
      <p:sp>
        <p:nvSpPr>
          <p:cNvPr id="23" name="文本框 22"/>
          <p:cNvSpPr txBox="1"/>
          <p:nvPr/>
        </p:nvSpPr>
        <p:spPr>
          <a:xfrm>
            <a:off x="1835150" y="2906395"/>
            <a:ext cx="9374505" cy="1245235"/>
          </a:xfrm>
          <a:prstGeom prst="rect">
            <a:avLst/>
          </a:prstGeom>
          <a:noFill/>
          <a:ln w="19050">
            <a:solidFill>
              <a:schemeClr val="accent5">
                <a:lumMod val="40000"/>
                <a:lumOff val="60000"/>
              </a:schemeClr>
            </a:solidFill>
          </a:ln>
        </p:spPr>
        <p:txBody>
          <a:bodyPr wrap="square" rtlCol="0">
            <a:spAutoFit/>
          </a:bodyPr>
          <a:lstStyle/>
          <a:p>
            <a:r>
              <a:rPr lang="en-US" sz="2500" dirty="0">
                <a:solidFill>
                  <a:schemeClr val="bg1"/>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语篇和语意的连贯离不开词汇的衔接，词汇的衔接通过</a:t>
            </a:r>
            <a:r>
              <a:rPr lang="zh-CN" altLang="en-US" sz="2500" b="1" u="sng"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词汇的重现</a:t>
            </a:r>
            <a:r>
              <a:rPr lang="zh-CN" altLang="en-US"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、同根词、同义词、反义词、上下位词（或短语）等方式体现出来，在解题时，要充分利用这些信息。</a:t>
            </a:r>
            <a:endParaRPr sz="2500" dirty="0">
              <a:solidFill>
                <a:schemeClr val="bg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p:cNvPicPr>
            <a:picLocks noChangeAspect="1"/>
          </p:cNvPicPr>
          <p:nvPr/>
        </p:nvPicPr>
        <p:blipFill>
          <a:blip r:embed="rId2"/>
          <a:srcRect b="72069"/>
          <a:stretch>
            <a:fillRect/>
          </a:stretch>
        </p:blipFill>
        <p:spPr>
          <a:xfrm>
            <a:off x="683895" y="4873625"/>
            <a:ext cx="974090" cy="1056640"/>
          </a:xfrm>
          <a:prstGeom prst="rect">
            <a:avLst/>
          </a:prstGeom>
        </p:spPr>
      </p:pic>
      <p:sp>
        <p:nvSpPr>
          <p:cNvPr id="3" name="文本框 2"/>
          <p:cNvSpPr txBox="1"/>
          <p:nvPr/>
        </p:nvSpPr>
        <p:spPr>
          <a:xfrm>
            <a:off x="1835150" y="4394200"/>
            <a:ext cx="9374505" cy="2014855"/>
          </a:xfrm>
          <a:prstGeom prst="rect">
            <a:avLst/>
          </a:prstGeom>
          <a:noFill/>
          <a:ln w="19050">
            <a:solidFill>
              <a:schemeClr val="accent5">
                <a:lumMod val="40000"/>
                <a:lumOff val="60000"/>
              </a:schemeClr>
            </a:solidFill>
          </a:ln>
        </p:spPr>
        <p:txBody>
          <a:bodyPr wrap="square" rtlCol="0">
            <a:spAutoFit/>
          </a:bodyPr>
          <a:lstStyle/>
          <a:p>
            <a:r>
              <a:rPr lang="en-US" sz="2500" dirty="0">
                <a:solidFill>
                  <a:schemeClr val="bg1"/>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500" b="1" u="sng" dirty="0">
                <a:solidFill>
                  <a:srgbClr val="000000"/>
                </a:solidFill>
                <a:latin typeface="宋体" panose="02010600030101010101" pitchFamily="2" charset="-122"/>
                <a:ea typeface="宋体" panose="02010600030101010101" pitchFamily="2" charset="-122"/>
                <a:sym typeface="+mn-ea"/>
              </a:rPr>
              <a:t>指代</a:t>
            </a:r>
            <a:r>
              <a:rPr lang="zh-CN" altLang="en-US" sz="2500" dirty="0">
                <a:solidFill>
                  <a:srgbClr val="000000"/>
                </a:solidFill>
                <a:latin typeface="宋体" panose="02010600030101010101" pitchFamily="2" charset="-122"/>
                <a:ea typeface="宋体" panose="02010600030101010101" pitchFamily="2" charset="-122"/>
                <a:sym typeface="+mn-ea"/>
              </a:rPr>
              <a:t>是使语意连贯不可或缺的衔接方式，因此，可以利用选项及上下文中的代词来解题。代词可以指代上下文中某个词语、短语或整个句子。特别要留意细节支撑句和上下过渡句选项及其上下文中的代词，弄清它们所指代的是什么，以及所指代的名词与代词的单复数形式。</a:t>
            </a:r>
            <a:endParaRPr sz="2500" dirty="0">
              <a:solidFill>
                <a:schemeClr val="bg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52923"/>
    </mc:Choice>
    <mc:Fallback>
      <p:transition spd="slow" advTm="5292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ldLvl="0" animBg="1"/>
      <p:bldP spid="3"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3272" y="391006"/>
            <a:ext cx="220472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词汇复现</a:t>
            </a:r>
            <a:endPar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1000760"/>
            <a:ext cx="11401425" cy="2092881"/>
          </a:xfrm>
          <a:prstGeom prst="rect">
            <a:avLst/>
          </a:prstGeom>
          <a:solidFill>
            <a:schemeClr val="accent3">
              <a:lumMod val="20000"/>
              <a:lumOff val="80000"/>
            </a:schemeClr>
          </a:solidFill>
        </p:spPr>
        <p:txBody>
          <a:bodyPr wrap="square" rtlCol="0" anchor="t">
            <a:spAutoFit/>
          </a:bodyPr>
          <a:lstStyle/>
          <a:p>
            <a:r>
              <a:rPr lang="en-US" altLang="zh-CN" sz="2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1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Rethink mornings. Now that you know why you want to wake up, consider re-arranging your morning activities. If you want time to have breakfast with your family, save some time the night before by setting out clothes, shoes, and bags. </a:t>
            </a:r>
            <a:endPar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endParaRPr>
          </a:p>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1     </a:t>
            </a:r>
            <a:r>
              <a:rPr lang="en-US" altLang="zh-CN" sz="2600" u="sng" dirty="0">
                <a:uFillTx/>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That’s a quarter-hour more you could be sleeping if you bought a coffee maker with a timer.</a:t>
            </a:r>
            <a:endParaRPr lang="en-US" altLang="zh-CN" sz="2600" dirty="0">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7" name="矩形 16"/>
          <p:cNvSpPr/>
          <p:nvPr/>
        </p:nvSpPr>
        <p:spPr>
          <a:xfrm>
            <a:off x="615950" y="3423920"/>
            <a:ext cx="10960100" cy="26282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Get a sleep specialist.</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Find the right motivation.</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A better plan for sleep can help.</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And consider setting a second alarm.</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If the steps you take are working, keep it up.</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Stick to your set bedtime and wake-up time, no matter the day.</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Reconsider the 15 minutes you spend in line at the café to get coffee.</a:t>
            </a:r>
            <a:endParaRPr lang="en-US" sz="25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9" name="矩形 8"/>
          <p:cNvSpPr/>
          <p:nvPr/>
        </p:nvSpPr>
        <p:spPr>
          <a:xfrm>
            <a:off x="2547991" y="2252997"/>
            <a:ext cx="2050641" cy="382614"/>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对话气泡: 矩形 24"/>
          <p:cNvSpPr/>
          <p:nvPr/>
        </p:nvSpPr>
        <p:spPr>
          <a:xfrm>
            <a:off x="928742" y="2252997"/>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G</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4" name="矩形 13"/>
          <p:cNvSpPr/>
          <p:nvPr/>
        </p:nvSpPr>
        <p:spPr>
          <a:xfrm>
            <a:off x="7615752" y="3547244"/>
            <a:ext cx="3978974" cy="156966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信号词：</a:t>
            </a:r>
            <a:r>
              <a:rPr lang="en-US" altLang="zh-CN" sz="2400" b="1" dirty="0"/>
              <a:t>that’s (to say),</a:t>
            </a:r>
            <a:endParaRPr lang="en-US" altLang="zh-CN" sz="2400" b="1" dirty="0"/>
          </a:p>
          <a:p>
            <a:r>
              <a:rPr lang="en-US" altLang="zh-CN" sz="2400" b="1" dirty="0"/>
              <a:t>     for example, :, —</a:t>
            </a:r>
            <a:endParaRPr lang="en-US" altLang="zh-CN" sz="2400" b="1" dirty="0"/>
          </a:p>
          <a:p>
            <a:pPr marL="457200" indent="-457200">
              <a:buAutoNum type="arabicPeriod"/>
            </a:pPr>
            <a:r>
              <a:rPr lang="zh-CN" altLang="en-US" sz="2400" b="1" dirty="0"/>
              <a:t>关注同义词复现；</a:t>
            </a:r>
            <a:endParaRPr lang="zh-CN" altLang="en-US" sz="2400" b="1" dirty="0"/>
          </a:p>
        </p:txBody>
      </p:sp>
      <p:sp>
        <p:nvSpPr>
          <p:cNvPr id="2" name="墨迹 1"/>
          <p:cNvSpPr/>
          <p:nvPr/>
        </p:nvSpPr>
        <p:spPr bwMode="auto">
          <a:xfrm>
            <a:off x="2355840" y="5410080"/>
            <a:ext cx="2298960" cy="756000"/>
          </a:xfrm>
        </p:spPr>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64080"/>
    </mc:Choice>
    <mc:Fallback>
      <p:transition spd="slow" advTm="6408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cmd type="call" cmd="playFrom(0.0)">
                                      <p:cBhvr>
                                        <p:cTn id="7" dur="1" fill="hold"/>
                                        <p:tgtEl>
                                          <p:spTgt spid="2"/>
                                        </p:tgtEl>
                                      </p:cBhvr>
                                    </p:cmd>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3" grpId="0" bldLvl="0" animBg="1"/>
      <p:bldP spid="14"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77070" y="391006"/>
            <a:ext cx="2137125" cy="52322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代词指代</a:t>
            </a:r>
            <a:endPar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1000760"/>
            <a:ext cx="11401425" cy="1338828"/>
          </a:xfrm>
          <a:prstGeom prst="rect">
            <a:avLst/>
          </a:prstGeom>
          <a:solidFill>
            <a:schemeClr val="accent3">
              <a:lumMod val="20000"/>
              <a:lumOff val="80000"/>
            </a:schemeClr>
          </a:solidFill>
        </p:spPr>
        <p:txBody>
          <a:bodyPr wrap="square" rtlCol="0" anchor="t">
            <a:spAutoFit/>
          </a:bodyPr>
          <a:lstStyle/>
          <a:p>
            <a:r>
              <a:rPr lang="en-US" altLang="zh-CN" sz="27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Lots of people find it hard to get up in the morning and put the blame on the alarm clock. In fact, he key to easy morning wake-up lies in resting your body clock </a:t>
            </a:r>
            <a:r>
              <a:rPr lang="en-US" altLang="zh-CN" sz="27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1     </a:t>
            </a:r>
            <a:r>
              <a:rPr lang="en-US" altLang="zh-CN" sz="2700" u="sng" dirty="0">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sz="27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That’s </a:t>
            </a:r>
            <a:r>
              <a:rPr lang="en-US" altLang="zh-CN" sz="27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Here is how to make one</a:t>
            </a:r>
            <a:r>
              <a:rPr lang="zh-CN" altLang="en-US" sz="27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a:t>
            </a:r>
            <a:endParaRPr lang="zh-CN" altLang="en-US" sz="27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9" name="矩形 8"/>
          <p:cNvSpPr/>
          <p:nvPr/>
        </p:nvSpPr>
        <p:spPr>
          <a:xfrm>
            <a:off x="6345614" y="1861443"/>
            <a:ext cx="578968" cy="382614"/>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对话气泡: 矩形 24"/>
          <p:cNvSpPr/>
          <p:nvPr/>
        </p:nvSpPr>
        <p:spPr>
          <a:xfrm>
            <a:off x="1675384" y="1873680"/>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C</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8" name="矩形 17"/>
          <p:cNvSpPr/>
          <p:nvPr/>
        </p:nvSpPr>
        <p:spPr>
          <a:xfrm>
            <a:off x="2481178" y="5260517"/>
            <a:ext cx="6716091" cy="1200329"/>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信号词</a:t>
            </a:r>
            <a:r>
              <a:rPr lang="en-US" altLang="zh-CN" sz="2400" b="1" dirty="0"/>
              <a:t>: one, it, that, this, those, these</a:t>
            </a:r>
            <a:endParaRPr lang="en-US" altLang="zh-CN" sz="2400" b="1" dirty="0"/>
          </a:p>
          <a:p>
            <a:pPr marL="457200" indent="-457200">
              <a:buAutoNum type="arabicPeriod"/>
            </a:pPr>
            <a:r>
              <a:rPr lang="zh-CN" altLang="en-US" sz="2400" b="1" dirty="0"/>
              <a:t>瞻前顾后，重点关注（不可数</a:t>
            </a:r>
            <a:r>
              <a:rPr lang="en-US" altLang="zh-CN" sz="2400" b="1" dirty="0"/>
              <a:t>/</a:t>
            </a:r>
            <a:r>
              <a:rPr lang="zh-CN" altLang="en-US" sz="2400" b="1" dirty="0"/>
              <a:t>可数）名词；</a:t>
            </a:r>
            <a:endParaRPr lang="zh-CN" altLang="en-US" sz="2400" b="1" dirty="0"/>
          </a:p>
        </p:txBody>
      </p:sp>
      <p:sp>
        <p:nvSpPr>
          <p:cNvPr id="12" name="矩形 11"/>
          <p:cNvSpPr/>
          <p:nvPr/>
        </p:nvSpPr>
        <p:spPr>
          <a:xfrm>
            <a:off x="549231" y="2526007"/>
            <a:ext cx="10960100" cy="26282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Get a sleep specialist.</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Find the right motivation.</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A better plan for sleep can help.</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And consider setting a second alarm.</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If the steps you take are working, keep it up.</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Stick to your set bedtime and wake-up time, no matter the day.</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lgn="l">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Reconsider the 15 minutes you spend in line at the café to get coffee.</a:t>
            </a:r>
            <a:endParaRPr lang="en-US" sz="2500" dirty="0">
              <a:solidFill>
                <a:schemeClr val="bg1"/>
              </a:solidFill>
              <a:latin typeface="Times New Roman" panose="02020603050405020304" pitchFamily="18" charset="0"/>
              <a:cs typeface="Times New Roman" panose="02020603050405020304" pitchFamily="18" charset="0"/>
              <a:sym typeface="+mn-ea"/>
            </a:endParaRPr>
          </a:p>
        </p:txBody>
      </p:sp>
      <p:sp>
        <p:nvSpPr>
          <p:cNvPr id="2" name="墨迹 1"/>
          <p:cNvSpPr/>
          <p:nvPr/>
        </p:nvSpPr>
        <p:spPr bwMode="auto">
          <a:xfrm>
            <a:off x="2038320" y="1314360"/>
            <a:ext cx="5029560" cy="1168920"/>
          </a:xfrm>
        </p:spPr>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51735"/>
    </mc:Choice>
    <mc:Fallback>
      <p:transition spd="slow" advTm="5173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cmd type="call" cmd="playFrom(0.0)">
                                      <p:cBhvr>
                                        <p:cTn id="7" dur="1" fill="hold"/>
                                        <p:tgtEl>
                                          <p:spTgt spid="2"/>
                                        </p:tgtEl>
                                      </p:cBhvr>
                                    </p:cmd>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4" grpId="0" bldLvl="0" animBg="1"/>
      <p:bldP spid="18"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第八课</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  </a:t>
            </a: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任务型阅读</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1355"/>
    </mc:Choice>
    <mc:Fallback>
      <p:transition spd="slow" advTm="11355"/>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83496" y="413395"/>
            <a:ext cx="5687776" cy="553998"/>
          </a:xfrm>
          <a:prstGeom prst="rect">
            <a:avLst/>
          </a:prstGeom>
          <a:noFill/>
        </p:spPr>
        <p:txBody>
          <a:bodyPr wrap="none" lIns="91440" tIns="45720" rIns="91440" bIns="45720">
            <a:spAutoFit/>
          </a:bodyPr>
          <a:lstStyle/>
          <a:p>
            <a:pPr algn="ctr"/>
            <a:r>
              <a:rPr lang="en-US" altLang="zh-CN" sz="3000" b="1" dirty="0">
                <a:ln w="0"/>
                <a:solidFill>
                  <a:schemeClr val="bg1"/>
                </a:solidFill>
                <a:latin typeface="Times New Roman" panose="02020603050405020304" pitchFamily="18" charset="0"/>
                <a:ea typeface="+mj-ea"/>
                <a:cs typeface="Times New Roman" panose="02020603050405020304" pitchFamily="18" charset="0"/>
              </a:rPr>
              <a:t>4</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 </a:t>
            </a:r>
            <a:r>
              <a:rPr lang="zh-CN" altLang="zh-CN" sz="3000" b="1" cap="none" spc="0" dirty="0">
                <a:ln w="0"/>
                <a:solidFill>
                  <a:schemeClr val="bg1"/>
                </a:solidFill>
                <a:latin typeface="Times New Roman" panose="02020603050405020304" pitchFamily="18" charset="0"/>
                <a:ea typeface="+mj-ea"/>
                <a:cs typeface="Times New Roman" panose="02020603050405020304" pitchFamily="18" charset="0"/>
              </a:rPr>
              <a:t>利用</a:t>
            </a:r>
            <a:r>
              <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rPr>
              <a:t>句子结构和标点符号</a:t>
            </a:r>
            <a:r>
              <a:rPr lang="zh-CN" altLang="zh-CN" sz="3000" b="1" cap="none" spc="0" dirty="0">
                <a:ln w="0"/>
                <a:solidFill>
                  <a:schemeClr val="bg1"/>
                </a:solidFill>
                <a:latin typeface="Times New Roman" panose="02020603050405020304" pitchFamily="18" charset="0"/>
                <a:ea typeface="+mj-ea"/>
                <a:cs typeface="Times New Roman" panose="02020603050405020304" pitchFamily="18" charset="0"/>
              </a:rPr>
              <a:t>解题</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 </a:t>
            </a:r>
            <a:endPar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pic>
        <p:nvPicPr>
          <p:cNvPr id="17" name="图片 16"/>
          <p:cNvPicPr>
            <a:picLocks noChangeAspect="1"/>
          </p:cNvPicPr>
          <p:nvPr/>
        </p:nvPicPr>
        <p:blipFill>
          <a:blip r:embed="rId2"/>
          <a:srcRect b="72069"/>
          <a:stretch>
            <a:fillRect/>
          </a:stretch>
        </p:blipFill>
        <p:spPr>
          <a:xfrm>
            <a:off x="719382" y="1974112"/>
            <a:ext cx="974090" cy="1056640"/>
          </a:xfrm>
          <a:prstGeom prst="rect">
            <a:avLst/>
          </a:prstGeom>
        </p:spPr>
      </p:pic>
      <p:sp>
        <p:nvSpPr>
          <p:cNvPr id="23" name="文本框 22"/>
          <p:cNvSpPr txBox="1"/>
          <p:nvPr/>
        </p:nvSpPr>
        <p:spPr>
          <a:xfrm>
            <a:off x="1835150" y="1879814"/>
            <a:ext cx="9374505" cy="1292662"/>
          </a:xfrm>
          <a:prstGeom prst="rect">
            <a:avLst/>
          </a:prstGeom>
          <a:noFill/>
          <a:ln w="19050">
            <a:solidFill>
              <a:schemeClr val="accent5">
                <a:lumMod val="40000"/>
                <a:lumOff val="60000"/>
              </a:schemeClr>
            </a:solidFill>
          </a:ln>
        </p:spPr>
        <p:txBody>
          <a:bodyPr wrap="square" rtlCol="0">
            <a:spAutoFit/>
          </a:bodyPr>
          <a:lstStyle/>
          <a:p>
            <a:r>
              <a:rPr lang="en-US" sz="2500" dirty="0">
                <a:solidFill>
                  <a:schemeClr val="bg1"/>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6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“七选五”任务型阅读有时会在一些非常整齐或是有特色的的句子结构中设题，比如排比句式、祈使句、反问句等。在这种情况下，可以运用句子结构解题。</a:t>
            </a:r>
            <a:endParaRPr sz="2600" dirty="0">
              <a:solidFill>
                <a:schemeClr val="bg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p:cNvPicPr>
            <a:picLocks noChangeAspect="1"/>
          </p:cNvPicPr>
          <p:nvPr/>
        </p:nvPicPr>
        <p:blipFill>
          <a:blip r:embed="rId2"/>
          <a:srcRect b="72069"/>
          <a:stretch>
            <a:fillRect/>
          </a:stretch>
        </p:blipFill>
        <p:spPr>
          <a:xfrm>
            <a:off x="611504" y="4037471"/>
            <a:ext cx="974090" cy="1056640"/>
          </a:xfrm>
          <a:prstGeom prst="rect">
            <a:avLst/>
          </a:prstGeom>
        </p:spPr>
      </p:pic>
      <p:sp>
        <p:nvSpPr>
          <p:cNvPr id="3" name="文本框 2"/>
          <p:cNvSpPr txBox="1"/>
          <p:nvPr/>
        </p:nvSpPr>
        <p:spPr>
          <a:xfrm>
            <a:off x="1835150" y="3547786"/>
            <a:ext cx="9374505" cy="1692771"/>
          </a:xfrm>
          <a:prstGeom prst="rect">
            <a:avLst/>
          </a:prstGeom>
          <a:noFill/>
          <a:ln w="19050">
            <a:solidFill>
              <a:schemeClr val="accent5">
                <a:lumMod val="40000"/>
                <a:lumOff val="60000"/>
              </a:schemeClr>
            </a:solidFill>
          </a:ln>
        </p:spPr>
        <p:txBody>
          <a:bodyPr wrap="square" rtlCol="0">
            <a:spAutoFit/>
          </a:bodyPr>
          <a:lstStyle/>
          <a:p>
            <a:r>
              <a:rPr lang="en-US" sz="2500" dirty="0">
                <a:solidFill>
                  <a:schemeClr val="bg1"/>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600" dirty="0">
                <a:solidFill>
                  <a:srgbClr val="000000"/>
                </a:solidFill>
                <a:latin typeface="华文宋体" panose="02010600040101010101" pitchFamily="2" charset="-122"/>
                <a:ea typeface="华文宋体" panose="02010600040101010101" pitchFamily="2" charset="-122"/>
              </a:rPr>
              <a:t>“七选五”阅读理解有时在设题时选项句末不加标点符号，而是把标点符号放在设空之后，并且有时所给的选项既有完整的句子，也有主从复合句中的从句部分或一个做句子成分的短语，在这种情况下，就可以运用标点符号解题。</a:t>
            </a:r>
            <a:endParaRPr sz="2600" dirty="0">
              <a:solidFill>
                <a:schemeClr val="bg1"/>
              </a:solidFill>
              <a:latin typeface="华文宋体" panose="02010600040101010101" pitchFamily="2" charset="-122"/>
              <a:ea typeface="华文宋体" panose="02010600040101010101" pitchFamily="2"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63675"/>
    </mc:Choice>
    <mc:Fallback>
      <p:transition spd="slow" advTm="6367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ldLvl="0" animBg="1"/>
      <p:bldP spid="3"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3272" y="391006"/>
            <a:ext cx="220472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句子结构</a:t>
            </a:r>
            <a:endPar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1000760"/>
            <a:ext cx="11401425" cy="2308324"/>
          </a:xfrm>
          <a:prstGeom prst="rect">
            <a:avLst/>
          </a:prstGeom>
          <a:solidFill>
            <a:schemeClr val="accent3">
              <a:lumMod val="20000"/>
              <a:lumOff val="80000"/>
            </a:schemeClr>
          </a:solidFill>
        </p:spPr>
        <p:txBody>
          <a:bodyPr wrap="square" rtlCol="0" anchor="t">
            <a:spAutoFit/>
          </a:bodyPr>
          <a:lstStyle/>
          <a:p>
            <a:r>
              <a:rPr lang="en-US" altLang="zh-CN" sz="24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4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Our model of what a garden should be often goes back to childhood. Grandma's rose garden and Dad's vegetable garden might be good or bad, but that's not what's important. It’s our experience of the garden that matters—how being in those gardens made us feel. If you'd like to build a powerful bond with your garden, start by taking some time to recall the gardens of your youth.  </a:t>
            </a:r>
            <a:r>
              <a:rPr lang="en-US" altLang="zh-CN" sz="24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sz="24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a:t>
            </a:r>
            <a:r>
              <a:rPr lang="en-US" altLang="zh-CN" sz="2400" u="sng" dirty="0">
                <a:latin typeface="Times New Roman" panose="02020603050405020304" pitchFamily="18" charset="0"/>
                <a:ea typeface="Lingoes Unicode" panose="020B0604020202020204" charset="-122"/>
                <a:cs typeface="Times New Roman" panose="02020603050405020304" pitchFamily="18" charset="0"/>
                <a:sym typeface="+mn-ea"/>
              </a:rPr>
              <a:t>. </a:t>
            </a:r>
            <a:r>
              <a:rPr lang="en-US" altLang="zh-CN" sz="24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Then go outside and work out a plan to translate your childhood memories into your grown-up garden. Have fun.</a:t>
            </a:r>
            <a:endParaRPr lang="en-US" altLang="zh-CN" sz="24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9" name="矩形 8"/>
          <p:cNvSpPr/>
          <p:nvPr/>
        </p:nvSpPr>
        <p:spPr>
          <a:xfrm>
            <a:off x="4412302" y="2499865"/>
            <a:ext cx="3693011" cy="382614"/>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对话气泡: 矩形 24"/>
          <p:cNvSpPr/>
          <p:nvPr/>
        </p:nvSpPr>
        <p:spPr>
          <a:xfrm>
            <a:off x="3636431" y="2530349"/>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G</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4" name="矩形 13"/>
          <p:cNvSpPr/>
          <p:nvPr/>
        </p:nvSpPr>
        <p:spPr>
          <a:xfrm>
            <a:off x="608486" y="5975597"/>
            <a:ext cx="6332183" cy="461665"/>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：关注“排比句、祈使句”等特殊句式</a:t>
            </a:r>
            <a:endParaRPr lang="zh-CN" altLang="en-US" sz="2400" b="1" dirty="0"/>
          </a:p>
        </p:txBody>
      </p:sp>
      <p:sp>
        <p:nvSpPr>
          <p:cNvPr id="12" name="矩形 11"/>
          <p:cNvSpPr/>
          <p:nvPr/>
        </p:nvSpPr>
        <p:spPr>
          <a:xfrm>
            <a:off x="495300" y="3335854"/>
            <a:ext cx="10960100" cy="24887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300" dirty="0">
                <a:solidFill>
                  <a:schemeClr val="bg1"/>
                </a:solidFill>
                <a:latin typeface="Times New Roman" panose="02020603050405020304" pitchFamily="18" charset="0"/>
                <a:cs typeface="Times New Roman" panose="02020603050405020304" pitchFamily="18" charset="0"/>
                <a:sym typeface="+mn-ea"/>
              </a:rPr>
              <a:t>A. Know why you garden.</a:t>
            </a:r>
            <a:endParaRPr lang="en-US" sz="2300" dirty="0">
              <a:solidFill>
                <a:schemeClr val="bg1"/>
              </a:solidFill>
              <a:latin typeface="Times New Roman" panose="02020603050405020304" pitchFamily="18" charset="0"/>
              <a:cs typeface="Times New Roman" panose="02020603050405020304" pitchFamily="18" charset="0"/>
              <a:sym typeface="+mn-ea"/>
            </a:endParaRPr>
          </a:p>
          <a:p>
            <a:pPr algn="l"/>
            <a:r>
              <a:rPr lang="en-US" sz="2300" dirty="0">
                <a:solidFill>
                  <a:schemeClr val="bg1"/>
                </a:solidFill>
                <a:latin typeface="Times New Roman" panose="02020603050405020304" pitchFamily="18" charset="0"/>
                <a:cs typeface="Times New Roman" panose="02020603050405020304" pitchFamily="18" charset="0"/>
                <a:sym typeface="+mn-ea"/>
              </a:rPr>
              <a:t>B. Find a good place for your own garden.</a:t>
            </a:r>
            <a:endParaRPr lang="en-US" sz="2300" dirty="0">
              <a:solidFill>
                <a:schemeClr val="bg1"/>
              </a:solidFill>
              <a:latin typeface="Times New Roman" panose="02020603050405020304" pitchFamily="18" charset="0"/>
              <a:cs typeface="Times New Roman" panose="02020603050405020304" pitchFamily="18" charset="0"/>
              <a:sym typeface="+mn-ea"/>
            </a:endParaRPr>
          </a:p>
          <a:p>
            <a:pPr algn="l"/>
            <a:r>
              <a:rPr lang="en-US" sz="2300" dirty="0">
                <a:solidFill>
                  <a:schemeClr val="bg1"/>
                </a:solidFill>
                <a:latin typeface="Times New Roman" panose="02020603050405020304" pitchFamily="18" charset="0"/>
                <a:cs typeface="Times New Roman" panose="02020603050405020304" pitchFamily="18" charset="0"/>
                <a:sym typeface="+mn-ea"/>
              </a:rPr>
              <a:t>C. It's our experience of the garden that matters.</a:t>
            </a:r>
            <a:endParaRPr lang="en-US" sz="2300" dirty="0">
              <a:solidFill>
                <a:schemeClr val="bg1"/>
              </a:solidFill>
              <a:latin typeface="Times New Roman" panose="02020603050405020304" pitchFamily="18" charset="0"/>
              <a:cs typeface="Times New Roman" panose="02020603050405020304" pitchFamily="18" charset="0"/>
              <a:sym typeface="+mn-ea"/>
            </a:endParaRPr>
          </a:p>
          <a:p>
            <a:pPr algn="l"/>
            <a:r>
              <a:rPr lang="en-US" sz="2300" dirty="0">
                <a:solidFill>
                  <a:schemeClr val="bg1"/>
                </a:solidFill>
                <a:latin typeface="Times New Roman" panose="02020603050405020304" pitchFamily="18" charset="0"/>
                <a:cs typeface="Times New Roman" panose="02020603050405020304" pitchFamily="18" charset="0"/>
                <a:sym typeface="+mn-ea"/>
              </a:rPr>
              <a:t>D. It's delightful to see so many beautiful flowers.</a:t>
            </a:r>
            <a:endParaRPr lang="en-US" sz="2300" dirty="0">
              <a:solidFill>
                <a:schemeClr val="bg1"/>
              </a:solidFill>
              <a:latin typeface="Times New Roman" panose="02020603050405020304" pitchFamily="18" charset="0"/>
              <a:cs typeface="Times New Roman" panose="02020603050405020304" pitchFamily="18" charset="0"/>
              <a:sym typeface="+mn-ea"/>
            </a:endParaRPr>
          </a:p>
          <a:p>
            <a:pPr algn="l"/>
            <a:r>
              <a:rPr lang="en-US" sz="2300" dirty="0">
                <a:solidFill>
                  <a:schemeClr val="bg1"/>
                </a:solidFill>
                <a:latin typeface="Times New Roman" panose="02020603050405020304" pitchFamily="18" charset="0"/>
                <a:cs typeface="Times New Roman" panose="02020603050405020304" pitchFamily="18" charset="0"/>
                <a:sym typeface="+mn-ea"/>
              </a:rPr>
              <a:t>E. Still others may simply enjoy being outdoors and close to plants.</a:t>
            </a:r>
            <a:endParaRPr lang="en-US" sz="2300" dirty="0">
              <a:solidFill>
                <a:schemeClr val="bg1"/>
              </a:solidFill>
              <a:latin typeface="Times New Roman" panose="02020603050405020304" pitchFamily="18" charset="0"/>
              <a:cs typeface="Times New Roman" panose="02020603050405020304" pitchFamily="18" charset="0"/>
              <a:sym typeface="+mn-ea"/>
            </a:endParaRPr>
          </a:p>
          <a:p>
            <a:pPr algn="l"/>
            <a:r>
              <a:rPr lang="en-US" sz="2300" dirty="0">
                <a:solidFill>
                  <a:schemeClr val="bg1"/>
                </a:solidFill>
                <a:latin typeface="Times New Roman" panose="02020603050405020304" pitchFamily="18" charset="0"/>
                <a:cs typeface="Times New Roman" panose="02020603050405020304" pitchFamily="18" charset="0"/>
                <a:sym typeface="+mn-ea"/>
              </a:rPr>
              <a:t>F. You can produce that kind of magical quality in your own garden, too.</a:t>
            </a:r>
            <a:endParaRPr lang="en-US" sz="2300" dirty="0">
              <a:solidFill>
                <a:schemeClr val="bg1"/>
              </a:solidFill>
              <a:latin typeface="Times New Roman" panose="02020603050405020304" pitchFamily="18" charset="0"/>
              <a:cs typeface="Times New Roman" panose="02020603050405020304" pitchFamily="18" charset="0"/>
              <a:sym typeface="+mn-ea"/>
            </a:endParaRPr>
          </a:p>
          <a:p>
            <a:pPr algn="l"/>
            <a:r>
              <a:rPr lang="en-US" sz="2300" dirty="0">
                <a:solidFill>
                  <a:schemeClr val="bg1"/>
                </a:solidFill>
                <a:latin typeface="Times New Roman" panose="02020603050405020304" pitchFamily="18" charset="0"/>
                <a:cs typeface="Times New Roman" panose="02020603050405020304" pitchFamily="18" charset="0"/>
                <a:sym typeface="+mn-ea"/>
              </a:rPr>
              <a:t>G. For each of those gardens, write down the strongest memory you have.</a:t>
            </a:r>
            <a:endParaRPr lang="en-US" sz="2300" dirty="0">
              <a:solidFill>
                <a:schemeClr val="bg1"/>
              </a:solidFill>
              <a:latin typeface="Times New Roman" panose="02020603050405020304" pitchFamily="18" charset="0"/>
              <a:cs typeface="Times New Roman" panose="02020603050405020304" pitchFamily="18" charset="0"/>
              <a:sym typeface="+mn-ea"/>
            </a:endParaRPr>
          </a:p>
        </p:txBody>
      </p:sp>
      <p:sp>
        <p:nvSpPr>
          <p:cNvPr id="2" name="墨迹 1"/>
          <p:cNvSpPr/>
          <p:nvPr/>
        </p:nvSpPr>
        <p:spPr bwMode="auto">
          <a:xfrm>
            <a:off x="1009800" y="1778040"/>
            <a:ext cx="10509480" cy="4140360"/>
          </a:xfrm>
        </p:spPr>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73870"/>
    </mc:Choice>
    <mc:Fallback>
      <p:transition spd="slow" advTm="7387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cmd type="call" cmd="playFrom(0.0)">
                                      <p:cBhvr>
                                        <p:cTn id="7" dur="1" fill="hold"/>
                                        <p:tgtEl>
                                          <p:spTgt spid="2"/>
                                        </p:tgtEl>
                                      </p:cBhvr>
                                    </p:cmd>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3" grpId="0" bldLvl="0" animBg="1"/>
      <p:bldP spid="14"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0210"/>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77071" y="391006"/>
            <a:ext cx="2137124" cy="52322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标点符号</a:t>
            </a:r>
            <a:endPar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1000760"/>
            <a:ext cx="11401425" cy="1292662"/>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Interruptions are one of the worst things to deal with while you’re trying to get work done. </a:t>
            </a:r>
            <a:r>
              <a:rPr lang="en-US" altLang="zh-CN" sz="26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sz="26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a:t>
            </a:r>
            <a:r>
              <a:rPr lang="en-US" altLang="zh-CN" sz="26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there are several ways to handle things. Let’s take a look at them now.</a:t>
            </a:r>
            <a:endParaRPr lang="en-US" altLang="zh-CN" sz="2600"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p:txBody>
      </p:sp>
      <p:sp>
        <p:nvSpPr>
          <p:cNvPr id="17" name="矩形 16"/>
          <p:cNvSpPr/>
          <p:nvPr/>
        </p:nvSpPr>
        <p:spPr>
          <a:xfrm>
            <a:off x="495300" y="2563978"/>
            <a:ext cx="10960100" cy="27194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If you’re busy, don’t feel bad about saying no</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When you want to avoid interruptions at work</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Set boundaries for yourself as your time goes</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If you’re in the other person’s office or in a public area</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It’s important that you let them know when you’ll be available</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It might seem unkind to cut people short when they interrupt you</a:t>
            </a:r>
            <a:endParaRPr lang="en-US" sz="2500" dirty="0">
              <a:solidFill>
                <a:schemeClr val="bg1"/>
              </a:solidFill>
              <a:latin typeface="Times New Roman" panose="02020603050405020304" pitchFamily="18" charset="0"/>
              <a:cs typeface="Times New Roman" panose="02020603050405020304" pitchFamily="18" charset="0"/>
              <a:sym typeface="+mn-ea"/>
            </a:endParaRPr>
          </a:p>
          <a:p>
            <a:pPr marL="457200" indent="-457200">
              <a:buAutoNum type="alphaUcPeriod"/>
            </a:pPr>
            <a:r>
              <a:rPr lang="en-US" sz="2500" dirty="0">
                <a:solidFill>
                  <a:schemeClr val="bg1"/>
                </a:solidFill>
                <a:latin typeface="Times New Roman" panose="02020603050405020304" pitchFamily="18" charset="0"/>
                <a:cs typeface="Times New Roman" panose="02020603050405020304" pitchFamily="18" charset="0"/>
                <a:sym typeface="+mn-ea"/>
              </a:rPr>
              <a:t>Leave it open when you’re available to talk and close it when you’re not</a:t>
            </a:r>
            <a:endParaRPr lang="en-US" sz="25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9" name="矩形 8"/>
          <p:cNvSpPr/>
          <p:nvPr/>
        </p:nvSpPr>
        <p:spPr>
          <a:xfrm>
            <a:off x="2939786" y="1546257"/>
            <a:ext cx="273931" cy="382614"/>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对话气泡: 矩形 24"/>
          <p:cNvSpPr/>
          <p:nvPr/>
        </p:nvSpPr>
        <p:spPr>
          <a:xfrm>
            <a:off x="2289546" y="1485165"/>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B</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4" name="矩形 13"/>
          <p:cNvSpPr/>
          <p:nvPr/>
        </p:nvSpPr>
        <p:spPr>
          <a:xfrm>
            <a:off x="854027" y="5508598"/>
            <a:ext cx="4445448" cy="830997"/>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关注“</a:t>
            </a:r>
            <a:r>
              <a:rPr lang="en-US" altLang="zh-CN" sz="2400" b="1" dirty="0"/>
              <a:t>,</a:t>
            </a:r>
            <a:r>
              <a:rPr lang="zh-CN" altLang="en-US" sz="2400" b="1" dirty="0"/>
              <a:t>”，选择“半句话”</a:t>
            </a:r>
            <a:endParaRPr lang="zh-CN" altLang="en-US" sz="2400" b="1" dirty="0"/>
          </a:p>
        </p:txBody>
      </p:sp>
      <p:sp>
        <p:nvSpPr>
          <p:cNvPr id="2" name="墨迹 1"/>
          <p:cNvSpPr/>
          <p:nvPr/>
        </p:nvSpPr>
        <p:spPr bwMode="auto">
          <a:xfrm>
            <a:off x="711360" y="1828800"/>
            <a:ext cx="7804440" cy="2400480"/>
          </a:xfrm>
        </p:spPr>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6183"/>
    </mc:Choice>
    <mc:Fallback>
      <p:transition spd="slow" advTm="26183"/>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cmd type="call" cmd="playFrom(0.0)">
                                      <p:cBhvr>
                                        <p:cTn id="7" dur="1" fill="hold"/>
                                        <p:tgtEl>
                                          <p:spTgt spid="2"/>
                                        </p:tgtEl>
                                      </p:cBhvr>
                                    </p:cmd>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3" grpId="0" bldLvl="0" animBg="1"/>
      <p:bldP spid="14"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9" name="流程图: 过程 8"/>
          <p:cNvSpPr/>
          <p:nvPr/>
        </p:nvSpPr>
        <p:spPr>
          <a:xfrm>
            <a:off x="599440" y="1181974"/>
            <a:ext cx="10719588" cy="936511"/>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1. </a:t>
            </a:r>
            <a:r>
              <a:rPr lang="zh-CN" altLang="en-US" sz="2600" dirty="0">
                <a:solidFill>
                  <a:schemeClr val="bg1"/>
                </a:solidFill>
                <a:latin typeface="Times New Roman" panose="02020603050405020304" pitchFamily="18" charset="0"/>
                <a:cs typeface="Times New Roman" panose="02020603050405020304" pitchFamily="18" charset="0"/>
              </a:rPr>
              <a:t>利用</a:t>
            </a:r>
            <a:r>
              <a:rPr lang="zh-CN" altLang="en-US" sz="2600" b="1" dirty="0">
                <a:solidFill>
                  <a:schemeClr val="bg1"/>
                </a:solidFill>
                <a:latin typeface="Times New Roman" panose="02020603050405020304" pitchFamily="18" charset="0"/>
                <a:cs typeface="Times New Roman" panose="02020603050405020304" pitchFamily="18" charset="0"/>
              </a:rPr>
              <a:t>语篇结构（体裁、篇章结构）</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en-US" altLang="zh-CN" sz="2400" dirty="0">
              <a:solidFill>
                <a:schemeClr val="bg1"/>
              </a:solidFill>
              <a:latin typeface="Times New Roman" panose="02020603050405020304" pitchFamily="18" charset="0"/>
              <a:cs typeface="Times New Roman" panose="02020603050405020304" pitchFamily="18" charset="0"/>
            </a:endParaRPr>
          </a:p>
          <a:p>
            <a:r>
              <a:rPr lang="zh-CN" altLang="en-US" sz="2400" dirty="0">
                <a:solidFill>
                  <a:schemeClr val="bg1"/>
                </a:solidFill>
                <a:latin typeface="Times New Roman" panose="02020603050405020304" pitchFamily="18" charset="0"/>
                <a:cs typeface="Times New Roman" panose="02020603050405020304" pitchFamily="18" charset="0"/>
              </a:rPr>
              <a:t>→语篇体裁结构特征（尤其是</a:t>
            </a:r>
            <a:r>
              <a:rPr lang="en-US" altLang="zh-CN" sz="2400" dirty="0">
                <a:solidFill>
                  <a:schemeClr val="bg1"/>
                </a:solidFill>
                <a:latin typeface="Times New Roman" panose="02020603050405020304" pitchFamily="18" charset="0"/>
                <a:cs typeface="Times New Roman" panose="02020603050405020304" pitchFamily="18" charset="0"/>
              </a:rPr>
              <a:t>how-to</a:t>
            </a:r>
            <a:r>
              <a:rPr lang="zh-CN" altLang="en-US" sz="2400" dirty="0">
                <a:solidFill>
                  <a:schemeClr val="bg1"/>
                </a:solidFill>
                <a:latin typeface="Times New Roman" panose="02020603050405020304" pitchFamily="18" charset="0"/>
                <a:cs typeface="Times New Roman" panose="02020603050405020304" pitchFamily="18" charset="0"/>
              </a:rPr>
              <a:t>类型的小标题）</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2" name="流程图: 过程 1"/>
          <p:cNvSpPr/>
          <p:nvPr/>
        </p:nvSpPr>
        <p:spPr>
          <a:xfrm>
            <a:off x="599439" y="2349624"/>
            <a:ext cx="10719589" cy="98397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2. </a:t>
            </a:r>
            <a:r>
              <a:rPr lang="zh-CN" altLang="en-US" sz="2600" dirty="0">
                <a:solidFill>
                  <a:schemeClr val="bg1"/>
                </a:solidFill>
                <a:latin typeface="Times New Roman" panose="02020603050405020304" pitchFamily="18" charset="0"/>
                <a:cs typeface="Times New Roman" panose="02020603050405020304" pitchFamily="18" charset="0"/>
              </a:rPr>
              <a:t>利用</a:t>
            </a:r>
            <a:r>
              <a:rPr sz="2600" b="1" dirty="0">
                <a:solidFill>
                  <a:schemeClr val="bg1"/>
                </a:solidFill>
                <a:latin typeface="Times New Roman" panose="02020603050405020304" pitchFamily="18" charset="0"/>
                <a:cs typeface="Times New Roman" panose="02020603050405020304" pitchFamily="18" charset="0"/>
              </a:rPr>
              <a:t>段落</a:t>
            </a:r>
            <a:r>
              <a:rPr lang="zh-CN" sz="2600" b="1" dirty="0">
                <a:solidFill>
                  <a:schemeClr val="bg1"/>
                </a:solidFill>
                <a:latin typeface="Times New Roman" panose="02020603050405020304" pitchFamily="18" charset="0"/>
                <a:cs typeface="Times New Roman" panose="02020603050405020304" pitchFamily="18" charset="0"/>
              </a:rPr>
              <a:t>内句子之间的逻辑关系</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en-US" altLang="zh-CN" sz="2400" dirty="0">
              <a:solidFill>
                <a:schemeClr val="bg1"/>
              </a:solidFill>
              <a:latin typeface="Times New Roman" panose="02020603050405020304" pitchFamily="18" charset="0"/>
              <a:cs typeface="Times New Roman" panose="02020603050405020304" pitchFamily="18" charset="0"/>
            </a:endParaRPr>
          </a:p>
          <a:p>
            <a:r>
              <a:rPr lang="zh-CN" altLang="en-US" sz="2400" dirty="0">
                <a:solidFill>
                  <a:schemeClr val="bg1"/>
                </a:solidFill>
                <a:latin typeface="Times New Roman" panose="02020603050405020304" pitchFamily="18" charset="0"/>
                <a:cs typeface="Times New Roman" panose="02020603050405020304" pitchFamily="18" charset="0"/>
              </a:rPr>
              <a:t>→</a:t>
            </a:r>
            <a:r>
              <a:rPr lang="zh-CN" altLang="en-US" sz="2400" b="1" dirty="0">
                <a:solidFill>
                  <a:schemeClr val="bg1"/>
                </a:solidFill>
                <a:latin typeface="华文宋体" panose="02010600040101010101" pitchFamily="2" charset="-122"/>
                <a:ea typeface="华文宋体" panose="02010600040101010101" pitchFamily="2" charset="-122"/>
                <a:sym typeface="+mn-ea"/>
              </a:rPr>
              <a:t>并列、对应、顺序、分指、重复、转折、解说、因果、总分</a:t>
            </a:r>
            <a:r>
              <a:rPr lang="zh-CN" altLang="en-US" sz="2400" dirty="0">
                <a:solidFill>
                  <a:schemeClr val="bg1"/>
                </a:solidFill>
                <a:latin typeface="华文宋体" panose="02010600040101010101" pitchFamily="2" charset="-122"/>
                <a:ea typeface="华文宋体" panose="02010600040101010101" pitchFamily="2" charset="-122"/>
                <a:sym typeface="+mn-ea"/>
              </a:rPr>
              <a:t>等逻辑关系</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3" name="流程图: 过程 2"/>
          <p:cNvSpPr/>
          <p:nvPr/>
        </p:nvSpPr>
        <p:spPr>
          <a:xfrm>
            <a:off x="599438" y="3589115"/>
            <a:ext cx="10719587" cy="801136"/>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3. </a:t>
            </a:r>
            <a:r>
              <a:rPr lang="zh-CN" altLang="en-US" sz="2600" dirty="0">
                <a:solidFill>
                  <a:schemeClr val="bg1"/>
                </a:solidFill>
                <a:latin typeface="Times New Roman" panose="02020603050405020304" pitchFamily="18" charset="0"/>
                <a:cs typeface="Times New Roman" panose="02020603050405020304" pitchFamily="18" charset="0"/>
              </a:rPr>
              <a:t>利用</a:t>
            </a:r>
            <a:r>
              <a:rPr lang="zh-CN" altLang="en-US" sz="2600" b="1" dirty="0">
                <a:solidFill>
                  <a:schemeClr val="bg1"/>
                </a:solidFill>
                <a:latin typeface="Times New Roman" panose="02020603050405020304" pitchFamily="18" charset="0"/>
                <a:cs typeface="Times New Roman" panose="02020603050405020304" pitchFamily="18" charset="0"/>
              </a:rPr>
              <a:t>词汇复现</a:t>
            </a:r>
            <a:r>
              <a:rPr lang="zh-CN" altLang="en-US" sz="2600" dirty="0">
                <a:solidFill>
                  <a:schemeClr val="bg1"/>
                </a:solidFill>
                <a:latin typeface="Times New Roman" panose="02020603050405020304" pitchFamily="18" charset="0"/>
                <a:cs typeface="Times New Roman" panose="02020603050405020304" pitchFamily="18" charset="0"/>
              </a:rPr>
              <a:t>解题</a:t>
            </a:r>
            <a:endParaRPr lang="en-US" altLang="zh-CN" sz="2400" dirty="0">
              <a:solidFill>
                <a:schemeClr val="bg1"/>
              </a:solidFill>
              <a:latin typeface="Times New Roman" panose="02020603050405020304" pitchFamily="18" charset="0"/>
              <a:cs typeface="Times New Roman" panose="02020603050405020304" pitchFamily="18" charset="0"/>
            </a:endParaRPr>
          </a:p>
          <a:p>
            <a:r>
              <a:rPr lang="zh-CN" altLang="en-US" sz="2400" dirty="0">
                <a:solidFill>
                  <a:schemeClr val="bg1"/>
                </a:solidFill>
                <a:latin typeface="Times New Roman" panose="02020603050405020304" pitchFamily="18" charset="0"/>
                <a:cs typeface="Times New Roman" panose="02020603050405020304" pitchFamily="18" charset="0"/>
              </a:rPr>
              <a:t>→原词重现、同义词、反义词等</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4" name="流程图: 过程 3"/>
          <p:cNvSpPr/>
          <p:nvPr/>
        </p:nvSpPr>
        <p:spPr>
          <a:xfrm>
            <a:off x="599439" y="4622626"/>
            <a:ext cx="10719586" cy="801136"/>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4. </a:t>
            </a:r>
            <a:r>
              <a:rPr lang="zh-CN" altLang="en-US" sz="2600" dirty="0">
                <a:solidFill>
                  <a:schemeClr val="bg1"/>
                </a:solidFill>
                <a:latin typeface="Times New Roman" panose="02020603050405020304" pitchFamily="18" charset="0"/>
                <a:cs typeface="Times New Roman" panose="02020603050405020304" pitchFamily="18" charset="0"/>
              </a:rPr>
              <a:t>利用</a:t>
            </a:r>
            <a:r>
              <a:rPr lang="zh-CN" altLang="en-US" sz="2600" b="1" dirty="0">
                <a:solidFill>
                  <a:schemeClr val="bg1"/>
                </a:solidFill>
                <a:latin typeface="Times New Roman" panose="02020603050405020304" pitchFamily="18" charset="0"/>
                <a:cs typeface="Times New Roman" panose="02020603050405020304" pitchFamily="18" charset="0"/>
              </a:rPr>
              <a:t>指代关系</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en-US" altLang="zh-CN" sz="2400" dirty="0">
              <a:solidFill>
                <a:schemeClr val="bg1"/>
              </a:solidFill>
              <a:latin typeface="Times New Roman" panose="02020603050405020304" pitchFamily="18" charset="0"/>
              <a:cs typeface="Times New Roman" panose="02020603050405020304" pitchFamily="18" charset="0"/>
            </a:endParaRPr>
          </a:p>
          <a:p>
            <a:r>
              <a:rPr lang="zh-CN" altLang="en-US" sz="2400" dirty="0">
                <a:solidFill>
                  <a:schemeClr val="bg1"/>
                </a:solidFill>
                <a:latin typeface="Times New Roman" panose="02020603050405020304" pitchFamily="18" charset="0"/>
                <a:cs typeface="Times New Roman" panose="02020603050405020304" pitchFamily="18" charset="0"/>
              </a:rPr>
              <a:t>→代词</a:t>
            </a:r>
            <a:r>
              <a:rPr lang="en-US" altLang="zh-CN" sz="2400" dirty="0">
                <a:solidFill>
                  <a:schemeClr val="bg1"/>
                </a:solidFill>
                <a:latin typeface="Times New Roman" panose="02020603050405020304" pitchFamily="18" charset="0"/>
                <a:cs typeface="Times New Roman" panose="02020603050405020304" pitchFamily="18" charset="0"/>
              </a:rPr>
              <a:t>(this/that/it/those/these)</a:t>
            </a:r>
            <a:r>
              <a:rPr lang="zh-CN" altLang="en-US" sz="2400" dirty="0">
                <a:solidFill>
                  <a:schemeClr val="bg1"/>
                </a:solidFill>
                <a:latin typeface="Times New Roman" panose="02020603050405020304" pitchFamily="18" charset="0"/>
                <a:cs typeface="Times New Roman" panose="02020603050405020304" pitchFamily="18" charset="0"/>
              </a:rPr>
              <a:t>指代</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12" name="流程图: 过程 11"/>
          <p:cNvSpPr/>
          <p:nvPr/>
        </p:nvSpPr>
        <p:spPr>
          <a:xfrm>
            <a:off x="599438" y="5605365"/>
            <a:ext cx="10719586" cy="855798"/>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5. </a:t>
            </a:r>
            <a:r>
              <a:rPr lang="zh-CN" altLang="en-US" sz="2600" dirty="0">
                <a:solidFill>
                  <a:schemeClr val="bg1"/>
                </a:solidFill>
                <a:latin typeface="Times New Roman" panose="02020603050405020304" pitchFamily="18" charset="0"/>
                <a:cs typeface="Times New Roman" panose="02020603050405020304" pitchFamily="18" charset="0"/>
              </a:rPr>
              <a:t>利用</a:t>
            </a:r>
            <a:r>
              <a:rPr lang="zh-CN" altLang="en-US" sz="2600" b="1" dirty="0">
                <a:solidFill>
                  <a:schemeClr val="bg1"/>
                </a:solidFill>
                <a:latin typeface="Times New Roman" panose="02020603050405020304" pitchFamily="18" charset="0"/>
                <a:cs typeface="Times New Roman" panose="02020603050405020304" pitchFamily="18" charset="0"/>
              </a:rPr>
              <a:t>句子结构和标点符号</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en-US" altLang="zh-CN" sz="2400" dirty="0">
              <a:solidFill>
                <a:schemeClr val="bg1"/>
              </a:solidFill>
              <a:latin typeface="Times New Roman" panose="02020603050405020304" pitchFamily="18" charset="0"/>
              <a:cs typeface="Times New Roman" panose="02020603050405020304" pitchFamily="18" charset="0"/>
            </a:endParaRPr>
          </a:p>
          <a:p>
            <a:r>
              <a:rPr lang="zh-CN" altLang="en-US" sz="2400" dirty="0">
                <a:solidFill>
                  <a:schemeClr val="bg1"/>
                </a:solidFill>
                <a:latin typeface="Times New Roman" panose="02020603050405020304" pitchFamily="18" charset="0"/>
                <a:cs typeface="Times New Roman" panose="02020603050405020304" pitchFamily="18" charset="0"/>
              </a:rPr>
              <a:t>→排比句、祈使句等特殊句型；逗号</a:t>
            </a:r>
            <a:r>
              <a:rPr lang="en-US" altLang="zh-CN" sz="2400" dirty="0">
                <a:solidFill>
                  <a:schemeClr val="bg1"/>
                </a:solidFill>
                <a:latin typeface="Times New Roman" panose="02020603050405020304" pitchFamily="18" charset="0"/>
                <a:cs typeface="Times New Roman" panose="02020603050405020304" pitchFamily="18" charset="0"/>
              </a:rPr>
              <a:t>(,)</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13" name="矩形 12"/>
          <p:cNvSpPr/>
          <p:nvPr/>
        </p:nvSpPr>
        <p:spPr>
          <a:xfrm>
            <a:off x="474410" y="396837"/>
            <a:ext cx="2114681" cy="553998"/>
          </a:xfrm>
          <a:prstGeom prst="rect">
            <a:avLst/>
          </a:prstGeom>
          <a:noFill/>
        </p:spPr>
        <p:txBody>
          <a:bodyPr wrap="none" lIns="91440" tIns="45720" rIns="91440" bIns="45720">
            <a:spAutoFit/>
          </a:bodyPr>
          <a:lstStyle/>
          <a:p>
            <a:pPr algn="ctr"/>
            <a:r>
              <a:rPr lang="en-US" altLang="zh-CN" sz="3000" b="1" dirty="0">
                <a:ln w="0"/>
                <a:solidFill>
                  <a:schemeClr val="bg1"/>
                </a:solidFill>
                <a:latin typeface="Times New Roman" panose="02020603050405020304" pitchFamily="18" charset="0"/>
                <a:ea typeface="+mj-ea"/>
                <a:cs typeface="Times New Roman" panose="02020603050405020304" pitchFamily="18" charset="0"/>
              </a:rPr>
              <a:t>5. </a:t>
            </a:r>
            <a:r>
              <a:rPr lang="zh-CN" altLang="en-US" sz="3000" b="1" dirty="0">
                <a:ln w="0"/>
                <a:solidFill>
                  <a:schemeClr val="bg1"/>
                </a:solidFill>
                <a:latin typeface="Times New Roman" panose="02020603050405020304" pitchFamily="18" charset="0"/>
                <a:ea typeface="+mj-ea"/>
                <a:cs typeface="Times New Roman" panose="02020603050405020304" pitchFamily="18" charset="0"/>
              </a:rPr>
              <a:t>总结归纳</a:t>
            </a:r>
            <a:endPar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53324"/>
    </mc:Choice>
    <mc:Fallback>
      <p:transition spd="slow" advTm="5332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2" grpId="0" bldLvl="0" animBg="1"/>
      <p:bldP spid="3" grpId="0" bldLvl="0" animBg="1"/>
      <p:bldP spid="4" grpId="0" bldLvl="0" animBg="1"/>
      <p:bldP spid="12"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47572" y="316800"/>
            <a:ext cx="2502609" cy="553998"/>
          </a:xfrm>
          <a:prstGeom prst="rect">
            <a:avLst/>
          </a:prstGeom>
          <a:noFill/>
        </p:spPr>
        <p:txBody>
          <a:bodyPr wrap="none" lIns="91440" tIns="45720" rIns="91440" bIns="45720">
            <a:spAutoFit/>
          </a:bodyPr>
          <a:lstStyle/>
          <a:p>
            <a:pPr algn="ctr"/>
            <a:r>
              <a:rPr lang="zh-CN" altLang="en-US" sz="3000" b="1" dirty="0">
                <a:ln w="0"/>
                <a:solidFill>
                  <a:schemeClr val="bg1"/>
                </a:solidFill>
                <a:latin typeface="+mj-ea"/>
                <a:ea typeface="+mj-ea"/>
              </a:rPr>
              <a:t>四</a:t>
            </a:r>
            <a:r>
              <a:rPr lang="zh-CN" altLang="en-US" sz="3000" b="1" cap="none" spc="0" dirty="0">
                <a:ln w="0"/>
                <a:solidFill>
                  <a:schemeClr val="bg1"/>
                </a:solidFill>
                <a:latin typeface="+mj-ea"/>
                <a:ea typeface="+mj-ea"/>
              </a:rPr>
              <a:t>、实战演练</a:t>
            </a:r>
            <a:endParaRPr lang="zh-CN" altLang="en-US" sz="30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14" name="文本框 13"/>
          <p:cNvSpPr txBox="1"/>
          <p:nvPr/>
        </p:nvSpPr>
        <p:spPr>
          <a:xfrm>
            <a:off x="495300" y="911980"/>
            <a:ext cx="11401425" cy="5632311"/>
          </a:xfrm>
          <a:prstGeom prst="rect">
            <a:avLst/>
          </a:prstGeom>
          <a:solidFill>
            <a:schemeClr val="accent3">
              <a:lumMod val="20000"/>
              <a:lumOff val="80000"/>
            </a:schemeClr>
          </a:solidFill>
        </p:spPr>
        <p:txBody>
          <a:bodyPr wrap="square" rtlCol="0" anchor="t">
            <a:spAutoFit/>
          </a:bodyPr>
          <a:lstStyle/>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Shoulder pain is common. The shoulder has the most range of movement of any part in the body.</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sz="20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sz="20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a:t>
            </a:r>
            <a:r>
              <a:rPr lang="en-US" altLang="zh-CN" sz="2000" u="sng" dirty="0">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Furthermore, shoulder pain sometimes comes from other areas of the body. Here are some tips to help reduce shoulder pain.</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u="sng" dirty="0">
                <a:latin typeface="Times New Roman" panose="02020603050405020304" pitchFamily="18" charset="0"/>
                <a:ea typeface="Lingoes Unicode" panose="020B0604020202020204" charset="-122"/>
                <a:cs typeface="Times New Roman" panose="02020603050405020304" pitchFamily="18" charset="0"/>
              </a:rPr>
              <a:t>      </a:t>
            </a:r>
            <a:r>
              <a:rPr lang="en-US" altLang="zh-CN" sz="20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sz="20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a:t>
            </a:r>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Often, the root cause of shoulder pain is simply your overdoing something. If your problem is work related, change to a different activity. If the shoulder pain is exercise-related, then you may be working out too aggressively or with bad form—turn to a personal trainer for help.</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Ice your shoulder. The application of ice is useful for almost all acute injuries. </a:t>
            </a:r>
            <a:r>
              <a:rPr lang="en-US" altLang="zh-CN" sz="20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3   </a:t>
            </a:r>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Apply ice for 10-15 minutes every hour, then reduce the frequency as the pain and swelling become less strong.</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Do some light shoulder stretches. While standing or sitting, reach around the front of your body and seize the opposite elbow. </a:t>
            </a:r>
            <a:r>
              <a:rPr lang="en-US" altLang="zh-CN" sz="20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4   </a:t>
            </a:r>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Reach behind your back towards your shoulder and hold it with your other hand. Slowly pull on the hand with the painful shoulder until you feel a stretch.</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See your doctor. If your shoulder pain is especially severe, and long-lasting, what else can you do? </a:t>
            </a:r>
            <a:r>
              <a:rPr lang="en-US" altLang="zh-CN" sz="20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5   </a:t>
            </a:r>
            <a:r>
              <a:rPr lang="en-US" altLang="zh-CN" sz="2000" u="sng" dirty="0">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sz="2000"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Your doctor will discuss a treatment plan according to your pain.</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 Seek medical help.							B. Rest your shoulder.</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C. Build shoulder strength.						D. Consider surgery if necessary.</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E. That’s why it’s so likely to suffer from injury.</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F. The cold treatment works well when applied to the most painful shoulder.</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G. Gently pull on the back of the elbow until you feel a stretch in the shoulder.</a:t>
            </a:r>
            <a:endParaRPr lang="en-US" altLang="zh-CN" sz="2000"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p:txBody>
      </p:sp>
      <p:sp>
        <p:nvSpPr>
          <p:cNvPr id="15" name="对话气泡: 矩形 24"/>
          <p:cNvSpPr/>
          <p:nvPr/>
        </p:nvSpPr>
        <p:spPr>
          <a:xfrm>
            <a:off x="565610" y="1249109"/>
            <a:ext cx="1708059"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E:</a:t>
            </a:r>
            <a:r>
              <a:rPr lang="zh-CN" altLang="en-US" sz="2100" b="1" dirty="0">
                <a:solidFill>
                  <a:srgbClr val="C00000"/>
                </a:solidFill>
                <a:latin typeface="Times New Roman" panose="02020603050405020304" pitchFamily="18" charset="0"/>
                <a:cs typeface="Times New Roman" panose="02020603050405020304" pitchFamily="18" charset="0"/>
              </a:rPr>
              <a:t>因果关系</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7" name="对话气泡: 矩形 24"/>
          <p:cNvSpPr/>
          <p:nvPr/>
        </p:nvSpPr>
        <p:spPr>
          <a:xfrm>
            <a:off x="965968" y="1849472"/>
            <a:ext cx="1486699"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B:</a:t>
            </a:r>
            <a:r>
              <a:rPr lang="zh-CN" altLang="en-US" sz="2100" b="1" dirty="0">
                <a:solidFill>
                  <a:srgbClr val="C00000"/>
                </a:solidFill>
                <a:latin typeface="Times New Roman" panose="02020603050405020304" pitchFamily="18" charset="0"/>
                <a:cs typeface="Times New Roman" panose="02020603050405020304" pitchFamily="18" charset="0"/>
              </a:rPr>
              <a:t>小标题</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8" name="对话气泡: 矩形 24"/>
          <p:cNvSpPr/>
          <p:nvPr/>
        </p:nvSpPr>
        <p:spPr>
          <a:xfrm>
            <a:off x="10940793" y="4227393"/>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A</a:t>
            </a:r>
            <a:endParaRPr lang="en-US" altLang="zh-CN" sz="2100" b="1" dirty="0">
              <a:solidFill>
                <a:srgbClr val="C00000"/>
              </a:solidFill>
              <a:latin typeface="Times New Roman" panose="02020603050405020304" pitchFamily="18" charset="0"/>
              <a:cs typeface="Times New Roman" panose="02020603050405020304" pitchFamily="18" charset="0"/>
            </a:endParaRPr>
          </a:p>
        </p:txBody>
      </p:sp>
      <p:sp>
        <p:nvSpPr>
          <p:cNvPr id="19" name="对话气泡: 矩形 24"/>
          <p:cNvSpPr/>
          <p:nvPr/>
        </p:nvSpPr>
        <p:spPr>
          <a:xfrm>
            <a:off x="8925603" y="2705845"/>
            <a:ext cx="1585557"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F: </a:t>
            </a:r>
            <a:r>
              <a:rPr lang="zh-CN" altLang="en-US" sz="2100" b="1" dirty="0">
                <a:solidFill>
                  <a:srgbClr val="C00000"/>
                </a:solidFill>
                <a:latin typeface="Times New Roman" panose="02020603050405020304" pitchFamily="18" charset="0"/>
                <a:cs typeface="Times New Roman" panose="02020603050405020304" pitchFamily="18" charset="0"/>
              </a:rPr>
              <a:t>词汇复现</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20" name="对话气泡: 矩形 24"/>
          <p:cNvSpPr/>
          <p:nvPr/>
        </p:nvSpPr>
        <p:spPr>
          <a:xfrm>
            <a:off x="2591735" y="3666114"/>
            <a:ext cx="1554137"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G: </a:t>
            </a:r>
            <a:r>
              <a:rPr lang="zh-CN" altLang="en-US" sz="2100" b="1" dirty="0">
                <a:solidFill>
                  <a:srgbClr val="C00000"/>
                </a:solidFill>
                <a:latin typeface="Times New Roman" panose="02020603050405020304" pitchFamily="18" charset="0"/>
                <a:cs typeface="Times New Roman" panose="02020603050405020304" pitchFamily="18" charset="0"/>
              </a:rPr>
              <a:t>祈使句</a:t>
            </a:r>
            <a:r>
              <a:rPr lang="en-US" altLang="zh-CN" sz="2100" b="1" dirty="0">
                <a:solidFill>
                  <a:srgbClr val="C00000"/>
                </a:solidFill>
                <a:latin typeface="Times New Roman" panose="02020603050405020304" pitchFamily="18" charset="0"/>
                <a:cs typeface="Times New Roman" panose="02020603050405020304" pitchFamily="18" charset="0"/>
              </a:rPr>
              <a:t> </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7" name="墨迹 6"/>
          <p:cNvSpPr/>
          <p:nvPr/>
        </p:nvSpPr>
        <p:spPr bwMode="auto">
          <a:xfrm>
            <a:off x="1022400" y="1289160"/>
            <a:ext cx="9556920" cy="5029560"/>
          </a:xfrm>
        </p:spPr>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64825"/>
    </mc:Choice>
    <mc:Fallback>
      <p:transition spd="slow" advTm="16482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7"/>
                                        </p:tgtEl>
                                        <p:attrNameLst>
                                          <p:attrName>style.visibility</p:attrName>
                                        </p:attrNameLst>
                                      </p:cBhvr>
                                      <p:to>
                                        <p:strVal val="visible"/>
                                      </p:to>
                                    </p:set>
                                    <p:cmd type="call" cmd="playFrom(0.0)">
                                      <p:cBhvr>
                                        <p:cTn id="7" dur="1" fill="hold"/>
                                        <p:tgtEl>
                                          <p:spTgt spid="7"/>
                                        </p:tgtEl>
                                      </p:cBhvr>
                                    </p:cmd>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7" grpId="0" bldLvl="0" animBg="1"/>
      <p:bldP spid="18" grpId="0" bldLvl="0" animBg="1"/>
      <p:bldP spid="19" grpId="0" bldLvl="0" animBg="1"/>
      <p:bldP spid="20"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47572" y="316800"/>
            <a:ext cx="2502609" cy="553998"/>
          </a:xfrm>
          <a:prstGeom prst="rect">
            <a:avLst/>
          </a:prstGeom>
          <a:noFill/>
        </p:spPr>
        <p:txBody>
          <a:bodyPr wrap="none" lIns="91440" tIns="45720" rIns="91440" bIns="45720">
            <a:spAutoFit/>
          </a:bodyPr>
          <a:lstStyle/>
          <a:p>
            <a:pPr algn="ctr"/>
            <a:r>
              <a:rPr lang="zh-CN" altLang="en-US" sz="3000" b="1" dirty="0">
                <a:ln w="0"/>
                <a:solidFill>
                  <a:schemeClr val="bg1"/>
                </a:solidFill>
                <a:latin typeface="+mj-ea"/>
                <a:ea typeface="+mj-ea"/>
              </a:rPr>
              <a:t>四</a:t>
            </a:r>
            <a:r>
              <a:rPr lang="zh-CN" altLang="en-US" sz="3000" b="1" cap="none" spc="0" dirty="0">
                <a:ln w="0"/>
                <a:solidFill>
                  <a:schemeClr val="bg1"/>
                </a:solidFill>
                <a:latin typeface="+mj-ea"/>
                <a:ea typeface="+mj-ea"/>
              </a:rPr>
              <a:t>、实战演练</a:t>
            </a:r>
            <a:endParaRPr lang="zh-CN" altLang="en-US" sz="30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14" name="文本框 13"/>
          <p:cNvSpPr txBox="1"/>
          <p:nvPr/>
        </p:nvSpPr>
        <p:spPr>
          <a:xfrm>
            <a:off x="495300" y="911980"/>
            <a:ext cx="11401425" cy="5632311"/>
          </a:xfrm>
          <a:prstGeom prst="rect">
            <a:avLst/>
          </a:prstGeom>
          <a:solidFill>
            <a:schemeClr val="accent3">
              <a:lumMod val="20000"/>
              <a:lumOff val="80000"/>
            </a:schemeClr>
          </a:solidFill>
        </p:spPr>
        <p:txBody>
          <a:bodyPr wrap="square" rtlCol="0" anchor="t">
            <a:spAutoFit/>
          </a:bodyPr>
          <a:lstStyle/>
          <a:p>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Rock music consists of many different styles. Even though there is a common spirit among all music groups, they make very different music.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a:t>
            </a:r>
            <a:r>
              <a:rPr lang="en-US" altLang="zh-CN" u="sng" dirty="0">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that time the Beatles entered the world of music from Liverpool.</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zh-CN" altLang="en-US"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After they were given an invitation to appear live on BBC, the Beatles quickly became famous in Britain with nationwide tours. By mid-1963, the Beatles had been extremely popular in England.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a:t>
            </a:r>
            <a:r>
              <a:rPr lang="en-US" altLang="zh-CN" u="sng" dirty="0">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They held large concerts and performed at clubs. They became the hottest thing on the pop music scene in England. They began as a modestly successful musician group and ended the year as show business legends (</a:t>
            </a:r>
            <a:r>
              <a:rPr lang="zh-CN" altLang="en-US" dirty="0">
                <a:solidFill>
                  <a:schemeClr val="bg1"/>
                </a:solidFill>
                <a:latin typeface="+mj-ea"/>
                <a:ea typeface="+mj-ea"/>
                <a:cs typeface="Times New Roman" panose="02020603050405020304" pitchFamily="18" charset="0"/>
              </a:rPr>
              <a:t>传说</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John Lennon and Paul McCartney were named composers of the year.</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zh-CN" altLang="en-US"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zh-CN" altLang="en-US"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3   </a:t>
            </a:r>
            <a:r>
              <a:rPr lang="en-US" altLang="zh-CN" u="sng" dirty="0">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They were not sure how the Americans would react to the new type of music. Beatlemania hit New York on February 7, 1964. Hundreds of fans jammed the airport to greet them.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4   </a:t>
            </a:r>
            <a:r>
              <a:rPr lang="en-US" altLang="zh-CN" u="sng" dirty="0">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The concert was broadcast live and attracted the largest one night audience in the history of television up to that time. The Beatles were described as a British invasion (</a:t>
            </a:r>
            <a:r>
              <a:rPr lang="zh-CN" altLang="en-US" dirty="0">
                <a:solidFill>
                  <a:schemeClr val="bg1"/>
                </a:solidFill>
                <a:latin typeface="+mj-ea"/>
                <a:ea typeface="+mj-ea"/>
                <a:cs typeface="Times New Roman" panose="02020603050405020304" pitchFamily="18" charset="0"/>
              </a:rPr>
              <a:t>入侵</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by local and nationwide newspapers at that time. Their victory in America was still remembered as a major turning point in the history of rock and roll. Thanks to the Beatles, a lot of opportunities were opened up to new faces on the market.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u="sng" dirty="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5   </a:t>
            </a:r>
            <a:r>
              <a:rPr lang="en-US" altLang="zh-CN" u="sng" dirty="0">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 They decided on a tour to the United States in 1964.</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zh-CN" altLang="en-US"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B. Even their hairstyles became major trends at that time.</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zh-CN" altLang="en-US"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C. Rock music developed in the 1950s and the early 1960s.</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zh-CN" altLang="en-US"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D. However, their songs changed the lives of generations to come.</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zh-CN" altLang="en-US"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E. Many rock bands were able to follow in the footsteps of the Beatles.</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zh-CN" altLang="en-US"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F. They appeared in the films A Hard Day's Night (1964) and Help! (1965).</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a:p>
            <a:r>
              <a:rPr lang="zh-CN" altLang="en-US"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G. They performed their first concert in America at CBS television's 53rd street studio.</a:t>
            </a:r>
            <a:endParaRPr lang="en-US" altLang="zh-CN" dirty="0">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p:txBody>
      </p:sp>
      <p:sp>
        <p:nvSpPr>
          <p:cNvPr id="15" name="对话气泡: 矩形 24"/>
          <p:cNvSpPr/>
          <p:nvPr/>
        </p:nvSpPr>
        <p:spPr>
          <a:xfrm>
            <a:off x="3025571" y="1138279"/>
            <a:ext cx="1708059"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C:</a:t>
            </a:r>
            <a:r>
              <a:rPr lang="zh-CN" altLang="en-US" sz="2100" b="1" dirty="0">
                <a:solidFill>
                  <a:srgbClr val="C00000"/>
                </a:solidFill>
                <a:latin typeface="Times New Roman" panose="02020603050405020304" pitchFamily="18" charset="0"/>
                <a:cs typeface="Times New Roman" panose="02020603050405020304" pitchFamily="18" charset="0"/>
              </a:rPr>
              <a:t>词汇复现</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7" name="对话气泡: 矩形 24"/>
          <p:cNvSpPr/>
          <p:nvPr/>
        </p:nvSpPr>
        <p:spPr>
          <a:xfrm>
            <a:off x="8197067" y="1680797"/>
            <a:ext cx="1657147"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B:</a:t>
            </a:r>
            <a:r>
              <a:rPr lang="zh-CN" altLang="en-US" sz="2100" b="1">
                <a:solidFill>
                  <a:srgbClr val="C00000"/>
                </a:solidFill>
                <a:latin typeface="Times New Roman" panose="02020603050405020304" pitchFamily="18" charset="0"/>
                <a:cs typeface="Times New Roman" panose="02020603050405020304" pitchFamily="18" charset="0"/>
              </a:rPr>
              <a:t>解释关系</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8" name="对话气泡: 矩形 24"/>
          <p:cNvSpPr/>
          <p:nvPr/>
        </p:nvSpPr>
        <p:spPr>
          <a:xfrm>
            <a:off x="1286290" y="4183004"/>
            <a:ext cx="1864408"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E</a:t>
            </a:r>
            <a:r>
              <a:rPr lang="zh-CN" altLang="en-US" sz="2100" b="1" dirty="0">
                <a:solidFill>
                  <a:srgbClr val="C00000"/>
                </a:solidFill>
                <a:latin typeface="Times New Roman" panose="02020603050405020304" pitchFamily="18" charset="0"/>
                <a:cs typeface="Times New Roman" panose="02020603050405020304" pitchFamily="18" charset="0"/>
              </a:rPr>
              <a:t>： 词汇复现</a:t>
            </a:r>
            <a:endParaRPr lang="en-US" altLang="zh-CN" sz="2100" b="1" dirty="0">
              <a:solidFill>
                <a:srgbClr val="C00000"/>
              </a:solidFill>
              <a:latin typeface="Times New Roman" panose="02020603050405020304" pitchFamily="18" charset="0"/>
              <a:cs typeface="Times New Roman" panose="02020603050405020304" pitchFamily="18" charset="0"/>
            </a:endParaRPr>
          </a:p>
        </p:txBody>
      </p:sp>
      <p:sp>
        <p:nvSpPr>
          <p:cNvPr id="19" name="对话气泡: 矩形 24"/>
          <p:cNvSpPr/>
          <p:nvPr/>
        </p:nvSpPr>
        <p:spPr>
          <a:xfrm>
            <a:off x="909067" y="2794621"/>
            <a:ext cx="1754234"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A: </a:t>
            </a:r>
            <a:r>
              <a:rPr lang="zh-CN" altLang="en-US" sz="2100" b="1" dirty="0">
                <a:solidFill>
                  <a:srgbClr val="C00000"/>
                </a:solidFill>
                <a:latin typeface="Times New Roman" panose="02020603050405020304" pitchFamily="18" charset="0"/>
                <a:cs typeface="Times New Roman" panose="02020603050405020304" pitchFamily="18" charset="0"/>
              </a:rPr>
              <a:t>词汇复现</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20" name="对话气泡: 矩形 24"/>
          <p:cNvSpPr/>
          <p:nvPr/>
        </p:nvSpPr>
        <p:spPr>
          <a:xfrm>
            <a:off x="6915160" y="3052740"/>
            <a:ext cx="1838223"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G: </a:t>
            </a:r>
            <a:r>
              <a:rPr lang="zh-CN" altLang="en-US" sz="2100" b="1" dirty="0">
                <a:solidFill>
                  <a:srgbClr val="C00000"/>
                </a:solidFill>
                <a:latin typeface="Times New Roman" panose="02020603050405020304" pitchFamily="18" charset="0"/>
                <a:cs typeface="Times New Roman" panose="02020603050405020304" pitchFamily="18" charset="0"/>
              </a:rPr>
              <a:t>词汇复现</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2705"/>
    </mc:Choice>
    <mc:Fallback>
      <p:transition spd="slow" advTm="1270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7" grpId="0" bldLvl="0" animBg="1"/>
      <p:bldP spid="18" grpId="0" bldLvl="0" animBg="1"/>
      <p:bldP spid="19" grpId="0" bldLvl="0" animBg="1"/>
      <p:bldP spid="20" grpId="0" bldLvl="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  </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pic>
        <p:nvPicPr>
          <p:cNvPr id="7" name="图片 6"/>
          <p:cNvPicPr>
            <a:picLocks noChangeAspect="1"/>
          </p:cNvPicPr>
          <p:nvPr/>
        </p:nvPicPr>
        <p:blipFill rotWithShape="1">
          <a:blip r:embed="rId2"/>
          <a:srcRect b="5684"/>
          <a:stretch>
            <a:fillRect/>
          </a:stretch>
        </p:blipFill>
        <p:spPr>
          <a:xfrm>
            <a:off x="3151176" y="1113442"/>
            <a:ext cx="5080000" cy="479128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51502"/>
    </mc:Choice>
    <mc:Fallback>
      <p:transition spd="slow" advTm="51502"/>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95545" y="415935"/>
            <a:ext cx="3396615"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一、任务型阅读</a:t>
            </a:r>
            <a:endParaRPr lang="zh-CN" altLang="en-US" sz="3600" b="1" cap="none" spc="0" dirty="0">
              <a:ln w="0"/>
              <a:solidFill>
                <a:schemeClr val="bg1"/>
              </a:solidFill>
              <a:latin typeface="+mj-ea"/>
              <a:ea typeface="+mj-ea"/>
            </a:endParaRPr>
          </a:p>
        </p:txBody>
      </p:sp>
      <p:pic>
        <p:nvPicPr>
          <p:cNvPr id="17" name="图片 16"/>
          <p:cNvPicPr>
            <a:picLocks noChangeAspect="1"/>
          </p:cNvPicPr>
          <p:nvPr/>
        </p:nvPicPr>
        <p:blipFill>
          <a:blip r:embed="rId1"/>
          <a:srcRect b="72069"/>
          <a:stretch>
            <a:fillRect/>
          </a:stretch>
        </p:blipFill>
        <p:spPr>
          <a:xfrm>
            <a:off x="895985" y="1492885"/>
            <a:ext cx="1115695" cy="1210310"/>
          </a:xfrm>
          <a:prstGeom prst="rect">
            <a:avLst/>
          </a:prstGeom>
        </p:spPr>
      </p:pic>
      <p:sp>
        <p:nvSpPr>
          <p:cNvPr id="18" name="文本框 17"/>
          <p:cNvSpPr txBox="1"/>
          <p:nvPr/>
        </p:nvSpPr>
        <p:spPr>
          <a:xfrm>
            <a:off x="1868970" y="1855746"/>
            <a:ext cx="11296650" cy="617220"/>
          </a:xfrm>
          <a:prstGeom prst="rect">
            <a:avLst/>
          </a:prstGeom>
          <a:noFill/>
        </p:spPr>
        <p:txBody>
          <a:bodyPr wrap="square" rtlCol="0">
            <a:spAutoFit/>
          </a:bodyPr>
          <a:lstStyle/>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1. </a:t>
            </a:r>
            <a:r>
              <a:rPr lang="zh-CN" altLang="en-US" sz="3000" b="1" dirty="0">
                <a:solidFill>
                  <a:schemeClr val="bg1"/>
                </a:solidFill>
                <a:latin typeface="Times New Roman" panose="02020603050405020304" pitchFamily="18" charset="0"/>
                <a:cs typeface="Times New Roman" panose="02020603050405020304" pitchFamily="18" charset="0"/>
              </a:rPr>
              <a:t>题型描述</a:t>
            </a:r>
            <a:endParaRPr lang="zh-CN" altLang="en-US" sz="3000" b="1" dirty="0">
              <a:solidFill>
                <a:schemeClr val="bg1"/>
              </a:solidFill>
              <a:latin typeface="Times New Roman" panose="02020603050405020304" pitchFamily="18" charset="0"/>
              <a:cs typeface="Times New Roman" panose="02020603050405020304" pitchFamily="18" charset="0"/>
            </a:endParaRPr>
          </a:p>
        </p:txBody>
      </p:sp>
      <p:sp>
        <p:nvSpPr>
          <p:cNvPr id="23" name="文本框 22"/>
          <p:cNvSpPr txBox="1"/>
          <p:nvPr/>
        </p:nvSpPr>
        <p:spPr>
          <a:xfrm>
            <a:off x="4149725" y="1148080"/>
            <a:ext cx="7148195" cy="1753235"/>
          </a:xfrm>
          <a:prstGeom prst="rect">
            <a:avLst/>
          </a:prstGeom>
          <a:noFill/>
          <a:ln w="19050">
            <a:solidFill>
              <a:schemeClr val="accent5">
                <a:lumMod val="40000"/>
                <a:lumOff val="60000"/>
              </a:schemeClr>
            </a:solidFill>
          </a:ln>
        </p:spPr>
        <p:txBody>
          <a:bodyPr wrap="square" rtlCol="0">
            <a:spAutoFit/>
          </a:bodyPr>
          <a:lstStyle/>
          <a:p>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考查考生理解语篇</a:t>
            </a:r>
            <a:r>
              <a:rPr lang="zh-CN" altLang="en-US" sz="2700" b="1"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上下文逻辑关系</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的能力。要求考生根据所提供短文的内容（</a:t>
            </a:r>
            <a:r>
              <a:rPr lang="en-US" altLang="zh-CN"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320</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词左右），从短文后提供的</a:t>
            </a:r>
            <a:r>
              <a:rPr lang="en-US" altLang="zh-CN"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7</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个选项中为每个小题选出一个最佳选项。</a:t>
            </a:r>
            <a:endPar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1" name="图片 10"/>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pic>
        <p:nvPicPr>
          <p:cNvPr id="3" name="图片 2"/>
          <p:cNvPicPr>
            <a:picLocks noChangeAspect="1"/>
          </p:cNvPicPr>
          <p:nvPr/>
        </p:nvPicPr>
        <p:blipFill>
          <a:blip r:embed="rId1"/>
          <a:srcRect t="41193" b="35800"/>
          <a:stretch>
            <a:fillRect/>
          </a:stretch>
        </p:blipFill>
        <p:spPr>
          <a:xfrm>
            <a:off x="915035" y="4116705"/>
            <a:ext cx="1115695" cy="996950"/>
          </a:xfrm>
          <a:prstGeom prst="rect">
            <a:avLst/>
          </a:prstGeom>
        </p:spPr>
      </p:pic>
      <p:sp>
        <p:nvSpPr>
          <p:cNvPr id="4" name="文本框 3"/>
          <p:cNvSpPr txBox="1"/>
          <p:nvPr/>
        </p:nvSpPr>
        <p:spPr>
          <a:xfrm>
            <a:off x="1926120" y="4261761"/>
            <a:ext cx="11296650" cy="617220"/>
          </a:xfrm>
          <a:prstGeom prst="rect">
            <a:avLst/>
          </a:prstGeom>
          <a:noFill/>
        </p:spPr>
        <p:txBody>
          <a:bodyPr wrap="square" rtlCol="0">
            <a:spAutoFit/>
          </a:bodyPr>
          <a:lstStyle/>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2. </a:t>
            </a:r>
            <a:r>
              <a:rPr lang="zh-CN" altLang="en-US" sz="3000" b="1" dirty="0">
                <a:solidFill>
                  <a:schemeClr val="bg1"/>
                </a:solidFill>
                <a:latin typeface="Times New Roman" panose="02020603050405020304" pitchFamily="18" charset="0"/>
                <a:cs typeface="Times New Roman" panose="02020603050405020304" pitchFamily="18" charset="0"/>
              </a:rPr>
              <a:t>考查能力</a:t>
            </a:r>
            <a:endParaRPr lang="zh-CN" altLang="en-US" sz="3000" b="1" dirty="0">
              <a:solidFill>
                <a:schemeClr val="bg1"/>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4130040" y="3144520"/>
            <a:ext cx="7148830" cy="2999740"/>
          </a:xfrm>
          <a:prstGeom prst="rect">
            <a:avLst/>
          </a:prstGeom>
          <a:noFill/>
          <a:ln w="19050">
            <a:solidFill>
              <a:schemeClr val="accent5">
                <a:lumMod val="40000"/>
                <a:lumOff val="60000"/>
              </a:schemeClr>
            </a:solidFill>
          </a:ln>
        </p:spPr>
        <p:txBody>
          <a:bodyPr wrap="square" rtlCol="0">
            <a:spAutoFit/>
          </a:bodyPr>
          <a:lstStyle/>
          <a:p>
            <a:r>
              <a:rPr lang="zh-CN" altLang="en-US" sz="2700" b="1"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理解文章的基本结构</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。英语文章讲究使用主题段和主题句。</a:t>
            </a:r>
            <a:r>
              <a:rPr lang="zh-CN" altLang="en-US" sz="2700" b="1" u="sng"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主题段</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通常在开头，简要概括文章中心思想；</a:t>
            </a:r>
            <a:r>
              <a:rPr lang="zh-CN" altLang="en-US" sz="2700" b="1" u="sng"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主题句</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可能在一段开头，也可能在中间或末尾，作用是交代该段的中心思想</a:t>
            </a:r>
            <a:r>
              <a:rPr lang="en-US" altLang="zh-CN"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各个段落通常由某些</a:t>
            </a:r>
            <a:r>
              <a:rPr lang="zh-CN" altLang="en-US" sz="2700" b="1" u="sng"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起连接作用的词</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连接，以使文章行文连贯。把握文章的文脉，就是要理解</a:t>
            </a:r>
            <a:r>
              <a:rPr lang="zh-CN" altLang="en-US" sz="27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句与句</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r>
              <a:rPr lang="zh-CN" altLang="en-US" sz="27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段与段</a:t>
            </a:r>
            <a:r>
              <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之间的逻辑关系。</a:t>
            </a:r>
            <a:endParaRPr lang="zh-CN" altLang="en-US" sz="27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112033"/>
    </mc:Choice>
    <mc:Fallback>
      <p:transition spd="slow" advTm="11203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1"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1"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73308" y="436255"/>
            <a:ext cx="293751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二、考点分布</a:t>
            </a:r>
            <a:endParaRPr lang="zh-CN" altLang="en-US" sz="36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graphicFrame>
        <p:nvGraphicFramePr>
          <p:cNvPr id="8" name="表格 7"/>
          <p:cNvGraphicFramePr/>
          <p:nvPr/>
        </p:nvGraphicFramePr>
        <p:xfrm>
          <a:off x="673100" y="1289050"/>
          <a:ext cx="11003280" cy="3591560"/>
        </p:xfrm>
        <a:graphic>
          <a:graphicData uri="http://schemas.openxmlformats.org/drawingml/2006/table">
            <a:tbl>
              <a:tblPr firstRow="1" bandRow="1">
                <a:tableStyleId>{5C22544A-7EE6-4342-B048-85BDC9FD1C3A}</a:tableStyleId>
              </a:tblPr>
              <a:tblGrid>
                <a:gridCol w="1259205"/>
                <a:gridCol w="1491615"/>
                <a:gridCol w="1375410"/>
                <a:gridCol w="1375410"/>
                <a:gridCol w="1375410"/>
                <a:gridCol w="1375410"/>
                <a:gridCol w="1375410"/>
                <a:gridCol w="1375410"/>
              </a:tblGrid>
              <a:tr h="471170">
                <a:tc>
                  <a:txBody>
                    <a:bodyPr/>
                    <a:lstStyle/>
                    <a:p>
                      <a:pPr algn="ctr">
                        <a:buNone/>
                      </a:pPr>
                      <a:r>
                        <a:rPr lang="zh-CN" altLang="en-US" sz="2000">
                          <a:latin typeface="Times New Roman" panose="02020603050405020304" pitchFamily="18" charset="0"/>
                        </a:rPr>
                        <a:t>时间</a:t>
                      </a:r>
                      <a:endParaRPr lang="zh-CN" altLang="en-US" sz="2000">
                        <a:latin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2016.10</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2017.6</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2017.11</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2018.6</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2018.11</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2019.6</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2020.1</a:t>
                      </a:r>
                      <a:endParaRPr lang="en-US" altLang="zh-CN" sz="2000">
                        <a:latin typeface="Times New Roman" panose="02020603050405020304" pitchFamily="18" charset="0"/>
                        <a:cs typeface="Times New Roman" panose="02020603050405020304" pitchFamily="18" charset="0"/>
                      </a:endParaRPr>
                    </a:p>
                  </a:txBody>
                  <a:tcPr/>
                </a:tc>
              </a:tr>
              <a:tr h="471170">
                <a:tc>
                  <a:txBody>
                    <a:bodyPr/>
                    <a:lstStyle/>
                    <a:p>
                      <a:pPr algn="ctr">
                        <a:buNone/>
                      </a:pPr>
                      <a:r>
                        <a:rPr lang="zh-CN" altLang="en-US" sz="2000">
                          <a:latin typeface="Times New Roman" panose="02020603050405020304" pitchFamily="18" charset="0"/>
                          <a:cs typeface="Times New Roman" panose="02020603050405020304" pitchFamily="18" charset="0"/>
                        </a:rPr>
                        <a:t>体裁</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说明文</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说明文</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说明文</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说明文</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说明文</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说明文</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说明文</a:t>
                      </a:r>
                      <a:endParaRPr lang="zh-CN" altLang="en-US" sz="2000">
                        <a:latin typeface="Times New Roman" panose="02020603050405020304" pitchFamily="18" charset="0"/>
                        <a:cs typeface="Times New Roman" panose="02020603050405020304" pitchFamily="18" charset="0"/>
                      </a:endParaRPr>
                    </a:p>
                  </a:txBody>
                  <a:tcPr/>
                </a:tc>
              </a:tr>
              <a:tr h="471170">
                <a:tc>
                  <a:txBody>
                    <a:bodyPr/>
                    <a:lstStyle/>
                    <a:p>
                      <a:pPr algn="ctr">
                        <a:buNone/>
                      </a:pPr>
                      <a:r>
                        <a:rPr lang="zh-CN" altLang="en-US" sz="2000">
                          <a:latin typeface="Times New Roman" panose="02020603050405020304" pitchFamily="18" charset="0"/>
                          <a:cs typeface="Times New Roman" panose="02020603050405020304" pitchFamily="18" charset="0"/>
                        </a:rPr>
                        <a:t>主题</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青少年如何丰富生活</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如何做接头随机采访</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如何记住所读的内容</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如何和新邻居相处</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社交方式要因人而异</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披头士乐队的发展及影响</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zh-CN" altLang="en-US" sz="2000">
                          <a:latin typeface="Times New Roman" panose="02020603050405020304" pitchFamily="18" charset="0"/>
                          <a:cs typeface="Times New Roman" panose="02020603050405020304" pitchFamily="18" charset="0"/>
                        </a:rPr>
                        <a:t>世界水日及节约用水</a:t>
                      </a:r>
                      <a:endParaRPr lang="zh-CN" altLang="en-US" sz="2000">
                        <a:latin typeface="Times New Roman" panose="02020603050405020304" pitchFamily="18" charset="0"/>
                        <a:cs typeface="Times New Roman" panose="02020603050405020304" pitchFamily="18" charset="0"/>
                      </a:endParaRPr>
                    </a:p>
                  </a:txBody>
                  <a:tcPr/>
                </a:tc>
              </a:tr>
              <a:tr h="471170">
                <a:tc>
                  <a:txBody>
                    <a:bodyPr/>
                    <a:lstStyle/>
                    <a:p>
                      <a:pPr algn="ctr">
                        <a:buNone/>
                      </a:pPr>
                      <a:r>
                        <a:rPr lang="zh-CN" altLang="en-US" sz="2000">
                          <a:latin typeface="Times New Roman" panose="02020603050405020304" pitchFamily="18" charset="0"/>
                          <a:cs typeface="Times New Roman" panose="02020603050405020304" pitchFamily="18" charset="0"/>
                        </a:rPr>
                        <a:t>总字数</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315</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342</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354</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317</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347</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318</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374</a:t>
                      </a:r>
                      <a:endParaRPr lang="en-US" altLang="zh-CN" sz="2000">
                        <a:latin typeface="Times New Roman" panose="02020603050405020304" pitchFamily="18" charset="0"/>
                        <a:cs typeface="Times New Roman" panose="02020603050405020304" pitchFamily="18" charset="0"/>
                      </a:endParaRPr>
                    </a:p>
                  </a:txBody>
                  <a:tcPr/>
                </a:tc>
              </a:tr>
              <a:tr h="471170">
                <a:tc>
                  <a:txBody>
                    <a:bodyPr/>
                    <a:lstStyle/>
                    <a:p>
                      <a:pPr algn="ctr">
                        <a:buNone/>
                      </a:pPr>
                      <a:r>
                        <a:rPr lang="zh-CN" altLang="en-US" sz="2000">
                          <a:latin typeface="Times New Roman" panose="02020603050405020304" pitchFamily="18" charset="0"/>
                          <a:cs typeface="Times New Roman" panose="02020603050405020304" pitchFamily="18" charset="0"/>
                        </a:rPr>
                        <a:t>主旨句</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31, 34</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34 </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32</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31, 34, 35</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32</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31, 34</a:t>
                      </a:r>
                      <a:endParaRPr lang="en-US" altLang="zh-CN" sz="2000">
                        <a:latin typeface="Times New Roman" panose="02020603050405020304" pitchFamily="18" charset="0"/>
                        <a:cs typeface="Times New Roman" panose="02020603050405020304" pitchFamily="18" charset="0"/>
                      </a:endParaRPr>
                    </a:p>
                  </a:txBody>
                  <a:tcPr/>
                </a:tc>
              </a:tr>
              <a:tr h="471170">
                <a:tc>
                  <a:txBody>
                    <a:bodyPr/>
                    <a:lstStyle/>
                    <a:p>
                      <a:pPr algn="ctr">
                        <a:buNone/>
                      </a:pPr>
                      <a:r>
                        <a:rPr lang="zh-CN" altLang="en-US" sz="2000">
                          <a:latin typeface="Times New Roman" panose="02020603050405020304" pitchFamily="18" charset="0"/>
                          <a:cs typeface="Times New Roman" panose="02020603050405020304" pitchFamily="18" charset="0"/>
                        </a:rPr>
                        <a:t>过渡或细节注释</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32, 33, 35</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31, 32, 33, 35</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sym typeface="+mn-ea"/>
                        </a:rPr>
                        <a:t>31, 33, 34, 35</a:t>
                      </a:r>
                      <a:endParaRPr lang="zh-CN" altLang="en-US"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32, 33</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31, 33, 34, 35</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31, 32, 33, 34, 35</a:t>
                      </a:r>
                      <a:endParaRPr lang="en-US" altLang="zh-CN" sz="2000">
                        <a:latin typeface="Times New Roman" panose="02020603050405020304" pitchFamily="18" charset="0"/>
                        <a:cs typeface="Times New Roman" panose="02020603050405020304" pitchFamily="18" charset="0"/>
                      </a:endParaRPr>
                    </a:p>
                  </a:txBody>
                  <a:tcPr/>
                </a:tc>
                <a:tc>
                  <a:txBody>
                    <a:bodyPr/>
                    <a:lstStyle/>
                    <a:p>
                      <a:pPr algn="ctr">
                        <a:buNone/>
                      </a:pPr>
                      <a:r>
                        <a:rPr lang="en-US" altLang="zh-CN" sz="2000">
                          <a:latin typeface="Times New Roman" panose="02020603050405020304" pitchFamily="18" charset="0"/>
                          <a:cs typeface="Times New Roman" panose="02020603050405020304" pitchFamily="18" charset="0"/>
                        </a:rPr>
                        <a:t>32, 33, 35</a:t>
                      </a:r>
                      <a:endParaRPr lang="en-US" altLang="zh-CN" sz="2000">
                        <a:latin typeface="Times New Roman" panose="02020603050405020304" pitchFamily="18" charset="0"/>
                        <a:cs typeface="Times New Roman" panose="02020603050405020304" pitchFamily="18" charset="0"/>
                      </a:endParaRPr>
                    </a:p>
                  </a:txBody>
                  <a:tcPr/>
                </a:tc>
              </a:tr>
            </a:tbl>
          </a:graphicData>
        </a:graphic>
      </p:graphicFrame>
      <p:sp>
        <p:nvSpPr>
          <p:cNvPr id="9" name="流程图: 过程 8"/>
          <p:cNvSpPr/>
          <p:nvPr/>
        </p:nvSpPr>
        <p:spPr>
          <a:xfrm>
            <a:off x="1200150" y="5099050"/>
            <a:ext cx="8627110" cy="54292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1. </a:t>
            </a:r>
            <a:r>
              <a:rPr lang="zh-CN" altLang="en-US" sz="2400" b="1" dirty="0">
                <a:solidFill>
                  <a:schemeClr val="bg1"/>
                </a:solidFill>
                <a:latin typeface="Times New Roman" panose="02020603050405020304" pitchFamily="18" charset="0"/>
                <a:cs typeface="Times New Roman" panose="02020603050405020304" pitchFamily="18" charset="0"/>
              </a:rPr>
              <a:t>变：</a:t>
            </a:r>
            <a:r>
              <a:rPr lang="zh-CN" altLang="en-US" sz="2400" dirty="0">
                <a:solidFill>
                  <a:schemeClr val="bg1"/>
                </a:solidFill>
                <a:latin typeface="Times New Roman" panose="02020603050405020304" pitchFamily="18" charset="0"/>
                <a:cs typeface="Times New Roman" panose="02020603050405020304" pitchFamily="18" charset="0"/>
              </a:rPr>
              <a:t>说明文类型逐渐由单一的</a:t>
            </a:r>
            <a:r>
              <a:rPr lang="en-US" altLang="zh-CN" sz="2400" b="1" dirty="0">
                <a:solidFill>
                  <a:schemeClr val="bg1"/>
                </a:solidFill>
                <a:latin typeface="Times New Roman" panose="02020603050405020304" pitchFamily="18" charset="0"/>
                <a:cs typeface="Times New Roman" panose="02020603050405020304" pitchFamily="18" charset="0"/>
              </a:rPr>
              <a:t>How-to</a:t>
            </a:r>
            <a:r>
              <a:rPr lang="zh-CN" altLang="en-US" sz="2400" b="1" dirty="0">
                <a:solidFill>
                  <a:schemeClr val="bg1"/>
                </a:solidFill>
                <a:latin typeface="Times New Roman" panose="02020603050405020304" pitchFamily="18" charset="0"/>
                <a:cs typeface="Times New Roman" panose="02020603050405020304" pitchFamily="18" charset="0"/>
              </a:rPr>
              <a:t>模式</a:t>
            </a:r>
            <a:r>
              <a:rPr lang="zh-CN" altLang="en-US" sz="2400" dirty="0">
                <a:solidFill>
                  <a:schemeClr val="bg1"/>
                </a:solidFill>
                <a:latin typeface="Times New Roman" panose="02020603050405020304" pitchFamily="18" charset="0"/>
                <a:cs typeface="Times New Roman" panose="02020603050405020304" pitchFamily="18" charset="0"/>
              </a:rPr>
              <a:t>向</a:t>
            </a:r>
            <a:r>
              <a:rPr lang="zh-CN" altLang="en-US" sz="2400" b="1" dirty="0">
                <a:solidFill>
                  <a:schemeClr val="bg1"/>
                </a:solidFill>
                <a:latin typeface="Times New Roman" panose="02020603050405020304" pitchFamily="18" charset="0"/>
                <a:cs typeface="Times New Roman" panose="02020603050405020304" pitchFamily="18" charset="0"/>
              </a:rPr>
              <a:t>多元模式</a:t>
            </a:r>
            <a:r>
              <a:rPr lang="zh-CN" altLang="en-US" sz="2400" dirty="0">
                <a:solidFill>
                  <a:schemeClr val="bg1"/>
                </a:solidFill>
                <a:latin typeface="Times New Roman" panose="02020603050405020304" pitchFamily="18" charset="0"/>
                <a:cs typeface="Times New Roman" panose="02020603050405020304" pitchFamily="18" charset="0"/>
              </a:rPr>
              <a:t>发展；</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10" name="流程图: 过程 9"/>
          <p:cNvSpPr/>
          <p:nvPr/>
        </p:nvSpPr>
        <p:spPr>
          <a:xfrm>
            <a:off x="1216660" y="5768975"/>
            <a:ext cx="8627110" cy="54292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2. </a:t>
            </a:r>
            <a:r>
              <a:rPr lang="zh-CN" altLang="en-US" sz="2400" b="1" dirty="0">
                <a:solidFill>
                  <a:schemeClr val="bg1"/>
                </a:solidFill>
                <a:latin typeface="Times New Roman" panose="02020603050405020304" pitchFamily="18" charset="0"/>
                <a:cs typeface="Times New Roman" panose="02020603050405020304" pitchFamily="18" charset="0"/>
              </a:rPr>
              <a:t>不变：</a:t>
            </a:r>
            <a:r>
              <a:rPr lang="zh-CN" altLang="en-US" sz="2400" dirty="0">
                <a:solidFill>
                  <a:schemeClr val="bg1"/>
                </a:solidFill>
                <a:latin typeface="Times New Roman" panose="02020603050405020304" pitchFamily="18" charset="0"/>
                <a:cs typeface="Times New Roman" panose="02020603050405020304" pitchFamily="18" charset="0"/>
              </a:rPr>
              <a:t>考点仍旧设置在</a:t>
            </a:r>
            <a:r>
              <a:rPr lang="zh-CN" altLang="en-US" sz="2400" b="1" dirty="0">
                <a:solidFill>
                  <a:schemeClr val="bg1"/>
                </a:solidFill>
                <a:latin typeface="Times New Roman" panose="02020603050405020304" pitchFamily="18" charset="0"/>
                <a:cs typeface="Times New Roman" panose="02020603050405020304" pitchFamily="18" charset="0"/>
              </a:rPr>
              <a:t>主旨句</a:t>
            </a:r>
            <a:r>
              <a:rPr lang="zh-CN" altLang="en-US" sz="2400" dirty="0">
                <a:solidFill>
                  <a:schemeClr val="bg1"/>
                </a:solidFill>
                <a:latin typeface="Times New Roman" panose="02020603050405020304" pitchFamily="18" charset="0"/>
                <a:cs typeface="Times New Roman" panose="02020603050405020304" pitchFamily="18" charset="0"/>
              </a:rPr>
              <a:t>和</a:t>
            </a:r>
            <a:r>
              <a:rPr lang="zh-CN" altLang="en-US" sz="2400" b="1" dirty="0">
                <a:solidFill>
                  <a:schemeClr val="bg1"/>
                </a:solidFill>
                <a:latin typeface="Times New Roman" panose="02020603050405020304" pitchFamily="18" charset="0"/>
                <a:cs typeface="Times New Roman" panose="02020603050405020304" pitchFamily="18" charset="0"/>
              </a:rPr>
              <a:t>过渡或细节注释</a:t>
            </a:r>
            <a:r>
              <a:rPr lang="zh-CN" altLang="en-US" sz="2400" dirty="0">
                <a:solidFill>
                  <a:schemeClr val="bg1"/>
                </a:solidFill>
                <a:latin typeface="Times New Roman" panose="02020603050405020304" pitchFamily="18" charset="0"/>
                <a:cs typeface="Times New Roman" panose="02020603050405020304" pitchFamily="18" charset="0"/>
              </a:rPr>
              <a:t>上；</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53252"/>
    </mc:Choice>
    <mc:Fallback>
      <p:transition spd="slow" advTm="15325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0"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71733" y="492770"/>
            <a:ext cx="293751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三、解题方法</a:t>
            </a:r>
            <a:endParaRPr lang="zh-CN" altLang="en-US" sz="36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9" name="流程图: 过程 8"/>
          <p:cNvSpPr/>
          <p:nvPr/>
        </p:nvSpPr>
        <p:spPr>
          <a:xfrm>
            <a:off x="628015" y="1403350"/>
            <a:ext cx="8627110" cy="54292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1. </a:t>
            </a:r>
            <a:r>
              <a:rPr lang="zh-CN" altLang="en-US" sz="2600" dirty="0">
                <a:solidFill>
                  <a:schemeClr val="bg1"/>
                </a:solidFill>
                <a:latin typeface="Times New Roman" panose="02020603050405020304" pitchFamily="18" charset="0"/>
                <a:cs typeface="Times New Roman" panose="02020603050405020304" pitchFamily="18" charset="0"/>
              </a:rPr>
              <a:t>利用</a:t>
            </a:r>
            <a:r>
              <a:rPr lang="zh-CN" altLang="en-US" sz="2600" b="1" dirty="0">
                <a:solidFill>
                  <a:schemeClr val="bg1"/>
                </a:solidFill>
                <a:latin typeface="Times New Roman" panose="02020603050405020304" pitchFamily="18" charset="0"/>
                <a:cs typeface="Times New Roman" panose="02020603050405020304" pitchFamily="18" charset="0"/>
              </a:rPr>
              <a:t>语篇结构（体裁、篇章结构）</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2" name="流程图: 过程 1"/>
          <p:cNvSpPr/>
          <p:nvPr/>
        </p:nvSpPr>
        <p:spPr>
          <a:xfrm>
            <a:off x="599440" y="2119630"/>
            <a:ext cx="8627110" cy="54292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2. </a:t>
            </a:r>
            <a:r>
              <a:rPr lang="zh-CN" altLang="en-US" sz="2600" dirty="0">
                <a:solidFill>
                  <a:schemeClr val="bg1"/>
                </a:solidFill>
                <a:latin typeface="Times New Roman" panose="02020603050405020304" pitchFamily="18" charset="0"/>
                <a:cs typeface="Times New Roman" panose="02020603050405020304" pitchFamily="18" charset="0"/>
              </a:rPr>
              <a:t>利用</a:t>
            </a:r>
            <a:r>
              <a:rPr sz="2600" b="1" dirty="0">
                <a:solidFill>
                  <a:schemeClr val="bg1"/>
                </a:solidFill>
                <a:latin typeface="Times New Roman" panose="02020603050405020304" pitchFamily="18" charset="0"/>
                <a:cs typeface="Times New Roman" panose="02020603050405020304" pitchFamily="18" charset="0"/>
              </a:rPr>
              <a:t>段落</a:t>
            </a:r>
            <a:r>
              <a:rPr lang="zh-CN" sz="2600" b="1" dirty="0">
                <a:solidFill>
                  <a:schemeClr val="bg1"/>
                </a:solidFill>
                <a:latin typeface="Times New Roman" panose="02020603050405020304" pitchFamily="18" charset="0"/>
                <a:cs typeface="Times New Roman" panose="02020603050405020304" pitchFamily="18" charset="0"/>
              </a:rPr>
              <a:t>内句子之间的逻辑关系</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3" name="流程图: 过程 2"/>
          <p:cNvSpPr/>
          <p:nvPr/>
        </p:nvSpPr>
        <p:spPr>
          <a:xfrm>
            <a:off x="599440" y="2919095"/>
            <a:ext cx="8627110" cy="54292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3. </a:t>
            </a:r>
            <a:r>
              <a:rPr lang="zh-CN" altLang="en-US" sz="2600" dirty="0">
                <a:solidFill>
                  <a:schemeClr val="bg1"/>
                </a:solidFill>
                <a:latin typeface="Times New Roman" panose="02020603050405020304" pitchFamily="18" charset="0"/>
                <a:cs typeface="Times New Roman" panose="02020603050405020304" pitchFamily="18" charset="0"/>
              </a:rPr>
              <a:t>利用</a:t>
            </a:r>
            <a:r>
              <a:rPr lang="zh-CN" altLang="en-US" sz="2600" b="1" dirty="0">
                <a:solidFill>
                  <a:schemeClr val="bg1"/>
                </a:solidFill>
                <a:latin typeface="Times New Roman" panose="02020603050405020304" pitchFamily="18" charset="0"/>
                <a:cs typeface="Times New Roman" panose="02020603050405020304" pitchFamily="18" charset="0"/>
              </a:rPr>
              <a:t>词汇复现</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4" name="流程图: 过程 3"/>
          <p:cNvSpPr/>
          <p:nvPr/>
        </p:nvSpPr>
        <p:spPr>
          <a:xfrm>
            <a:off x="599440" y="3693160"/>
            <a:ext cx="8627110" cy="54292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4. </a:t>
            </a:r>
            <a:r>
              <a:rPr lang="zh-CN" altLang="en-US" sz="2600" dirty="0">
                <a:solidFill>
                  <a:schemeClr val="bg1"/>
                </a:solidFill>
                <a:latin typeface="Times New Roman" panose="02020603050405020304" pitchFamily="18" charset="0"/>
                <a:cs typeface="Times New Roman" panose="02020603050405020304" pitchFamily="18" charset="0"/>
              </a:rPr>
              <a:t>利用</a:t>
            </a:r>
            <a:r>
              <a:rPr lang="zh-CN" altLang="en-US" sz="2600" b="1" dirty="0">
                <a:solidFill>
                  <a:schemeClr val="bg1"/>
                </a:solidFill>
                <a:latin typeface="Times New Roman" panose="02020603050405020304" pitchFamily="18" charset="0"/>
                <a:cs typeface="Times New Roman" panose="02020603050405020304" pitchFamily="18" charset="0"/>
              </a:rPr>
              <a:t>指代关系</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
        <p:nvSpPr>
          <p:cNvPr id="12" name="流程图: 过程 11"/>
          <p:cNvSpPr/>
          <p:nvPr/>
        </p:nvSpPr>
        <p:spPr>
          <a:xfrm>
            <a:off x="628015" y="4481830"/>
            <a:ext cx="8627110" cy="54292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dirty="0">
                <a:solidFill>
                  <a:schemeClr val="bg1"/>
                </a:solidFill>
                <a:latin typeface="Times New Roman" panose="02020603050405020304" pitchFamily="18" charset="0"/>
                <a:cs typeface="Times New Roman" panose="02020603050405020304" pitchFamily="18" charset="0"/>
              </a:rPr>
              <a:t>5. </a:t>
            </a:r>
            <a:r>
              <a:rPr lang="zh-CN" altLang="en-US" sz="2600" dirty="0">
                <a:solidFill>
                  <a:schemeClr val="bg1"/>
                </a:solidFill>
                <a:latin typeface="Times New Roman" panose="02020603050405020304" pitchFamily="18" charset="0"/>
                <a:cs typeface="Times New Roman" panose="02020603050405020304" pitchFamily="18" charset="0"/>
              </a:rPr>
              <a:t>利用</a:t>
            </a:r>
            <a:r>
              <a:rPr lang="zh-CN" altLang="en-US" sz="2600" b="1" dirty="0">
                <a:solidFill>
                  <a:schemeClr val="bg1"/>
                </a:solidFill>
                <a:latin typeface="Times New Roman" panose="02020603050405020304" pitchFamily="18" charset="0"/>
                <a:cs typeface="Times New Roman" panose="02020603050405020304" pitchFamily="18" charset="0"/>
              </a:rPr>
              <a:t>句子结构和标点符号</a:t>
            </a:r>
            <a:r>
              <a:rPr lang="zh-CN" altLang="en-US" sz="2600" dirty="0">
                <a:solidFill>
                  <a:schemeClr val="bg1"/>
                </a:solidFill>
                <a:latin typeface="Times New Roman" panose="02020603050405020304" pitchFamily="18" charset="0"/>
                <a:cs typeface="Times New Roman" panose="02020603050405020304" pitchFamily="18" charset="0"/>
              </a:rPr>
              <a:t>解题</a:t>
            </a:r>
            <a:r>
              <a:rPr lang="zh-CN" altLang="en-US" sz="2400" dirty="0">
                <a:solidFill>
                  <a:schemeClr val="bg1"/>
                </a:solidFill>
                <a:latin typeface="Times New Roman" panose="02020603050405020304" pitchFamily="18" charset="0"/>
                <a:cs typeface="Times New Roman" panose="02020603050405020304" pitchFamily="18" charset="0"/>
              </a:rPr>
              <a:t>；</a:t>
            </a:r>
            <a:endParaRPr lang="zh-CN" altLang="en-US" sz="2400" dirty="0">
              <a:solidFill>
                <a:schemeClr val="bg1"/>
              </a:solidFill>
              <a:latin typeface="Times New Roman" panose="02020603050405020304" pitchFamily="18" charset="0"/>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52497"/>
    </mc:Choice>
    <mc:Fallback>
      <p:transition spd="slow" advTm="5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2" grpId="0" bldLvl="0" animBg="1"/>
      <p:bldP spid="3" grpId="0" bldLvl="0" animBg="1"/>
      <p:bldP spid="4" grpId="0" bldLvl="0" animBg="1"/>
      <p:bldP spid="12"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13643" y="405775"/>
            <a:ext cx="3722370" cy="553085"/>
          </a:xfrm>
          <a:prstGeom prst="rect">
            <a:avLst/>
          </a:prstGeom>
          <a:noFill/>
        </p:spPr>
        <p:txBody>
          <a:bodyPr wrap="none" lIns="91440" tIns="45720" rIns="91440" bIns="45720">
            <a:spAutoFit/>
          </a:bodyPr>
          <a:lstStyle/>
          <a:p>
            <a:pPr algn="ct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zh-CN" sz="3000" b="1" cap="none" spc="0" dirty="0">
                <a:ln w="0"/>
                <a:solidFill>
                  <a:schemeClr val="bg1"/>
                </a:solidFill>
                <a:latin typeface="Times New Roman" panose="02020603050405020304" pitchFamily="18" charset="0"/>
                <a:ea typeface="+mj-ea"/>
                <a:cs typeface="Times New Roman" panose="02020603050405020304" pitchFamily="18" charset="0"/>
              </a:rPr>
              <a:t>利用语篇结构解题</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 </a:t>
            </a:r>
            <a:endPar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7" name="流程图: 过程 6"/>
          <p:cNvSpPr/>
          <p:nvPr/>
        </p:nvSpPr>
        <p:spPr>
          <a:xfrm>
            <a:off x="884555" y="1209675"/>
            <a:ext cx="8627110" cy="542925"/>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600" dirty="0">
                <a:solidFill>
                  <a:schemeClr val="bg1"/>
                </a:solidFill>
                <a:latin typeface="宋体" panose="02010600030101010101" pitchFamily="2" charset="-122"/>
                <a:ea typeface="宋体" panose="02010600030101010101" pitchFamily="2" charset="-122"/>
                <a:sym typeface="+mn-ea"/>
              </a:rPr>
              <a:t>能识别语篇的</a:t>
            </a:r>
            <a:r>
              <a:rPr lang="zh-CN" altLang="en-US" sz="2600" b="1" dirty="0">
                <a:solidFill>
                  <a:srgbClr val="C00000"/>
                </a:solidFill>
                <a:latin typeface="宋体" panose="02010600030101010101" pitchFamily="2" charset="-122"/>
                <a:ea typeface="宋体" panose="02010600030101010101" pitchFamily="2" charset="-122"/>
                <a:sym typeface="+mn-ea"/>
              </a:rPr>
              <a:t>类型和结构</a:t>
            </a:r>
            <a:r>
              <a:rPr lang="zh-CN" altLang="en-US" sz="2600" dirty="0">
                <a:solidFill>
                  <a:schemeClr val="bg1"/>
                </a:solidFill>
                <a:latin typeface="宋体" panose="02010600030101010101" pitchFamily="2" charset="-122"/>
                <a:ea typeface="宋体" panose="02010600030101010101" pitchFamily="2" charset="-122"/>
                <a:sym typeface="+mn-ea"/>
              </a:rPr>
              <a:t>，辨识和分析语篇的</a:t>
            </a:r>
            <a:r>
              <a:rPr lang="zh-CN" altLang="en-US" sz="2600" b="1" dirty="0">
                <a:solidFill>
                  <a:srgbClr val="C00000"/>
                </a:solidFill>
                <a:latin typeface="宋体" panose="02010600030101010101" pitchFamily="2" charset="-122"/>
                <a:ea typeface="宋体" panose="02010600030101010101" pitchFamily="2" charset="-122"/>
                <a:sym typeface="+mn-ea"/>
              </a:rPr>
              <a:t>文体特征</a:t>
            </a:r>
            <a:r>
              <a:rPr lang="zh-CN" altLang="en-US" sz="2600" dirty="0">
                <a:solidFill>
                  <a:schemeClr val="bg1"/>
                </a:solidFill>
                <a:latin typeface="宋体" panose="02010600030101010101" pitchFamily="2" charset="-122"/>
                <a:ea typeface="宋体" panose="02010600030101010101" pitchFamily="2" charset="-122"/>
                <a:sym typeface="+mn-ea"/>
              </a:rPr>
              <a:t>。</a:t>
            </a:r>
            <a:endParaRPr lang="zh-CN" altLang="en-US" sz="26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7" name="图片 16"/>
          <p:cNvPicPr>
            <a:picLocks noChangeAspect="1"/>
          </p:cNvPicPr>
          <p:nvPr/>
        </p:nvPicPr>
        <p:blipFill>
          <a:blip r:embed="rId2"/>
          <a:srcRect b="72069"/>
          <a:stretch>
            <a:fillRect/>
          </a:stretch>
        </p:blipFill>
        <p:spPr>
          <a:xfrm>
            <a:off x="736600" y="2371090"/>
            <a:ext cx="866140" cy="939800"/>
          </a:xfrm>
          <a:prstGeom prst="rect">
            <a:avLst/>
          </a:prstGeom>
        </p:spPr>
      </p:pic>
      <p:sp>
        <p:nvSpPr>
          <p:cNvPr id="23" name="文本框 22"/>
          <p:cNvSpPr txBox="1"/>
          <p:nvPr/>
        </p:nvSpPr>
        <p:spPr>
          <a:xfrm>
            <a:off x="1854835" y="2025650"/>
            <a:ext cx="9600565" cy="1630045"/>
          </a:xfrm>
          <a:prstGeom prst="rect">
            <a:avLst/>
          </a:prstGeom>
          <a:noFill/>
          <a:ln w="19050">
            <a:solidFill>
              <a:schemeClr val="accent5">
                <a:lumMod val="40000"/>
                <a:lumOff val="60000"/>
              </a:schemeClr>
            </a:solidFill>
          </a:ln>
        </p:spPr>
        <p:txBody>
          <a:bodyPr wrap="square" rtlCol="0">
            <a:spAutoFit/>
          </a:bodyPr>
          <a:lstStyle/>
          <a:p>
            <a:r>
              <a:rPr lang="zh-CN" altLang="en-US" sz="2500" b="1" u="sng" dirty="0">
                <a:solidFill>
                  <a:srgbClr val="C00000"/>
                </a:solidFill>
                <a:latin typeface="+mj-ea"/>
                <a:ea typeface="+mj-ea"/>
                <a:sym typeface="+mn-ea"/>
              </a:rPr>
              <a:t>说明文</a:t>
            </a:r>
            <a:r>
              <a:rPr lang="zh-CN" altLang="en-US" sz="2500" dirty="0">
                <a:solidFill>
                  <a:srgbClr val="000000"/>
                </a:solidFill>
                <a:latin typeface="+mj-ea"/>
                <a:ea typeface="+mj-ea"/>
                <a:sym typeface="+mn-ea"/>
              </a:rPr>
              <a:t>是一种以说明为主要表达方式的语篇类型。它通过对客观事物和事理进行总体说明并加以阐释。任务型阅读中比较常见的有</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en-US" altLang="zh-CN" sz="2500" b="1" dirty="0">
                <a:solidFill>
                  <a:srgbClr val="C00000"/>
                </a:solidFill>
                <a:latin typeface="Times New Roman" panose="02020603050405020304" pitchFamily="18" charset="0"/>
                <a:ea typeface="+mj-ea"/>
                <a:cs typeface="Times New Roman" panose="02020603050405020304" pitchFamily="18" charset="0"/>
                <a:sym typeface="+mn-ea"/>
              </a:rPr>
              <a:t>How-to</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dirty="0">
                <a:solidFill>
                  <a:srgbClr val="000000"/>
                </a:solidFill>
                <a:latin typeface="Times New Roman" panose="02020603050405020304" pitchFamily="18" charset="0"/>
                <a:ea typeface="+mj-ea"/>
                <a:cs typeface="Times New Roman" panose="02020603050405020304" pitchFamily="18" charset="0"/>
                <a:sym typeface="+mn-ea"/>
              </a:rPr>
              <a:t>类型和</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b="1" dirty="0">
                <a:solidFill>
                  <a:srgbClr val="C00000"/>
                </a:solidFill>
                <a:latin typeface="Times New Roman" panose="02020603050405020304" pitchFamily="18" charset="0"/>
                <a:ea typeface="+mj-ea"/>
                <a:cs typeface="Times New Roman" panose="02020603050405020304" pitchFamily="18" charset="0"/>
                <a:sym typeface="+mn-ea"/>
              </a:rPr>
              <a:t>事物演变</a:t>
            </a:r>
            <a:r>
              <a:rPr lang="en-US" altLang="zh-CN" sz="2500" b="1" dirty="0">
                <a:solidFill>
                  <a:srgbClr val="C00000"/>
                </a:solidFill>
                <a:latin typeface="Times New Roman" panose="02020603050405020304" pitchFamily="18" charset="0"/>
                <a:ea typeface="+mj-ea"/>
                <a:cs typeface="Times New Roman" panose="02020603050405020304" pitchFamily="18" charset="0"/>
                <a:sym typeface="+mn-ea"/>
              </a:rPr>
              <a:t>/</a:t>
            </a:r>
            <a:r>
              <a:rPr lang="zh-CN" altLang="en-US" sz="2500" b="1" dirty="0">
                <a:solidFill>
                  <a:srgbClr val="C00000"/>
                </a:solidFill>
                <a:latin typeface="Times New Roman" panose="02020603050405020304" pitchFamily="18" charset="0"/>
                <a:ea typeface="+mj-ea"/>
                <a:cs typeface="Times New Roman" panose="02020603050405020304" pitchFamily="18" charset="0"/>
                <a:sym typeface="+mn-ea"/>
              </a:rPr>
              <a:t>说明介绍</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dirty="0">
                <a:solidFill>
                  <a:srgbClr val="000000"/>
                </a:solidFill>
                <a:latin typeface="Times New Roman" panose="02020603050405020304" pitchFamily="18" charset="0"/>
                <a:ea typeface="+mj-ea"/>
                <a:cs typeface="Times New Roman" panose="02020603050405020304" pitchFamily="18" charset="0"/>
                <a:sym typeface="+mn-ea"/>
              </a:rPr>
              <a:t>两类，经常呈现</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dirty="0">
                <a:solidFill>
                  <a:srgbClr val="000000"/>
                </a:solidFill>
                <a:latin typeface="Times New Roman" panose="02020603050405020304" pitchFamily="18" charset="0"/>
                <a:ea typeface="+mj-ea"/>
                <a:cs typeface="Times New Roman" panose="02020603050405020304" pitchFamily="18" charset="0"/>
                <a:sym typeface="+mn-ea"/>
              </a:rPr>
              <a:t>总分</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dirty="0">
                <a:solidFill>
                  <a:srgbClr val="000000"/>
                </a:solidFill>
                <a:latin typeface="Times New Roman" panose="02020603050405020304" pitchFamily="18" charset="0"/>
                <a:ea typeface="+mj-ea"/>
                <a:cs typeface="Times New Roman" panose="02020603050405020304" pitchFamily="18" charset="0"/>
                <a:sym typeface="+mn-ea"/>
              </a:rPr>
              <a:t>、</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dirty="0">
                <a:solidFill>
                  <a:srgbClr val="000000"/>
                </a:solidFill>
                <a:latin typeface="Times New Roman" panose="02020603050405020304" pitchFamily="18" charset="0"/>
                <a:ea typeface="+mj-ea"/>
                <a:cs typeface="Times New Roman" panose="02020603050405020304" pitchFamily="18" charset="0"/>
                <a:sym typeface="+mn-ea"/>
              </a:rPr>
              <a:t>递进</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dirty="0">
                <a:solidFill>
                  <a:srgbClr val="000000"/>
                </a:solidFill>
                <a:latin typeface="Times New Roman" panose="02020603050405020304" pitchFamily="18" charset="0"/>
                <a:ea typeface="+mj-ea"/>
                <a:cs typeface="Times New Roman" panose="02020603050405020304" pitchFamily="18" charset="0"/>
                <a:sym typeface="+mn-ea"/>
              </a:rPr>
              <a:t>、</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dirty="0">
                <a:solidFill>
                  <a:srgbClr val="000000"/>
                </a:solidFill>
                <a:latin typeface="Times New Roman" panose="02020603050405020304" pitchFamily="18" charset="0"/>
                <a:ea typeface="+mj-ea"/>
                <a:cs typeface="Times New Roman" panose="02020603050405020304" pitchFamily="18" charset="0"/>
                <a:sym typeface="+mn-ea"/>
              </a:rPr>
              <a:t>并列</a:t>
            </a:r>
            <a:r>
              <a:rPr lang="en-US" altLang="zh-CN" sz="2500" dirty="0">
                <a:solidFill>
                  <a:srgbClr val="000000"/>
                </a:solidFill>
                <a:latin typeface="Times New Roman" panose="02020603050405020304" pitchFamily="18" charset="0"/>
                <a:ea typeface="+mj-ea"/>
                <a:cs typeface="Times New Roman" panose="02020603050405020304" pitchFamily="18" charset="0"/>
                <a:sym typeface="+mn-ea"/>
              </a:rPr>
              <a:t>”</a:t>
            </a:r>
            <a:r>
              <a:rPr lang="zh-CN" altLang="en-US" sz="2500" dirty="0">
                <a:solidFill>
                  <a:srgbClr val="000000"/>
                </a:solidFill>
                <a:latin typeface="Times New Roman" panose="02020603050405020304" pitchFamily="18" charset="0"/>
                <a:ea typeface="+mj-ea"/>
                <a:cs typeface="Times New Roman" panose="02020603050405020304" pitchFamily="18" charset="0"/>
                <a:sym typeface="+mn-ea"/>
              </a:rPr>
              <a:t>式结构。</a:t>
            </a:r>
            <a:endParaRPr lang="zh-CN" altLang="en-US" sz="2500" dirty="0">
              <a:solidFill>
                <a:srgbClr val="000000"/>
              </a:solidFill>
              <a:latin typeface="Times New Roman" panose="02020603050405020304" pitchFamily="18" charset="0"/>
              <a:ea typeface="+mj-ea"/>
              <a:cs typeface="Times New Roman" panose="02020603050405020304" pitchFamily="18" charset="0"/>
              <a:sym typeface="+mn-ea"/>
            </a:endParaRPr>
          </a:p>
        </p:txBody>
      </p:sp>
      <p:pic>
        <p:nvPicPr>
          <p:cNvPr id="8" name="图片 7"/>
          <p:cNvPicPr>
            <a:picLocks noChangeAspect="1"/>
          </p:cNvPicPr>
          <p:nvPr/>
        </p:nvPicPr>
        <p:blipFill>
          <a:blip r:embed="rId2"/>
          <a:srcRect b="72069"/>
          <a:stretch>
            <a:fillRect/>
          </a:stretch>
        </p:blipFill>
        <p:spPr>
          <a:xfrm>
            <a:off x="736600" y="3979545"/>
            <a:ext cx="866140" cy="939800"/>
          </a:xfrm>
          <a:prstGeom prst="rect">
            <a:avLst/>
          </a:prstGeom>
        </p:spPr>
      </p:pic>
      <p:sp>
        <p:nvSpPr>
          <p:cNvPr id="10" name="文本框 9"/>
          <p:cNvSpPr txBox="1"/>
          <p:nvPr/>
        </p:nvSpPr>
        <p:spPr>
          <a:xfrm>
            <a:off x="1832610" y="3826510"/>
            <a:ext cx="9600565" cy="1245235"/>
          </a:xfrm>
          <a:prstGeom prst="rect">
            <a:avLst/>
          </a:prstGeom>
          <a:noFill/>
          <a:ln w="19050">
            <a:solidFill>
              <a:schemeClr val="accent5">
                <a:lumMod val="40000"/>
                <a:lumOff val="60000"/>
              </a:schemeClr>
            </a:solidFill>
          </a:ln>
        </p:spPr>
        <p:txBody>
          <a:bodyPr wrap="square" rtlCol="0">
            <a:spAutoFit/>
          </a:bodyPr>
          <a:lstStyle/>
          <a:p>
            <a:r>
              <a:rPr lang="zh-CN" altLang="en-US" sz="2500" b="1" u="sng" dirty="0">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议论文</a:t>
            </a:r>
            <a:r>
              <a:rPr lang="zh-CN" altLang="en-US"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是一种论述事理、提出主张的文体。文章通常由论点、论据、论证三部分构成。文本结构通常采用“</a:t>
            </a:r>
            <a:r>
              <a:rPr lang="zh-CN" altLang="en-US" sz="2500" b="1" dirty="0">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三段论</a:t>
            </a:r>
            <a:r>
              <a:rPr lang="zh-CN" altLang="en-US"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”式，即提出问题（引论）</a:t>
            </a:r>
            <a:r>
              <a:rPr lang="en-US" altLang="zh-CN"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分析问题（本论）</a:t>
            </a:r>
            <a:r>
              <a:rPr lang="en-US" altLang="zh-CN"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解决问题（结论）。</a:t>
            </a:r>
            <a:endParaRPr lang="zh-CN" altLang="en-US"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4" name="图片 13"/>
          <p:cNvPicPr>
            <a:picLocks noChangeAspect="1"/>
          </p:cNvPicPr>
          <p:nvPr/>
        </p:nvPicPr>
        <p:blipFill>
          <a:blip r:embed="rId2"/>
          <a:srcRect b="72069"/>
          <a:stretch>
            <a:fillRect/>
          </a:stretch>
        </p:blipFill>
        <p:spPr>
          <a:xfrm>
            <a:off x="736600" y="5426075"/>
            <a:ext cx="866140" cy="939800"/>
          </a:xfrm>
          <a:prstGeom prst="rect">
            <a:avLst/>
          </a:prstGeom>
        </p:spPr>
      </p:pic>
      <p:sp>
        <p:nvSpPr>
          <p:cNvPr id="15" name="文本框 14"/>
          <p:cNvSpPr txBox="1"/>
          <p:nvPr/>
        </p:nvSpPr>
        <p:spPr>
          <a:xfrm>
            <a:off x="1800225" y="5426075"/>
            <a:ext cx="9600565" cy="860425"/>
          </a:xfrm>
          <a:prstGeom prst="rect">
            <a:avLst/>
          </a:prstGeom>
          <a:noFill/>
          <a:ln w="19050">
            <a:solidFill>
              <a:schemeClr val="accent5">
                <a:lumMod val="40000"/>
                <a:lumOff val="60000"/>
              </a:schemeClr>
            </a:solidFill>
          </a:ln>
        </p:spPr>
        <p:txBody>
          <a:bodyPr wrap="square" rtlCol="0">
            <a:spAutoFit/>
          </a:bodyPr>
          <a:lstStyle/>
          <a:p>
            <a:r>
              <a:rPr lang="zh-CN" altLang="en-US" sz="2500" b="1" u="sng" dirty="0">
                <a:solidFill>
                  <a:srgbClr val="C00000"/>
                </a:solidFill>
                <a:latin typeface="宋体" panose="02010600030101010101" pitchFamily="2" charset="-122"/>
                <a:ea typeface="宋体" panose="02010600030101010101" pitchFamily="2" charset="-122"/>
                <a:sym typeface="+mn-ea"/>
              </a:rPr>
              <a:t>记叙文</a:t>
            </a:r>
            <a:r>
              <a:rPr lang="zh-CN" altLang="en-US" sz="2500" dirty="0">
                <a:solidFill>
                  <a:srgbClr val="000000"/>
                </a:solidFill>
                <a:latin typeface="宋体" panose="02010600030101010101" pitchFamily="2" charset="-122"/>
                <a:ea typeface="宋体" panose="02010600030101010101" pitchFamily="2" charset="-122"/>
                <a:sym typeface="+mn-ea"/>
              </a:rPr>
              <a:t>通常以记人、叙事为主，以人物的经历和事物发展变化为主要内容。通常按</a:t>
            </a:r>
            <a:r>
              <a:rPr lang="zh-CN" altLang="en-US" sz="2500" b="1" dirty="0">
                <a:solidFill>
                  <a:srgbClr val="C00000"/>
                </a:solidFill>
                <a:latin typeface="宋体" panose="02010600030101010101" pitchFamily="2" charset="-122"/>
                <a:ea typeface="宋体" panose="02010600030101010101" pitchFamily="2" charset="-122"/>
                <a:sym typeface="+mn-ea"/>
              </a:rPr>
              <a:t>时间顺序</a:t>
            </a:r>
            <a:r>
              <a:rPr lang="zh-CN" altLang="en-US" sz="2500" dirty="0">
                <a:solidFill>
                  <a:srgbClr val="000000"/>
                </a:solidFill>
                <a:latin typeface="宋体" panose="02010600030101010101" pitchFamily="2" charset="-122"/>
                <a:ea typeface="宋体" panose="02010600030101010101" pitchFamily="2" charset="-122"/>
                <a:sym typeface="+mn-ea"/>
              </a:rPr>
              <a:t>推进。</a:t>
            </a:r>
            <a:endParaRPr lang="zh-CN" altLang="en-US" sz="2500" dirty="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127850"/>
    </mc:Choice>
    <mc:Fallback>
      <p:transition spd="slow" advTm="12785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0"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718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27600" y="405775"/>
            <a:ext cx="4065905" cy="553085"/>
          </a:xfrm>
          <a:prstGeom prst="rect">
            <a:avLst/>
          </a:prstGeom>
          <a:noFill/>
        </p:spPr>
        <p:txBody>
          <a:bodyPr wrap="none" lIns="91440" tIns="45720" rIns="91440" bIns="45720">
            <a:spAutoFit/>
          </a:bodyPr>
          <a:lstStyle/>
          <a:p>
            <a:pPr algn="ctr"/>
            <a:r>
              <a:rPr lang="en-US" sz="30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rPr>
              <a:t>说明文</a:t>
            </a:r>
            <a:r>
              <a:rPr lang="en-US" altLang="zh-CN" sz="3000" b="1" cap="none" spc="0" dirty="0">
                <a:ln w="0"/>
                <a:solidFill>
                  <a:schemeClr val="bg1"/>
                </a:solidFill>
                <a:latin typeface="Times New Roman" panose="02020603050405020304" pitchFamily="18" charset="0"/>
                <a:ea typeface="+mj-ea"/>
                <a:cs typeface="Times New Roman" panose="02020603050405020304" pitchFamily="18" charset="0"/>
              </a:rPr>
              <a:t>: How-to</a:t>
            </a:r>
            <a:r>
              <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rPr>
              <a:t>类型</a:t>
            </a:r>
            <a:endParaRPr lang="zh-CN" altLang="en-US" sz="30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pic>
        <p:nvPicPr>
          <p:cNvPr id="7" name="图片 4"/>
          <p:cNvPicPr>
            <a:picLocks noChangeAspect="1"/>
          </p:cNvPicPr>
          <p:nvPr/>
        </p:nvPicPr>
        <p:blipFill>
          <a:blip r:embed="rId2"/>
          <a:srcRect b="33942"/>
          <a:stretch>
            <a:fillRect/>
          </a:stretch>
        </p:blipFill>
        <p:spPr>
          <a:xfrm>
            <a:off x="1502410" y="1317625"/>
            <a:ext cx="8178165" cy="4617720"/>
          </a:xfrm>
          <a:prstGeom prst="rect">
            <a:avLst/>
          </a:prstGeom>
          <a:noFill/>
          <a:ln w="9525">
            <a:noFill/>
          </a:ln>
        </p:spPr>
      </p:pic>
      <p:sp>
        <p:nvSpPr>
          <p:cNvPr id="2" name="矩形 1"/>
          <p:cNvSpPr/>
          <p:nvPr/>
        </p:nvSpPr>
        <p:spPr>
          <a:xfrm>
            <a:off x="2160905" y="1892935"/>
            <a:ext cx="430530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对话气泡: 矩形 24"/>
          <p:cNvSpPr/>
          <p:nvPr/>
        </p:nvSpPr>
        <p:spPr>
          <a:xfrm>
            <a:off x="6181090" y="879475"/>
            <a:ext cx="3081655" cy="761365"/>
          </a:xfrm>
          <a:prstGeom prst="wedgeRectCallout">
            <a:avLst>
              <a:gd name="adj1" fmla="val -41098"/>
              <a:gd name="adj2" fmla="val 82000"/>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C00000"/>
                </a:solidFill>
                <a:latin typeface="Times New Roman" panose="02020603050405020304" pitchFamily="18" charset="0"/>
                <a:cs typeface="Times New Roman" panose="02020603050405020304" pitchFamily="18" charset="0"/>
              </a:rPr>
              <a:t>TOPIC</a:t>
            </a:r>
            <a:r>
              <a:rPr lang="en-US" altLang="zh-CN" sz="2400" b="1" dirty="0">
                <a:solidFill>
                  <a:schemeClr val="bg1"/>
                </a:solidFill>
                <a:latin typeface="Times New Roman" panose="02020603050405020304" pitchFamily="18" charset="0"/>
                <a:cs typeface="Times New Roman" panose="02020603050405020304" pitchFamily="18" charset="0"/>
              </a:rPr>
              <a:t> SENTENCE</a:t>
            </a:r>
            <a:endParaRPr lang="en-US" altLang="zh-CN" sz="2400" b="1" dirty="0">
              <a:solidFill>
                <a:schemeClr val="bg1"/>
              </a:solidFill>
              <a:latin typeface="Times New Roman" panose="02020603050405020304" pitchFamily="18" charset="0"/>
              <a:cs typeface="Times New Roman" panose="02020603050405020304" pitchFamily="18" charset="0"/>
            </a:endParaRPr>
          </a:p>
          <a:p>
            <a:pPr algn="ctr"/>
            <a:r>
              <a:rPr lang="en-US" altLang="zh-CN" sz="2400" b="1" dirty="0">
                <a:solidFill>
                  <a:schemeClr val="bg1"/>
                </a:solidFill>
                <a:latin typeface="Times New Roman" panose="02020603050405020304" pitchFamily="18" charset="0"/>
                <a:cs typeface="Times New Roman" panose="02020603050405020304" pitchFamily="18" charset="0"/>
              </a:rPr>
              <a:t>(</a:t>
            </a:r>
            <a:r>
              <a:rPr lang="en-US" altLang="zh-CN" sz="2400" b="1" dirty="0">
                <a:solidFill>
                  <a:srgbClr val="C00000"/>
                </a:solidFill>
                <a:latin typeface="Times New Roman" panose="02020603050405020304" pitchFamily="18" charset="0"/>
                <a:cs typeface="Times New Roman" panose="02020603050405020304" pitchFamily="18" charset="0"/>
              </a:rPr>
              <a:t>Main </a:t>
            </a:r>
            <a:r>
              <a:rPr lang="en-US" altLang="zh-CN" sz="2400" b="1" dirty="0">
                <a:solidFill>
                  <a:schemeClr val="bg1"/>
                </a:solidFill>
                <a:latin typeface="Times New Roman" panose="02020603050405020304" pitchFamily="18" charset="0"/>
                <a:cs typeface="Times New Roman" panose="02020603050405020304" pitchFamily="18" charset="0"/>
              </a:rPr>
              <a:t>Point)</a:t>
            </a:r>
            <a:endParaRPr lang="en-US" altLang="zh-CN" sz="2400" b="1" dirty="0">
              <a:solidFill>
                <a:schemeClr val="bg1"/>
              </a:solidFill>
              <a:latin typeface="Times New Roman" panose="02020603050405020304" pitchFamily="18" charset="0"/>
              <a:cs typeface="Times New Roman" panose="02020603050405020304" pitchFamily="18" charset="0"/>
            </a:endParaRPr>
          </a:p>
        </p:txBody>
      </p:sp>
      <p:sp>
        <p:nvSpPr>
          <p:cNvPr id="3" name="矩形 2"/>
          <p:cNvSpPr/>
          <p:nvPr/>
        </p:nvSpPr>
        <p:spPr>
          <a:xfrm>
            <a:off x="1964690" y="2181860"/>
            <a:ext cx="720090" cy="288925"/>
          </a:xfrm>
          <a:prstGeom prst="rect">
            <a:avLst/>
          </a:prstGeom>
          <a:noFill/>
          <a:ln w="28575" cmpd="sng">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983740" y="3294380"/>
            <a:ext cx="1643380" cy="288925"/>
          </a:xfrm>
          <a:prstGeom prst="rect">
            <a:avLst/>
          </a:prstGeom>
          <a:noFill/>
          <a:ln w="28575" cmpd="sng">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955165" y="4184650"/>
            <a:ext cx="3569335" cy="288925"/>
          </a:xfrm>
          <a:prstGeom prst="rect">
            <a:avLst/>
          </a:prstGeom>
          <a:noFill/>
          <a:ln w="28575" cmpd="sng">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936115" y="5334000"/>
            <a:ext cx="1496060" cy="288925"/>
          </a:xfrm>
          <a:prstGeom prst="rect">
            <a:avLst/>
          </a:prstGeom>
          <a:noFill/>
          <a:ln w="28575" cmpd="sng">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左大括号 11"/>
          <p:cNvSpPr/>
          <p:nvPr/>
        </p:nvSpPr>
        <p:spPr>
          <a:xfrm>
            <a:off x="1286510" y="2357755"/>
            <a:ext cx="524510" cy="3173095"/>
          </a:xfrm>
          <a:prstGeom prst="leftBrace">
            <a:avLst/>
          </a:prstGeom>
          <a:ln w="28575" cmpd="sng">
            <a:solidFill>
              <a:srgbClr val="002060"/>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4" name="对话气泡: 矩形 24"/>
          <p:cNvSpPr/>
          <p:nvPr/>
        </p:nvSpPr>
        <p:spPr>
          <a:xfrm>
            <a:off x="462280" y="3048000"/>
            <a:ext cx="1030605" cy="800735"/>
          </a:xfrm>
          <a:prstGeom prst="wedgeRectCallout">
            <a:avLst>
              <a:gd name="adj1" fmla="val 55298"/>
              <a:gd name="adj2" fmla="val 60150"/>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C00000"/>
                </a:solidFill>
                <a:latin typeface="Times New Roman" panose="02020603050405020304" pitchFamily="18" charset="0"/>
                <a:cs typeface="Times New Roman" panose="02020603050405020304" pitchFamily="18" charset="0"/>
              </a:rPr>
              <a:t>Sub</a:t>
            </a:r>
            <a:r>
              <a:rPr lang="en-US" altLang="zh-CN" sz="2400" b="1" dirty="0">
                <a:solidFill>
                  <a:schemeClr val="bg1"/>
                </a:solidFill>
                <a:latin typeface="Times New Roman" panose="02020603050405020304" pitchFamily="18" charset="0"/>
                <a:cs typeface="Times New Roman" panose="02020603050405020304" pitchFamily="18" charset="0"/>
              </a:rPr>
              <a:t>-</a:t>
            </a:r>
            <a:endParaRPr lang="en-US" altLang="zh-CN" sz="2400" b="1" dirty="0">
              <a:solidFill>
                <a:schemeClr val="bg1"/>
              </a:solidFill>
              <a:latin typeface="Times New Roman" panose="02020603050405020304" pitchFamily="18" charset="0"/>
              <a:cs typeface="Times New Roman" panose="02020603050405020304" pitchFamily="18" charset="0"/>
            </a:endParaRPr>
          </a:p>
          <a:p>
            <a:pPr algn="ctr"/>
            <a:r>
              <a:rPr lang="en-US" altLang="zh-CN" sz="2400" b="1" dirty="0">
                <a:solidFill>
                  <a:schemeClr val="bg1"/>
                </a:solidFill>
                <a:latin typeface="Times New Roman" panose="02020603050405020304" pitchFamily="18" charset="0"/>
                <a:cs typeface="Times New Roman" panose="02020603050405020304" pitchFamily="18" charset="0"/>
              </a:rPr>
              <a:t>points</a:t>
            </a:r>
            <a:endParaRPr lang="en-US" altLang="zh-CN" sz="2400" b="1" dirty="0">
              <a:solidFill>
                <a:schemeClr val="bg1"/>
              </a:solidFill>
              <a:latin typeface="Times New Roman" panose="02020603050405020304" pitchFamily="18" charset="0"/>
              <a:cs typeface="Times New Roman" panose="02020603050405020304" pitchFamily="18" charset="0"/>
            </a:endParaRPr>
          </a:p>
        </p:txBody>
      </p:sp>
      <p:sp>
        <p:nvSpPr>
          <p:cNvPr id="15" name="对话气泡: 矩形 24"/>
          <p:cNvSpPr/>
          <p:nvPr/>
        </p:nvSpPr>
        <p:spPr>
          <a:xfrm>
            <a:off x="6297930" y="2959735"/>
            <a:ext cx="2847975" cy="397510"/>
          </a:xfrm>
          <a:prstGeom prst="wedgeRectCallout">
            <a:avLst>
              <a:gd name="adj1" fmla="val -51337"/>
              <a:gd name="adj2" fmla="val 145207"/>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C00000"/>
                </a:solidFill>
                <a:latin typeface="Times New Roman" panose="02020603050405020304" pitchFamily="18" charset="0"/>
                <a:cs typeface="Times New Roman" panose="02020603050405020304" pitchFamily="18" charset="0"/>
              </a:rPr>
              <a:t>supporting </a:t>
            </a:r>
            <a:r>
              <a:rPr lang="en-US" altLang="zh-CN" sz="2400" b="1" dirty="0">
                <a:solidFill>
                  <a:schemeClr val="bg1"/>
                </a:solidFill>
                <a:latin typeface="Times New Roman" panose="02020603050405020304" pitchFamily="18" charset="0"/>
                <a:cs typeface="Times New Roman" panose="02020603050405020304" pitchFamily="18" charset="0"/>
              </a:rPr>
              <a:t>details</a:t>
            </a:r>
            <a:endParaRPr lang="en-US" altLang="zh-CN" sz="2400" b="1" dirty="0">
              <a:solidFill>
                <a:schemeClr val="bg1"/>
              </a:solidFill>
              <a:latin typeface="Times New Roman" panose="02020603050405020304" pitchFamily="18" charset="0"/>
              <a:cs typeface="Times New Roman" panose="02020603050405020304" pitchFamily="18" charset="0"/>
            </a:endParaRPr>
          </a:p>
        </p:txBody>
      </p:sp>
      <p:sp>
        <p:nvSpPr>
          <p:cNvPr id="17" name="对话气泡: 矩形 24"/>
          <p:cNvSpPr/>
          <p:nvPr/>
        </p:nvSpPr>
        <p:spPr>
          <a:xfrm>
            <a:off x="4315460" y="6062980"/>
            <a:ext cx="1865630" cy="397510"/>
          </a:xfrm>
          <a:prstGeom prst="wedgeRectCallout">
            <a:avLst>
              <a:gd name="adj1" fmla="val 204"/>
              <a:gd name="adj2" fmla="val -89456"/>
            </a:avLst>
          </a:prstGeom>
          <a:solidFill>
            <a:schemeClr val="tx1">
              <a:lumMod val="95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C00000"/>
                </a:solidFill>
                <a:latin typeface="Times New Roman" panose="02020603050405020304" pitchFamily="18" charset="0"/>
                <a:cs typeface="Times New Roman" panose="02020603050405020304" pitchFamily="18" charset="0"/>
              </a:rPr>
              <a:t>conclusion </a:t>
            </a:r>
            <a:endParaRPr lang="en-US" altLang="zh-CN" sz="2400" b="1" dirty="0">
              <a:solidFill>
                <a:schemeClr val="bg1"/>
              </a:solidFill>
              <a:latin typeface="Times New Roman" panose="02020603050405020304" pitchFamily="18" charset="0"/>
              <a:cs typeface="Times New Roman" panose="02020603050405020304" pitchFamily="18" charset="0"/>
            </a:endParaRPr>
          </a:p>
        </p:txBody>
      </p:sp>
      <p:pic>
        <p:nvPicPr>
          <p:cNvPr id="287747" name="Picture 3" descr="C:\Users\Administrator\Desktop\文本结构与序号\01.png"/>
          <p:cNvPicPr>
            <a:picLocks noChangeAspect="1" noChangeArrowheads="1"/>
          </p:cNvPicPr>
          <p:nvPr/>
        </p:nvPicPr>
        <p:blipFill>
          <a:blip r:embed="rId3"/>
          <a:srcRect/>
          <a:stretch>
            <a:fillRect/>
          </a:stretch>
        </p:blipFill>
        <p:spPr bwMode="auto">
          <a:xfrm>
            <a:off x="9450070" y="1771650"/>
            <a:ext cx="2275840" cy="1276985"/>
          </a:xfrm>
          <a:prstGeom prst="rect">
            <a:avLst/>
          </a:prstGeom>
        </p:spPr>
        <p:style>
          <a:lnRef idx="2">
            <a:schemeClr val="accent5"/>
          </a:lnRef>
          <a:fillRef idx="1">
            <a:schemeClr val="lt1"/>
          </a:fillRef>
          <a:effectRef idx="0">
            <a:schemeClr val="accent5"/>
          </a:effectRef>
          <a:fontRef idx="minor">
            <a:schemeClr val="dk1"/>
          </a:fontRef>
        </p:style>
      </p:pic>
      <p:pic>
        <p:nvPicPr>
          <p:cNvPr id="21" name="内容占位符 20"/>
          <p:cNvPicPr>
            <a:picLocks noGrp="1" noChangeAspect="1"/>
          </p:cNvPicPr>
          <p:nvPr>
            <p:ph idx="1"/>
          </p:nvPr>
        </p:nvPicPr>
        <p:blipFill>
          <a:blip r:embed="rId4"/>
          <a:stretch>
            <a:fillRect/>
          </a:stretch>
        </p:blipFill>
        <p:spPr>
          <a:xfrm>
            <a:off x="9450070" y="3479165"/>
            <a:ext cx="2235835" cy="1699895"/>
          </a:xfrm>
          <a:prstGeom prst="rect">
            <a:avLst/>
          </a:prstGeom>
        </p:spPr>
      </p:pic>
    </p:spTree>
    <p:custDataLst>
      <p:tags r:id="rId5"/>
    </p:custDataLst>
  </p:cSld>
  <p:clrMapOvr>
    <a:masterClrMapping/>
  </p:clrMapOvr>
  <mc:AlternateContent xmlns:mc="http://schemas.openxmlformats.org/markup-compatibility/2006">
    <mc:Choice xmlns:p14="http://schemas.microsoft.com/office/powerpoint/2010/main" Requires="p14">
      <p:transition spd="slow" p14:dur="2000" advTm="247065"/>
    </mc:Choice>
    <mc:Fallback>
      <p:transition spd="slow" advTm="24706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87747"/>
                                        </p:tgtEl>
                                        <p:attrNameLst>
                                          <p:attrName>style.visibility</p:attrName>
                                        </p:attrNameLst>
                                      </p:cBhvr>
                                      <p:to>
                                        <p:strVal val="visible"/>
                                      </p:to>
                                    </p:set>
                                    <p:anim calcmode="lin" valueType="num">
                                      <p:cBhvr additive="base">
                                        <p:cTn id="59" dur="500" fill="hold"/>
                                        <p:tgtEl>
                                          <p:spTgt spid="287747"/>
                                        </p:tgtEl>
                                        <p:attrNameLst>
                                          <p:attrName>ppt_x</p:attrName>
                                        </p:attrNameLst>
                                      </p:cBhvr>
                                      <p:tavLst>
                                        <p:tav tm="0">
                                          <p:val>
                                            <p:strVal val="#ppt_x"/>
                                          </p:val>
                                        </p:tav>
                                        <p:tav tm="100000">
                                          <p:val>
                                            <p:strVal val="#ppt_x"/>
                                          </p:val>
                                        </p:tav>
                                      </p:tavLst>
                                    </p:anim>
                                    <p:anim calcmode="lin" valueType="num">
                                      <p:cBhvr additive="base">
                                        <p:cTn id="60" dur="500" fill="hold"/>
                                        <p:tgtEl>
                                          <p:spTgt spid="287747"/>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1"/>
                                        </p:tgtEl>
                                        <p:attrNameLst>
                                          <p:attrName>style.visibility</p:attrName>
                                        </p:attrNameLst>
                                      </p:cBhvr>
                                      <p:to>
                                        <p:strVal val="visible"/>
                                      </p:to>
                                    </p:set>
                                    <p:anim calcmode="lin" valueType="num">
                                      <p:cBhvr additive="base">
                                        <p:cTn id="65" dur="500" fill="hold"/>
                                        <p:tgtEl>
                                          <p:spTgt spid="21"/>
                                        </p:tgtEl>
                                        <p:attrNameLst>
                                          <p:attrName>ppt_x</p:attrName>
                                        </p:attrNameLst>
                                      </p:cBhvr>
                                      <p:tavLst>
                                        <p:tav tm="0">
                                          <p:val>
                                            <p:strVal val="#ppt_x"/>
                                          </p:val>
                                        </p:tav>
                                        <p:tav tm="100000">
                                          <p:val>
                                            <p:strVal val="#ppt_x"/>
                                          </p:val>
                                        </p:tav>
                                      </p:tavLst>
                                    </p:anim>
                                    <p:anim calcmode="lin" valueType="num">
                                      <p:cBhvr additive="base">
                                        <p:cTn id="6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13" grpId="0" bldLvl="0" animBg="1"/>
      <p:bldP spid="3" grpId="0" animBg="1"/>
      <p:bldP spid="4" grpId="0" animBg="1"/>
      <p:bldP spid="8" grpId="0" animBg="1"/>
      <p:bldP spid="9" grpId="0" animBg="1"/>
      <p:bldP spid="12" grpId="0" animBg="1"/>
      <p:bldP spid="14" grpId="0" bldLvl="0" animBg="1"/>
      <p:bldP spid="15" grpId="0" bldLvl="0" animBg="1"/>
      <p:bldP spid="17"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13021" y="219556"/>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676275"/>
            <a:ext cx="11228705" cy="3815080"/>
          </a:xfrm>
          <a:prstGeom prst="rect">
            <a:avLst/>
          </a:prstGeom>
          <a:solidFill>
            <a:schemeClr val="accent3">
              <a:lumMod val="20000"/>
              <a:lumOff val="80000"/>
            </a:schemeClr>
          </a:solidFill>
        </p:spPr>
        <p:txBody>
          <a:bodyPr wrap="square" rtlCol="0" anchor="t">
            <a:spAutoFit/>
          </a:bodyPr>
          <a:lstStyle/>
          <a:p>
            <a:r>
              <a:rPr lang="en-US" altLang="zh-CN" sz="2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1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Move into a new home in a new neighborhood is an exciting experience. Of course, you want to make sure that you become an accepted and valuable part of your new neighborhood. The easiest way to accomplish this is to make sure you conduct yourself as a good neighborhood should. </a:t>
            </a:r>
            <a:r>
              <a:rPr lang="en-US" altLang="zh-CN" sz="20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1     </a:t>
            </a:r>
            <a:r>
              <a:rPr lang="en-US" altLang="zh-CN" sz="2000" dirty="0">
                <a:solidFill>
                  <a:schemeClr val="tx1"/>
                </a:solidFill>
                <a:uFillTx/>
                <a:latin typeface="Times New Roman" panose="02020603050405020304" pitchFamily="18" charset="0"/>
                <a:ea typeface="Lingoes Unicode" panose="020B0604020202020204" charset="-122"/>
                <a:cs typeface="Times New Roman" panose="02020603050405020304" pitchFamily="18" charset="0"/>
              </a:rPr>
              <a:t>.</a:t>
            </a:r>
            <a:endParaRPr lang="en-US" altLang="zh-CN" sz="2000" dirty="0">
              <a:solidFill>
                <a:schemeClr val="tx1"/>
              </a:solidFill>
              <a:uFillTx/>
              <a:latin typeface="Times New Roman" panose="02020603050405020304" pitchFamily="18" charset="0"/>
              <a:ea typeface="Lingoes Unicode" panose="020B0604020202020204" charset="-122"/>
              <a:cs typeface="Times New Roman" panose="02020603050405020304" pitchFamily="18" charset="0"/>
            </a:endParaRPr>
          </a:p>
          <a:p>
            <a:r>
              <a:rPr lang="en-US" altLang="zh-CN" sz="2000" dirty="0">
                <a:solidFill>
                  <a:schemeClr val="tx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Perhaps one of the most important things you can do ad a good neighbor is to keep your property neat, clean, and in good repair...</a:t>
            </a:r>
            <a:endPar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endParaRPr>
          </a:p>
          <a:p>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Second, take the overall appearance of the neighborhood seriously...</a:t>
            </a:r>
            <a:endPar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endParaRPr>
          </a:p>
          <a:p>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2     </a:t>
            </a:r>
            <a:r>
              <a:rPr lang="en-US" altLang="zh-CN" sz="2000" dirty="0">
                <a:uFillTx/>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If a neighbor is going to be out of town, offer to collect mail and newspaper. If a neighbor suffers an illness, offer to do the grocery shopping. Let them know that you are there to help in a way that is acceptable, while still respecting the privacy of your neighbor.</a:t>
            </a:r>
            <a:endPar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a:t>
            </a:r>
            <a:r>
              <a:rPr lang="en-US" altLang="zh-CN" sz="20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3     </a:t>
            </a:r>
            <a:r>
              <a:rPr lang="en-US" altLang="zh-CN" sz="2000" dirty="0">
                <a:uFillTx/>
                <a:latin typeface="Times New Roman" panose="02020603050405020304" pitchFamily="18" charset="0"/>
                <a:ea typeface="Lingoes Unicode" panose="020B0604020202020204" charset="-122"/>
                <a:cs typeface="Times New Roman" panose="02020603050405020304" pitchFamily="18" charset="0"/>
                <a:sym typeface="+mn-ea"/>
              </a:rPr>
              <a:t>.</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By following the basic rules of respecting others, taking care of what belongs to you, and taking pride in the appearance of the neighborhood in general, you will quickly become a good neighbor that everyone appreciates.</a:t>
            </a:r>
            <a:endPar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endParaRPr>
          </a:p>
        </p:txBody>
      </p:sp>
      <p:sp>
        <p:nvSpPr>
          <p:cNvPr id="17" name="矩形 16"/>
          <p:cNvSpPr/>
          <p:nvPr/>
        </p:nvSpPr>
        <p:spPr>
          <a:xfrm>
            <a:off x="652780" y="4621530"/>
            <a:ext cx="10960100" cy="186880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solidFill>
                  <a:schemeClr val="bg1"/>
                </a:solidFill>
                <a:latin typeface="Times New Roman" panose="02020603050405020304" pitchFamily="18" charset="0"/>
                <a:cs typeface="Times New Roman" panose="02020603050405020304" pitchFamily="18" charset="0"/>
                <a:sym typeface="+mn-ea"/>
              </a:rPr>
              <a:t>A. In general, keep an eye on their property while they are gone.</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B. A good neighbor is also one who likes to help out in small ways.</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C. Being a good neighbor is more or less about considerate behavior.</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D. Sometimes neighbors may go to the supermarket together to do shopping.</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E. Should you come across waste paper thrown out of a passing car, pick it up.</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F. People tend to take pride in keeping everything in their street fresh and inviting.</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G. Here are a few tips to help you win over everyone in the neighborhood quickly.</a:t>
            </a:r>
            <a:endParaRPr lang="en-US">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13" name="对话气泡: 矩形 24"/>
          <p:cNvSpPr/>
          <p:nvPr/>
        </p:nvSpPr>
        <p:spPr>
          <a:xfrm>
            <a:off x="9302115" y="1317625"/>
            <a:ext cx="1994535"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Topic sentence</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3" name="对话气泡: 矩形 24"/>
          <p:cNvSpPr/>
          <p:nvPr/>
        </p:nvSpPr>
        <p:spPr>
          <a:xfrm>
            <a:off x="8956040" y="676275"/>
            <a:ext cx="2940685" cy="465455"/>
          </a:xfrm>
          <a:prstGeom prst="wedgeRectCallout">
            <a:avLst>
              <a:gd name="adj1" fmla="val -2580"/>
              <a:gd name="adj2" fmla="val 8424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chemeClr val="bg1"/>
                </a:solidFill>
                <a:latin typeface="Times New Roman" panose="02020603050405020304" pitchFamily="18" charset="0"/>
                <a:cs typeface="Times New Roman" panose="02020603050405020304" pitchFamily="18" charset="0"/>
              </a:rPr>
              <a:t>tips, advice, how to? </a:t>
            </a:r>
            <a:endParaRPr lang="en-US" altLang="zh-CN" sz="2400" b="1" dirty="0">
              <a:solidFill>
                <a:schemeClr val="bg1"/>
              </a:solidFill>
              <a:latin typeface="Times New Roman" panose="02020603050405020304" pitchFamily="18" charset="0"/>
              <a:cs typeface="Times New Roman" panose="02020603050405020304" pitchFamily="18" charset="0"/>
            </a:endParaRPr>
          </a:p>
        </p:txBody>
      </p:sp>
      <p:sp>
        <p:nvSpPr>
          <p:cNvPr id="4" name="对话气泡: 矩形 24"/>
          <p:cNvSpPr/>
          <p:nvPr/>
        </p:nvSpPr>
        <p:spPr>
          <a:xfrm>
            <a:off x="9302115" y="1317625"/>
            <a:ext cx="1994535"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G</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8" name="矩形 7"/>
          <p:cNvSpPr/>
          <p:nvPr/>
        </p:nvSpPr>
        <p:spPr>
          <a:xfrm>
            <a:off x="5824855" y="2574290"/>
            <a:ext cx="372427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67915" y="2891790"/>
            <a:ext cx="337947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9476740" y="2891790"/>
            <a:ext cx="147891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对话气泡: 矩形 24"/>
          <p:cNvSpPr/>
          <p:nvPr/>
        </p:nvSpPr>
        <p:spPr>
          <a:xfrm>
            <a:off x="1053465" y="2574290"/>
            <a:ext cx="5676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B</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4" name="矩形 13"/>
          <p:cNvSpPr/>
          <p:nvPr/>
        </p:nvSpPr>
        <p:spPr>
          <a:xfrm>
            <a:off x="1764030" y="1675765"/>
            <a:ext cx="3399155" cy="288925"/>
          </a:xfrm>
          <a:prstGeom prst="rect">
            <a:avLst/>
          </a:prstGeom>
          <a:noFill/>
          <a:ln w="28575" cmpd="sng">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876300" y="2285365"/>
            <a:ext cx="967105" cy="288925"/>
          </a:xfrm>
          <a:prstGeom prst="rect">
            <a:avLst/>
          </a:prstGeom>
          <a:noFill/>
          <a:ln w="28575" cmpd="sng">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2738120" y="4855845"/>
            <a:ext cx="474980" cy="288925"/>
          </a:xfrm>
          <a:prstGeom prst="rect">
            <a:avLst/>
          </a:prstGeom>
          <a:noFill/>
          <a:ln w="28575" cmpd="sng">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箭头连接符 18"/>
          <p:cNvCxnSpPr>
            <a:stCxn id="14" idx="2"/>
            <a:endCxn id="15" idx="0"/>
          </p:cNvCxnSpPr>
          <p:nvPr/>
        </p:nvCxnSpPr>
        <p:spPr>
          <a:xfrm flipH="1">
            <a:off x="1360170" y="1964690"/>
            <a:ext cx="2103755" cy="320675"/>
          </a:xfrm>
          <a:prstGeom prst="straightConnector1">
            <a:avLst/>
          </a:prstGeom>
          <a:ln w="25400">
            <a:solidFill>
              <a:srgbClr val="002060"/>
            </a:solidFill>
            <a:tailEnd type="stealth"/>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a:stCxn id="15" idx="2"/>
            <a:endCxn id="18" idx="0"/>
          </p:cNvCxnSpPr>
          <p:nvPr/>
        </p:nvCxnSpPr>
        <p:spPr>
          <a:xfrm>
            <a:off x="1360170" y="2574290"/>
            <a:ext cx="1615440" cy="2281555"/>
          </a:xfrm>
          <a:prstGeom prst="straightConnector1">
            <a:avLst/>
          </a:prstGeom>
          <a:ln w="25400">
            <a:solidFill>
              <a:srgbClr val="002060"/>
            </a:solidFill>
            <a:tailEnd type="stealth"/>
          </a:ln>
        </p:spPr>
        <p:style>
          <a:lnRef idx="1">
            <a:schemeClr val="accent1"/>
          </a:lnRef>
          <a:fillRef idx="0">
            <a:schemeClr val="accent1"/>
          </a:fillRef>
          <a:effectRef idx="0">
            <a:schemeClr val="accent1"/>
          </a:effectRef>
          <a:fontRef idx="minor">
            <a:schemeClr val="tx1"/>
          </a:fontRef>
        </p:style>
      </p:cxnSp>
      <p:sp>
        <p:nvSpPr>
          <p:cNvPr id="23" name="对话气泡: 矩形 24"/>
          <p:cNvSpPr/>
          <p:nvPr/>
        </p:nvSpPr>
        <p:spPr>
          <a:xfrm>
            <a:off x="990600" y="3418840"/>
            <a:ext cx="5676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C</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24" name="矩形 23"/>
          <p:cNvSpPr/>
          <p:nvPr/>
        </p:nvSpPr>
        <p:spPr>
          <a:xfrm>
            <a:off x="5055870" y="5144770"/>
            <a:ext cx="202120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箭头连接符 24"/>
          <p:cNvCxnSpPr>
            <a:endCxn id="24" idx="0"/>
          </p:cNvCxnSpPr>
          <p:nvPr/>
        </p:nvCxnSpPr>
        <p:spPr>
          <a:xfrm>
            <a:off x="5861050" y="3753485"/>
            <a:ext cx="205740" cy="1391285"/>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p:nvPr/>
        </p:nvCxnSpPr>
        <p:spPr>
          <a:xfrm flipH="1">
            <a:off x="6059805" y="3663950"/>
            <a:ext cx="2124075" cy="1457960"/>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cxnSp>
        <p:nvCxnSpPr>
          <p:cNvPr id="28" name="直接箭头连接符 27"/>
          <p:cNvCxnSpPr/>
          <p:nvPr/>
        </p:nvCxnSpPr>
        <p:spPr>
          <a:xfrm>
            <a:off x="1329690" y="4042410"/>
            <a:ext cx="4690745" cy="1050290"/>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pic>
        <p:nvPicPr>
          <p:cNvPr id="29" name="内容占位符 28"/>
          <p:cNvPicPr>
            <a:picLocks noGrp="1" noChangeAspect="1"/>
          </p:cNvPicPr>
          <p:nvPr>
            <p:ph idx="1"/>
          </p:nvPr>
        </p:nvPicPr>
        <p:blipFill>
          <a:blip r:embed="rId2"/>
          <a:stretch>
            <a:fillRect/>
          </a:stretch>
        </p:blipFill>
        <p:spPr>
          <a:xfrm>
            <a:off x="9057005" y="4705985"/>
            <a:ext cx="2235835" cy="1699895"/>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401410"/>
    </mc:Choice>
    <mc:Fallback>
      <p:transition spd="slow" advTm="40141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additive="base">
                                        <p:cTn id="47" dur="500" fill="hold"/>
                                        <p:tgtEl>
                                          <p:spTgt spid="19"/>
                                        </p:tgtEl>
                                        <p:attrNameLst>
                                          <p:attrName>ppt_x</p:attrName>
                                        </p:attrNameLst>
                                      </p:cBhvr>
                                      <p:tavLst>
                                        <p:tav tm="0">
                                          <p:val>
                                            <p:strVal val="#ppt_x"/>
                                          </p:val>
                                        </p:tav>
                                        <p:tav tm="100000">
                                          <p:val>
                                            <p:strVal val="#ppt_x"/>
                                          </p:val>
                                        </p:tav>
                                      </p:tavLst>
                                    </p:anim>
                                    <p:anim calcmode="lin" valueType="num">
                                      <p:cBhvr additive="base">
                                        <p:cTn id="48" dur="500" fill="hold"/>
                                        <p:tgtEl>
                                          <p:spTgt spid="19"/>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additive="base">
                                        <p:cTn id="51" dur="500" fill="hold"/>
                                        <p:tgtEl>
                                          <p:spTgt spid="15"/>
                                        </p:tgtEl>
                                        <p:attrNameLst>
                                          <p:attrName>ppt_x</p:attrName>
                                        </p:attrNameLst>
                                      </p:cBhvr>
                                      <p:tavLst>
                                        <p:tav tm="0">
                                          <p:val>
                                            <p:strVal val="#ppt_x"/>
                                          </p:val>
                                        </p:tav>
                                        <p:tav tm="100000">
                                          <p:val>
                                            <p:strVal val="#ppt_x"/>
                                          </p:val>
                                        </p:tav>
                                      </p:tavLst>
                                    </p:anim>
                                    <p:anim calcmode="lin" valueType="num">
                                      <p:cBhvr additive="base">
                                        <p:cTn id="5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0"/>
                                        </p:tgtEl>
                                        <p:attrNameLst>
                                          <p:attrName>style.visibility</p:attrName>
                                        </p:attrNameLst>
                                      </p:cBhvr>
                                      <p:to>
                                        <p:strVal val="visible"/>
                                      </p:to>
                                    </p:set>
                                    <p:anim calcmode="lin" valueType="num">
                                      <p:cBhvr additive="base">
                                        <p:cTn id="57" dur="500" fill="hold"/>
                                        <p:tgtEl>
                                          <p:spTgt spid="20"/>
                                        </p:tgtEl>
                                        <p:attrNameLst>
                                          <p:attrName>ppt_x</p:attrName>
                                        </p:attrNameLst>
                                      </p:cBhvr>
                                      <p:tavLst>
                                        <p:tav tm="0">
                                          <p:val>
                                            <p:strVal val="#ppt_x"/>
                                          </p:val>
                                        </p:tav>
                                        <p:tav tm="100000">
                                          <p:val>
                                            <p:strVal val="#ppt_x"/>
                                          </p:val>
                                        </p:tav>
                                      </p:tavLst>
                                    </p:anim>
                                    <p:anim calcmode="lin" valueType="num">
                                      <p:cBhvr additive="base">
                                        <p:cTn id="58" dur="500" fill="hold"/>
                                        <p:tgtEl>
                                          <p:spTgt spid="20"/>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8"/>
                                        </p:tgtEl>
                                        <p:attrNameLst>
                                          <p:attrName>style.visibility</p:attrName>
                                        </p:attrNameLst>
                                      </p:cBhvr>
                                      <p:to>
                                        <p:strVal val="visible"/>
                                      </p:to>
                                    </p:set>
                                    <p:anim calcmode="lin" valueType="num">
                                      <p:cBhvr additive="base">
                                        <p:cTn id="67" dur="500" fill="hold"/>
                                        <p:tgtEl>
                                          <p:spTgt spid="28"/>
                                        </p:tgtEl>
                                        <p:attrNameLst>
                                          <p:attrName>ppt_x</p:attrName>
                                        </p:attrNameLst>
                                      </p:cBhvr>
                                      <p:tavLst>
                                        <p:tav tm="0">
                                          <p:val>
                                            <p:strVal val="#ppt_x"/>
                                          </p:val>
                                        </p:tav>
                                        <p:tav tm="100000">
                                          <p:val>
                                            <p:strVal val="#ppt_x"/>
                                          </p:val>
                                        </p:tav>
                                      </p:tavLst>
                                    </p:anim>
                                    <p:anim calcmode="lin" valueType="num">
                                      <p:cBhvr additive="base">
                                        <p:cTn id="68" dur="500" fill="hold"/>
                                        <p:tgtEl>
                                          <p:spTgt spid="28"/>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25"/>
                                        </p:tgtEl>
                                        <p:attrNameLst>
                                          <p:attrName>style.visibility</p:attrName>
                                        </p:attrNameLst>
                                      </p:cBhvr>
                                      <p:to>
                                        <p:strVal val="visible"/>
                                      </p:to>
                                    </p:set>
                                    <p:anim calcmode="lin" valueType="num">
                                      <p:cBhvr additive="base">
                                        <p:cTn id="71" dur="500" fill="hold"/>
                                        <p:tgtEl>
                                          <p:spTgt spid="25"/>
                                        </p:tgtEl>
                                        <p:attrNameLst>
                                          <p:attrName>ppt_x</p:attrName>
                                        </p:attrNameLst>
                                      </p:cBhvr>
                                      <p:tavLst>
                                        <p:tav tm="0">
                                          <p:val>
                                            <p:strVal val="#ppt_x"/>
                                          </p:val>
                                        </p:tav>
                                        <p:tav tm="100000">
                                          <p:val>
                                            <p:strVal val="#ppt_x"/>
                                          </p:val>
                                        </p:tav>
                                      </p:tavLst>
                                    </p:anim>
                                    <p:anim calcmode="lin" valueType="num">
                                      <p:cBhvr additive="base">
                                        <p:cTn id="72" dur="500" fill="hold"/>
                                        <p:tgtEl>
                                          <p:spTgt spid="25"/>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27"/>
                                        </p:tgtEl>
                                        <p:attrNameLst>
                                          <p:attrName>style.visibility</p:attrName>
                                        </p:attrNameLst>
                                      </p:cBhvr>
                                      <p:to>
                                        <p:strVal val="visible"/>
                                      </p:to>
                                    </p:set>
                                    <p:anim calcmode="lin" valueType="num">
                                      <p:cBhvr additive="base">
                                        <p:cTn id="75" dur="500" fill="hold"/>
                                        <p:tgtEl>
                                          <p:spTgt spid="27"/>
                                        </p:tgtEl>
                                        <p:attrNameLst>
                                          <p:attrName>ppt_x</p:attrName>
                                        </p:attrNameLst>
                                      </p:cBhvr>
                                      <p:tavLst>
                                        <p:tav tm="0">
                                          <p:val>
                                            <p:strVal val="#ppt_x"/>
                                          </p:val>
                                        </p:tav>
                                        <p:tav tm="100000">
                                          <p:val>
                                            <p:strVal val="#ppt_x"/>
                                          </p:val>
                                        </p:tav>
                                      </p:tavLst>
                                    </p:anim>
                                    <p:anim calcmode="lin" valueType="num">
                                      <p:cBhvr additive="base">
                                        <p:cTn id="7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4"/>
                                        </p:tgtEl>
                                        <p:attrNameLst>
                                          <p:attrName>style.visibility</p:attrName>
                                        </p:attrNameLst>
                                      </p:cBhvr>
                                      <p:to>
                                        <p:strVal val="visible"/>
                                      </p:to>
                                    </p:set>
                                    <p:anim calcmode="lin" valueType="num">
                                      <p:cBhvr additive="base">
                                        <p:cTn id="81" dur="500" fill="hold"/>
                                        <p:tgtEl>
                                          <p:spTgt spid="24"/>
                                        </p:tgtEl>
                                        <p:attrNameLst>
                                          <p:attrName>ppt_x</p:attrName>
                                        </p:attrNameLst>
                                      </p:cBhvr>
                                      <p:tavLst>
                                        <p:tav tm="0">
                                          <p:val>
                                            <p:strVal val="#ppt_x"/>
                                          </p:val>
                                        </p:tav>
                                        <p:tav tm="100000">
                                          <p:val>
                                            <p:strVal val="#ppt_x"/>
                                          </p:val>
                                        </p:tav>
                                      </p:tavLst>
                                    </p:anim>
                                    <p:anim calcmode="lin" valueType="num">
                                      <p:cBhvr additive="base">
                                        <p:cTn id="8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3"/>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29"/>
                                        </p:tgtEl>
                                        <p:attrNameLst>
                                          <p:attrName>style.visibility</p:attrName>
                                        </p:attrNameLst>
                                      </p:cBhvr>
                                      <p:to>
                                        <p:strVal val="visible"/>
                                      </p:to>
                                    </p:set>
                                    <p:anim calcmode="lin" valueType="num">
                                      <p:cBhvr additive="base">
                                        <p:cTn id="91" dur="500" fill="hold"/>
                                        <p:tgtEl>
                                          <p:spTgt spid="29"/>
                                        </p:tgtEl>
                                        <p:attrNameLst>
                                          <p:attrName>ppt_x</p:attrName>
                                        </p:attrNameLst>
                                      </p:cBhvr>
                                      <p:tavLst>
                                        <p:tav tm="0">
                                          <p:val>
                                            <p:strVal val="#ppt_x"/>
                                          </p:val>
                                        </p:tav>
                                        <p:tav tm="100000">
                                          <p:val>
                                            <p:strVal val="#ppt_x"/>
                                          </p:val>
                                        </p:tav>
                                      </p:tavLst>
                                    </p:anim>
                                    <p:anim calcmode="lin" valueType="num">
                                      <p:cBhvr additive="base">
                                        <p:cTn id="9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3" grpId="0" bldLvl="0" animBg="1"/>
      <p:bldP spid="4" grpId="0" bldLvl="0" animBg="1"/>
      <p:bldP spid="8" grpId="0" bldLvl="0" animBg="1"/>
      <p:bldP spid="9" grpId="0" bldLvl="0" animBg="1"/>
      <p:bldP spid="10" grpId="0" bldLvl="0" animBg="1"/>
      <p:bldP spid="12" grpId="0" bldLvl="0" animBg="1"/>
      <p:bldP spid="14" grpId="0" bldLvl="0" animBg="1"/>
      <p:bldP spid="15" grpId="0" animBg="1"/>
      <p:bldP spid="18" grpId="0" animBg="1"/>
      <p:bldP spid="23" grpId="0" bldLvl="0" animBg="1"/>
      <p:bldP spid="24"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13021" y="2671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495300" y="813435"/>
            <a:ext cx="11401425" cy="3507740"/>
          </a:xfrm>
          <a:prstGeom prst="rect">
            <a:avLst/>
          </a:prstGeom>
          <a:solidFill>
            <a:schemeClr val="accent3">
              <a:lumMod val="20000"/>
              <a:lumOff val="80000"/>
            </a:schemeClr>
          </a:solidFill>
        </p:spPr>
        <p:txBody>
          <a:bodyPr wrap="square" rtlCol="0" anchor="t">
            <a:spAutoFit/>
          </a:bodyPr>
          <a:lstStyle/>
          <a:p>
            <a:r>
              <a:rPr lang="en-US" altLang="zh-CN" sz="2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1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Reading is important. But the next step is making sure that you remember what you've read! </a:t>
            </a:r>
            <a:r>
              <a:rPr lang="en-US" altLang="zh-CN" sz="20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1     </a:t>
            </a:r>
            <a:r>
              <a:rPr lang="en-US" altLang="zh-CN" sz="2000" dirty="0">
                <a:solidFill>
                  <a:schemeClr val="tx1"/>
                </a:solidFill>
                <a:uFillTx/>
                <a:latin typeface="Times New Roman" panose="02020603050405020304" pitchFamily="18" charset="0"/>
                <a:ea typeface="Lingoes Unicode" panose="020B0604020202020204" charset="-122"/>
                <a:cs typeface="Times New Roman" panose="02020603050405020304" pitchFamily="18" charset="0"/>
              </a:rPr>
              <a:t>.</a:t>
            </a:r>
            <a:endParaRPr lang="en-US" altLang="zh-CN" sz="2000" dirty="0">
              <a:solidFill>
                <a:schemeClr val="tx1"/>
              </a:solidFill>
              <a:uFillTx/>
              <a:latin typeface="Times New Roman" panose="02020603050405020304" pitchFamily="18" charset="0"/>
              <a:ea typeface="Lingoes Unicode" panose="020B0604020202020204" charset="-122"/>
              <a:cs typeface="Times New Roman" panose="02020603050405020304" pitchFamily="18" charset="0"/>
            </a:endParaRPr>
          </a:p>
          <a:p>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You may have just read the text, but the ideas, concepts and images may fly right out of your head. Here are a few tricks for remembering what you read.</a:t>
            </a:r>
            <a:r>
              <a:rPr lang="en-US" altLang="zh-CN" sz="2000" dirty="0">
                <a:solidFill>
                  <a:schemeClr val="tx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endPar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endParaRPr>
          </a:p>
          <a:p>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2     </a:t>
            </a:r>
            <a:r>
              <a:rPr lang="en-US" altLang="zh-CN" sz="2000" dirty="0">
                <a:uFillTx/>
                <a:latin typeface="Times New Roman" panose="02020603050405020304" pitchFamily="18" charset="0"/>
                <a:ea typeface="Lingoes Unicode" panose="020B0604020202020204" charset="-122"/>
                <a:cs typeface="Times New Roman" panose="02020603050405020304" pitchFamily="18" charset="0"/>
                <a:sym typeface="+mn-ea"/>
              </a:rPr>
              <a:t>.</a:t>
            </a:r>
            <a:endParaRPr lang="en-US" altLang="zh-CN" sz="2000" dirty="0">
              <a:uFillTx/>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uFillTx/>
                <a:latin typeface="Times New Roman" panose="02020603050405020304" pitchFamily="18" charset="0"/>
                <a:ea typeface="Lingoes Unicode" panose="020B0604020202020204" charset="-122"/>
                <a:cs typeface="Times New Roman" panose="02020603050405020304" pitchFamily="18" charset="0"/>
                <a:sym typeface="+mn-ea"/>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If the plot, characters, or word usage is confusing for you, you likely won't be able to remember what you read. It's a bit like reading a foreign language. If you don't understand what you're reading, how would you remember it? But there are a few things you can do...Use a dictionary; look up the difficult words.</a:t>
            </a:r>
            <a:endPar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a:t>
            </a:r>
            <a:r>
              <a:rPr lang="en-US" altLang="zh-CN" sz="2000" u="sng"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3     </a:t>
            </a:r>
            <a:r>
              <a:rPr lang="en-US" altLang="zh-CN" sz="2000" dirty="0">
                <a:uFillTx/>
                <a:latin typeface="Times New Roman" panose="02020603050405020304" pitchFamily="18" charset="0"/>
                <a:ea typeface="Lingoes Unicode" panose="020B0604020202020204" charset="-122"/>
                <a:cs typeface="Times New Roman" panose="02020603050405020304" pitchFamily="18" charset="0"/>
                <a:sym typeface="+mn-ea"/>
              </a:rPr>
              <a:t>.</a:t>
            </a:r>
            <a:endParaRPr lang="en-US" altLang="zh-CN" sz="2000" dirty="0">
              <a:uFillTx/>
              <a:latin typeface="Times New Roman" panose="02020603050405020304" pitchFamily="18" charset="0"/>
              <a:ea typeface="Lingoes Unicode" panose="020B0604020202020204" charset="-122"/>
              <a:cs typeface="Times New Roman" panose="02020603050405020304" pitchFamily="18" charset="0"/>
              <a:sym typeface="+mn-ea"/>
            </a:endParaRPr>
          </a:p>
          <a:p>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rPr>
              <a:t>       Does a character remind you of a friend? Does the setting make you want to visit the place? Does the book inspire you, and make you want to read more? With some books, you may feel a connection right away. But other books require a bit more work on your part. How willing are you to make the connections happen?</a:t>
            </a:r>
            <a:endPar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7" name="矩形 16"/>
          <p:cNvSpPr/>
          <p:nvPr/>
        </p:nvSpPr>
        <p:spPr>
          <a:xfrm>
            <a:off x="649605" y="4462145"/>
            <a:ext cx="10960100" cy="19685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solidFill>
                  <a:schemeClr val="bg1"/>
                </a:solidFill>
                <a:latin typeface="Times New Roman" panose="02020603050405020304" pitchFamily="18" charset="0"/>
                <a:cs typeface="Times New Roman" panose="02020603050405020304" pitchFamily="18" charset="0"/>
                <a:sym typeface="+mn-ea"/>
              </a:rPr>
              <a:t>A. Are you confused?</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B. Are you connected?</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C. Practice makes perfect.</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D. What's your motivation?</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E. Memory is sometimes a tricky thing.</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F. Marking helps you remember what you read.</a:t>
            </a:r>
            <a:endParaRPr lang="en-US">
              <a:solidFill>
                <a:schemeClr val="bg1"/>
              </a:solidFill>
              <a:latin typeface="Times New Roman" panose="02020603050405020304" pitchFamily="18" charset="0"/>
              <a:cs typeface="Times New Roman" panose="02020603050405020304" pitchFamily="18" charset="0"/>
              <a:sym typeface="+mn-ea"/>
            </a:endParaRPr>
          </a:p>
          <a:p>
            <a:pPr algn="l"/>
            <a:r>
              <a:rPr lang="en-US">
                <a:solidFill>
                  <a:schemeClr val="bg1"/>
                </a:solidFill>
                <a:latin typeface="Times New Roman" panose="02020603050405020304" pitchFamily="18" charset="0"/>
                <a:cs typeface="Times New Roman" panose="02020603050405020304" pitchFamily="18" charset="0"/>
                <a:sym typeface="+mn-ea"/>
              </a:rPr>
              <a:t>G. You can do the same thing when you read the text!</a:t>
            </a:r>
            <a:endParaRPr lang="en-US">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33310"/>
            <a:ext cx="3726000" cy="1206000"/>
          </a:xfrm>
          <a:prstGeom prst="rect">
            <a:avLst/>
          </a:prstGeom>
        </p:spPr>
      </p:pic>
      <p:sp>
        <p:nvSpPr>
          <p:cNvPr id="9" name="矩形 8"/>
          <p:cNvSpPr/>
          <p:nvPr/>
        </p:nvSpPr>
        <p:spPr>
          <a:xfrm>
            <a:off x="999490" y="1491615"/>
            <a:ext cx="62484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对话气泡: 矩形 24"/>
          <p:cNvSpPr/>
          <p:nvPr/>
        </p:nvSpPr>
        <p:spPr>
          <a:xfrm>
            <a:off x="10572115" y="814070"/>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E</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2" name="矩形 1"/>
          <p:cNvSpPr/>
          <p:nvPr/>
        </p:nvSpPr>
        <p:spPr>
          <a:xfrm>
            <a:off x="7911465" y="2091690"/>
            <a:ext cx="2810510"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5883910" y="2423160"/>
            <a:ext cx="184594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890770" y="2134235"/>
            <a:ext cx="107759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对话气泡: 矩形 24"/>
          <p:cNvSpPr/>
          <p:nvPr/>
        </p:nvSpPr>
        <p:spPr>
          <a:xfrm>
            <a:off x="1238885" y="1780540"/>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A</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sp>
        <p:nvSpPr>
          <p:cNvPr id="12" name="矩形 11"/>
          <p:cNvSpPr/>
          <p:nvPr/>
        </p:nvSpPr>
        <p:spPr>
          <a:xfrm>
            <a:off x="9319895" y="3643630"/>
            <a:ext cx="118554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9467215" y="3970655"/>
            <a:ext cx="1334135" cy="288925"/>
          </a:xfrm>
          <a:prstGeom prst="rect">
            <a:avLst/>
          </a:prstGeom>
          <a:noFill/>
          <a:ln w="28575" cmpd="sng">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对话气泡: 矩形 24"/>
          <p:cNvSpPr/>
          <p:nvPr/>
        </p:nvSpPr>
        <p:spPr>
          <a:xfrm>
            <a:off x="1286510" y="2961640"/>
            <a:ext cx="516890" cy="35814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100" b="1" dirty="0">
                <a:solidFill>
                  <a:srgbClr val="C00000"/>
                </a:solidFill>
                <a:latin typeface="Times New Roman" panose="02020603050405020304" pitchFamily="18" charset="0"/>
                <a:cs typeface="Times New Roman" panose="02020603050405020304" pitchFamily="18" charset="0"/>
              </a:rPr>
              <a:t>B</a:t>
            </a:r>
            <a:endParaRPr lang="en-US" altLang="zh-CN" sz="2100" b="1" dirty="0">
              <a:solidFill>
                <a:schemeClr val="bg1"/>
              </a:solidFill>
              <a:latin typeface="Times New Roman" panose="02020603050405020304" pitchFamily="18" charset="0"/>
              <a:cs typeface="Times New Roman" panose="02020603050405020304" pitchFamily="18" charset="0"/>
            </a:endParaRPr>
          </a:p>
        </p:txBody>
      </p:sp>
      <p:cxnSp>
        <p:nvCxnSpPr>
          <p:cNvPr id="25" name="直接箭头连接符 24"/>
          <p:cNvCxnSpPr/>
          <p:nvPr/>
        </p:nvCxnSpPr>
        <p:spPr>
          <a:xfrm flipH="1">
            <a:off x="2649855" y="3910965"/>
            <a:ext cx="6677025" cy="994410"/>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p:nvPr/>
        </p:nvCxnSpPr>
        <p:spPr>
          <a:xfrm flipH="1">
            <a:off x="2698750" y="4259580"/>
            <a:ext cx="7595870" cy="665480"/>
          </a:xfrm>
          <a:prstGeom prst="straightConnector1">
            <a:avLst/>
          </a:prstGeom>
          <a:ln w="25400">
            <a:solidFill>
              <a:srgbClr val="C00000"/>
            </a:solidFill>
            <a:tailEnd type="stealth"/>
          </a:ln>
        </p:spPr>
        <p:style>
          <a:lnRef idx="1">
            <a:schemeClr val="accent1"/>
          </a:lnRef>
          <a:fillRef idx="0">
            <a:schemeClr val="accent1"/>
          </a:fillRef>
          <a:effectRef idx="0">
            <a:schemeClr val="accent1"/>
          </a:effectRef>
          <a:fontRef idx="minor">
            <a:schemeClr val="tx1"/>
          </a:fontRef>
        </p:style>
      </p:cxnSp>
      <p:pic>
        <p:nvPicPr>
          <p:cNvPr id="287747" name="Picture 3" descr="C:\Users\Administrator\Desktop\文本结构与序号\01.png"/>
          <p:cNvPicPr>
            <a:picLocks noChangeAspect="1" noChangeArrowheads="1"/>
          </p:cNvPicPr>
          <p:nvPr/>
        </p:nvPicPr>
        <p:blipFill>
          <a:blip r:embed="rId2"/>
          <a:srcRect/>
          <a:stretch>
            <a:fillRect/>
          </a:stretch>
        </p:blipFill>
        <p:spPr bwMode="auto">
          <a:xfrm>
            <a:off x="5635625" y="4807585"/>
            <a:ext cx="2275840" cy="1276985"/>
          </a:xfrm>
          <a:prstGeom prst="rect">
            <a:avLst/>
          </a:prstGeom>
        </p:spPr>
        <p:style>
          <a:lnRef idx="2">
            <a:schemeClr val="accent5"/>
          </a:lnRef>
          <a:fillRef idx="1">
            <a:schemeClr val="lt1"/>
          </a:fillRef>
          <a:effectRef idx="0">
            <a:schemeClr val="accent5"/>
          </a:effectRef>
          <a:fontRef idx="minor">
            <a:schemeClr val="dk1"/>
          </a:fontRef>
        </p:style>
      </p:pic>
      <p:sp>
        <p:nvSpPr>
          <p:cNvPr id="15" name="矩形 14"/>
          <p:cNvSpPr/>
          <p:nvPr/>
        </p:nvSpPr>
        <p:spPr>
          <a:xfrm>
            <a:off x="8215299" y="5082836"/>
            <a:ext cx="3394710" cy="119888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zh-CN" altLang="zh-CN" sz="2400" b="1" dirty="0"/>
              <a:t>小标题</a:t>
            </a: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找细节中的同义词</a:t>
            </a:r>
            <a:endParaRPr lang="en-US" altLang="zh-CN" sz="2400" b="1" dirty="0"/>
          </a:p>
          <a:p>
            <a:pPr marL="457200" indent="-457200">
              <a:buAutoNum type="arabicPeriod"/>
            </a:pPr>
            <a:r>
              <a:rPr lang="zh-CN" altLang="en-US" sz="2400" b="1" dirty="0"/>
              <a:t>找细节中的复现词；</a:t>
            </a:r>
            <a:endParaRPr lang="zh-CN" altLang="en-US" sz="2400" b="1"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231172"/>
    </mc:Choice>
    <mc:Fallback>
      <p:transition spd="slow" advTm="23117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ppt_x"/>
                                          </p:val>
                                        </p:tav>
                                        <p:tav tm="100000">
                                          <p:val>
                                            <p:strVal val="#ppt_x"/>
                                          </p:val>
                                        </p:tav>
                                      </p:tavLst>
                                    </p:anim>
                                    <p:anim calcmode="lin" valueType="num">
                                      <p:cBhvr additive="base">
                                        <p:cTn id="2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additive="base">
                                        <p:cTn id="49" dur="500" fill="hold"/>
                                        <p:tgtEl>
                                          <p:spTgt spid="25"/>
                                        </p:tgtEl>
                                        <p:attrNameLst>
                                          <p:attrName>ppt_x</p:attrName>
                                        </p:attrNameLst>
                                      </p:cBhvr>
                                      <p:tavLst>
                                        <p:tav tm="0">
                                          <p:val>
                                            <p:strVal val="#ppt_x"/>
                                          </p:val>
                                        </p:tav>
                                        <p:tav tm="100000">
                                          <p:val>
                                            <p:strVal val="#ppt_x"/>
                                          </p:val>
                                        </p:tav>
                                      </p:tavLst>
                                    </p:anim>
                                    <p:anim calcmode="lin" valueType="num">
                                      <p:cBhvr additive="base">
                                        <p:cTn id="50" dur="500" fill="hold"/>
                                        <p:tgtEl>
                                          <p:spTgt spid="25"/>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7"/>
                                        </p:tgtEl>
                                        <p:attrNameLst>
                                          <p:attrName>style.visibility</p:attrName>
                                        </p:attrNameLst>
                                      </p:cBhvr>
                                      <p:to>
                                        <p:strVal val="visible"/>
                                      </p:to>
                                    </p:set>
                                    <p:anim calcmode="lin" valueType="num">
                                      <p:cBhvr additive="base">
                                        <p:cTn id="53" dur="500" fill="hold"/>
                                        <p:tgtEl>
                                          <p:spTgt spid="27"/>
                                        </p:tgtEl>
                                        <p:attrNameLst>
                                          <p:attrName>ppt_x</p:attrName>
                                        </p:attrNameLst>
                                      </p:cBhvr>
                                      <p:tavLst>
                                        <p:tav tm="0">
                                          <p:val>
                                            <p:strVal val="#ppt_x"/>
                                          </p:val>
                                        </p:tav>
                                        <p:tav tm="100000">
                                          <p:val>
                                            <p:strVal val="#ppt_x"/>
                                          </p:val>
                                        </p:tav>
                                      </p:tavLst>
                                    </p:anim>
                                    <p:anim calcmode="lin" valueType="num">
                                      <p:cBhvr additive="base">
                                        <p:cTn id="5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287747"/>
                                        </p:tgtEl>
                                        <p:attrNameLst>
                                          <p:attrName>style.visibility</p:attrName>
                                        </p:attrNameLst>
                                      </p:cBhvr>
                                      <p:to>
                                        <p:strVal val="visible"/>
                                      </p:to>
                                    </p:set>
                                    <p:anim calcmode="lin" valueType="num">
                                      <p:cBhvr additive="base">
                                        <p:cTn id="63" dur="500" fill="hold"/>
                                        <p:tgtEl>
                                          <p:spTgt spid="287747"/>
                                        </p:tgtEl>
                                        <p:attrNameLst>
                                          <p:attrName>ppt_x</p:attrName>
                                        </p:attrNameLst>
                                      </p:cBhvr>
                                      <p:tavLst>
                                        <p:tav tm="0">
                                          <p:val>
                                            <p:strVal val="#ppt_x"/>
                                          </p:val>
                                        </p:tav>
                                        <p:tav tm="100000">
                                          <p:val>
                                            <p:strVal val="#ppt_x"/>
                                          </p:val>
                                        </p:tav>
                                      </p:tavLst>
                                    </p:anim>
                                    <p:anim calcmode="lin" valueType="num">
                                      <p:cBhvr additive="base">
                                        <p:cTn id="64" dur="500" fill="hold"/>
                                        <p:tgtEl>
                                          <p:spTgt spid="287747"/>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4" grpId="0" bldLvl="0" animBg="1"/>
      <p:bldP spid="2" grpId="0" bldLvl="0" animBg="1"/>
      <p:bldP spid="3" grpId="0" bldLvl="0" animBg="1"/>
      <p:bldP spid="8" grpId="0" bldLvl="0" animBg="1"/>
      <p:bldP spid="10" grpId="0" bldLvl="0" animBg="1"/>
      <p:bldP spid="12" grpId="0" bldLvl="0" animBg="1"/>
      <p:bldP spid="13" grpId="0" bldLvl="0" animBg="1"/>
      <p:bldP spid="14" grpId="0" bldLvl="0" animBg="1"/>
      <p:bldP spid="15" grpId="0" bldLvl="0" animBg="1"/>
    </p:bldLst>
  </p:timing>
</p:sld>
</file>

<file path=ppt/tags/tag1.xml><?xml version="1.0" encoding="utf-8"?>
<p:tagLst xmlns:p="http://schemas.openxmlformats.org/presentationml/2006/main">
  <p:tag name="TIMING" val="|33.9"/>
</p:tagLst>
</file>

<file path=ppt/tags/tag10.xml><?xml version="1.0" encoding="utf-8"?>
<p:tagLst xmlns:p="http://schemas.openxmlformats.org/presentationml/2006/main">
  <p:tag name="TIMING" val="|22.9"/>
</p:tagLst>
</file>

<file path=ppt/tags/tag11.xml><?xml version="1.0" encoding="utf-8"?>
<p:tagLst xmlns:p="http://schemas.openxmlformats.org/presentationml/2006/main">
  <p:tag name="TIMING" val="|11.1|55.4|20.7"/>
</p:tagLst>
</file>

<file path=ppt/tags/tag12.xml><?xml version="1.0" encoding="utf-8"?>
<p:tagLst xmlns:p="http://schemas.openxmlformats.org/presentationml/2006/main">
  <p:tag name="TIMING" val="|37.6|4.8|13.9|3.9|0.8|40.2"/>
</p:tagLst>
</file>

<file path=ppt/tags/tag13.xml><?xml version="1.0" encoding="utf-8"?>
<p:tagLst xmlns:p="http://schemas.openxmlformats.org/presentationml/2006/main">
  <p:tag name="TIMING" val="|60.2|27.4|16.6"/>
</p:tagLst>
</file>

<file path=ppt/tags/tag14.xml><?xml version="1.0" encoding="utf-8"?>
<p:tagLst xmlns:p="http://schemas.openxmlformats.org/presentationml/2006/main">
  <p:tag name="TIMING" val="|59.4"/>
</p:tagLst>
</file>

<file path=ppt/tags/tag15.xml><?xml version="1.0" encoding="utf-8"?>
<p:tagLst xmlns:p="http://schemas.openxmlformats.org/presentationml/2006/main">
  <p:tag name="TIMING" val="|20.9|18"/>
</p:tagLst>
</file>

<file path=ppt/tags/tag16.xml><?xml version="1.0" encoding="utf-8"?>
<p:tagLst xmlns:p="http://schemas.openxmlformats.org/presentationml/2006/main">
  <p:tag name="TIMING" val="|24|8|15.2"/>
</p:tagLst>
</file>

<file path=ppt/tags/tag17.xml><?xml version="1.0" encoding="utf-8"?>
<p:tagLst xmlns:p="http://schemas.openxmlformats.org/presentationml/2006/main">
  <p:tag name="TIMING" val="|37.8|0.9|1.9"/>
</p:tagLst>
</file>

<file path=ppt/tags/tag18.xml><?xml version="1.0" encoding="utf-8"?>
<p:tagLst xmlns:p="http://schemas.openxmlformats.org/presentationml/2006/main">
  <p:tag name="TIMING" val="|7.8|20.8"/>
</p:tagLst>
</file>

<file path=ppt/tags/tag19.xml><?xml version="1.0" encoding="utf-8"?>
<p:tagLst xmlns:p="http://schemas.openxmlformats.org/presentationml/2006/main">
  <p:tag name="TIMING" val="|35.4|1|30"/>
</p:tagLst>
</file>

<file path=ppt/tags/tag2.xml><?xml version="1.0" encoding="utf-8"?>
<p:tagLst xmlns:p="http://schemas.openxmlformats.org/presentationml/2006/main">
  <p:tag name="TIMING" val="|102.7|39.7"/>
</p:tagLst>
</file>

<file path=ppt/tags/tag20.xml><?xml version="1.0" encoding="utf-8"?>
<p:tagLst xmlns:p="http://schemas.openxmlformats.org/presentationml/2006/main">
  <p:tag name="TIMING" val="|5|12.2|0.5"/>
</p:tagLst>
</file>

<file path=ppt/tags/tag21.xml><?xml version="1.0" encoding="utf-8"?>
<p:tagLst xmlns:p="http://schemas.openxmlformats.org/presentationml/2006/main">
  <p:tag name="TIMING" val="|6.8|9.1|8.6|5.8|8.1"/>
</p:tagLst>
</file>

<file path=ppt/tags/tag22.xml><?xml version="1.0" encoding="utf-8"?>
<p:tagLst xmlns:p="http://schemas.openxmlformats.org/presentationml/2006/main">
  <p:tag name="TIMING" val="|65|34.8|17.5|27.7|10"/>
</p:tagLst>
</file>

<file path=ppt/tags/tag23.xml><?xml version="1.0" encoding="utf-8"?>
<p:tagLst xmlns:p="http://schemas.openxmlformats.org/presentationml/2006/main">
  <p:tag name="TIMING" val="|7.4|0.5|0.7|0.8|0.5"/>
</p:tagLst>
</file>

<file path=ppt/tags/tag3.xml><?xml version="1.0" encoding="utf-8"?>
<p:tagLst xmlns:p="http://schemas.openxmlformats.org/presentationml/2006/main">
  <p:tag name="TIMING" val="|9.9|7.9|5.1|3|3.2"/>
</p:tagLst>
</file>

<file path=ppt/tags/tag4.xml><?xml version="1.0" encoding="utf-8"?>
<p:tagLst xmlns:p="http://schemas.openxmlformats.org/presentationml/2006/main">
  <p:tag name="TIMING" val="|38.5|33.1|22.3"/>
</p:tagLst>
</file>

<file path=ppt/tags/tag5.xml><?xml version="1.0" encoding="utf-8"?>
<p:tagLst xmlns:p="http://schemas.openxmlformats.org/presentationml/2006/main">
  <p:tag name="TIMING" val="|91.9|20.7|10.6|35.8|0.7|9.3|18.5|1.5|44.9"/>
</p:tagLst>
</file>

<file path=ppt/tags/tag6.xml><?xml version="1.0" encoding="utf-8"?>
<p:tagLst xmlns:p="http://schemas.openxmlformats.org/presentationml/2006/main">
  <p:tag name="TIMING" val="|166.1|4.4|8.5|37.1|10.9|7.2|29.1|29.1|0|7.7|48|2.8|0.8|45"/>
</p:tagLst>
</file>

<file path=ppt/tags/tag7.xml><?xml version="1.0" encoding="utf-8"?>
<p:tagLst xmlns:p="http://schemas.openxmlformats.org/presentationml/2006/main">
  <p:tag name="TIMING" val="|82.6|1.4|1|11.3|3.1|27.8|8|34.1|4.6|29.9|4.1"/>
</p:tagLst>
</file>

<file path=ppt/tags/tag8.xml><?xml version="1.0" encoding="utf-8"?>
<p:tagLst xmlns:p="http://schemas.openxmlformats.org/presentationml/2006/main">
  <p:tag name="TIMING" val="|106.9|6.3|3|3.1|3|27.2|1.1|1|0.7|0.7|0.8"/>
</p:tagLst>
</file>

<file path=ppt/tags/tag9.xml><?xml version="1.0" encoding="utf-8"?>
<p:tagLst xmlns:p="http://schemas.openxmlformats.org/presentationml/2006/main">
  <p:tag name="TIMING" val="|11.4|3.3|13.6|3.7|1"/>
</p:tagLst>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肥皂">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花园 Savon 设计</Template>
  <TotalTime>0</TotalTime>
  <Words>14385</Words>
  <Application>WPS 演示</Application>
  <PresentationFormat>宽屏</PresentationFormat>
  <Paragraphs>488</Paragraphs>
  <Slides>26</Slides>
  <Notes>4</Notes>
  <HiddenSlides>0</HiddenSlides>
  <MMClips>26</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26</vt:i4>
      </vt:variant>
    </vt:vector>
  </HeadingPairs>
  <TitlesOfParts>
    <vt:vector size="39" baseType="lpstr">
      <vt:lpstr>Arial</vt:lpstr>
      <vt:lpstr>宋体</vt:lpstr>
      <vt:lpstr>Wingdings</vt:lpstr>
      <vt:lpstr>Microsoft YaHei UI</vt:lpstr>
      <vt:lpstr>华文新魏</vt:lpstr>
      <vt:lpstr>Times New Roman</vt:lpstr>
      <vt:lpstr>楷体</vt:lpstr>
      <vt:lpstr>Lingoes Unicode</vt:lpstr>
      <vt:lpstr>Century Gothic</vt:lpstr>
      <vt:lpstr>微软雅黑</vt:lpstr>
      <vt:lpstr>Arial Unicode MS</vt:lpstr>
      <vt:lpstr>华文宋体</vt:lpstr>
      <vt:lpstr>肥皂</vt:lpstr>
      <vt:lpstr>高考英语阅读理解 专项突破1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Administrator</cp:lastModifiedBy>
  <cp:revision>67</cp:revision>
  <dcterms:created xsi:type="dcterms:W3CDTF">2020-02-06T10:57:00Z</dcterms:created>
  <dcterms:modified xsi:type="dcterms:W3CDTF">2020-06-28T07:13:37Z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KSOProductBuildVer">
    <vt:lpwstr>2052-10.1.0.7698</vt:lpwstr>
  </property>
</Properties>
</file>