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37" r:id="rId3"/>
    <p:sldId id="270" r:id="rId4"/>
    <p:sldId id="271" r:id="rId5"/>
    <p:sldId id="272" r:id="rId6"/>
    <p:sldId id="274" r:id="rId8"/>
    <p:sldId id="273" r:id="rId9"/>
    <p:sldId id="285" r:id="rId10"/>
    <p:sldId id="286" r:id="rId11"/>
    <p:sldId id="325" r:id="rId12"/>
    <p:sldId id="328" r:id="rId13"/>
    <p:sldId id="326" r:id="rId14"/>
    <p:sldId id="33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ҧǿ" initials="Y" lastIdx="0" clrIdx="0"/>
  <p:cmAuthor id="1" name="新用户" initials="新" lastIdx="0" clrIdx="0"/>
  <p:cmAuthor id="2" name="何富军" initials="何" lastIdx="0" clrIdx="0"/>
  <p:cmAuthor id="3" name="fafa" initials="f" lastIdx="0" clrIdx="1"/>
  <p:cmAuthor id="4" name="王习习" initials="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0B5FD1"/>
    <a:srgbClr val="2E6CA4"/>
    <a:srgbClr val="96B5D1"/>
    <a:srgbClr val="FB716E"/>
    <a:srgbClr val="926034"/>
    <a:srgbClr val="02CEFF"/>
    <a:srgbClr val="1C3D80"/>
    <a:srgbClr val="00CCFF"/>
    <a:srgbClr val="54D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6" d="100"/>
          <a:sy n="116" d="100"/>
        </p:scale>
        <p:origin x="276" y="84"/>
      </p:cViewPr>
      <p:guideLst>
        <p:guide orient="horz" pos="2206"/>
        <p:guide pos="3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4F7C1-AED3-4150-AD11-3FF6133812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F8521-3919-449E-8D21-9EB9D87CC3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E19C34-D6DE-49B4-9F0A-786851EC9E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5E958E-A76B-4345-AC03-7DADE28ADE6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19C34-D6DE-49B4-9F0A-786851EC9E2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E958E-A76B-4345-AC03-7DADE28ADE6A}"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 name="文本框 62"/>
          <p:cNvSpPr txBox="1"/>
          <p:nvPr/>
        </p:nvSpPr>
        <p:spPr>
          <a:xfrm>
            <a:off x="1784350" y="918210"/>
            <a:ext cx="8912225" cy="521970"/>
          </a:xfrm>
          <a:prstGeom prst="rect">
            <a:avLst/>
          </a:prstGeom>
          <a:solidFill>
            <a:schemeClr val="accent6">
              <a:lumMod val="40000"/>
              <a:lumOff val="60000"/>
            </a:schemeClr>
          </a:solidFill>
        </p:spPr>
        <p:txBody>
          <a:bodyPr wrap="square" rtlCol="0" anchor="t">
            <a:spAutoFit/>
          </a:bodyPr>
          <a:p>
            <a:r>
              <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rPr>
              <a:t>How </a:t>
            </a:r>
            <a:r>
              <a:rPr lang="en-US" altLang="zh-CN" sz="2800" b="1" dirty="0">
                <a:solidFill>
                  <a:srgbClr val="FF0000"/>
                </a:solidFill>
                <a:latin typeface="Comic Sans MS" panose="030F0702030302020204" charset="0"/>
                <a:ea typeface="Ebrima" panose="02000000000000000000" pitchFamily="2" charset="0"/>
                <a:cs typeface="Comic Sans MS" panose="030F0702030302020204" charset="0"/>
                <a:sym typeface="+mn-ea"/>
              </a:rPr>
              <a:t>We</a:t>
            </a:r>
            <a:r>
              <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rPr>
              <a:t> Have Been </a:t>
            </a:r>
            <a:r>
              <a:rPr lang="en-US" altLang="zh-CN" sz="2800" b="1" dirty="0">
                <a:solidFill>
                  <a:srgbClr val="FF0000"/>
                </a:solidFill>
                <a:latin typeface="Comic Sans MS" panose="030F0702030302020204" charset="0"/>
                <a:ea typeface="Ebrima" panose="02000000000000000000" pitchFamily="2" charset="0"/>
                <a:cs typeface="Comic Sans MS" panose="030F0702030302020204" charset="0"/>
                <a:sym typeface="+mn-ea"/>
              </a:rPr>
              <a:t>Changed</a:t>
            </a:r>
            <a:r>
              <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rPr>
              <a:t> by the Internet </a:t>
            </a:r>
            <a:endPar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endParaRPr>
          </a:p>
        </p:txBody>
      </p:sp>
      <p:sp>
        <p:nvSpPr>
          <p:cNvPr id="64" name="文本框 63"/>
          <p:cNvSpPr txBox="1"/>
          <p:nvPr/>
        </p:nvSpPr>
        <p:spPr>
          <a:xfrm>
            <a:off x="1776730" y="230505"/>
            <a:ext cx="3947160" cy="521970"/>
          </a:xfrm>
          <a:prstGeom prst="rect">
            <a:avLst/>
          </a:prstGeom>
          <a:solidFill>
            <a:schemeClr val="accent6">
              <a:lumMod val="40000"/>
              <a:lumOff val="60000"/>
            </a:schemeClr>
          </a:solidFill>
        </p:spPr>
        <p:txBody>
          <a:bodyPr wrap="square" rtlCol="0" anchor="t">
            <a:spAutoFit/>
          </a:bodyPr>
          <a:p>
            <a:r>
              <a:rPr lang="en-US" altLang="zh-CN" sz="2800" b="1" dirty="0">
                <a:gradFill>
                  <a:gsLst>
                    <a:gs pos="0">
                      <a:srgbClr val="7B32B2"/>
                    </a:gs>
                    <a:gs pos="100000">
                      <a:srgbClr val="401A5D"/>
                    </a:gs>
                  </a:gsLst>
                  <a:lin scaled="0"/>
                </a:gradFill>
                <a:latin typeface="Comic Sans MS" panose="030F0702030302020204" charset="0"/>
                <a:ea typeface="Ebrima" panose="02000000000000000000" pitchFamily="2" charset="0"/>
                <a:cs typeface="Comic Sans MS" panose="030F0702030302020204" charset="0"/>
                <a:sym typeface="+mn-ea"/>
              </a:rPr>
              <a:t>Stronger</a:t>
            </a:r>
            <a:r>
              <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rPr>
              <a:t> </a:t>
            </a:r>
            <a:r>
              <a:rPr lang="en-US" altLang="zh-CN" sz="2800" b="1" dirty="0">
                <a:solidFill>
                  <a:srgbClr val="FF0000"/>
                </a:solidFill>
                <a:latin typeface="Comic Sans MS" panose="030F0702030302020204" charset="0"/>
                <a:ea typeface="Ebrima" panose="02000000000000000000" pitchFamily="2" charset="0"/>
                <a:cs typeface="Comic Sans MS" panose="030F0702030302020204" charset="0"/>
                <a:sym typeface="+mn-ea"/>
              </a:rPr>
              <a:t>Together</a:t>
            </a:r>
            <a:r>
              <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rPr>
              <a:t>:</a:t>
            </a:r>
            <a:endParaRPr lang="en-US" altLang="zh-CN" sz="2800" b="1" dirty="0">
              <a:solidFill>
                <a:schemeClr val="tx1"/>
              </a:solidFill>
              <a:latin typeface="Comic Sans MS" panose="030F0702030302020204" charset="0"/>
              <a:ea typeface="Ebrima" panose="02000000000000000000" pitchFamily="2" charset="0"/>
              <a:cs typeface="Comic Sans MS" panose="030F0702030302020204" charset="0"/>
              <a:sym typeface="+mn-ea"/>
            </a:endParaRPr>
          </a:p>
        </p:txBody>
      </p:sp>
      <p:pic>
        <p:nvPicPr>
          <p:cNvPr id="85" name="图片 84"/>
          <p:cNvPicPr>
            <a:picLocks noChangeAspect="1"/>
          </p:cNvPicPr>
          <p:nvPr/>
        </p:nvPicPr>
        <p:blipFill>
          <a:blip r:embed="rId1" cstate="email"/>
          <a:stretch>
            <a:fillRect/>
          </a:stretch>
        </p:blipFill>
        <p:spPr>
          <a:xfrm>
            <a:off x="93345" y="19050"/>
            <a:ext cx="1408430" cy="1421130"/>
          </a:xfrm>
          <a:prstGeom prst="rect">
            <a:avLst/>
          </a:prstGeom>
        </p:spPr>
      </p:pic>
      <p:sp>
        <p:nvSpPr>
          <p:cNvPr id="3" name="圆角矩形 2"/>
          <p:cNvSpPr/>
          <p:nvPr/>
        </p:nvSpPr>
        <p:spPr>
          <a:xfrm>
            <a:off x="5004435" y="2804795"/>
            <a:ext cx="1223645" cy="479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Jan</a:t>
            </a:r>
            <a:endParaRPr lang="en-US" altLang="zh-CN" sz="2400"/>
          </a:p>
        </p:txBody>
      </p:sp>
      <p:cxnSp>
        <p:nvCxnSpPr>
          <p:cNvPr id="4" name="直接连接符 3"/>
          <p:cNvCxnSpPr/>
          <p:nvPr/>
        </p:nvCxnSpPr>
        <p:spPr>
          <a:xfrm>
            <a:off x="5603240" y="3284220"/>
            <a:ext cx="5715" cy="67437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custDataLst>
              <p:tags r:id="rId2"/>
            </p:custDataLst>
          </p:nvPr>
        </p:nvPicPr>
        <p:blipFill rotWithShape="1">
          <a:blip r:embed="rId3" cstate="email">
            <a:duotone>
              <a:schemeClr val="accent5">
                <a:shade val="45000"/>
                <a:satMod val="135000"/>
              </a:schemeClr>
              <a:prstClr val="white"/>
            </a:duotone>
          </a:blip>
          <a:srcRect/>
          <a:stretch>
            <a:fillRect/>
          </a:stretch>
        </p:blipFill>
        <p:spPr>
          <a:xfrm>
            <a:off x="5046345" y="3991610"/>
            <a:ext cx="1367790" cy="1308100"/>
          </a:xfrm>
          <a:prstGeom prst="rect">
            <a:avLst/>
          </a:prstGeom>
        </p:spPr>
      </p:pic>
      <p:sp>
        <p:nvSpPr>
          <p:cNvPr id="13" name="圆角矩形 12"/>
          <p:cNvSpPr/>
          <p:nvPr/>
        </p:nvSpPr>
        <p:spPr>
          <a:xfrm>
            <a:off x="2501900" y="3493770"/>
            <a:ext cx="1685290" cy="664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59-year-old man</a:t>
            </a:r>
            <a:endParaRPr lang="en-US" altLang="zh-CN" sz="2400"/>
          </a:p>
        </p:txBody>
      </p:sp>
      <p:cxnSp>
        <p:nvCxnSpPr>
          <p:cNvPr id="15" name="直接连接符 14"/>
          <p:cNvCxnSpPr/>
          <p:nvPr/>
        </p:nvCxnSpPr>
        <p:spPr>
          <a:xfrm flipV="1">
            <a:off x="4201795" y="3284220"/>
            <a:ext cx="903605" cy="4533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2501900" y="4689475"/>
            <a:ext cx="1515745"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daughter</a:t>
            </a:r>
            <a:endParaRPr lang="en-US" altLang="zh-CN" sz="2400"/>
          </a:p>
        </p:txBody>
      </p:sp>
      <p:cxnSp>
        <p:nvCxnSpPr>
          <p:cNvPr id="18" name="直接连接符 17"/>
          <p:cNvCxnSpPr/>
          <p:nvPr/>
        </p:nvCxnSpPr>
        <p:spPr>
          <a:xfrm flipH="1">
            <a:off x="3476625" y="4158615"/>
            <a:ext cx="18415" cy="5010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7320915" y="3402330"/>
            <a:ext cx="1842770" cy="6546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61-year-old woman</a:t>
            </a:r>
            <a:endParaRPr lang="en-US" altLang="zh-CN" sz="2400"/>
          </a:p>
        </p:txBody>
      </p:sp>
      <p:cxnSp>
        <p:nvCxnSpPr>
          <p:cNvPr id="20" name="直接连接符 19"/>
          <p:cNvCxnSpPr/>
          <p:nvPr/>
        </p:nvCxnSpPr>
        <p:spPr>
          <a:xfrm>
            <a:off x="6276340" y="3224530"/>
            <a:ext cx="970915" cy="4089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7226300" y="4500880"/>
            <a:ext cx="1842770" cy="5092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two friends</a:t>
            </a:r>
            <a:endParaRPr lang="en-US" altLang="zh-CN" sz="2400"/>
          </a:p>
        </p:txBody>
      </p:sp>
      <p:cxnSp>
        <p:nvCxnSpPr>
          <p:cNvPr id="29" name="直接连接符 28"/>
          <p:cNvCxnSpPr/>
          <p:nvPr/>
        </p:nvCxnSpPr>
        <p:spPr>
          <a:xfrm>
            <a:off x="8145145" y="4057015"/>
            <a:ext cx="13970" cy="4438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32" idx="1"/>
          </p:cNvCxnSpPr>
          <p:nvPr/>
        </p:nvCxnSpPr>
        <p:spPr>
          <a:xfrm flipH="1">
            <a:off x="6229985" y="2632710"/>
            <a:ext cx="651510" cy="229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6881495" y="2299970"/>
            <a:ext cx="2282190" cy="664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children in poor countries</a:t>
            </a:r>
            <a:endParaRPr lang="en-US" altLang="zh-CN" sz="2400"/>
          </a:p>
        </p:txBody>
      </p:sp>
      <p:cxnSp>
        <p:nvCxnSpPr>
          <p:cNvPr id="33" name="直接连接符 32"/>
          <p:cNvCxnSpPr/>
          <p:nvPr/>
        </p:nvCxnSpPr>
        <p:spPr>
          <a:xfrm flipH="1" flipV="1">
            <a:off x="6407785" y="4645660"/>
            <a:ext cx="818515" cy="565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228080" y="2993390"/>
            <a:ext cx="915670" cy="11652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5" idx="1"/>
          </p:cNvCxnSpPr>
          <p:nvPr/>
        </p:nvCxnSpPr>
        <p:spPr>
          <a:xfrm>
            <a:off x="4172585" y="3991610"/>
            <a:ext cx="873760" cy="654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5" idx="1"/>
          </p:cNvCxnSpPr>
          <p:nvPr/>
        </p:nvCxnSpPr>
        <p:spPr>
          <a:xfrm flipV="1">
            <a:off x="4017645" y="4645660"/>
            <a:ext cx="1028700" cy="3644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3175635" y="5826125"/>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cxnSp>
        <p:nvCxnSpPr>
          <p:cNvPr id="41" name="直接连接符 40"/>
          <p:cNvCxnSpPr/>
          <p:nvPr/>
        </p:nvCxnSpPr>
        <p:spPr>
          <a:xfrm>
            <a:off x="3411855" y="5153660"/>
            <a:ext cx="677545" cy="6388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5975985" y="5826125"/>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cxnSp>
        <p:nvCxnSpPr>
          <p:cNvPr id="43" name="直接连接符 42"/>
          <p:cNvCxnSpPr/>
          <p:nvPr/>
        </p:nvCxnSpPr>
        <p:spPr>
          <a:xfrm>
            <a:off x="6212205" y="5153660"/>
            <a:ext cx="686435" cy="6159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圆角矩形 43"/>
          <p:cNvSpPr/>
          <p:nvPr/>
        </p:nvSpPr>
        <p:spPr>
          <a:xfrm>
            <a:off x="8044180" y="5682615"/>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cxnSp>
        <p:nvCxnSpPr>
          <p:cNvPr id="45" name="直接连接符 44"/>
          <p:cNvCxnSpPr/>
          <p:nvPr/>
        </p:nvCxnSpPr>
        <p:spPr>
          <a:xfrm>
            <a:off x="8280400" y="5010150"/>
            <a:ext cx="686435" cy="6159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2939415" y="2489835"/>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cxnSp>
        <p:nvCxnSpPr>
          <p:cNvPr id="48" name="直接连接符 47"/>
          <p:cNvCxnSpPr/>
          <p:nvPr/>
        </p:nvCxnSpPr>
        <p:spPr>
          <a:xfrm>
            <a:off x="3706495" y="2924175"/>
            <a:ext cx="1545590" cy="12452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820150" y="2964815"/>
            <a:ext cx="677545" cy="6388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017645" y="5008880"/>
            <a:ext cx="1125855" cy="9055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9374505" y="3557270"/>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sp>
        <p:nvSpPr>
          <p:cNvPr id="53" name="圆角矩形 52"/>
          <p:cNvSpPr/>
          <p:nvPr/>
        </p:nvSpPr>
        <p:spPr>
          <a:xfrm>
            <a:off x="1384300" y="1903095"/>
            <a:ext cx="9712960" cy="4830445"/>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4991100" y="2055495"/>
            <a:ext cx="1453515" cy="43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lnSpc>
                <a:spcPct val="70000"/>
              </a:lnSpc>
            </a:pPr>
            <a:r>
              <a:rPr lang="en-US" altLang="zh-CN" sz="2400"/>
              <a:t>...</a:t>
            </a:r>
            <a:endParaRPr lang="en-US" altLang="zh-CN" sz="2400"/>
          </a:p>
        </p:txBody>
      </p:sp>
      <p:cxnSp>
        <p:nvCxnSpPr>
          <p:cNvPr id="6" name="直接连接符 5"/>
          <p:cNvCxnSpPr/>
          <p:nvPr/>
        </p:nvCxnSpPr>
        <p:spPr>
          <a:xfrm flipH="1">
            <a:off x="5701665" y="2489835"/>
            <a:ext cx="56515" cy="2482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861050" y="-52705"/>
            <a:ext cx="4140835" cy="1088390"/>
          </a:xfrm>
          <a:prstGeom prst="rect">
            <a:avLst/>
          </a:prstGeom>
          <a:noFill/>
        </p:spPr>
        <p:txBody>
          <a:bodyPr wrap="none" rtlCol="0" anchor="t">
            <a:spAutoFit/>
          </a:bodyPr>
          <a:p>
            <a:pPr algn="l" fontAlgn="auto">
              <a:lnSpc>
                <a:spcPct val="90000"/>
              </a:lnSpc>
            </a:pPr>
            <a:r>
              <a:rPr lang="en-US" altLang="zh-CN" sz="7200" b="1" i="1" dirty="0">
                <a:solidFill>
                  <a:srgbClr val="FF0000"/>
                </a:solidFill>
                <a:sym typeface="+mn-ea"/>
              </a:rPr>
              <a:t>stronger?</a:t>
            </a:r>
            <a:endParaRPr lang="en-US" altLang="zh-CN" sz="7200" b="1" i="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p:bldP spid="3" grpId="0" bldLvl="0" animBg="1"/>
      <p:bldP spid="3" grpId="1" animBg="1"/>
      <p:bldP spid="13" grpId="0" bldLvl="0" animBg="1"/>
      <p:bldP spid="13" grpId="1" animBg="1"/>
      <p:bldP spid="17" grpId="0" bldLvl="0" animBg="1"/>
      <p:bldP spid="17" grpId="1" animBg="1"/>
      <p:bldP spid="19" grpId="0" bldLvl="0" animBg="1"/>
      <p:bldP spid="19" grpId="1" animBg="1"/>
      <p:bldP spid="21" grpId="0" bldLvl="0" animBg="1"/>
      <p:bldP spid="21" grpId="1" animBg="1"/>
      <p:bldP spid="32" grpId="0" bldLvl="0" animBg="1"/>
      <p:bldP spid="32" grpId="1" animBg="1"/>
      <p:bldP spid="46" grpId="0" animBg="1"/>
      <p:bldP spid="40" grpId="0" animBg="1"/>
      <p:bldP spid="42" grpId="0" animBg="1"/>
      <p:bldP spid="44" grpId="0" animBg="1"/>
      <p:bldP spid="52" grpId="0" animBg="1"/>
      <p:bldP spid="46" grpId="1" animBg="1"/>
      <p:bldP spid="40" grpId="1" animBg="1"/>
      <p:bldP spid="42" grpId="1" animBg="1"/>
      <p:bldP spid="44" grpId="1" animBg="1"/>
      <p:bldP spid="52" grpId="1" animBg="1"/>
      <p:bldP spid="53" grpId="0" bldLvl="0" animBg="1"/>
      <p:bldP spid="53" grpId="1" animBg="1"/>
      <p:bldP spid="63" grpId="2" bldLvl="0" animBg="1"/>
      <p:bldP spid="64" grpId="0" animBg="1"/>
      <p:bldP spid="64" grpId="1" animBg="1"/>
      <p:bldP spid="2" grpId="0" bldLvl="0" animBg="1"/>
      <p:bldP spid="2" grpId="1" animBg="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56310" y="605790"/>
            <a:ext cx="9308465" cy="1568450"/>
          </a:xfrm>
          <a:prstGeom prst="rect">
            <a:avLst/>
          </a:prstGeom>
          <a:noFill/>
          <a:ln>
            <a:noFill/>
          </a:ln>
        </p:spPr>
        <p:txBody>
          <a:bodyPr wrap="square" rtlCol="0" anchor="t">
            <a:spAutoFit/>
          </a:bodyPr>
          <a:p>
            <a:pPr algn="ctr"/>
            <a:r>
              <a:rPr lang="en-US" altLang="zh-CN" sz="9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altLang="zh-CN" sz="9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图片 4"/>
          <p:cNvPicPr>
            <a:picLocks noChangeAspect="1"/>
          </p:cNvPicPr>
          <p:nvPr/>
        </p:nvPicPr>
        <p:blipFill>
          <a:blip r:embed="rId1"/>
          <a:stretch>
            <a:fillRect/>
          </a:stretch>
        </p:blipFill>
        <p:spPr>
          <a:xfrm>
            <a:off x="1696720" y="2581910"/>
            <a:ext cx="8302625" cy="42760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3355" y="99695"/>
            <a:ext cx="11805285" cy="6344285"/>
          </a:xfrm>
        </p:spPr>
        <p:txBody>
          <a:bodyPr>
            <a:noAutofit/>
          </a:bodyPr>
          <a:p>
            <a:pPr marL="0" indent="0">
              <a:buNone/>
            </a:pPr>
            <a:r>
              <a:rPr lang="zh-CN" altLang="en-US" sz="3000"/>
              <a:t>Students</a:t>
            </a:r>
            <a:r>
              <a:rPr lang="en-US" altLang="zh-CN" sz="3000"/>
              <a:t>'</a:t>
            </a:r>
            <a:r>
              <a:rPr lang="zh-CN" altLang="en-US" sz="3000"/>
              <a:t> Questions</a:t>
            </a:r>
            <a:endParaRPr lang="zh-CN" altLang="en-US" sz="3000"/>
          </a:p>
          <a:p>
            <a:pPr marL="0" indent="0">
              <a:buNone/>
            </a:pPr>
            <a:r>
              <a:rPr lang="zh-CN" altLang="en-US" sz="3000"/>
              <a:t>Para3</a:t>
            </a:r>
            <a:endParaRPr lang="zh-CN" altLang="en-US" sz="3000"/>
          </a:p>
          <a:p>
            <a:pPr marL="0" indent="0">
              <a:buNone/>
            </a:pPr>
            <a:r>
              <a:rPr lang="zh-CN" altLang="en-US" sz="3000"/>
              <a:t>1.Why did Jan teach old people how to use computers and the Internet?</a:t>
            </a:r>
            <a:endParaRPr lang="zh-CN" altLang="en-US" sz="3000"/>
          </a:p>
          <a:p>
            <a:pPr marL="0" indent="0">
              <a:buNone/>
            </a:pPr>
            <a:r>
              <a:rPr lang="zh-CN" altLang="en-US" sz="3000"/>
              <a:t>2.How does the 61-year-old woman change?</a:t>
            </a:r>
            <a:endParaRPr lang="zh-CN" altLang="en-US" sz="3000"/>
          </a:p>
          <a:p>
            <a:pPr marL="0" indent="0">
              <a:buNone/>
            </a:pPr>
            <a:r>
              <a:rPr lang="zh-CN" altLang="en-US" sz="3000"/>
              <a:t>3.Why did Jan start such a club?</a:t>
            </a:r>
            <a:endParaRPr lang="zh-CN" altLang="en-US" sz="3000"/>
          </a:p>
          <a:p>
            <a:pPr marL="0" indent="0">
              <a:buNone/>
            </a:pPr>
            <a:r>
              <a:rPr lang="zh-CN" altLang="en-US" sz="3000"/>
              <a:t>4.Whether the people who join the club need to pay for money or not?</a:t>
            </a:r>
            <a:endParaRPr lang="zh-CN" altLang="en-US" sz="3000"/>
          </a:p>
          <a:p>
            <a:pPr marL="0" indent="0">
              <a:buNone/>
            </a:pPr>
            <a:endParaRPr lang="zh-CN" altLang="en-US" sz="3000"/>
          </a:p>
          <a:p>
            <a:pPr marL="0" indent="0">
              <a:buNone/>
            </a:pPr>
            <a:r>
              <a:rPr lang="zh-CN" altLang="en-US" sz="3000"/>
              <a:t>Para4</a:t>
            </a:r>
            <a:endParaRPr lang="zh-CN" altLang="en-US" sz="3000"/>
          </a:p>
          <a:p>
            <a:pPr marL="0" indent="0">
              <a:buNone/>
            </a:pPr>
            <a:r>
              <a:rPr lang="zh-CN" altLang="en-US" sz="3000"/>
              <a:t>1.What is the meaning of </a:t>
            </a:r>
            <a:r>
              <a:rPr lang="en-US" altLang="zh-CN" sz="3000"/>
              <a:t>“</a:t>
            </a:r>
            <a:r>
              <a:rPr lang="zh-CN" altLang="en-US" sz="3000"/>
              <a:t>bridge digital divide</a:t>
            </a:r>
            <a:r>
              <a:rPr lang="en-US" altLang="zh-CN" sz="3000"/>
              <a:t>”</a:t>
            </a:r>
            <a:r>
              <a:rPr lang="zh-CN" altLang="en-US" sz="3000"/>
              <a:t>?</a:t>
            </a:r>
            <a:endParaRPr lang="zh-CN" altLang="en-US" sz="3000"/>
          </a:p>
          <a:p>
            <a:pPr marL="0" indent="0">
              <a:buNone/>
            </a:pPr>
            <a:r>
              <a:rPr lang="zh-CN" altLang="en-US" sz="3000"/>
              <a:t>2.Why did Jan take classes online?</a:t>
            </a:r>
            <a:endParaRPr lang="zh-CN" altLang="en-US" sz="3000"/>
          </a:p>
          <a:p>
            <a:pPr marL="0" indent="0">
              <a:buNone/>
            </a:pPr>
            <a:r>
              <a:rPr lang="zh-CN" altLang="en-US" sz="3000"/>
              <a:t>3.What</a:t>
            </a:r>
            <a:r>
              <a:rPr lang="en-US" altLang="zh-CN" sz="3000"/>
              <a:t>'</a:t>
            </a:r>
            <a:r>
              <a:rPr lang="zh-CN" altLang="en-US" sz="3000"/>
              <a:t>s the conclusion(effect?) as everyone has access to the Internet and know</a:t>
            </a:r>
            <a:r>
              <a:rPr lang="en-US" altLang="zh-CN" sz="3000"/>
              <a:t>s</a:t>
            </a:r>
            <a:r>
              <a:rPr lang="zh-CN" altLang="en-US" sz="3000"/>
              <a:t> how to use it?</a:t>
            </a:r>
            <a:endParaRPr lang="zh-CN" altLang="en-US"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4998720" y="5202555"/>
            <a:ext cx="6740525" cy="1655445"/>
          </a:xfrm>
        </p:spPr>
        <p:txBody>
          <a:bodyPr>
            <a:normAutofit fontScale="80000"/>
          </a:bodyPr>
          <a:p>
            <a:pPr algn="ctr"/>
            <a:r>
              <a:rPr lang="en-US" altLang="zh-CN" sz="6600">
                <a:solidFill>
                  <a:srgbClr val="0B5FD1"/>
                </a:solidFill>
              </a:rPr>
              <a:t>Reading and Thinking </a:t>
            </a:r>
            <a:endParaRPr lang="en-US" altLang="zh-CN" sz="6600">
              <a:solidFill>
                <a:srgbClr val="0B5FD1"/>
              </a:solidFill>
            </a:endParaRPr>
          </a:p>
          <a:p>
            <a:pPr algn="ctr"/>
            <a:r>
              <a:rPr lang="zh-CN" altLang="en-US" sz="4000"/>
              <a:t>缙云中学 张丹</a:t>
            </a:r>
            <a:endParaRPr lang="zh-CN" altLang="en-US" sz="4000"/>
          </a:p>
        </p:txBody>
      </p:sp>
      <p:pic>
        <p:nvPicPr>
          <p:cNvPr id="4" name="图片 3"/>
          <p:cNvPicPr>
            <a:picLocks noChangeAspect="1"/>
          </p:cNvPicPr>
          <p:nvPr/>
        </p:nvPicPr>
        <p:blipFill>
          <a:blip r:embed="rId1"/>
          <a:stretch>
            <a:fillRect/>
          </a:stretch>
        </p:blipFill>
        <p:spPr>
          <a:xfrm>
            <a:off x="0" y="0"/>
            <a:ext cx="12192000" cy="48844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8"/>
          <p:cNvPicPr>
            <a:picLocks noChangeAspect="1"/>
          </p:cNvPicPr>
          <p:nvPr>
            <p:ph idx="1"/>
          </p:nvPr>
        </p:nvPicPr>
        <p:blipFill>
          <a:blip r:embed="rId1"/>
          <a:stretch>
            <a:fillRect/>
          </a:stretch>
        </p:blipFill>
        <p:spPr>
          <a:xfrm>
            <a:off x="304800" y="135255"/>
            <a:ext cx="4933315" cy="4391025"/>
          </a:xfrm>
          <a:prstGeom prst="rect">
            <a:avLst/>
          </a:prstGeom>
        </p:spPr>
      </p:pic>
      <p:pic>
        <p:nvPicPr>
          <p:cNvPr id="10" name="图片 9"/>
          <p:cNvPicPr>
            <a:picLocks noChangeAspect="1"/>
          </p:cNvPicPr>
          <p:nvPr/>
        </p:nvPicPr>
        <p:blipFill>
          <a:blip r:embed="rId2"/>
          <a:srcRect b="11160"/>
          <a:stretch>
            <a:fillRect/>
          </a:stretch>
        </p:blipFill>
        <p:spPr>
          <a:xfrm>
            <a:off x="5685790" y="0"/>
            <a:ext cx="5353685" cy="4426585"/>
          </a:xfrm>
          <a:prstGeom prst="rect">
            <a:avLst/>
          </a:prstGeom>
        </p:spPr>
      </p:pic>
      <p:sp>
        <p:nvSpPr>
          <p:cNvPr id="4098" name="Rectangle 2"/>
          <p:cNvSpPr>
            <a:spLocks noChangeArrowheads="1"/>
          </p:cNvSpPr>
          <p:nvPr>
            <p:custDataLst>
              <p:tags r:id="rId3"/>
            </p:custDataLst>
          </p:nvPr>
        </p:nvSpPr>
        <p:spPr bwMode="auto">
          <a:xfrm>
            <a:off x="305100" y="4969542"/>
            <a:ext cx="8352928" cy="645160"/>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tabLst>
                <a:tab pos="90170" algn="l"/>
              </a:tabLst>
            </a:pPr>
            <a:r>
              <a:rPr lang="en-US" altLang="zh-CN" sz="3600" b="1">
                <a:solidFill>
                  <a:srgbClr val="0B5FD1"/>
                </a:solidFill>
                <a:latin typeface="Cambria" panose="02040503050406030204" charset="0"/>
                <a:ea typeface="黑体" panose="02010609060101010101" pitchFamily="49" charset="-122"/>
                <a:cs typeface="Cambria" panose="02040503050406030204" charset="0"/>
                <a:sym typeface="Calibri" panose="020F0502020204030204"/>
              </a:rPr>
              <a:t>What do you usually do on the Internet?</a:t>
            </a:r>
            <a:endParaRPr lang="en-US" altLang="zh-CN" sz="3600" b="1" smtClean="0">
              <a:solidFill>
                <a:srgbClr val="0B5FD1"/>
              </a:solidFill>
              <a:latin typeface="Cambria" panose="02040503050406030204" charset="0"/>
              <a:ea typeface="黑体" panose="02010609060101010101" pitchFamily="49" charset="-122"/>
              <a:cs typeface="Cambria" panose="02040503050406030204" charset="0"/>
              <a:sym typeface="Calibri" panose="020F0502020204030204"/>
            </a:endParaRPr>
          </a:p>
        </p:txBody>
      </p:sp>
      <p:sp>
        <p:nvSpPr>
          <p:cNvPr id="11" name="Rectangle 2"/>
          <p:cNvSpPr>
            <a:spLocks noChangeArrowheads="1"/>
          </p:cNvSpPr>
          <p:nvPr>
            <p:custDataLst>
              <p:tags r:id="rId4"/>
            </p:custDataLst>
          </p:nvPr>
        </p:nvSpPr>
        <p:spPr bwMode="auto">
          <a:xfrm>
            <a:off x="305100" y="5614702"/>
            <a:ext cx="8352928" cy="645160"/>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tabLst>
                <a:tab pos="90170" algn="l"/>
              </a:tabLst>
            </a:pPr>
            <a:r>
              <a:rPr lang="en-US" altLang="zh-CN" sz="3600" b="1">
                <a:solidFill>
                  <a:srgbClr val="0B5FD1"/>
                </a:solidFill>
                <a:latin typeface="Cambria" panose="02040503050406030204" charset="0"/>
                <a:ea typeface="黑体" panose="02010609060101010101" pitchFamily="49" charset="-122"/>
                <a:cs typeface="Cambria" panose="02040503050406030204" charset="0"/>
                <a:sym typeface="Calibri" panose="020F0502020204030204"/>
              </a:rPr>
              <a:t>Did the Internet change your life? How?</a:t>
            </a:r>
            <a:endParaRPr lang="en-US" altLang="zh-CN" sz="3600" b="1" smtClean="0">
              <a:solidFill>
                <a:srgbClr val="0B5FD1"/>
              </a:solidFill>
              <a:latin typeface="Cambria" panose="02040503050406030204" charset="0"/>
              <a:ea typeface="黑体" panose="02010609060101010101" pitchFamily="49" charset="-122"/>
              <a:cs typeface="Cambria" panose="02040503050406030204" charset="0"/>
              <a:sym typeface="Calibri" panose="020F0502020204030204"/>
            </a:endParaRPr>
          </a:p>
        </p:txBody>
      </p:sp>
      <p:sp>
        <p:nvSpPr>
          <p:cNvPr id="12" name="圆角矩形 11"/>
          <p:cNvSpPr/>
          <p:nvPr/>
        </p:nvSpPr>
        <p:spPr>
          <a:xfrm>
            <a:off x="8997950" y="5760085"/>
            <a:ext cx="2867660" cy="722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3600" b="1">
                <a:solidFill>
                  <a:srgbClr val="FF0000"/>
                </a:solidFill>
              </a:rPr>
              <a:t>stronger?</a:t>
            </a:r>
            <a:endParaRPr lang="en-US" altLang="zh-CN"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1" animBg="1"/>
      <p:bldP spid="12" grpId="0" animBg="1"/>
      <p:bldP spid="12" grpId="1" animBg="1"/>
      <p:bldP spid="11" grpId="0" bldLvl="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193040" y="1094740"/>
            <a:ext cx="11507470" cy="1445260"/>
          </a:xfrm>
          <a:prstGeom prst="rect">
            <a:avLst/>
          </a:prstGeom>
          <a:noFill/>
        </p:spPr>
        <p:txBody>
          <a:bodyPr wrap="square" rtlCol="0">
            <a:spAutoFit/>
          </a:bodyPr>
          <a:p>
            <a:r>
              <a:rPr lang="en-US" altLang="zh-CN" sz="4400" dirty="0">
                <a:solidFill>
                  <a:srgbClr val="1C3D80"/>
                </a:solidFill>
                <a:latin typeface="Times New Roman" panose="02020603050405020304" charset="0"/>
                <a:ea typeface="Ebrima" panose="02000000000000000000" pitchFamily="2" charset="0"/>
                <a:cs typeface="Times New Roman" panose="02020603050405020304" charset="0"/>
              </a:rPr>
              <a:t>Stronger Together </a:t>
            </a:r>
            <a:r>
              <a:rPr lang="en-US" altLang="zh-CN" sz="4400" dirty="0">
                <a:solidFill>
                  <a:srgbClr val="1F2DA8"/>
                </a:solidFill>
                <a:latin typeface="Times New Roman" panose="02020603050405020304" charset="0"/>
                <a:ea typeface="Ebrima" panose="02000000000000000000" pitchFamily="2" charset="0"/>
                <a:cs typeface="Times New Roman" panose="02020603050405020304" charset="0"/>
              </a:rPr>
              <a:t>:</a:t>
            </a:r>
            <a:r>
              <a:rPr lang="en-US" altLang="zh-CN" sz="4400" dirty="0">
                <a:solidFill>
                  <a:srgbClr val="FF0000"/>
                </a:solidFill>
                <a:latin typeface="Times New Roman" panose="02020603050405020304" charset="0"/>
                <a:ea typeface="Ebrima" panose="02000000000000000000" pitchFamily="2" charset="0"/>
                <a:cs typeface="Times New Roman" panose="02020603050405020304" charset="0"/>
              </a:rPr>
              <a:t> </a:t>
            </a:r>
            <a:endParaRPr lang="en-US" altLang="zh-CN" sz="4400" dirty="0">
              <a:solidFill>
                <a:srgbClr val="FF0000"/>
              </a:solidFill>
              <a:latin typeface="Times New Roman" panose="02020603050405020304" charset="0"/>
              <a:ea typeface="Ebrima" panose="02000000000000000000" pitchFamily="2" charset="0"/>
              <a:cs typeface="Times New Roman" panose="02020603050405020304" charset="0"/>
            </a:endParaRPr>
          </a:p>
          <a:p>
            <a:r>
              <a:rPr lang="en-US" altLang="zh-CN" sz="4400" dirty="0">
                <a:solidFill>
                  <a:srgbClr val="1C3D80"/>
                </a:solidFill>
                <a:latin typeface="Times New Roman" panose="02020603050405020304" charset="0"/>
                <a:ea typeface="Ebrima" panose="02000000000000000000" pitchFamily="2" charset="0"/>
                <a:cs typeface="Times New Roman" panose="02020603050405020304" charset="0"/>
              </a:rPr>
              <a:t>How We Have Been Changed by the Internet </a:t>
            </a:r>
            <a:endParaRPr lang="zh-CN" altLang="en-US" sz="4400" dirty="0">
              <a:solidFill>
                <a:srgbClr val="1C3D80"/>
              </a:solidFill>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1"/>
          <a:stretch>
            <a:fillRect/>
          </a:stretch>
        </p:blipFill>
        <p:spPr>
          <a:xfrm>
            <a:off x="7429500" y="3524250"/>
            <a:ext cx="4762500" cy="3333750"/>
          </a:xfrm>
          <a:prstGeom prst="rect">
            <a:avLst/>
          </a:prstGeom>
        </p:spPr>
      </p:pic>
      <p:cxnSp>
        <p:nvCxnSpPr>
          <p:cNvPr id="5" name="肘形连接符 4"/>
          <p:cNvCxnSpPr/>
          <p:nvPr/>
        </p:nvCxnSpPr>
        <p:spPr>
          <a:xfrm flipV="1">
            <a:off x="6753225" y="801370"/>
            <a:ext cx="2098040" cy="699135"/>
          </a:xfrm>
          <a:prstGeom prst="bentConnector3">
            <a:avLst>
              <a:gd name="adj1" fmla="val 50030"/>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038590" y="387985"/>
            <a:ext cx="2144395" cy="706755"/>
          </a:xfrm>
          <a:prstGeom prst="rect">
            <a:avLst/>
          </a:prstGeom>
          <a:solidFill>
            <a:schemeClr val="accent6">
              <a:lumMod val="20000"/>
              <a:lumOff val="80000"/>
            </a:schemeClr>
          </a:solidFill>
        </p:spPr>
        <p:txBody>
          <a:bodyPr wrap="square" rtlCol="0">
            <a:spAutoFit/>
          </a:bodyPr>
          <a:p>
            <a:r>
              <a:rPr lang="en-US" altLang="zh-CN" sz="4000" b="1">
                <a:solidFill>
                  <a:srgbClr val="FF0000"/>
                </a:solidFill>
              </a:rPr>
              <a:t>explain</a:t>
            </a:r>
            <a:endParaRPr lang="en-US" altLang="zh-CN" sz="4000" b="1">
              <a:solidFill>
                <a:srgbClr val="FF0000"/>
              </a:solidFill>
            </a:endParaRPr>
          </a:p>
        </p:txBody>
      </p:sp>
      <p:sp>
        <p:nvSpPr>
          <p:cNvPr id="7" name="文本框 6"/>
          <p:cNvSpPr txBox="1"/>
          <p:nvPr/>
        </p:nvSpPr>
        <p:spPr>
          <a:xfrm>
            <a:off x="4394835" y="1171575"/>
            <a:ext cx="2251710" cy="645160"/>
          </a:xfrm>
          <a:prstGeom prst="rect">
            <a:avLst/>
          </a:prstGeom>
          <a:solidFill>
            <a:schemeClr val="bg1"/>
          </a:solidFill>
        </p:spPr>
        <p:txBody>
          <a:bodyPr wrap="square" rtlCol="0" anchor="t">
            <a:spAutoFit/>
          </a:bodyPr>
          <a:p>
            <a:r>
              <a:rPr lang="en-US" altLang="zh-CN" sz="3600" b="1">
                <a:solidFill>
                  <a:srgbClr val="FF0000"/>
                </a:solidFill>
                <a:sym typeface="+mn-ea"/>
              </a:rPr>
              <a:t>:   (colon)</a:t>
            </a:r>
            <a:endParaRPr lang="en-US" altLang="zh-CN" sz="3600" b="1">
              <a:solidFill>
                <a:srgbClr val="FF0000"/>
              </a:solidFill>
              <a:sym typeface="+mn-ea"/>
            </a:endParaRPr>
          </a:p>
        </p:txBody>
      </p:sp>
      <p:sp>
        <p:nvSpPr>
          <p:cNvPr id="8" name="文本框 7"/>
          <p:cNvSpPr txBox="1"/>
          <p:nvPr/>
        </p:nvSpPr>
        <p:spPr>
          <a:xfrm>
            <a:off x="659130" y="3524250"/>
            <a:ext cx="6604000" cy="706755"/>
          </a:xfrm>
          <a:prstGeom prst="rect">
            <a:avLst/>
          </a:prstGeom>
          <a:solidFill>
            <a:schemeClr val="accent6">
              <a:lumMod val="20000"/>
              <a:lumOff val="80000"/>
            </a:schemeClr>
          </a:solidFill>
        </p:spPr>
        <p:txBody>
          <a:bodyPr wrap="square" rtlCol="0">
            <a:spAutoFit/>
          </a:bodyPr>
          <a:p>
            <a:r>
              <a:rPr lang="en-US" altLang="zh-CN" sz="4000" b="1">
                <a:solidFill>
                  <a:schemeClr val="tx1"/>
                </a:solidFill>
              </a:rPr>
              <a:t>be changed by the Internet </a:t>
            </a:r>
            <a:endParaRPr lang="en-US" altLang="zh-CN" sz="4000" b="1">
              <a:solidFill>
                <a:schemeClr val="tx1"/>
              </a:solidFill>
            </a:endParaRPr>
          </a:p>
        </p:txBody>
      </p:sp>
      <p:sp>
        <p:nvSpPr>
          <p:cNvPr id="9" name="文本框 8"/>
          <p:cNvSpPr txBox="1"/>
          <p:nvPr/>
        </p:nvSpPr>
        <p:spPr>
          <a:xfrm>
            <a:off x="659130" y="4838065"/>
            <a:ext cx="2586990" cy="706755"/>
          </a:xfrm>
          <a:prstGeom prst="rect">
            <a:avLst/>
          </a:prstGeom>
          <a:solidFill>
            <a:schemeClr val="accent6">
              <a:lumMod val="20000"/>
              <a:lumOff val="80000"/>
            </a:schemeClr>
          </a:solidFill>
        </p:spPr>
        <p:txBody>
          <a:bodyPr wrap="square" rtlCol="0">
            <a:spAutoFit/>
          </a:bodyPr>
          <a:p>
            <a:r>
              <a:rPr lang="en-US" altLang="zh-CN" sz="4000" b="1">
                <a:solidFill>
                  <a:schemeClr val="tx1"/>
                </a:solidFill>
              </a:rPr>
              <a:t>examples</a:t>
            </a:r>
            <a:endParaRPr lang="en-US" altLang="zh-CN" sz="4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p:bldP spid="6" grpId="0" animBg="1"/>
      <p:bldP spid="6" grpId="1" animBg="1"/>
      <p:bldP spid="8" grpId="0" bldLvl="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61290" y="196215"/>
          <a:ext cx="9137650" cy="5897880"/>
        </p:xfrm>
        <a:graphic>
          <a:graphicData uri="http://schemas.openxmlformats.org/drawingml/2006/table">
            <a:tbl>
              <a:tblPr firstRow="1" bandRow="1">
                <a:tableStyleId>{EB9631B5-78F2-41C9-869B-9F39066F8104}</a:tableStyleId>
              </a:tblPr>
              <a:tblGrid>
                <a:gridCol w="1402080"/>
                <a:gridCol w="7735570"/>
              </a:tblGrid>
              <a:tr h="755650">
                <a:tc>
                  <a:txBody>
                    <a:bodyPr/>
                    <a:p>
                      <a:pPr>
                        <a:buNone/>
                      </a:pPr>
                      <a:endParaRPr lang="zh-CN" altLang="en-US" sz="3200" b="1"/>
                    </a:p>
                  </a:txBody>
                  <a:tcPr/>
                </a:tc>
                <a:tc>
                  <a:txBody>
                    <a:bodyPr/>
                    <a:p>
                      <a:pPr>
                        <a:buNone/>
                      </a:pPr>
                      <a:r>
                        <a:rPr lang="en-US" altLang="zh-CN" sz="3200" b="1">
                          <a:solidFill>
                            <a:schemeClr val="tx1"/>
                          </a:solidFill>
                        </a:rPr>
                        <a:t>     main idea of each paragraph</a:t>
                      </a:r>
                      <a:endParaRPr lang="en-US" altLang="zh-CN" sz="3200" b="1">
                        <a:solidFill>
                          <a:schemeClr val="tx1"/>
                        </a:solidFill>
                      </a:endParaRPr>
                    </a:p>
                  </a:txBody>
                  <a:tcPr/>
                </a:tc>
              </a:tr>
              <a:tr h="1069340">
                <a:tc>
                  <a:txBody>
                    <a:bodyPr/>
                    <a:p>
                      <a:pPr>
                        <a:buNone/>
                      </a:pPr>
                      <a:r>
                        <a:rPr lang="en-US" altLang="zh-CN" sz="3200" b="1">
                          <a:gradFill>
                            <a:gsLst>
                              <a:gs pos="0">
                                <a:srgbClr val="7B32B2"/>
                              </a:gs>
                              <a:gs pos="100000">
                                <a:srgbClr val="401A5D"/>
                              </a:gs>
                            </a:gsLst>
                            <a:lin scaled="0"/>
                          </a:gradFill>
                        </a:rPr>
                        <a:t>Para1</a:t>
                      </a:r>
                      <a:endParaRPr lang="en-US" altLang="zh-CN" sz="3200" b="1">
                        <a:gradFill>
                          <a:gsLst>
                            <a:gs pos="0">
                              <a:srgbClr val="7B32B2"/>
                            </a:gs>
                            <a:gs pos="100000">
                              <a:srgbClr val="401A5D"/>
                            </a:gs>
                          </a:gsLst>
                          <a:lin scaled="0"/>
                        </a:gradFill>
                      </a:endParaRPr>
                    </a:p>
                  </a:txBody>
                  <a:tcPr/>
                </a:tc>
                <a:tc>
                  <a:txBody>
                    <a:bodyPr/>
                    <a:p>
                      <a:pPr>
                        <a:buNone/>
                      </a:pPr>
                      <a:r>
                        <a:rPr lang="en-US" altLang="zh-CN" sz="3200" b="0">
                          <a:latin typeface="Cambria" panose="02040503050406030204" charset="0"/>
                          <a:cs typeface="Cambria" panose="02040503050406030204" charset="0"/>
                        </a:rPr>
                        <a:t>People's lives have been changed by _______________________ and ___________________.</a:t>
                      </a:r>
                      <a:endParaRPr lang="en-US" altLang="zh-CN" sz="3200" b="0">
                        <a:latin typeface="Cambria" panose="02040503050406030204" charset="0"/>
                        <a:cs typeface="Cambria" panose="02040503050406030204" charset="0"/>
                      </a:endParaRPr>
                    </a:p>
                  </a:txBody>
                  <a:tcPr/>
                </a:tc>
              </a:tr>
              <a:tr h="842645">
                <a:tc>
                  <a:txBody>
                    <a:bodyPr/>
                    <a:p>
                      <a:pPr>
                        <a:buNone/>
                      </a:pPr>
                      <a:r>
                        <a:rPr lang="en-US" altLang="zh-CN" sz="3200" b="1">
                          <a:gradFill>
                            <a:gsLst>
                              <a:gs pos="0">
                                <a:srgbClr val="7B32B2"/>
                              </a:gs>
                              <a:gs pos="100000">
                                <a:srgbClr val="401A5D"/>
                              </a:gs>
                            </a:gsLst>
                            <a:lin scaled="0"/>
                          </a:gradFill>
                          <a:sym typeface="+mn-ea"/>
                        </a:rPr>
                        <a:t>Para</a:t>
                      </a:r>
                      <a:r>
                        <a:rPr lang="en-US" sz="3200" b="1">
                          <a:gradFill>
                            <a:gsLst>
                              <a:gs pos="0">
                                <a:srgbClr val="7B32B2"/>
                              </a:gs>
                              <a:gs pos="100000">
                                <a:srgbClr val="401A5D"/>
                              </a:gs>
                            </a:gsLst>
                            <a:lin scaled="0"/>
                          </a:gradFill>
                          <a:sym typeface="+mn-ea"/>
                        </a:rPr>
                        <a:t>2</a:t>
                      </a:r>
                      <a:endParaRPr lang="en-US" sz="3200" b="1">
                        <a:gradFill>
                          <a:gsLst>
                            <a:gs pos="0">
                              <a:srgbClr val="7B32B2"/>
                            </a:gs>
                            <a:gs pos="100000">
                              <a:srgbClr val="401A5D"/>
                            </a:gs>
                          </a:gsLst>
                          <a:lin scaled="0"/>
                        </a:gradFill>
                        <a:sym typeface="+mn-ea"/>
                      </a:endParaRPr>
                    </a:p>
                  </a:txBody>
                  <a:tcPr/>
                </a:tc>
                <a:tc>
                  <a:txBody>
                    <a:bodyPr/>
                    <a:p>
                      <a:pPr>
                        <a:lnSpc>
                          <a:spcPct val="150000"/>
                        </a:lnSpc>
                        <a:buNone/>
                      </a:pPr>
                      <a:r>
                        <a:rPr lang="en-US" altLang="zh-CN" sz="3200" b="0">
                          <a:latin typeface="Cambria" panose="02040503050406030204" charset="0"/>
                          <a:cs typeface="Cambria" panose="02040503050406030204" charset="0"/>
                        </a:rPr>
                        <a:t>_________________________________________</a:t>
                      </a:r>
                      <a:endParaRPr lang="en-US" altLang="zh-CN" sz="3200" b="0">
                        <a:latin typeface="Cambria" panose="02040503050406030204" charset="0"/>
                        <a:cs typeface="Cambria" panose="02040503050406030204" charset="0"/>
                      </a:endParaRPr>
                    </a:p>
                  </a:txBody>
                  <a:tcPr/>
                </a:tc>
              </a:tr>
              <a:tr h="1060450">
                <a:tc>
                  <a:txBody>
                    <a:bodyPr/>
                    <a:p>
                      <a:pPr>
                        <a:buNone/>
                      </a:pPr>
                      <a:r>
                        <a:rPr lang="en-US" altLang="zh-CN" sz="3200" b="1">
                          <a:solidFill>
                            <a:srgbClr val="7030A0"/>
                          </a:solidFill>
                          <a:sym typeface="+mn-ea"/>
                        </a:rPr>
                        <a:t>Para</a:t>
                      </a:r>
                      <a:r>
                        <a:rPr lang="en-US" sz="3200" b="1">
                          <a:solidFill>
                            <a:srgbClr val="7030A0"/>
                          </a:solidFill>
                          <a:sym typeface="+mn-ea"/>
                        </a:rPr>
                        <a:t>3</a:t>
                      </a:r>
                      <a:endParaRPr lang="en-US" sz="3200" b="1">
                        <a:solidFill>
                          <a:srgbClr val="7030A0"/>
                        </a:solidFill>
                        <a:sym typeface="+mn-ea"/>
                      </a:endParaRPr>
                    </a:p>
                  </a:txBody>
                  <a:tcPr/>
                </a:tc>
                <a:tc>
                  <a:txBody>
                    <a:bodyPr/>
                    <a:p>
                      <a:pPr>
                        <a:lnSpc>
                          <a:spcPct val="150000"/>
                        </a:lnSpc>
                        <a:buNone/>
                      </a:pPr>
                      <a:r>
                        <a:rPr lang="en-US" altLang="zh-CN" sz="3200" b="0">
                          <a:latin typeface="Cambria" panose="02040503050406030204" charset="0"/>
                          <a:cs typeface="Cambria" panose="02040503050406030204" charset="0"/>
                        </a:rPr>
                        <a:t>Jan started to _____________________________.</a:t>
                      </a:r>
                      <a:endParaRPr lang="en-US" altLang="zh-CN" sz="3200" b="0">
                        <a:latin typeface="Cambria" panose="02040503050406030204" charset="0"/>
                        <a:cs typeface="Cambria" panose="02040503050406030204" charset="0"/>
                      </a:endParaRPr>
                    </a:p>
                  </a:txBody>
                  <a:tcPr/>
                </a:tc>
              </a:tr>
              <a:tr h="1083945">
                <a:tc>
                  <a:txBody>
                    <a:bodyPr/>
                    <a:p>
                      <a:pPr>
                        <a:buNone/>
                      </a:pPr>
                      <a:r>
                        <a:rPr lang="en-US" altLang="zh-CN" sz="3200" b="1">
                          <a:solidFill>
                            <a:srgbClr val="7030A0"/>
                          </a:solidFill>
                          <a:sym typeface="+mn-ea"/>
                        </a:rPr>
                        <a:t>Para</a:t>
                      </a:r>
                      <a:r>
                        <a:rPr lang="en-US" sz="3200" b="1">
                          <a:solidFill>
                            <a:srgbClr val="7030A0"/>
                          </a:solidFill>
                          <a:sym typeface="+mn-ea"/>
                        </a:rPr>
                        <a:t>4</a:t>
                      </a:r>
                      <a:endParaRPr lang="en-US" sz="3200" b="1">
                        <a:solidFill>
                          <a:srgbClr val="7030A0"/>
                        </a:solidFill>
                        <a:sym typeface="+mn-ea"/>
                      </a:endParaRPr>
                    </a:p>
                  </a:txBody>
                  <a:tcPr/>
                </a:tc>
                <a:tc>
                  <a:txBody>
                    <a:bodyPr/>
                    <a:p>
                      <a:pPr>
                        <a:buNone/>
                      </a:pPr>
                      <a:r>
                        <a:rPr lang="en-US" altLang="zh-CN" sz="3200" b="0">
                          <a:latin typeface="Cambria" panose="02040503050406030204" charset="0"/>
                          <a:cs typeface="Cambria" panose="02040503050406030204" charset="0"/>
                        </a:rPr>
                        <a:t>Jan started __________________________and set up ______________________.</a:t>
                      </a:r>
                      <a:endParaRPr lang="en-US" altLang="zh-CN" sz="3200" b="0">
                        <a:latin typeface="Cambria" panose="02040503050406030204" charset="0"/>
                        <a:cs typeface="Cambria" panose="02040503050406030204" charset="0"/>
                      </a:endParaRPr>
                    </a:p>
                  </a:txBody>
                  <a:tcPr/>
                </a:tc>
              </a:tr>
              <a:tr h="1085850">
                <a:tc>
                  <a:txBody>
                    <a:bodyPr/>
                    <a:p>
                      <a:pPr>
                        <a:buNone/>
                      </a:pPr>
                      <a:r>
                        <a:rPr lang="en-US" altLang="zh-CN" sz="3200" b="1">
                          <a:solidFill>
                            <a:srgbClr val="7030A0"/>
                          </a:solidFill>
                          <a:sym typeface="+mn-ea"/>
                        </a:rPr>
                        <a:t>Para5</a:t>
                      </a:r>
                      <a:endParaRPr lang="en-US" altLang="zh-CN" sz="3200" b="1">
                        <a:solidFill>
                          <a:srgbClr val="7030A0"/>
                        </a:solidFill>
                        <a:sym typeface="+mn-ea"/>
                      </a:endParaRPr>
                    </a:p>
                  </a:txBody>
                  <a:tcPr/>
                </a:tc>
                <a:tc>
                  <a:txBody>
                    <a:bodyPr/>
                    <a:p>
                      <a:pPr>
                        <a:buNone/>
                      </a:pPr>
                      <a:r>
                        <a:rPr lang="en-US" altLang="zh-CN" sz="3200" b="0" dirty="0">
                          <a:solidFill>
                            <a:srgbClr val="FF0000"/>
                          </a:solidFill>
                          <a:latin typeface="Cambria" panose="02040503050406030204" charset="0"/>
                          <a:cs typeface="Cambria" panose="02040503050406030204" charset="0"/>
                          <a:sym typeface="+mn-ea"/>
                        </a:rPr>
                        <a:t> </a:t>
                      </a:r>
                      <a:r>
                        <a:rPr lang="en-US" altLang="zh-CN" sz="3200" b="0" dirty="0">
                          <a:latin typeface="Cambria" panose="02040503050406030204" charset="0"/>
                          <a:cs typeface="Cambria" panose="02040503050406030204" charset="0"/>
                          <a:sym typeface="+mn-ea"/>
                        </a:rPr>
                        <a:t>Jan’s </a:t>
                      </a:r>
                      <a:r>
                        <a:rPr lang="en-US" altLang="zh-CN" sz="3200" b="0" dirty="0" smtClean="0">
                          <a:latin typeface="Cambria" panose="02040503050406030204" charset="0"/>
                          <a:cs typeface="Cambria" panose="02040503050406030204" charset="0"/>
                          <a:sym typeface="+mn-ea"/>
                        </a:rPr>
                        <a:t>life has been greatly ____________ by the ______________.</a:t>
                      </a:r>
                      <a:endParaRPr lang="en-US" altLang="zh-CN" sz="3200" b="0" dirty="0">
                        <a:latin typeface="Cambria" panose="02040503050406030204" charset="0"/>
                        <a:cs typeface="Cambria" panose="02040503050406030204" charset="0"/>
                        <a:sym typeface="+mn-ea"/>
                      </a:endParaRPr>
                    </a:p>
                  </a:txBody>
                  <a:tcPr/>
                </a:tc>
              </a:tr>
            </a:tbl>
          </a:graphicData>
        </a:graphic>
      </p:graphicFrame>
      <p:sp>
        <p:nvSpPr>
          <p:cNvPr id="6" name="文本框 5"/>
          <p:cNvSpPr txBox="1"/>
          <p:nvPr/>
        </p:nvSpPr>
        <p:spPr>
          <a:xfrm>
            <a:off x="6130925" y="4986655"/>
            <a:ext cx="1845945" cy="583565"/>
          </a:xfrm>
          <a:prstGeom prst="rect">
            <a:avLst/>
          </a:prstGeom>
          <a:noFill/>
        </p:spPr>
        <p:txBody>
          <a:bodyPr wrap="none" rtlCol="0" anchor="t">
            <a:spAutoFit/>
          </a:bodyPr>
          <a:p>
            <a:r>
              <a:rPr lang="en-US" altLang="zh-CN" sz="3200" b="1" dirty="0" smtClean="0">
                <a:solidFill>
                  <a:srgbClr val="FF0000"/>
                </a:solidFill>
                <a:latin typeface="Times New Roman" panose="02020603050405020304" charset="0"/>
                <a:sym typeface="+mn-ea"/>
              </a:rPr>
              <a:t>improved</a:t>
            </a:r>
            <a:endParaRPr lang="en-US" altLang="zh-CN" sz="3200" b="1" dirty="0" smtClean="0">
              <a:solidFill>
                <a:srgbClr val="FF0000"/>
              </a:solidFill>
              <a:latin typeface="Times New Roman" panose="02020603050405020304" charset="0"/>
              <a:sym typeface="+mn-ea"/>
            </a:endParaRPr>
          </a:p>
        </p:txBody>
      </p:sp>
      <p:sp>
        <p:nvSpPr>
          <p:cNvPr id="7" name="文本框 6"/>
          <p:cNvSpPr txBox="1"/>
          <p:nvPr/>
        </p:nvSpPr>
        <p:spPr>
          <a:xfrm>
            <a:off x="1831340" y="5510530"/>
            <a:ext cx="1604645" cy="583565"/>
          </a:xfrm>
          <a:prstGeom prst="rect">
            <a:avLst/>
          </a:prstGeom>
          <a:noFill/>
        </p:spPr>
        <p:txBody>
          <a:bodyPr wrap="none" rtlCol="0" anchor="t">
            <a:spAutoFit/>
          </a:bodyPr>
          <a:p>
            <a:r>
              <a:rPr lang="en-US" altLang="zh-CN" sz="3200" b="1" dirty="0" smtClean="0">
                <a:solidFill>
                  <a:srgbClr val="FF0000"/>
                </a:solidFill>
                <a:latin typeface="Times New Roman" panose="02020603050405020304" charset="0"/>
                <a:sym typeface="+mn-ea"/>
              </a:rPr>
              <a:t>Internet</a:t>
            </a:r>
            <a:endParaRPr lang="en-US" altLang="zh-CN" sz="3200" b="1" dirty="0" smtClean="0">
              <a:solidFill>
                <a:srgbClr val="FF0000"/>
              </a:solidFill>
              <a:latin typeface="Times New Roman" panose="02020603050405020304" charset="0"/>
              <a:sym typeface="+mn-ea"/>
            </a:endParaRPr>
          </a:p>
        </p:txBody>
      </p:sp>
      <p:sp>
        <p:nvSpPr>
          <p:cNvPr id="8" name="文本框 7"/>
          <p:cNvSpPr txBox="1"/>
          <p:nvPr/>
        </p:nvSpPr>
        <p:spPr>
          <a:xfrm>
            <a:off x="1673225" y="1290320"/>
            <a:ext cx="3558540" cy="583565"/>
          </a:xfrm>
          <a:prstGeom prst="rect">
            <a:avLst/>
          </a:prstGeom>
          <a:noFill/>
        </p:spPr>
        <p:txBody>
          <a:bodyPr wrap="none" rtlCol="0" anchor="t">
            <a:spAutoFit/>
          </a:bodyPr>
          <a:p>
            <a:r>
              <a:rPr lang="en-US" altLang="zh-CN" sz="3200" b="1" dirty="0" smtClean="0">
                <a:solidFill>
                  <a:srgbClr val="FF0000"/>
                </a:solidFill>
                <a:latin typeface="Times New Roman" panose="02020603050405020304" charset="0"/>
                <a:sym typeface="+mn-ea"/>
              </a:rPr>
              <a:t>online communities</a:t>
            </a:r>
            <a:endParaRPr lang="en-US" altLang="zh-CN" sz="3200" b="1" dirty="0" smtClean="0">
              <a:solidFill>
                <a:srgbClr val="FF0000"/>
              </a:solidFill>
              <a:latin typeface="Times New Roman" panose="02020603050405020304" charset="0"/>
              <a:sym typeface="+mn-ea"/>
            </a:endParaRPr>
          </a:p>
        </p:txBody>
      </p:sp>
      <p:sp>
        <p:nvSpPr>
          <p:cNvPr id="9" name="文本框 8"/>
          <p:cNvSpPr txBox="1"/>
          <p:nvPr/>
        </p:nvSpPr>
        <p:spPr>
          <a:xfrm>
            <a:off x="5932170" y="1398905"/>
            <a:ext cx="3519805" cy="583565"/>
          </a:xfrm>
          <a:prstGeom prst="rect">
            <a:avLst/>
          </a:prstGeom>
          <a:noFill/>
        </p:spPr>
        <p:txBody>
          <a:bodyPr wrap="square" rtlCol="0" anchor="t">
            <a:spAutoFit/>
          </a:bodyPr>
          <a:p>
            <a:r>
              <a:rPr lang="en-US" altLang="zh-CN" sz="3200" b="1" dirty="0" smtClean="0">
                <a:solidFill>
                  <a:srgbClr val="FF0000"/>
                </a:solidFill>
                <a:latin typeface="Times New Roman" panose="02020603050405020304" charset="0"/>
                <a:sym typeface="+mn-ea"/>
              </a:rPr>
              <a:t>social networks</a:t>
            </a:r>
            <a:endParaRPr lang="en-US" altLang="zh-CN" sz="3200" b="1" dirty="0" smtClean="0">
              <a:solidFill>
                <a:srgbClr val="FF0000"/>
              </a:solidFill>
              <a:latin typeface="Times New Roman" panose="02020603050405020304" charset="0"/>
              <a:sym typeface="+mn-ea"/>
            </a:endParaRPr>
          </a:p>
        </p:txBody>
      </p:sp>
      <p:sp>
        <p:nvSpPr>
          <p:cNvPr id="10" name="文本框 9"/>
          <p:cNvSpPr txBox="1"/>
          <p:nvPr/>
        </p:nvSpPr>
        <p:spPr>
          <a:xfrm>
            <a:off x="1831340" y="2214880"/>
            <a:ext cx="3220085" cy="583565"/>
          </a:xfrm>
          <a:prstGeom prst="rect">
            <a:avLst/>
          </a:prstGeom>
          <a:noFill/>
        </p:spPr>
        <p:txBody>
          <a:bodyPr wrap="none" rtlCol="0" anchor="t">
            <a:spAutoFit/>
          </a:bodyPr>
          <a:p>
            <a:r>
              <a:rPr lang="en-US" altLang="zh-CN" sz="3200" b="1" dirty="0" smtClean="0">
                <a:solidFill>
                  <a:srgbClr val="FF0000"/>
                </a:solidFill>
                <a:latin typeface="Times New Roman" panose="02020603050405020304" charset="0"/>
                <a:sym typeface="+mn-ea"/>
              </a:rPr>
              <a:t>Jan was changed.</a:t>
            </a:r>
            <a:endParaRPr lang="en-US" altLang="zh-CN" sz="3200" b="1" dirty="0" smtClean="0">
              <a:solidFill>
                <a:srgbClr val="FF0000"/>
              </a:solidFill>
              <a:latin typeface="Times New Roman" panose="02020603050405020304" charset="0"/>
              <a:sym typeface="+mn-ea"/>
            </a:endParaRPr>
          </a:p>
        </p:txBody>
      </p:sp>
      <p:sp>
        <p:nvSpPr>
          <p:cNvPr id="11" name="文本框 10"/>
          <p:cNvSpPr txBox="1"/>
          <p:nvPr/>
        </p:nvSpPr>
        <p:spPr>
          <a:xfrm>
            <a:off x="4227830" y="2943225"/>
            <a:ext cx="3378200" cy="583565"/>
          </a:xfrm>
          <a:prstGeom prst="rect">
            <a:avLst/>
          </a:prstGeom>
          <a:noFill/>
        </p:spPr>
        <p:txBody>
          <a:bodyPr wrap="none" rtlCol="0" anchor="t">
            <a:spAutoFit/>
          </a:bodyPr>
          <a:p>
            <a:r>
              <a:rPr lang="en-US" altLang="zh-CN" sz="3200" b="1" dirty="0" smtClean="0">
                <a:solidFill>
                  <a:srgbClr val="FF0000"/>
                </a:solidFill>
                <a:latin typeface="Times New Roman" panose="02020603050405020304" charset="0"/>
                <a:sym typeface="+mn-ea"/>
              </a:rPr>
              <a:t>help others online.</a:t>
            </a:r>
            <a:endParaRPr lang="en-US" altLang="zh-CN" sz="3200" b="1" dirty="0" smtClean="0">
              <a:solidFill>
                <a:srgbClr val="FF0000"/>
              </a:solidFill>
              <a:latin typeface="Times New Roman" panose="02020603050405020304" charset="0"/>
              <a:sym typeface="+mn-ea"/>
            </a:endParaRPr>
          </a:p>
        </p:txBody>
      </p:sp>
      <p:sp>
        <p:nvSpPr>
          <p:cNvPr id="12" name="文本框 11"/>
          <p:cNvSpPr txBox="1"/>
          <p:nvPr/>
        </p:nvSpPr>
        <p:spPr>
          <a:xfrm>
            <a:off x="3669665" y="3897630"/>
            <a:ext cx="4494530" cy="583565"/>
          </a:xfrm>
          <a:prstGeom prst="rect">
            <a:avLst/>
          </a:prstGeom>
          <a:noFill/>
        </p:spPr>
        <p:txBody>
          <a:bodyPr wrap="square" rtlCol="0" anchor="t">
            <a:spAutoFit/>
          </a:bodyPr>
          <a:p>
            <a:r>
              <a:rPr lang="en-US" altLang="zh-CN" sz="3200" b="1" dirty="0" smtClean="0">
                <a:solidFill>
                  <a:srgbClr val="FF0000"/>
                </a:solidFill>
                <a:latin typeface="Times New Roman" panose="02020603050405020304" charset="0"/>
                <a:sym typeface="+mn-ea"/>
              </a:rPr>
              <a:t>taking online classes</a:t>
            </a:r>
            <a:endParaRPr lang="en-US" altLang="zh-CN" sz="3200" b="1" dirty="0" smtClean="0">
              <a:solidFill>
                <a:srgbClr val="FF0000"/>
              </a:solidFill>
              <a:latin typeface="Times New Roman" panose="02020603050405020304" charset="0"/>
              <a:sym typeface="+mn-ea"/>
            </a:endParaRPr>
          </a:p>
        </p:txBody>
      </p:sp>
      <p:sp>
        <p:nvSpPr>
          <p:cNvPr id="13" name="文本框 12"/>
          <p:cNvSpPr txBox="1"/>
          <p:nvPr/>
        </p:nvSpPr>
        <p:spPr>
          <a:xfrm>
            <a:off x="2458720" y="4403090"/>
            <a:ext cx="2658110" cy="583565"/>
          </a:xfrm>
          <a:prstGeom prst="rect">
            <a:avLst/>
          </a:prstGeom>
          <a:noFill/>
        </p:spPr>
        <p:txBody>
          <a:bodyPr wrap="square" rtlCol="0" anchor="t">
            <a:spAutoFit/>
          </a:bodyPr>
          <a:p>
            <a:r>
              <a:rPr lang="en-US" altLang="zh-CN" sz="3200" b="1" dirty="0" smtClean="0">
                <a:solidFill>
                  <a:srgbClr val="FF0000"/>
                </a:solidFill>
                <a:latin typeface="Times New Roman" panose="02020603050405020304" charset="0"/>
                <a:sym typeface="+mn-ea"/>
              </a:rPr>
              <a:t>new goals</a:t>
            </a:r>
            <a:endParaRPr lang="en-US" altLang="zh-CN" sz="3200" b="1" dirty="0" smtClean="0">
              <a:solidFill>
                <a:srgbClr val="FF0000"/>
              </a:solidFill>
              <a:latin typeface="Times New Roman" panose="02020603050405020304" charset="0"/>
              <a:sym typeface="+mn-ea"/>
            </a:endParaRPr>
          </a:p>
        </p:txBody>
      </p:sp>
      <p:sp>
        <p:nvSpPr>
          <p:cNvPr id="2" name="文本框 1"/>
          <p:cNvSpPr txBox="1"/>
          <p:nvPr/>
        </p:nvSpPr>
        <p:spPr>
          <a:xfrm>
            <a:off x="9388475" y="1033780"/>
            <a:ext cx="2684780" cy="645160"/>
          </a:xfrm>
          <a:prstGeom prst="rect">
            <a:avLst/>
          </a:prstGeom>
          <a:noFill/>
        </p:spPr>
        <p:txBody>
          <a:bodyPr wrap="none" rtlCol="0" anchor="t">
            <a:spAutoFit/>
          </a:bodyPr>
          <a:p>
            <a:pPr algn="ctr">
              <a:lnSpc>
                <a:spcPct val="100000"/>
              </a:lnSpc>
            </a:pPr>
            <a:r>
              <a:rPr lang="en-US" altLang="zh-CN" sz="3600" b="1">
                <a:latin typeface="Times New Roman" panose="02020603050405020304" charset="0"/>
                <a:cs typeface="Times New Roman" panose="02020603050405020304" charset="0"/>
                <a:sym typeface="+mn-ea"/>
              </a:rPr>
              <a:t>General idea</a:t>
            </a:r>
            <a:endParaRPr lang="en-US" altLang="zh-CN" sz="3600" b="1">
              <a:latin typeface="Times New Roman" panose="02020603050405020304" charset="0"/>
              <a:cs typeface="Times New Roman" panose="02020603050405020304" charset="0"/>
              <a:sym typeface="+mn-ea"/>
            </a:endParaRPr>
          </a:p>
        </p:txBody>
      </p:sp>
      <p:sp>
        <p:nvSpPr>
          <p:cNvPr id="3" name="文本框 2"/>
          <p:cNvSpPr txBox="1"/>
          <p:nvPr/>
        </p:nvSpPr>
        <p:spPr>
          <a:xfrm>
            <a:off x="9826625" y="3359150"/>
            <a:ext cx="2087880" cy="645160"/>
          </a:xfrm>
          <a:prstGeom prst="rect">
            <a:avLst/>
          </a:prstGeom>
          <a:noFill/>
        </p:spPr>
        <p:txBody>
          <a:bodyPr wrap="none" rtlCol="0" anchor="t">
            <a:spAutoFit/>
          </a:bodyPr>
          <a:p>
            <a:r>
              <a:rPr lang="en-US" altLang="zh-CN" sz="3600" b="1">
                <a:latin typeface="Times New Roman" panose="02020603050405020304" charset="0"/>
                <a:cs typeface="Times New Roman" panose="02020603050405020304" charset="0"/>
                <a:sym typeface="+mn-ea"/>
              </a:rPr>
              <a:t>Examples</a:t>
            </a:r>
            <a:endParaRPr lang="en-US" altLang="zh-CN" sz="3600" b="1">
              <a:latin typeface="Times New Roman" panose="02020603050405020304" charset="0"/>
              <a:cs typeface="Times New Roman" panose="02020603050405020304" charset="0"/>
              <a:sym typeface="+mn-ea"/>
            </a:endParaRPr>
          </a:p>
        </p:txBody>
      </p:sp>
      <p:sp>
        <p:nvSpPr>
          <p:cNvPr id="5" name="文本框 4"/>
          <p:cNvSpPr txBox="1"/>
          <p:nvPr/>
        </p:nvSpPr>
        <p:spPr>
          <a:xfrm>
            <a:off x="9547225" y="5308600"/>
            <a:ext cx="2367280" cy="645160"/>
          </a:xfrm>
          <a:prstGeom prst="rect">
            <a:avLst/>
          </a:prstGeom>
          <a:noFill/>
        </p:spPr>
        <p:txBody>
          <a:bodyPr wrap="none" rtlCol="0" anchor="t">
            <a:spAutoFit/>
          </a:bodyPr>
          <a:p>
            <a:pPr algn="ctr">
              <a:lnSpc>
                <a:spcPct val="100000"/>
              </a:lnSpc>
            </a:pPr>
            <a:r>
              <a:rPr lang="en-US" altLang="zh-CN" sz="3600" b="1">
                <a:latin typeface="Times New Roman" panose="02020603050405020304" charset="0"/>
                <a:cs typeface="Times New Roman" panose="02020603050405020304" charset="0"/>
                <a:sym typeface="+mn-ea"/>
              </a:rPr>
              <a:t>Conclusion</a:t>
            </a:r>
            <a:endParaRPr lang="en-US" altLang="zh-CN" sz="3600" b="1">
              <a:latin typeface="Times New Roman" panose="02020603050405020304" charset="0"/>
              <a:cs typeface="Times New Roman" panose="02020603050405020304" charset="0"/>
              <a:sym typeface="+mn-ea"/>
            </a:endParaRPr>
          </a:p>
        </p:txBody>
      </p:sp>
      <p:sp>
        <p:nvSpPr>
          <p:cNvPr id="15" name="加号 14"/>
          <p:cNvSpPr/>
          <p:nvPr/>
        </p:nvSpPr>
        <p:spPr>
          <a:xfrm>
            <a:off x="10372725" y="1982470"/>
            <a:ext cx="765810" cy="815340"/>
          </a:xfrm>
          <a:prstGeom prst="mathPl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加号 13"/>
          <p:cNvSpPr/>
          <p:nvPr/>
        </p:nvSpPr>
        <p:spPr>
          <a:xfrm>
            <a:off x="10373360" y="4690745"/>
            <a:ext cx="765175" cy="743585"/>
          </a:xfrm>
          <a:prstGeom prst="mathPl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 grpId="1"/>
      <p:bldP spid="9" grpId="1"/>
      <p:bldP spid="10" grpId="0"/>
      <p:bldP spid="10" grpId="1"/>
      <p:bldP spid="11" grpId="0"/>
      <p:bldP spid="11" grpId="1"/>
      <p:bldP spid="12" grpId="0"/>
      <p:bldP spid="13" grpId="0"/>
      <p:bldP spid="12" grpId="1"/>
      <p:bldP spid="13" grpId="1"/>
      <p:bldP spid="6" grpId="0"/>
      <p:bldP spid="6" grpId="1"/>
      <p:bldP spid="7" grpId="0"/>
      <p:bldP spid="7" grpId="1"/>
      <p:bldP spid="2" grpId="0"/>
      <p:bldP spid="2" grpId="1"/>
      <p:bldP spid="15" grpId="0" bldLvl="0" animBg="1"/>
      <p:bldP spid="15" grpId="1" animBg="1"/>
      <p:bldP spid="3" grpId="0"/>
      <p:bldP spid="3" grpId="1"/>
      <p:bldP spid="14" grpId="0" animBg="1"/>
      <p:bldP spid="14" grpId="1" animBg="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0"/>
            <a:ext cx="12192000" cy="1325880"/>
          </a:xfrm>
          <a:solidFill>
            <a:schemeClr val="accent6">
              <a:lumMod val="20000"/>
              <a:lumOff val="80000"/>
              <a:alpha val="47000"/>
            </a:schemeClr>
          </a:solidFill>
        </p:spPr>
        <p:txBody>
          <a:bodyPr>
            <a:normAutofit/>
          </a:bodyPr>
          <a:p>
            <a:r>
              <a:rPr lang="en-US" altLang="zh-CN" sz="3200" i="1">
                <a:latin typeface="Comic Sans MS" panose="030F0702030302020204" charset="0"/>
                <a:cs typeface="Comic Sans MS" panose="030F0702030302020204" charset="0"/>
              </a:rPr>
              <a:t>Q1: What's the topic sentence?</a:t>
            </a:r>
            <a:br>
              <a:rPr lang="en-US" altLang="zh-CN" sz="3200" i="1">
                <a:latin typeface="Comic Sans MS" panose="030F0702030302020204" charset="0"/>
                <a:cs typeface="Comic Sans MS" panose="030F0702030302020204" charset="0"/>
              </a:rPr>
            </a:br>
            <a:r>
              <a:rPr lang="en-US" altLang="zh-CN" sz="3200" i="1">
                <a:latin typeface="Comic Sans MS" panose="030F0702030302020204" charset="0"/>
                <a:cs typeface="Comic Sans MS" panose="030F0702030302020204" charset="0"/>
              </a:rPr>
              <a:t>Q2: </a:t>
            </a:r>
            <a:r>
              <a:rPr lang="en-US" altLang="zh-CN" sz="3200" i="1">
                <a:latin typeface="Comic Sans MS" panose="030F0702030302020204" charset="0"/>
                <a:cs typeface="Comic Sans MS" panose="030F0702030302020204" charset="0"/>
                <a:sym typeface="+mn-ea"/>
              </a:rPr>
              <a:t>What convenience does the Internet bring us?</a:t>
            </a:r>
            <a:endParaRPr lang="en-US" altLang="zh-CN" sz="3200" i="1">
              <a:latin typeface="Comic Sans MS" panose="030F0702030302020204" charset="0"/>
              <a:cs typeface="Comic Sans MS" panose="030F0702030302020204" charset="0"/>
            </a:endParaRPr>
          </a:p>
        </p:txBody>
      </p:sp>
      <p:sp>
        <p:nvSpPr>
          <p:cNvPr id="3" name="内容占位符 2"/>
          <p:cNvSpPr>
            <a:spLocks noGrp="1"/>
          </p:cNvSpPr>
          <p:nvPr>
            <p:ph idx="1"/>
          </p:nvPr>
        </p:nvSpPr>
        <p:spPr>
          <a:xfrm>
            <a:off x="635" y="1551305"/>
            <a:ext cx="9559290" cy="4935220"/>
          </a:xfrm>
        </p:spPr>
        <p:txBody>
          <a:bodyPr>
            <a:noAutofit/>
          </a:bodyPr>
          <a:p>
            <a:pPr marL="0" indent="0">
              <a:buNone/>
            </a:pPr>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Much has been written about the wonders of the World Wide Web. There are </a:t>
            </a:r>
            <a:r>
              <a:rPr lang="zh-CN" altLang="en-US" sz="3200" b="1">
                <a:latin typeface="Times New Roman" panose="02020603050405020304" charset="0"/>
                <a:cs typeface="Times New Roman" panose="02020603050405020304" charset="0"/>
              </a:rPr>
              <a:t>countless articles </a:t>
            </a:r>
            <a:r>
              <a:rPr lang="zh-CN" altLang="en-US" sz="3200">
                <a:latin typeface="Times New Roman" panose="02020603050405020304" charset="0"/>
                <a:cs typeface="Times New Roman" panose="02020603050405020304" charset="0"/>
              </a:rPr>
              <a:t>telling us how the Internet has made our lives more convenient. We no longer have to wait in line or carry cash around when we go shopping. We can get the most updated information from large databases. We can download software, documents, and images whenever we need them. But the Internet has done much more for people than simply make life more convenient. People</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s lives have been changed by online communities and social networks.</a:t>
            </a:r>
            <a:endParaRPr lang="zh-CN" altLang="en-US" sz="3200">
              <a:latin typeface="Times New Roman" panose="02020603050405020304" charset="0"/>
              <a:cs typeface="Times New Roman" panose="02020603050405020304" charset="0"/>
            </a:endParaRPr>
          </a:p>
        </p:txBody>
      </p:sp>
      <p:sp>
        <p:nvSpPr>
          <p:cNvPr id="6" name="文本框 5"/>
          <p:cNvSpPr txBox="1"/>
          <p:nvPr/>
        </p:nvSpPr>
        <p:spPr>
          <a:xfrm>
            <a:off x="6316345" y="1029335"/>
            <a:ext cx="5245735" cy="521970"/>
          </a:xfrm>
          <a:prstGeom prst="rect">
            <a:avLst/>
          </a:prstGeom>
          <a:noFill/>
        </p:spPr>
        <p:txBody>
          <a:bodyPr wrap="square" rtlCol="0">
            <a:spAutoFit/>
          </a:bodyPr>
          <a:p>
            <a:r>
              <a:rPr lang="en-US" altLang="zh-CN" sz="2800" b="1">
                <a:solidFill>
                  <a:srgbClr val="FF0000"/>
                </a:solidFill>
              </a:rPr>
              <a:t>amazing benefits/ advantages</a:t>
            </a:r>
            <a:endParaRPr lang="en-US" altLang="zh-CN" sz="2800" b="1">
              <a:solidFill>
                <a:srgbClr val="FF0000"/>
              </a:solidFill>
            </a:endParaRPr>
          </a:p>
        </p:txBody>
      </p:sp>
      <p:sp>
        <p:nvSpPr>
          <p:cNvPr id="4" name="文本框 3"/>
          <p:cNvSpPr txBox="1"/>
          <p:nvPr/>
        </p:nvSpPr>
        <p:spPr>
          <a:xfrm>
            <a:off x="635" y="4689475"/>
            <a:ext cx="9141460" cy="2061210"/>
          </a:xfrm>
          <a:prstGeom prst="rect">
            <a:avLst/>
          </a:prstGeom>
          <a:solidFill>
            <a:schemeClr val="bg1"/>
          </a:solidFill>
        </p:spPr>
        <p:txBody>
          <a:bodyPr wrap="square" rtlCol="0" anchor="t">
            <a:spAutoFit/>
          </a:bodyPr>
          <a:p>
            <a:pPr marL="0" indent="0">
              <a:buNone/>
            </a:pPr>
            <a:r>
              <a:rPr lang="zh-CN" altLang="en-US" sz="3200">
                <a:latin typeface="Times New Roman" panose="02020603050405020304" charset="0"/>
                <a:cs typeface="Times New Roman" panose="02020603050405020304" charset="0"/>
                <a:sym typeface="+mn-ea"/>
              </a:rPr>
              <a:t>them. </a:t>
            </a:r>
            <a:r>
              <a:rPr lang="zh-CN" altLang="en-US" sz="3200">
                <a:solidFill>
                  <a:srgbClr val="1F2DA8"/>
                </a:solidFill>
                <a:latin typeface="Times New Roman" panose="02020603050405020304" charset="0"/>
                <a:cs typeface="Times New Roman" panose="02020603050405020304" charset="0"/>
                <a:sym typeface="+mn-ea"/>
              </a:rPr>
              <a:t>But the Internet has done much more for people than simply </a:t>
            </a:r>
            <a:r>
              <a:rPr lang="zh-CN" altLang="en-US" sz="3200" b="1" i="1">
                <a:solidFill>
                  <a:srgbClr val="FF0000"/>
                </a:solidFill>
                <a:latin typeface="Times New Roman" panose="02020603050405020304" charset="0"/>
                <a:cs typeface="Times New Roman" panose="02020603050405020304" charset="0"/>
                <a:sym typeface="+mn-ea"/>
              </a:rPr>
              <a:t>make life more convenient.</a:t>
            </a:r>
            <a:r>
              <a:rPr lang="zh-CN" altLang="en-US" sz="3200" b="1" i="1">
                <a:solidFill>
                  <a:schemeClr val="tx1"/>
                </a:solidFill>
                <a:latin typeface="Times New Roman" panose="02020603050405020304" charset="0"/>
                <a:cs typeface="Times New Roman" panose="02020603050405020304" charset="0"/>
                <a:sym typeface="+mn-ea"/>
              </a:rPr>
              <a:t> </a:t>
            </a:r>
            <a:r>
              <a:rPr lang="zh-CN" altLang="en-US" sz="3200">
                <a:solidFill>
                  <a:srgbClr val="1F2DA8"/>
                </a:solidFill>
                <a:latin typeface="Times New Roman" panose="02020603050405020304" charset="0"/>
                <a:cs typeface="Times New Roman" panose="02020603050405020304" charset="0"/>
                <a:sym typeface="+mn-ea"/>
              </a:rPr>
              <a:t>People</a:t>
            </a:r>
            <a:r>
              <a:rPr lang="en-US" altLang="zh-CN" sz="3200">
                <a:solidFill>
                  <a:srgbClr val="1F2DA8"/>
                </a:solidFill>
                <a:latin typeface="Times New Roman" panose="02020603050405020304" charset="0"/>
                <a:cs typeface="Times New Roman" panose="02020603050405020304" charset="0"/>
                <a:sym typeface="+mn-ea"/>
              </a:rPr>
              <a:t>'</a:t>
            </a:r>
            <a:r>
              <a:rPr lang="zh-CN" altLang="en-US" sz="3200">
                <a:solidFill>
                  <a:srgbClr val="1F2DA8"/>
                </a:solidFill>
                <a:latin typeface="Times New Roman" panose="02020603050405020304" charset="0"/>
                <a:cs typeface="Times New Roman" panose="02020603050405020304" charset="0"/>
                <a:sym typeface="+mn-ea"/>
              </a:rPr>
              <a:t>s lives have been changed by online communities and social networks.</a:t>
            </a:r>
            <a:endParaRPr lang="zh-CN" altLang="en-US" sz="3200">
              <a:solidFill>
                <a:srgbClr val="1F2DA8"/>
              </a:solidFill>
              <a:latin typeface="Times New Roman" panose="02020603050405020304" charset="0"/>
              <a:cs typeface="Times New Roman" panose="02020603050405020304" charset="0"/>
              <a:sym typeface="+mn-ea"/>
            </a:endParaRPr>
          </a:p>
        </p:txBody>
      </p:sp>
      <p:cxnSp>
        <p:nvCxnSpPr>
          <p:cNvPr id="8" name="直接连接符 7"/>
          <p:cNvCxnSpPr/>
          <p:nvPr/>
        </p:nvCxnSpPr>
        <p:spPr>
          <a:xfrm>
            <a:off x="114935" y="3336925"/>
            <a:ext cx="1673860" cy="12700"/>
          </a:xfrm>
          <a:prstGeom prst="line">
            <a:avLst/>
          </a:prstGeom>
          <a:ln w="412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16400" y="3795395"/>
            <a:ext cx="3195320" cy="16510"/>
          </a:xfrm>
          <a:prstGeom prst="line">
            <a:avLst/>
          </a:prstGeom>
          <a:ln w="412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73090" y="4689475"/>
            <a:ext cx="3195320" cy="16510"/>
          </a:xfrm>
          <a:prstGeom prst="line">
            <a:avLst/>
          </a:prstGeom>
          <a:ln w="412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996950" y="3349625"/>
            <a:ext cx="3961130" cy="197040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996180" y="4669790"/>
            <a:ext cx="1470025" cy="6629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996180" y="3795395"/>
            <a:ext cx="939800" cy="145669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4638675" y="1958975"/>
            <a:ext cx="3169285" cy="574675"/>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5340985" y="1550670"/>
            <a:ext cx="2199005" cy="408305"/>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069830" y="2085975"/>
            <a:ext cx="1492250" cy="645160"/>
          </a:xfrm>
          <a:prstGeom prst="rect">
            <a:avLst/>
          </a:prstGeom>
          <a:solidFill>
            <a:schemeClr val="accent2">
              <a:lumMod val="20000"/>
              <a:lumOff val="80000"/>
            </a:schemeClr>
          </a:solidFill>
        </p:spPr>
        <p:txBody>
          <a:bodyPr wrap="square" rtlCol="0">
            <a:spAutoFit/>
          </a:bodyPr>
          <a:p>
            <a:r>
              <a:rPr lang="en-US" altLang="zh-CN" sz="3600" b="1">
                <a:solidFill>
                  <a:srgbClr val="0B5FD1"/>
                </a:solidFill>
              </a:rPr>
              <a:t>stress</a:t>
            </a:r>
            <a:endParaRPr lang="en-US" altLang="zh-CN" sz="3600" b="1">
              <a:solidFill>
                <a:srgbClr val="0B5FD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ldLvl="0" animBg="1"/>
      <p:bldP spid="6" grpId="1" animBg="1"/>
      <p:bldP spid="5" grpId="0" animBg="1"/>
      <p:bldP spid="5" grpId="1" animBg="1"/>
      <p:bldP spid="7" grpId="0" bldLvl="0" animBg="1"/>
      <p:bldP spid="7" grpId="1" animBg="1"/>
      <p:bldP spid="14" grpId="0" bldLvl="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948305" y="349250"/>
            <a:ext cx="4979035" cy="768350"/>
          </a:xfrm>
          <a:prstGeom prst="rect">
            <a:avLst/>
          </a:prstGeom>
          <a:noFill/>
          <a:ln w="25400">
            <a:noFill/>
          </a:ln>
        </p:spPr>
        <p:txBody>
          <a:bodyPr wrap="square" rtlCol="0">
            <a:spAutoFit/>
          </a:bodyPr>
          <a:p>
            <a:r>
              <a:rPr lang="en-US" altLang="zh-CN" sz="4400" b="1" dirty="0">
                <a:solidFill>
                  <a:srgbClr val="00B050"/>
                </a:solidFill>
              </a:rPr>
              <a:t>Jan was changed.</a:t>
            </a:r>
            <a:endParaRPr lang="en-US" altLang="zh-CN" sz="4400" b="1" dirty="0">
              <a:solidFill>
                <a:srgbClr val="00B050"/>
              </a:solidFill>
            </a:endParaRPr>
          </a:p>
        </p:txBody>
      </p:sp>
      <p:sp>
        <p:nvSpPr>
          <p:cNvPr id="30" name="文本框 29"/>
          <p:cNvSpPr txBox="1"/>
          <p:nvPr/>
        </p:nvSpPr>
        <p:spPr>
          <a:xfrm>
            <a:off x="621665" y="5491480"/>
            <a:ext cx="2776220" cy="953135"/>
          </a:xfrm>
          <a:prstGeom prst="rect">
            <a:avLst/>
          </a:prstGeom>
          <a:noFill/>
          <a:ln w="25400" cmpd="sng">
            <a:noFill/>
            <a:prstDash val="dash"/>
          </a:ln>
        </p:spPr>
        <p:txBody>
          <a:bodyPr wrap="square" rtlCol="0">
            <a:spAutoFit/>
          </a:bodyPr>
          <a:p>
            <a:pPr fontAlgn="auto">
              <a:lnSpc>
                <a:spcPct val="100000"/>
              </a:lnSpc>
            </a:pPr>
            <a:r>
              <a:rPr lang="en-US" altLang="zh-CN" sz="2800" b="1" i="1" dirty="0">
                <a:solidFill>
                  <a:srgbClr val="FF0000"/>
                </a:solidFill>
              </a:rPr>
              <a:t>feel lonely</a:t>
            </a:r>
            <a:endParaRPr lang="en-US" altLang="zh-CN" sz="2800" b="1" i="1" dirty="0">
              <a:solidFill>
                <a:srgbClr val="FF0000"/>
              </a:solidFill>
            </a:endParaRPr>
          </a:p>
          <a:p>
            <a:pPr fontAlgn="auto">
              <a:lnSpc>
                <a:spcPct val="100000"/>
              </a:lnSpc>
            </a:pPr>
            <a:r>
              <a:rPr lang="en-US" altLang="zh-CN" sz="2800" b="1" i="1" dirty="0">
                <a:solidFill>
                  <a:srgbClr val="FF0000"/>
                </a:solidFill>
              </a:rPr>
              <a:t>aimless</a:t>
            </a:r>
            <a:endParaRPr lang="en-US" altLang="zh-CN" sz="2800" b="1" i="1" dirty="0">
              <a:solidFill>
                <a:srgbClr val="FF0000"/>
              </a:solidFill>
            </a:endParaRPr>
          </a:p>
        </p:txBody>
      </p:sp>
      <p:sp>
        <p:nvSpPr>
          <p:cNvPr id="36" name="文本框 35"/>
          <p:cNvSpPr txBox="1"/>
          <p:nvPr/>
        </p:nvSpPr>
        <p:spPr>
          <a:xfrm>
            <a:off x="3740150" y="2652395"/>
            <a:ext cx="2446020" cy="1751965"/>
          </a:xfrm>
          <a:prstGeom prst="rect">
            <a:avLst/>
          </a:prstGeom>
          <a:noFill/>
          <a:ln w="25400" cmpd="sng">
            <a:solidFill>
              <a:schemeClr val="accent1"/>
            </a:solidFill>
            <a:prstDash val="dash"/>
          </a:ln>
        </p:spPr>
        <p:txBody>
          <a:bodyPr wrap="square" rtlCol="0">
            <a:spAutoFit/>
          </a:bodyPr>
          <a:p>
            <a:pPr algn="l" fontAlgn="auto">
              <a:lnSpc>
                <a:spcPct val="90000"/>
              </a:lnSpc>
            </a:pPr>
            <a:r>
              <a:rPr lang="en-US" altLang="zh-CN" sz="2400" b="1" i="1" dirty="0">
                <a:solidFill>
                  <a:schemeClr val="tx1"/>
                </a:solidFill>
              </a:rPr>
              <a:t>surf the internet:</a:t>
            </a:r>
            <a:r>
              <a:rPr lang="en-US" altLang="zh-CN" sz="2400" i="1" dirty="0">
                <a:solidFill>
                  <a:schemeClr val="tx1"/>
                </a:solidFill>
              </a:rPr>
              <a:t> </a:t>
            </a:r>
            <a:r>
              <a:rPr lang="en-US" altLang="zh-CN" sz="2400" i="1" dirty="0">
                <a:solidFill>
                  <a:srgbClr val="FF0000"/>
                </a:solidFill>
              </a:rPr>
              <a:t>stream </a:t>
            </a:r>
            <a:r>
              <a:rPr lang="en-US" altLang="zh-CN" sz="2400" i="1" dirty="0">
                <a:solidFill>
                  <a:schemeClr val="tx1"/>
                </a:solidFill>
              </a:rPr>
              <a:t>vedios and music, </a:t>
            </a:r>
            <a:r>
              <a:rPr lang="en-US" altLang="zh-CN" sz="2400" i="1" dirty="0">
                <a:solidFill>
                  <a:srgbClr val="FF0000"/>
                </a:solidFill>
              </a:rPr>
              <a:t>play </a:t>
            </a:r>
            <a:r>
              <a:rPr lang="en-US" altLang="zh-CN" sz="2400" i="1" dirty="0">
                <a:solidFill>
                  <a:schemeClr val="tx1"/>
                </a:solidFill>
              </a:rPr>
              <a:t>games, </a:t>
            </a:r>
            <a:r>
              <a:rPr lang="en-US" altLang="zh-CN" sz="2400" i="1" dirty="0">
                <a:solidFill>
                  <a:srgbClr val="FF0000"/>
                </a:solidFill>
              </a:rPr>
              <a:t>explore</a:t>
            </a:r>
            <a:r>
              <a:rPr lang="en-US" altLang="zh-CN" sz="2400" i="1" dirty="0">
                <a:solidFill>
                  <a:schemeClr val="tx1"/>
                </a:solidFill>
              </a:rPr>
              <a:t> the world</a:t>
            </a:r>
            <a:endParaRPr lang="en-US" altLang="zh-CN" sz="2400" i="1" dirty="0">
              <a:solidFill>
                <a:schemeClr val="tx1"/>
              </a:solidFill>
            </a:endParaRPr>
          </a:p>
        </p:txBody>
      </p:sp>
      <p:sp>
        <p:nvSpPr>
          <p:cNvPr id="44" name="文本框 43"/>
          <p:cNvSpPr txBox="1"/>
          <p:nvPr/>
        </p:nvSpPr>
        <p:spPr>
          <a:xfrm>
            <a:off x="3734435" y="5377180"/>
            <a:ext cx="2640330" cy="953135"/>
          </a:xfrm>
          <a:prstGeom prst="rect">
            <a:avLst/>
          </a:prstGeom>
          <a:noFill/>
          <a:ln w="25400" cmpd="sng">
            <a:noFill/>
            <a:prstDash val="dash"/>
          </a:ln>
        </p:spPr>
        <p:txBody>
          <a:bodyPr wrap="square" rtlCol="0">
            <a:spAutoFit/>
          </a:bodyPr>
          <a:p>
            <a:pPr algn="l" fontAlgn="auto">
              <a:lnSpc>
                <a:spcPct val="100000"/>
              </a:lnSpc>
            </a:pPr>
            <a:r>
              <a:rPr lang="en-US" altLang="zh-CN" sz="2800" b="1" i="1" dirty="0">
                <a:solidFill>
                  <a:srgbClr val="FF0000"/>
                </a:solidFill>
              </a:rPr>
              <a:t>feel less lonely and bored</a:t>
            </a:r>
            <a:endParaRPr lang="en-US" altLang="zh-CN" sz="2800" b="1" i="1" dirty="0">
              <a:solidFill>
                <a:srgbClr val="FF0000"/>
              </a:solidFill>
            </a:endParaRPr>
          </a:p>
        </p:txBody>
      </p:sp>
      <p:sp>
        <p:nvSpPr>
          <p:cNvPr id="46" name="文本框 45"/>
          <p:cNvSpPr txBox="1"/>
          <p:nvPr/>
        </p:nvSpPr>
        <p:spPr>
          <a:xfrm>
            <a:off x="101600" y="3274695"/>
            <a:ext cx="1405890" cy="1129665"/>
          </a:xfrm>
          <a:prstGeom prst="rect">
            <a:avLst/>
          </a:prstGeom>
          <a:noFill/>
          <a:ln w="25400" cmpd="sng">
            <a:solidFill>
              <a:schemeClr val="accent1"/>
            </a:solidFill>
            <a:prstDash val="dash"/>
          </a:ln>
        </p:spPr>
        <p:txBody>
          <a:bodyPr wrap="square" rtlCol="0">
            <a:spAutoFit/>
          </a:bodyPr>
          <a:p>
            <a:pPr>
              <a:lnSpc>
                <a:spcPct val="90000"/>
              </a:lnSpc>
            </a:pPr>
            <a:r>
              <a:rPr lang="en-US" altLang="zh-CN" sz="2500" i="1" dirty="0">
                <a:solidFill>
                  <a:schemeClr val="tx1"/>
                </a:solidFill>
              </a:rPr>
              <a:t>seriously ill and jobless</a:t>
            </a:r>
            <a:endParaRPr lang="en-US" altLang="zh-CN" sz="2500" i="1" dirty="0">
              <a:solidFill>
                <a:schemeClr val="tx1"/>
              </a:solidFill>
            </a:endParaRPr>
          </a:p>
        </p:txBody>
      </p:sp>
      <p:sp>
        <p:nvSpPr>
          <p:cNvPr id="54" name="文本框 53"/>
          <p:cNvSpPr txBox="1"/>
          <p:nvPr/>
        </p:nvSpPr>
        <p:spPr>
          <a:xfrm>
            <a:off x="6356350" y="2375535"/>
            <a:ext cx="1918335" cy="2028825"/>
          </a:xfrm>
          <a:prstGeom prst="rect">
            <a:avLst/>
          </a:prstGeom>
          <a:noFill/>
          <a:ln w="25400" cmpd="sng">
            <a:solidFill>
              <a:schemeClr val="accent1"/>
            </a:solidFill>
            <a:prstDash val="dash"/>
          </a:ln>
        </p:spPr>
        <p:txBody>
          <a:bodyPr wrap="square" rtlCol="0">
            <a:spAutoFit/>
          </a:bodyPr>
          <a:p>
            <a:pPr algn="l" fontAlgn="auto">
              <a:lnSpc>
                <a:spcPct val="90000"/>
              </a:lnSpc>
            </a:pPr>
            <a:r>
              <a:rPr lang="en-US" altLang="zh-CN" sz="2200" b="1" i="1">
                <a:solidFill>
                  <a:schemeClr val="tx1"/>
                </a:solidFill>
              </a:rPr>
              <a:t>join </a:t>
            </a:r>
            <a:r>
              <a:rPr lang="en-US" altLang="zh-CN" sz="2200" b="1" i="1" dirty="0">
                <a:solidFill>
                  <a:schemeClr val="tx1"/>
                </a:solidFill>
              </a:rPr>
              <a:t>an online group:</a:t>
            </a:r>
            <a:endParaRPr lang="en-US" altLang="zh-CN" sz="2200" b="1" i="1" dirty="0">
              <a:solidFill>
                <a:schemeClr val="tx1"/>
              </a:solidFill>
            </a:endParaRPr>
          </a:p>
          <a:p>
            <a:pPr algn="l" fontAlgn="auto">
              <a:lnSpc>
                <a:spcPct val="90000"/>
              </a:lnSpc>
            </a:pPr>
            <a:r>
              <a:rPr lang="en-US" altLang="zh-CN" sz="2400" i="1" dirty="0">
                <a:solidFill>
                  <a:schemeClr val="tx1"/>
                </a:solidFill>
              </a:rPr>
              <a:t>talk about problems,</a:t>
            </a:r>
            <a:endParaRPr lang="en-US" altLang="zh-CN" sz="2400" i="1" dirty="0">
              <a:solidFill>
                <a:schemeClr val="tx1"/>
              </a:solidFill>
            </a:endParaRPr>
          </a:p>
          <a:p>
            <a:pPr algn="l" fontAlgn="auto">
              <a:lnSpc>
                <a:spcPct val="90000"/>
              </a:lnSpc>
            </a:pPr>
            <a:r>
              <a:rPr lang="en-US" altLang="zh-CN" sz="2400" i="1" dirty="0">
                <a:solidFill>
                  <a:schemeClr val="tx1"/>
                </a:solidFill>
              </a:rPr>
              <a:t>get support and advice</a:t>
            </a:r>
            <a:endParaRPr lang="en-US" altLang="zh-CN" sz="2400" i="1" dirty="0">
              <a:solidFill>
                <a:schemeClr val="tx1"/>
              </a:solidFill>
            </a:endParaRPr>
          </a:p>
        </p:txBody>
      </p:sp>
      <p:sp>
        <p:nvSpPr>
          <p:cNvPr id="58" name="文本框 57"/>
          <p:cNvSpPr txBox="1"/>
          <p:nvPr/>
        </p:nvSpPr>
        <p:spPr>
          <a:xfrm>
            <a:off x="8463280" y="2984500"/>
            <a:ext cx="1726565" cy="1419860"/>
          </a:xfrm>
          <a:prstGeom prst="rect">
            <a:avLst/>
          </a:prstGeom>
          <a:noFill/>
          <a:ln w="25400" cmpd="sng">
            <a:solidFill>
              <a:schemeClr val="accent1"/>
            </a:solidFill>
            <a:prstDash val="dash"/>
          </a:ln>
        </p:spPr>
        <p:txBody>
          <a:bodyPr wrap="square" rtlCol="0">
            <a:spAutoFit/>
          </a:bodyPr>
          <a:p>
            <a:pPr algn="l" fontAlgn="auto">
              <a:lnSpc>
                <a:spcPct val="90000"/>
              </a:lnSpc>
            </a:pPr>
            <a:r>
              <a:rPr lang="en-US" altLang="zh-CN" sz="2400" b="1" i="1" dirty="0">
                <a:solidFill>
                  <a:schemeClr val="tx1"/>
                </a:solidFill>
              </a:rPr>
              <a:t>remove the distance</a:t>
            </a:r>
            <a:r>
              <a:rPr lang="en-US" altLang="zh-CN" sz="2400" i="1" dirty="0">
                <a:solidFill>
                  <a:schemeClr val="tx1"/>
                </a:solidFill>
              </a:rPr>
              <a:t> between people</a:t>
            </a:r>
            <a:endParaRPr lang="en-US" altLang="zh-CN" sz="2400" i="1" dirty="0">
              <a:solidFill>
                <a:schemeClr val="tx1"/>
              </a:solidFill>
            </a:endParaRPr>
          </a:p>
        </p:txBody>
      </p:sp>
      <p:sp>
        <p:nvSpPr>
          <p:cNvPr id="3" name="文本框 2"/>
          <p:cNvSpPr txBox="1"/>
          <p:nvPr/>
        </p:nvSpPr>
        <p:spPr>
          <a:xfrm>
            <a:off x="1687195" y="2984500"/>
            <a:ext cx="1891030" cy="1419860"/>
          </a:xfrm>
          <a:prstGeom prst="rect">
            <a:avLst/>
          </a:prstGeom>
          <a:noFill/>
          <a:ln w="25400" cmpd="sng">
            <a:solidFill>
              <a:schemeClr val="accent1"/>
            </a:solidFill>
            <a:prstDash val="dash"/>
          </a:ln>
        </p:spPr>
        <p:txBody>
          <a:bodyPr wrap="square" rtlCol="0">
            <a:spAutoFit/>
          </a:bodyPr>
          <a:p>
            <a:pPr algn="l" fontAlgn="auto">
              <a:lnSpc>
                <a:spcPct val="90000"/>
              </a:lnSpc>
            </a:pPr>
            <a:r>
              <a:rPr lang="en-US" altLang="zh-CN" sz="2400" i="1">
                <a:solidFill>
                  <a:schemeClr val="tx1"/>
                </a:solidFill>
              </a:rPr>
              <a:t>with</a:t>
            </a:r>
            <a:r>
              <a:rPr lang="en-US" altLang="zh-CN" sz="2400" i="1">
                <a:solidFill>
                  <a:srgbClr val="FF0000"/>
                </a:solidFill>
              </a:rPr>
              <a:t> only</a:t>
            </a:r>
            <a:r>
              <a:rPr lang="en-US" altLang="zh-CN" sz="2400" i="1">
                <a:solidFill>
                  <a:schemeClr val="tx1"/>
                </a:solidFill>
              </a:rPr>
              <a:t> her computer to keep her company</a:t>
            </a:r>
            <a:endParaRPr lang="en-US" altLang="zh-CN" sz="2400" i="1" dirty="0">
              <a:solidFill>
                <a:schemeClr val="tx1"/>
              </a:solidFill>
            </a:endParaRPr>
          </a:p>
        </p:txBody>
      </p:sp>
      <p:sp>
        <p:nvSpPr>
          <p:cNvPr id="4" name="文本框 3"/>
          <p:cNvSpPr txBox="1"/>
          <p:nvPr/>
        </p:nvSpPr>
        <p:spPr>
          <a:xfrm>
            <a:off x="5355590" y="1259840"/>
            <a:ext cx="2353945" cy="645160"/>
          </a:xfrm>
          <a:prstGeom prst="rect">
            <a:avLst/>
          </a:prstGeom>
          <a:noFill/>
          <a:ln w="25400">
            <a:noFill/>
          </a:ln>
        </p:spPr>
        <p:txBody>
          <a:bodyPr wrap="square" rtlCol="0">
            <a:spAutoFit/>
          </a:bodyPr>
          <a:p>
            <a:r>
              <a:rPr lang="en-US" altLang="zh-CN" sz="3600" b="1" dirty="0">
                <a:solidFill>
                  <a:srgbClr val="1F2DA8"/>
                </a:solidFill>
                <a:latin typeface="Comic Sans MS" panose="030F0702030302020204" charset="0"/>
                <a:cs typeface="Comic Sans MS" panose="030F0702030302020204" charset="0"/>
              </a:rPr>
              <a:t>Internet</a:t>
            </a:r>
            <a:endParaRPr lang="en-US" altLang="zh-CN" sz="3600" b="1" dirty="0">
              <a:solidFill>
                <a:srgbClr val="1F2DA8"/>
              </a:solidFill>
              <a:latin typeface="Comic Sans MS" panose="030F0702030302020204" charset="0"/>
              <a:cs typeface="Comic Sans MS" panose="030F0702030302020204" charset="0"/>
            </a:endParaRPr>
          </a:p>
        </p:txBody>
      </p:sp>
      <p:sp>
        <p:nvSpPr>
          <p:cNvPr id="6" name="文本框 5"/>
          <p:cNvSpPr txBox="1"/>
          <p:nvPr/>
        </p:nvSpPr>
        <p:spPr>
          <a:xfrm>
            <a:off x="6588760" y="5377180"/>
            <a:ext cx="2305685" cy="521970"/>
          </a:xfrm>
          <a:prstGeom prst="rect">
            <a:avLst/>
          </a:prstGeom>
          <a:noFill/>
          <a:ln w="25400" cmpd="sng">
            <a:noFill/>
            <a:prstDash val="dash"/>
          </a:ln>
        </p:spPr>
        <p:txBody>
          <a:bodyPr wrap="square" rtlCol="0">
            <a:spAutoFit/>
          </a:bodyPr>
          <a:p>
            <a:pPr algn="l" fontAlgn="auto">
              <a:lnSpc>
                <a:spcPct val="100000"/>
              </a:lnSpc>
            </a:pPr>
            <a:r>
              <a:rPr lang="en-US" altLang="zh-CN" sz="2800" b="1" i="1" dirty="0">
                <a:solidFill>
                  <a:srgbClr val="FF0000"/>
                </a:solidFill>
              </a:rPr>
              <a:t>be supported</a:t>
            </a:r>
            <a:endParaRPr lang="en-US" altLang="zh-CN" sz="2800" b="1" i="1" dirty="0">
              <a:solidFill>
                <a:srgbClr val="FF0000"/>
              </a:solidFill>
            </a:endParaRPr>
          </a:p>
        </p:txBody>
      </p:sp>
      <p:cxnSp>
        <p:nvCxnSpPr>
          <p:cNvPr id="9" name="直接箭头连接符 8"/>
          <p:cNvCxnSpPr/>
          <p:nvPr/>
        </p:nvCxnSpPr>
        <p:spPr>
          <a:xfrm flipV="1">
            <a:off x="252095" y="4865370"/>
            <a:ext cx="11895455" cy="1143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635615" y="3627755"/>
            <a:ext cx="1209675" cy="755650"/>
          </a:xfrm>
          <a:prstGeom prst="rect">
            <a:avLst/>
          </a:prstGeom>
          <a:noFill/>
          <a:ln w="25400" cmpd="sng">
            <a:solidFill>
              <a:schemeClr val="accent1"/>
            </a:solidFill>
            <a:prstDash val="dash"/>
          </a:ln>
        </p:spPr>
        <p:txBody>
          <a:bodyPr wrap="square" rtlCol="0">
            <a:spAutoFit/>
          </a:bodyPr>
          <a:p>
            <a:pPr algn="l" fontAlgn="auto">
              <a:lnSpc>
                <a:spcPct val="90000"/>
              </a:lnSpc>
            </a:pPr>
            <a:r>
              <a:rPr lang="en-US" altLang="zh-CN" sz="4800" b="1" i="1" dirty="0">
                <a:solidFill>
                  <a:srgbClr val="FF0000"/>
                </a:solidFill>
                <a:sym typeface="+mn-ea"/>
              </a:rPr>
              <a:t>?</a:t>
            </a:r>
            <a:endParaRPr lang="en-US" altLang="zh-CN" sz="4800" b="1" i="1" dirty="0">
              <a:solidFill>
                <a:srgbClr val="FF0000"/>
              </a:solidFill>
            </a:endParaRPr>
          </a:p>
        </p:txBody>
      </p:sp>
      <p:sp>
        <p:nvSpPr>
          <p:cNvPr id="11" name="文本框 10"/>
          <p:cNvSpPr txBox="1"/>
          <p:nvPr/>
        </p:nvSpPr>
        <p:spPr>
          <a:xfrm>
            <a:off x="11015345" y="5260340"/>
            <a:ext cx="450215" cy="755650"/>
          </a:xfrm>
          <a:prstGeom prst="rect">
            <a:avLst/>
          </a:prstGeom>
          <a:noFill/>
        </p:spPr>
        <p:txBody>
          <a:bodyPr wrap="none" rtlCol="0" anchor="t">
            <a:spAutoFit/>
          </a:bodyPr>
          <a:p>
            <a:pPr algn="l" fontAlgn="auto">
              <a:lnSpc>
                <a:spcPct val="90000"/>
              </a:lnSpc>
            </a:pPr>
            <a:r>
              <a:rPr lang="en-US" altLang="zh-CN" sz="4800" b="1" i="1" dirty="0">
                <a:solidFill>
                  <a:srgbClr val="FF0000"/>
                </a:solidFill>
                <a:sym typeface="+mn-ea"/>
              </a:rPr>
              <a:t>?</a:t>
            </a:r>
            <a:endParaRPr lang="en-US" altLang="zh-CN" sz="4800" b="1" i="1" dirty="0">
              <a:solidFill>
                <a:srgbClr val="FF0000"/>
              </a:solidFill>
              <a:sym typeface="+mn-ea"/>
            </a:endParaRPr>
          </a:p>
        </p:txBody>
      </p:sp>
      <p:sp>
        <p:nvSpPr>
          <p:cNvPr id="14" name="上箭头标注 13"/>
          <p:cNvSpPr/>
          <p:nvPr/>
        </p:nvSpPr>
        <p:spPr>
          <a:xfrm>
            <a:off x="3578225" y="1358265"/>
            <a:ext cx="6864985" cy="3218180"/>
          </a:xfrm>
          <a:prstGeom prst="upArrowCallout">
            <a:avLst/>
          </a:prstGeom>
          <a:gradFill>
            <a:gsLst>
              <a:gs pos="0">
                <a:srgbClr val="7B32B2">
                  <a:alpha val="0"/>
                </a:srgbClr>
              </a:gs>
              <a:gs pos="0">
                <a:srgbClr val="401A5D">
                  <a:alpha val="10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任意多边形 19"/>
          <p:cNvSpPr/>
          <p:nvPr/>
        </p:nvSpPr>
        <p:spPr>
          <a:xfrm>
            <a:off x="7503160" y="304800"/>
            <a:ext cx="1931670" cy="332740"/>
          </a:xfrm>
          <a:custGeom>
            <a:avLst/>
            <a:gdLst>
              <a:gd name="connisteX0" fmla="*/ 0 w 1931834"/>
              <a:gd name="connsiteY0" fmla="*/ 332666 h 332666"/>
              <a:gd name="connisteX1" fmla="*/ 1136015 w 1931834"/>
              <a:gd name="connsiteY1" fmla="*/ 4371 h 332666"/>
              <a:gd name="connisteX2" fmla="*/ 1867535 w 1931834"/>
              <a:gd name="connsiteY2" fmla="*/ 168201 h 332666"/>
              <a:gd name="connisteX3" fmla="*/ 1854835 w 1931834"/>
              <a:gd name="connsiteY3" fmla="*/ 168201 h 332666"/>
            </a:gdLst>
            <a:ahLst/>
            <a:cxnLst>
              <a:cxn ang="0">
                <a:pos x="connisteX0" y="connsiteY0"/>
              </a:cxn>
              <a:cxn ang="0">
                <a:pos x="connisteX1" y="connsiteY1"/>
              </a:cxn>
              <a:cxn ang="0">
                <a:pos x="connisteX2" y="connsiteY2"/>
              </a:cxn>
              <a:cxn ang="0">
                <a:pos x="connisteX3" y="connsiteY3"/>
              </a:cxn>
            </a:cxnLst>
            <a:rect l="l" t="t" r="r" b="b"/>
            <a:pathLst>
              <a:path w="1931835" h="332666">
                <a:moveTo>
                  <a:pt x="0" y="332666"/>
                </a:moveTo>
                <a:cubicBezTo>
                  <a:pt x="212725" y="263451"/>
                  <a:pt x="762635" y="37391"/>
                  <a:pt x="1136015" y="4371"/>
                </a:cubicBezTo>
                <a:cubicBezTo>
                  <a:pt x="1509395" y="-28649"/>
                  <a:pt x="1724025" y="135181"/>
                  <a:pt x="1867535" y="168201"/>
                </a:cubicBezTo>
                <a:cubicBezTo>
                  <a:pt x="2011045" y="201221"/>
                  <a:pt x="1871980" y="171376"/>
                  <a:pt x="1854835" y="168201"/>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任意多边形 20"/>
          <p:cNvSpPr/>
          <p:nvPr/>
        </p:nvSpPr>
        <p:spPr>
          <a:xfrm>
            <a:off x="7514590" y="1080770"/>
            <a:ext cx="1930400" cy="497205"/>
          </a:xfrm>
          <a:custGeom>
            <a:avLst/>
            <a:gdLst>
              <a:gd name="connisteX0" fmla="*/ 0 w 1930083"/>
              <a:gd name="connsiteY0" fmla="*/ 0 h 497043"/>
              <a:gd name="connisteX1" fmla="*/ 1262380 w 1930083"/>
              <a:gd name="connsiteY1" fmla="*/ 467360 h 497043"/>
              <a:gd name="connisteX2" fmla="*/ 1855470 w 1930083"/>
              <a:gd name="connsiteY2" fmla="*/ 416560 h 497043"/>
              <a:gd name="connisteX3" fmla="*/ 1905635 w 1930083"/>
              <a:gd name="connsiteY3" fmla="*/ 379095 h 497043"/>
            </a:gdLst>
            <a:ahLst/>
            <a:cxnLst>
              <a:cxn ang="0">
                <a:pos x="connisteX0" y="connsiteY0"/>
              </a:cxn>
              <a:cxn ang="0">
                <a:pos x="connisteX1" y="connsiteY1"/>
              </a:cxn>
              <a:cxn ang="0">
                <a:pos x="connisteX2" y="connsiteY2"/>
              </a:cxn>
              <a:cxn ang="0">
                <a:pos x="connisteX3" y="connsiteY3"/>
              </a:cxn>
            </a:cxnLst>
            <a:rect l="l" t="t" r="r" b="b"/>
            <a:pathLst>
              <a:path w="1930084" h="497043">
                <a:moveTo>
                  <a:pt x="0" y="0"/>
                </a:moveTo>
                <a:cubicBezTo>
                  <a:pt x="240665" y="94615"/>
                  <a:pt x="891540" y="384175"/>
                  <a:pt x="1262380" y="467360"/>
                </a:cubicBezTo>
                <a:cubicBezTo>
                  <a:pt x="1633220" y="550545"/>
                  <a:pt x="1726565" y="434340"/>
                  <a:pt x="1855470" y="416560"/>
                </a:cubicBezTo>
                <a:cubicBezTo>
                  <a:pt x="1984375" y="398780"/>
                  <a:pt x="1907540" y="385445"/>
                  <a:pt x="1905635" y="37909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9498330" y="210185"/>
            <a:ext cx="1957070" cy="645160"/>
          </a:xfrm>
          <a:prstGeom prst="rect">
            <a:avLst/>
          </a:prstGeom>
          <a:solidFill>
            <a:schemeClr val="accent4">
              <a:lumMod val="60000"/>
              <a:lumOff val="40000"/>
              <a:alpha val="22000"/>
            </a:schemeClr>
          </a:solidFill>
          <a:ln w="25400" cmpd="sng">
            <a:noFill/>
            <a:prstDash val="dash"/>
          </a:ln>
        </p:spPr>
        <p:txBody>
          <a:bodyPr wrap="square" rtlCol="0">
            <a:spAutoFit/>
          </a:bodyPr>
          <a:p>
            <a:pPr fontAlgn="auto">
              <a:lnSpc>
                <a:spcPct val="100000"/>
              </a:lnSpc>
            </a:pPr>
            <a:r>
              <a:rPr lang="en-US" altLang="zh-CN" sz="3600" b="1" i="1" dirty="0">
                <a:solidFill>
                  <a:srgbClr val="1F2DA8"/>
                </a:solidFill>
              </a:rPr>
              <a:t>actions</a:t>
            </a:r>
            <a:endParaRPr lang="en-US" altLang="zh-CN" sz="3600" b="1" i="1" dirty="0">
              <a:solidFill>
                <a:srgbClr val="1F2DA8"/>
              </a:solidFill>
            </a:endParaRPr>
          </a:p>
        </p:txBody>
      </p:sp>
      <p:sp>
        <p:nvSpPr>
          <p:cNvPr id="23" name="文本框 22"/>
          <p:cNvSpPr txBox="1"/>
          <p:nvPr/>
        </p:nvSpPr>
        <p:spPr>
          <a:xfrm>
            <a:off x="9498965" y="1117600"/>
            <a:ext cx="1957070" cy="645160"/>
          </a:xfrm>
          <a:prstGeom prst="rect">
            <a:avLst/>
          </a:prstGeom>
          <a:solidFill>
            <a:schemeClr val="accent4">
              <a:lumMod val="60000"/>
              <a:lumOff val="40000"/>
              <a:alpha val="22000"/>
            </a:schemeClr>
          </a:solidFill>
          <a:ln w="25400" cmpd="sng">
            <a:noFill/>
            <a:prstDash val="dash"/>
          </a:ln>
        </p:spPr>
        <p:txBody>
          <a:bodyPr wrap="square" rtlCol="0">
            <a:spAutoFit/>
          </a:bodyPr>
          <a:p>
            <a:pPr fontAlgn="auto">
              <a:lnSpc>
                <a:spcPct val="100000"/>
              </a:lnSpc>
            </a:pPr>
            <a:r>
              <a:rPr lang="en-US" altLang="zh-CN" sz="3600" b="1" i="1" dirty="0">
                <a:solidFill>
                  <a:srgbClr val="1F2DA8"/>
                </a:solidFill>
              </a:rPr>
              <a:t>feelings</a:t>
            </a:r>
            <a:endParaRPr lang="en-US" altLang="zh-CN" sz="3600" b="1" i="1" dirty="0">
              <a:solidFill>
                <a:srgbClr val="1F2DA8"/>
              </a:solidFill>
            </a:endParaRPr>
          </a:p>
        </p:txBody>
      </p:sp>
      <p:sp>
        <p:nvSpPr>
          <p:cNvPr id="5" name="文本框 4"/>
          <p:cNvSpPr txBox="1"/>
          <p:nvPr/>
        </p:nvSpPr>
        <p:spPr>
          <a:xfrm>
            <a:off x="10635615" y="2652395"/>
            <a:ext cx="1583055" cy="645160"/>
          </a:xfrm>
          <a:prstGeom prst="rect">
            <a:avLst/>
          </a:prstGeom>
          <a:solidFill>
            <a:schemeClr val="accent4">
              <a:lumMod val="60000"/>
              <a:lumOff val="40000"/>
              <a:alpha val="22000"/>
            </a:schemeClr>
          </a:solidFill>
          <a:ln w="25400" cmpd="sng">
            <a:noFill/>
            <a:prstDash val="dash"/>
          </a:ln>
        </p:spPr>
        <p:txBody>
          <a:bodyPr wrap="square" rtlCol="0">
            <a:spAutoFit/>
          </a:bodyPr>
          <a:p>
            <a:pPr fontAlgn="auto">
              <a:lnSpc>
                <a:spcPct val="100000"/>
              </a:lnSpc>
            </a:pPr>
            <a:r>
              <a:rPr lang="en-US" altLang="zh-CN" sz="3600" b="1" i="1" dirty="0">
                <a:solidFill>
                  <a:srgbClr val="1F2DA8"/>
                </a:solidFill>
              </a:rPr>
              <a:t>career</a:t>
            </a:r>
            <a:endParaRPr lang="en-US" altLang="zh-CN" sz="3600" b="1" i="1" dirty="0">
              <a:solidFill>
                <a:srgbClr val="1F2DA8"/>
              </a:solidFill>
            </a:endParaRPr>
          </a:p>
        </p:txBody>
      </p:sp>
      <p:sp>
        <p:nvSpPr>
          <p:cNvPr id="7" name="文本框 6"/>
          <p:cNvSpPr txBox="1"/>
          <p:nvPr/>
        </p:nvSpPr>
        <p:spPr>
          <a:xfrm>
            <a:off x="2310130" y="1259840"/>
            <a:ext cx="2981960" cy="829945"/>
          </a:xfrm>
          <a:prstGeom prst="rect">
            <a:avLst/>
          </a:prstGeom>
          <a:noFill/>
          <a:ln w="25400">
            <a:noFill/>
          </a:ln>
        </p:spPr>
        <p:txBody>
          <a:bodyPr wrap="square" rtlCol="0">
            <a:spAutoFit/>
          </a:bodyPr>
          <a:p>
            <a:r>
              <a:rPr lang="en-US" altLang="zh-CN" sz="2400" b="1" dirty="0">
                <a:solidFill>
                  <a:srgbClr val="1F2DA8"/>
                </a:solidFill>
                <a:latin typeface="Comic Sans MS" panose="030F0702030302020204" charset="0"/>
                <a:cs typeface="Comic Sans MS" panose="030F0702030302020204" charset="0"/>
              </a:rPr>
              <a:t>social network</a:t>
            </a:r>
            <a:endParaRPr lang="en-US" altLang="zh-CN" sz="2400" b="1" dirty="0">
              <a:solidFill>
                <a:srgbClr val="1F2DA8"/>
              </a:solidFill>
              <a:latin typeface="Comic Sans MS" panose="030F0702030302020204" charset="0"/>
              <a:cs typeface="Comic Sans MS" panose="030F0702030302020204" charset="0"/>
            </a:endParaRPr>
          </a:p>
          <a:p>
            <a:r>
              <a:rPr lang="en-US" altLang="zh-CN" sz="2400" b="1" dirty="0">
                <a:solidFill>
                  <a:srgbClr val="1F2DA8"/>
                </a:solidFill>
                <a:latin typeface="Comic Sans MS" panose="030F0702030302020204" charset="0"/>
                <a:cs typeface="Comic Sans MS" panose="030F0702030302020204" charset="0"/>
              </a:rPr>
              <a:t>online communities</a:t>
            </a:r>
            <a:endParaRPr lang="en-US" altLang="zh-CN" sz="2400" b="1" dirty="0">
              <a:solidFill>
                <a:srgbClr val="1F2DA8"/>
              </a:solidFill>
              <a:latin typeface="Comic Sans MS" panose="030F0702030302020204" charset="0"/>
              <a:cs typeface="Comic Sans MS" panose="030F0702030302020204" charset="0"/>
            </a:endParaRPr>
          </a:p>
        </p:txBody>
      </p:sp>
      <p:sp>
        <p:nvSpPr>
          <p:cNvPr id="12" name="文本框 11"/>
          <p:cNvSpPr txBox="1"/>
          <p:nvPr/>
        </p:nvSpPr>
        <p:spPr>
          <a:xfrm>
            <a:off x="100965" y="1259840"/>
            <a:ext cx="2146300" cy="953135"/>
          </a:xfrm>
          <a:prstGeom prst="rect">
            <a:avLst/>
          </a:prstGeom>
          <a:noFill/>
          <a:ln w="25400">
            <a:noFill/>
          </a:ln>
        </p:spPr>
        <p:txBody>
          <a:bodyPr wrap="square" rtlCol="0">
            <a:spAutoFit/>
          </a:bodyPr>
          <a:p>
            <a:r>
              <a:rPr lang="en-US" altLang="zh-CN" sz="2800" b="1" dirty="0">
                <a:solidFill>
                  <a:srgbClr val="1F2DA8"/>
                </a:solidFill>
                <a:latin typeface="Comic Sans MS" panose="030F0702030302020204" charset="0"/>
                <a:cs typeface="Comic Sans MS" panose="030F0702030302020204" charset="0"/>
              </a:rPr>
              <a:t>her personality</a:t>
            </a:r>
            <a:endParaRPr lang="en-US" altLang="zh-CN" sz="2800" b="1" dirty="0">
              <a:solidFill>
                <a:srgbClr val="1F2DA8"/>
              </a:solidFill>
              <a:latin typeface="Comic Sans MS" panose="030F0702030302020204" charset="0"/>
              <a:cs typeface="Comic Sans MS" panose="030F0702030302020204" charset="0"/>
            </a:endParaRPr>
          </a:p>
        </p:txBody>
      </p:sp>
      <p:sp>
        <p:nvSpPr>
          <p:cNvPr id="2" name="文本框 1"/>
          <p:cNvSpPr txBox="1"/>
          <p:nvPr/>
        </p:nvSpPr>
        <p:spPr>
          <a:xfrm>
            <a:off x="8895080" y="5491480"/>
            <a:ext cx="2120265" cy="521970"/>
          </a:xfrm>
          <a:prstGeom prst="rect">
            <a:avLst/>
          </a:prstGeom>
          <a:noFill/>
          <a:ln w="25400" cmpd="sng">
            <a:noFill/>
            <a:prstDash val="dash"/>
          </a:ln>
        </p:spPr>
        <p:txBody>
          <a:bodyPr wrap="square" rtlCol="0">
            <a:spAutoFit/>
          </a:bodyPr>
          <a:p>
            <a:pPr algn="l" fontAlgn="auto">
              <a:lnSpc>
                <a:spcPct val="100000"/>
              </a:lnSpc>
            </a:pPr>
            <a:r>
              <a:rPr lang="en-US" altLang="zh-CN" sz="2800" b="1" i="1" dirty="0">
                <a:solidFill>
                  <a:srgbClr val="FF0000"/>
                </a:solidFill>
              </a:rPr>
              <a:t>inspired</a:t>
            </a:r>
            <a:endParaRPr lang="en-US" altLang="zh-CN" sz="2800" b="1" i="1" dirty="0">
              <a:solidFill>
                <a:srgbClr val="FF0000"/>
              </a:solidFill>
            </a:endParaRPr>
          </a:p>
        </p:txBody>
      </p:sp>
      <p:sp>
        <p:nvSpPr>
          <p:cNvPr id="15" name="加号 14"/>
          <p:cNvSpPr/>
          <p:nvPr/>
        </p:nvSpPr>
        <p:spPr>
          <a:xfrm>
            <a:off x="4896485" y="1226820"/>
            <a:ext cx="612775" cy="716280"/>
          </a:xfrm>
          <a:prstGeom prst="mathPl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加号 12"/>
          <p:cNvSpPr/>
          <p:nvPr/>
        </p:nvSpPr>
        <p:spPr>
          <a:xfrm>
            <a:off x="1709420" y="1358265"/>
            <a:ext cx="600710" cy="584835"/>
          </a:xfrm>
          <a:prstGeom prst="mathPl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左弧形箭头 17"/>
          <p:cNvSpPr/>
          <p:nvPr/>
        </p:nvSpPr>
        <p:spPr>
          <a:xfrm rot="15060000" flipH="1">
            <a:off x="2173605" y="-832485"/>
            <a:ext cx="730885" cy="2729865"/>
          </a:xfrm>
          <a:prstGeom prst="curvedRightArrow">
            <a:avLst/>
          </a:prstGeom>
          <a:solidFill>
            <a:srgbClr val="1F2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childTnLst>
                                </p:cTn>
                              </p:par>
                              <p:par>
                                <p:cTn id="106" presetID="3" presetClass="entr" presetSubtype="1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linds(horizontal)">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1" nodeType="click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6" grpId="0" bldLvl="0" animBg="1"/>
      <p:bldP spid="44" grpId="0" bldLvl="0" animBg="1"/>
      <p:bldP spid="46" grpId="0" bldLvl="0" animBg="1"/>
      <p:bldP spid="54" grpId="0" bldLvl="0" animBg="1"/>
      <p:bldP spid="58" grpId="0" bldLvl="0" animBg="1"/>
      <p:bldP spid="3" grpId="0" bldLvl="0" animBg="1"/>
      <p:bldP spid="6" grpId="0" bldLvl="0" animBg="1"/>
      <p:bldP spid="10" grpId="0" bldLvl="0" animBg="1"/>
      <p:bldP spid="22" grpId="0" bldLvl="0" animBg="1"/>
      <p:bldP spid="23" grpId="0" bldLvl="0" animBg="1"/>
      <p:bldP spid="5" grpId="0" bldLvl="0" animBg="1"/>
      <p:bldP spid="20" grpId="0" animBg="1"/>
      <p:bldP spid="21" grpId="0" animBg="1"/>
      <p:bldP spid="20" grpId="1" animBg="1"/>
      <p:bldP spid="21" grpId="1" animBg="1"/>
      <p:bldP spid="2" grpId="0" bldLvl="0" animBg="1"/>
      <p:bldP spid="11" grpId="0"/>
      <p:bldP spid="11" grpId="1"/>
      <p:bldP spid="14" grpId="0" animBg="1"/>
      <p:bldP spid="14" grpId="1" animBg="1"/>
      <p:bldP spid="12" grpId="0"/>
      <p:bldP spid="12" grpId="1"/>
      <p:bldP spid="7" grpId="0"/>
      <p:bldP spid="7" grpId="1"/>
      <p:bldP spid="4" grpId="0"/>
      <p:bldP spid="4" grpId="1"/>
      <p:bldP spid="15" grpId="0" bldLvl="0" animBg="1"/>
      <p:bldP spid="15" grpId="1" animBg="1"/>
      <p:bldP spid="13" grpId="0" bldLvl="0" animBg="1"/>
      <p:bldP spid="13" grpId="1" animBg="1"/>
      <p:bldP spid="18" grpId="0" bldLvl="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2110" y="178435"/>
            <a:ext cx="11819255" cy="1954530"/>
          </a:xfrm>
        </p:spPr>
        <p:txBody>
          <a:bodyPr>
            <a:normAutofit fontScale="90000"/>
          </a:bodyPr>
          <a:p>
            <a:r>
              <a:rPr lang="en-US" altLang="zh-CN">
                <a:latin typeface="Comic Sans MS" panose="030F0702030302020204" charset="0"/>
                <a:cs typeface="Comic Sans MS" panose="030F0702030302020204" charset="0"/>
              </a:rPr>
              <a:t>                       Pair work (5 minutes)</a:t>
            </a:r>
            <a:br>
              <a:rPr lang="en-US" altLang="zh-CN">
                <a:latin typeface="Comic Sans MS" panose="030F0702030302020204" charset="0"/>
                <a:cs typeface="Comic Sans MS" panose="030F0702030302020204" charset="0"/>
              </a:rPr>
            </a:br>
            <a:r>
              <a:rPr lang="en-US" altLang="zh-CN">
                <a:latin typeface="Comic Sans MS" panose="030F0702030302020204" charset="0"/>
                <a:cs typeface="Comic Sans MS" panose="030F0702030302020204" charset="0"/>
              </a:rPr>
              <a:t>Read your paragraph carefully and then work with your deskmate to </a:t>
            </a:r>
            <a:r>
              <a:rPr lang="en-US" altLang="zh-CN">
                <a:solidFill>
                  <a:srgbClr val="1F2DA8"/>
                </a:solidFill>
                <a:latin typeface="Comic Sans MS" panose="030F0702030302020204" charset="0"/>
                <a:cs typeface="Comic Sans MS" panose="030F0702030302020204" charset="0"/>
              </a:rPr>
              <a:t>raise two questions</a:t>
            </a:r>
            <a:r>
              <a:rPr lang="en-US" altLang="zh-CN">
                <a:latin typeface="Comic Sans MS" panose="030F0702030302020204" charset="0"/>
                <a:cs typeface="Comic Sans MS" panose="030F0702030302020204" charset="0"/>
              </a:rPr>
              <a:t>.</a:t>
            </a:r>
            <a:endParaRPr lang="en-US" altLang="zh-CN">
              <a:latin typeface="Comic Sans MS" panose="030F0702030302020204" charset="0"/>
              <a:cs typeface="Comic Sans MS" panose="030F0702030302020204" charset="0"/>
            </a:endParaRPr>
          </a:p>
        </p:txBody>
      </p:sp>
      <p:sp>
        <p:nvSpPr>
          <p:cNvPr id="3" name="内容占位符 2"/>
          <p:cNvSpPr>
            <a:spLocks noGrp="1"/>
          </p:cNvSpPr>
          <p:nvPr>
            <p:ph idx="1"/>
          </p:nvPr>
        </p:nvSpPr>
        <p:spPr>
          <a:xfrm>
            <a:off x="0" y="2272665"/>
            <a:ext cx="7548880" cy="1950085"/>
          </a:xfrm>
          <a:solidFill>
            <a:schemeClr val="accent5">
              <a:lumMod val="20000"/>
              <a:lumOff val="80000"/>
            </a:schemeClr>
          </a:solidFill>
        </p:spPr>
        <p:txBody>
          <a:bodyPr>
            <a:normAutofit/>
          </a:bodyPr>
          <a:p>
            <a:pPr marL="0" indent="0">
              <a:buNone/>
            </a:pPr>
            <a:r>
              <a:rPr lang="en-US" altLang="zh-CN" sz="3600"/>
              <a:t>Para 3</a:t>
            </a:r>
            <a:endParaRPr lang="en-US" altLang="zh-CN" sz="3600"/>
          </a:p>
          <a:p>
            <a:pPr marL="0" indent="0">
              <a:buNone/>
            </a:pPr>
            <a:r>
              <a:rPr lang="en-US" altLang="zh-CN" sz="3600"/>
              <a:t>Q1: ______________________________________</a:t>
            </a:r>
            <a:endParaRPr lang="en-US" altLang="zh-CN" sz="3600"/>
          </a:p>
          <a:p>
            <a:pPr marL="0" indent="0">
              <a:buNone/>
            </a:pPr>
            <a:r>
              <a:rPr lang="en-US" altLang="zh-CN" sz="3600"/>
              <a:t>Q2: </a:t>
            </a:r>
            <a:r>
              <a:rPr lang="en-US" altLang="zh-CN" sz="3600">
                <a:sym typeface="+mn-ea"/>
              </a:rPr>
              <a:t> _____________________________________</a:t>
            </a:r>
            <a:endParaRPr lang="en-US" altLang="zh-CN" sz="3600"/>
          </a:p>
        </p:txBody>
      </p:sp>
      <p:sp>
        <p:nvSpPr>
          <p:cNvPr id="5" name="文本框 4"/>
          <p:cNvSpPr txBox="1"/>
          <p:nvPr/>
        </p:nvSpPr>
        <p:spPr>
          <a:xfrm>
            <a:off x="0" y="4651375"/>
            <a:ext cx="7548880" cy="1753235"/>
          </a:xfrm>
          <a:prstGeom prst="rect">
            <a:avLst/>
          </a:prstGeom>
          <a:solidFill>
            <a:schemeClr val="accent5">
              <a:lumMod val="20000"/>
              <a:lumOff val="80000"/>
            </a:schemeClr>
          </a:solidFill>
        </p:spPr>
        <p:txBody>
          <a:bodyPr wrap="square" rtlCol="0" anchor="t">
            <a:spAutoFit/>
          </a:bodyPr>
          <a:p>
            <a:pPr marL="0" indent="0">
              <a:buNone/>
            </a:pPr>
            <a:r>
              <a:rPr lang="en-US" altLang="zh-CN" sz="3600">
                <a:sym typeface="+mn-ea"/>
              </a:rPr>
              <a:t>Para 4</a:t>
            </a:r>
            <a:endParaRPr lang="en-US" altLang="zh-CN" sz="3600"/>
          </a:p>
          <a:p>
            <a:pPr marL="0" indent="0">
              <a:buNone/>
            </a:pPr>
            <a:r>
              <a:rPr lang="en-US" altLang="zh-CN" sz="3600">
                <a:sym typeface="+mn-ea"/>
              </a:rPr>
              <a:t>Q1: _____________________________________</a:t>
            </a:r>
            <a:endParaRPr lang="en-US" altLang="zh-CN" sz="3600"/>
          </a:p>
          <a:p>
            <a:pPr marL="0" indent="0">
              <a:buNone/>
            </a:pPr>
            <a:r>
              <a:rPr lang="en-US" altLang="zh-CN" sz="3600">
                <a:sym typeface="+mn-ea"/>
              </a:rPr>
              <a:t>Q2: _____________________________________</a:t>
            </a:r>
            <a:endParaRPr lang="zh-CN" altLang="en-US" sz="3600"/>
          </a:p>
        </p:txBody>
      </p:sp>
      <p:sp>
        <p:nvSpPr>
          <p:cNvPr id="6" name="文本框 5"/>
          <p:cNvSpPr txBox="1"/>
          <p:nvPr/>
        </p:nvSpPr>
        <p:spPr>
          <a:xfrm>
            <a:off x="7632065" y="2925445"/>
            <a:ext cx="4454525" cy="645160"/>
          </a:xfrm>
          <a:prstGeom prst="rect">
            <a:avLst/>
          </a:prstGeom>
          <a:noFill/>
        </p:spPr>
        <p:txBody>
          <a:bodyPr wrap="square" rtlCol="0">
            <a:spAutoFit/>
            <a:scene3d>
              <a:camera prst="orthographicFront"/>
              <a:lightRig rig="threePt" dir="t"/>
            </a:scene3d>
          </a:bodyPr>
          <a:p>
            <a:r>
              <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rPr>
              <a:t>exchange &amp; answer</a:t>
            </a:r>
            <a:endPar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p:txBody>
      </p:sp>
      <p:sp>
        <p:nvSpPr>
          <p:cNvPr id="7" name="文本框 6"/>
          <p:cNvSpPr txBox="1"/>
          <p:nvPr/>
        </p:nvSpPr>
        <p:spPr>
          <a:xfrm>
            <a:off x="7715250" y="4651375"/>
            <a:ext cx="4288155" cy="645160"/>
          </a:xfrm>
          <a:prstGeom prst="rect">
            <a:avLst/>
          </a:prstGeom>
          <a:noFill/>
        </p:spPr>
        <p:txBody>
          <a:bodyPr wrap="square" rtlCol="0">
            <a:spAutoFit/>
            <a:scene3d>
              <a:camera prst="orthographicFront"/>
              <a:lightRig rig="threePt" dir="t"/>
            </a:scene3d>
          </a:bodyPr>
          <a:p>
            <a:r>
              <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rPr>
              <a:t>share &amp; appreciate</a:t>
            </a:r>
            <a:endPar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p:txBody>
      </p:sp>
      <p:sp>
        <p:nvSpPr>
          <p:cNvPr id="9" name="下箭头 8"/>
          <p:cNvSpPr/>
          <p:nvPr/>
        </p:nvSpPr>
        <p:spPr>
          <a:xfrm>
            <a:off x="9627235" y="3881755"/>
            <a:ext cx="163195" cy="76962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animBg="1"/>
      <p:bldP spid="7" grpId="0"/>
      <p:bldP spid="9" grpId="1" animBg="1"/>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8270" y="1020445"/>
            <a:ext cx="11934825" cy="1361440"/>
          </a:xfrm>
        </p:spPr>
        <p:txBody>
          <a:bodyPr>
            <a:noAutofit/>
          </a:bodyPr>
          <a:p>
            <a:pPr marL="0" indent="0" algn="l">
              <a:buNone/>
            </a:pPr>
            <a:r>
              <a:rPr lang="en-US" altLang="zh-CN" sz="3000">
                <a:latin typeface="Times New Roman" panose="02020603050405020304" charset="0"/>
                <a:cs typeface="Times New Roman" panose="02020603050405020304" charset="0"/>
              </a:rPr>
              <a:t>       </a:t>
            </a:r>
            <a:r>
              <a:rPr lang="zh-CN" altLang="en-US" sz="3000">
                <a:latin typeface="Times New Roman" panose="02020603050405020304" charset="0"/>
                <a:cs typeface="Times New Roman" panose="02020603050405020304" charset="0"/>
              </a:rPr>
              <a:t>Jan</a:t>
            </a:r>
            <a:r>
              <a:rPr lang="en-US" altLang="zh-CN" sz="3000">
                <a:latin typeface="Times New Roman" panose="02020603050405020304" charset="0"/>
                <a:cs typeface="Times New Roman" panose="02020603050405020304" charset="0"/>
              </a:rPr>
              <a:t>'</a:t>
            </a:r>
            <a:r>
              <a:rPr lang="zh-CN" altLang="en-US" sz="3000">
                <a:latin typeface="Times New Roman" panose="02020603050405020304" charset="0"/>
                <a:cs typeface="Times New Roman" panose="02020603050405020304" charset="0"/>
              </a:rPr>
              <a:t>s life has been greatly improved by the Internet. </a:t>
            </a:r>
            <a:r>
              <a:rPr lang="en-US" altLang="zh-CN" sz="3000">
                <a:latin typeface="Times New Roman" panose="02020603050405020304" charset="0"/>
                <a:cs typeface="Times New Roman" panose="02020603050405020304" charset="0"/>
              </a:rPr>
              <a:t>“</a:t>
            </a:r>
            <a:r>
              <a:rPr lang="zh-CN" altLang="en-US" sz="3000">
                <a:latin typeface="Times New Roman" panose="02020603050405020304" charset="0"/>
                <a:cs typeface="Times New Roman" panose="02020603050405020304" charset="0"/>
              </a:rPr>
              <a:t>When you go through tough times, you meet others who are facing similar challenges,</a:t>
            </a:r>
            <a:r>
              <a:rPr lang="en-US" altLang="zh-CN" sz="3000">
                <a:latin typeface="Times New Roman" panose="02020603050405020304" charset="0"/>
                <a:cs typeface="Times New Roman" panose="02020603050405020304" charset="0"/>
              </a:rPr>
              <a:t>”</a:t>
            </a:r>
            <a:r>
              <a:rPr lang="zh-CN" altLang="en-US" sz="3000">
                <a:latin typeface="Times New Roman" panose="02020603050405020304" charset="0"/>
                <a:cs typeface="Times New Roman" panose="02020603050405020304" charset="0"/>
              </a:rPr>
              <a:t> Jan says. </a:t>
            </a:r>
            <a:r>
              <a:rPr lang="en-US" altLang="zh-CN" sz="3000">
                <a:latin typeface="Times New Roman" panose="02020603050405020304" charset="0"/>
                <a:cs typeface="Times New Roman" panose="02020603050405020304" charset="0"/>
              </a:rPr>
              <a:t>“</a:t>
            </a:r>
            <a:r>
              <a:rPr lang="zh-CN" altLang="en-US" sz="3000">
                <a:latin typeface="Times New Roman" panose="02020603050405020304" charset="0"/>
                <a:cs typeface="Times New Roman" panose="02020603050405020304" charset="0"/>
              </a:rPr>
              <a:t>Thinking about other people</a:t>
            </a:r>
            <a:r>
              <a:rPr lang="en-US" altLang="zh-CN" sz="3000">
                <a:latin typeface="Times New Roman" panose="02020603050405020304" charset="0"/>
                <a:cs typeface="Times New Roman" panose="02020603050405020304" charset="0"/>
              </a:rPr>
              <a:t>'</a:t>
            </a:r>
            <a:r>
              <a:rPr lang="zh-CN" altLang="en-US" sz="3000">
                <a:latin typeface="Times New Roman" panose="02020603050405020304" charset="0"/>
                <a:cs typeface="Times New Roman" panose="02020603050405020304" charset="0"/>
              </a:rPr>
              <a:t>s situations inspired me to offer help.</a:t>
            </a:r>
            <a:r>
              <a:rPr lang="en-US" altLang="zh-CN" sz="3000">
                <a:latin typeface="Times New Roman" panose="02020603050405020304" charset="0"/>
                <a:cs typeface="Times New Roman" panose="02020603050405020304" charset="0"/>
              </a:rPr>
              <a:t>”</a:t>
            </a:r>
            <a:endParaRPr lang="en-US" altLang="zh-CN" sz="3000">
              <a:latin typeface="Times New Roman" panose="02020603050405020304" charset="0"/>
              <a:cs typeface="Times New Roman" panose="02020603050405020304" charset="0"/>
            </a:endParaRPr>
          </a:p>
        </p:txBody>
      </p:sp>
      <p:sp>
        <p:nvSpPr>
          <p:cNvPr id="5" name="矩形 4"/>
          <p:cNvSpPr/>
          <p:nvPr>
            <p:custDataLst>
              <p:tags r:id="rId1"/>
            </p:custDataLst>
          </p:nvPr>
        </p:nvSpPr>
        <p:spPr>
          <a:xfrm>
            <a:off x="0" y="81915"/>
            <a:ext cx="12192000" cy="735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buFont typeface="Wingdings" panose="05000000000000000000"/>
            </a:pPr>
            <a:r>
              <a:rPr lang="en-US" altLang="zh-CN" sz="3600" b="1">
                <a:solidFill>
                  <a:schemeClr val="tx1"/>
                </a:solidFill>
                <a:latin typeface="Times New Roman" panose="02020603050405020304" charset="0"/>
                <a:cs typeface="Times New Roman" panose="02020603050405020304" charset="0"/>
                <a:sym typeface="+mn-ea"/>
              </a:rPr>
              <a:t>   </a:t>
            </a:r>
            <a:r>
              <a:rPr lang="zh-CN" altLang="en-US" sz="3600" b="1">
                <a:solidFill>
                  <a:schemeClr val="tx1"/>
                </a:solidFill>
                <a:latin typeface="Times New Roman" panose="02020603050405020304" charset="0"/>
                <a:cs typeface="Times New Roman" panose="02020603050405020304" charset="0"/>
                <a:sym typeface="+mn-ea"/>
              </a:rPr>
              <a:t>What can we learn from her experiences?</a:t>
            </a:r>
            <a:endParaRPr lang="zh-CN" altLang="en-US" sz="3600" b="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custDataLst>
              <p:tags r:id="rId2"/>
            </p:custDataLst>
          </p:nvPr>
        </p:nvSpPr>
        <p:spPr>
          <a:xfrm>
            <a:off x="311150" y="2508250"/>
            <a:ext cx="9072880" cy="1024890"/>
          </a:xfrm>
          <a:prstGeom prst="rect">
            <a:avLst/>
          </a:prstGeom>
          <a:noFill/>
          <a:ln w="28575">
            <a:solidFill>
              <a:schemeClr val="accent1"/>
            </a:solidFill>
            <a:prstDash val="dash"/>
          </a:ln>
        </p:spPr>
        <p:txBody>
          <a:bodyPr wrap="square" rtlCol="0" anchor="t">
            <a:spAutoFit/>
          </a:bodyPr>
          <a:p>
            <a:pPr>
              <a:lnSpc>
                <a:spcPts val="3640"/>
              </a:lnSpc>
            </a:pPr>
            <a:r>
              <a:rPr lang="zh-CN" altLang="en-US" sz="2800" b="1">
                <a:solidFill>
                  <a:schemeClr val="tx1"/>
                </a:solidFill>
                <a:latin typeface="+mj-lt"/>
                <a:cs typeface="+mj-lt"/>
                <a:sym typeface="+mn-ea"/>
              </a:rPr>
              <a:t>We learn that when we go through </a:t>
            </a:r>
            <a:r>
              <a:rPr lang="zh-CN" altLang="en-US" sz="2800" b="1">
                <a:solidFill>
                  <a:srgbClr val="FF0000"/>
                </a:solidFill>
                <a:latin typeface="+mj-lt"/>
                <a:cs typeface="+mj-lt"/>
                <a:sym typeface="+mn-ea"/>
              </a:rPr>
              <a:t>tough times</a:t>
            </a:r>
            <a:r>
              <a:rPr lang="zh-CN" altLang="en-US" sz="2800" b="1">
                <a:solidFill>
                  <a:schemeClr val="tx1"/>
                </a:solidFill>
                <a:latin typeface="+mj-lt"/>
                <a:cs typeface="+mj-lt"/>
                <a:sym typeface="+mn-ea"/>
              </a:rPr>
              <a:t>, we can find help and support </a:t>
            </a:r>
            <a:r>
              <a:rPr lang="zh-CN" altLang="en-US" sz="2800" b="1">
                <a:solidFill>
                  <a:srgbClr val="FF0000"/>
                </a:solidFill>
                <a:latin typeface="+mj-lt"/>
                <a:cs typeface="+mj-lt"/>
                <a:sym typeface="+mn-ea"/>
              </a:rPr>
              <a:t>from other people </a:t>
            </a:r>
            <a:r>
              <a:rPr lang="zh-CN" altLang="en-US" sz="2800" b="1">
                <a:solidFill>
                  <a:srgbClr val="1F2DA8"/>
                </a:solidFill>
                <a:latin typeface="+mj-lt"/>
                <a:cs typeface="+mj-lt"/>
                <a:sym typeface="+mn-ea"/>
              </a:rPr>
              <a:t>online</a:t>
            </a:r>
            <a:r>
              <a:rPr lang="zh-CN" altLang="en-US" sz="2800" b="1">
                <a:solidFill>
                  <a:schemeClr val="tx1"/>
                </a:solidFill>
                <a:latin typeface="+mj-lt"/>
                <a:cs typeface="+mj-lt"/>
                <a:sym typeface="+mn-ea"/>
              </a:rPr>
              <a:t>. </a:t>
            </a:r>
            <a:endParaRPr lang="zh-CN" altLang="en-US" sz="2800" b="1">
              <a:solidFill>
                <a:schemeClr val="tx1"/>
              </a:solidFill>
              <a:latin typeface="+mj-lt"/>
              <a:cs typeface="+mj-lt"/>
              <a:sym typeface="+mn-ea"/>
            </a:endParaRPr>
          </a:p>
        </p:txBody>
      </p:sp>
      <p:sp>
        <p:nvSpPr>
          <p:cNvPr id="6" name="文本框 5"/>
          <p:cNvSpPr txBox="1"/>
          <p:nvPr/>
        </p:nvSpPr>
        <p:spPr>
          <a:xfrm>
            <a:off x="311150" y="3817620"/>
            <a:ext cx="9072880" cy="1491615"/>
          </a:xfrm>
          <a:prstGeom prst="rect">
            <a:avLst/>
          </a:prstGeom>
          <a:noFill/>
          <a:ln w="28575">
            <a:solidFill>
              <a:schemeClr val="accent1"/>
            </a:solidFill>
            <a:prstDash val="dash"/>
          </a:ln>
        </p:spPr>
        <p:txBody>
          <a:bodyPr wrap="square" rtlCol="0" anchor="t">
            <a:spAutoFit/>
          </a:bodyPr>
          <a:p>
            <a:pPr>
              <a:lnSpc>
                <a:spcPts val="3640"/>
              </a:lnSpc>
            </a:pPr>
            <a:r>
              <a:rPr lang="zh-CN" altLang="en-US" sz="2800" b="1">
                <a:solidFill>
                  <a:schemeClr val="tx1"/>
                </a:solidFill>
                <a:latin typeface="+mj-lt"/>
                <a:cs typeface="+mj-lt"/>
                <a:sym typeface="+mn-ea"/>
              </a:rPr>
              <a:t>We also learn that we can feel less lonely </a:t>
            </a:r>
            <a:r>
              <a:rPr lang="en-US" altLang="zh-CN" sz="2800" b="1">
                <a:solidFill>
                  <a:srgbClr val="FF0000"/>
                </a:solidFill>
                <a:latin typeface="+mj-lt"/>
                <a:cs typeface="+mj-lt"/>
                <a:sym typeface="+mn-ea"/>
              </a:rPr>
              <a:t>by creating or joining communities</a:t>
            </a:r>
            <a:r>
              <a:rPr lang="en-US" altLang="zh-CN" sz="2800" b="1">
                <a:solidFill>
                  <a:schemeClr val="tx1"/>
                </a:solidFill>
                <a:latin typeface="+mj-lt"/>
                <a:cs typeface="+mj-lt"/>
                <a:sym typeface="+mn-ea"/>
              </a:rPr>
              <a:t> </a:t>
            </a:r>
            <a:r>
              <a:rPr lang="en-US" altLang="zh-CN" sz="2800" b="1">
                <a:solidFill>
                  <a:srgbClr val="1F2DA8"/>
                </a:solidFill>
                <a:latin typeface="+mj-lt"/>
                <a:cs typeface="+mj-lt"/>
                <a:sym typeface="+mn-ea"/>
              </a:rPr>
              <a:t>on the Internet</a:t>
            </a:r>
            <a:r>
              <a:rPr lang="en-US" altLang="zh-CN" sz="2800" b="1">
                <a:solidFill>
                  <a:schemeClr val="tx1"/>
                </a:solidFill>
                <a:latin typeface="+mj-lt"/>
                <a:cs typeface="+mj-lt"/>
                <a:sym typeface="+mn-ea"/>
              </a:rPr>
              <a:t>, and that we can even </a:t>
            </a:r>
            <a:r>
              <a:rPr lang="en-US" altLang="zh-CN" sz="2800" b="1">
                <a:solidFill>
                  <a:srgbClr val="1F2DA8"/>
                </a:solidFill>
                <a:latin typeface="+mj-lt"/>
                <a:cs typeface="+mj-lt"/>
                <a:sym typeface="+mn-ea"/>
              </a:rPr>
              <a:t>use the internet</a:t>
            </a:r>
            <a:r>
              <a:rPr lang="en-US" altLang="zh-CN" sz="2800" b="1">
                <a:solidFill>
                  <a:schemeClr val="tx1"/>
                </a:solidFill>
                <a:latin typeface="+mj-lt"/>
                <a:cs typeface="+mj-lt"/>
                <a:sym typeface="+mn-ea"/>
              </a:rPr>
              <a:t> </a:t>
            </a:r>
            <a:r>
              <a:rPr lang="en-US" altLang="zh-CN" sz="2800" b="1">
                <a:solidFill>
                  <a:srgbClr val="FF0000"/>
                </a:solidFill>
                <a:latin typeface="+mj-lt"/>
                <a:cs typeface="+mj-lt"/>
                <a:sym typeface="+mn-ea"/>
              </a:rPr>
              <a:t>to achieve our goals.</a:t>
            </a:r>
            <a:endParaRPr lang="en-US" altLang="zh-CN" sz="2800" b="1">
              <a:solidFill>
                <a:srgbClr val="FF0000"/>
              </a:solidFill>
              <a:latin typeface="+mj-lt"/>
              <a:cs typeface="+mj-lt"/>
              <a:sym typeface="+mn-ea"/>
            </a:endParaRPr>
          </a:p>
        </p:txBody>
      </p:sp>
      <p:sp>
        <p:nvSpPr>
          <p:cNvPr id="7" name="文本框 6"/>
          <p:cNvSpPr txBox="1"/>
          <p:nvPr>
            <p:custDataLst>
              <p:tags r:id="rId3"/>
            </p:custDataLst>
          </p:nvPr>
        </p:nvSpPr>
        <p:spPr>
          <a:xfrm>
            <a:off x="311150" y="5593715"/>
            <a:ext cx="9072880" cy="1024890"/>
          </a:xfrm>
          <a:prstGeom prst="rect">
            <a:avLst/>
          </a:prstGeom>
          <a:noFill/>
          <a:ln w="28575">
            <a:solidFill>
              <a:schemeClr val="accent1"/>
            </a:solidFill>
            <a:prstDash val="dash"/>
          </a:ln>
        </p:spPr>
        <p:txBody>
          <a:bodyPr wrap="square" rtlCol="0" anchor="t">
            <a:spAutoFit/>
          </a:bodyPr>
          <a:p>
            <a:pPr>
              <a:lnSpc>
                <a:spcPts val="3640"/>
              </a:lnSpc>
            </a:pPr>
            <a:r>
              <a:rPr lang="zh-CN" altLang="en-US" sz="2800" b="1">
                <a:solidFill>
                  <a:schemeClr val="tx1"/>
                </a:solidFill>
                <a:latin typeface="+mj-lt"/>
                <a:cs typeface="+mj-lt"/>
                <a:sym typeface="+mn-ea"/>
              </a:rPr>
              <a:t>We learn </a:t>
            </a:r>
            <a:r>
              <a:rPr lang="en-US" altLang="zh-CN" sz="2800" b="1">
                <a:solidFill>
                  <a:schemeClr val="tx1"/>
                </a:solidFill>
                <a:latin typeface="+mj-lt"/>
                <a:cs typeface="+mj-lt"/>
                <a:sym typeface="+mn-ea"/>
              </a:rPr>
              <a:t>to</a:t>
            </a:r>
            <a:r>
              <a:rPr lang="zh-CN" altLang="en-US" sz="2800" b="1">
                <a:solidFill>
                  <a:schemeClr val="tx1"/>
                </a:solidFill>
                <a:latin typeface="+mj-lt"/>
                <a:cs typeface="+mj-lt"/>
                <a:sym typeface="+mn-ea"/>
              </a:rPr>
              <a:t> </a:t>
            </a:r>
            <a:r>
              <a:rPr lang="zh-CN" altLang="en-US" sz="2800" b="1">
                <a:solidFill>
                  <a:srgbClr val="FF0000"/>
                </a:solidFill>
                <a:latin typeface="+mj-lt"/>
                <a:cs typeface="+mj-lt"/>
                <a:sym typeface="+mn-ea"/>
              </a:rPr>
              <a:t>think about other people's situations</a:t>
            </a:r>
            <a:r>
              <a:rPr lang="zh-CN" altLang="en-US" sz="2800" b="1">
                <a:latin typeface="+mj-lt"/>
                <a:cs typeface="+mj-lt"/>
                <a:sym typeface="+mn-ea"/>
              </a:rPr>
              <a:t> </a:t>
            </a:r>
            <a:r>
              <a:rPr lang="en-US" altLang="zh-CN" sz="2800" b="1">
                <a:latin typeface="+mj-lt"/>
                <a:cs typeface="+mj-lt"/>
                <a:sym typeface="+mn-ea"/>
              </a:rPr>
              <a:t>and then</a:t>
            </a:r>
            <a:r>
              <a:rPr lang="zh-CN" altLang="en-US" sz="2800" b="1">
                <a:latin typeface="+mj-lt"/>
                <a:cs typeface="+mj-lt"/>
                <a:sym typeface="+mn-ea"/>
              </a:rPr>
              <a:t> </a:t>
            </a:r>
            <a:r>
              <a:rPr lang="zh-CN" altLang="en-US" sz="2800" b="1">
                <a:solidFill>
                  <a:srgbClr val="1F2DA8"/>
                </a:solidFill>
                <a:latin typeface="+mj-lt"/>
                <a:cs typeface="+mj-lt"/>
                <a:sym typeface="+mn-ea"/>
              </a:rPr>
              <a:t>offer help. </a:t>
            </a:r>
            <a:endParaRPr lang="zh-CN" altLang="en-US" sz="2800" b="1">
              <a:solidFill>
                <a:srgbClr val="1F2DA8"/>
              </a:solidFill>
              <a:latin typeface="+mj-lt"/>
              <a:cs typeface="+mj-lt"/>
              <a:sym typeface="+mn-ea"/>
            </a:endParaRPr>
          </a:p>
        </p:txBody>
      </p:sp>
      <p:sp>
        <p:nvSpPr>
          <p:cNvPr id="7188" name="文本框 25"/>
          <p:cNvSpPr txBox="1"/>
          <p:nvPr/>
        </p:nvSpPr>
        <p:spPr>
          <a:xfrm>
            <a:off x="10088245" y="5593715"/>
            <a:ext cx="1480185" cy="521970"/>
          </a:xfrm>
          <a:prstGeom prst="rect">
            <a:avLst/>
          </a:prstGeom>
          <a:solidFill>
            <a:schemeClr val="accent4">
              <a:lumMod val="60000"/>
              <a:lumOff val="40000"/>
            </a:schemeClr>
          </a:solidFill>
          <a:ln w="9525">
            <a:noFill/>
          </a:ln>
        </p:spPr>
        <p:txBody>
          <a:bodyPr wrap="square">
            <a:spAutoFit/>
          </a:bodyPr>
          <a:p>
            <a:pPr>
              <a:lnSpc>
                <a:spcPct val="80000"/>
              </a:lnSpc>
            </a:pPr>
            <a:r>
              <a:rPr lang="en-US" altLang="zh-CN" sz="3500" b="1" dirty="0">
                <a:latin typeface="Arial" panose="020B0604020202020204" pitchFamily="34" charset="0"/>
              </a:rPr>
              <a:t>giver </a:t>
            </a:r>
            <a:endParaRPr lang="en-US" altLang="zh-CN" sz="3500" b="1" dirty="0">
              <a:latin typeface="Arial" panose="020B0604020202020204" pitchFamily="34" charset="0"/>
            </a:endParaRPr>
          </a:p>
        </p:txBody>
      </p:sp>
      <p:sp>
        <p:nvSpPr>
          <p:cNvPr id="7189" name="文本框 26"/>
          <p:cNvSpPr txBox="1"/>
          <p:nvPr/>
        </p:nvSpPr>
        <p:spPr>
          <a:xfrm>
            <a:off x="9734550" y="2728278"/>
            <a:ext cx="2187575" cy="629920"/>
          </a:xfrm>
          <a:prstGeom prst="rect">
            <a:avLst/>
          </a:prstGeom>
          <a:solidFill>
            <a:schemeClr val="accent4">
              <a:lumMod val="60000"/>
              <a:lumOff val="40000"/>
            </a:schemeClr>
          </a:solidFill>
          <a:ln w="9525">
            <a:noFill/>
          </a:ln>
        </p:spPr>
        <p:txBody>
          <a:bodyPr>
            <a:spAutoFit/>
          </a:bodyPr>
          <a:p>
            <a:r>
              <a:rPr lang="en-US" altLang="zh-CN" sz="3500" b="1" dirty="0">
                <a:latin typeface="Arial" panose="020B0604020202020204" pitchFamily="34" charset="0"/>
              </a:rPr>
              <a:t>recipient</a:t>
            </a:r>
            <a:endParaRPr lang="en-US" altLang="zh-CN" sz="3500" b="1" dirty="0">
              <a:latin typeface="Arial" panose="020B0604020202020204" pitchFamily="34" charset="0"/>
            </a:endParaRPr>
          </a:p>
        </p:txBody>
      </p:sp>
      <p:cxnSp>
        <p:nvCxnSpPr>
          <p:cNvPr id="8" name="直接箭头连接符 7"/>
          <p:cNvCxnSpPr/>
          <p:nvPr/>
        </p:nvCxnSpPr>
        <p:spPr>
          <a:xfrm>
            <a:off x="10670540" y="3517900"/>
            <a:ext cx="12700" cy="1878965"/>
          </a:xfrm>
          <a:prstGeom prst="straightConnector1">
            <a:avLst/>
          </a:prstGeom>
          <a:ln w="730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035810" y="697230"/>
            <a:ext cx="8507095" cy="645160"/>
          </a:xfrm>
          <a:prstGeom prst="rect">
            <a:avLst/>
          </a:prstGeom>
          <a:solidFill>
            <a:schemeClr val="accent6">
              <a:lumMod val="20000"/>
              <a:lumOff val="80000"/>
            </a:schemeClr>
          </a:solidFill>
        </p:spPr>
        <p:txBody>
          <a:bodyPr wrap="square" rtlCol="0">
            <a:spAutoFit/>
            <a:scene3d>
              <a:camera prst="orthographicFront"/>
              <a:lightRig rig="threePt" dir="t"/>
            </a:scene3d>
          </a:bodyPr>
          <a:p>
            <a:r>
              <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rPr>
              <a:t>open-minded; optimistic; responsible</a:t>
            </a:r>
            <a:endParaRPr lang="en-US" altLang="zh-CN" sz="3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189"/>
                                        </p:tgtEl>
                                        <p:attrNameLst>
                                          <p:attrName>style.visibility</p:attrName>
                                        </p:attrNameLst>
                                      </p:cBhvr>
                                      <p:to>
                                        <p:strVal val="visible"/>
                                      </p:to>
                                    </p:set>
                                    <p:animEffect transition="in" filter="blinds(horizontal)">
                                      <p:cBhvr>
                                        <p:cTn id="19" dur="500"/>
                                        <p:tgtEl>
                                          <p:spTgt spid="718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188"/>
                                        </p:tgtEl>
                                        <p:attrNameLst>
                                          <p:attrName>style.visibility</p:attrName>
                                        </p:attrNameLst>
                                      </p:cBhvr>
                                      <p:to>
                                        <p:strVal val="visible"/>
                                      </p:to>
                                    </p:set>
                                    <p:animEffect transition="in" filter="blinds(horizontal)">
                                      <p:cBhvr>
                                        <p:cTn id="28" dur="500"/>
                                        <p:tgtEl>
                                          <p:spTgt spid="718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animBg="1"/>
      <p:bldP spid="6" grpId="1" animBg="1"/>
      <p:bldP spid="7" grpId="0" animBg="1"/>
      <p:bldP spid="7" grpId="1" animBg="1"/>
      <p:bldP spid="7188" grpId="0" bldLvl="0" animBg="1"/>
      <p:bldP spid="7189" grpId="0" bldLvl="0" animBg="1"/>
      <p:bldP spid="2" grpId="0" bldLvl="0" animBg="1"/>
      <p:bldP spid="2" grpId="1"/>
    </p:bldLst>
  </p:timing>
</p:sld>
</file>

<file path=ppt/tags/tag1.xml><?xml version="1.0" encoding="utf-8"?>
<p:tagLst xmlns:p="http://schemas.openxmlformats.org/presentationml/2006/main">
  <p:tag name="AS_UNIQUEID" val="1437"/>
</p:tagLst>
</file>

<file path=ppt/tags/tag2.xml><?xml version="1.0" encoding="utf-8"?>
<p:tagLst xmlns:p="http://schemas.openxmlformats.org/presentationml/2006/main">
  <p:tag name="AS_UNIQUEID" val="1437"/>
</p:tagLst>
</file>

<file path=ppt/tags/tag3.xml><?xml version="1.0" encoding="utf-8"?>
<p:tagLst xmlns:p="http://schemas.openxmlformats.org/presentationml/2006/main">
  <p:tag name="KSO_WM_UNIT_TABLE_BEAUTIFY" val="smartTable{cb2a7408-273d-47f0-8f22-3f3bd24a0006}"/>
  <p:tag name="TABLE_ENDDRAG_ORIGIN_RECT" val="719*481"/>
  <p:tag name="TABLE_ENDDRAG_RECT" val="12*15*719*481"/>
</p:tagLst>
</file>

<file path=ppt/tags/tag4.xml><?xml version="1.0" encoding="utf-8"?>
<p:tagLst xmlns:p="http://schemas.openxmlformats.org/presentationml/2006/main">
  <p:tag name="AS_UNIQUEID" val="34"/>
</p:tagLst>
</file>

<file path=ppt/tags/tag5.xml><?xml version="1.0" encoding="utf-8"?>
<p:tagLst xmlns:p="http://schemas.openxmlformats.org/presentationml/2006/main">
  <p:tag name="AS_UNIQUEID" val="35"/>
</p:tagLst>
</file>

<file path=ppt/tags/tag6.xml><?xml version="1.0" encoding="utf-8"?>
<p:tagLst xmlns:p="http://schemas.openxmlformats.org/presentationml/2006/main">
  <p:tag name="AS_UNIQUEID" val="35"/>
</p:tagLst>
</file>

<file path=ppt/tags/tag7.xml><?xml version="1.0" encoding="utf-8"?>
<p:tagLst xmlns:p="http://schemas.openxmlformats.org/presentationml/2006/main">
  <p:tag name="KSO_WM_UNIT_PLACING_PICTURE_USER_VIEWPORT" val="{&quot;height&quot;:2119.2267716535434,&quot;width&quot;:2215.75748031496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Cambria"/>
        <a:ea typeface="华文楷体"/>
        <a:cs typeface=""/>
      </a:majorFont>
      <a:minorFont>
        <a:latin typeface="Cambria"/>
        <a:ea typeface="华文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3602</Words>
  <Application>WPS 演示</Application>
  <PresentationFormat>宽屏</PresentationFormat>
  <Paragraphs>195</Paragraphs>
  <Slides>12</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vt:lpstr>
      <vt:lpstr>宋体</vt:lpstr>
      <vt:lpstr>Wingdings</vt:lpstr>
      <vt:lpstr>Cambria</vt:lpstr>
      <vt:lpstr>黑体</vt:lpstr>
      <vt:lpstr>Calibri</vt:lpstr>
      <vt:lpstr>Times New Roman</vt:lpstr>
      <vt:lpstr>Ebrima</vt:lpstr>
      <vt:lpstr>Comic Sans MS</vt:lpstr>
      <vt:lpstr>Wingdings</vt:lpstr>
      <vt:lpstr>华文楷体</vt:lpstr>
      <vt:lpstr>微软雅黑</vt:lpstr>
      <vt:lpstr>Arial Unicode MS</vt:lpstr>
      <vt:lpstr>等线</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Q1: What's the topic sentence? Q2: What convenience does the Internet bring us?</vt:lpstr>
      <vt:lpstr>PowerPoint 演示文稿</vt:lpstr>
      <vt:lpstr>                       Pair work (5 minutes) Read your paragraph carefully and then work with your deskmate to raise two questions.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Zheng Aaron</dc:creator>
  <cp:lastModifiedBy>南山有谷堆</cp:lastModifiedBy>
  <cp:revision>259</cp:revision>
  <dcterms:created xsi:type="dcterms:W3CDTF">2019-11-23T12:46:00Z</dcterms:created>
  <dcterms:modified xsi:type="dcterms:W3CDTF">2021-01-04T08:54:14Z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