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5" r:id="rId3"/>
    <p:sldId id="261" r:id="rId4"/>
    <p:sldId id="258" r:id="rId5"/>
    <p:sldId id="312" r:id="rId7"/>
    <p:sldId id="311" r:id="rId8"/>
    <p:sldId id="264" r:id="rId9"/>
    <p:sldId id="260" r:id="rId10"/>
    <p:sldId id="257" r:id="rId11"/>
    <p:sldId id="290" r:id="rId12"/>
    <p:sldId id="286" r:id="rId13"/>
    <p:sldId id="270" r:id="rId14"/>
    <p:sldId id="265" r:id="rId15"/>
    <p:sldId id="267" r:id="rId16"/>
    <p:sldId id="268" r:id="rId17"/>
    <p:sldId id="301" r:id="rId18"/>
    <p:sldId id="306" r:id="rId19"/>
    <p:sldId id="271" r:id="rId20"/>
    <p:sldId id="274" r:id="rId21"/>
    <p:sldId id="276" r:id="rId22"/>
    <p:sldId id="308" r:id="rId23"/>
    <p:sldId id="310" r:id="rId24"/>
    <p:sldId id="275" r:id="rId25"/>
    <p:sldId id="316" r:id="rId26"/>
    <p:sldId id="294" r:id="rId27"/>
    <p:sldId id="315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3C54CF"/>
    <a:srgbClr val="FF9900"/>
    <a:srgbClr val="00CAE9"/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4" autoAdjust="0"/>
  </p:normalViewPr>
  <p:slideViewPr>
    <p:cSldViewPr snapToGrid="0">
      <p:cViewPr varScale="1">
        <p:scale>
          <a:sx n="80" d="100"/>
          <a:sy n="80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6274-CB43-4624-AAEF-25EA8DC140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180A-35F4-4619-A242-F9D622F33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9360-0470-4342-8471-2900263E0F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24269-D4EF-4C17-A919-1850E39DF0A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wheel spokes="3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4.wdp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image" Target="../media/image23.emf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8.emf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009412" y="2887617"/>
            <a:ext cx="2606675" cy="707390"/>
            <a:chOff x="1951355" y="3032760"/>
            <a:chExt cx="2606675" cy="707390"/>
          </a:xfrm>
        </p:grpSpPr>
        <p:grpSp>
          <p:nvGrpSpPr>
            <p:cNvPr id="5" name="组合 3"/>
            <p:cNvGrpSpPr/>
            <p:nvPr>
              <p:custDataLst>
                <p:tags r:id="rId1"/>
              </p:custDataLst>
            </p:nvPr>
          </p:nvGrpSpPr>
          <p:grpSpPr>
            <a:xfrm>
              <a:off x="1951355" y="3032760"/>
              <a:ext cx="857250" cy="707390"/>
              <a:chOff x="5450" y="2610"/>
              <a:chExt cx="1350" cy="1114"/>
            </a:xfrm>
          </p:grpSpPr>
          <p:sp>
            <p:nvSpPr>
              <p:cNvPr id="18" name="文本框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2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9" name="TextBox 25"/>
            <p:cNvSpPr txBox="1"/>
            <p:nvPr>
              <p:custDataLst>
                <p:tags r:id="rId4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lvl="0"/>
              <a:r>
                <a:rPr lang="en-US" altLang="zh-CN" sz="3200" b="1" dirty="0" smtClean="0">
                  <a:solidFill>
                    <a:schemeClr val="bg1"/>
                  </a:solidFill>
                </a:rPr>
                <a:t>tone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4954136" y="966819"/>
            <a:ext cx="3691571" cy="1222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</a:rPr>
              <a:t>Welcome speech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08854" y="4381306"/>
            <a:ext cx="7383145" cy="13131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987641" y="4520474"/>
            <a:ext cx="2606675" cy="707390"/>
            <a:chOff x="1951355" y="3032760"/>
            <a:chExt cx="2606675" cy="707390"/>
          </a:xfrm>
        </p:grpSpPr>
        <p:grpSp>
          <p:nvGrpSpPr>
            <p:cNvPr id="30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2" name="文本框 1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3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3" name="椭圆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1" name="TextBox 25"/>
            <p:cNvSpPr txBox="1"/>
            <p:nvPr>
              <p:custDataLst>
                <p:tags r:id="rId8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97500" lnSpcReduction="10000"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tense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25591" y="1332300"/>
            <a:ext cx="2606675" cy="707390"/>
            <a:chOff x="1951355" y="3032760"/>
            <a:chExt cx="2606675" cy="707390"/>
          </a:xfrm>
        </p:grpSpPr>
        <p:grpSp>
          <p:nvGrpSpPr>
            <p:cNvPr id="35" name="组合 3"/>
            <p:cNvGrpSpPr/>
            <p:nvPr>
              <p:custDataLst>
                <p:tags r:id="rId9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7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1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6" name="TextBox 25"/>
            <p:cNvSpPr txBox="1"/>
            <p:nvPr>
              <p:custDataLst>
                <p:tags r:id="rId12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lvl="0">
                <a:defRPr sz="3200"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Style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19928" y="4560842"/>
            <a:ext cx="15992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Future tense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44121" y="4523117"/>
            <a:ext cx="37968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Arrange varieties of activities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257" y="740229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60735" y="3454400"/>
            <a:ext cx="461665" cy="3091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2" name="文本框 11"/>
          <p:cNvSpPr txBox="1"/>
          <p:nvPr/>
        </p:nvSpPr>
        <p:spPr>
          <a:xfrm>
            <a:off x="1520571" y="228550"/>
            <a:ext cx="3594229" cy="523283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rPr>
              <a:t>Explore the topic</a:t>
            </a:r>
            <a:endParaRPr lang="en-US" altLang="zh-CN" sz="2800" b="1" dirty="0">
              <a:solidFill>
                <a:srgbClr val="FF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3" name="左箭头 52"/>
          <p:cNvSpPr/>
          <p:nvPr/>
        </p:nvSpPr>
        <p:spPr>
          <a:xfrm>
            <a:off x="6619164" y="4641097"/>
            <a:ext cx="875941" cy="234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954137" y="2770496"/>
            <a:ext cx="5882185" cy="95534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800" b="1" dirty="0" smtClean="0">
                <a:solidFill>
                  <a:schemeClr val="tx1"/>
                </a:solidFill>
              </a:rPr>
              <a:t>friendly, sincere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，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genuine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43" grpId="0" animBg="1"/>
      <p:bldP spid="45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29811" y="1870459"/>
            <a:ext cx="9066146" cy="24673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003632" y="1746132"/>
            <a:ext cx="18473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zh-CN" altLang="en-US" sz="7200" spc="600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4927" y="283788"/>
            <a:ext cx="373592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u="sng" dirty="0">
                <a:solidFill>
                  <a:prstClr val="black"/>
                </a:solidFill>
              </a:rPr>
              <a:t>Para.1The beginning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</a:rPr>
              <a:t>Greeting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pPr lvl="0"/>
            <a:endParaRPr lang="en-US" altLang="zh-CN" sz="2400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r>
              <a:rPr lang="en-US" altLang="zh-CN" sz="2800" b="1" u="sng" dirty="0" smtClean="0">
                <a:solidFill>
                  <a:prstClr val="black"/>
                </a:solidFill>
              </a:rPr>
              <a:t>Para.2The </a:t>
            </a:r>
            <a:r>
              <a:rPr lang="en-US" altLang="zh-CN" sz="2800" b="1" u="sng" dirty="0">
                <a:solidFill>
                  <a:prstClr val="black"/>
                </a:solidFill>
              </a:rPr>
              <a:t>body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r>
              <a:rPr lang="en-US" altLang="zh-CN" sz="2800" b="1" u="sng" dirty="0">
                <a:solidFill>
                  <a:prstClr val="black"/>
                </a:solidFill>
              </a:rPr>
              <a:t>Introducing </a:t>
            </a:r>
            <a:r>
              <a:rPr lang="en-US" altLang="zh-CN" sz="2800" b="1" u="sng" dirty="0" smtClean="0">
                <a:solidFill>
                  <a:prstClr val="black"/>
                </a:solidFill>
              </a:rPr>
              <a:t>various activities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pPr lvl="0"/>
            <a:endParaRPr lang="en-US" altLang="zh-CN" sz="2400" u="sng" dirty="0" smtClean="0"/>
          </a:p>
          <a:p>
            <a:pPr lvl="0"/>
            <a:endParaRPr lang="en-US" altLang="zh-CN" sz="2800" b="1" u="sng" dirty="0" smtClean="0">
              <a:solidFill>
                <a:prstClr val="black"/>
              </a:solidFill>
            </a:endParaRPr>
          </a:p>
          <a:p>
            <a:pPr lvl="0"/>
            <a:endParaRPr lang="en-US" altLang="zh-CN" sz="2800" b="1" u="sng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b="1" u="sng" dirty="0" smtClean="0">
                <a:solidFill>
                  <a:prstClr val="black"/>
                </a:solidFill>
              </a:rPr>
              <a:t>Para.3The </a:t>
            </a:r>
            <a:r>
              <a:rPr lang="en-US" altLang="zh-CN" sz="2800" b="1" u="sng" dirty="0">
                <a:solidFill>
                  <a:prstClr val="black"/>
                </a:solidFill>
              </a:rPr>
              <a:t>ending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r>
              <a:rPr lang="en-US" altLang="zh-CN" sz="2800" b="1" u="sng" dirty="0">
                <a:solidFill>
                  <a:prstClr val="black"/>
                </a:solidFill>
              </a:rPr>
              <a:t>Express your </a:t>
            </a:r>
            <a:r>
              <a:rPr lang="en-US" altLang="zh-CN" sz="2800" b="1" u="sng" dirty="0" smtClean="0">
                <a:solidFill>
                  <a:prstClr val="black"/>
                </a:solidFill>
              </a:rPr>
              <a:t>wishes</a:t>
            </a:r>
            <a:endParaRPr lang="zh-CN" altLang="en-US" sz="2800" b="1" u="sng" dirty="0">
              <a:solidFill>
                <a:prstClr val="black"/>
              </a:solidFill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331889" y="19691"/>
            <a:ext cx="2195844" cy="5230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Georgia" panose="02040502050405020303" charset="0"/>
                <a:cs typeface="Georgia" panose="02040502050405020303" charset="0"/>
              </a:rPr>
              <a:t>The layout</a:t>
            </a:r>
            <a:endParaRPr lang="en-US" altLang="zh-CN" sz="2800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6470952" y="278691"/>
            <a:ext cx="4665735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ea typeface="方正小标宋简体" pitchFamily="65" charset="-122"/>
              </a:rPr>
              <a:t>1. greeting</a:t>
            </a:r>
            <a:endParaRPr lang="zh-CN" altLang="en-US" sz="2400" b="1" dirty="0">
              <a:solidFill>
                <a:srgbClr val="0000CC"/>
              </a:solidFill>
              <a:ea typeface="方正小标宋简体" pitchFamily="65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887" y="785794"/>
            <a:ext cx="2856572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 smtClean="0"/>
              <a:t>2.background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84819" y="1396568"/>
            <a:ext cx="2430660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3.purpose</a:t>
            </a:r>
            <a:endParaRPr lang="zh-CN" altLang="en-US" dirty="0"/>
          </a:p>
        </p:txBody>
      </p:sp>
      <p:sp>
        <p:nvSpPr>
          <p:cNvPr id="28" name="左大括号 27"/>
          <p:cNvSpPr/>
          <p:nvPr/>
        </p:nvSpPr>
        <p:spPr>
          <a:xfrm>
            <a:off x="5945287" y="278691"/>
            <a:ext cx="557994" cy="1927420"/>
          </a:xfrm>
          <a:prstGeom prst="leftBrace">
            <a:avLst/>
          </a:prstGeom>
          <a:solidFill>
            <a:srgbClr val="00FFCC"/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1" name="左大括号 30"/>
          <p:cNvSpPr/>
          <p:nvPr/>
        </p:nvSpPr>
        <p:spPr>
          <a:xfrm>
            <a:off x="6003632" y="2346296"/>
            <a:ext cx="571314" cy="3135231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00FFFF"/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671230" y="2061133"/>
            <a:ext cx="1618724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1. time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82132" y="3212106"/>
            <a:ext cx="1142629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3. aim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25074" y="3811603"/>
            <a:ext cx="1809163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4. content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82118" y="4864893"/>
            <a:ext cx="3132442" cy="828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6. Content+ aim/significance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4284" y="5815572"/>
            <a:ext cx="2380477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hope +wish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25074" y="2569059"/>
            <a:ext cx="1713943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2. place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9728" y="4337790"/>
            <a:ext cx="2856572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5. significance</a:t>
            </a:r>
            <a:endParaRPr lang="zh-CN" alt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/>
      <p:bldP spid="26" grpId="0"/>
      <p:bldP spid="27" grpId="0"/>
      <p:bldP spid="28" grpId="0" animBg="1"/>
      <p:bldP spid="31" grpId="0" animBg="1"/>
      <p:bldP spid="32" grpId="0"/>
      <p:bldP spid="33" grpId="0"/>
      <p:bldP spid="34" grpId="0"/>
      <p:bldP spid="35" grpId="0"/>
      <p:bldP spid="36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7" y="4722293"/>
            <a:ext cx="2846897" cy="2135707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1545699" y="0"/>
            <a:ext cx="4098356" cy="587499"/>
          </a:xfrm>
          <a:prstGeom prst="roundRect">
            <a:avLst>
              <a:gd name="adj" fmla="val 41792"/>
            </a:avLst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smtClean="0">
                <a:latin typeface="Georgia" panose="02040502050405020303" charset="0"/>
                <a:cs typeface="Georgia" panose="02040502050405020303" charset="0"/>
              </a:rPr>
              <a:t>The beginning</a:t>
            </a:r>
            <a:endParaRPr lang="en-US" altLang="zh-CN" sz="3600" b="1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395976" y="642931"/>
            <a:ext cx="6413149" cy="1664600"/>
            <a:chOff x="1759865" y="725926"/>
            <a:chExt cx="6413149" cy="1664600"/>
          </a:xfrm>
        </p:grpSpPr>
        <p:sp>
          <p:nvSpPr>
            <p:cNvPr id="26" name="矩形 25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5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28" name="文本框 27"/>
            <p:cNvSpPr txBox="1"/>
            <p:nvPr/>
          </p:nvSpPr>
          <p:spPr>
            <a:xfrm>
              <a:off x="2082885" y="1467196"/>
              <a:ext cx="6090129" cy="92333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greatly honored (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深感荣幸）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behalf of sb. 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（代表某人）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 warm  welcome to sb. (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向某人表示热烈欢迎）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9771" y="2320983"/>
            <a:ext cx="5328450" cy="1664600"/>
            <a:chOff x="1759865" y="725926"/>
            <a:chExt cx="4828117" cy="1664600"/>
          </a:xfrm>
        </p:grpSpPr>
        <p:sp>
          <p:nvSpPr>
            <p:cNvPr id="44" name="矩形 43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6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46" name="文本框 45"/>
            <p:cNvSpPr txBox="1"/>
            <p:nvPr/>
          </p:nvSpPr>
          <p:spPr>
            <a:xfrm>
              <a:off x="2082886" y="1467196"/>
              <a:ext cx="4505096" cy="923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Learning/Knowing that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are interested in the activities in our school, I'm glad to tell you some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relevant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information.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(v-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409622" y="4271993"/>
            <a:ext cx="5236836" cy="1941599"/>
            <a:chOff x="1759865" y="725926"/>
            <a:chExt cx="5236836" cy="1941599"/>
          </a:xfrm>
        </p:grpSpPr>
        <p:sp>
          <p:nvSpPr>
            <p:cNvPr id="48" name="矩形 47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5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50" name="文本框 49"/>
            <p:cNvSpPr txBox="1"/>
            <p:nvPr/>
          </p:nvSpPr>
          <p:spPr>
            <a:xfrm>
              <a:off x="2082886" y="1467196"/>
              <a:ext cx="4913815" cy="12003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Delighted to know that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you're interested in the activities in our school, I'd like to give you some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related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details.(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 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verbial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23"/>
          <p:cNvSpPr txBox="1"/>
          <p:nvPr/>
        </p:nvSpPr>
        <p:spPr>
          <a:xfrm>
            <a:off x="7902054" y="766395"/>
            <a:ext cx="2095472" cy="830997"/>
          </a:xfrm>
          <a:prstGeom prst="rect">
            <a:avLst/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lt1"/>
                </a:solidFill>
              </a:rPr>
              <a:t>greet properly</a:t>
            </a:r>
            <a:endParaRPr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32" name="文本框 23"/>
          <p:cNvSpPr txBox="1"/>
          <p:nvPr/>
        </p:nvSpPr>
        <p:spPr>
          <a:xfrm>
            <a:off x="7872426" y="3177834"/>
            <a:ext cx="3835021" cy="923330"/>
          </a:xfrm>
          <a:prstGeom prst="rect">
            <a:avLst/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lt1"/>
                </a:solidFill>
              </a:rPr>
              <a:t>express your purpose to the point</a:t>
            </a:r>
            <a:endParaRPr lang="zh-CN" altLang="en-US"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6" b="17338"/>
          <a:stretch>
            <a:fillRect/>
          </a:stretch>
        </p:blipFill>
        <p:spPr>
          <a:xfrm flipH="1">
            <a:off x="9458792" y="0"/>
            <a:ext cx="2733207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7" name="组合 16"/>
          <p:cNvGrpSpPr/>
          <p:nvPr/>
        </p:nvGrpSpPr>
        <p:grpSpPr>
          <a:xfrm>
            <a:off x="1392471" y="2281742"/>
            <a:ext cx="9773750" cy="646331"/>
            <a:chOff x="932147" y="1062043"/>
            <a:chExt cx="9773750" cy="646331"/>
          </a:xfrm>
        </p:grpSpPr>
        <p:sp>
          <p:nvSpPr>
            <p:cNvPr id="15" name="文本框 14"/>
            <p:cNvSpPr txBox="1"/>
            <p:nvPr/>
          </p:nvSpPr>
          <p:spPr>
            <a:xfrm>
              <a:off x="2091536" y="1062043"/>
              <a:ext cx="6540573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FF0000"/>
                  </a:solidFill>
                </a:rPr>
                <a:t>in order to (</a:t>
              </a:r>
              <a:r>
                <a:rPr lang="zh-CN" altLang="en-US" sz="3600" b="1" dirty="0">
                  <a:solidFill>
                    <a:srgbClr val="FF0000"/>
                  </a:solidFill>
                </a:rPr>
                <a:t>表</a:t>
              </a:r>
              <a:r>
                <a:rPr lang="zh-CN" altLang="en-US" sz="3600" b="1" dirty="0" smtClean="0">
                  <a:solidFill>
                    <a:srgbClr val="FF0000"/>
                  </a:solidFill>
                </a:rPr>
                <a:t>安排活动的</a:t>
              </a:r>
              <a:r>
                <a:rPr lang="zh-CN" altLang="en-US" sz="3600" b="1" dirty="0">
                  <a:solidFill>
                    <a:srgbClr val="FF0000"/>
                  </a:solidFill>
                </a:rPr>
                <a:t>目的</a:t>
              </a:r>
              <a:r>
                <a:rPr lang="en-US" altLang="zh-CN" sz="3600" b="1" dirty="0" smtClean="0">
                  <a:solidFill>
                    <a:srgbClr val="FF0000"/>
                  </a:solidFill>
                  <a:ea typeface="微软雅黑 Light" panose="020B0502040204020203" pitchFamily="34" charset="-122"/>
                </a:rPr>
                <a:t>)</a:t>
              </a:r>
              <a:endPara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2843" y="1076010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147" y="1154838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18" name="组合 17"/>
          <p:cNvGrpSpPr/>
          <p:nvPr/>
        </p:nvGrpSpPr>
        <p:grpSpPr>
          <a:xfrm>
            <a:off x="1416853" y="3701986"/>
            <a:ext cx="10457283" cy="624802"/>
            <a:chOff x="884851" y="1028713"/>
            <a:chExt cx="9884108" cy="62480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851" y="1107541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20" name="文本框 19"/>
            <p:cNvSpPr txBox="1"/>
            <p:nvPr/>
          </p:nvSpPr>
          <p:spPr>
            <a:xfrm>
              <a:off x="2044411" y="1062043"/>
              <a:ext cx="748862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not only … but also 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表并列 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(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具体活动的两点好处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)</a:t>
              </a:r>
              <a:endParaRPr lang="en-US" altLang="zh-C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5905" y="1028713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2" name="组合 21"/>
          <p:cNvGrpSpPr/>
          <p:nvPr/>
        </p:nvGrpSpPr>
        <p:grpSpPr>
          <a:xfrm>
            <a:off x="1446624" y="5215711"/>
            <a:ext cx="9805281" cy="577506"/>
            <a:chOff x="900616" y="1028713"/>
            <a:chExt cx="9805281" cy="57750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16" y="1060245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24" name="文本框 23"/>
            <p:cNvSpPr txBox="1"/>
            <p:nvPr/>
          </p:nvSpPr>
          <p:spPr>
            <a:xfrm>
              <a:off x="2262817" y="1051467"/>
              <a:ext cx="4713149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0000"/>
                  </a:solidFill>
                </a:rPr>
                <a:t>because 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(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表安排活动的理由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)</a:t>
              </a:r>
              <a:endParaRPr lang="en-US" altLang="zh-CN" sz="28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2843" y="1028713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6" name="组合 25"/>
          <p:cNvGrpSpPr/>
          <p:nvPr/>
        </p:nvGrpSpPr>
        <p:grpSpPr>
          <a:xfrm>
            <a:off x="3025117" y="1257450"/>
            <a:ext cx="5702693" cy="711751"/>
            <a:chOff x="3469977" y="4627101"/>
            <a:chExt cx="5661664" cy="1255023"/>
          </a:xfrm>
        </p:grpSpPr>
        <p:sp>
          <p:nvSpPr>
            <p:cNvPr id="9" name="文本框 8"/>
            <p:cNvSpPr txBox="1"/>
            <p:nvPr/>
          </p:nvSpPr>
          <p:spPr>
            <a:xfrm>
              <a:off x="4869738" y="4627101"/>
              <a:ext cx="183402" cy="108365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endParaRPr lang="zh-CN" altLang="en-US" sz="5400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469977" y="5003201"/>
              <a:ext cx="5661664" cy="878923"/>
              <a:chOff x="5949945" y="1375969"/>
              <a:chExt cx="5661664" cy="878923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5949945" y="1631590"/>
                <a:ext cx="5553809" cy="623302"/>
              </a:xfrm>
              <a:prstGeom prst="roundRect">
                <a:avLst>
                  <a:gd name="adj" fmla="val 41792"/>
                </a:avLst>
              </a:prstGeom>
              <a:solidFill>
                <a:srgbClr val="00CAE9"/>
              </a:solidFill>
              <a:ln w="28575">
                <a:solidFill>
                  <a:srgbClr val="3C54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zh-CN" altLang="en-US" b="1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111170" y="1375969"/>
                <a:ext cx="5500439" cy="6863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字体视界-微微笑一笑体" panose="02000503000000000000" pitchFamily="2" charset="-122"/>
                    <a:ea typeface="字体视界-微微笑一笑体" panose="02000503000000000000" pitchFamily="2" charset="-122"/>
                  </a:rPr>
                  <a:t>欢迎致辞</a:t>
                </a:r>
                <a:r>
                  <a:rPr lang="zh-CN" altLang="en-US" sz="3200" b="1" dirty="0" smtClean="0">
                    <a:latin typeface="字体视界-微微笑一笑体" panose="02000503000000000000" pitchFamily="2" charset="-122"/>
                    <a:ea typeface="字体视界-微微笑一笑体" panose="02000503000000000000" pitchFamily="2" charset="-122"/>
                  </a:rPr>
                  <a:t>主体部分的逻辑方法</a:t>
                </a:r>
                <a:endParaRPr lang="zh-CN" altLang="en-US" sz="3200" b="1" dirty="0">
                  <a:latin typeface="字体视界-微微笑一笑体" panose="02000503000000000000" pitchFamily="2" charset="-122"/>
                  <a:ea typeface="字体视界-微微笑一笑体" panose="02000503000000000000" pitchFamily="2" charset="-122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60" y="-46905"/>
            <a:ext cx="75787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57000"/>
                    </a14:imgEffect>
                    <a14:imgEffect>
                      <a14:colorTemperature colorTemp="53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380"/>
          <a:stretch>
            <a:fillRect/>
          </a:stretch>
        </p:blipFill>
        <p:spPr>
          <a:xfrm>
            <a:off x="7703" y="14687"/>
            <a:ext cx="2054877" cy="2066310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>
              <a:srgbClr val="FFC000">
                <a:alpha val="50000"/>
              </a:srgbClr>
            </a:innerShdw>
          </a:effectLst>
        </p:spPr>
      </p:pic>
      <p:sp>
        <p:nvSpPr>
          <p:cNvPr id="28" name="椭圆 27"/>
          <p:cNvSpPr/>
          <p:nvPr/>
        </p:nvSpPr>
        <p:spPr>
          <a:xfrm>
            <a:off x="2070672" y="2401375"/>
            <a:ext cx="427839" cy="440308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9" name="椭圆 28"/>
          <p:cNvSpPr/>
          <p:nvPr/>
        </p:nvSpPr>
        <p:spPr>
          <a:xfrm>
            <a:off x="2124021" y="3701986"/>
            <a:ext cx="427839" cy="503224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30" name="椭圆 29"/>
          <p:cNvSpPr/>
          <p:nvPr/>
        </p:nvSpPr>
        <p:spPr>
          <a:xfrm>
            <a:off x="2215816" y="5314996"/>
            <a:ext cx="427839" cy="440308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7"/>
          <a:stretch>
            <a:fillRect/>
          </a:stretch>
        </p:blipFill>
        <p:spPr>
          <a:xfrm flipH="1">
            <a:off x="-9465" y="0"/>
            <a:ext cx="202367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1592" y="173136"/>
            <a:ext cx="7466287" cy="94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20000"/>
              </a:lnSpc>
            </a:pPr>
            <a:r>
              <a:rPr lang="zh-CN" altLang="en-US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活动时间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必备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 panose="020B0604020202020204" pitchFamily="34" charset="0"/>
              </a:rPr>
              <a:t>)---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具体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到某月某日或周几的早中晚的某一时刻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Cambria Math" panose="0204050305040603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0075" y="1336551"/>
            <a:ext cx="6749782" cy="943079"/>
          </a:xfrm>
          <a:prstGeom prst="rect">
            <a:avLst/>
          </a:prstGeom>
          <a:solidFill>
            <a:srgbClr val="3C54CF"/>
          </a:solidFill>
        </p:spPr>
        <p:txBody>
          <a:bodyPr wrap="square" rtlCol="0">
            <a:sp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活动地点</a:t>
            </a:r>
            <a:r>
              <a:rPr kumimoji="1" lang="zh-CN" altLang="en-US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（必备）</a:t>
            </a:r>
            <a:r>
              <a:rPr kumimoji="1" lang="en-US" altLang="zh-CN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--- </a:t>
            </a: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学校</a:t>
            </a:r>
            <a:r>
              <a:rPr kumimoji="1" lang="zh-CN" altLang="en-US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里适合大型集会的场所，如报告厅、礼堂、剧场等</a:t>
            </a: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1592" y="2422120"/>
            <a:ext cx="75846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zh-CN" altLang="en-US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活动内容（必备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)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2400" b="1" spc="3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带新西兰朋友参观学校</a:t>
            </a:r>
            <a:endParaRPr kumimoji="1" lang="en-US" altLang="zh-CN" sz="2400" b="1" spc="15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参观校史陈列馆</a:t>
            </a:r>
            <a:endParaRPr kumimoji="1" lang="en-US" altLang="zh-CN" sz="2400" b="1" spc="15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体验学校课程</a:t>
            </a: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包括体育运动课，文化艺术课</a:t>
            </a:r>
            <a:endParaRPr kumimoji="1" lang="en-US" altLang="zh-CN" sz="2400" b="1" spc="15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走进餐厅，分享中国传统美食</a:t>
            </a:r>
            <a:endParaRPr kumimoji="1" lang="en-US" altLang="zh-CN" sz="2400" b="1" spc="15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观看中文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演讲赛，话题最好体现中国元素，如：我最喜爱的中国文化元素或我眼中的中国等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Shape 1449"/>
          <p:cNvSpPr/>
          <p:nvPr>
            <p:custDataLst>
              <p:tags r:id="rId2"/>
            </p:custDataLst>
          </p:nvPr>
        </p:nvSpPr>
        <p:spPr>
          <a:xfrm>
            <a:off x="839023" y="1760141"/>
            <a:ext cx="1930500" cy="1737117"/>
          </a:xfrm>
          <a:prstGeom prst="ellipse">
            <a:avLst/>
          </a:prstGeom>
          <a:solidFill>
            <a:srgbClr val="00B050"/>
          </a:solidFill>
          <a:ln w="25400">
            <a:noFill/>
          </a:ln>
          <a:effectLst>
            <a:outerShdw blurRad="76200" dist="38100" dir="5400000" algn="t" rotWithShape="0">
              <a:schemeClr val="accent2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CN" altLang="en-US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欢迎致辞内容</a:t>
            </a:r>
            <a:endParaRPr lang="en-US" altLang="zh-CN" sz="2000" b="1" spc="3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altLang="zh-CN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活动的具体安排</a:t>
            </a:r>
            <a:endParaRPr lang="zh-CN" altLang="en-US" sz="2000" b="1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新月形 6"/>
          <p:cNvSpPr/>
          <p:nvPr/>
        </p:nvSpPr>
        <p:spPr>
          <a:xfrm>
            <a:off x="2769523" y="509245"/>
            <a:ext cx="578094" cy="5146011"/>
          </a:xfrm>
          <a:prstGeom prst="moon">
            <a:avLst/>
          </a:prstGeom>
          <a:solidFill>
            <a:srgbClr val="92D050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燕尾形 17"/>
          <p:cNvSpPr/>
          <p:nvPr/>
        </p:nvSpPr>
        <p:spPr>
          <a:xfrm>
            <a:off x="3539762" y="505098"/>
            <a:ext cx="347038" cy="2765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3401808" y="1647194"/>
            <a:ext cx="384291" cy="3217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347617" y="2702297"/>
            <a:ext cx="346726" cy="3799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3332584" y="3784089"/>
            <a:ext cx="402075" cy="3817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3401808" y="5112572"/>
            <a:ext cx="330100" cy="3978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5"/>
          <p:cNvSpPr txBox="1"/>
          <p:nvPr>
            <p:custDataLst>
              <p:tags r:id="rId3"/>
            </p:custDataLst>
          </p:nvPr>
        </p:nvSpPr>
        <p:spPr>
          <a:xfrm>
            <a:off x="123078" y="343237"/>
            <a:ext cx="735603" cy="5171444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01600" tIns="38100" rIns="76200" bIns="3810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b="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布局</a:t>
            </a:r>
            <a:r>
              <a:rPr sz="2400" b="0" dirty="0" smtClean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谋篇之中段</a:t>
            </a:r>
            <a:endParaRPr lang="en-US" altLang="zh-CN" sz="2400" b="0" dirty="0">
              <a:solidFill>
                <a:schemeClr val="tx1"/>
              </a:solidFill>
              <a:uFillTx/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>
            <a:off x="687918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 rot="-2340000">
            <a:off x="4168560" y="4354849"/>
            <a:ext cx="1594341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place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814918" y="452967"/>
            <a:ext cx="368300" cy="36618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428717" y="2285992"/>
            <a:ext cx="9620317" cy="2082803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380960" y="1523987"/>
            <a:ext cx="1517651" cy="1519767"/>
            <a:chOff x="1180871" y="1661152"/>
            <a:chExt cx="1139038" cy="1139038"/>
          </a:xfrm>
        </p:grpSpPr>
        <p:grpSp>
          <p:nvGrpSpPr>
            <p:cNvPr id="3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601" name="TextBox 133"/>
            <p:cNvSpPr txBox="1">
              <a:spLocks noChangeArrowheads="1"/>
            </p:cNvSpPr>
            <p:nvPr/>
          </p:nvSpPr>
          <p:spPr bwMode="auto">
            <a:xfrm>
              <a:off x="1459284" y="1876728"/>
              <a:ext cx="45260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29"/>
          <p:cNvGrpSpPr/>
          <p:nvPr/>
        </p:nvGrpSpPr>
        <p:grpSpPr bwMode="auto">
          <a:xfrm>
            <a:off x="1523969" y="3047998"/>
            <a:ext cx="1517649" cy="1517649"/>
            <a:chOff x="2591676" y="2836786"/>
            <a:chExt cx="1139038" cy="1139038"/>
          </a:xfrm>
          <a:solidFill>
            <a:schemeClr val="accent4"/>
          </a:solidFill>
        </p:grpSpPr>
        <p:grpSp>
          <p:nvGrpSpPr>
            <p:cNvPr id="5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9" name="TextBox 134"/>
            <p:cNvSpPr txBox="1">
              <a:spLocks noChangeArrowheads="1"/>
            </p:cNvSpPr>
            <p:nvPr/>
          </p:nvSpPr>
          <p:spPr bwMode="auto">
            <a:xfrm>
              <a:off x="2870089" y="3052362"/>
              <a:ext cx="452606" cy="68143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30"/>
          <p:cNvGrpSpPr/>
          <p:nvPr/>
        </p:nvGrpSpPr>
        <p:grpSpPr bwMode="auto">
          <a:xfrm>
            <a:off x="3714734" y="3333750"/>
            <a:ext cx="1519767" cy="1519767"/>
            <a:chOff x="4002481" y="1661152"/>
            <a:chExt cx="1139038" cy="1139038"/>
          </a:xfrm>
        </p:grpSpPr>
        <p:grpSp>
          <p:nvGrpSpPr>
            <p:cNvPr id="7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7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31"/>
          <p:cNvGrpSpPr/>
          <p:nvPr/>
        </p:nvGrpSpPr>
        <p:grpSpPr bwMode="auto">
          <a:xfrm>
            <a:off x="5238744" y="1523988"/>
            <a:ext cx="1517651" cy="1517649"/>
            <a:chOff x="5413286" y="2836786"/>
            <a:chExt cx="1139038" cy="1139038"/>
          </a:xfrm>
          <a:solidFill>
            <a:schemeClr val="accent4"/>
          </a:solidFill>
        </p:grpSpPr>
        <p:grpSp>
          <p:nvGrpSpPr>
            <p:cNvPr id="9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5" name="TextBox 136"/>
            <p:cNvSpPr txBox="1">
              <a:spLocks noChangeArrowheads="1"/>
            </p:cNvSpPr>
            <p:nvPr/>
          </p:nvSpPr>
          <p:spPr bwMode="auto">
            <a:xfrm>
              <a:off x="5691699" y="3052362"/>
              <a:ext cx="452605" cy="68143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32"/>
          <p:cNvGrpSpPr/>
          <p:nvPr/>
        </p:nvGrpSpPr>
        <p:grpSpPr bwMode="auto">
          <a:xfrm>
            <a:off x="6953257" y="3143249"/>
            <a:ext cx="1517649" cy="1519767"/>
            <a:chOff x="6824091" y="1661152"/>
            <a:chExt cx="1139038" cy="1139038"/>
          </a:xfrm>
          <a:solidFill>
            <a:schemeClr val="accent4"/>
          </a:solidFill>
        </p:grpSpPr>
        <p:grpSp>
          <p:nvGrpSpPr>
            <p:cNvPr id="11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3" name="TextBox 141"/>
            <p:cNvSpPr txBox="1">
              <a:spLocks noChangeArrowheads="1"/>
            </p:cNvSpPr>
            <p:nvPr/>
          </p:nvSpPr>
          <p:spPr bwMode="auto">
            <a:xfrm>
              <a:off x="7102504" y="1876728"/>
              <a:ext cx="452606" cy="6804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 rot="1440000">
            <a:off x="1196340" y="4420241"/>
            <a:ext cx="1397171" cy="80021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time</a:t>
            </a:r>
            <a:endParaRPr lang="zh-CN" alt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883151" y="1174751"/>
            <a:ext cx="246280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657167" y="1174751"/>
            <a:ext cx="246280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285710" y="1098685"/>
            <a:ext cx="1894102" cy="80021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aspect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 rot="1800000">
            <a:off x="6445634" y="4391242"/>
            <a:ext cx="2213100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content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591" name="文本框 1"/>
          <p:cNvSpPr txBox="1">
            <a:spLocks noChangeArrowheads="1"/>
          </p:cNvSpPr>
          <p:nvPr/>
        </p:nvSpPr>
        <p:spPr bwMode="auto">
          <a:xfrm>
            <a:off x="4932737" y="954456"/>
            <a:ext cx="2342943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purpose</a:t>
            </a:r>
            <a:endParaRPr lang="zh-CN" altLang="en-US" dirty="0"/>
          </a:p>
        </p:txBody>
      </p:sp>
      <p:grpSp>
        <p:nvGrpSpPr>
          <p:cNvPr id="12" name="组合 30"/>
          <p:cNvGrpSpPr/>
          <p:nvPr/>
        </p:nvGrpSpPr>
        <p:grpSpPr bwMode="auto">
          <a:xfrm>
            <a:off x="10672234" y="1428737"/>
            <a:ext cx="1519767" cy="1519767"/>
            <a:chOff x="4002481" y="1661152"/>
            <a:chExt cx="1139038" cy="1139038"/>
          </a:xfrm>
          <a:solidFill>
            <a:schemeClr val="accent4"/>
          </a:solidFill>
        </p:grpSpPr>
        <p:grpSp>
          <p:nvGrpSpPr>
            <p:cNvPr id="13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39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30"/>
          <p:cNvGrpSpPr/>
          <p:nvPr/>
        </p:nvGrpSpPr>
        <p:grpSpPr bwMode="auto">
          <a:xfrm>
            <a:off x="9239273" y="3429001"/>
            <a:ext cx="1519767" cy="1519767"/>
            <a:chOff x="4002481" y="1661152"/>
            <a:chExt cx="1139038" cy="1139038"/>
          </a:xfrm>
        </p:grpSpPr>
        <p:grpSp>
          <p:nvGrpSpPr>
            <p:cNvPr id="15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44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-1500000">
            <a:off x="8603086" y="4731286"/>
            <a:ext cx="3564546" cy="141576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value/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significance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896798" y="1070581"/>
            <a:ext cx="2304471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Benefits</a:t>
            </a:r>
            <a:endParaRPr lang="zh-CN" altLang="en-US" dirty="0"/>
          </a:p>
        </p:txBody>
      </p:sp>
      <p:grpSp>
        <p:nvGrpSpPr>
          <p:cNvPr id="52" name="组合 3"/>
          <p:cNvGrpSpPr/>
          <p:nvPr/>
        </p:nvGrpSpPr>
        <p:grpSpPr>
          <a:xfrm>
            <a:off x="1646801" y="299545"/>
            <a:ext cx="7922994" cy="585016"/>
            <a:chOff x="671" y="468"/>
            <a:chExt cx="25357" cy="1169"/>
          </a:xfrm>
        </p:grpSpPr>
        <p:pic>
          <p:nvPicPr>
            <p:cNvPr id="53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671" y="468"/>
              <a:ext cx="25357" cy="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文本框 11"/>
            <p:cNvSpPr txBox="1"/>
            <p:nvPr/>
          </p:nvSpPr>
          <p:spPr>
            <a:xfrm>
              <a:off x="6777" y="468"/>
              <a:ext cx="16627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The feature of the body</a:t>
              </a:r>
              <a:endParaRPr lang="en-US" altLang="zh-CN" sz="32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45" grpId="0" animBg="1"/>
      <p:bldP spid="149" grpId="0" animBg="1"/>
      <p:bldP spid="151" grpId="0" animBg="1"/>
      <p:bldP spid="24591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9383" y="642521"/>
          <a:ext cx="12003968" cy="5669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864"/>
                <a:gridCol w="10036104"/>
              </a:tblGrid>
              <a:tr h="49024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                        </a:t>
                      </a:r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details</a:t>
                      </a:r>
                      <a:endParaRPr lang="zh-CN" altLang="en-US" sz="2800" dirty="0"/>
                    </a:p>
                  </a:txBody>
                  <a:tcPr marL="121920" marR="121920"/>
                </a:tc>
              </a:tr>
              <a:tr h="691837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1920" marR="121920"/>
                </a:tc>
              </a:tr>
              <a:tr h="542094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2000" dirty="0"/>
                    </a:p>
                  </a:txBody>
                  <a:tcPr marL="121920" marR="121920"/>
                </a:tc>
              </a:tr>
              <a:tr h="663276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  <a:tr h="1369615">
                <a:tc>
                  <a:txBody>
                    <a:bodyPr/>
                    <a:lstStyle/>
                    <a:p>
                      <a:endParaRPr lang="en-US" altLang="zh-CN" sz="2400" dirty="0" smtClean="0"/>
                    </a:p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1920" marR="121920"/>
                </a:tc>
              </a:tr>
              <a:tr h="1156561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  <a:tr h="69057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2341523" y="3013232"/>
            <a:ext cx="647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微软雅黑" panose="020B0503020204020204" charset="-122"/>
              </a:rPr>
              <a:t>show around our school</a:t>
            </a:r>
            <a:endParaRPr lang="en-US" altLang="zh-CN" sz="2400" b="1" dirty="0" smtClean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show you our school history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gallery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.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微软雅黑" panose="020B0503020204020204" charset="-122"/>
              </a:rPr>
              <a:t>..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6073" y="4635041"/>
            <a:ext cx="9381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For one thing, it’s a platform for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understanding each other.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For another, it also offers a channel of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communication.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3657" y="48372"/>
            <a:ext cx="540847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Specific arrangements for the activities</a:t>
            </a:r>
            <a:endParaRPr lang="zh-CN" altLang="en-US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76664" y="1246156"/>
            <a:ext cx="4771653" cy="46166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Next week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53631" y="1899355"/>
            <a:ext cx="4694685" cy="46166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school, playground, library, canteen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2095472" y="562557"/>
            <a:ext cx="9810819" cy="5714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Tip: try to highlight your activities with features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334" y="617464"/>
            <a:ext cx="1619261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smtClean="0"/>
              <a:t>aspect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76210" y="1246156"/>
            <a:ext cx="1333509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time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209" y="1920653"/>
            <a:ext cx="1333509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place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6042" y="3428731"/>
            <a:ext cx="1524011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content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4620310"/>
            <a:ext cx="2190765" cy="7858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value/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significance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5174" y="2585796"/>
            <a:ext cx="1714512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purpose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65274" y="2361021"/>
            <a:ext cx="579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00CC"/>
                </a:solidFill>
              </a:rPr>
              <a:t>to extend warm welcome</a:t>
            </a:r>
            <a:endParaRPr lang="en-US" altLang="zh-CN" sz="2400" b="1" dirty="0" smtClean="0">
              <a:solidFill>
                <a:srgbClr val="0000CC"/>
              </a:solidFill>
            </a:endParaRPr>
          </a:p>
          <a:p>
            <a:pPr lvl="0"/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54476" y="2704229"/>
            <a:ext cx="809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00000"/>
                </a:solidFill>
              </a:rPr>
              <a:t>To strengthen friendship between each other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9620275" y="2500306"/>
            <a:ext cx="586224" cy="3630699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191779" y="3686144"/>
            <a:ext cx="200022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features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5274" y="3804044"/>
            <a:ext cx="552601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experience the courses of our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school</a:t>
            </a:r>
            <a:endParaRPr lang="en-US" altLang="zh-CN" sz="2400" b="1" dirty="0" smtClean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eat together in the school cafeteria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0459" y="5683592"/>
            <a:ext cx="1905013" cy="5006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benefits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0400" y="5710680"/>
            <a:ext cx="794429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b="1" dirty="0" smtClean="0"/>
              <a:t>To have a better understanding of Chinese traditional culture</a:t>
            </a:r>
            <a:endParaRPr lang="zh-CN" altLang="en-US" b="1" dirty="0"/>
          </a:p>
        </p:txBody>
      </p:sp>
      <p:sp>
        <p:nvSpPr>
          <p:cNvPr id="3" name="圆角矩形 2"/>
          <p:cNvSpPr/>
          <p:nvPr/>
        </p:nvSpPr>
        <p:spPr>
          <a:xfrm>
            <a:off x="878774" y="48372"/>
            <a:ext cx="1959429" cy="514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Body </a:t>
            </a:r>
            <a:endParaRPr lang="zh-CN" altLang="en-US" sz="2800" b="1" dirty="0"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 animBg="1"/>
      <p:bldP spid="21" grpId="0" animBg="1"/>
      <p:bldP spid="22" grpId="0" animBg="1"/>
      <p:bldP spid="19" grpId="0" animBg="1"/>
      <p:bldP spid="28" grpId="0" animBg="1"/>
      <p:bldP spid="31" grpId="0" animBg="1"/>
      <p:bldP spid="35" grpId="0" animBg="1"/>
      <p:bldP spid="36" grpId="0" animBg="1"/>
      <p:bldP spid="38" grpId="0" animBg="1"/>
      <p:bldP spid="42" grpId="0"/>
      <p:bldP spid="43" grpId="0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>
            <a:fillRect/>
          </a:stretch>
        </p:blipFill>
        <p:spPr>
          <a:xfrm>
            <a:off x="6370820" y="3259001"/>
            <a:ext cx="5821179" cy="359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1707" y="736932"/>
            <a:ext cx="3792791" cy="2802754"/>
            <a:chOff x="1060504" y="671311"/>
            <a:chExt cx="3792791" cy="2802754"/>
          </a:xfrm>
        </p:grpSpPr>
        <p:sp>
          <p:nvSpPr>
            <p:cNvPr id="28" name="矩形 27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0" name="文本框 29"/>
            <p:cNvSpPr txBox="1"/>
            <p:nvPr/>
          </p:nvSpPr>
          <p:spPr>
            <a:xfrm>
              <a:off x="1294988" y="1535073"/>
              <a:ext cx="3558307" cy="19389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1: </a:t>
              </a:r>
              <a:r>
                <a:rPr lang="en-US" altLang="zh-CN" sz="2000" b="1" dirty="0"/>
                <a:t>show you around the school and our school history gallery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Time: Next week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Place: in the school 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3C54CF"/>
                  </a:solidFill>
                </a:rPr>
                <a:t>visit school</a:t>
              </a:r>
              <a:endParaRPr lang="zh-CN" altLang="en-US" sz="2000" b="1" dirty="0">
                <a:solidFill>
                  <a:srgbClr val="3C54C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04498" y="784229"/>
            <a:ext cx="3161964" cy="3110531"/>
            <a:chOff x="1060504" y="671311"/>
            <a:chExt cx="3161964" cy="3110531"/>
          </a:xfrm>
        </p:grpSpPr>
        <p:sp>
          <p:nvSpPr>
            <p:cNvPr id="32" name="矩形 31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4" name="文本框 33"/>
            <p:cNvSpPr txBox="1"/>
            <p:nvPr/>
          </p:nvSpPr>
          <p:spPr>
            <a:xfrm>
              <a:off x="1294988" y="1535073"/>
              <a:ext cx="2927480" cy="224676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2: </a:t>
              </a:r>
              <a:r>
                <a:rPr lang="en-US" altLang="zh-CN" sz="2000" b="1" dirty="0">
                  <a:solidFill>
                    <a:srgbClr val="0000CC"/>
                  </a:solidFill>
                  <a:ea typeface="微软雅黑" panose="020B0503020204020204" charset="-122"/>
                </a:rPr>
                <a:t>experience the courses of our school</a:t>
              </a:r>
              <a:endParaRPr lang="en-US" altLang="zh-CN" sz="2000" b="1" dirty="0">
                <a:solidFill>
                  <a:srgbClr val="0000CC"/>
                </a:solidFill>
                <a:ea typeface="微软雅黑" panose="020B0503020204020204" charset="-122"/>
              </a:endParaRPr>
            </a:p>
            <a:p>
              <a:r>
                <a:rPr lang="en-US" altLang="zh-CN" sz="2000" b="1" dirty="0" smtClean="0"/>
                <a:t>Time: </a:t>
              </a:r>
              <a:r>
                <a:rPr lang="en-US" altLang="zh-CN" sz="2000" b="1" dirty="0"/>
                <a:t>Next week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Place: in the school 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0000CC"/>
                  </a:solidFill>
                </a:rPr>
                <a:t>activities for experience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86930" y="910353"/>
            <a:ext cx="3746575" cy="2864310"/>
            <a:chOff x="1060504" y="671311"/>
            <a:chExt cx="3746575" cy="2864310"/>
          </a:xfrm>
        </p:grpSpPr>
        <p:sp>
          <p:nvSpPr>
            <p:cNvPr id="36" name="矩形 35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8" name="文本框 37"/>
            <p:cNvSpPr txBox="1"/>
            <p:nvPr/>
          </p:nvSpPr>
          <p:spPr>
            <a:xfrm>
              <a:off x="1294989" y="1535073"/>
              <a:ext cx="3512090" cy="20005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3 : </a:t>
              </a:r>
              <a:r>
                <a:rPr lang="en-US" altLang="zh-CN" sz="2000" b="1" dirty="0">
                  <a:solidFill>
                    <a:srgbClr val="0000CC"/>
                  </a:solidFill>
                  <a:ea typeface="微软雅黑" panose="020B0503020204020204" charset="-122"/>
                </a:rPr>
                <a:t>eat together in the school cafeteria</a:t>
              </a:r>
              <a:endParaRPr lang="zh-CN" altLang="en-US" sz="2000" b="1" dirty="0">
                <a:solidFill>
                  <a:srgbClr val="0000CC"/>
                </a:solidFill>
                <a:ea typeface="微软雅黑" panose="020B0503020204020204" charset="-122"/>
              </a:endParaRPr>
            </a:p>
            <a:p>
              <a:r>
                <a:rPr lang="en-US" altLang="zh-CN" sz="2000" b="1" dirty="0"/>
                <a:t>Time: Next week</a:t>
              </a:r>
              <a:endParaRPr lang="en-US" altLang="zh-CN" sz="2000" b="1" dirty="0"/>
            </a:p>
            <a:p>
              <a:r>
                <a:rPr lang="en-US" altLang="zh-CN" sz="2000" b="1" dirty="0"/>
                <a:t>Place: in the school 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0000CC"/>
                  </a:solidFill>
                </a:rPr>
                <a:t>activities to get involved in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云形标注 19"/>
          <p:cNvSpPr/>
          <p:nvPr/>
        </p:nvSpPr>
        <p:spPr>
          <a:xfrm>
            <a:off x="2825344" y="3874979"/>
            <a:ext cx="5089674" cy="2475186"/>
          </a:xfrm>
          <a:prstGeom prst="cloudCallout">
            <a:avLst>
              <a:gd name="adj1" fmla="val -30862"/>
              <a:gd name="adj2" fmla="val -618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000" b="1" dirty="0" smtClean="0"/>
              <a:t>      </a:t>
            </a:r>
            <a:r>
              <a:rPr lang="en-US" altLang="zh-CN" sz="2000" b="1" dirty="0" smtClean="0">
                <a:latin typeface="Comic Sans MS" panose="030F0702030302020204" pitchFamily="66" charset="0"/>
              </a:rPr>
              <a:t>Before </a:t>
            </a:r>
            <a:r>
              <a:rPr lang="en-US" altLang="zh-CN" sz="2000" b="1" dirty="0">
                <a:latin typeface="Comic Sans MS" panose="030F0702030302020204" pitchFamily="66" charset="0"/>
              </a:rPr>
              <a:t>you choose, try to think about how </a:t>
            </a:r>
            <a:r>
              <a:rPr lang="en-US" altLang="zh-CN" sz="2000" b="1" dirty="0" smtClean="0">
                <a:latin typeface="Comic Sans MS" panose="030F0702030302020204" pitchFamily="66" charset="0"/>
              </a:rPr>
              <a:t>many activities you would like to introduce to friends from New Zealand, </a:t>
            </a:r>
            <a:r>
              <a:rPr lang="en-US" altLang="zh-CN" sz="2000" b="1" dirty="0">
                <a:latin typeface="Comic Sans MS" panose="030F0702030302020204" pitchFamily="66" charset="0"/>
              </a:rPr>
              <a:t>which is  special</a:t>
            </a:r>
            <a:endParaRPr lang="en-US" altLang="zh-CN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87106" y="2923151"/>
            <a:ext cx="9005776" cy="1557670"/>
          </a:xfrm>
          <a:prstGeom prst="rect">
            <a:avLst/>
          </a:prstGeom>
          <a:noFill/>
          <a:ln w="190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835301" y="354732"/>
            <a:ext cx="5056258" cy="56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45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构思</a:t>
            </a:r>
            <a:r>
              <a:rPr lang="en-US" altLang="zh-CN" sz="2845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- </a:t>
            </a:r>
            <a:r>
              <a:rPr lang="zh-CN" altLang="en-US" sz="2560" b="1" spc="142" dirty="0" smtClean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内容</a:t>
            </a:r>
            <a:r>
              <a: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及表述</a:t>
            </a:r>
            <a:r>
              <a:rPr lang="en-US" altLang="zh-CN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/</a:t>
            </a:r>
            <a:r>
              <a: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遣词造句</a:t>
            </a:r>
            <a:endParaRPr lang="zh-CN" altLang="en-US" sz="2560" b="1" spc="142" dirty="0">
              <a:solidFill>
                <a:srgbClr val="C00000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55935" y="1586546"/>
            <a:ext cx="7898324" cy="712032"/>
            <a:chOff x="4900119" y="1196362"/>
            <a:chExt cx="10008232" cy="1163710"/>
          </a:xfrm>
        </p:grpSpPr>
        <p:sp>
          <p:nvSpPr>
            <p:cNvPr id="15" name="矩形: 圆角 28"/>
            <p:cNvSpPr/>
            <p:nvPr/>
          </p:nvSpPr>
          <p:spPr>
            <a:xfrm>
              <a:off x="4900119" y="1196362"/>
              <a:ext cx="10008232" cy="1163710"/>
            </a:xfrm>
            <a:prstGeom prst="roundRect">
              <a:avLst>
                <a:gd name="adj" fmla="val 41792"/>
              </a:avLst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6" name="文本框 29"/>
            <p:cNvSpPr txBox="1"/>
            <p:nvPr/>
          </p:nvSpPr>
          <p:spPr>
            <a:xfrm>
              <a:off x="5260869" y="1394980"/>
              <a:ext cx="6979639" cy="46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400" b="1" dirty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Beginning  (</a:t>
              </a:r>
              <a:r>
                <a:rPr lang="en-US" altLang="zh-CN" sz="2400" b="1" dirty="0" smtClean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background + purpose</a:t>
              </a:r>
              <a:r>
                <a:rPr lang="en-US" altLang="zh-CN" sz="2400" b="1" dirty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)</a:t>
              </a:r>
              <a:endParaRPr lang="en-US" altLang="zh-CN" sz="2400" b="1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84859" y="2593990"/>
            <a:ext cx="10013068" cy="738664"/>
            <a:chOff x="4954314" y="3188259"/>
            <a:chExt cx="10013068" cy="7386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19" name="文本框 36"/>
            <p:cNvSpPr txBox="1"/>
            <p:nvPr/>
          </p:nvSpPr>
          <p:spPr>
            <a:xfrm>
              <a:off x="5693043" y="3188259"/>
              <a:ext cx="9138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Here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I’d like to 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extend my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warm welcome to 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you.  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364328" y="3269112"/>
              <a:ext cx="603054" cy="545974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248929" y="3511427"/>
            <a:ext cx="10343376" cy="685057"/>
            <a:chOff x="4954314" y="3213156"/>
            <a:chExt cx="10343376" cy="68505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3" name="文本框 44"/>
            <p:cNvSpPr txBox="1"/>
            <p:nvPr/>
          </p:nvSpPr>
          <p:spPr>
            <a:xfrm>
              <a:off x="5635393" y="3213156"/>
              <a:ext cx="966229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warm welcome to our friends from New Zealand.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86929" y="3352239"/>
              <a:ext cx="603054" cy="545974"/>
            </a:xfrm>
            <a:prstGeom prst="rect">
              <a:avLst/>
            </a:prstGeom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272"/>
            <a:ext cx="6334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1031244" y="5409535"/>
            <a:ext cx="10594365" cy="709954"/>
            <a:chOff x="4954314" y="3188259"/>
            <a:chExt cx="10594365" cy="70995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7" name="文本框 36"/>
            <p:cNvSpPr txBox="1"/>
            <p:nvPr/>
          </p:nvSpPr>
          <p:spPr>
            <a:xfrm>
              <a:off x="5434767" y="3188259"/>
              <a:ext cx="9747472" cy="63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behalf of our school, </a:t>
              </a:r>
              <a:r>
                <a:rPr lang="en-US" altLang="zh-CN" sz="2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I’d like to 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express </a:t>
              </a:r>
              <a:r>
                <a:rPr lang="en-US" altLang="zh-CN" sz="2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my 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warm welcome to </a:t>
              </a:r>
              <a:r>
                <a:rPr lang="en-US" altLang="zh-CN" sz="2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you.  </a:t>
              </a:r>
              <a:endPara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945625" y="3352239"/>
              <a:ext cx="603054" cy="54597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264833" y="4577861"/>
            <a:ext cx="9938333" cy="738664"/>
            <a:chOff x="1210170" y="4743240"/>
            <a:chExt cx="9938333" cy="7386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10170" y="4839585"/>
              <a:ext cx="603054" cy="545974"/>
            </a:xfrm>
            <a:prstGeom prst="rect">
              <a:avLst/>
            </a:prstGeom>
          </p:spPr>
        </p:pic>
        <p:sp>
          <p:nvSpPr>
            <p:cNvPr id="31" name="文本框 44"/>
            <p:cNvSpPr txBox="1"/>
            <p:nvPr/>
          </p:nvSpPr>
          <p:spPr>
            <a:xfrm>
              <a:off x="1761460" y="4743240"/>
              <a:ext cx="8933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 is my great pleasure to welcome you to visit our school.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545449" y="4839586"/>
              <a:ext cx="603054" cy="54597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6268176" y="248615"/>
            <a:ext cx="4767652" cy="584775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altLang="zh-CN" sz="3200" b="1" u="wavyDbl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Paragrph</a:t>
            </a:r>
            <a:r>
              <a:rPr lang="en-US" altLang="zh-CN" sz="3200" b="1" u="wavyDbl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 1: Introduction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30" y="5112571"/>
            <a:ext cx="1955470" cy="174542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879829" y="112382"/>
            <a:ext cx="4981916" cy="938106"/>
            <a:chOff x="4954314" y="3352239"/>
            <a:chExt cx="4981916" cy="93810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55" name="文本框 40"/>
            <p:cNvSpPr txBox="1"/>
            <p:nvPr/>
          </p:nvSpPr>
          <p:spPr>
            <a:xfrm>
              <a:off x="5400001" y="3432866"/>
              <a:ext cx="4090543" cy="85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构思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-</a:t>
              </a:r>
              <a:r>
                <a:rPr lang="zh-CN" altLang="en-US" sz="2560" b="1" spc="142" dirty="0" smtClean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内容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及表述</a:t>
              </a:r>
              <a:r>
                <a:rPr lang="en-US" altLang="zh-CN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/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遣词造句</a:t>
              </a:r>
              <a:endPara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endParaRPr>
            </a:p>
            <a:p>
              <a:pPr algn="ctr"/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3176" y="3352239"/>
              <a:ext cx="603054" cy="54597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315878" y="1687469"/>
            <a:ext cx="10812080" cy="4893647"/>
          </a:xfrm>
          <a:prstGeom prst="rect">
            <a:avLst/>
          </a:prstGeom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ea typeface="宋体" panose="02010600030101010101" pitchFamily="2" charset="-122"/>
              </a:rPr>
              <a:t>1. </a:t>
            </a:r>
            <a:r>
              <a:rPr lang="zh-CN" altLang="en-US" sz="26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主旨</a:t>
            </a:r>
            <a:r>
              <a:rPr lang="zh-CN" altLang="en-US" sz="2600" b="1" dirty="0">
                <a:solidFill>
                  <a:srgbClr val="FF0000"/>
                </a:solidFill>
                <a:ea typeface="宋体" panose="02010600030101010101" pitchFamily="2" charset="-122"/>
              </a:rPr>
              <a:t>句</a:t>
            </a:r>
            <a:r>
              <a:rPr lang="zh-CN" altLang="en-US" sz="2600" b="1" dirty="0" smtClean="0">
                <a:ea typeface="宋体" panose="02010600030101010101" pitchFamily="2" charset="-122"/>
              </a:rPr>
              <a:t>：</a:t>
            </a:r>
            <a:r>
              <a:rPr lang="en-US" altLang="zh-CN" sz="2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ea typeface="宋体" panose="02010600030101010101" pitchFamily="2" charset="-122"/>
              </a:rPr>
              <a:t>Y</a:t>
            </a:r>
            <a:r>
              <a:rPr lang="en-US" altLang="zh-CN" sz="2600" b="1" dirty="0" smtClean="0">
                <a:ea typeface="宋体" panose="02010600030101010101" pitchFamily="2" charset="-122"/>
              </a:rPr>
              <a:t>our </a:t>
            </a:r>
            <a:r>
              <a:rPr lang="en-US" altLang="zh-CN" sz="2600" b="1" dirty="0">
                <a:ea typeface="宋体" panose="02010600030101010101" pitchFamily="2" charset="-122"/>
              </a:rPr>
              <a:t>visit will promote the friendly relationship between our two schools</a:t>
            </a:r>
            <a:r>
              <a:rPr lang="en-US" altLang="zh-CN" sz="2600" b="1" dirty="0" smtClean="0">
                <a:ea typeface="宋体" panose="02010600030101010101" pitchFamily="2" charset="-122"/>
              </a:rPr>
              <a:t>.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endParaRPr lang="en-US" altLang="zh-CN" sz="2600" b="1" dirty="0" smtClean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r>
              <a:rPr lang="en-US" altLang="zh-CN" sz="2600" b="1" dirty="0" smtClean="0">
                <a:ea typeface="宋体" panose="02010600030101010101" pitchFamily="2" charset="-122"/>
              </a:rPr>
              <a:t>2</a:t>
            </a:r>
            <a:r>
              <a:rPr lang="en-US" altLang="zh-CN" sz="2600" b="1" dirty="0">
                <a:ea typeface="宋体" panose="02010600030101010101" pitchFamily="2" charset="-122"/>
              </a:rPr>
              <a:t>. </a:t>
            </a:r>
            <a:r>
              <a:rPr lang="zh-CN" altLang="en-US" sz="26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具体活动内容介绍</a:t>
            </a:r>
            <a:endParaRPr lang="en-US" altLang="zh-CN" sz="26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-514350">
              <a:buFontTx/>
              <a:buNone/>
            </a:pPr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Activity1: </a:t>
            </a:r>
            <a:r>
              <a:rPr lang="en-US" altLang="zh-CN" sz="2600" b="1" dirty="0">
                <a:ea typeface="宋体" panose="02010600030101010101" pitchFamily="2" charset="-122"/>
              </a:rPr>
              <a:t>W</a:t>
            </a:r>
            <a:r>
              <a:rPr lang="en-US" altLang="zh-CN" sz="2600" b="1" dirty="0" smtClean="0">
                <a:ea typeface="宋体" panose="02010600030101010101" pitchFamily="2" charset="-122"/>
              </a:rPr>
              <a:t>e </a:t>
            </a:r>
            <a:r>
              <a:rPr lang="en-US" altLang="zh-CN" sz="2600" b="1" dirty="0">
                <a:ea typeface="宋体" panose="02010600030101010101" pitchFamily="2" charset="-122"/>
              </a:rPr>
              <a:t>will show you around the school and our school history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gallery.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indent="-514350">
              <a:buFontTx/>
              <a:buNone/>
            </a:pPr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Activity2</a:t>
            </a:r>
            <a:r>
              <a:rPr lang="en-US" altLang="zh-CN" sz="2600" b="1" dirty="0" smtClean="0">
                <a:solidFill>
                  <a:srgbClr val="3C54CF"/>
                </a:solidFill>
                <a:ea typeface="宋体" panose="02010600030101010101" pitchFamily="2" charset="-122"/>
              </a:rPr>
              <a:t>: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During your </a:t>
            </a:r>
            <a:r>
              <a:rPr lang="en-US" altLang="zh-CN" sz="2600" b="1" dirty="0">
                <a:ea typeface="宋体" panose="02010600030101010101" pitchFamily="2" charset="-122"/>
              </a:rPr>
              <a:t>stay, We will experience the courses of our school together, including sports class, culture and art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classes. 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lvl="0"/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Activity3:</a:t>
            </a:r>
            <a:r>
              <a:rPr lang="en-US" altLang="zh-CN" sz="2600" b="1" dirty="0">
                <a:ea typeface="宋体" panose="02010600030101010101" pitchFamily="2" charset="-122"/>
              </a:rPr>
              <a:t> We will eat together in the school cafeteria, sharing the traditional Chinese food with us. 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</a:rPr>
              <a:t>3. </a:t>
            </a:r>
            <a:r>
              <a:rPr lang="zh-CN" altLang="en-US" sz="2600" b="1" dirty="0">
                <a:solidFill>
                  <a:srgbClr val="FF0000"/>
                </a:solidFill>
                <a:ea typeface="宋体" panose="02010600030101010101" pitchFamily="2" charset="-122"/>
              </a:rPr>
              <a:t>总结句</a:t>
            </a:r>
            <a:r>
              <a:rPr lang="zh-CN" altLang="en-US" sz="2600" b="1" dirty="0" smtClean="0">
                <a:ea typeface="宋体" panose="02010600030101010101" pitchFamily="2" charset="-122"/>
              </a:rPr>
              <a:t>：</a:t>
            </a:r>
            <a:r>
              <a:rPr lang="en-US" altLang="zh-CN" sz="2600" b="1" dirty="0" smtClean="0">
                <a:ea typeface="宋体" panose="02010600030101010101" pitchFamily="2" charset="-122"/>
              </a:rPr>
              <a:t>It </a:t>
            </a:r>
            <a:r>
              <a:rPr lang="en-US" altLang="zh-CN" sz="2600" b="1" dirty="0">
                <a:ea typeface="宋体" panose="02010600030101010101" pitchFamily="2" charset="-122"/>
              </a:rPr>
              <a:t>will be a precious memory we’ll treasure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forever.</a:t>
            </a:r>
            <a:endParaRPr lang="zh-CN" altLang="en-US" sz="2600" b="1" dirty="0"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2638" y="92981"/>
            <a:ext cx="6085320" cy="584775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altLang="zh-CN" sz="3200" b="1" u="wavyDbl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Paragrph</a:t>
            </a:r>
            <a:r>
              <a:rPr lang="en-US" altLang="zh-CN" sz="3200" b="1" u="wavyDbl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 2: Body Arrangement 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22621" y="824686"/>
            <a:ext cx="8677786" cy="750888"/>
            <a:chOff x="4954314" y="3147325"/>
            <a:chExt cx="7516871" cy="75088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8" name="文本框 48"/>
            <p:cNvSpPr txBox="1"/>
            <p:nvPr/>
          </p:nvSpPr>
          <p:spPr>
            <a:xfrm>
              <a:off x="5599200" y="3147325"/>
              <a:ext cx="6839698" cy="663825"/>
            </a:xfrm>
            <a:prstGeom prst="rect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4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/>
              <a:endParaRPr lang="en-US" altLang="zh-CN" sz="3200" dirty="0" smtClean="0"/>
            </a:p>
            <a:p>
              <a:pPr lvl="0" algn="l"/>
              <a:r>
                <a:rPr lang="en-US" altLang="zh-CN" sz="3200" dirty="0" smtClean="0"/>
                <a:t>Body (</a:t>
              </a:r>
              <a:r>
                <a:rPr lang="en-US" altLang="zh-CN" sz="32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Specific arrangements for the 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activities</a:t>
              </a:r>
              <a:r>
                <a:rPr lang="en-US" altLang="zh-CN" sz="32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)</a:t>
              </a:r>
              <a:endParaRPr lang="zh-CN" altLang="en-US" sz="3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en-US" altLang="zh-CN" sz="2600" dirty="0" smtClean="0"/>
                <a:t>)</a:t>
              </a:r>
              <a:endParaRPr lang="en-US" altLang="zh-CN" sz="2600" dirty="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8131" y="3283535"/>
              <a:ext cx="603054" cy="5459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01229" y="3035329"/>
            <a:ext cx="6857119" cy="3608513"/>
            <a:chOff x="3011277" y="1418860"/>
            <a:chExt cx="9180723" cy="51122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44"/>
            <a:stretch>
              <a:fillRect/>
            </a:stretch>
          </p:blipFill>
          <p:spPr>
            <a:xfrm>
              <a:off x="3011277" y="1418860"/>
              <a:ext cx="9180723" cy="511222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22" b="18077"/>
            <a:stretch>
              <a:fillRect/>
            </a:stretch>
          </p:blipFill>
          <p:spPr>
            <a:xfrm>
              <a:off x="8847118" y="1654072"/>
              <a:ext cx="3344882" cy="319614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387147" y="2063045"/>
            <a:ext cx="3275256" cy="410743"/>
            <a:chOff x="5731638" y="1923199"/>
            <a:chExt cx="3275256" cy="410743"/>
          </a:xfrm>
        </p:grpSpPr>
        <p:sp>
          <p:nvSpPr>
            <p:cNvPr id="14" name="矩形: 圆角 13"/>
            <p:cNvSpPr/>
            <p:nvPr/>
          </p:nvSpPr>
          <p:spPr>
            <a:xfrm>
              <a:off x="5731638" y="1923199"/>
              <a:ext cx="3275256" cy="338554"/>
            </a:xfrm>
            <a:prstGeom prst="roundRect">
              <a:avLst>
                <a:gd name="adj" fmla="val 41792"/>
              </a:avLst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83574" y="1933832"/>
              <a:ext cx="2877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spc="1000" dirty="0" smtClean="0">
                  <a:solidFill>
                    <a:srgbClr val="7030A0"/>
                  </a:solidFill>
                  <a:latin typeface="Bahnschrift Light" panose="020B0502040204020203" pitchFamily="34" charset="0"/>
                </a:rPr>
                <a:t>杭州二中许丽君</a:t>
              </a:r>
              <a:endParaRPr lang="zh-CN" altLang="en-US" sz="2000" b="1" spc="1000" dirty="0">
                <a:solidFill>
                  <a:srgbClr val="7030A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1" name="文本框 3"/>
          <p:cNvSpPr txBox="1"/>
          <p:nvPr/>
        </p:nvSpPr>
        <p:spPr>
          <a:xfrm>
            <a:off x="2363189" y="681531"/>
            <a:ext cx="8087098" cy="784830"/>
          </a:xfrm>
          <a:prstGeom prst="rect">
            <a:avLst/>
          </a:prstGeom>
          <a:solidFill>
            <a:srgbClr val="00FFFF"/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altLang="zh-CN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2021</a:t>
            </a:r>
            <a:r>
              <a:rPr lang="zh-CN" altLang="en-US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</a:t>
            </a:r>
            <a:r>
              <a:rPr lang="en-US" altLang="zh-CN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r>
              <a:rPr lang="zh-CN" altLang="en-US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月浙江首考应用文解析 </a:t>
            </a:r>
            <a:endParaRPr lang="zh-CN" altLang="en-US" sz="4800" spc="-300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0" y="4529211"/>
            <a:ext cx="1822310" cy="2328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32"/>
          <p:cNvGrpSpPr/>
          <p:nvPr/>
        </p:nvGrpSpPr>
        <p:grpSpPr>
          <a:xfrm>
            <a:off x="1894526" y="2722758"/>
            <a:ext cx="9078274" cy="461665"/>
            <a:chOff x="2644172" y="4542624"/>
            <a:chExt cx="9078274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3590068" y="4542624"/>
              <a:ext cx="813237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We will benefit a lot from your visit.</a:t>
              </a:r>
              <a:endParaRPr lang="en-US" altLang="zh-CN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10" name="组合 35"/>
          <p:cNvGrpSpPr/>
          <p:nvPr/>
        </p:nvGrpSpPr>
        <p:grpSpPr>
          <a:xfrm>
            <a:off x="1900647" y="3471153"/>
            <a:ext cx="8955136" cy="461665"/>
            <a:chOff x="2644172" y="4595455"/>
            <a:chExt cx="8955136" cy="461665"/>
          </a:xfrm>
        </p:grpSpPr>
        <p:sp>
          <p:nvSpPr>
            <p:cNvPr id="37" name="文本框 36"/>
            <p:cNvSpPr txBox="1"/>
            <p:nvPr/>
          </p:nvSpPr>
          <p:spPr>
            <a:xfrm>
              <a:off x="3510048" y="4595455"/>
              <a:ext cx="808926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I hope you will have a pleasant stay in our school.</a:t>
              </a:r>
              <a:endParaRPr lang="en-US" altLang="zh-CN" dirty="0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529540" y="1046187"/>
            <a:ext cx="7163054" cy="576996"/>
            <a:chOff x="4954314" y="3321217"/>
            <a:chExt cx="7163054" cy="5769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4" name="文本框 48"/>
            <p:cNvSpPr txBox="1"/>
            <p:nvPr/>
          </p:nvSpPr>
          <p:spPr>
            <a:xfrm>
              <a:off x="5560551" y="3321217"/>
              <a:ext cx="6556817" cy="492443"/>
            </a:xfrm>
            <a:prstGeom prst="rect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6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dirty="0"/>
                <a:t>Ending  </a:t>
              </a:r>
              <a:r>
                <a:rPr lang="en-US" altLang="zh-CN" dirty="0" smtClean="0"/>
                <a:t>(hope</a:t>
              </a:r>
              <a:r>
                <a:rPr lang="en-US" altLang="zh-CN" dirty="0"/>
                <a:t>) </a:t>
              </a:r>
              <a:endParaRPr lang="en-US" altLang="zh-CN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4314" y="3321217"/>
              <a:ext cx="603054" cy="54597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514209" y="163699"/>
            <a:ext cx="4981916" cy="938106"/>
            <a:chOff x="4954314" y="3352239"/>
            <a:chExt cx="4981916" cy="93810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8" name="文本框 40"/>
            <p:cNvSpPr txBox="1"/>
            <p:nvPr/>
          </p:nvSpPr>
          <p:spPr>
            <a:xfrm>
              <a:off x="5400001" y="3432866"/>
              <a:ext cx="4090543" cy="85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构思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-</a:t>
              </a:r>
              <a:r>
                <a:rPr lang="zh-CN" altLang="en-US" sz="2560" b="1" spc="142" dirty="0" smtClean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内容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及表述</a:t>
              </a:r>
              <a:r>
                <a:rPr lang="en-US" altLang="zh-CN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/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遣词造句</a:t>
              </a:r>
              <a:endPara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endParaRPr>
            </a:p>
            <a:p>
              <a:pPr algn="ctr"/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176" y="3352239"/>
              <a:ext cx="603054" cy="545974"/>
            </a:xfrm>
            <a:prstGeom prst="rect">
              <a:avLst/>
            </a:prstGeom>
          </p:spPr>
        </p:pic>
      </p:grpSp>
      <p:sp>
        <p:nvSpPr>
          <p:cNvPr id="30" name="标题 1"/>
          <p:cNvSpPr txBox="1">
            <a:spLocks noChangeArrowheads="1"/>
          </p:cNvSpPr>
          <p:nvPr/>
        </p:nvSpPr>
        <p:spPr>
          <a:xfrm>
            <a:off x="6811153" y="127091"/>
            <a:ext cx="4439549" cy="54597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u="wavyDbl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+mn-lt"/>
                <a:ea typeface="宋体" panose="02010600030101010101" pitchFamily="2" charset="-122"/>
                <a:cs typeface="+mn-cs"/>
              </a:rPr>
              <a:t>Paragrph3: Conclusion 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477" y="999798"/>
            <a:ext cx="272023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+ wish</a:t>
            </a:r>
            <a:endParaRPr lang="en-US" altLang="zh-CN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35777" y="1623183"/>
            <a:ext cx="3409231" cy="799271"/>
          </a:xfrm>
          <a:prstGeom prst="roundRect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注意结尾的合理性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01114" y="4298378"/>
            <a:ext cx="8955136" cy="689258"/>
            <a:chOff x="2644172" y="4595455"/>
            <a:chExt cx="8955136" cy="689258"/>
          </a:xfrm>
        </p:grpSpPr>
        <p:sp>
          <p:nvSpPr>
            <p:cNvPr id="39" name="文本框 36"/>
            <p:cNvSpPr txBox="1"/>
            <p:nvPr/>
          </p:nvSpPr>
          <p:spPr>
            <a:xfrm>
              <a:off x="3510048" y="4595455"/>
              <a:ext cx="8089260" cy="6892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I </a:t>
              </a:r>
              <a:r>
                <a:rPr lang="en-US" altLang="zh-CN" dirty="0" smtClean="0"/>
                <a:t>sincerely hope that you </a:t>
              </a:r>
              <a:r>
                <a:rPr lang="en-US" altLang="zh-CN" dirty="0"/>
                <a:t>will have a </a:t>
              </a:r>
              <a:r>
                <a:rPr lang="en-US" altLang="zh-CN" dirty="0" smtClean="0"/>
                <a:t>wonderful time </a:t>
              </a:r>
              <a:r>
                <a:rPr lang="en-US" altLang="zh-CN" dirty="0"/>
                <a:t>in our school.</a:t>
              </a:r>
              <a:endParaRPr lang="en-US" altLang="zh-CN" dirty="0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43624" y="5415576"/>
            <a:ext cx="8813221" cy="689258"/>
            <a:chOff x="2855667" y="5071687"/>
            <a:chExt cx="8813221" cy="689258"/>
          </a:xfrm>
        </p:grpSpPr>
        <p:sp>
          <p:nvSpPr>
            <p:cNvPr id="44" name="文本框 36"/>
            <p:cNvSpPr txBox="1"/>
            <p:nvPr/>
          </p:nvSpPr>
          <p:spPr>
            <a:xfrm>
              <a:off x="3579628" y="5071687"/>
              <a:ext cx="8089260" cy="6892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 smtClean="0"/>
                <a:t>Thank you from the bottom of my heart for giving me this chance to speak to you today.</a:t>
              </a:r>
              <a:endParaRPr lang="en-US" altLang="zh-CN" dirty="0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5667" y="5200990"/>
              <a:ext cx="632246" cy="2803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0" y="0"/>
            <a:ext cx="4979389" cy="636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组合 9"/>
          <p:cNvGrpSpPr/>
          <p:nvPr/>
        </p:nvGrpSpPr>
        <p:grpSpPr>
          <a:xfrm>
            <a:off x="7057699" y="430082"/>
            <a:ext cx="4465682" cy="865034"/>
            <a:chOff x="5148521" y="1135188"/>
            <a:chExt cx="5046116" cy="1415022"/>
          </a:xfrm>
        </p:grpSpPr>
        <p:sp>
          <p:nvSpPr>
            <p:cNvPr id="31" name="文本框 30"/>
            <p:cNvSpPr txBox="1"/>
            <p:nvPr/>
          </p:nvSpPr>
          <p:spPr>
            <a:xfrm>
              <a:off x="5148521" y="1626880"/>
              <a:ext cx="184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5400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14595" y="1135188"/>
              <a:ext cx="2980042" cy="85588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spc="600" dirty="0" smtClean="0">
                  <a:solidFill>
                    <a:srgbClr val="FF0000"/>
                  </a:solidFill>
                  <a:latin typeface="Bahnschrift Light" panose="020B0502040204020203" pitchFamily="34" charset="0"/>
                </a:rPr>
                <a:t>Evaluation</a:t>
              </a:r>
              <a:endParaRPr lang="en-US" altLang="zh-CN" sz="2800" b="1" spc="600" dirty="0" smtClean="0">
                <a:solidFill>
                  <a:srgbClr val="FF0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9" name="组合 32"/>
          <p:cNvGrpSpPr/>
          <p:nvPr/>
        </p:nvGrpSpPr>
        <p:grpSpPr>
          <a:xfrm>
            <a:off x="8376926" y="2155287"/>
            <a:ext cx="3837808" cy="646331"/>
            <a:chOff x="3255380" y="5506555"/>
            <a:chExt cx="3837808" cy="646331"/>
          </a:xfrm>
        </p:grpSpPr>
        <p:sp>
          <p:nvSpPr>
            <p:cNvPr id="34" name="文本框 33"/>
            <p:cNvSpPr txBox="1"/>
            <p:nvPr/>
          </p:nvSpPr>
          <p:spPr>
            <a:xfrm>
              <a:off x="3902655" y="5506555"/>
              <a:ext cx="319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 smtClean="0">
                  <a:solidFill>
                    <a:srgbClr val="FF0000"/>
                  </a:solidFill>
                </a:rPr>
                <a:t>地道的表达让人眼前一亮</a:t>
              </a:r>
              <a:endParaRPr lang="zh-CN" altLang="zh-CN" b="1" dirty="0" smtClean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5380" y="5518581"/>
              <a:ext cx="632246" cy="280361"/>
            </a:xfrm>
            <a:prstGeom prst="rect">
              <a:avLst/>
            </a:prstGeom>
          </p:spPr>
        </p:pic>
      </p:grpSp>
      <p:grpSp>
        <p:nvGrpSpPr>
          <p:cNvPr id="10" name="组合 35"/>
          <p:cNvGrpSpPr/>
          <p:nvPr/>
        </p:nvGrpSpPr>
        <p:grpSpPr>
          <a:xfrm>
            <a:off x="8444660" y="3128334"/>
            <a:ext cx="2853267" cy="923330"/>
            <a:chOff x="3273058" y="5606322"/>
            <a:chExt cx="3672613" cy="923330"/>
          </a:xfrm>
        </p:grpSpPr>
        <p:sp>
          <p:nvSpPr>
            <p:cNvPr id="37" name="文本框 36"/>
            <p:cNvSpPr txBox="1"/>
            <p:nvPr/>
          </p:nvSpPr>
          <p:spPr>
            <a:xfrm>
              <a:off x="3691012" y="5606322"/>
              <a:ext cx="3254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 smtClean="0">
                  <a:solidFill>
                    <a:srgbClr val="FF0000"/>
                  </a:solidFill>
                </a:rPr>
                <a:t>得体的问候彰显跨文化交际意识</a:t>
              </a:r>
              <a:endParaRPr lang="zh-CN" altLang="zh-CN" b="1" dirty="0" smtClean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3058" y="5648515"/>
              <a:ext cx="564216" cy="250194"/>
            </a:xfrm>
            <a:prstGeom prst="rect">
              <a:avLst/>
            </a:prstGeom>
          </p:spPr>
        </p:pic>
      </p:grpSp>
      <p:grpSp>
        <p:nvGrpSpPr>
          <p:cNvPr id="11" name="组合 38"/>
          <p:cNvGrpSpPr/>
          <p:nvPr/>
        </p:nvGrpSpPr>
        <p:grpSpPr>
          <a:xfrm>
            <a:off x="8273444" y="4406682"/>
            <a:ext cx="3390505" cy="376675"/>
            <a:chOff x="3507264" y="4345214"/>
            <a:chExt cx="3390505" cy="376675"/>
          </a:xfrm>
        </p:grpSpPr>
        <p:sp>
          <p:nvSpPr>
            <p:cNvPr id="40" name="文本框 39"/>
            <p:cNvSpPr txBox="1"/>
            <p:nvPr/>
          </p:nvSpPr>
          <p:spPr>
            <a:xfrm>
              <a:off x="4131805" y="4345214"/>
              <a:ext cx="2765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zh-CN" altLang="en-US" sz="1800" dirty="0"/>
                <a:t>活动的内容具体</a:t>
              </a:r>
              <a:endParaRPr lang="zh-CN" altLang="en-US" sz="1800" dirty="0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7264" y="4441528"/>
              <a:ext cx="632246" cy="280361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375174" y="443152"/>
            <a:ext cx="80017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Writing Sample: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friends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	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 all the students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I am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greatly honored to extend a warm welcome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the visiting students from New Zealand. I believe your visit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 the friendly relationship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between our two schools.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During your visit, 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show you around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school and our school history gallery, which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 your understanding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school. 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experience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courses of our school together, including sports class, culture and art classes and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eat together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the school cafeteria,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sharing the traditional Chinese food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with us. It surely will be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precious memory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we’ll treasure forever.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	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benefit a lot from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your visit. Finally, I hope you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have a pleasant stay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our school. Thank you.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890823" y="3381162"/>
            <a:ext cx="8410354" cy="18394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7854" y="284812"/>
            <a:ext cx="10706312" cy="653339"/>
            <a:chOff x="0" y="-1"/>
            <a:chExt cx="10706312" cy="18568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345363" y="1550719"/>
            <a:ext cx="98530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美国代表团访问欢迎词</a:t>
            </a: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假定你是李华，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一个中学校长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代表团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即将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访问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你校并出席英语周活动。请根据写作要点和写作要求写一篇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欢迎词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写作要点：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对客人的欢迎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介绍此项活动（如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活动目的、内容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等）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表达对客人的祝愿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写作要求：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词数不少于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80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个</a:t>
            </a:r>
            <a:r>
              <a:rPr lang="zh-CN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en-US" altLang="zh-CN" sz="2600" b="1" kern="100" dirty="0" smtClean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称呼已给出，</a:t>
            </a:r>
            <a:r>
              <a:rPr lang="zh-CN" altLang="zh-CN" sz="2600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请写欢迎词正文。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American guests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­­­­­­________________________________________________________</a:t>
            </a:r>
            <a:endParaRPr lang="zh-CN" altLang="zh-CN" sz="26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0031" y="684819"/>
            <a:ext cx="96567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:</a:t>
            </a:r>
            <a:r>
              <a:rPr lang="en-US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美国代表团访问欢迎词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American guests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 would like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convey our warm welcome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you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school. We are lucky to have you here in the middle of our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English Week activities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Today we have English Talent Show,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whose purpose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is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develop our interest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English learning and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improve our practical abilities</a:t>
            </a:r>
            <a:r>
              <a:rPr lang="en-US" altLang="zh-CN" sz="2400" b="1" u="dotDotDash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listening and speaking. The program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is made up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following activities: reciting, word spelling, singing, dancing, story-telling and so on. The show will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open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at two o’clock this afternoon at the Student Centre. Dear guests, welcome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take part in these activities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I sincerely hope we students will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benefit a lot from your arrival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 hope you will have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pleasant time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with us. Thank you.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961663" y="511808"/>
            <a:ext cx="1342150" cy="5834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矩形 11"/>
          <p:cNvSpPr/>
          <p:nvPr/>
        </p:nvSpPr>
        <p:spPr>
          <a:xfrm>
            <a:off x="2327563" y="861244"/>
            <a:ext cx="8150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：（欢迎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外教）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假定你是中学生李华，来自美国的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将担任你校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。现由你主持欢迎会，代表你校用英语致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欢迎词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。要点包括：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介绍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祝愿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注意：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词数不少于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80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个</a:t>
            </a:r>
            <a:r>
              <a:rPr lang="zh-CN" altLang="zh-CN" sz="32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en-US" altLang="zh-CN" sz="3200" b="1" kern="100" dirty="0" smtClean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2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不能使用真实姓名和学校名称。</a:t>
            </a:r>
            <a:endParaRPr lang="zh-CN" altLang="zh-CN" sz="32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759783" y="415636"/>
            <a:ext cx="712757" cy="5775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1585237" y="554886"/>
            <a:ext cx="94469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Sample: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：（欢迎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外教）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friends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We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are greatly honored</a:t>
            </a:r>
            <a:r>
              <a:rPr lang="en-US" altLang="zh-CN" sz="24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tonight to be here with Mr. White.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all the teachers and students of our school, I want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extend our warm welcome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and sincere greetings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distinguished guest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who has come so far away from America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help us with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our English studies.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Mr. White is an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experienced language expert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devoting himself to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teaching of English during the past 20 years. He has written a lot of books on English study, all of which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are of great benefit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us. It’s surely our school’s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great honor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have Mr. White as our English teacher. 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Now welcome again, Mr. White. Let’s wish Mr. White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pleasant time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China.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84305" y="985652"/>
            <a:ext cx="4476996" cy="1673535"/>
          </a:xfrm>
          <a:prstGeom prst="rect">
            <a:avLst/>
          </a:prstGeom>
          <a:solidFill>
            <a:srgbClr val="00FFCC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endParaRPr lang="en-US" altLang="zh-CN" sz="9600" b="1" spc="-300" dirty="0" smtClean="0">
              <a:ln w="19050">
                <a:solidFill>
                  <a:srgbClr val="3C54CF"/>
                </a:solidFill>
              </a:ln>
              <a:solidFill>
                <a:srgbClr val="00CAE9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en-US" altLang="zh-CN" sz="9600" b="1" spc="-300" dirty="0" smtClean="0">
                <a:ln w="19050">
                  <a:solidFill>
                    <a:srgbClr val="3C54CF"/>
                  </a:solidFill>
                </a:ln>
                <a:solidFill>
                  <a:srgbClr val="00CAE9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</a:t>
            </a:r>
            <a:endParaRPr lang="zh-CN" altLang="en-US" sz="9600" b="1" spc="-300" dirty="0">
              <a:solidFill>
                <a:schemeClr val="tx1">
                  <a:lumMod val="85000"/>
                  <a:lumOff val="1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603155" y="2408036"/>
            <a:ext cx="9559650" cy="3113989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57834" y="269823"/>
            <a:ext cx="10706312" cy="809470"/>
            <a:chOff x="0" y="-1"/>
            <a:chExt cx="10706312" cy="18568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20262" y="515199"/>
            <a:ext cx="10279117" cy="1200329"/>
            <a:chOff x="-2075135" y="125346"/>
            <a:chExt cx="6592766" cy="2118693"/>
          </a:xfrm>
          <a:solidFill>
            <a:schemeClr val="bg1"/>
          </a:solidFill>
        </p:grpSpPr>
        <p:sp>
          <p:nvSpPr>
            <p:cNvPr id="15" name="文本框 14"/>
            <p:cNvSpPr txBox="1"/>
            <p:nvPr/>
          </p:nvSpPr>
          <p:spPr>
            <a:xfrm>
              <a:off x="-1502391" y="125346"/>
              <a:ext cx="6020022" cy="2118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 smtClean="0">
                  <a:solidFill>
                    <a:srgbClr val="FF0000"/>
                  </a:solidFill>
                  <a:latin typeface="字体视界-微微笑一笑体" panose="02000503000000000000" pitchFamily="2" charset="-122"/>
                  <a:ea typeface="字体视界-微微笑一笑体" panose="02000503000000000000" pitchFamily="2" charset="-122"/>
                </a:rPr>
                <a:t> 教学目标</a:t>
              </a:r>
              <a:endParaRPr lang="zh-CN" altLang="en-US" sz="72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2075135" y="496042"/>
              <a:ext cx="839263" cy="1641828"/>
            </a:xfrm>
            <a:prstGeom prst="ellipse">
              <a:avLst/>
            </a:prstGeom>
            <a:grpFill/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</a:t>
              </a:r>
              <a:endParaRPr lang="zh-CN" altLang="en-US" sz="3600" b="1" dirty="0">
                <a:solidFill>
                  <a:srgbClr val="FF0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1920800" y="2422383"/>
            <a:ext cx="88738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01 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首尾段结构化</a:t>
            </a:r>
            <a:endParaRPr lang="zh-CN" altLang="en-US" sz="2800" b="1" dirty="0" smtClean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02 </a:t>
            </a:r>
            <a:r>
              <a:rPr lang="zh-CN" altLang="en-US" sz="2800" b="1" dirty="0"/>
              <a:t>主体部分内容具体化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拓展要前后呼应，相互联系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03 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学会</a:t>
            </a:r>
            <a:r>
              <a:rPr lang="zh-CN" altLang="en-US" sz="28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信息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重组，构建正文部分合理的</a:t>
            </a:r>
            <a:r>
              <a:rPr lang="zh-CN" altLang="en-US" sz="28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逻辑</a:t>
            </a:r>
            <a:endParaRPr lang="en-US" altLang="zh-CN" sz="2800" b="1" dirty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04 </a:t>
            </a:r>
            <a:r>
              <a:rPr lang="zh-CN" altLang="en-US" sz="2800" b="1" dirty="0"/>
              <a:t>学会</a:t>
            </a:r>
            <a:r>
              <a:rPr lang="zh-CN" altLang="zh-CN" sz="2800" b="1" dirty="0"/>
              <a:t>运用</a:t>
            </a:r>
            <a:r>
              <a:rPr lang="zh-CN" altLang="zh-CN" sz="2800" b="1" dirty="0" smtClean="0"/>
              <a:t>相关常识和</a:t>
            </a:r>
            <a:r>
              <a:rPr lang="zh-CN" altLang="zh-CN" sz="2800" b="1" dirty="0"/>
              <a:t>语言知识进行规范、有效的文字表达，完成特定的交际任务</a:t>
            </a:r>
            <a:endParaRPr lang="en-US" altLang="zh-CN" sz="2800" b="1" dirty="0" smtClean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858276" y="2728019"/>
            <a:ext cx="8410354" cy="18394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7854" y="374754"/>
            <a:ext cx="10469799" cy="674558"/>
            <a:chOff x="0" y="-1"/>
            <a:chExt cx="10706312" cy="18568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14" name="文本框 13"/>
          <p:cNvSpPr txBox="1"/>
          <p:nvPr/>
        </p:nvSpPr>
        <p:spPr>
          <a:xfrm>
            <a:off x="1110501" y="464538"/>
            <a:ext cx="3156633" cy="584775"/>
          </a:xfrm>
          <a:prstGeom prst="rect">
            <a:avLst/>
          </a:prstGeom>
          <a:solidFill>
            <a:srgbClr val="00FFF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应用文写作</a:t>
            </a:r>
            <a:r>
              <a:rPr lang="zh-CN" altLang="en-US" sz="3200" b="1" dirty="0" smtClean="0"/>
              <a:t>要求</a:t>
            </a:r>
            <a:r>
              <a:rPr lang="en-US" altLang="zh-CN" sz="3200" b="1" dirty="0" smtClean="0"/>
              <a:t>:</a:t>
            </a:r>
            <a:endParaRPr lang="zh-CN" alt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6" name="组合 17"/>
          <p:cNvGrpSpPr/>
          <p:nvPr/>
        </p:nvGrpSpPr>
        <p:grpSpPr>
          <a:xfrm>
            <a:off x="456737" y="971297"/>
            <a:ext cx="9507479" cy="788276"/>
            <a:chOff x="2323003" y="2800024"/>
            <a:chExt cx="10458226" cy="788276"/>
          </a:xfrm>
          <a:solidFill>
            <a:schemeClr val="bg1"/>
          </a:solidFill>
        </p:grpSpPr>
        <p:sp>
          <p:nvSpPr>
            <p:cNvPr id="15" name="文本框 14"/>
            <p:cNvSpPr txBox="1"/>
            <p:nvPr/>
          </p:nvSpPr>
          <p:spPr>
            <a:xfrm>
              <a:off x="3637230" y="3039555"/>
              <a:ext cx="914399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交际为先，得体为上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 ——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应用文写作不得不知晓的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几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个问题</a:t>
              </a:r>
              <a:endParaRPr lang="zh-CN" altLang="en-US" sz="2000" b="1" spc="600" dirty="0">
                <a:solidFill>
                  <a:srgbClr val="FF0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323003" y="2800024"/>
              <a:ext cx="788277" cy="788276"/>
            </a:xfrm>
            <a:prstGeom prst="ellipse">
              <a:avLst/>
            </a:prstGeom>
            <a:grpFill/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</a:t>
              </a:r>
              <a:endParaRPr lang="zh-CN" altLang="en-US" sz="36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963361" y="1759573"/>
            <a:ext cx="8200184" cy="4524315"/>
          </a:xfrm>
          <a:prstGeom prst="rect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内容</a:t>
            </a:r>
            <a:r>
              <a:rPr lang="zh-CN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正确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correct content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要点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完整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complete 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points</a:t>
            </a:r>
            <a:endParaRPr lang="zh-CN" altLang="zh-CN" sz="2400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主题</a:t>
            </a:r>
            <a:r>
              <a:rPr lang="zh-CN" altLang="zh-CN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突出</a:t>
            </a:r>
            <a:r>
              <a:rPr lang="en-US" altLang="zh-CN" sz="2400" b="1" u="wavyHeavy" kern="100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Format</a:t>
            </a:r>
            <a:r>
              <a:rPr lang="en-US" altLang="zh-CN" sz="2400" kern="100" dirty="0" smtClean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ghlight the theme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条理</a:t>
            </a:r>
            <a:r>
              <a:rPr lang="zh-CN" altLang="zh-CN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清晰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Clear Logic-well-organized</a:t>
            </a:r>
            <a:endParaRPr lang="zh-CN" altLang="zh-CN" sz="2400" b="1" u="wavyHeavy" kern="100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>
                <a:solidFill>
                  <a:prstClr val="black"/>
                </a:solidFill>
                <a:sym typeface="Wingdings" panose="05000000000000000000"/>
              </a:rPr>
              <a:t>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语言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准确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Accurate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language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叙述清楚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clear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Statement</a:t>
            </a:r>
            <a:endParaRPr lang="zh-CN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语句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通顺</a:t>
            </a:r>
            <a:r>
              <a:rPr lang="en-US" altLang="zh-CN" sz="2400" b="1" dirty="0"/>
              <a:t>s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mooth</a:t>
            </a:r>
            <a:r>
              <a:rPr lang="en-US" altLang="zh-CN" sz="2400" b="1" dirty="0"/>
              <a:t> </a:t>
            </a:r>
            <a:r>
              <a:rPr lang="en-US" altLang="zh-CN" sz="2400" b="1" u="wavyHeavy" kern="100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language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行文</a:t>
            </a:r>
            <a:r>
              <a:rPr lang="zh-CN" altLang="zh-CN" sz="2400" b="1" kern="1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生动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Writing vivid</a:t>
            </a:r>
            <a:endParaRPr lang="zh-CN" altLang="zh-CN" sz="2400" kern="100" dirty="0">
              <a:solidFill>
                <a:prstClr val="black"/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措辞</a:t>
            </a:r>
            <a:r>
              <a:rPr lang="zh-CN" altLang="zh-CN" sz="2400" b="1" kern="1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得体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proper 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tone </a:t>
            </a:r>
            <a:r>
              <a:rPr lang="zh-CN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交际恰当</a:t>
            </a:r>
            <a:r>
              <a:rPr lang="en-US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 </a:t>
            </a:r>
            <a:r>
              <a:rPr lang="en-US" altLang="zh-CN" sz="2400" b="1" kern="100" noProof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suitable</a:t>
            </a:r>
            <a:r>
              <a:rPr lang="en-US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 </a:t>
            </a:r>
            <a:r>
              <a:rPr lang="en-US" altLang="zh-CN" sz="2400" b="1" kern="100" noProof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communic</a:t>
            </a:r>
            <a:r>
              <a:rPr lang="en-US" altLang="zh-CN" sz="2400" b="1" kern="1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ation</a:t>
            </a:r>
            <a:endParaRPr lang="zh-CN" altLang="zh-CN" sz="2400" b="1" kern="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/>
          <p:nvPr/>
        </p:nvGrpSpPr>
        <p:grpSpPr>
          <a:xfrm>
            <a:off x="1663851" y="2136022"/>
            <a:ext cx="8202304" cy="2916523"/>
            <a:chOff x="730980" y="1735540"/>
            <a:chExt cx="7785223" cy="4111384"/>
          </a:xfrm>
          <a:solidFill>
            <a:schemeClr val="tx1">
              <a:lumMod val="95000"/>
              <a:lumOff val="5000"/>
            </a:schemeClr>
          </a:solidFill>
        </p:grpSpPr>
        <p:cxnSp>
          <p:nvCxnSpPr>
            <p:cNvPr id="23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7"/>
            <p:cNvSpPr/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pFill/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>
            <a:off x="6233722" y="5229835"/>
            <a:ext cx="1155371" cy="366923"/>
          </a:xfrm>
          <a:custGeom>
            <a:avLst/>
            <a:gdLst>
              <a:gd name="connsiteX0" fmla="*/ 1295833 w 1295833"/>
              <a:gd name="connsiteY0" fmla="*/ 0 h 411531"/>
              <a:gd name="connsiteX1" fmla="*/ 1194452 w 1295833"/>
              <a:gd name="connsiteY1" fmla="*/ 109841 h 411531"/>
              <a:gd name="connsiteX2" fmla="*/ 526375 w 1295833"/>
              <a:gd name="connsiteY2" fmla="*/ 411531 h 411531"/>
              <a:gd name="connsiteX3" fmla="*/ 109588 w 1295833"/>
              <a:gd name="connsiteY3" fmla="*/ 299153 h 411531"/>
              <a:gd name="connsiteX4" fmla="*/ 0 w 1295833"/>
              <a:gd name="connsiteY4" fmla="*/ 227621 h 411531"/>
              <a:gd name="connsiteX5" fmla="*/ 36347 w 1295833"/>
              <a:gd name="connsiteY5" fmla="*/ 239591 h 411531"/>
              <a:gd name="connsiteX6" fmla="*/ 410201 w 1295833"/>
              <a:gd name="connsiteY6" fmla="*/ 287862 h 411531"/>
              <a:gd name="connsiteX7" fmla="*/ 1294420 w 1295833"/>
              <a:gd name="connsiteY7" fmla="*/ 1099 h 411531"/>
              <a:gd name="connsiteX8" fmla="*/ 1295833 w 1295833"/>
              <a:gd name="connsiteY8" fmla="*/ 0 h 41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33" h="411531">
                <a:moveTo>
                  <a:pt x="1295833" y="0"/>
                </a:moveTo>
                <a:lnTo>
                  <a:pt x="1194452" y="109841"/>
                </a:lnTo>
                <a:cubicBezTo>
                  <a:pt x="995857" y="302243"/>
                  <a:pt x="768273" y="411531"/>
                  <a:pt x="526375" y="411531"/>
                </a:cubicBezTo>
                <a:cubicBezTo>
                  <a:pt x="381237" y="411531"/>
                  <a:pt x="241251" y="372187"/>
                  <a:pt x="109588" y="299153"/>
                </a:cubicBezTo>
                <a:lnTo>
                  <a:pt x="0" y="227621"/>
                </a:lnTo>
                <a:lnTo>
                  <a:pt x="36347" y="239591"/>
                </a:lnTo>
                <a:cubicBezTo>
                  <a:pt x="157106" y="271241"/>
                  <a:pt x="282138" y="287862"/>
                  <a:pt x="410201" y="287862"/>
                </a:cubicBezTo>
                <a:cubicBezTo>
                  <a:pt x="730359" y="287862"/>
                  <a:pt x="1031574" y="183981"/>
                  <a:pt x="1294420" y="1099"/>
                </a:cubicBezTo>
                <a:lnTo>
                  <a:pt x="12958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87" name="文本框 63"/>
          <p:cNvSpPr txBox="1"/>
          <p:nvPr/>
        </p:nvSpPr>
        <p:spPr>
          <a:xfrm>
            <a:off x="1725601" y="1757661"/>
            <a:ext cx="21980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/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key points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63"/>
          <p:cNvSpPr txBox="1"/>
          <p:nvPr/>
        </p:nvSpPr>
        <p:spPr>
          <a:xfrm>
            <a:off x="3570928" y="1358973"/>
            <a:ext cx="292900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arrangements</a:t>
            </a:r>
            <a:endParaRPr lang="en-US" altLang="zh-CN" sz="3600" b="1" dirty="0" smtClean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" name="文本框 63"/>
          <p:cNvSpPr txBox="1"/>
          <p:nvPr/>
        </p:nvSpPr>
        <p:spPr>
          <a:xfrm>
            <a:off x="6278676" y="1867471"/>
            <a:ext cx="17572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language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1" name="文本框 63"/>
          <p:cNvSpPr txBox="1"/>
          <p:nvPr/>
        </p:nvSpPr>
        <p:spPr>
          <a:xfrm>
            <a:off x="2522237" y="4857978"/>
            <a:ext cx="9364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</a:rPr>
              <a:t>tone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4648231" y="4869509"/>
            <a:ext cx="12570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latin typeface="Times New Roman" panose="02020603050405020304" pitchFamily="18" charset="0"/>
              </a:rPr>
              <a:t>words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63"/>
          <p:cNvSpPr txBox="1"/>
          <p:nvPr/>
        </p:nvSpPr>
        <p:spPr>
          <a:xfrm>
            <a:off x="6357260" y="4844331"/>
            <a:ext cx="13917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format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63"/>
          <p:cNvSpPr txBox="1"/>
          <p:nvPr/>
        </p:nvSpPr>
        <p:spPr>
          <a:xfrm>
            <a:off x="859642" y="5107008"/>
            <a:ext cx="1622560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ending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63"/>
          <p:cNvSpPr txBox="1"/>
          <p:nvPr/>
        </p:nvSpPr>
        <p:spPr>
          <a:xfrm>
            <a:off x="8961706" y="3982247"/>
            <a:ext cx="22846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beginning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76617" y="2372730"/>
            <a:ext cx="1710661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coherence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4820" y="194641"/>
            <a:ext cx="4931167" cy="788276"/>
            <a:chOff x="634820" y="194641"/>
            <a:chExt cx="4931167" cy="788276"/>
          </a:xfrm>
        </p:grpSpPr>
        <p:sp>
          <p:nvSpPr>
            <p:cNvPr id="22" name="TextBox 21"/>
            <p:cNvSpPr txBox="1"/>
            <p:nvPr/>
          </p:nvSpPr>
          <p:spPr>
            <a:xfrm>
              <a:off x="1351436" y="263717"/>
              <a:ext cx="4214551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b="1" dirty="0" smtClean="0"/>
                <a:t>应用文文体</a:t>
              </a:r>
              <a:r>
                <a:rPr lang="zh-CN" altLang="en-US" sz="3200" b="1" dirty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主要</a:t>
              </a:r>
              <a:r>
                <a:rPr lang="zh-CN" altLang="en-US" sz="3200" b="1" dirty="0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特征</a:t>
              </a:r>
              <a:r>
                <a:rPr lang="zh-CN" altLang="en-US" sz="2400" b="1" dirty="0" smtClean="0"/>
                <a:t>：</a:t>
              </a:r>
              <a:endParaRPr lang="zh-CN" altLang="en-US" sz="2400" b="1" dirty="0"/>
            </a:p>
          </p:txBody>
        </p:sp>
        <p:sp>
          <p:nvSpPr>
            <p:cNvPr id="34" name="椭圆 33"/>
            <p:cNvSpPr/>
            <p:nvPr/>
          </p:nvSpPr>
          <p:spPr>
            <a:xfrm>
              <a:off x="634820" y="194641"/>
              <a:ext cx="716616" cy="7882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</a:t>
              </a:r>
              <a:endParaRPr lang="zh-CN" altLang="en-US" sz="36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0" grpId="0" animBg="1"/>
      <p:bldP spid="32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7854" y="374754"/>
            <a:ext cx="10469799" cy="674558"/>
            <a:chOff x="0" y="-1"/>
            <a:chExt cx="10706312" cy="18568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1999" y="990600"/>
            <a:ext cx="999008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</a:rPr>
              <a:t>The outline of  Welcome speech: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32708" y="5440144"/>
            <a:ext cx="8360655" cy="58477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</a:rPr>
              <a:t>Ending---Conclusion :  </a:t>
            </a:r>
            <a:r>
              <a:rPr lang="en-US" altLang="zh-CN" sz="3200" b="1" dirty="0">
                <a:solidFill>
                  <a:srgbClr val="0000FF"/>
                </a:solidFill>
              </a:rPr>
              <a:t>…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75075" y="1855788"/>
            <a:ext cx="91256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</a:rPr>
              <a:t>Beginning---Introduction …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grpSp>
        <p:nvGrpSpPr>
          <p:cNvPr id="25" name="Group 5"/>
          <p:cNvGrpSpPr/>
          <p:nvPr/>
        </p:nvGrpSpPr>
        <p:grpSpPr bwMode="auto">
          <a:xfrm>
            <a:off x="909549" y="2953894"/>
            <a:ext cx="10064251" cy="2125045"/>
            <a:chOff x="560" y="1525"/>
            <a:chExt cx="4478" cy="1561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27" y="2413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</a:rPr>
                <a:t>Point 2…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7" name="AutoShape 7"/>
            <p:cNvSpPr/>
            <p:nvPr/>
          </p:nvSpPr>
          <p:spPr bwMode="auto">
            <a:xfrm>
              <a:off x="1965" y="1898"/>
              <a:ext cx="276" cy="839"/>
            </a:xfrm>
            <a:prstGeom prst="leftBrace">
              <a:avLst>
                <a:gd name="adj1" fmla="val 75000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/>
              <a:endParaRPr lang="zh-CN" altLang="zh-CN">
                <a:solidFill>
                  <a:srgbClr val="0000FF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560" y="1801"/>
              <a:ext cx="1339" cy="791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0000FF"/>
                  </a:solidFill>
                </a:rPr>
                <a:t>Body Arrangement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241" y="1718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</a:rPr>
                <a:t>Point 1…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AutoShape 10"/>
            <p:cNvSpPr/>
            <p:nvPr/>
          </p:nvSpPr>
          <p:spPr bwMode="auto">
            <a:xfrm>
              <a:off x="3339" y="1638"/>
              <a:ext cx="181" cy="680"/>
            </a:xfrm>
            <a:prstGeom prst="leftBrace">
              <a:avLst>
                <a:gd name="adj1" fmla="val 31308"/>
                <a:gd name="adj2" fmla="val 50000"/>
              </a:avLst>
            </a:prstGeom>
            <a:solidFill>
              <a:srgbClr val="00B050"/>
            </a:solidFill>
            <a:ln w="952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utoShape 11"/>
            <p:cNvSpPr/>
            <p:nvPr/>
          </p:nvSpPr>
          <p:spPr bwMode="auto">
            <a:xfrm>
              <a:off x="3293" y="2406"/>
              <a:ext cx="227" cy="680"/>
            </a:xfrm>
            <a:prstGeom prst="leftBrace">
              <a:avLst>
                <a:gd name="adj1" fmla="val 24963"/>
                <a:gd name="adj2" fmla="val 50000"/>
              </a:avLst>
            </a:prstGeom>
            <a:solidFill>
              <a:srgbClr val="00B050"/>
            </a:solidFill>
            <a:ln w="952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496" y="1525"/>
              <a:ext cx="1542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1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3514" y="1917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2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3575" y="2372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3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3561" y="2746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4</a:t>
              </a:r>
              <a:endParaRPr lang="en-US" altLang="zh-CN" sz="2000" b="1" dirty="0" smtClean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>
            <a:fillRect/>
          </a:stretch>
        </p:blipFill>
        <p:spPr>
          <a:xfrm>
            <a:off x="1717859" y="607516"/>
            <a:ext cx="10288470" cy="62504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5771" y="769257"/>
            <a:ext cx="3512459" cy="4078516"/>
            <a:chOff x="1060504" y="626911"/>
            <a:chExt cx="7300262" cy="1882372"/>
          </a:xfrm>
        </p:grpSpPr>
        <p:sp>
          <p:nvSpPr>
            <p:cNvPr id="11" name="矩形 10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8698" y="626911"/>
              <a:ext cx="2103745" cy="44212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94990" y="1182914"/>
              <a:ext cx="7065776" cy="1136394"/>
            </a:xfrm>
            <a:prstGeom prst="rect">
              <a:avLst/>
            </a:prstGeom>
            <a:solidFill>
              <a:srgbClr val="00FFCC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交际对象：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Visiting friends from New Zealand</a:t>
              </a:r>
              <a:endParaRPr lang="zh-CN" altLang="en-US" sz="2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语言风格：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formal and friendly</a:t>
              </a:r>
              <a:endParaRPr lang="zh-CN" altLang="en-US" sz="2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交际目的：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 your warm welcome to your friends from New Zealand</a:t>
              </a:r>
              <a:endParaRPr lang="en-US" altLang="zh-CN" sz="2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1650" y="721434"/>
            <a:ext cx="3588352" cy="4518222"/>
            <a:chOff x="1060502" y="565140"/>
            <a:chExt cx="6671203" cy="1944143"/>
          </a:xfrm>
        </p:grpSpPr>
        <p:sp>
          <p:nvSpPr>
            <p:cNvPr id="15" name="矩形 14"/>
            <p:cNvSpPr/>
            <p:nvPr/>
          </p:nvSpPr>
          <p:spPr>
            <a:xfrm>
              <a:off x="1060502" y="1116417"/>
              <a:ext cx="650929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3880" y="565140"/>
              <a:ext cx="2061175" cy="432771"/>
            </a:xfrm>
            <a:prstGeom prst="rect">
              <a:avLst/>
            </a:prstGeom>
          </p:spPr>
        </p:pic>
        <p:sp useBgFill="1">
          <p:nvSpPr>
            <p:cNvPr id="17" name="文本框 16"/>
            <p:cNvSpPr txBox="1"/>
            <p:nvPr/>
          </p:nvSpPr>
          <p:spPr>
            <a:xfrm>
              <a:off x="1294990" y="1285196"/>
              <a:ext cx="6436715" cy="96676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介绍活动具体安排：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Introduce the specific arrangements of the activities</a:t>
              </a:r>
              <a:endPara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阐述活动的意义：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 the meaning and significance of the activity</a:t>
              </a:r>
              <a:endPara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51835" y="870554"/>
            <a:ext cx="3282222" cy="3618131"/>
            <a:chOff x="1060504" y="805755"/>
            <a:chExt cx="3427365" cy="2237405"/>
          </a:xfrm>
        </p:grpSpPr>
        <p:sp>
          <p:nvSpPr>
            <p:cNvPr id="19" name="矩形 18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805755"/>
              <a:ext cx="814990" cy="56564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672098" y="1520559"/>
              <a:ext cx="2815771" cy="15226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zh-CN" altLang="en-US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寒暄语：</a:t>
              </a:r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It’s a great honor for me…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Warmly welcome…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表达友好情感：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Show friendly affection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1"/>
          <p:cNvSpPr txBox="1"/>
          <p:nvPr>
            <p:custDataLst>
              <p:tags r:id="rId3"/>
            </p:custDataLst>
          </p:nvPr>
        </p:nvSpPr>
        <p:spPr>
          <a:xfrm>
            <a:off x="4201887" y="0"/>
            <a:ext cx="3403600" cy="11518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rmAutofit fontScale="97500"/>
          </a:bodyPr>
          <a:lstStyle/>
          <a:p>
            <a:pPr algn="ctr"/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考</a:t>
            </a:r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rPr>
              <a:t>查</a:t>
            </a:r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要</a:t>
            </a:r>
            <a:r>
              <a:rPr lang="zh-CN" alt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点</a:t>
            </a:r>
            <a:endParaRPr lang="zh-CN" alt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02669" y="769257"/>
            <a:ext cx="3085102" cy="837293"/>
            <a:chOff x="1951355" y="3032760"/>
            <a:chExt cx="2606675" cy="708025"/>
          </a:xfrm>
        </p:grpSpPr>
        <p:grpSp>
          <p:nvGrpSpPr>
            <p:cNvPr id="32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4" name="文本框 1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2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6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3" name="TextBox 25"/>
            <p:cNvSpPr txBox="1"/>
            <p:nvPr>
              <p:custDataLst>
                <p:tags r:id="rId7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75000" lnSpcReduction="20000"/>
              <a:scene3d>
                <a:camera prst="orthographicFront"/>
                <a:lightRig rig="threePt" dir="t"/>
              </a:scene3d>
            </a:bodyPr>
            <a:lstStyle/>
            <a:p>
              <a:pPr fontAlgn="base"/>
              <a:r>
                <a:rPr lang="zh-CN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  <a:r>
                <a:rPr lang="zh-CN" altLang="en-US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完整，</a:t>
              </a:r>
              <a:endParaRPr lang="en-US" altLang="zh-CN" sz="28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  <a:p>
              <a:pPr fontAlgn="base"/>
              <a:r>
                <a:rPr lang="zh-CN" altLang="zh-CN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逻辑</a:t>
              </a:r>
              <a:r>
                <a:rPr lang="zh-CN" altLang="zh-CN" sz="28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清晰</a:t>
              </a:r>
              <a:endParaRPr lang="zh-CN" alt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50613" y="862048"/>
            <a:ext cx="2505710" cy="786503"/>
            <a:chOff x="710384" y="629820"/>
            <a:chExt cx="2505710" cy="786503"/>
          </a:xfrm>
        </p:grpSpPr>
        <p:sp>
          <p:nvSpPr>
            <p:cNvPr id="48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710384" y="629820"/>
              <a:ext cx="857250" cy="78650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rPr>
                <a:t>1</a:t>
              </a:r>
              <a:endParaRPr kumimoji="0" lang="zh-CN" altLang="en-US" sz="4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15612" y="631371"/>
              <a:ext cx="2400482" cy="783682"/>
              <a:chOff x="1040584" y="861968"/>
              <a:chExt cx="2400482" cy="705485"/>
            </a:xfrm>
          </p:grpSpPr>
          <p:sp>
            <p:nvSpPr>
              <p:cNvPr id="50" name="椭圆 49"/>
              <p:cNvSpPr/>
              <p:nvPr>
                <p:custDataLst>
                  <p:tags r:id="rId9"/>
                </p:custDataLst>
              </p:nvPr>
            </p:nvSpPr>
            <p:spPr>
              <a:xfrm>
                <a:off x="1040584" y="861968"/>
                <a:ext cx="705485" cy="70548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25"/>
              <p:cNvSpPr txBox="1"/>
              <p:nvPr>
                <p:custDataLst>
                  <p:tags r:id="rId10"/>
                </p:custDataLst>
              </p:nvPr>
            </p:nvSpPr>
            <p:spPr>
              <a:xfrm flipH="1">
                <a:off x="1795781" y="938257"/>
                <a:ext cx="1645285" cy="5232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rmAutofit fontScale="87500"/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sz="300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微软雅黑" panose="020B0503020204020204" charset="-122"/>
                  </a:rPr>
                  <a:t>交际恰当</a:t>
                </a:r>
                <a:endParaRPr lang="zh-CN" sz="3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910659" y="886823"/>
            <a:ext cx="2408998" cy="697689"/>
            <a:chOff x="9783002" y="5270137"/>
            <a:chExt cx="2408998" cy="697689"/>
          </a:xfrm>
        </p:grpSpPr>
        <p:grpSp>
          <p:nvGrpSpPr>
            <p:cNvPr id="53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9783002" y="5270137"/>
              <a:ext cx="827032" cy="697689"/>
              <a:chOff x="5450" y="4515"/>
              <a:chExt cx="1350" cy="1114"/>
            </a:xfrm>
          </p:grpSpPr>
          <p:sp>
            <p:nvSpPr>
              <p:cNvPr id="54" name="文本框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450" y="4515"/>
                <a:ext cx="1350" cy="1115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3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55" name="椭圆 54"/>
              <p:cNvSpPr/>
              <p:nvPr>
                <p:custDataLst>
                  <p:tags r:id="rId13"/>
                </p:custDataLst>
              </p:nvPr>
            </p:nvSpPr>
            <p:spPr>
              <a:xfrm>
                <a:off x="5570" y="4517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56" name="TextBox 25"/>
            <p:cNvSpPr txBox="1"/>
            <p:nvPr>
              <p:custDataLst>
                <p:tags r:id="rId14"/>
              </p:custDataLst>
            </p:nvPr>
          </p:nvSpPr>
          <p:spPr>
            <a:xfrm flipH="1">
              <a:off x="10682514" y="5333820"/>
              <a:ext cx="1509486" cy="515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90000"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措辞得体</a:t>
              </a:r>
              <a:endParaRPr 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24551"/>
          <a:stretch>
            <a:fillRect/>
          </a:stretch>
        </p:blipFill>
        <p:spPr>
          <a:xfrm flipH="1">
            <a:off x="9869213" y="0"/>
            <a:ext cx="2322786" cy="6858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06558"/>
            <a:ext cx="2164130" cy="1107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8516" y="0"/>
            <a:ext cx="207384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75360" indent="-975360"/>
            <a:r>
              <a:rPr lang="zh-CN" alt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审题</a:t>
            </a:r>
            <a:endParaRPr lang="zh-CN" altLang="en-US" sz="5400" b="1" dirty="0">
              <a:solidFill>
                <a:srgbClr val="FFC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45535" y="1487845"/>
            <a:ext cx="2920363" cy="1077218"/>
            <a:chOff x="2821905" y="3453438"/>
            <a:chExt cx="2920364" cy="1077218"/>
          </a:xfrm>
        </p:grpSpPr>
        <p:sp>
          <p:nvSpPr>
            <p:cNvPr id="8" name="椭圆 7"/>
            <p:cNvSpPr/>
            <p:nvPr/>
          </p:nvSpPr>
          <p:spPr>
            <a:xfrm>
              <a:off x="2821905" y="3514646"/>
              <a:ext cx="545972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57874" y="3453438"/>
              <a:ext cx="19843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类型：</a:t>
              </a:r>
              <a:endParaRPr lang="zh-CN" altLang="en-US" sz="3200" b="1" dirty="0" smtClean="0"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4005" y="2813747"/>
            <a:ext cx="2352804" cy="949362"/>
            <a:chOff x="2821906" y="3500736"/>
            <a:chExt cx="2352804" cy="949362"/>
          </a:xfrm>
        </p:grpSpPr>
        <p:sp>
          <p:nvSpPr>
            <p:cNvPr id="12" name="椭圆 11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63280" y="3500736"/>
              <a:ext cx="1511430" cy="94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人物：</a:t>
              </a:r>
              <a:endParaRPr lang="en-US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9770" y="4153558"/>
            <a:ext cx="2508759" cy="1110604"/>
            <a:chOff x="2821906" y="3514646"/>
            <a:chExt cx="2508759" cy="1110604"/>
          </a:xfrm>
        </p:grpSpPr>
        <p:sp>
          <p:nvSpPr>
            <p:cNvPr id="15" name="椭圆 14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98112" y="3548032"/>
              <a:ext cx="18325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关键词：</a:t>
              </a:r>
              <a:endParaRPr lang="en-US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4006" y="5306036"/>
            <a:ext cx="2096788" cy="1110604"/>
            <a:chOff x="2821906" y="3514646"/>
            <a:chExt cx="2096788" cy="1110604"/>
          </a:xfrm>
        </p:grpSpPr>
        <p:sp>
          <p:nvSpPr>
            <p:cNvPr id="18" name="椭圆 17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4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98112" y="3548032"/>
              <a:ext cx="142058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时态：</a:t>
              </a:r>
              <a:endParaRPr lang="zh-CN" altLang="en-US" sz="3200" b="1" dirty="0">
                <a:solidFill>
                  <a:srgbClr val="E2ECE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34971" y="1800944"/>
            <a:ext cx="2064412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欢迎致辞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64806" y="3028520"/>
            <a:ext cx="6515222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写作对象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是新西兰来访朋友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34971" y="4305098"/>
            <a:ext cx="6599921" cy="84090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向来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你校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访问朋友致辞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、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表示欢迎、介绍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活动安排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表达祝福</a:t>
            </a:r>
            <a:endParaRPr lang="zh-CN" altLang="en-US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34971" y="5796480"/>
            <a:ext cx="3440121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以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一般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将来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时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为主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uiExpand="1" build="p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04800" y="79882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extBox 3"/>
          <p:cNvSpPr txBox="1"/>
          <p:nvPr/>
        </p:nvSpPr>
        <p:spPr>
          <a:xfrm>
            <a:off x="152399" y="3957197"/>
            <a:ext cx="9757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975360" indent="-975360"/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构思：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89848" y="2762275"/>
          <a:ext cx="9812302" cy="3559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838"/>
                <a:gridCol w="2992338"/>
                <a:gridCol w="5789126"/>
              </a:tblGrid>
              <a:tr h="108065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框架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Framework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首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Beginning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241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Body Arrangements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497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尾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Ending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92536" y="5340067"/>
            <a:ext cx="1217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表达祝福</a:t>
            </a:r>
            <a:endParaRPr lang="zh-CN" altLang="en-US" sz="2000" b="1" dirty="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7824" y="3127852"/>
            <a:ext cx="513403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写信背景+ </a:t>
            </a:r>
            <a:r>
              <a:rPr lang="en-US" altLang="zh-CN" sz="2000" b="1" dirty="0" err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写作目的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（表示欢迎）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4224" y="4280362"/>
            <a:ext cx="376623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0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r>
              <a:rPr lang="en-US" altLang="zh-CN" dirty="0" err="1">
                <a:sym typeface="+mn-ea"/>
              </a:rPr>
              <a:t>介绍</a:t>
            </a:r>
            <a:r>
              <a:rPr lang="zh-CN" altLang="en-US" dirty="0">
                <a:sym typeface="+mn-ea"/>
              </a:rPr>
              <a:t>活动具体安排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4958" y="212725"/>
            <a:ext cx="1142208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2021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浙江高考首考应用文：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假如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你是李华，下周新西兰学生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来你校访问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。你将作为学生代表致欢迎辞，请为此写一篇发言稿，内容包括：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表示欢迎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介绍活动安排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表达祝福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注意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事项：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词数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左右；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可适当增加细节，使行文连贯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822092" y="1270660"/>
            <a:ext cx="478944" cy="18571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121136" y="1766489"/>
            <a:ext cx="3167841" cy="15091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632545" y="1773648"/>
            <a:ext cx="385772" cy="2506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705056" y="1641144"/>
            <a:ext cx="2186656" cy="3773635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CUSTOM_TIMING_USED" val="0"/>
  <p:tag name="ISPRING_PLAYER_PLAYLIST_ID" val="fc44c98e9fb55df0de39baf58361d1373052d439"/>
  <p:tag name="ISPRING_SLIDE_INDENT_LEVEL" val="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816_4*i*6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816_4*l_h_i*1_3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816_4*l_h_i*1_3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816_4*l_h_a*1_3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TABLE_BEAUTIFY" val="smartTable{08678119-f4ba-4963-818c-ac8215ee0ce7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2.xml><?xml version="1.0" encoding="utf-8"?>
<p:tagLst xmlns:p="http://schemas.openxmlformats.org/presentationml/2006/main">
  <p:tag name="KSO_WM_UNIT_ISCONTENTS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816_4*a*1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SLIDE_ID" val="custom20202816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816"/>
  <p:tag name="KSO_WM_SLIDE_LAYOUT" val="a_l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n1-2"/>
  <p:tag name="KSO_WM_UNIT_TYPE" val="n_h_a"/>
  <p:tag name="KSO_WM_UNIT_INDEX" val="1_1_1"/>
  <p:tag name="KSO_WM_UNIT_ID" val="custom20204461_33*n_h_a*1_1_1"/>
  <p:tag name="KSO_WM_TEMPLATE_CATEGORY" val="custom"/>
  <p:tag name="KSO_WM_TEMPLATE_INDEX" val="2020446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SHADOW_SCHEMECOLOR_INDEX" val="6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2"/>
  <p:tag name="KSO_WM_UNIT_TYPE" val="a"/>
  <p:tag name="KSO_WM_UNIT_INDEX" val="1"/>
  <p:tag name="KSO_WM_UNIT_ID" val="custom20204461_33*a*1"/>
  <p:tag name="KSO_WM_TEMPLATE_CATEGORY" val="custom"/>
  <p:tag name="KSO_WM_TEMPLATE_INDEX" val="2020446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30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816_4*l_h_i*1_1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816_4*l_h_i*1_1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816_4*l_h_a*1_1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7449</Words>
  <Application>WPS 演示</Application>
  <PresentationFormat>自定义</PresentationFormat>
  <Paragraphs>569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9" baseType="lpstr">
      <vt:lpstr>Arial</vt:lpstr>
      <vt:lpstr>宋体</vt:lpstr>
      <vt:lpstr>Wingdings</vt:lpstr>
      <vt:lpstr>思源黑体 Bold</vt:lpstr>
      <vt:lpstr>黑体</vt:lpstr>
      <vt:lpstr>Times New Roman</vt:lpstr>
      <vt:lpstr>HelveticaNeue</vt:lpstr>
      <vt:lpstr>Corbel</vt:lpstr>
      <vt:lpstr>华文新魏</vt:lpstr>
      <vt:lpstr>Bahnschrift Light</vt:lpstr>
      <vt:lpstr>字体视界-微微笑一笑体</vt:lpstr>
      <vt:lpstr>Wingdings</vt:lpstr>
      <vt:lpstr>Times New Roman</vt:lpstr>
      <vt:lpstr>Calibri</vt:lpstr>
      <vt:lpstr>微软雅黑</vt:lpstr>
      <vt:lpstr>华文行楷</vt:lpstr>
      <vt:lpstr>幼圆</vt:lpstr>
      <vt:lpstr>方正粗黑宋简体</vt:lpstr>
      <vt:lpstr>Georgia</vt:lpstr>
      <vt:lpstr>等线</vt:lpstr>
      <vt:lpstr>Arial Unicode MS</vt:lpstr>
      <vt:lpstr>等线 Light</vt:lpstr>
      <vt:lpstr>方正小标宋简体</vt:lpstr>
      <vt:lpstr>Wingdings</vt:lpstr>
      <vt:lpstr>微软雅黑 Light</vt:lpstr>
      <vt:lpstr>Cambria Math</vt:lpstr>
      <vt:lpstr>华文琥珀</vt:lpstr>
      <vt:lpstr>Calibri</vt:lpstr>
      <vt:lpstr>华文隶书</vt:lpstr>
      <vt:lpstr>Segoe UI Black</vt:lpstr>
      <vt:lpstr>Comic Sans MS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309</cp:revision>
  <dcterms:created xsi:type="dcterms:W3CDTF">2018-05-01T00:24:00Z</dcterms:created>
  <dcterms:modified xsi:type="dcterms:W3CDTF">2021-01-08T13:18:43Z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