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543" r:id="rId3"/>
    <p:sldId id="499" r:id="rId4"/>
    <p:sldId id="501" r:id="rId5"/>
    <p:sldId id="500" r:id="rId6"/>
    <p:sldId id="502" r:id="rId7"/>
    <p:sldId id="503" r:id="rId8"/>
    <p:sldId id="504" r:id="rId9"/>
    <p:sldId id="505" r:id="rId10"/>
    <p:sldId id="506" r:id="rId11"/>
    <p:sldId id="507" r:id="rId12"/>
    <p:sldId id="508" r:id="rId13"/>
    <p:sldId id="509" r:id="rId14"/>
    <p:sldId id="513" r:id="rId15"/>
    <p:sldId id="510" r:id="rId16"/>
    <p:sldId id="511" r:id="rId17"/>
    <p:sldId id="514" r:id="rId18"/>
    <p:sldId id="519" r:id="rId19"/>
    <p:sldId id="520" r:id="rId20"/>
    <p:sldId id="521" r:id="rId21"/>
    <p:sldId id="51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3" autoAdjust="0"/>
    <p:restoredTop sz="99631" autoAdjust="0"/>
  </p:normalViewPr>
  <p:slideViewPr>
    <p:cSldViewPr snapToGrid="0">
      <p:cViewPr>
        <p:scale>
          <a:sx n="100" d="100"/>
          <a:sy n="100" d="100"/>
        </p:scale>
        <p:origin x="-1014" y="-390"/>
      </p:cViewPr>
      <p:guideLst>
        <p:guide orient="horz" pos="2160"/>
        <p:guide pos="3831"/>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40122"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6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6" y="2047260"/>
                </a:lnTo>
                <a:cubicBezTo>
                  <a:pt x="1152171"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67815"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6" y="0"/>
                  <a:pt x="1064506"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95509"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523201" y="2138763"/>
            <a:ext cx="2128677" cy="2128676"/>
          </a:xfrm>
          <a:custGeom>
            <a:avLst/>
            <a:gdLst>
              <a:gd name="connsiteX0" fmla="*/ 1064507 w 2128677"/>
              <a:gd name="connsiteY0" fmla="*/ 0 h 2128676"/>
              <a:gd name="connsiteX1" fmla="*/ 1261062 w 2128677"/>
              <a:gd name="connsiteY1" fmla="*/ 81417 h 2128676"/>
              <a:gd name="connsiteX2" fmla="*/ 2047261 w 2128677"/>
              <a:gd name="connsiteY2" fmla="*/ 867615 h 2128676"/>
              <a:gd name="connsiteX3" fmla="*/ 2047261 w 2128677"/>
              <a:gd name="connsiteY3" fmla="*/ 1260726 h 2128676"/>
              <a:gd name="connsiteX4" fmla="*/ 1260727 w 2128677"/>
              <a:gd name="connsiteY4" fmla="*/ 2047260 h 2128676"/>
              <a:gd name="connsiteX5" fmla="*/ 867616 w 2128677"/>
              <a:gd name="connsiteY5" fmla="*/ 2047260 h 2128676"/>
              <a:gd name="connsiteX6" fmla="*/ 81417 w 2128677"/>
              <a:gd name="connsiteY6" fmla="*/ 1261062 h 2128676"/>
              <a:gd name="connsiteX7" fmla="*/ 81417 w 2128677"/>
              <a:gd name="connsiteY7" fmla="*/ 867950 h 2128676"/>
              <a:gd name="connsiteX8" fmla="*/ 867951 w 2128677"/>
              <a:gd name="connsiteY8" fmla="*/ 81417 h 2128676"/>
              <a:gd name="connsiteX9" fmla="*/ 1064507 w 2128677"/>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7" h="2128676">
                <a:moveTo>
                  <a:pt x="1064507" y="0"/>
                </a:moveTo>
                <a:cubicBezTo>
                  <a:pt x="1135645" y="0"/>
                  <a:pt x="1206784" y="27139"/>
                  <a:pt x="1261062" y="81417"/>
                </a:cubicBezTo>
                <a:lnTo>
                  <a:pt x="2047261" y="867615"/>
                </a:lnTo>
                <a:cubicBezTo>
                  <a:pt x="2155816" y="976170"/>
                  <a:pt x="2155816" y="1152171"/>
                  <a:pt x="2047261" y="1260726"/>
                </a:cubicBezTo>
                <a:lnTo>
                  <a:pt x="1260727" y="2047260"/>
                </a:lnTo>
                <a:cubicBezTo>
                  <a:pt x="1152172" y="2155815"/>
                  <a:pt x="976171" y="2155815"/>
                  <a:pt x="867616" y="2047260"/>
                </a:cubicBezTo>
                <a:lnTo>
                  <a:pt x="81417" y="1261062"/>
                </a:lnTo>
                <a:cubicBezTo>
                  <a:pt x="-27138" y="1152507"/>
                  <a:pt x="-27138" y="976505"/>
                  <a:pt x="81417" y="867950"/>
                </a:cubicBezTo>
                <a:lnTo>
                  <a:pt x="867951" y="81417"/>
                </a:lnTo>
                <a:cubicBezTo>
                  <a:pt x="922229" y="27139"/>
                  <a:pt x="993368" y="0"/>
                  <a:pt x="1064507"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49834" y="2010341"/>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09874" y="2010345"/>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869910" y="2010345"/>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88560"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2805889" y="2417548"/>
            <a:ext cx="1740397" cy="2903148"/>
          </a:xfrm>
          <a:custGeom>
            <a:avLst/>
            <a:gdLst>
              <a:gd name="connsiteX0" fmla="*/ 0 w 1740397"/>
              <a:gd name="connsiteY0" fmla="*/ 0 h 2903148"/>
              <a:gd name="connsiteX1" fmla="*/ 1740397 w 1740397"/>
              <a:gd name="connsiteY1" fmla="*/ 0 h 2903148"/>
              <a:gd name="connsiteX2" fmla="*/ 1740397 w 1740397"/>
              <a:gd name="connsiteY2" fmla="*/ 2903148 h 2903148"/>
              <a:gd name="connsiteX3" fmla="*/ 0 w 1740397"/>
              <a:gd name="connsiteY3" fmla="*/ 2903148 h 2903148"/>
            </a:gdLst>
            <a:ahLst/>
            <a:cxnLst>
              <a:cxn ang="0">
                <a:pos x="connsiteX0" y="connsiteY0"/>
              </a:cxn>
              <a:cxn ang="0">
                <a:pos x="connsiteX1" y="connsiteY1"/>
              </a:cxn>
              <a:cxn ang="0">
                <a:pos x="connsiteX2" y="connsiteY2"/>
              </a:cxn>
              <a:cxn ang="0">
                <a:pos x="connsiteX3" y="connsiteY3"/>
              </a:cxn>
            </a:cxnLst>
            <a:rect l="l" t="t" r="r" b="b"/>
            <a:pathLst>
              <a:path w="1740397" h="2903148">
                <a:moveTo>
                  <a:pt x="0" y="0"/>
                </a:moveTo>
                <a:lnTo>
                  <a:pt x="1740397" y="0"/>
                </a:lnTo>
                <a:lnTo>
                  <a:pt x="1740397" y="2903148"/>
                </a:lnTo>
                <a:lnTo>
                  <a:pt x="0" y="2903148"/>
                </a:ln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4153872"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showMasterSp="0">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0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0"/>
          </p:nvPr>
        </p:nvSpPr>
        <p:spPr>
          <a:xfrm>
            <a:off x="1348928"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7" name="任意多边形: 形状 16"/>
          <p:cNvSpPr>
            <a:spLocks noGrp="1"/>
          </p:cNvSpPr>
          <p:nvPr>
            <p:ph type="pic" sz="quarter" idx="11"/>
          </p:nvPr>
        </p:nvSpPr>
        <p:spPr>
          <a:xfrm>
            <a:off x="3300561"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5" name="任意多边形: 形状 14"/>
          <p:cNvSpPr>
            <a:spLocks noGrp="1"/>
          </p:cNvSpPr>
          <p:nvPr>
            <p:ph type="pic" sz="quarter" idx="12"/>
          </p:nvPr>
        </p:nvSpPr>
        <p:spPr>
          <a:xfrm>
            <a:off x="5252194"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8" name="任意多边形: 形状 17"/>
          <p:cNvSpPr>
            <a:spLocks noGrp="1"/>
          </p:cNvSpPr>
          <p:nvPr>
            <p:ph type="pic" sz="quarter" idx="13"/>
          </p:nvPr>
        </p:nvSpPr>
        <p:spPr>
          <a:xfrm>
            <a:off x="7203827"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6" name="任意多边形: 形状 15"/>
          <p:cNvSpPr>
            <a:spLocks noGrp="1"/>
          </p:cNvSpPr>
          <p:nvPr>
            <p:ph type="pic" sz="quarter" idx="14"/>
          </p:nvPr>
        </p:nvSpPr>
        <p:spPr>
          <a:xfrm>
            <a:off x="9155460"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33167"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3" name="图片占位符 12"/>
          <p:cNvSpPr>
            <a:spLocks noGrp="1"/>
          </p:cNvSpPr>
          <p:nvPr>
            <p:ph type="pic" sz="quarter" idx="11"/>
          </p:nvPr>
        </p:nvSpPr>
        <p:spPr>
          <a:xfrm>
            <a:off x="3923858"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4" name="图片占位符 13"/>
          <p:cNvSpPr>
            <a:spLocks noGrp="1"/>
          </p:cNvSpPr>
          <p:nvPr>
            <p:ph type="pic" sz="quarter" idx="12"/>
          </p:nvPr>
        </p:nvSpPr>
        <p:spPr>
          <a:xfrm>
            <a:off x="6414549"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5" name="图片占位符 14"/>
          <p:cNvSpPr>
            <a:spLocks noGrp="1"/>
          </p:cNvSpPr>
          <p:nvPr>
            <p:ph type="pic" sz="quarter" idx="13"/>
          </p:nvPr>
        </p:nvSpPr>
        <p:spPr>
          <a:xfrm>
            <a:off x="8905240"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18346"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96384"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4422"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052459"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16621"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7639387"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4739541" y="3878161"/>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43472"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a:off x="3719736"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2"/>
          </p:nvPr>
        </p:nvSpPr>
        <p:spPr>
          <a:xfrm>
            <a:off x="6096000"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5" name="图片占位符 14"/>
          <p:cNvSpPr>
            <a:spLocks noGrp="1"/>
          </p:cNvSpPr>
          <p:nvPr>
            <p:ph type="pic" sz="quarter" idx="13"/>
          </p:nvPr>
        </p:nvSpPr>
        <p:spPr>
          <a:xfrm>
            <a:off x="8472264"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pic>
        <p:nvPicPr>
          <p:cNvPr id="12" name="图片 11" descr="水印"/>
          <p:cNvPicPr>
            <a:picLocks noChangeAspect="1"/>
          </p:cNvPicPr>
          <p:nvPr userDrawn="1"/>
        </p:nvPicPr>
        <p:blipFill>
          <a:blip r:embed="rId1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12.jpeg"/><Relationship Id="rId3" Type="http://schemas.openxmlformats.org/officeDocument/2006/relationships/hyperlink" Target="http://pre-xsj.699pic.com/tupian/1n2r0m.html" TargetMode="External"/><Relationship Id="rId2" Type="http://schemas.openxmlformats.org/officeDocument/2006/relationships/image" Target="../media/image11.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059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27381" y="3847620"/>
            <a:ext cx="1824203" cy="134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351584" y="3356992"/>
            <a:ext cx="576064" cy="490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927648" y="3356992"/>
            <a:ext cx="96011"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023659" y="3068960"/>
            <a:ext cx="480053" cy="401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03712" y="3068961"/>
            <a:ext cx="192021" cy="2005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695733" y="2060849"/>
            <a:ext cx="1536171" cy="12086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231904" y="2060849"/>
            <a:ext cx="2112235" cy="1786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44139" y="3861048"/>
            <a:ext cx="19202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62751" y="2188109"/>
            <a:ext cx="4229100" cy="954107"/>
          </a:xfrm>
          <a:prstGeom prst="rect">
            <a:avLst/>
          </a:prstGeom>
          <a:noFill/>
        </p:spPr>
        <p:txBody>
          <a:bodyPr wrap="square" rtlCol="0">
            <a:spAutoFit/>
          </a:bodyPr>
          <a:lstStyle/>
          <a:p>
            <a:pPr algn="ctr"/>
            <a:r>
              <a:rPr lang="en-US" altLang="zh-CN" sz="2000" b="1" dirty="0" smtClean="0"/>
              <a:t>Falling  Action</a:t>
            </a:r>
            <a:endParaRPr lang="en-US" altLang="zh-CN" sz="2000" b="1" dirty="0" smtClean="0"/>
          </a:p>
          <a:p>
            <a:r>
              <a:rPr lang="en-US" altLang="zh-CN" dirty="0"/>
              <a:t> </a:t>
            </a:r>
            <a:r>
              <a:rPr lang="en-US" altLang="zh-CN" dirty="0" smtClean="0"/>
              <a:t>Para1: </a:t>
            </a:r>
            <a:r>
              <a:rPr lang="en-US" altLang="zh-CN" dirty="0">
                <a:solidFill>
                  <a:srgbClr val="00B050"/>
                </a:solidFill>
              </a:rPr>
              <a:t>I was stuck for five or six minutes though it felt much longer.</a:t>
            </a:r>
            <a:endParaRPr lang="zh-CN" altLang="en-US" dirty="0">
              <a:solidFill>
                <a:srgbClr val="00B050"/>
              </a:solidFill>
            </a:endParaRPr>
          </a:p>
        </p:txBody>
      </p:sp>
      <p:sp>
        <p:nvSpPr>
          <p:cNvPr id="20" name="TextBox 19"/>
          <p:cNvSpPr txBox="1"/>
          <p:nvPr/>
        </p:nvSpPr>
        <p:spPr>
          <a:xfrm>
            <a:off x="863419" y="2114854"/>
            <a:ext cx="3552395" cy="1231106"/>
          </a:xfrm>
          <a:prstGeom prst="rect">
            <a:avLst/>
          </a:prstGeom>
          <a:noFill/>
        </p:spPr>
        <p:txBody>
          <a:bodyPr wrap="square" rtlCol="0">
            <a:spAutoFit/>
          </a:bodyPr>
          <a:lstStyle/>
          <a:p>
            <a:pPr algn="ctr"/>
            <a:r>
              <a:rPr lang="en-US" altLang="zh-CN" sz="2000" b="1" dirty="0" smtClean="0"/>
              <a:t>Rising Action</a:t>
            </a:r>
            <a:endParaRPr lang="en-US" altLang="zh-CN" sz="2000" b="1" dirty="0" smtClean="0"/>
          </a:p>
          <a:p>
            <a:r>
              <a:rPr lang="en-US" altLang="zh-CN" dirty="0"/>
              <a:t> </a:t>
            </a:r>
            <a:r>
              <a:rPr lang="en-US" altLang="zh-CN" dirty="0" smtClean="0">
                <a:solidFill>
                  <a:srgbClr val="00B050"/>
                </a:solidFill>
              </a:rPr>
              <a:t>I managed to put my head into the hollow pumpkin, feeling proud.</a:t>
            </a:r>
            <a:endParaRPr lang="zh-CN" altLang="en-US" dirty="0">
              <a:solidFill>
                <a:srgbClr val="00B050"/>
              </a:solidFill>
            </a:endParaRPr>
          </a:p>
        </p:txBody>
      </p:sp>
      <p:sp>
        <p:nvSpPr>
          <p:cNvPr id="21" name="TextBox 20"/>
          <p:cNvSpPr txBox="1"/>
          <p:nvPr/>
        </p:nvSpPr>
        <p:spPr>
          <a:xfrm>
            <a:off x="3823647" y="1106742"/>
            <a:ext cx="4101153" cy="954107"/>
          </a:xfrm>
          <a:prstGeom prst="rect">
            <a:avLst/>
          </a:prstGeom>
          <a:noFill/>
        </p:spPr>
        <p:txBody>
          <a:bodyPr wrap="square" rtlCol="0">
            <a:spAutoFit/>
          </a:bodyPr>
          <a:lstStyle/>
          <a:p>
            <a:pPr algn="ctr"/>
            <a:r>
              <a:rPr lang="en-US" altLang="zh-CN" sz="2000" b="1" dirty="0" smtClean="0"/>
              <a:t>Climax</a:t>
            </a:r>
            <a:endParaRPr lang="en-US" altLang="zh-CN" sz="2000" b="1" dirty="0" smtClean="0"/>
          </a:p>
          <a:p>
            <a:r>
              <a:rPr lang="en-US" altLang="zh-CN" dirty="0" smtClean="0">
                <a:solidFill>
                  <a:srgbClr val="00B050"/>
                </a:solidFill>
              </a:rPr>
              <a:t>I failed to get my head out of the pumpkin after several failed attempts.</a:t>
            </a:r>
            <a:endParaRPr lang="zh-CN" altLang="en-US" dirty="0">
              <a:solidFill>
                <a:srgbClr val="00B050"/>
              </a:solidFill>
            </a:endParaRPr>
          </a:p>
        </p:txBody>
      </p:sp>
      <p:sp>
        <p:nvSpPr>
          <p:cNvPr id="22" name="TextBox 21"/>
          <p:cNvSpPr txBox="1"/>
          <p:nvPr/>
        </p:nvSpPr>
        <p:spPr>
          <a:xfrm>
            <a:off x="143339" y="4005065"/>
            <a:ext cx="3552395" cy="1231106"/>
          </a:xfrm>
          <a:prstGeom prst="rect">
            <a:avLst/>
          </a:prstGeom>
          <a:noFill/>
        </p:spPr>
        <p:txBody>
          <a:bodyPr wrap="square" rtlCol="0">
            <a:spAutoFit/>
          </a:bodyPr>
          <a:lstStyle/>
          <a:p>
            <a:r>
              <a:rPr lang="en-US" altLang="zh-CN" sz="2000" b="1" dirty="0" smtClean="0"/>
              <a:t>Background/Beginning</a:t>
            </a:r>
            <a:endParaRPr lang="en-US" altLang="zh-CN" sz="2000" b="1" dirty="0" smtClean="0"/>
          </a:p>
          <a:p>
            <a:r>
              <a:rPr lang="en-US" altLang="zh-CN" dirty="0"/>
              <a:t> </a:t>
            </a:r>
            <a:r>
              <a:rPr lang="en-US" altLang="zh-CN" dirty="0" smtClean="0">
                <a:solidFill>
                  <a:srgbClr val="00B050"/>
                </a:solidFill>
              </a:rPr>
              <a:t>We seek out the biggest pumpkin for the Halloween every year.</a:t>
            </a:r>
            <a:endParaRPr lang="zh-CN" altLang="en-US" dirty="0">
              <a:solidFill>
                <a:srgbClr val="00B050"/>
              </a:solidFill>
            </a:endParaRPr>
          </a:p>
        </p:txBody>
      </p:sp>
      <p:sp>
        <p:nvSpPr>
          <p:cNvPr id="23" name="TextBox 22"/>
          <p:cNvSpPr txBox="1"/>
          <p:nvPr/>
        </p:nvSpPr>
        <p:spPr>
          <a:xfrm>
            <a:off x="7306005" y="3933057"/>
            <a:ext cx="3552395" cy="1229995"/>
          </a:xfrm>
          <a:prstGeom prst="rect">
            <a:avLst/>
          </a:prstGeom>
          <a:noFill/>
        </p:spPr>
        <p:txBody>
          <a:bodyPr wrap="square" rtlCol="0">
            <a:spAutoFit/>
          </a:bodyPr>
          <a:lstStyle/>
          <a:p>
            <a:pPr algn="ctr"/>
            <a:r>
              <a:rPr lang="en-US" altLang="zh-CN" sz="2000" b="1" dirty="0" smtClean="0"/>
              <a:t>Resolution</a:t>
            </a:r>
            <a:endParaRPr lang="en-US" altLang="zh-CN" sz="2000" b="1" dirty="0" smtClean="0"/>
          </a:p>
          <a:p>
            <a:r>
              <a:rPr lang="en-US" altLang="zh-CN" dirty="0" smtClean="0"/>
              <a:t> Para2: </a:t>
            </a:r>
            <a:r>
              <a:rPr lang="en-US" altLang="zh-CN" dirty="0">
                <a:solidFill>
                  <a:srgbClr val="00B050"/>
                </a:solidFill>
              </a:rPr>
              <a:t>That video was posted online the Monday before </a:t>
            </a:r>
            <a:r>
              <a:rPr lang="en-US" altLang="zh-CN" dirty="0" smtClean="0">
                <a:solidFill>
                  <a:srgbClr val="00B050"/>
                </a:solidFill>
              </a:rPr>
              <a:t>Halloween</a:t>
            </a:r>
            <a:endParaRPr lang="zh-CN" altLang="en-US" dirty="0">
              <a:solidFill>
                <a:srgbClr val="00B050"/>
              </a:solidFill>
            </a:endParaRPr>
          </a:p>
        </p:txBody>
      </p:sp>
      <p:sp>
        <p:nvSpPr>
          <p:cNvPr id="25" name="TextBox 24"/>
          <p:cNvSpPr txBox="1"/>
          <p:nvPr/>
        </p:nvSpPr>
        <p:spPr>
          <a:xfrm>
            <a:off x="3455707" y="5517233"/>
            <a:ext cx="6096677" cy="584775"/>
          </a:xfrm>
          <a:prstGeom prst="rect">
            <a:avLst/>
          </a:prstGeom>
          <a:noFill/>
        </p:spPr>
        <p:txBody>
          <a:bodyPr wrap="square" rtlCol="0">
            <a:spAutoFit/>
          </a:bodyPr>
          <a:lstStyle/>
          <a:p>
            <a:r>
              <a:rPr lang="en-US" altLang="zh-CN" sz="3200" b="1" dirty="0" smtClean="0">
                <a:solidFill>
                  <a:srgbClr val="0000FF"/>
                </a:solidFill>
              </a:rPr>
              <a:t>Story Mountain</a:t>
            </a:r>
            <a:r>
              <a:rPr lang="zh-CN" altLang="en-US" sz="3200" b="1" dirty="0" smtClean="0">
                <a:solidFill>
                  <a:srgbClr val="0000FF"/>
                </a:solidFill>
              </a:rPr>
              <a:t>故事山</a:t>
            </a:r>
            <a:endParaRPr lang="zh-CN" altLang="en-US" sz="2800" dirty="0">
              <a:solidFill>
                <a:srgbClr val="0000FF"/>
              </a:solidFill>
            </a:endParaRPr>
          </a:p>
        </p:txBody>
      </p:sp>
      <p:sp>
        <p:nvSpPr>
          <p:cNvPr id="17" name="TextBox 16"/>
          <p:cNvSpPr txBox="1"/>
          <p:nvPr/>
        </p:nvSpPr>
        <p:spPr>
          <a:xfrm>
            <a:off x="109182" y="117693"/>
            <a:ext cx="12082818" cy="1077218"/>
          </a:xfrm>
          <a:prstGeom prst="rect">
            <a:avLst/>
          </a:prstGeom>
          <a:noFill/>
        </p:spPr>
        <p:txBody>
          <a:bodyPr wrap="square" rtlCol="0">
            <a:spAutoFit/>
          </a:bodyPr>
          <a:lstStyle/>
          <a:p>
            <a:pPr lvl="0" defTabSz="914400"/>
            <a:r>
              <a:rPr lang="zh-CN" altLang="en-US" sz="3200" b="1"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文本</a:t>
            </a: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理解</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en-US" altLang="zh-CN" sz="3200" b="1"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 name="TextBox 1"/>
          <p:cNvSpPr txBox="1"/>
          <p:nvPr/>
        </p:nvSpPr>
        <p:spPr>
          <a:xfrm>
            <a:off x="1028700" y="5048250"/>
            <a:ext cx="1409700" cy="523220"/>
          </a:xfrm>
          <a:prstGeom prst="rect">
            <a:avLst/>
          </a:prstGeom>
          <a:noFill/>
        </p:spPr>
        <p:txBody>
          <a:bodyPr wrap="square" rtlCol="0">
            <a:spAutoFit/>
          </a:bodyPr>
          <a:lstStyle/>
          <a:p>
            <a:r>
              <a:rPr lang="en-US" altLang="zh-CN" sz="2800" dirty="0" smtClean="0">
                <a:solidFill>
                  <a:srgbClr val="FF0000"/>
                </a:solidFill>
              </a:rPr>
              <a:t>Excited</a:t>
            </a:r>
            <a:endParaRPr lang="zh-CN" altLang="en-US" sz="2800" dirty="0">
              <a:solidFill>
                <a:srgbClr val="FF0000"/>
              </a:solidFill>
            </a:endParaRPr>
          </a:p>
        </p:txBody>
      </p:sp>
      <p:sp>
        <p:nvSpPr>
          <p:cNvPr id="18" name="TextBox 17"/>
          <p:cNvSpPr txBox="1"/>
          <p:nvPr/>
        </p:nvSpPr>
        <p:spPr>
          <a:xfrm>
            <a:off x="1646734" y="3007868"/>
            <a:ext cx="1409700" cy="523220"/>
          </a:xfrm>
          <a:prstGeom prst="rect">
            <a:avLst/>
          </a:prstGeom>
          <a:noFill/>
        </p:spPr>
        <p:txBody>
          <a:bodyPr wrap="square" rtlCol="0">
            <a:spAutoFit/>
          </a:bodyPr>
          <a:lstStyle/>
          <a:p>
            <a:r>
              <a:rPr lang="en-US" altLang="zh-CN" sz="2800" dirty="0" smtClean="0">
                <a:solidFill>
                  <a:srgbClr val="FF0000"/>
                </a:solidFill>
              </a:rPr>
              <a:t>Proud</a:t>
            </a:r>
            <a:endParaRPr lang="zh-CN" altLang="en-US" sz="2800" dirty="0">
              <a:solidFill>
                <a:srgbClr val="FF0000"/>
              </a:solidFill>
            </a:endParaRPr>
          </a:p>
        </p:txBody>
      </p:sp>
      <p:sp>
        <p:nvSpPr>
          <p:cNvPr id="24" name="TextBox 23"/>
          <p:cNvSpPr txBox="1"/>
          <p:nvPr/>
        </p:nvSpPr>
        <p:spPr>
          <a:xfrm>
            <a:off x="5332469" y="2044248"/>
            <a:ext cx="3048339" cy="461665"/>
          </a:xfrm>
          <a:prstGeom prst="rect">
            <a:avLst/>
          </a:prstGeom>
          <a:noFill/>
        </p:spPr>
        <p:txBody>
          <a:bodyPr wrap="square" rtlCol="0">
            <a:spAutoFit/>
          </a:bodyPr>
          <a:lstStyle/>
          <a:p>
            <a:r>
              <a:rPr lang="en-US" altLang="zh-CN" sz="2400" dirty="0" smtClean="0">
                <a:solidFill>
                  <a:srgbClr val="FF0000"/>
                </a:solidFill>
              </a:rPr>
              <a:t>Nervous/Worried</a:t>
            </a:r>
            <a:endParaRPr lang="zh-CN" altLang="en-US" sz="2400" dirty="0">
              <a:solidFill>
                <a:srgbClr val="FF0000"/>
              </a:solidFill>
            </a:endParaRPr>
          </a:p>
        </p:txBody>
      </p:sp>
      <p:sp>
        <p:nvSpPr>
          <p:cNvPr id="26" name="TextBox 25"/>
          <p:cNvSpPr txBox="1"/>
          <p:nvPr/>
        </p:nvSpPr>
        <p:spPr>
          <a:xfrm>
            <a:off x="9353550" y="3068305"/>
            <a:ext cx="1409700" cy="523220"/>
          </a:xfrm>
          <a:prstGeom prst="rect">
            <a:avLst/>
          </a:prstGeom>
          <a:noFill/>
        </p:spPr>
        <p:txBody>
          <a:bodyPr wrap="square" rtlCol="0">
            <a:spAutoFit/>
          </a:bodyPr>
          <a:lstStyle/>
          <a:p>
            <a:r>
              <a:rPr lang="en-US" altLang="zh-CN" sz="2800" dirty="0" smtClean="0">
                <a:solidFill>
                  <a:srgbClr val="FF0000"/>
                </a:solidFill>
              </a:rPr>
              <a:t>?</a:t>
            </a:r>
            <a:endParaRPr lang="zh-CN" altLang="en-US" sz="2800" dirty="0">
              <a:solidFill>
                <a:srgbClr val="FF0000"/>
              </a:solidFill>
            </a:endParaRPr>
          </a:p>
        </p:txBody>
      </p:sp>
      <p:sp>
        <p:nvSpPr>
          <p:cNvPr id="27" name="TextBox 26"/>
          <p:cNvSpPr txBox="1"/>
          <p:nvPr/>
        </p:nvSpPr>
        <p:spPr>
          <a:xfrm>
            <a:off x="9448700" y="4902553"/>
            <a:ext cx="1409700" cy="523220"/>
          </a:xfrm>
          <a:prstGeom prst="rect">
            <a:avLst/>
          </a:prstGeom>
          <a:noFill/>
        </p:spPr>
        <p:txBody>
          <a:bodyPr wrap="square" rtlCol="0">
            <a:spAutoFit/>
          </a:bodyPr>
          <a:lstStyle/>
          <a:p>
            <a:r>
              <a:rPr lang="en-US" altLang="zh-CN" sz="2800" dirty="0">
                <a:solidFill>
                  <a:srgbClr val="FF0000"/>
                </a:solidFill>
              </a:rPr>
              <a:t>?</a:t>
            </a:r>
            <a:endParaRPr lang="zh-CN" altLang="en-US" sz="2800" dirty="0">
              <a:solidFill>
                <a:srgbClr val="FF0000"/>
              </a:solidFill>
            </a:endParaRPr>
          </a:p>
        </p:txBody>
      </p:sp>
      <p:pic>
        <p:nvPicPr>
          <p:cNvPr id="5" name="图片 4"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additive="base">
                                        <p:cTn id="5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
                                            <p:txEl>
                                              <p:pRg st="0" end="0"/>
                                            </p:txEl>
                                          </p:spTgt>
                                        </p:tgtEl>
                                        <p:attrNameLst>
                                          <p:attrName>style.visibility</p:attrName>
                                        </p:attrNameLst>
                                      </p:cBhvr>
                                      <p:to>
                                        <p:strVal val="visible"/>
                                      </p:to>
                                    </p:set>
                                    <p:anim calcmode="lin" valueType="num">
                                      <p:cBhvr additive="base">
                                        <p:cTn id="6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3901068"/>
          </a:xfrm>
          <a:prstGeom prst="rect">
            <a:avLst/>
          </a:prstGeom>
          <a:noFill/>
        </p:spPr>
        <p:txBody>
          <a:bodyPr wrap="square" rtlCol="0">
            <a:spAutoFit/>
          </a:bodyPr>
          <a:lstStyle/>
          <a:p>
            <a:pPr indent="266700">
              <a:lnSpc>
                <a:spcPts val="3300"/>
              </a:lnSpc>
            </a:pPr>
            <a:r>
              <a:rPr lang="zh-CN" altLang="en-US" sz="3200" b="1"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情节构思</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Paragraph 1:</a:t>
            </a: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was stuck for five or six minutes though it felt much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longer.</a:t>
            </a: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Paragraph 2:</a:t>
            </a: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That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video was posted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Monday before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Halloween. </a:t>
            </a:r>
            <a:endParaRPr lang="zh-CN" altLang="zh-CN" sz="24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矩形 3"/>
          <p:cNvSpPr/>
          <p:nvPr/>
        </p:nvSpPr>
        <p:spPr>
          <a:xfrm>
            <a:off x="438150" y="3514725"/>
            <a:ext cx="1485900" cy="4191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695574" y="2767131"/>
            <a:ext cx="6067425" cy="830997"/>
          </a:xfrm>
          <a:prstGeom prst="rect">
            <a:avLst/>
          </a:prstGeom>
          <a:noFill/>
          <a:ln>
            <a:solidFill>
              <a:srgbClr val="00B050"/>
            </a:solidFill>
          </a:ln>
        </p:spPr>
        <p:txBody>
          <a:bodyPr wrap="square" rtlCol="0">
            <a:spAutoFit/>
          </a:bodyPr>
          <a:lstStyle/>
          <a:p>
            <a:r>
              <a:rPr lang="en-US" altLang="zh-CN" sz="2400" dirty="0" smtClean="0">
                <a:solidFill>
                  <a:srgbClr val="FF0000"/>
                </a:solidFill>
              </a:rPr>
              <a:t>Who shot the video/ filmed the event?(</a:t>
            </a:r>
            <a:r>
              <a:rPr lang="zh-CN" altLang="en-US" sz="2400" dirty="0" smtClean="0">
                <a:solidFill>
                  <a:srgbClr val="FF0000"/>
                </a:solidFill>
              </a:rPr>
              <a:t>前文</a:t>
            </a:r>
            <a:r>
              <a:rPr lang="en-US" altLang="zh-CN" sz="2400" dirty="0" smtClean="0">
                <a:solidFill>
                  <a:srgbClr val="FF0000"/>
                </a:solidFill>
              </a:rPr>
              <a:t>)</a:t>
            </a:r>
            <a:endParaRPr lang="en-US" altLang="zh-CN" sz="2400" dirty="0" smtClean="0">
              <a:solidFill>
                <a:srgbClr val="FF0000"/>
              </a:solidFill>
            </a:endParaRPr>
          </a:p>
          <a:p>
            <a:r>
              <a:rPr lang="en-US" altLang="zh-CN" sz="2400" dirty="0" smtClean="0">
                <a:solidFill>
                  <a:srgbClr val="FF0000"/>
                </a:solidFill>
              </a:rPr>
              <a:t>What was the video about?</a:t>
            </a:r>
            <a:endParaRPr lang="zh-CN" altLang="en-US" sz="2400" dirty="0">
              <a:solidFill>
                <a:srgbClr val="FF0000"/>
              </a:solidFill>
            </a:endParaRPr>
          </a:p>
        </p:txBody>
      </p:sp>
      <p:cxnSp>
        <p:nvCxnSpPr>
          <p:cNvPr id="7" name="直接箭头连接符 6"/>
          <p:cNvCxnSpPr/>
          <p:nvPr/>
        </p:nvCxnSpPr>
        <p:spPr>
          <a:xfrm flipV="1">
            <a:off x="2019300" y="3362325"/>
            <a:ext cx="547687" cy="152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24049" y="1468062"/>
            <a:ext cx="6010276" cy="1200329"/>
          </a:xfrm>
          <a:prstGeom prst="rect">
            <a:avLst/>
          </a:prstGeom>
          <a:solidFill>
            <a:schemeClr val="tx2">
              <a:lumMod val="20000"/>
              <a:lumOff val="80000"/>
            </a:schemeClr>
          </a:solidFill>
          <a:ln>
            <a:solidFill>
              <a:srgbClr val="00B050"/>
            </a:solidFill>
          </a:ln>
        </p:spPr>
        <p:txBody>
          <a:bodyPr wrap="square" rtlCol="0">
            <a:spAutoFit/>
          </a:bodyPr>
          <a:lstStyle/>
          <a:p>
            <a:r>
              <a:rPr lang="en-US" altLang="zh-CN" sz="2400" dirty="0" smtClean="0">
                <a:solidFill>
                  <a:srgbClr val="FF0000"/>
                </a:solidFill>
              </a:rPr>
              <a:t>1.How did I feel while stuck in the pumpkin?</a:t>
            </a:r>
            <a:endParaRPr lang="en-US" altLang="zh-CN" sz="2400" dirty="0" smtClean="0">
              <a:solidFill>
                <a:srgbClr val="FF0000"/>
              </a:solidFill>
            </a:endParaRPr>
          </a:p>
          <a:p>
            <a:r>
              <a:rPr lang="en-US" altLang="zh-CN" sz="2400" dirty="0" smtClean="0">
                <a:solidFill>
                  <a:srgbClr val="FF0000"/>
                </a:solidFill>
              </a:rPr>
              <a:t>2.How did I get my head out?</a:t>
            </a:r>
            <a:endParaRPr lang="en-US" altLang="zh-CN" sz="2400" dirty="0" smtClean="0">
              <a:solidFill>
                <a:srgbClr val="FF0000"/>
              </a:solidFill>
            </a:endParaRPr>
          </a:p>
          <a:p>
            <a:r>
              <a:rPr lang="en-US" altLang="zh-CN" sz="2400" dirty="0" smtClean="0">
                <a:solidFill>
                  <a:srgbClr val="FF0000"/>
                </a:solidFill>
              </a:rPr>
              <a:t>3.How did I feel afterwards?</a:t>
            </a:r>
            <a:endParaRPr lang="zh-CN" altLang="en-US" sz="2400" dirty="0">
              <a:solidFill>
                <a:srgbClr val="FF0000"/>
              </a:solidFill>
            </a:endParaRPr>
          </a:p>
        </p:txBody>
      </p:sp>
      <p:sp>
        <p:nvSpPr>
          <p:cNvPr id="10" name="TextBox 9"/>
          <p:cNvSpPr txBox="1"/>
          <p:nvPr/>
        </p:nvSpPr>
        <p:spPr>
          <a:xfrm>
            <a:off x="2028824" y="4154112"/>
            <a:ext cx="6010276" cy="1200329"/>
          </a:xfrm>
          <a:prstGeom prst="rect">
            <a:avLst/>
          </a:prstGeom>
          <a:solidFill>
            <a:schemeClr val="tx2">
              <a:lumMod val="20000"/>
              <a:lumOff val="80000"/>
            </a:schemeClr>
          </a:solidFill>
          <a:ln>
            <a:solidFill>
              <a:srgbClr val="00B050"/>
            </a:solidFill>
          </a:ln>
        </p:spPr>
        <p:txBody>
          <a:bodyPr wrap="square" rtlCol="0">
            <a:spAutoFit/>
          </a:bodyPr>
          <a:lstStyle/>
          <a:p>
            <a:r>
              <a:rPr lang="en-US" altLang="zh-CN" sz="2400" dirty="0" smtClean="0">
                <a:solidFill>
                  <a:srgbClr val="FF0000"/>
                </a:solidFill>
              </a:rPr>
              <a:t>1.How widely was the video shared online?</a:t>
            </a:r>
            <a:endParaRPr lang="en-US" altLang="zh-CN" sz="2400" dirty="0" smtClean="0">
              <a:solidFill>
                <a:srgbClr val="FF0000"/>
              </a:solidFill>
            </a:endParaRPr>
          </a:p>
          <a:p>
            <a:r>
              <a:rPr lang="en-US" altLang="zh-CN" sz="2400" dirty="0" smtClean="0">
                <a:solidFill>
                  <a:srgbClr val="FF0000"/>
                </a:solidFill>
              </a:rPr>
              <a:t>2.How did the family members react to it?</a:t>
            </a:r>
            <a:endParaRPr lang="en-US" altLang="zh-CN" sz="2400" dirty="0" smtClean="0">
              <a:solidFill>
                <a:srgbClr val="FF0000"/>
              </a:solidFill>
            </a:endParaRPr>
          </a:p>
          <a:p>
            <a:r>
              <a:rPr lang="en-US" altLang="zh-CN" sz="2400" dirty="0" smtClean="0">
                <a:solidFill>
                  <a:srgbClr val="FF0000"/>
                </a:solidFill>
              </a:rPr>
              <a:t>3.My reflections.</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90388"/>
            <a:ext cx="12082818" cy="3054682"/>
          </a:xfrm>
          <a:prstGeom prst="rect">
            <a:avLst/>
          </a:prstGeom>
          <a:noFill/>
        </p:spPr>
        <p:txBody>
          <a:bodyPr wrap="square" rtlCol="0">
            <a:spAutoFit/>
          </a:bodyPr>
          <a:lstStyle/>
          <a:p>
            <a:pPr indent="266700">
              <a:lnSpc>
                <a:spcPts val="3300"/>
              </a:lnSpc>
            </a:pPr>
            <a:r>
              <a:rPr lang="zh-CN" altLang="en-US" sz="3200" b="1"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情节构思</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r>
              <a:rPr lang="en-US" altLang="zh-CN" sz="28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Paragraph 1:  I </a:t>
            </a:r>
            <a:r>
              <a:rPr lang="en-US" altLang="zh-CN" sz="28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was stuck for five or six minutes though it felt much </a:t>
            </a:r>
            <a:r>
              <a:rPr lang="en-US" altLang="zh-CN" sz="28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longer.</a:t>
            </a:r>
            <a:endParaRPr lang="en-US" altLang="zh-CN" sz="28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zh-CN" sz="24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TextBox 7"/>
          <p:cNvSpPr txBox="1"/>
          <p:nvPr/>
        </p:nvSpPr>
        <p:spPr>
          <a:xfrm>
            <a:off x="491490" y="984827"/>
            <a:ext cx="8010525" cy="4585871"/>
          </a:xfrm>
          <a:prstGeom prst="rect">
            <a:avLst/>
          </a:prstGeom>
          <a:noFill/>
          <a:ln>
            <a:noFill/>
          </a:ln>
        </p:spPr>
        <p:txBody>
          <a:bodyPr wrap="square" rtlCol="0">
            <a:spAutoFit/>
          </a:bodyPr>
          <a:lstStyle/>
          <a:p>
            <a:r>
              <a:rPr lang="en-US" altLang="zh-CN" sz="2800" dirty="0" smtClean="0">
                <a:solidFill>
                  <a:srgbClr val="FF0000"/>
                </a:solidFill>
              </a:rPr>
              <a:t>1.How did I feel while stuck in the pumpkin?</a:t>
            </a:r>
            <a:endParaRPr lang="en-US" altLang="zh-CN" sz="2800" dirty="0" smtClean="0">
              <a:solidFill>
                <a:srgbClr val="FF0000"/>
              </a:solidFill>
            </a:endParaRPr>
          </a:p>
          <a:p>
            <a:endParaRPr lang="en-US" altLang="zh-CN" sz="2800" dirty="0">
              <a:solidFill>
                <a:srgbClr val="FF0000"/>
              </a:solidFill>
            </a:endParaRPr>
          </a:p>
          <a:p>
            <a:endParaRPr lang="en-US" altLang="zh-CN" sz="2800" dirty="0" smtClean="0">
              <a:solidFill>
                <a:srgbClr val="FF0000"/>
              </a:solidFill>
            </a:endParaRPr>
          </a:p>
          <a:p>
            <a:endParaRPr lang="en-US" altLang="zh-CN" sz="2800" dirty="0" smtClean="0">
              <a:solidFill>
                <a:srgbClr val="FF0000"/>
              </a:solidFill>
            </a:endParaRPr>
          </a:p>
          <a:p>
            <a:endParaRPr lang="en-US" altLang="zh-CN" sz="2800" dirty="0" smtClean="0">
              <a:solidFill>
                <a:srgbClr val="FF0000"/>
              </a:solidFill>
            </a:endParaRPr>
          </a:p>
          <a:p>
            <a:endParaRPr lang="en-US" altLang="zh-CN" sz="2800" dirty="0" smtClean="0">
              <a:solidFill>
                <a:srgbClr val="FF0000"/>
              </a:solidFill>
            </a:endParaRPr>
          </a:p>
          <a:p>
            <a:r>
              <a:rPr lang="en-US" altLang="zh-CN" sz="2800" dirty="0" smtClean="0">
                <a:solidFill>
                  <a:srgbClr val="FF0000"/>
                </a:solidFill>
              </a:rPr>
              <a:t>2.How did I get my head out?</a:t>
            </a:r>
            <a:endParaRPr lang="en-US" altLang="zh-CN" sz="2800" dirty="0" smtClean="0">
              <a:solidFill>
                <a:srgbClr val="FF0000"/>
              </a:solidFill>
            </a:endParaRPr>
          </a:p>
          <a:p>
            <a:endParaRPr lang="en-US" altLang="zh-CN" sz="2400" dirty="0">
              <a:solidFill>
                <a:srgbClr val="FF0000"/>
              </a:solidFill>
            </a:endParaRPr>
          </a:p>
          <a:p>
            <a:endParaRPr lang="en-US" altLang="zh-CN" sz="2400" dirty="0" smtClean="0">
              <a:solidFill>
                <a:srgbClr val="FF0000"/>
              </a:solidFill>
            </a:endParaRPr>
          </a:p>
          <a:p>
            <a:endParaRPr lang="en-US" altLang="zh-CN" sz="2400" dirty="0">
              <a:solidFill>
                <a:srgbClr val="FF0000"/>
              </a:solidFill>
            </a:endParaRPr>
          </a:p>
          <a:p>
            <a:endParaRPr lang="en-US" altLang="zh-CN" sz="2400" dirty="0" smtClean="0">
              <a:solidFill>
                <a:srgbClr val="FF0000"/>
              </a:solidFill>
            </a:endParaRPr>
          </a:p>
        </p:txBody>
      </p:sp>
      <p:sp>
        <p:nvSpPr>
          <p:cNvPr id="3" name="TextBox 2"/>
          <p:cNvSpPr txBox="1"/>
          <p:nvPr/>
        </p:nvSpPr>
        <p:spPr>
          <a:xfrm>
            <a:off x="247650" y="1568450"/>
            <a:ext cx="11735435" cy="1814830"/>
          </a:xfrm>
          <a:prstGeom prst="rect">
            <a:avLst/>
          </a:prstGeom>
          <a:noFill/>
          <a:ln>
            <a:solidFill>
              <a:srgbClr val="0000FF"/>
            </a:solidFill>
          </a:ln>
        </p:spPr>
        <p:txBody>
          <a:bodyPr wrap="square" rtlCol="0">
            <a:spAutoFit/>
          </a:bodyPr>
          <a:lstStyle/>
          <a:p>
            <a:r>
              <a:rPr lang="en-US" altLang="zh-CN" sz="2800" dirty="0" smtClean="0">
                <a:solidFill>
                  <a:srgbClr val="0000FF"/>
                </a:solidFill>
              </a:rPr>
              <a:t>Regretful: </a:t>
            </a:r>
            <a:r>
              <a:rPr lang="en-US" altLang="zh-CN" sz="2800" dirty="0" smtClean="0"/>
              <a:t>How I wished I had not acted so foolishly, making myself a laughing stock of my family.</a:t>
            </a:r>
            <a:endParaRPr lang="en-US" altLang="zh-CN" sz="2800" dirty="0" smtClean="0"/>
          </a:p>
          <a:p>
            <a:r>
              <a:rPr lang="en-US" altLang="zh-CN" sz="2800" dirty="0" smtClean="0">
                <a:solidFill>
                  <a:srgbClr val="0000FF"/>
                </a:solidFill>
              </a:rPr>
              <a:t>Shameful: </a:t>
            </a:r>
            <a:r>
              <a:rPr lang="en-US" altLang="zh-CN" sz="2800" dirty="0" smtClean="0"/>
              <a:t>While stuck in the pumpkin, I could well imagine how they would look when my head came out.</a:t>
            </a:r>
            <a:endParaRPr lang="zh-CN" altLang="en-US" sz="2800" dirty="0"/>
          </a:p>
        </p:txBody>
      </p:sp>
      <p:sp>
        <p:nvSpPr>
          <p:cNvPr id="9" name="TextBox 8"/>
          <p:cNvSpPr txBox="1"/>
          <p:nvPr/>
        </p:nvSpPr>
        <p:spPr>
          <a:xfrm>
            <a:off x="247650" y="4061531"/>
            <a:ext cx="11734800" cy="2677656"/>
          </a:xfrm>
          <a:prstGeom prst="rect">
            <a:avLst/>
          </a:prstGeom>
          <a:noFill/>
          <a:ln>
            <a:solidFill>
              <a:srgbClr val="00B050"/>
            </a:solidFill>
          </a:ln>
        </p:spPr>
        <p:txBody>
          <a:bodyPr wrap="square" rtlCol="0">
            <a:spAutoFit/>
          </a:bodyPr>
          <a:lstStyle/>
          <a:p>
            <a:pPr marL="342900" indent="-342900">
              <a:buFont typeface="Wingdings" panose="05000000000000000000" pitchFamily="2" charset="2"/>
              <a:buChar char="u"/>
            </a:pPr>
            <a:r>
              <a:rPr lang="en-US" altLang="zh-CN" sz="2800" dirty="0" smtClean="0">
                <a:solidFill>
                  <a:srgbClr val="0000FF"/>
                </a:solidFill>
              </a:rPr>
              <a:t>Jason rushed to Dad for help. Dad carefully cut the pumpkin open and helped my head out.</a:t>
            </a:r>
            <a:endParaRPr lang="en-US" altLang="zh-CN" sz="2800" dirty="0" smtClean="0">
              <a:solidFill>
                <a:srgbClr val="0000FF"/>
              </a:solidFill>
            </a:endParaRPr>
          </a:p>
          <a:p>
            <a:pPr marL="342900" indent="-342900">
              <a:buFont typeface="Wingdings" panose="05000000000000000000" pitchFamily="2" charset="2"/>
              <a:buChar char="u"/>
            </a:pPr>
            <a:r>
              <a:rPr lang="en-US" altLang="zh-CN" sz="2800" dirty="0" smtClean="0">
                <a:solidFill>
                  <a:srgbClr val="0000FF"/>
                </a:solidFill>
              </a:rPr>
              <a:t>Jason’s mind worked fast and he came up with an idea to helped me out. After what seemed like a century, a bright world came into my sight again.</a:t>
            </a:r>
            <a:endParaRPr lang="en-US" altLang="zh-CN" sz="2800" dirty="0" smtClean="0">
              <a:solidFill>
                <a:srgbClr val="0000FF"/>
              </a:solidFill>
            </a:endParaRPr>
          </a:p>
          <a:p>
            <a:pPr marL="342900" indent="-342900">
              <a:buFont typeface="Wingdings" panose="05000000000000000000" pitchFamily="2" charset="2"/>
              <a:buChar char="u"/>
            </a:pPr>
            <a:r>
              <a:rPr lang="en-US" altLang="zh-CN" sz="2800" dirty="0" smtClean="0">
                <a:solidFill>
                  <a:srgbClr val="0000FF"/>
                </a:solidFill>
              </a:rPr>
              <a:t>Jason and Dad worked together, tearing pumpkin into two.</a:t>
            </a:r>
            <a:endParaRPr lang="zh-CN" altLang="en-US" sz="2800" dirty="0"/>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calcmode="lin" valueType="num">
                                      <p:cBhvr additive="base">
                                        <p:cTn id="3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6440225"/>
          </a:xfrm>
          <a:prstGeom prst="rect">
            <a:avLst/>
          </a:prstGeom>
          <a:noFill/>
        </p:spPr>
        <p:txBody>
          <a:bodyPr wrap="square" rtlCol="0">
            <a:spAutoFit/>
          </a:bodyPr>
          <a:lstStyle/>
          <a:p>
            <a:pPr indent="266700">
              <a:lnSpc>
                <a:spcPts val="3300"/>
              </a:lnSpc>
            </a:pPr>
            <a:r>
              <a:rPr lang="zh-CN" altLang="en-US" sz="3200" b="1"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情节构思</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Paragraph 1:  I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was stuck for five or six minutes though it felt much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longer.</a:t>
            </a: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endPar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endPar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endPar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Paragraph 2</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That video was posted the Monday before Halloween. </a:t>
            </a:r>
            <a:endPar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zh-CN" sz="24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TextBox 7"/>
          <p:cNvSpPr txBox="1"/>
          <p:nvPr/>
        </p:nvSpPr>
        <p:spPr>
          <a:xfrm>
            <a:off x="790575" y="1039437"/>
            <a:ext cx="7620000" cy="523220"/>
          </a:xfrm>
          <a:prstGeom prst="rect">
            <a:avLst/>
          </a:prstGeom>
          <a:noFill/>
          <a:ln>
            <a:noFill/>
          </a:ln>
        </p:spPr>
        <p:txBody>
          <a:bodyPr wrap="square" rtlCol="0">
            <a:spAutoFit/>
          </a:bodyPr>
          <a:lstStyle/>
          <a:p>
            <a:r>
              <a:rPr lang="en-US" altLang="zh-CN" sz="2800" dirty="0" smtClean="0">
                <a:solidFill>
                  <a:srgbClr val="FF0000"/>
                </a:solidFill>
              </a:rPr>
              <a:t>3.How did I feel afterwards?</a:t>
            </a:r>
            <a:endParaRPr lang="zh-CN" altLang="en-US" sz="2800" dirty="0">
              <a:solidFill>
                <a:srgbClr val="FF0000"/>
              </a:solidFill>
            </a:endParaRPr>
          </a:p>
        </p:txBody>
      </p:sp>
      <p:sp>
        <p:nvSpPr>
          <p:cNvPr id="11" name="TextBox 10"/>
          <p:cNvSpPr txBox="1"/>
          <p:nvPr/>
        </p:nvSpPr>
        <p:spPr>
          <a:xfrm>
            <a:off x="210820" y="1562735"/>
            <a:ext cx="11878310" cy="1814830"/>
          </a:xfrm>
          <a:prstGeom prst="rect">
            <a:avLst/>
          </a:prstGeom>
          <a:noFill/>
          <a:ln>
            <a:solidFill>
              <a:srgbClr val="00B050"/>
            </a:solidFill>
          </a:ln>
        </p:spPr>
        <p:txBody>
          <a:bodyPr wrap="square" rtlCol="0">
            <a:spAutoFit/>
          </a:bodyPr>
          <a:lstStyle/>
          <a:p>
            <a:pPr marL="342900" indent="-342900">
              <a:buFont typeface="Wingdings" panose="05000000000000000000" pitchFamily="2" charset="2"/>
              <a:buChar char="Ø"/>
            </a:pPr>
            <a:r>
              <a:rPr lang="en-US" altLang="zh-CN" sz="2800" dirty="0" smtClean="0">
                <a:solidFill>
                  <a:srgbClr val="0000FF"/>
                </a:solidFill>
              </a:rPr>
              <a:t>I breathed a sigh of relief. But with the messy hair, I stood there, as if the whole world were looking at me.  </a:t>
            </a:r>
            <a:endParaRPr lang="en-US" altLang="zh-CN" sz="2800" dirty="0" smtClean="0">
              <a:solidFill>
                <a:srgbClr val="0000FF"/>
              </a:solidFill>
            </a:endParaRPr>
          </a:p>
          <a:p>
            <a:pPr marL="342900" indent="-342900">
              <a:buFont typeface="Wingdings" panose="05000000000000000000" pitchFamily="2" charset="2"/>
              <a:buChar char="Ø"/>
            </a:pPr>
            <a:r>
              <a:rPr lang="en-US" altLang="zh-CN" sz="2800" dirty="0" smtClean="0">
                <a:solidFill>
                  <a:srgbClr val="0000FF"/>
                </a:solidFill>
              </a:rPr>
              <a:t>When I realized that Mother was still shooting and would upload it online, I rushed for the camera in her hand.</a:t>
            </a:r>
            <a:endParaRPr lang="zh-CN" altLang="en-US" sz="2800" dirty="0"/>
          </a:p>
        </p:txBody>
      </p:sp>
      <p:sp>
        <p:nvSpPr>
          <p:cNvPr id="7" name="TextBox 6"/>
          <p:cNvSpPr txBox="1"/>
          <p:nvPr/>
        </p:nvSpPr>
        <p:spPr>
          <a:xfrm>
            <a:off x="657225" y="4003729"/>
            <a:ext cx="10944225" cy="1569660"/>
          </a:xfrm>
          <a:prstGeom prst="rect">
            <a:avLst/>
          </a:prstGeom>
          <a:noFill/>
          <a:ln>
            <a:noFill/>
          </a:ln>
        </p:spPr>
        <p:txBody>
          <a:bodyPr wrap="square" rtlCol="0">
            <a:spAutoFit/>
          </a:bodyPr>
          <a:lstStyle/>
          <a:p>
            <a:r>
              <a:rPr lang="en-US" altLang="zh-CN" sz="2400" dirty="0" smtClean="0">
                <a:solidFill>
                  <a:srgbClr val="FF0000"/>
                </a:solidFill>
              </a:rPr>
              <a:t>1.How widely was the video shared online?</a:t>
            </a:r>
            <a:endParaRPr lang="en-US" altLang="zh-CN" sz="2400" dirty="0" smtClean="0">
              <a:solidFill>
                <a:srgbClr val="FF0000"/>
              </a:solidFill>
            </a:endParaRPr>
          </a:p>
          <a:p>
            <a:endParaRPr lang="en-US" altLang="zh-CN" sz="2400" dirty="0">
              <a:solidFill>
                <a:srgbClr val="FF0000"/>
              </a:solidFill>
            </a:endParaRPr>
          </a:p>
          <a:p>
            <a:endParaRPr lang="en-US" altLang="zh-CN" sz="2400" dirty="0" smtClean="0">
              <a:solidFill>
                <a:srgbClr val="FF0000"/>
              </a:solidFill>
            </a:endParaRPr>
          </a:p>
          <a:p>
            <a:endParaRPr lang="en-US" altLang="zh-CN" sz="2400" dirty="0" smtClean="0">
              <a:solidFill>
                <a:srgbClr val="FF0000"/>
              </a:solidFill>
            </a:endParaRPr>
          </a:p>
        </p:txBody>
      </p:sp>
      <p:sp>
        <p:nvSpPr>
          <p:cNvPr id="10" name="TextBox 9"/>
          <p:cNvSpPr txBox="1"/>
          <p:nvPr/>
        </p:nvSpPr>
        <p:spPr>
          <a:xfrm>
            <a:off x="211754" y="4450004"/>
            <a:ext cx="11877674" cy="2246769"/>
          </a:xfrm>
          <a:prstGeom prst="rect">
            <a:avLst/>
          </a:prstGeom>
          <a:noFill/>
          <a:ln>
            <a:solidFill>
              <a:srgbClr val="00B050"/>
            </a:solidFill>
          </a:ln>
        </p:spPr>
        <p:txBody>
          <a:bodyPr wrap="square" rtlCol="0">
            <a:spAutoFit/>
          </a:bodyPr>
          <a:lstStyle/>
          <a:p>
            <a:pPr marL="342900" indent="-342900">
              <a:buFont typeface="Wingdings" panose="05000000000000000000" pitchFamily="2" charset="2"/>
              <a:buChar char="n"/>
            </a:pPr>
            <a:r>
              <a:rPr lang="en-US" altLang="zh-CN" sz="2800" dirty="0" smtClean="0">
                <a:solidFill>
                  <a:srgbClr val="0000FF"/>
                </a:solidFill>
              </a:rPr>
              <a:t>Go viral: Many likes, funny comments</a:t>
            </a:r>
            <a:endParaRPr lang="en-US" altLang="zh-CN" sz="2800" dirty="0" smtClean="0">
              <a:solidFill>
                <a:srgbClr val="0000FF"/>
              </a:solidFill>
            </a:endParaRPr>
          </a:p>
          <a:p>
            <a:pPr marL="342900" indent="-342900">
              <a:buFont typeface="Wingdings" panose="05000000000000000000" pitchFamily="2" charset="2"/>
              <a:buChar char="n"/>
            </a:pPr>
            <a:r>
              <a:rPr lang="en-US" altLang="zh-CN" sz="2800" dirty="0" smtClean="0">
                <a:solidFill>
                  <a:srgbClr val="0000FF"/>
                </a:solidFill>
              </a:rPr>
              <a:t>Immediately become a hit</a:t>
            </a:r>
            <a:endParaRPr lang="en-US" altLang="zh-CN" sz="2800" dirty="0" smtClean="0">
              <a:solidFill>
                <a:srgbClr val="0000FF"/>
              </a:solidFill>
            </a:endParaRPr>
          </a:p>
          <a:p>
            <a:pPr marL="342900" indent="-342900">
              <a:buFont typeface="Wingdings" panose="05000000000000000000" pitchFamily="2" charset="2"/>
              <a:buChar char="n"/>
            </a:pPr>
            <a:r>
              <a:rPr lang="en-US" altLang="zh-CN" sz="2800" dirty="0" smtClean="0">
                <a:solidFill>
                  <a:srgbClr val="0000FF"/>
                </a:solidFill>
              </a:rPr>
              <a:t>Out of curiosity, people came to our house to take photos with the prized pumpkin</a:t>
            </a:r>
            <a:endParaRPr lang="en-US" altLang="zh-CN" sz="2800" dirty="0" smtClean="0">
              <a:solidFill>
                <a:srgbClr val="0000FF"/>
              </a:solidFill>
            </a:endParaRPr>
          </a:p>
          <a:p>
            <a:pPr marL="342900" indent="-342900">
              <a:buFont typeface="Wingdings" panose="05000000000000000000" pitchFamily="2" charset="2"/>
              <a:buChar char="n"/>
            </a:pPr>
            <a:r>
              <a:rPr lang="en-US" altLang="zh-CN" sz="2800" dirty="0" smtClean="0">
                <a:solidFill>
                  <a:srgbClr val="0000FF"/>
                </a:solidFill>
              </a:rPr>
              <a:t>Become sort of a celebrity, easily recognized in public places</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 calcmode="lin" valueType="num">
                                      <p:cBhvr additive="base">
                                        <p:cTn id="4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 calcmode="lin" valueType="num">
                                      <p:cBhvr additive="base">
                                        <p:cTn id="4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1361911"/>
          </a:xfrm>
          <a:prstGeom prst="rect">
            <a:avLst/>
          </a:prstGeom>
          <a:noFill/>
        </p:spPr>
        <p:txBody>
          <a:bodyPr wrap="square" rtlCol="0">
            <a:spAutoFit/>
          </a:bodyPr>
          <a:lstStyle/>
          <a:p>
            <a:pPr indent="266700">
              <a:lnSpc>
                <a:spcPts val="3300"/>
              </a:lnSpc>
            </a:pPr>
            <a:r>
              <a:rPr lang="zh-CN" altLang="en-US" sz="3200" b="1"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情节构思</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Paragraph 2:</a:t>
            </a: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That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video was posted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Monday before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Halloween. </a:t>
            </a:r>
            <a:endParaRPr lang="zh-CN" altLang="zh-CN" sz="24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TextBox 9"/>
          <p:cNvSpPr txBox="1"/>
          <p:nvPr/>
        </p:nvSpPr>
        <p:spPr>
          <a:xfrm>
            <a:off x="399415" y="1479550"/>
            <a:ext cx="10944860" cy="2676525"/>
          </a:xfrm>
          <a:prstGeom prst="rect">
            <a:avLst/>
          </a:prstGeom>
          <a:noFill/>
          <a:ln>
            <a:noFill/>
          </a:ln>
        </p:spPr>
        <p:txBody>
          <a:bodyPr wrap="square" rtlCol="0">
            <a:spAutoFit/>
          </a:bodyPr>
          <a:lstStyle/>
          <a:p>
            <a:r>
              <a:rPr lang="en-US" altLang="zh-CN" sz="2800" dirty="0" smtClean="0">
                <a:solidFill>
                  <a:srgbClr val="FF0000"/>
                </a:solidFill>
              </a:rPr>
              <a:t>2.How did the family members react to it?</a:t>
            </a:r>
            <a:endParaRPr lang="en-US" altLang="zh-CN" sz="2800" dirty="0" smtClean="0">
              <a:solidFill>
                <a:srgbClr val="FF0000"/>
              </a:solidFill>
            </a:endParaRPr>
          </a:p>
          <a:p>
            <a:endParaRPr lang="en-US" altLang="zh-CN" sz="2800" dirty="0">
              <a:solidFill>
                <a:srgbClr val="FF0000"/>
              </a:solidFill>
            </a:endParaRPr>
          </a:p>
          <a:p>
            <a:endParaRPr lang="en-US" altLang="zh-CN" sz="2800" dirty="0" smtClean="0">
              <a:solidFill>
                <a:srgbClr val="FF0000"/>
              </a:solidFill>
            </a:endParaRPr>
          </a:p>
          <a:p>
            <a:endParaRPr lang="en-US" altLang="zh-CN" sz="2800" dirty="0" smtClean="0">
              <a:solidFill>
                <a:srgbClr val="FF0000"/>
              </a:solidFill>
            </a:endParaRPr>
          </a:p>
          <a:p>
            <a:endParaRPr lang="en-US" altLang="zh-CN" sz="2800" dirty="0" smtClean="0">
              <a:solidFill>
                <a:srgbClr val="FF0000"/>
              </a:solidFill>
            </a:endParaRPr>
          </a:p>
          <a:p>
            <a:r>
              <a:rPr lang="en-US" altLang="zh-CN" sz="2800" dirty="0" smtClean="0">
                <a:solidFill>
                  <a:srgbClr val="FF0000"/>
                </a:solidFill>
              </a:rPr>
              <a:t>3.My reflections.</a:t>
            </a:r>
            <a:endParaRPr lang="zh-CN" altLang="en-US" sz="2800" dirty="0">
              <a:solidFill>
                <a:srgbClr val="FF0000"/>
              </a:solidFill>
            </a:endParaRPr>
          </a:p>
        </p:txBody>
      </p:sp>
      <p:sp>
        <p:nvSpPr>
          <p:cNvPr id="11" name="TextBox 10"/>
          <p:cNvSpPr txBox="1"/>
          <p:nvPr/>
        </p:nvSpPr>
        <p:spPr>
          <a:xfrm>
            <a:off x="400050" y="1910715"/>
            <a:ext cx="11619865" cy="1814830"/>
          </a:xfrm>
          <a:prstGeom prst="rect">
            <a:avLst/>
          </a:prstGeom>
          <a:noFill/>
          <a:ln>
            <a:solidFill>
              <a:srgbClr val="00B050"/>
            </a:solidFill>
          </a:ln>
          <a:extLst>
            <a:ext uri="{909E8E84-426E-40DD-AFC4-6F175D3DCCD1}">
              <a14:hiddenFill xmlns:a14="http://schemas.microsoft.com/office/drawing/2010/main">
                <a:solidFill>
                  <a:srgbClr val="FFC000"/>
                </a:solidFill>
              </a14:hiddenFill>
            </a:ext>
          </a:extLst>
        </p:spPr>
        <p:txBody>
          <a:bodyPr wrap="square" rtlCol="0">
            <a:spAutoFit/>
          </a:bodyPr>
          <a:lstStyle/>
          <a:p>
            <a:pPr marL="342900" indent="-342900">
              <a:buFont typeface="Wingdings" panose="05000000000000000000" pitchFamily="2" charset="2"/>
              <a:buChar char="n"/>
            </a:pPr>
            <a:r>
              <a:rPr lang="en-US" altLang="zh-CN" sz="2800" dirty="0" smtClean="0">
                <a:solidFill>
                  <a:srgbClr val="0000FF"/>
                </a:solidFill>
              </a:rPr>
              <a:t>Jason: delighted that he became famous overnight</a:t>
            </a:r>
            <a:endParaRPr lang="en-US" altLang="zh-CN" sz="2800" dirty="0" smtClean="0">
              <a:solidFill>
                <a:srgbClr val="0000FF"/>
              </a:solidFill>
            </a:endParaRPr>
          </a:p>
          <a:p>
            <a:pPr marL="342900" indent="-342900">
              <a:buFont typeface="Wingdings" panose="05000000000000000000" pitchFamily="2" charset="2"/>
              <a:buChar char="n"/>
            </a:pPr>
            <a:r>
              <a:rPr lang="en-US" altLang="zh-CN" sz="2800" dirty="0" smtClean="0">
                <a:solidFill>
                  <a:srgbClr val="0000FF"/>
                </a:solidFill>
              </a:rPr>
              <a:t>Mother: could never have imagined that her video could receive so many page views and thus grew even crazier about shooting videos.</a:t>
            </a:r>
            <a:endParaRPr lang="en-US" altLang="zh-CN" sz="2800" dirty="0" smtClean="0">
              <a:solidFill>
                <a:srgbClr val="0000FF"/>
              </a:solidFill>
            </a:endParaRPr>
          </a:p>
          <a:p>
            <a:pPr marL="342900" indent="-342900">
              <a:buFont typeface="Wingdings" panose="05000000000000000000" pitchFamily="2" charset="2"/>
              <a:buChar char="n"/>
            </a:pPr>
            <a:r>
              <a:rPr lang="en-US" altLang="zh-CN" sz="2800" dirty="0" smtClean="0">
                <a:solidFill>
                  <a:srgbClr val="0000FF"/>
                </a:solidFill>
              </a:rPr>
              <a:t>Dad: occasionally joked about my embarrassment</a:t>
            </a:r>
            <a:endParaRPr lang="zh-CN" altLang="en-US" sz="2800" dirty="0"/>
          </a:p>
        </p:txBody>
      </p:sp>
      <p:sp>
        <p:nvSpPr>
          <p:cNvPr id="12" name="TextBox 11"/>
          <p:cNvSpPr txBox="1"/>
          <p:nvPr/>
        </p:nvSpPr>
        <p:spPr>
          <a:xfrm>
            <a:off x="400049" y="4193291"/>
            <a:ext cx="11620501" cy="2445385"/>
          </a:xfrm>
          <a:prstGeom prst="rect">
            <a:avLst/>
          </a:prstGeom>
          <a:noFill/>
          <a:ln>
            <a:solidFill>
              <a:srgbClr val="00B050"/>
            </a:solidFill>
          </a:ln>
          <a:extLst>
            <a:ext uri="{909E8E84-426E-40DD-AFC4-6F175D3DCCD1}">
              <a14:hiddenFill xmlns:a14="http://schemas.microsoft.com/office/drawing/2010/main">
                <a:solidFill>
                  <a:schemeClr val="bg2"/>
                </a:solidFill>
              </a14:hiddenFill>
            </a:ext>
          </a:extLst>
        </p:spPr>
        <p:txBody>
          <a:bodyPr wrap="square" rtlCol="0">
            <a:spAutoFit/>
          </a:bodyPr>
          <a:lstStyle/>
          <a:p>
            <a:pPr marL="342900" indent="-342900" fontAlgn="auto">
              <a:lnSpc>
                <a:spcPts val="3060"/>
              </a:lnSpc>
              <a:buFont typeface="Wingdings" panose="05000000000000000000" pitchFamily="2" charset="2"/>
              <a:buChar char="n"/>
            </a:pPr>
            <a:r>
              <a:rPr lang="en-US" altLang="zh-CN" sz="2800" dirty="0" smtClean="0">
                <a:solidFill>
                  <a:srgbClr val="0000FF"/>
                </a:solidFill>
              </a:rPr>
              <a:t>Though feeling a bit embarrassed, I felt a stronger family bond – a family surrounded by love and fun.</a:t>
            </a:r>
            <a:endParaRPr lang="en-US" altLang="zh-CN" sz="2800" dirty="0" smtClean="0">
              <a:solidFill>
                <a:srgbClr val="0000FF"/>
              </a:solidFill>
            </a:endParaRPr>
          </a:p>
          <a:p>
            <a:pPr marL="342900" indent="-342900" fontAlgn="auto">
              <a:lnSpc>
                <a:spcPts val="3060"/>
              </a:lnSpc>
              <a:buFont typeface="Wingdings" panose="05000000000000000000" pitchFamily="2" charset="2"/>
              <a:buChar char="n"/>
            </a:pPr>
            <a:r>
              <a:rPr lang="en-US" altLang="zh-CN" sz="2800" dirty="0">
                <a:solidFill>
                  <a:srgbClr val="0000FF"/>
                </a:solidFill>
              </a:rPr>
              <a:t> </a:t>
            </a:r>
            <a:r>
              <a:rPr lang="en-US" altLang="zh-CN" sz="2800" dirty="0" smtClean="0">
                <a:solidFill>
                  <a:srgbClr val="0000FF"/>
                </a:solidFill>
              </a:rPr>
              <a:t>Bathed in the festive atmosphere, I totally forgot the “unforgettable” incident and set out for the trick-or-treating.</a:t>
            </a:r>
            <a:endParaRPr lang="en-US" altLang="zh-CN" sz="2800" dirty="0" smtClean="0">
              <a:solidFill>
                <a:srgbClr val="0000FF"/>
              </a:solidFill>
            </a:endParaRPr>
          </a:p>
          <a:p>
            <a:pPr marL="342900" indent="-342900" fontAlgn="auto">
              <a:lnSpc>
                <a:spcPts val="3060"/>
              </a:lnSpc>
              <a:buFont typeface="Wingdings" panose="05000000000000000000" pitchFamily="2" charset="2"/>
              <a:buChar char="n"/>
            </a:pPr>
            <a:r>
              <a:rPr lang="en-US" altLang="zh-CN" sz="2800" dirty="0" smtClean="0">
                <a:solidFill>
                  <a:srgbClr val="0000FF"/>
                </a:solidFill>
              </a:rPr>
              <a:t>I would take it as a treat to add joy and fun to this festive Halloween for everyone.</a:t>
            </a:r>
            <a:endParaRPr lang="zh-CN" altLang="en-US" sz="2800" dirty="0"/>
          </a:p>
        </p:txBody>
      </p:sp>
      <p:pic>
        <p:nvPicPr>
          <p:cNvPr id="3" name="图片 2"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 calcmode="lin" valueType="num">
                                      <p:cBhvr additive="base">
                                        <p:cTn id="3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 calcmode="lin" valueType="num">
                                      <p:cBhvr additive="base">
                                        <p:cTn id="4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5" y="343535"/>
            <a:ext cx="11570335" cy="6105525"/>
          </a:xfrm>
          <a:prstGeom prst="rect">
            <a:avLst/>
          </a:prstGeom>
          <a:noFill/>
        </p:spPr>
        <p:txBody>
          <a:bodyPr wrap="square" rtlCol="0">
            <a:spAutoFit/>
          </a:bodyPr>
          <a:lstStyle/>
          <a:p>
            <a:pPr>
              <a:lnSpc>
                <a:spcPts val="3300"/>
              </a:lnSpc>
              <a:spcAft>
                <a:spcPts val="0"/>
              </a:spcAft>
            </a:pP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语料积累</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尴尬</a:t>
            </a:r>
            <a:endParaRPr lang="en-US" altLang="zh-CN" sz="3200" b="1"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lnSpc>
                <a:spcPts val="3300"/>
              </a:lnSpc>
              <a:spcAft>
                <a:spcPts val="0"/>
              </a:spcAft>
              <a:buFont typeface="Arial" panose="020B0604020202020204" pitchFamily="34" charset="0"/>
              <a:buChar char="•"/>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1. She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put her hands to her cheeks in embarrassment.</a:t>
            </a:r>
            <a:r>
              <a:rPr lang="zh-CN" altLang="en-US"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（动作</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情感名词）</a:t>
            </a:r>
            <a:endParaRPr lang="zh-CN" altLang="en-US"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0">
              <a:lnSpc>
                <a:spcPts val="3700"/>
              </a:lnSpc>
              <a:spcAft>
                <a:spcPts val="0"/>
              </a:spcAft>
              <a:buFont typeface="Arial" panose="020B0604020202020204" pitchFamily="34" charset="0"/>
              <a:buNone/>
            </a:pPr>
            <a:r>
              <a:rPr lang="zh-CN" altLang="en-US"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cover one's mouth/forehead, </a:t>
            </a:r>
            <a:endPar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lnSpc>
                <a:spcPts val="3700"/>
              </a:lnSpc>
              <a:spcAft>
                <a:spcPts val="0"/>
              </a:spcAft>
              <a:buFont typeface="Arial" panose="020B0604020202020204" pitchFamily="34" charset="0"/>
              <a:buChar char="•"/>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2. She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stood beside her chair, surprised and embarrassed.</a:t>
            </a:r>
            <a:r>
              <a:rPr lang="zh-CN" altLang="en-US"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（动作</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情感形容词）</a:t>
            </a:r>
            <a:endParaRPr lang="zh-CN" altLang="en-US"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lnSpc>
                <a:spcPts val="3700"/>
              </a:lnSpc>
              <a:spcAft>
                <a:spcPts val="0"/>
              </a:spcAft>
              <a:buFont typeface="Arial" panose="020B0604020202020204" pitchFamily="34" charset="0"/>
              <a:buChar char="•"/>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3.So embarrassed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was she that she stood there clumsily, feeling the blood rush to her face.</a:t>
            </a:r>
            <a:endPar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lnSpc>
                <a:spcPts val="3700"/>
              </a:lnSpc>
              <a:spcAft>
                <a:spcPts val="0"/>
              </a:spcAft>
              <a:buFont typeface="Arial" panose="020B0604020202020204" pitchFamily="34" charset="0"/>
              <a:buChar char="•"/>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4. She scratched her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head, hoping to find a hole to hide herself.</a:t>
            </a:r>
            <a:endPar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lnSpc>
                <a:spcPts val="3700"/>
              </a:lnSpc>
              <a:spcAft>
                <a:spcPts val="0"/>
              </a:spcAft>
              <a:buFont typeface="Arial" panose="020B0604020202020204" pitchFamily="34" charset="0"/>
              <a:buChar char="•"/>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5.He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bit his lips, not knowing where to rest his arms/hands</a:t>
            </a:r>
            <a:endPar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lnSpc>
                <a:spcPts val="3700"/>
              </a:lnSpc>
              <a:spcAft>
                <a:spcPts val="0"/>
              </a:spcAft>
              <a:buFont typeface="Arial" panose="020B0604020202020204" pitchFamily="34" charset="0"/>
              <a:buChar char="•"/>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6. She lowered her body, hesitated for a moment, wondering how to hide her inner embarrassment.</a:t>
            </a:r>
            <a:endPar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lnSpc>
                <a:spcPts val="3700"/>
              </a:lnSpc>
              <a:spcAft>
                <a:spcPts val="0"/>
              </a:spcAft>
              <a:buFont typeface="Arial" panose="020B0604020202020204" pitchFamily="34" charset="0"/>
              <a:buChar char="•"/>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7. She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opened her mouth, her face/cheeks turning red/burning hot</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378261"/>
            <a:ext cx="12082818" cy="3836035"/>
          </a:xfrm>
          <a:prstGeom prst="rect">
            <a:avLst/>
          </a:prstGeom>
          <a:noFill/>
        </p:spPr>
        <p:txBody>
          <a:bodyPr wrap="square" rtlCol="0">
            <a:spAutoFit/>
          </a:bodyPr>
          <a:lstStyle/>
          <a:p>
            <a:pPr>
              <a:lnSpc>
                <a:spcPts val="3300"/>
              </a:lnSpc>
              <a:spcAft>
                <a:spcPts val="0"/>
              </a:spcAft>
            </a:pP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语料积累</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尴尬</a:t>
            </a:r>
            <a:endParaRPr lang="en-US" altLang="zh-CN" sz="3200" b="1"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lnSpc>
                <a:spcPts val="3700"/>
              </a:lnSpc>
              <a:spcAft>
                <a:spcPts val="0"/>
              </a:spcAft>
              <a:buFont typeface="Arial" panose="020B0604020202020204" pitchFamily="34" charset="0"/>
              <a:buChar char="•"/>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8. All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the air seemed to disappear and she felt as if the whole world were watching her.</a:t>
            </a:r>
            <a:r>
              <a:rPr lang="zh-CN" altLang="en-US"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（环境描写）</a:t>
            </a:r>
            <a:endParaRPr lang="zh-CN" altLang="en-US"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lnSpc>
                <a:spcPts val="3700"/>
              </a:lnSpc>
              <a:spcAft>
                <a:spcPts val="0"/>
              </a:spcAft>
              <a:buFont typeface="Arial" panose="020B0604020202020204" pitchFamily="34" charset="0"/>
              <a:buChar char="•"/>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9. An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embarrassed look appeared on her face. </a:t>
            </a:r>
            <a:r>
              <a:rPr lang="zh-CN" altLang="en-US"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尴尬的表情 </a:t>
            </a:r>
            <a:endParaRPr lang="zh-CN" altLang="en-US"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lnSpc>
                <a:spcPts val="3700"/>
              </a:lnSpc>
              <a:spcAft>
                <a:spcPts val="0"/>
              </a:spcAft>
              <a:buFont typeface="Arial" panose="020B0604020202020204" pitchFamily="34" charset="0"/>
              <a:buChar char="•"/>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10. Jack's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face flushed/burned with embarrassment.</a:t>
            </a:r>
            <a:endPar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lnSpc>
                <a:spcPts val="3700"/>
              </a:lnSpc>
              <a:spcAft>
                <a:spcPts val="0"/>
              </a:spcAft>
              <a:buFont typeface="Arial" panose="020B0604020202020204" pitchFamily="34" charset="0"/>
              <a:buChar char="•"/>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11.A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pale pink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crept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over one's neck.</a:t>
            </a:r>
            <a:endPar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0">
              <a:lnSpc>
                <a:spcPts val="3700"/>
              </a:lnSpc>
              <a:spcAft>
                <a:spcPts val="0"/>
              </a:spcAft>
              <a:buFont typeface="Arial" panose="020B0604020202020204" pitchFamily="34" charset="0"/>
              <a:buNone/>
            </a:pP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deep blush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came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up over one's collar. </a:t>
            </a:r>
            <a:endPar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0">
              <a:lnSpc>
                <a:spcPts val="3700"/>
              </a:lnSpc>
              <a:spcAft>
                <a:spcPts val="0"/>
              </a:spcAft>
              <a:buFont typeface="Arial" panose="020B0604020202020204" pitchFamily="34" charset="0"/>
              <a:buNone/>
            </a:pP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sudden flush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spread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over one's cheeks.</a:t>
            </a:r>
            <a:endPar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050" name="Picture 2" descr="See the source image"/>
          <p:cNvPicPr>
            <a:picLocks noChangeAspect="1" noChangeArrowheads="1"/>
          </p:cNvPicPr>
          <p:nvPr/>
        </p:nvPicPr>
        <p:blipFill>
          <a:blip r:embed="rId1"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109182" y="4214456"/>
            <a:ext cx="2557818" cy="25578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a:blip r:embed="rId2">
            <a:clrChange>
              <a:clrFrom>
                <a:srgbClr val="F6F6F6">
                  <a:alpha val="100000"/>
                </a:srgbClr>
              </a:clrFrom>
              <a:clrTo>
                <a:srgbClr val="F6F6F6">
                  <a:alpha val="100000"/>
                  <a:alpha val="0"/>
                </a:srgbClr>
              </a:clrTo>
            </a:clrChange>
            <a:extLst>
              <a:ext uri="{28A0092B-C50C-407E-A947-70E740481C1C}">
                <a14:useLocalDpi xmlns:a14="http://schemas.microsoft.com/office/drawing/2010/main" val="0"/>
              </a:ext>
            </a:extLst>
          </a:blip>
          <a:srcRect/>
          <a:stretch>
            <a:fillRect/>
          </a:stretch>
        </p:blipFill>
        <p:spPr bwMode="auto">
          <a:xfrm>
            <a:off x="8175625" y="2385695"/>
            <a:ext cx="4016375" cy="35960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842" y="202783"/>
            <a:ext cx="6891693" cy="6452235"/>
          </a:xfrm>
          <a:prstGeom prst="rect">
            <a:avLst/>
          </a:prstGeom>
          <a:noFill/>
        </p:spPr>
        <p:txBody>
          <a:bodyPr wrap="square" rtlCol="0">
            <a:spAutoFit/>
          </a:bodyPr>
          <a:lstStyle/>
          <a:p>
            <a:pPr indent="0" fontAlgn="auto">
              <a:lnSpc>
                <a:spcPts val="3100"/>
              </a:lnSpc>
              <a:spcAft>
                <a:spcPts val="0"/>
              </a:spcAft>
            </a:pP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下水作文</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0" algn="just" fontAlgn="auto">
              <a:lnSpc>
                <a:spcPts val="3100"/>
              </a:lnSpc>
              <a:spcAft>
                <a:spcPts val="0"/>
              </a:spcAft>
            </a:pPr>
            <a:r>
              <a:rPr lang="en-US" altLang="zh-CN" sz="2400" i="1"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 </a:t>
            </a:r>
            <a:r>
              <a:rPr lang="en-US" altLang="zh-CN" sz="2400" i="1"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was stuck for five or six minutes though it felt much longer</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How I wished I had not </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acted </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so foolishly, making myself a laughing stock of my </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family! I </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could well imagine how they would look when my head came </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out.  Seeing my repeated efforts but in vain, </a:t>
            </a:r>
            <a:r>
              <a:rPr lang="en-US" altLang="zh-CN" sz="2400" u="sng"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Jason</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darted out of the room and turned to Dad for help. Seeing me caught in such a situation, </a:t>
            </a:r>
            <a:r>
              <a:rPr lang="en-US" altLang="zh-CN" sz="2400" u="sng"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Dad</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was unexpectedly surprised, but soon surprise transformed into laughter. He tried many approaches, and eventually </a:t>
            </a:r>
            <a:r>
              <a:rPr lang="en-US" altLang="zh-CN" sz="2400" u="sng"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managed</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to get my </a:t>
            </a:r>
            <a:r>
              <a:rPr lang="en-US" altLang="zh-CN" sz="2400" u="sng"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head</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out by carefully cutting the </a:t>
            </a:r>
            <a:r>
              <a:rPr lang="en-US" altLang="zh-CN" sz="2400" u="sng"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pumpkin</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open with a knife. </a:t>
            </a:r>
            <a:r>
              <a:rPr lang="en-US" altLang="zh-CN" sz="2400" kern="1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Just when I felt relieved to be  freed from the pumpkin</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 suddenly found that </a:t>
            </a:r>
            <a:r>
              <a:rPr lang="en-US" altLang="zh-CN" sz="2400" u="sng"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mom </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should be shooting all that happened to me and would upload it online.</a:t>
            </a:r>
            <a:endPar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箭头连接符 3"/>
          <p:cNvCxnSpPr/>
          <p:nvPr/>
        </p:nvCxnSpPr>
        <p:spPr>
          <a:xfrm flipV="1">
            <a:off x="2444115" y="1352550"/>
            <a:ext cx="5013960" cy="88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1855470" y="1781175"/>
            <a:ext cx="5602605" cy="25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4121943" y="2628900"/>
            <a:ext cx="32194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4224655" y="3429000"/>
            <a:ext cx="2976880" cy="146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795462" y="4244975"/>
            <a:ext cx="554593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39049" y="936674"/>
            <a:ext cx="4448175" cy="830997"/>
          </a:xfrm>
          <a:prstGeom prst="rect">
            <a:avLst/>
          </a:prstGeom>
          <a:noFill/>
        </p:spPr>
        <p:txBody>
          <a:bodyPr wrap="square" rtlCol="0">
            <a:spAutoFit/>
          </a:bodyPr>
          <a:lstStyle/>
          <a:p>
            <a:r>
              <a:rPr lang="zh-CN" altLang="en-US" sz="2400" dirty="0" smtClean="0">
                <a:solidFill>
                  <a:srgbClr val="0000FF"/>
                </a:solidFill>
              </a:rPr>
              <a:t>运用虚拟语气，把后悔的心理活动 表达地很生动。</a:t>
            </a:r>
            <a:endParaRPr lang="zh-CN" altLang="en-US" sz="2400" dirty="0">
              <a:solidFill>
                <a:srgbClr val="0000FF"/>
              </a:solidFill>
            </a:endParaRPr>
          </a:p>
        </p:txBody>
      </p:sp>
      <p:sp>
        <p:nvSpPr>
          <p:cNvPr id="16" name="TextBox 15"/>
          <p:cNvSpPr txBox="1"/>
          <p:nvPr/>
        </p:nvSpPr>
        <p:spPr>
          <a:xfrm>
            <a:off x="7600950" y="1908085"/>
            <a:ext cx="4467223" cy="1200329"/>
          </a:xfrm>
          <a:prstGeom prst="rect">
            <a:avLst/>
          </a:prstGeom>
          <a:noFill/>
        </p:spPr>
        <p:txBody>
          <a:bodyPr wrap="square" rtlCol="0">
            <a:spAutoFit/>
          </a:bodyPr>
          <a:lstStyle/>
          <a:p>
            <a:r>
              <a:rPr lang="zh-CN" altLang="en-US" sz="2400" dirty="0" smtClean="0"/>
              <a:t>连续</a:t>
            </a:r>
            <a:r>
              <a:rPr lang="en-US" altLang="zh-CN" sz="2400" dirty="0" smtClean="0"/>
              <a:t>4</a:t>
            </a:r>
            <a:r>
              <a:rPr lang="zh-CN" altLang="en-US" sz="2400" dirty="0" smtClean="0"/>
              <a:t>处运用分词状语</a:t>
            </a:r>
            <a:r>
              <a:rPr lang="en-US" altLang="zh-CN" sz="2400" dirty="0" smtClean="0"/>
              <a:t>seeing, making, seeing, caught,</a:t>
            </a:r>
            <a:r>
              <a:rPr lang="zh-CN" altLang="en-US" sz="2400" dirty="0" smtClean="0"/>
              <a:t>，增加了语言的高级感和表达的紧凑感。</a:t>
            </a:r>
            <a:endParaRPr lang="zh-CN" altLang="en-US" sz="2400" dirty="0"/>
          </a:p>
        </p:txBody>
      </p:sp>
      <p:sp>
        <p:nvSpPr>
          <p:cNvPr id="17" name="TextBox 16"/>
          <p:cNvSpPr txBox="1"/>
          <p:nvPr/>
        </p:nvSpPr>
        <p:spPr>
          <a:xfrm>
            <a:off x="7715249" y="3615104"/>
            <a:ext cx="3971925" cy="830997"/>
          </a:xfrm>
          <a:prstGeom prst="rect">
            <a:avLst/>
          </a:prstGeom>
          <a:noFill/>
        </p:spPr>
        <p:txBody>
          <a:bodyPr wrap="square" rtlCol="0">
            <a:spAutoFit/>
          </a:bodyPr>
          <a:lstStyle/>
          <a:p>
            <a:r>
              <a:rPr lang="zh-CN" altLang="en-US" sz="2400" dirty="0" smtClean="0">
                <a:solidFill>
                  <a:srgbClr val="0000FF"/>
                </a:solidFill>
              </a:rPr>
              <a:t>运用无灵主语，句式多样化，更生动。</a:t>
            </a:r>
            <a:endParaRPr lang="zh-CN" altLang="en-US" sz="2400" dirty="0">
              <a:solidFill>
                <a:srgbClr val="0000FF"/>
              </a:solidFill>
            </a:endParaRPr>
          </a:p>
        </p:txBody>
      </p:sp>
      <p:sp>
        <p:nvSpPr>
          <p:cNvPr id="18" name="TextBox 17"/>
          <p:cNvSpPr txBox="1"/>
          <p:nvPr/>
        </p:nvSpPr>
        <p:spPr>
          <a:xfrm>
            <a:off x="7658099" y="4700319"/>
            <a:ext cx="4352923" cy="830997"/>
          </a:xfrm>
          <a:prstGeom prst="rect">
            <a:avLst/>
          </a:prstGeom>
          <a:noFill/>
        </p:spPr>
        <p:txBody>
          <a:bodyPr wrap="square" rtlCol="0">
            <a:spAutoFit/>
          </a:bodyPr>
          <a:lstStyle/>
          <a:p>
            <a:r>
              <a:rPr lang="zh-CN" altLang="en-US" sz="2400" dirty="0" smtClean="0"/>
              <a:t>运用语言情节来过渡，使</a:t>
            </a:r>
            <a:r>
              <a:rPr lang="zh-CN" altLang="en-US" sz="2400" dirty="0"/>
              <a:t>行文</a:t>
            </a:r>
            <a:r>
              <a:rPr lang="zh-CN" altLang="en-US" sz="2400" dirty="0" smtClean="0"/>
              <a:t>自然，文本有生命力。</a:t>
            </a:r>
            <a:endParaRPr lang="zh-CN" altLang="en-US" sz="2400" dirty="0"/>
          </a:p>
        </p:txBody>
      </p:sp>
      <p:sp>
        <p:nvSpPr>
          <p:cNvPr id="19" name="TextBox 18"/>
          <p:cNvSpPr txBox="1"/>
          <p:nvPr/>
        </p:nvSpPr>
        <p:spPr>
          <a:xfrm>
            <a:off x="7715249" y="5531316"/>
            <a:ext cx="4295773" cy="1200329"/>
          </a:xfrm>
          <a:prstGeom prst="rect">
            <a:avLst/>
          </a:prstGeom>
          <a:noFill/>
        </p:spPr>
        <p:txBody>
          <a:bodyPr wrap="square" rtlCol="0">
            <a:spAutoFit/>
          </a:bodyPr>
          <a:lstStyle/>
          <a:p>
            <a:r>
              <a:rPr lang="zh-CN" altLang="en-US" sz="2400" dirty="0" smtClean="0">
                <a:solidFill>
                  <a:srgbClr val="0000FF"/>
                </a:solidFill>
              </a:rPr>
              <a:t>高级词块</a:t>
            </a:r>
            <a:r>
              <a:rPr lang="en-US" altLang="zh-CN" sz="2400" dirty="0" smtClean="0">
                <a:solidFill>
                  <a:srgbClr val="0000FF"/>
                </a:solidFill>
              </a:rPr>
              <a:t>:</a:t>
            </a:r>
            <a:r>
              <a:rPr lang="en-US" altLang="zh-CN" sz="2400" dirty="0">
                <a:solidFill>
                  <a:srgbClr val="0000FF"/>
                </a:solidFill>
              </a:rPr>
              <a:t>repeated efforts, </a:t>
            </a:r>
            <a:r>
              <a:rPr lang="en-US" altLang="zh-CN" sz="2400" dirty="0" smtClean="0">
                <a:solidFill>
                  <a:srgbClr val="0000FF"/>
                </a:solidFill>
              </a:rPr>
              <a:t>laughing stock, </a:t>
            </a:r>
            <a:r>
              <a:rPr lang="en-US" altLang="zh-CN" sz="2400" dirty="0">
                <a:solidFill>
                  <a:srgbClr val="0000FF"/>
                </a:solidFill>
              </a:rPr>
              <a:t>dart </a:t>
            </a:r>
            <a:r>
              <a:rPr lang="en-US" altLang="zh-CN" sz="2400" dirty="0" smtClean="0">
                <a:solidFill>
                  <a:srgbClr val="0000FF"/>
                </a:solidFill>
              </a:rPr>
              <a:t>out, </a:t>
            </a:r>
            <a:endParaRPr lang="en-US" altLang="zh-CN" sz="2400" dirty="0" smtClean="0">
              <a:solidFill>
                <a:srgbClr val="0000FF"/>
              </a:solidFill>
            </a:endParaRPr>
          </a:p>
          <a:p>
            <a:r>
              <a:rPr lang="en-US" altLang="zh-CN" sz="2400" dirty="0" smtClean="0">
                <a:solidFill>
                  <a:srgbClr val="0000FF"/>
                </a:solidFill>
              </a:rPr>
              <a:t>be caught in.</a:t>
            </a:r>
            <a:endParaRPr lang="zh-CN" altLang="en-US" sz="2400" dirty="0">
              <a:solidFill>
                <a:srgbClr val="0000FF"/>
              </a:solidFill>
            </a:endParaRPr>
          </a:p>
        </p:txBody>
      </p:sp>
      <p:pic>
        <p:nvPicPr>
          <p:cNvPr id="3" name="图片 2"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6528" y="203418"/>
            <a:ext cx="6329717" cy="6452235"/>
          </a:xfrm>
          <a:prstGeom prst="rect">
            <a:avLst/>
          </a:prstGeom>
          <a:noFill/>
        </p:spPr>
        <p:txBody>
          <a:bodyPr wrap="square" rtlCol="0">
            <a:spAutoFit/>
          </a:bodyPr>
          <a:lstStyle/>
          <a:p>
            <a:pPr indent="0" fontAlgn="auto">
              <a:lnSpc>
                <a:spcPts val="3100"/>
              </a:lnSpc>
              <a:spcAft>
                <a:spcPts val="0"/>
              </a:spcAft>
            </a:pP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下水作文</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0" algn="just" fontAlgn="auto">
              <a:lnSpc>
                <a:spcPts val="3100"/>
              </a:lnSpc>
              <a:spcAft>
                <a:spcPts val="0"/>
              </a:spcAft>
            </a:pPr>
            <a:r>
              <a:rPr lang="en-US" altLang="zh-CN" sz="2400" i="1"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That </a:t>
            </a:r>
            <a:r>
              <a:rPr lang="en-US" altLang="zh-CN" sz="2400" i="1"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video was posted online the Monday before </a:t>
            </a:r>
            <a:r>
              <a:rPr lang="en-US" altLang="zh-CN" sz="2400" i="1"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Halloween. </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It </a:t>
            </a:r>
            <a:r>
              <a:rPr lang="en-US" altLang="zh-CN" sz="2400" kern="1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went viral </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immediately. Just within hours, hundreds of likes and funny comments appeared, showing their enthusiasm. </a:t>
            </a:r>
            <a:r>
              <a:rPr lang="en-US" altLang="zh-CN" sz="2400" kern="1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Constant streams of </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curious people even came by to take photos with us and my </a:t>
            </a:r>
            <a:r>
              <a:rPr lang="en-US" altLang="zh-CN" sz="2400" kern="1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prized</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u="sng"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pumpkin</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Jason was really excited and Mom was </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glad that </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her </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video </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should </a:t>
            </a:r>
            <a:r>
              <a:rPr lang="en-US" altLang="zh-CN" sz="2400" kern="1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become such a hit </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and </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thus grew even crazier about shooting videos</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But for me, though a little embarrassed</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 </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soon totally </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forgot the “unforgettable” incident and set out for the trick-or-treating</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I would </a:t>
            </a:r>
            <a:r>
              <a:rPr lang="en-US" altLang="zh-CN" sz="2400"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like to take it as a treat to add joy and fun to this festive Halloween for everyone.</a:t>
            </a:r>
            <a:endPar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箭头连接符 3"/>
          <p:cNvCxnSpPr/>
          <p:nvPr/>
        </p:nvCxnSpPr>
        <p:spPr>
          <a:xfrm flipV="1">
            <a:off x="4571365" y="2247900"/>
            <a:ext cx="2753360" cy="38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91425" y="1833859"/>
            <a:ext cx="3714750" cy="830997"/>
          </a:xfrm>
          <a:prstGeom prst="rect">
            <a:avLst/>
          </a:prstGeom>
          <a:noFill/>
        </p:spPr>
        <p:txBody>
          <a:bodyPr wrap="square" rtlCol="0">
            <a:spAutoFit/>
          </a:bodyPr>
          <a:lstStyle/>
          <a:p>
            <a:r>
              <a:rPr lang="zh-CN" altLang="en-US" sz="2400" dirty="0" smtClean="0"/>
              <a:t>运用分词状语增加了语言的高级感和表达的紧凑感</a:t>
            </a:r>
            <a:r>
              <a:rPr lang="zh-CN" altLang="en-US" dirty="0" smtClean="0"/>
              <a:t>。</a:t>
            </a:r>
            <a:endParaRPr lang="zh-CN" altLang="en-US" dirty="0"/>
          </a:p>
        </p:txBody>
      </p:sp>
      <p:sp>
        <p:nvSpPr>
          <p:cNvPr id="7" name="TextBox 6"/>
          <p:cNvSpPr txBox="1"/>
          <p:nvPr/>
        </p:nvSpPr>
        <p:spPr>
          <a:xfrm>
            <a:off x="7477125" y="3105834"/>
            <a:ext cx="3962400" cy="1200329"/>
          </a:xfrm>
          <a:prstGeom prst="rect">
            <a:avLst/>
          </a:prstGeom>
          <a:noFill/>
        </p:spPr>
        <p:txBody>
          <a:bodyPr wrap="square" rtlCol="0">
            <a:spAutoFit/>
          </a:bodyPr>
          <a:lstStyle/>
          <a:p>
            <a:r>
              <a:rPr lang="zh-CN" altLang="en-US" sz="2400" dirty="0" smtClean="0">
                <a:solidFill>
                  <a:srgbClr val="0000FF"/>
                </a:solidFill>
              </a:rPr>
              <a:t>较多运用高级词块</a:t>
            </a:r>
            <a:r>
              <a:rPr lang="en-US" altLang="zh-CN" sz="2400" dirty="0" smtClean="0">
                <a:solidFill>
                  <a:srgbClr val="0000FF"/>
                </a:solidFill>
              </a:rPr>
              <a:t>:go viral, constant streams of, prized,   become a hit.</a:t>
            </a:r>
            <a:endParaRPr lang="zh-CN" altLang="en-US" sz="2400" dirty="0">
              <a:solidFill>
                <a:srgbClr val="0000FF"/>
              </a:solidFill>
            </a:endParaRPr>
          </a:p>
        </p:txBody>
      </p:sp>
      <p:sp>
        <p:nvSpPr>
          <p:cNvPr id="8" name="TextBox 7"/>
          <p:cNvSpPr txBox="1"/>
          <p:nvPr/>
        </p:nvSpPr>
        <p:spPr>
          <a:xfrm>
            <a:off x="7410449" y="5339059"/>
            <a:ext cx="4257675" cy="1200329"/>
          </a:xfrm>
          <a:prstGeom prst="rect">
            <a:avLst/>
          </a:prstGeom>
          <a:noFill/>
        </p:spPr>
        <p:txBody>
          <a:bodyPr wrap="square" rtlCol="0">
            <a:spAutoFit/>
          </a:bodyPr>
          <a:lstStyle/>
          <a:p>
            <a:r>
              <a:rPr lang="zh-CN" altLang="en-US" sz="2400" dirty="0" smtClean="0"/>
              <a:t>最后一句话的点题很应景，句中的</a:t>
            </a:r>
            <a:r>
              <a:rPr lang="en-US" altLang="zh-CN" sz="2400" dirty="0" smtClean="0"/>
              <a:t>treat</a:t>
            </a:r>
            <a:r>
              <a:rPr lang="zh-CN" altLang="en-US" sz="2400" dirty="0" smtClean="0"/>
              <a:t>巧妙地与万圣节主题</a:t>
            </a:r>
            <a:r>
              <a:rPr lang="en-US" altLang="zh-CN" sz="2400" dirty="0" smtClean="0"/>
              <a:t>trick-or-treat</a:t>
            </a:r>
            <a:r>
              <a:rPr lang="zh-CN" altLang="en-US" sz="2400" dirty="0" smtClean="0"/>
              <a:t>联系起来。</a:t>
            </a:r>
            <a:endParaRPr lang="zh-CN" altLang="en-US" sz="2400" dirty="0"/>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75" y="202565"/>
            <a:ext cx="11601450" cy="6452235"/>
          </a:xfrm>
          <a:prstGeom prst="rect">
            <a:avLst/>
          </a:prstGeom>
          <a:noFill/>
        </p:spPr>
        <p:txBody>
          <a:bodyPr wrap="square" rtlCol="0">
            <a:spAutoFit/>
          </a:bodyPr>
          <a:lstStyle/>
          <a:p>
            <a:pPr indent="0" fontAlgn="auto">
              <a:lnSpc>
                <a:spcPts val="3100"/>
              </a:lnSpc>
              <a:spcAft>
                <a:spcPts val="0"/>
              </a:spcAft>
            </a:pP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原作的续写部分</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0" fontAlgn="auto">
              <a:lnSpc>
                <a:spcPts val="3100"/>
              </a:lnSpc>
              <a:spcAft>
                <a:spcPts val="0"/>
              </a:spcAft>
            </a:pPr>
            <a:r>
              <a:rPr lang="en-US" altLang="zh-CN" sz="2400" i="1"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i="1" u="sng"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 was stuck for five or six minutes though it felt much, much longer. </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The video cuts before my rescue – Dad got me to push my head farther into the pumpkin so Mom could reach in and undo the rubber band round my ponytail. I emerged with squash-conditioned hair, a sore chin and my nose plugged with pulp.</a:t>
            </a:r>
            <a:endPar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0" fontAlgn="auto">
              <a:lnSpc>
                <a:spcPts val="3100"/>
              </a:lnSpc>
              <a:spcAft>
                <a:spcPts val="0"/>
              </a:spcAft>
            </a:pPr>
            <a:r>
              <a:rPr lang="en-US" altLang="zh-CN" sz="2400" i="1"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i="1" u="sng"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That Facebook video went up the Monday before Halloween</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and by the end of that day it had over 1,000 views. People asked Mom to put it on YouTube, and by Wednesday morning we were getting 5am calls from TV breakfast shows and then the international media – the video started racking up hundreds of thousands of views. When I went on a youth camp, I was </a:t>
            </a:r>
            <a:r>
              <a:rPr lang="en-US" altLang="zh-CN" sz="2400" kern="100" dirty="0" err="1">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recognised</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by children I’d never met. The pumpkin also became a minor celebrity. Passers-by and trick-or-treaters would knock and ask, “Which is Rachel’s pumpkin?” before taking </a:t>
            </a:r>
            <a:r>
              <a:rPr lang="en-US" altLang="zh-CN" sz="2400" kern="100" dirty="0" err="1">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selfies</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with it.</a:t>
            </a:r>
            <a:endPar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0" fontAlgn="auto">
              <a:lnSpc>
                <a:spcPts val="3100"/>
              </a:lnSpc>
              <a:spcAft>
                <a:spcPts val="0"/>
              </a:spcAft>
            </a:pP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Although </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our pumpkin carving the following year was a more sedate affair, I wouldn’t say I learned my lesson. A few months later I squeezed myself into a laundry basket during a game of hide-and-seek and became hopelessly jammed. It was Dad who responded to my cries for help</a:t>
            </a: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200" y="608699"/>
            <a:ext cx="11791665" cy="2463800"/>
          </a:xfrm>
          <a:prstGeom prst="rect">
            <a:avLst/>
          </a:prstGeom>
          <a:noFill/>
        </p:spPr>
        <p:txBody>
          <a:bodyPr wrap="square" rtlCol="0">
            <a:spAutoFit/>
          </a:bodyPr>
          <a:lstStyle/>
          <a:p>
            <a:pPr algn="ctr" fontAlgn="auto">
              <a:lnSpc>
                <a:spcPts val="6500"/>
              </a:lnSpc>
            </a:pPr>
            <a:r>
              <a:rPr lang="en-US" altLang="zh-CN" sz="5400" dirty="0" smtClean="0"/>
              <a:t>2021年1月浙江英语高考</a:t>
            </a:r>
            <a:endParaRPr lang="en-US" altLang="zh-CN" sz="5400" dirty="0" smtClean="0"/>
          </a:p>
          <a:p>
            <a:pPr algn="ctr" fontAlgn="auto">
              <a:lnSpc>
                <a:spcPts val="6500"/>
              </a:lnSpc>
            </a:pPr>
            <a:r>
              <a:rPr lang="zh-CN" altLang="en-US" sz="5400" b="1" dirty="0" smtClean="0"/>
              <a:t>读后续写讲评</a:t>
            </a:r>
            <a:endParaRPr lang="en-US" altLang="zh-CN" sz="5400" dirty="0" smtClean="0"/>
          </a:p>
          <a:p>
            <a:pPr algn="ctr">
              <a:lnSpc>
                <a:spcPts val="5500"/>
              </a:lnSpc>
            </a:pPr>
            <a:r>
              <a:rPr lang="en-US" altLang="zh-CN" sz="3200" b="1" dirty="0" smtClean="0">
                <a:solidFill>
                  <a:srgbClr val="C00000"/>
                </a:solidFill>
                <a:latin typeface="Copperplate Gothic Light" panose="020E0507020206020404" pitchFamily="34" charset="0"/>
              </a:rPr>
              <a:t>I Got My Head Stuck in a Pumpkin</a:t>
            </a:r>
            <a:endParaRPr lang="en-US" altLang="zh-CN" sz="3200" b="1" dirty="0" smtClean="0">
              <a:solidFill>
                <a:srgbClr val="C00000"/>
              </a:solidFill>
              <a:latin typeface="Copperplate Gothic Light" panose="020E0507020206020404" pitchFamily="34"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162550"/>
            <a:ext cx="2528570" cy="1695450"/>
          </a:xfrm>
          <a:prstGeom prst="rect">
            <a:avLst/>
          </a:prstGeom>
          <a:ln>
            <a:noFill/>
          </a:ln>
          <a:effectLst>
            <a:softEdge rad="112500"/>
          </a:effectLst>
        </p:spPr>
      </p:pic>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6970" y="5163185"/>
            <a:ext cx="2326005" cy="1694815"/>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52975" y="5059045"/>
            <a:ext cx="2528570" cy="1912620"/>
          </a:xfrm>
          <a:prstGeom prst="rect">
            <a:avLst/>
          </a:prstGeom>
          <a:ln>
            <a:noFill/>
          </a:ln>
          <a:effectLst>
            <a:softEdge rad="112500"/>
          </a:effectLst>
        </p:spPr>
      </p:pic>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63430" y="5163820"/>
            <a:ext cx="2528570" cy="1807845"/>
          </a:xfrm>
          <a:prstGeom prst="rect">
            <a:avLst/>
          </a:prstGeom>
          <a:ln>
            <a:noFill/>
          </a:ln>
          <a:effectLst>
            <a:softEdge rad="112500"/>
          </a:effectLst>
        </p:spPr>
      </p:pic>
      <p:pic>
        <p:nvPicPr>
          <p:cNvPr id="9"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7425" y="5163820"/>
            <a:ext cx="2326005" cy="16941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17925"/>
            <a:ext cx="2326005" cy="14452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5970" y="3717925"/>
            <a:ext cx="2525395" cy="144526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24685"/>
            <a:ext cx="2426970" cy="1793240"/>
          </a:xfrm>
          <a:prstGeom prst="rect">
            <a:avLst/>
          </a:prstGeom>
          <a:ln>
            <a:noFill/>
          </a:ln>
          <a:effectLst>
            <a:softEdge rad="112500"/>
          </a:effectLst>
        </p:spPr>
      </p:pic>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64065" y="1924685"/>
            <a:ext cx="2528570" cy="1793240"/>
          </a:xfrm>
          <a:prstGeom prst="rect">
            <a:avLst/>
          </a:prstGeom>
          <a:ln>
            <a:noFill/>
          </a:ln>
          <a:effectLst>
            <a:softEdge rad="112500"/>
          </a:effectLst>
        </p:spPr>
      </p:pic>
      <p:sp>
        <p:nvSpPr>
          <p:cNvPr id="14" name="TextBox 13"/>
          <p:cNvSpPr txBox="1"/>
          <p:nvPr/>
        </p:nvSpPr>
        <p:spPr>
          <a:xfrm>
            <a:off x="3145079" y="4290624"/>
            <a:ext cx="5336275" cy="584775"/>
          </a:xfrm>
          <a:prstGeom prst="rect">
            <a:avLst/>
          </a:prstGeom>
          <a:noFill/>
        </p:spPr>
        <p:txBody>
          <a:bodyPr wrap="square" rtlCol="0">
            <a:spAutoFit/>
          </a:bodyPr>
          <a:lstStyle/>
          <a:p>
            <a:pPr algn="r"/>
            <a:r>
              <a:rPr lang="en-US" altLang="zh-CN" sz="3200" dirty="0" smtClean="0"/>
              <a:t>Thinker, </a:t>
            </a:r>
            <a:r>
              <a:rPr lang="en-US" altLang="zh-CN" sz="3200" dirty="0" err="1" smtClean="0"/>
              <a:t>Tiantai</a:t>
            </a:r>
            <a:r>
              <a:rPr lang="en-US" altLang="zh-CN" sz="3200" dirty="0" smtClean="0"/>
              <a:t> High School</a:t>
            </a:r>
            <a:endParaRPr lang="zh-CN" alt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1" descr="39"/>
          <p:cNvPicPr>
            <a:picLocks noChangeAspect="1"/>
          </p:cNvPicPr>
          <p:nvPr/>
        </p:nvPicPr>
        <p:blipFill>
          <a:blip r:embed="rId1">
            <a:extLst>
              <a:ext uri="{28A0092B-C50C-407E-A947-70E740481C1C}">
                <a14:useLocalDpi xmlns:a14="http://schemas.microsoft.com/office/drawing/2010/main" val="0"/>
              </a:ext>
            </a:extLst>
          </a:blip>
          <a:srcRect l="9583" t="19118" r="67699" b="41838"/>
          <a:stretch>
            <a:fillRect/>
          </a:stretch>
        </p:blipFill>
        <p:spPr bwMode="auto">
          <a:xfrm>
            <a:off x="8221133" y="25401"/>
            <a:ext cx="3970867" cy="6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图片 2" descr="39"/>
          <p:cNvPicPr>
            <a:picLocks noChangeAspect="1"/>
          </p:cNvPicPr>
          <p:nvPr/>
        </p:nvPicPr>
        <p:blipFill>
          <a:blip r:embed="rId2">
            <a:extLst>
              <a:ext uri="{28A0092B-C50C-407E-A947-70E740481C1C}">
                <a14:useLocalDpi xmlns:a14="http://schemas.microsoft.com/office/drawing/2010/main" val="0"/>
              </a:ext>
            </a:extLst>
          </a:blip>
          <a:srcRect l="67012" t="59692" r="17712" b="22879"/>
          <a:stretch>
            <a:fillRect/>
          </a:stretch>
        </p:blipFill>
        <p:spPr bwMode="auto">
          <a:xfrm>
            <a:off x="4233" y="-8467"/>
            <a:ext cx="3481917" cy="39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http://img95.699pic.com/xsj/1n/2r/0m.jpg!/fw/700/watermark/url/L3hzai93YXRlcl9kZXRhaWwyLnBuZw/align/southeast">
            <a:hlinkClick r:id="rId3"/>
          </p:cNvPr>
          <p:cNvPicPr>
            <a:picLocks noChangeAspect="1" noChangeArrowheads="1"/>
          </p:cNvPicPr>
          <p:nvPr/>
        </p:nvPicPr>
        <p:blipFill>
          <a:blip r:embed="rId4">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3006" t="23044" r="3006" b="24770"/>
          <a:stretch>
            <a:fillRect/>
          </a:stretch>
        </p:blipFill>
        <p:spPr bwMode="auto">
          <a:xfrm>
            <a:off x="732790" y="659765"/>
            <a:ext cx="988568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3" y="5272400"/>
            <a:ext cx="2426884" cy="1537452"/>
          </a:xfrm>
          <a:prstGeom prst="rect">
            <a:avLst/>
          </a:prstGeom>
          <a:ln>
            <a:noFill/>
          </a:ln>
          <a:effectLst>
            <a:softEdge rad="112500"/>
          </a:effectLst>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5116" y="-8467"/>
            <a:ext cx="2426884" cy="1537452"/>
          </a:xfrm>
          <a:prstGeom prst="rect">
            <a:avLst/>
          </a:prstGeom>
          <a:ln>
            <a:noFill/>
          </a:ln>
          <a:effectLst>
            <a:softEdge rad="112500"/>
          </a:effectLst>
        </p:spPr>
      </p:pic>
    </p:spTree>
    <p:custDataLst>
      <p:tags r:id="rId6"/>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810" y="222250"/>
            <a:ext cx="11676380" cy="6413500"/>
          </a:xfrm>
          <a:prstGeom prst="rect">
            <a:avLst/>
          </a:prstGeom>
          <a:noFill/>
        </p:spPr>
        <p:txBody>
          <a:bodyPr wrap="square" rtlCol="0">
            <a:spAutoFit/>
          </a:bodyPr>
          <a:lstStyle/>
          <a:p>
            <a:pPr indent="0" fontAlgn="auto">
              <a:lnSpc>
                <a:spcPts val="2900"/>
              </a:lnSpc>
              <a:spcAft>
                <a:spcPts val="0"/>
              </a:spcAft>
            </a:pP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试题呈现</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0" fontAlgn="auto">
              <a:lnSpc>
                <a:spcPts val="2900"/>
              </a:lnSpc>
              <a:spcAft>
                <a:spcPts val="0"/>
              </a:spcAft>
            </a:pPr>
            <a:r>
              <a:rPr lang="en-US" altLang="zh-CN" sz="24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u="sng"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Pumpkin</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南瓜</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carving at Halloween is a family tradition. We visit a local farm every October. In the pumpkin field, I compete with my three brothers and sister to seek out the biggest pumpkin. My </a:t>
            </a:r>
            <a:r>
              <a:rPr lang="en-US" altLang="zh-CN" sz="2400" u="sng"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dad</a:t>
            </a:r>
            <a:r>
              <a:rPr lang="en-US" altLang="zh-CN" sz="24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has a rule that we have to carry our pumpkins back home, and as the eldest child I have an advantage - I carried an 85 -pounder back last year.</a:t>
            </a:r>
            <a:endParaRPr lang="zh-CN" altLang="zh-CN" sz="2400" kern="100" dirty="0">
              <a:latin typeface="Arial Unicode MS" panose="020B0604020202020204" pitchFamily="34" charset="-122"/>
              <a:ea typeface="Arial Unicode MS" panose="020B0604020202020204" pitchFamily="34" charset="-122"/>
              <a:cs typeface="Arial Unicode MS" panose="020B0604020202020204" pitchFamily="34" charset="-122"/>
            </a:endParaRPr>
          </a:p>
          <a:p>
            <a:pPr indent="0" fontAlgn="auto">
              <a:lnSpc>
                <a:spcPts val="2900"/>
              </a:lnSpc>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This year, it was hard to tell whether my prize or the one chosen by my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14-year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Old brother, </a:t>
            </a:r>
            <a:r>
              <a:rPr lang="en-US" altLang="zh-CN" sz="2400" u="sng"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Jason</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was the winner. Unfortunately we forgot to weigh them before taking out their insides, but I was determined to prove my point. All of us were hard at work at the kitchen table, with my </a:t>
            </a:r>
            <a:r>
              <a:rPr lang="en-US" altLang="zh-CN" sz="2400" u="sng"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mom</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filming the annual event. I'm unsure now why I thought forcing my </a:t>
            </a:r>
            <a:r>
              <a:rPr lang="en-US" altLang="zh-CN" sz="2400" u="sng"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head</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inside the pumpkin would settle the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matter but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it seemed to make perfect sense at the time.</a:t>
            </a:r>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indent="0" fontAlgn="auto">
              <a:lnSpc>
                <a:spcPts val="2900"/>
              </a:lnSpc>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With the pumpkin resting on the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table hole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uppermost</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bent over and pressed my head against the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opening. At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first I got jammed just above my eyes and then</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as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 went on with my task</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unwilling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to quit</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my </a:t>
            </a:r>
            <a:r>
              <a:rPr lang="en-US" altLang="zh-CN" sz="2400" u="sng"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nose</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briefly prevented entry. Finally I </a:t>
            </a:r>
            <a:r>
              <a:rPr lang="en-US" altLang="zh-CN" sz="2400" u="sng"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managed</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to put my whole head into it</a:t>
            </a:r>
            <a:r>
              <a:rPr lang="zh-CN"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like a cork</a:t>
            </a:r>
            <a:r>
              <a:rPr lang="zh-CN"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（软木塞）</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forced into a bottle</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was able to straighten up with the huge pumpkin resting on my shoulders</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zh-CN" sz="24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655" y="209550"/>
            <a:ext cx="11616055" cy="6439535"/>
          </a:xfrm>
          <a:prstGeom prst="rect">
            <a:avLst/>
          </a:prstGeom>
          <a:noFill/>
        </p:spPr>
        <p:txBody>
          <a:bodyPr wrap="square" rtlCol="0">
            <a:spAutoFit/>
          </a:bodyPr>
          <a:lstStyle/>
          <a:p>
            <a:pPr indent="266700">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My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excitement was short-lived</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The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pumpkin was heavy. "I'm going to set it down, now</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 said</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and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with Jason helping to</a:t>
            </a:r>
            <a:r>
              <a:rPr lang="en-US" altLang="zh-CN" sz="2400" u="sng"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support</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its weight</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bent back over the table to give it somewhere to </a:t>
            </a:r>
            <a:r>
              <a:rPr lang="en-US" altLang="zh-CN" sz="2400" u="sng"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rest</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It was only when I tried to remove my head that I realized getting out was going to be less straightforward than getting in</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When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 </a:t>
            </a:r>
            <a:r>
              <a:rPr lang="en-US" altLang="zh-CN" sz="2400" u="sng"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pulled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hard</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my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nose got in the way</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got into a panic as I pressed firmly against the table and moved my head around trying to find the right angle</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but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it was no use</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 can't get it out</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shouted</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my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voice sounding unnaturally loud in the enclosed space</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Paragraph 1:</a:t>
            </a: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i="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 I </a:t>
            </a:r>
            <a:r>
              <a:rPr lang="en-US" altLang="zh-CN" sz="2400" i="1"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was stuck for five or six minutes though it felt much longer</a:t>
            </a:r>
            <a:r>
              <a:rPr lang="en-US" altLang="zh-CN" sz="2400" i="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__________________ __________________________________________________________________________</a:t>
            </a:r>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Paragraph 2:</a:t>
            </a:r>
            <a:endPar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fontAlgn="base">
              <a:lnSpc>
                <a:spcPts val="3300"/>
              </a:lnSpc>
            </a:pP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i="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That </a:t>
            </a:r>
            <a:r>
              <a:rPr lang="en-US" altLang="zh-CN" sz="2400" i="1"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video was posted online the Monday before Halloween</a:t>
            </a:r>
            <a:r>
              <a:rPr lang="en-US" altLang="zh-CN" sz="2400" i="1"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24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___________________ ___________________________________________________________________________</a:t>
            </a:r>
            <a:endParaRPr lang="zh-CN" altLang="zh-CN" sz="24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405" y="117475"/>
            <a:ext cx="11496040" cy="6734175"/>
          </a:xfrm>
          <a:prstGeom prst="rect">
            <a:avLst/>
          </a:prstGeom>
          <a:noFill/>
        </p:spPr>
        <p:txBody>
          <a:bodyPr wrap="square" rtlCol="0">
            <a:spAutoFit/>
          </a:bodyPr>
          <a:lstStyle/>
          <a:p>
            <a:pPr>
              <a:lnSpc>
                <a:spcPts val="3700"/>
              </a:lnSpc>
              <a:spcAft>
                <a:spcPts val="0"/>
              </a:spcAft>
            </a:pP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About Halloween:</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700"/>
              </a:lnSpc>
              <a:spcAft>
                <a:spcPts val="0"/>
              </a:spcAft>
            </a:pP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Halloween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is a holiday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________________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each year on October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31.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The tradition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dates back to the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ancient Celtic festival of </a:t>
            </a:r>
            <a:r>
              <a:rPr lang="en-US" altLang="zh-CN" sz="2800" kern="100" dirty="0" err="1">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Samhain</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______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people would light bonfires and wear costumes to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scare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off ghosts. This day marked the end of summer and the harvest and the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____________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of the dark, cold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winter</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During the celebration, the Celts wore costumes, typically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__________ (consist)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of animal heads and skins, and attempted to tell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other _________ (people) fortunes</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700"/>
              </a:lnSpc>
              <a:spcAft>
                <a:spcPts val="0"/>
              </a:spcAft>
            </a:pP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In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the eighth century, Pope Gregory III designated November 1 as a time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__________ (honor) all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saints. Soon, All Saints Day incorporated some of the traditions of </a:t>
            </a:r>
            <a:r>
              <a:rPr lang="en-US" altLang="zh-CN" sz="2800" kern="100" dirty="0" err="1">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Samhain</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The evening before was known as All Hallows Eve, and later Halloween. Over time, Halloween evolved into a day of activities like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trick-or-treating, </a:t>
            </a:r>
            <a:r>
              <a:rPr lang="en-US" altLang="zh-CN" sz="28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carving jack-o-lanterns, festive gatherings, donning costumes and eating </a:t>
            </a:r>
            <a:r>
              <a:rPr lang="en-US" altLang="zh-CN" sz="28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_________.</a:t>
            </a:r>
            <a:endParaRPr lang="zh-CN" altLang="zh-CN" sz="28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TextBox 2"/>
          <p:cNvSpPr txBox="1"/>
          <p:nvPr/>
        </p:nvSpPr>
        <p:spPr>
          <a:xfrm>
            <a:off x="4476248" y="590038"/>
            <a:ext cx="2579427" cy="584775"/>
          </a:xfrm>
          <a:prstGeom prst="rect">
            <a:avLst/>
          </a:prstGeom>
          <a:noFill/>
        </p:spPr>
        <p:txBody>
          <a:bodyPr wrap="square" rtlCol="0">
            <a:spAutoFit/>
          </a:bodyPr>
          <a:lstStyle/>
          <a:p>
            <a:r>
              <a:rPr lang="en-US" altLang="zh-CN" sz="3200" dirty="0" smtClean="0">
                <a:solidFill>
                  <a:srgbClr val="FF0000"/>
                </a:solidFill>
              </a:rPr>
              <a:t>celebrated</a:t>
            </a:r>
            <a:endParaRPr lang="zh-CN" altLang="en-US" sz="3200" dirty="0">
              <a:solidFill>
                <a:srgbClr val="FF0000"/>
              </a:solidFill>
            </a:endParaRPr>
          </a:p>
        </p:txBody>
      </p:sp>
      <p:sp>
        <p:nvSpPr>
          <p:cNvPr id="4" name="TextBox 3"/>
          <p:cNvSpPr txBox="1"/>
          <p:nvPr/>
        </p:nvSpPr>
        <p:spPr>
          <a:xfrm>
            <a:off x="319405" y="1502410"/>
            <a:ext cx="1289685" cy="583565"/>
          </a:xfrm>
          <a:prstGeom prst="rect">
            <a:avLst/>
          </a:prstGeom>
          <a:noFill/>
        </p:spPr>
        <p:txBody>
          <a:bodyPr wrap="square" rtlCol="0">
            <a:spAutoFit/>
          </a:bodyPr>
          <a:lstStyle/>
          <a:p>
            <a:r>
              <a:rPr lang="en-US" altLang="zh-CN" sz="3200" dirty="0" smtClean="0">
                <a:solidFill>
                  <a:srgbClr val="FF0000"/>
                </a:solidFill>
              </a:rPr>
              <a:t>when</a:t>
            </a:r>
            <a:endParaRPr lang="zh-CN" altLang="en-US" sz="3200" dirty="0">
              <a:solidFill>
                <a:srgbClr val="FF0000"/>
              </a:solidFill>
            </a:endParaRPr>
          </a:p>
        </p:txBody>
      </p:sp>
      <p:sp>
        <p:nvSpPr>
          <p:cNvPr id="5" name="TextBox 4"/>
          <p:cNvSpPr txBox="1"/>
          <p:nvPr/>
        </p:nvSpPr>
        <p:spPr>
          <a:xfrm>
            <a:off x="319319" y="2443802"/>
            <a:ext cx="2579427" cy="584775"/>
          </a:xfrm>
          <a:prstGeom prst="rect">
            <a:avLst/>
          </a:prstGeom>
          <a:noFill/>
        </p:spPr>
        <p:txBody>
          <a:bodyPr wrap="square" rtlCol="0">
            <a:spAutoFit/>
          </a:bodyPr>
          <a:lstStyle/>
          <a:p>
            <a:r>
              <a:rPr lang="en-US" altLang="zh-CN" sz="3200" dirty="0" smtClean="0">
                <a:solidFill>
                  <a:srgbClr val="FF0000"/>
                </a:solidFill>
              </a:rPr>
              <a:t>beginning</a:t>
            </a:r>
            <a:endParaRPr lang="zh-CN" altLang="en-US" sz="3200" dirty="0">
              <a:solidFill>
                <a:srgbClr val="FF0000"/>
              </a:solidFill>
            </a:endParaRPr>
          </a:p>
        </p:txBody>
      </p:sp>
      <p:sp>
        <p:nvSpPr>
          <p:cNvPr id="6" name="TextBox 5"/>
          <p:cNvSpPr txBox="1"/>
          <p:nvPr/>
        </p:nvSpPr>
        <p:spPr>
          <a:xfrm>
            <a:off x="5589905" y="3385820"/>
            <a:ext cx="1849755" cy="583565"/>
          </a:xfrm>
          <a:prstGeom prst="rect">
            <a:avLst/>
          </a:prstGeom>
          <a:noFill/>
        </p:spPr>
        <p:txBody>
          <a:bodyPr wrap="square" rtlCol="0">
            <a:spAutoFit/>
          </a:bodyPr>
          <a:lstStyle/>
          <a:p>
            <a:r>
              <a:rPr lang="en-US" altLang="zh-CN" sz="3200" dirty="0" smtClean="0">
                <a:solidFill>
                  <a:srgbClr val="FF0000"/>
                </a:solidFill>
              </a:rPr>
              <a:t>people’s</a:t>
            </a:r>
            <a:endParaRPr lang="zh-CN" altLang="en-US" sz="3200" dirty="0">
              <a:solidFill>
                <a:srgbClr val="FF0000"/>
              </a:solidFill>
            </a:endParaRPr>
          </a:p>
        </p:txBody>
      </p:sp>
      <p:sp>
        <p:nvSpPr>
          <p:cNvPr id="7" name="TextBox 6"/>
          <p:cNvSpPr txBox="1"/>
          <p:nvPr/>
        </p:nvSpPr>
        <p:spPr>
          <a:xfrm>
            <a:off x="1058545" y="4309745"/>
            <a:ext cx="1840230" cy="583565"/>
          </a:xfrm>
          <a:prstGeom prst="rect">
            <a:avLst/>
          </a:prstGeom>
          <a:noFill/>
        </p:spPr>
        <p:txBody>
          <a:bodyPr wrap="square" rtlCol="0">
            <a:spAutoFit/>
          </a:bodyPr>
          <a:lstStyle/>
          <a:p>
            <a:r>
              <a:rPr lang="en-US" altLang="zh-CN" sz="3200" dirty="0" smtClean="0">
                <a:solidFill>
                  <a:srgbClr val="FF0000"/>
                </a:solidFill>
              </a:rPr>
              <a:t>to honor</a:t>
            </a:r>
            <a:endParaRPr lang="zh-CN" altLang="en-US" sz="3200" dirty="0">
              <a:solidFill>
                <a:srgbClr val="FF0000"/>
              </a:solidFill>
            </a:endParaRPr>
          </a:p>
        </p:txBody>
      </p:sp>
      <p:sp>
        <p:nvSpPr>
          <p:cNvPr id="8" name="TextBox 7"/>
          <p:cNvSpPr txBox="1"/>
          <p:nvPr/>
        </p:nvSpPr>
        <p:spPr>
          <a:xfrm>
            <a:off x="8226425" y="6268085"/>
            <a:ext cx="1508760" cy="583565"/>
          </a:xfrm>
          <a:prstGeom prst="rect">
            <a:avLst/>
          </a:prstGeom>
          <a:noFill/>
        </p:spPr>
        <p:txBody>
          <a:bodyPr wrap="square" rtlCol="0">
            <a:spAutoFit/>
          </a:bodyPr>
          <a:lstStyle/>
          <a:p>
            <a:r>
              <a:rPr lang="en-US" altLang="zh-CN" sz="3200" smtClean="0">
                <a:solidFill>
                  <a:srgbClr val="FF0000"/>
                </a:solidFill>
              </a:rPr>
              <a:t>treats</a:t>
            </a:r>
            <a:endParaRPr lang="zh-CN" altLang="en-US" sz="3200" dirty="0">
              <a:solidFill>
                <a:srgbClr val="FF0000"/>
              </a:solidFill>
            </a:endParaRPr>
          </a:p>
        </p:txBody>
      </p:sp>
      <p:sp>
        <p:nvSpPr>
          <p:cNvPr id="9" name="TextBox 8"/>
          <p:cNvSpPr txBox="1"/>
          <p:nvPr/>
        </p:nvSpPr>
        <p:spPr>
          <a:xfrm>
            <a:off x="4189692" y="2924161"/>
            <a:ext cx="2579427" cy="584775"/>
          </a:xfrm>
          <a:prstGeom prst="rect">
            <a:avLst/>
          </a:prstGeom>
          <a:noFill/>
        </p:spPr>
        <p:txBody>
          <a:bodyPr wrap="square" rtlCol="0">
            <a:spAutoFit/>
          </a:bodyPr>
          <a:lstStyle/>
          <a:p>
            <a:r>
              <a:rPr lang="en-US" altLang="zh-CN" sz="3200" dirty="0" smtClean="0">
                <a:solidFill>
                  <a:srgbClr val="FF0000"/>
                </a:solidFill>
              </a:rPr>
              <a:t>consisting</a:t>
            </a:r>
            <a:endParaRPr lang="zh-CN" altLang="en-US" sz="3200" dirty="0">
              <a:solidFill>
                <a:srgbClr val="FF0000"/>
              </a:solidFill>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5672493" cy="6580505"/>
          </a:xfrm>
          <a:prstGeom prst="rect">
            <a:avLst/>
          </a:prstGeom>
          <a:noFill/>
        </p:spPr>
        <p:txBody>
          <a:bodyPr wrap="square" rtlCol="0">
            <a:spAutoFit/>
          </a:bodyPr>
          <a:lstStyle/>
          <a:p>
            <a:pPr>
              <a:lnSpc>
                <a:spcPts val="3300"/>
              </a:lnSpc>
              <a:spcAft>
                <a:spcPts val="0"/>
              </a:spcAft>
            </a:pP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语言积累</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ts val="4000"/>
              </a:lnSpc>
              <a:spcAft>
                <a:spcPts val="0"/>
              </a:spcAft>
            </a:pP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1.</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找出最大的南瓜</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2.</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规定</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3.</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比</a:t>
            </a: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有优势</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4.</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给这一年一度的事件拍视频</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5.</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完全有道理，讲得通</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6.</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把头顶着开口</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a:latin typeface="华文仿宋" panose="02010600040101010101" pitchFamily="2" charset="-122"/>
                <a:ea typeface="华文仿宋" panose="02010600040101010101" pitchFamily="2" charset="-122"/>
                <a:cs typeface="Arial Unicode MS" panose="020B0604020202020204" pitchFamily="34" charset="-122"/>
              </a:rPr>
              <a:t> </a:t>
            </a: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  </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把头紧压在桌上</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a:latin typeface="华文仿宋" panose="02010600040101010101" pitchFamily="2" charset="-122"/>
                <a:ea typeface="华文仿宋" panose="02010600040101010101" pitchFamily="2" charset="-122"/>
                <a:cs typeface="Arial Unicode MS" panose="020B0604020202020204" pitchFamily="34" charset="-122"/>
              </a:rPr>
              <a:t> </a:t>
            </a: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  </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把脸紧靠在窗上</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7.</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站直，挺直身子</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8. </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挡路</a:t>
            </a: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道</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9.</a:t>
            </a:r>
            <a:r>
              <a:rPr lang="zh-CN" altLang="en-US" sz="3200" b="1" kern="100" dirty="0" smtClean="0">
                <a:latin typeface="华文仿宋" panose="02010600040101010101" pitchFamily="2" charset="-122"/>
                <a:ea typeface="华文仿宋" panose="02010600040101010101" pitchFamily="2" charset="-122"/>
                <a:cs typeface="Arial Unicode MS" panose="020B0604020202020204" pitchFamily="34" charset="-122"/>
              </a:rPr>
              <a:t>陷入惊恐</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3300"/>
              </a:lnSpc>
              <a:spcAft>
                <a:spcPts val="0"/>
              </a:spcAft>
            </a:pP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TextBox 2"/>
          <p:cNvSpPr txBox="1"/>
          <p:nvPr/>
        </p:nvSpPr>
        <p:spPr>
          <a:xfrm>
            <a:off x="5502276" y="743167"/>
            <a:ext cx="6448424" cy="5734050"/>
          </a:xfrm>
          <a:prstGeom prst="rect">
            <a:avLst/>
          </a:prstGeom>
          <a:noFill/>
        </p:spPr>
        <p:txBody>
          <a:bodyPr wrap="square" rtlCol="0">
            <a:spAutoFit/>
          </a:bodyPr>
          <a:lstStyle/>
          <a:p>
            <a:pPr>
              <a:lnSpc>
                <a:spcPts val="4000"/>
              </a:lnSpc>
              <a:spcAft>
                <a:spcPts val="0"/>
              </a:spcAft>
            </a:pPr>
            <a:r>
              <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rPr>
              <a:t>1.</a:t>
            </a:r>
            <a:r>
              <a:rPr lang="zh-CN"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rPr>
              <a:t> </a:t>
            </a:r>
            <a:r>
              <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rPr>
              <a:t>seek out the biggest pumpkin</a:t>
            </a:r>
            <a:endPar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rPr>
              <a:t>2. have a rule that, make it a rule that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ts val="4000"/>
              </a:lnSpc>
              <a:spcAft>
                <a:spcPts val="0"/>
              </a:spcAft>
            </a:pPr>
            <a:r>
              <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rPr>
              <a:t>3. have an advantage over</a:t>
            </a:r>
            <a:endPar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rPr>
              <a:t>4. film the annual event</a:t>
            </a:r>
            <a:endPar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rPr>
              <a:t>5. make perfect sense</a:t>
            </a:r>
            <a:endPar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rPr>
              <a:t>6. press </a:t>
            </a:r>
            <a:r>
              <a:rPr lang="en-US" altLang="zh-CN" sz="3200" kern="100" dirty="0" smtClean="0">
                <a:latin typeface="Cambria" panose="02040503050406030204" pitchFamily="18" charset="0"/>
                <a:ea typeface="Cambria" panose="02040503050406030204" pitchFamily="18" charset="0"/>
                <a:cs typeface="Arial Unicode MS" panose="020B0604020202020204" pitchFamily="34" charset="-122"/>
              </a:rPr>
              <a:t>one’s</a:t>
            </a:r>
            <a:r>
              <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rPr>
              <a:t> head against the opening</a:t>
            </a:r>
            <a:endPar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kern="100" dirty="0">
                <a:latin typeface="华文仿宋" panose="02010600040101010101" pitchFamily="2" charset="-122"/>
                <a:ea typeface="华文仿宋" panose="02010600040101010101" pitchFamily="2" charset="-122"/>
                <a:cs typeface="Arial Unicode MS" panose="020B0604020202020204" pitchFamily="34" charset="-122"/>
              </a:rPr>
              <a:t> </a:t>
            </a:r>
            <a:r>
              <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rPr>
              <a:t>   press </a:t>
            </a:r>
            <a:r>
              <a:rPr lang="en-US" altLang="zh-CN" sz="3200" kern="100" dirty="0">
                <a:latin typeface="Cambria" panose="02040503050406030204" pitchFamily="18" charset="0"/>
                <a:ea typeface="Cambria" panose="02040503050406030204" pitchFamily="18" charset="0"/>
                <a:cs typeface="Arial Unicode MS" panose="020B0604020202020204" pitchFamily="34" charset="-122"/>
              </a:rPr>
              <a:t>one’s</a:t>
            </a:r>
            <a:r>
              <a:rPr lang="en-US" altLang="zh-CN" sz="3200" kern="100" dirty="0">
                <a:latin typeface="华文仿宋" panose="02010600040101010101" pitchFamily="2" charset="-122"/>
                <a:ea typeface="华文仿宋" panose="02010600040101010101" pitchFamily="2" charset="-122"/>
                <a:cs typeface="Arial Unicode MS" panose="020B0604020202020204" pitchFamily="34" charset="-122"/>
              </a:rPr>
              <a:t> head against </a:t>
            </a:r>
            <a:r>
              <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rPr>
              <a:t>table</a:t>
            </a:r>
            <a:endPar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kern="100" dirty="0">
                <a:solidFill>
                  <a:prstClr val="black"/>
                </a:solidFill>
                <a:latin typeface="华文仿宋" panose="02010600040101010101" pitchFamily="2" charset="-122"/>
                <a:ea typeface="华文仿宋" panose="02010600040101010101" pitchFamily="2" charset="-122"/>
                <a:cs typeface="Arial Unicode MS" panose="020B0604020202020204" pitchFamily="34" charset="-122"/>
              </a:rPr>
              <a:t> </a:t>
            </a:r>
            <a:r>
              <a:rPr lang="en-US" altLang="zh-CN" sz="3200" kern="100" dirty="0" smtClean="0">
                <a:solidFill>
                  <a:prstClr val="black"/>
                </a:solidFill>
                <a:latin typeface="华文仿宋" panose="02010600040101010101" pitchFamily="2" charset="-122"/>
                <a:ea typeface="华文仿宋" panose="02010600040101010101" pitchFamily="2" charset="-122"/>
                <a:cs typeface="Arial Unicode MS" panose="020B0604020202020204" pitchFamily="34" charset="-122"/>
              </a:rPr>
              <a:t>   press </a:t>
            </a:r>
            <a:r>
              <a:rPr lang="en-US" altLang="zh-CN" sz="3200" kern="100" dirty="0">
                <a:solidFill>
                  <a:prstClr val="black"/>
                </a:solidFill>
                <a:latin typeface="Cambria" panose="02040503050406030204" pitchFamily="18" charset="0"/>
                <a:ea typeface="Cambria" panose="02040503050406030204" pitchFamily="18" charset="0"/>
                <a:cs typeface="Arial Unicode MS" panose="020B0604020202020204" pitchFamily="34" charset="-122"/>
              </a:rPr>
              <a:t>one’s</a:t>
            </a:r>
            <a:r>
              <a:rPr lang="en-US" altLang="zh-CN" sz="3200" kern="100" dirty="0">
                <a:solidFill>
                  <a:prstClr val="black"/>
                </a:solidFill>
                <a:latin typeface="华文仿宋" panose="02010600040101010101" pitchFamily="2" charset="-122"/>
                <a:ea typeface="华文仿宋" panose="02010600040101010101" pitchFamily="2" charset="-122"/>
                <a:cs typeface="Arial Unicode MS" panose="020B0604020202020204" pitchFamily="34" charset="-122"/>
              </a:rPr>
              <a:t> head against the </a:t>
            </a:r>
            <a:r>
              <a:rPr lang="en-US" altLang="zh-CN" sz="3200" kern="100" dirty="0" smtClean="0">
                <a:solidFill>
                  <a:prstClr val="black"/>
                </a:solidFill>
                <a:latin typeface="华文仿宋" panose="02010600040101010101" pitchFamily="2" charset="-122"/>
                <a:ea typeface="华文仿宋" panose="02010600040101010101" pitchFamily="2" charset="-122"/>
                <a:cs typeface="Arial Unicode MS" panose="020B0604020202020204" pitchFamily="34" charset="-122"/>
              </a:rPr>
              <a:t>window</a:t>
            </a:r>
            <a:endParaRPr lang="en-US" altLang="zh-CN" sz="3200" kern="100" dirty="0" smtClean="0">
              <a:solidFill>
                <a:prstClr val="black"/>
              </a:solidFill>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kern="100" dirty="0" smtClean="0">
                <a:solidFill>
                  <a:prstClr val="black"/>
                </a:solidFill>
                <a:latin typeface="华文仿宋" panose="02010600040101010101" pitchFamily="2" charset="-122"/>
                <a:ea typeface="华文仿宋" panose="02010600040101010101" pitchFamily="2" charset="-122"/>
                <a:cs typeface="Arial Unicode MS" panose="020B0604020202020204" pitchFamily="34" charset="-122"/>
              </a:rPr>
              <a:t>7. straighten up</a:t>
            </a:r>
            <a:endParaRPr lang="en-US" altLang="zh-CN" sz="3200" kern="100" dirty="0" smtClean="0">
              <a:solidFill>
                <a:prstClr val="black"/>
              </a:solidFill>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kern="100" dirty="0" smtClean="0">
                <a:solidFill>
                  <a:prstClr val="black"/>
                </a:solidFill>
                <a:latin typeface="华文仿宋" panose="02010600040101010101" pitchFamily="2" charset="-122"/>
                <a:ea typeface="华文仿宋" panose="02010600040101010101" pitchFamily="2" charset="-122"/>
                <a:cs typeface="Arial Unicode MS" panose="020B0604020202020204" pitchFamily="34" charset="-122"/>
              </a:rPr>
              <a:t>8. get in the/one</a:t>
            </a:r>
            <a:r>
              <a:rPr lang="en-US" altLang="zh-CN" sz="3200" kern="100" dirty="0" smtClean="0">
                <a:solidFill>
                  <a:prstClr val="black"/>
                </a:solidFill>
                <a:latin typeface="Cambria" panose="02040503050406030204" pitchFamily="18" charset="0"/>
                <a:ea typeface="Cambria" panose="02040503050406030204" pitchFamily="18" charset="0"/>
                <a:cs typeface="Arial Unicode MS" panose="020B0604020202020204" pitchFamily="34" charset="-122"/>
              </a:rPr>
              <a:t>’</a:t>
            </a:r>
            <a:r>
              <a:rPr lang="en-US" altLang="zh-CN" sz="3200" kern="100" dirty="0" smtClean="0">
                <a:solidFill>
                  <a:prstClr val="black"/>
                </a:solidFill>
                <a:latin typeface="华文仿宋" panose="02010600040101010101" pitchFamily="2" charset="-122"/>
                <a:ea typeface="华文仿宋" panose="02010600040101010101" pitchFamily="2" charset="-122"/>
                <a:cs typeface="Arial Unicode MS" panose="020B0604020202020204" pitchFamily="34" charset="-122"/>
              </a:rPr>
              <a:t>s way</a:t>
            </a:r>
            <a:endParaRPr lang="en-US" altLang="zh-CN" sz="3200" kern="100" dirty="0" smtClean="0">
              <a:solidFill>
                <a:prstClr val="black"/>
              </a:solidFill>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kern="100" dirty="0" smtClean="0">
                <a:solidFill>
                  <a:prstClr val="black"/>
                </a:solidFill>
                <a:latin typeface="华文仿宋" panose="02010600040101010101" pitchFamily="2" charset="-122"/>
                <a:ea typeface="华文仿宋" panose="02010600040101010101" pitchFamily="2" charset="-122"/>
                <a:cs typeface="Arial Unicode MS" panose="020B0604020202020204" pitchFamily="34" charset="-122"/>
              </a:rPr>
              <a:t>9. get into a panic</a:t>
            </a:r>
            <a:endPar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625" y="539750"/>
            <a:ext cx="11647805" cy="4413250"/>
          </a:xfrm>
          <a:prstGeom prst="rect">
            <a:avLst/>
          </a:prstGeom>
          <a:noFill/>
        </p:spPr>
        <p:txBody>
          <a:bodyPr wrap="square" rtlCol="0">
            <a:spAutoFit/>
          </a:bodyPr>
          <a:lstStyle/>
          <a:p>
            <a:pPr>
              <a:lnSpc>
                <a:spcPts val="3300"/>
              </a:lnSpc>
              <a:spcAft>
                <a:spcPts val="0"/>
              </a:spcAft>
            </a:pP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语言积累</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Appreciate the word </a:t>
            </a:r>
            <a:r>
              <a:rPr lang="en-US" altLang="zh-CN"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rest</a:t>
            </a:r>
            <a:r>
              <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rPr>
              <a:t> in different sentences.</a:t>
            </a:r>
            <a:endParaRPr lang="en-US" altLang="zh-CN" sz="3200" b="1"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endParaRPr lang="en-US" altLang="zh-CN" sz="3200" kern="100" dirty="0" smtClean="0">
              <a:latin typeface="华文仿宋" panose="02010600040101010101" pitchFamily="2" charset="-122"/>
              <a:ea typeface="华文仿宋" panose="02010600040101010101" pitchFamily="2" charset="-122"/>
              <a:cs typeface="Arial Unicode MS" panose="020B0604020202020204" pitchFamily="34" charset="-122"/>
            </a:endParaRPr>
          </a:p>
          <a:p>
            <a:pPr>
              <a:lnSpc>
                <a:spcPts val="3300"/>
              </a:lnSpc>
              <a:spcAft>
                <a:spcPts val="0"/>
              </a:spcAft>
            </a:pPr>
            <a:r>
              <a:rPr lang="en-US" altLang="zh-CN" sz="2800" kern="100" dirty="0" smtClean="0">
                <a:latin typeface="Arial Unicode MS" panose="020B0604020202020204" pitchFamily="34" charset="-122"/>
                <a:ea typeface="Arial Unicode MS" panose="020B0604020202020204" pitchFamily="34" charset="-122"/>
                <a:cs typeface="Arial Unicode MS" panose="020B0604020202020204" pitchFamily="34" charset="-122"/>
              </a:rPr>
              <a:t>    1.With </a:t>
            </a:r>
            <a:r>
              <a:rPr lang="en-US" altLang="zh-CN" sz="2800" kern="100" dirty="0">
                <a:latin typeface="Arial Unicode MS" panose="020B0604020202020204" pitchFamily="34" charset="-122"/>
                <a:ea typeface="Arial Unicode MS" panose="020B0604020202020204" pitchFamily="34" charset="-122"/>
                <a:cs typeface="Arial Unicode MS" panose="020B0604020202020204" pitchFamily="34" charset="-122"/>
              </a:rPr>
              <a:t>the pumpkin </a:t>
            </a:r>
            <a:r>
              <a:rPr lang="en-US" altLang="zh-CN" sz="2800" kern="1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resting</a:t>
            </a:r>
            <a:r>
              <a:rPr lang="en-US" altLang="zh-CN" sz="2800" kern="100" dirty="0">
                <a:latin typeface="Arial Unicode MS" panose="020B0604020202020204" pitchFamily="34" charset="-122"/>
                <a:ea typeface="Arial Unicode MS" panose="020B0604020202020204" pitchFamily="34" charset="-122"/>
                <a:cs typeface="Arial Unicode MS" panose="020B0604020202020204" pitchFamily="34" charset="-122"/>
              </a:rPr>
              <a:t> on the table hole uppermost, I bent over and pressed my head against the opening. </a:t>
            </a:r>
            <a:endParaRPr lang="en-US" altLang="zh-CN" sz="2800" kern="1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ts val="3300"/>
              </a:lnSpc>
              <a:spcAft>
                <a:spcPts val="0"/>
              </a:spcAft>
            </a:pPr>
            <a:r>
              <a:rPr lang="en-US" altLang="zh-CN" sz="2800" kern="100" dirty="0" smtClean="0">
                <a:latin typeface="Arial Unicode MS" panose="020B0604020202020204" pitchFamily="34" charset="-122"/>
                <a:ea typeface="Arial Unicode MS" panose="020B0604020202020204" pitchFamily="34" charset="-122"/>
                <a:cs typeface="Arial Unicode MS" panose="020B0604020202020204" pitchFamily="34" charset="-122"/>
              </a:rPr>
              <a:t>    2.I </a:t>
            </a:r>
            <a:r>
              <a:rPr lang="en-US" altLang="zh-CN" sz="2800" kern="100" dirty="0">
                <a:latin typeface="Arial Unicode MS" panose="020B0604020202020204" pitchFamily="34" charset="-122"/>
                <a:ea typeface="Arial Unicode MS" panose="020B0604020202020204" pitchFamily="34" charset="-122"/>
                <a:cs typeface="Arial Unicode MS" panose="020B0604020202020204" pitchFamily="34" charset="-122"/>
              </a:rPr>
              <a:t>was able to straighten up with the huge pumpkin </a:t>
            </a:r>
            <a:r>
              <a:rPr lang="en-US" altLang="zh-CN" sz="2800" kern="1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resting</a:t>
            </a:r>
            <a:r>
              <a:rPr lang="en-US" altLang="zh-CN" sz="2800" kern="100" dirty="0">
                <a:latin typeface="Arial Unicode MS" panose="020B0604020202020204" pitchFamily="34" charset="-122"/>
                <a:ea typeface="Arial Unicode MS" panose="020B0604020202020204" pitchFamily="34" charset="-122"/>
                <a:cs typeface="Arial Unicode MS" panose="020B0604020202020204" pitchFamily="34" charset="-122"/>
              </a:rPr>
              <a:t> on my shoulders. </a:t>
            </a:r>
            <a:endParaRPr lang="en-US" altLang="zh-CN" sz="2800" kern="1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ts val="3300"/>
              </a:lnSpc>
              <a:spcAft>
                <a:spcPts val="0"/>
              </a:spcAft>
            </a:pPr>
            <a:r>
              <a:rPr lang="en-US" altLang="zh-CN" sz="2800" kern="100" dirty="0" smtClean="0">
                <a:latin typeface="Arial Unicode MS" panose="020B0604020202020204" pitchFamily="34" charset="-122"/>
                <a:ea typeface="Arial Unicode MS" panose="020B0604020202020204" pitchFamily="34" charset="-122"/>
                <a:cs typeface="Arial Unicode MS" panose="020B0604020202020204" pitchFamily="34" charset="-122"/>
              </a:rPr>
              <a:t>    3.I </a:t>
            </a:r>
            <a:r>
              <a:rPr lang="en-US" altLang="zh-CN" sz="2800" kern="100" dirty="0">
                <a:latin typeface="Arial Unicode MS" panose="020B0604020202020204" pitchFamily="34" charset="-122"/>
                <a:ea typeface="Arial Unicode MS" panose="020B0604020202020204" pitchFamily="34" charset="-122"/>
                <a:cs typeface="Arial Unicode MS" panose="020B0604020202020204" pitchFamily="34" charset="-122"/>
              </a:rPr>
              <a:t>bent back over the table to give it somewhere to </a:t>
            </a:r>
            <a:r>
              <a:rPr lang="en-US" altLang="zh-CN" sz="2800" kern="1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rest</a:t>
            </a:r>
            <a:r>
              <a:rPr lang="en-US" altLang="zh-CN" sz="2800" kern="1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2800" kern="1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ts val="3300"/>
              </a:lnSpc>
              <a:spcAft>
                <a:spcPts val="0"/>
              </a:spcAft>
            </a:pPr>
            <a:endParaRPr lang="en-US" altLang="zh-CN" sz="2800" kern="1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ts val="3300"/>
              </a:lnSpc>
              <a:spcAft>
                <a:spcPts val="0"/>
              </a:spcAft>
            </a:pPr>
            <a:endParaRPr lang="en-US" altLang="zh-CN" sz="2800" kern="1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ts val="3300"/>
              </a:lnSpc>
              <a:spcAft>
                <a:spcPts val="0"/>
              </a:spcAft>
            </a:pPr>
            <a:r>
              <a:rPr lang="en-US" altLang="zh-CN" sz="2800" kern="100" dirty="0" smtClean="0">
                <a:latin typeface="Arial Unicode MS" panose="020B0604020202020204" pitchFamily="34" charset="-122"/>
                <a:ea typeface="Arial Unicode MS" panose="020B0604020202020204" pitchFamily="34" charset="-122"/>
                <a:cs typeface="Arial Unicode MS" panose="020B0604020202020204" pitchFamily="34" charset="-122"/>
              </a:rPr>
              <a:t>    4.She let her gaze </a:t>
            </a:r>
            <a:r>
              <a:rPr lang="en-US" altLang="zh-CN" sz="2800" kern="100"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rest</a:t>
            </a:r>
            <a:r>
              <a:rPr lang="en-US" altLang="zh-CN" sz="2800" kern="100" dirty="0" smtClean="0">
                <a:latin typeface="Arial Unicode MS" panose="020B0604020202020204" pitchFamily="34" charset="-122"/>
                <a:ea typeface="Arial Unicode MS" panose="020B0604020202020204" pitchFamily="34" charset="-122"/>
                <a:cs typeface="Arial Unicode MS" panose="020B0604020202020204" pitchFamily="34" charset="-122"/>
              </a:rPr>
              <a:t> on his face for a moment.</a:t>
            </a:r>
            <a:endParaRPr lang="en-US" altLang="zh-CN" sz="2800" kern="1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TextBox 2"/>
          <p:cNvSpPr txBox="1"/>
          <p:nvPr/>
        </p:nvSpPr>
        <p:spPr>
          <a:xfrm>
            <a:off x="3529329" y="3609139"/>
            <a:ext cx="8420099" cy="2143125"/>
          </a:xfrm>
          <a:prstGeom prst="rect">
            <a:avLst/>
          </a:prstGeom>
          <a:noFill/>
        </p:spPr>
        <p:txBody>
          <a:bodyPr wrap="square" rtlCol="0">
            <a:spAutoFit/>
          </a:bodyPr>
          <a:lstStyle/>
          <a:p>
            <a:pPr>
              <a:lnSpc>
                <a:spcPts val="4000"/>
              </a:lnSpc>
              <a:spcAft>
                <a:spcPts val="0"/>
              </a:spcAft>
            </a:pPr>
            <a:r>
              <a:rPr lang="en-US" altLang="zh-CN"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1-3.be supported on/against/in...    (</a:t>
            </a:r>
            <a:r>
              <a:rPr lang="zh-CN" altLang="en-US"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靠在</a:t>
            </a:r>
            <a:r>
              <a:rPr lang="en-US" altLang="zh-CN"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a:t>
            </a:r>
            <a:r>
              <a:rPr lang="zh-CN" altLang="en-US"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上</a:t>
            </a:r>
            <a:r>
              <a:rPr lang="en-US" altLang="zh-CN"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a:t>
            </a:r>
            <a:endParaRPr lang="en-US" altLang="zh-CN"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endParaRPr lang="en-US" altLang="zh-CN" sz="3200" b="1" kern="100" dirty="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 </a:t>
            </a:r>
            <a:endParaRPr lang="en-US" altLang="zh-CN"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endParaRPr>
          </a:p>
          <a:p>
            <a:pPr>
              <a:lnSpc>
                <a:spcPts val="4000"/>
              </a:lnSpc>
              <a:spcAft>
                <a:spcPts val="0"/>
              </a:spcAft>
            </a:pPr>
            <a:r>
              <a:rPr lang="en-US" altLang="zh-CN"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4.(</a:t>
            </a:r>
            <a:r>
              <a:rPr lang="zh-CN" altLang="en-US" sz="3200" b="1" kern="100" dirty="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目光</a:t>
            </a:r>
            <a:r>
              <a:rPr lang="en-US" altLang="zh-CN"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a:t>
            </a:r>
            <a:r>
              <a:rPr lang="zh-CN" altLang="en-US"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停留在</a:t>
            </a:r>
            <a:r>
              <a:rPr lang="en-US" altLang="zh-CN"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rPr>
              <a:t>…</a:t>
            </a:r>
            <a:endParaRPr lang="en-US" altLang="zh-CN" sz="3200" b="1" kern="100" dirty="0" smtClean="0">
              <a:solidFill>
                <a:srgbClr val="C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870" y="117475"/>
            <a:ext cx="11766550" cy="5875020"/>
          </a:xfrm>
          <a:prstGeom prst="rect">
            <a:avLst/>
          </a:prstGeom>
          <a:noFill/>
        </p:spPr>
        <p:txBody>
          <a:bodyPr wrap="square" rtlCol="0">
            <a:spAutoFit/>
          </a:bodyPr>
          <a:lstStyle/>
          <a:p>
            <a:pPr>
              <a:lnSpc>
                <a:spcPts val="3300"/>
              </a:lnSpc>
              <a:spcAft>
                <a:spcPts val="0"/>
              </a:spcAft>
            </a:pPr>
            <a:r>
              <a:rPr lang="zh-CN" altLang="en-US"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文本理解</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800"/>
              </a:lnSpc>
              <a:spcAft>
                <a:spcPts val="0"/>
              </a:spcAft>
            </a:pPr>
            <a:r>
              <a:rPr lang="en-US" altLang="zh-CN" sz="32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Celebrating Halloween </a:t>
            </a:r>
            <a:r>
              <a:rPr lang="en-US" altLang="zh-CN" sz="32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is a family tradition. </a:t>
            </a:r>
            <a:r>
              <a:rPr lang="en-US" altLang="zh-CN" sz="32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_______ </a:t>
            </a:r>
            <a:r>
              <a:rPr lang="en-US" altLang="zh-CN" sz="3200" kern="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out the biggest </a:t>
            </a:r>
            <a:r>
              <a:rPr lang="en-US" altLang="zh-CN" sz="3200" kern="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pumpkin was an annual ___________ (compete) among the kids in my family.</a:t>
            </a:r>
            <a:endParaRPr lang="zh-CN" altLang="zh-CN" sz="3200" kern="100" dirty="0">
              <a:latin typeface="Arial Unicode MS" panose="020B0604020202020204" pitchFamily="34" charset="-122"/>
              <a:ea typeface="Arial Unicode MS" panose="020B0604020202020204" pitchFamily="34" charset="-122"/>
              <a:cs typeface="Arial Unicode MS" panose="020B0604020202020204" pitchFamily="34" charset="-122"/>
            </a:endParaRPr>
          </a:p>
          <a:p>
            <a:pPr indent="266700">
              <a:lnSpc>
                <a:spcPts val="3800"/>
              </a:lnSpc>
            </a:pPr>
            <a:r>
              <a:rPr lang="en-US" altLang="zh-CN" sz="32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With </a:t>
            </a:r>
            <a:r>
              <a:rPr lang="en-US" altLang="zh-CN" sz="32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32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______ (prize) pumpkin home and ________(rest) </a:t>
            </a:r>
            <a:r>
              <a:rPr lang="en-US" altLang="zh-CN" sz="32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on the </a:t>
            </a:r>
            <a:r>
              <a:rPr lang="en-US" altLang="zh-CN" sz="32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table hole </a:t>
            </a:r>
            <a:r>
              <a:rPr lang="en-US" altLang="zh-CN" sz="32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uppermost</a:t>
            </a:r>
            <a:r>
              <a:rPr lang="en-US" altLang="zh-CN" sz="32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I  somehow pressed </a:t>
            </a:r>
            <a:r>
              <a:rPr lang="en-US" altLang="zh-CN" sz="32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my head </a:t>
            </a:r>
            <a:r>
              <a:rPr lang="en-US" altLang="zh-CN" sz="32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_______ </a:t>
            </a:r>
            <a:r>
              <a:rPr lang="en-US" altLang="zh-CN" sz="32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32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opening. Though a bit jammed, I managed to </a:t>
            </a:r>
            <a:r>
              <a:rPr lang="en-US" altLang="zh-CN" sz="32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put my whole head into </a:t>
            </a:r>
            <a:r>
              <a:rPr lang="en-US" altLang="zh-CN" sz="32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the pumpkin, which made me feel ______.  But the excitement soon transformed into the ________ to get my head out.  After several ______(fail) attempts, even with my ________(brother) help, I was still stuck  and got into a ______. Exhausted and helpless, I started to shout ____help.</a:t>
            </a:r>
            <a:endParaRPr lang="zh-CN" altLang="zh-CN" sz="32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TextBox 2"/>
          <p:cNvSpPr txBox="1"/>
          <p:nvPr/>
        </p:nvSpPr>
        <p:spPr>
          <a:xfrm>
            <a:off x="8190363" y="454783"/>
            <a:ext cx="2579427" cy="584775"/>
          </a:xfrm>
          <a:prstGeom prst="rect">
            <a:avLst/>
          </a:prstGeom>
          <a:noFill/>
        </p:spPr>
        <p:txBody>
          <a:bodyPr wrap="square" rtlCol="0">
            <a:spAutoFit/>
          </a:bodyPr>
          <a:lstStyle/>
          <a:p>
            <a:r>
              <a:rPr lang="en-US" altLang="zh-CN" sz="3200" dirty="0" smtClean="0">
                <a:solidFill>
                  <a:srgbClr val="FF0000"/>
                </a:solidFill>
              </a:rPr>
              <a:t>Seeking</a:t>
            </a:r>
            <a:endParaRPr lang="zh-CN" altLang="en-US" sz="3200" dirty="0">
              <a:solidFill>
                <a:srgbClr val="FF0000"/>
              </a:solidFill>
            </a:endParaRPr>
          </a:p>
        </p:txBody>
      </p:sp>
      <p:sp>
        <p:nvSpPr>
          <p:cNvPr id="4" name="TextBox 3"/>
          <p:cNvSpPr txBox="1"/>
          <p:nvPr/>
        </p:nvSpPr>
        <p:spPr>
          <a:xfrm>
            <a:off x="6018663" y="1008566"/>
            <a:ext cx="2579427" cy="584775"/>
          </a:xfrm>
          <a:prstGeom prst="rect">
            <a:avLst/>
          </a:prstGeom>
          <a:noFill/>
        </p:spPr>
        <p:txBody>
          <a:bodyPr wrap="square" rtlCol="0">
            <a:spAutoFit/>
          </a:bodyPr>
          <a:lstStyle/>
          <a:p>
            <a:r>
              <a:rPr lang="en-US" altLang="zh-CN" sz="3200" dirty="0" smtClean="0">
                <a:solidFill>
                  <a:srgbClr val="FF0000"/>
                </a:solidFill>
              </a:rPr>
              <a:t>competition</a:t>
            </a:r>
            <a:endParaRPr lang="zh-CN" altLang="en-US" sz="3200" dirty="0">
              <a:solidFill>
                <a:srgbClr val="FF0000"/>
              </a:solidFill>
            </a:endParaRPr>
          </a:p>
        </p:txBody>
      </p:sp>
      <p:sp>
        <p:nvSpPr>
          <p:cNvPr id="5" name="TextBox 4"/>
          <p:cNvSpPr txBox="1"/>
          <p:nvPr/>
        </p:nvSpPr>
        <p:spPr>
          <a:xfrm>
            <a:off x="2116588" y="1919093"/>
            <a:ext cx="2579427" cy="584775"/>
          </a:xfrm>
          <a:prstGeom prst="rect">
            <a:avLst/>
          </a:prstGeom>
          <a:noFill/>
        </p:spPr>
        <p:txBody>
          <a:bodyPr wrap="square" rtlCol="0">
            <a:spAutoFit/>
          </a:bodyPr>
          <a:lstStyle/>
          <a:p>
            <a:r>
              <a:rPr lang="en-US" altLang="zh-CN" sz="3200" dirty="0" smtClean="0">
                <a:solidFill>
                  <a:srgbClr val="FF0000"/>
                </a:solidFill>
              </a:rPr>
              <a:t>prized</a:t>
            </a:r>
            <a:endParaRPr lang="zh-CN" altLang="en-US" sz="3200" dirty="0">
              <a:solidFill>
                <a:srgbClr val="FF0000"/>
              </a:solidFill>
            </a:endParaRPr>
          </a:p>
        </p:txBody>
      </p:sp>
      <p:sp>
        <p:nvSpPr>
          <p:cNvPr id="6" name="TextBox 5"/>
          <p:cNvSpPr txBox="1"/>
          <p:nvPr/>
        </p:nvSpPr>
        <p:spPr>
          <a:xfrm>
            <a:off x="8296275" y="1920240"/>
            <a:ext cx="1613535" cy="583565"/>
          </a:xfrm>
          <a:prstGeom prst="rect">
            <a:avLst/>
          </a:prstGeom>
          <a:noFill/>
        </p:spPr>
        <p:txBody>
          <a:bodyPr wrap="square" rtlCol="0">
            <a:spAutoFit/>
          </a:bodyPr>
          <a:lstStyle/>
          <a:p>
            <a:r>
              <a:rPr lang="en-US" altLang="zh-CN" sz="3200" dirty="0" smtClean="0">
                <a:solidFill>
                  <a:srgbClr val="FF0000"/>
                </a:solidFill>
              </a:rPr>
              <a:t>resting</a:t>
            </a:r>
            <a:endParaRPr lang="zh-CN" altLang="en-US" sz="3200" dirty="0">
              <a:solidFill>
                <a:srgbClr val="FF0000"/>
              </a:solidFill>
            </a:endParaRPr>
          </a:p>
        </p:txBody>
      </p:sp>
      <p:sp>
        <p:nvSpPr>
          <p:cNvPr id="7" name="TextBox 6"/>
          <p:cNvSpPr txBox="1"/>
          <p:nvPr/>
        </p:nvSpPr>
        <p:spPr>
          <a:xfrm>
            <a:off x="10411460" y="2503805"/>
            <a:ext cx="1931670" cy="583565"/>
          </a:xfrm>
          <a:prstGeom prst="rect">
            <a:avLst/>
          </a:prstGeom>
          <a:noFill/>
        </p:spPr>
        <p:txBody>
          <a:bodyPr wrap="square" rtlCol="0">
            <a:spAutoFit/>
          </a:bodyPr>
          <a:lstStyle/>
          <a:p>
            <a:r>
              <a:rPr lang="en-US" altLang="zh-CN" sz="3200" dirty="0" smtClean="0">
                <a:solidFill>
                  <a:srgbClr val="FF0000"/>
                </a:solidFill>
              </a:rPr>
              <a:t>against</a:t>
            </a:r>
            <a:endParaRPr lang="zh-CN" altLang="en-US" sz="3200" dirty="0">
              <a:solidFill>
                <a:srgbClr val="FF0000"/>
              </a:solidFill>
            </a:endParaRPr>
          </a:p>
        </p:txBody>
      </p:sp>
      <p:sp>
        <p:nvSpPr>
          <p:cNvPr id="8" name="TextBox 7"/>
          <p:cNvSpPr txBox="1"/>
          <p:nvPr/>
        </p:nvSpPr>
        <p:spPr>
          <a:xfrm>
            <a:off x="8190230" y="3383915"/>
            <a:ext cx="1432560" cy="583565"/>
          </a:xfrm>
          <a:prstGeom prst="rect">
            <a:avLst/>
          </a:prstGeom>
          <a:noFill/>
        </p:spPr>
        <p:txBody>
          <a:bodyPr wrap="square" rtlCol="0">
            <a:spAutoFit/>
          </a:bodyPr>
          <a:lstStyle/>
          <a:p>
            <a:r>
              <a:rPr lang="en-US" altLang="zh-CN" sz="3200" dirty="0" smtClean="0">
                <a:solidFill>
                  <a:srgbClr val="FF0000"/>
                </a:solidFill>
              </a:rPr>
              <a:t>proud</a:t>
            </a:r>
            <a:endParaRPr lang="zh-CN" altLang="en-US" sz="3200" dirty="0">
              <a:solidFill>
                <a:srgbClr val="FF0000"/>
              </a:solidFill>
            </a:endParaRPr>
          </a:p>
        </p:txBody>
      </p:sp>
      <p:sp>
        <p:nvSpPr>
          <p:cNvPr id="9" name="TextBox 8"/>
          <p:cNvSpPr txBox="1"/>
          <p:nvPr/>
        </p:nvSpPr>
        <p:spPr>
          <a:xfrm>
            <a:off x="7113270" y="3869690"/>
            <a:ext cx="1734185" cy="583565"/>
          </a:xfrm>
          <a:prstGeom prst="rect">
            <a:avLst/>
          </a:prstGeom>
          <a:noFill/>
        </p:spPr>
        <p:txBody>
          <a:bodyPr wrap="square" rtlCol="0">
            <a:spAutoFit/>
          </a:bodyPr>
          <a:lstStyle/>
          <a:p>
            <a:r>
              <a:rPr lang="en-US" altLang="zh-CN" sz="3200" dirty="0" smtClean="0">
                <a:solidFill>
                  <a:srgbClr val="FF0000"/>
                </a:solidFill>
              </a:rPr>
              <a:t>struggle</a:t>
            </a:r>
            <a:endParaRPr lang="zh-CN" altLang="en-US" sz="3200" dirty="0">
              <a:solidFill>
                <a:srgbClr val="FF0000"/>
              </a:solidFill>
            </a:endParaRPr>
          </a:p>
        </p:txBody>
      </p:sp>
      <p:sp>
        <p:nvSpPr>
          <p:cNvPr id="10" name="TextBox 9"/>
          <p:cNvSpPr txBox="1"/>
          <p:nvPr/>
        </p:nvSpPr>
        <p:spPr>
          <a:xfrm>
            <a:off x="3569970" y="4453255"/>
            <a:ext cx="1292225" cy="583565"/>
          </a:xfrm>
          <a:prstGeom prst="rect">
            <a:avLst/>
          </a:prstGeom>
          <a:noFill/>
        </p:spPr>
        <p:txBody>
          <a:bodyPr wrap="square" rtlCol="0">
            <a:spAutoFit/>
          </a:bodyPr>
          <a:lstStyle/>
          <a:p>
            <a:r>
              <a:rPr lang="en-US" altLang="zh-CN" sz="3200" dirty="0" smtClean="0">
                <a:solidFill>
                  <a:srgbClr val="FF0000"/>
                </a:solidFill>
              </a:rPr>
              <a:t>failed</a:t>
            </a:r>
            <a:endParaRPr lang="zh-CN" altLang="en-US" sz="3200" dirty="0">
              <a:solidFill>
                <a:srgbClr val="FF0000"/>
              </a:solidFill>
            </a:endParaRPr>
          </a:p>
        </p:txBody>
      </p:sp>
      <p:sp>
        <p:nvSpPr>
          <p:cNvPr id="11" name="TextBox 10"/>
          <p:cNvSpPr txBox="1"/>
          <p:nvPr/>
        </p:nvSpPr>
        <p:spPr>
          <a:xfrm>
            <a:off x="10201910" y="4848225"/>
            <a:ext cx="1794510" cy="583565"/>
          </a:xfrm>
          <a:prstGeom prst="rect">
            <a:avLst/>
          </a:prstGeom>
          <a:noFill/>
        </p:spPr>
        <p:txBody>
          <a:bodyPr wrap="square" rtlCol="0">
            <a:spAutoFit/>
          </a:bodyPr>
          <a:lstStyle/>
          <a:p>
            <a:r>
              <a:rPr lang="en-US" altLang="zh-CN" sz="3200" dirty="0" smtClean="0">
                <a:solidFill>
                  <a:srgbClr val="FF0000"/>
                </a:solidFill>
              </a:rPr>
              <a:t>panic</a:t>
            </a:r>
            <a:endParaRPr lang="zh-CN" altLang="en-US" sz="3200" dirty="0">
              <a:solidFill>
                <a:srgbClr val="FF0000"/>
              </a:solidFill>
            </a:endParaRPr>
          </a:p>
        </p:txBody>
      </p:sp>
      <p:sp>
        <p:nvSpPr>
          <p:cNvPr id="12" name="TextBox 11"/>
          <p:cNvSpPr txBox="1"/>
          <p:nvPr/>
        </p:nvSpPr>
        <p:spPr>
          <a:xfrm>
            <a:off x="8047489" y="5407906"/>
            <a:ext cx="800100" cy="584775"/>
          </a:xfrm>
          <a:prstGeom prst="rect">
            <a:avLst/>
          </a:prstGeom>
          <a:noFill/>
        </p:spPr>
        <p:txBody>
          <a:bodyPr wrap="square" rtlCol="0">
            <a:spAutoFit/>
          </a:bodyPr>
          <a:lstStyle/>
          <a:p>
            <a:r>
              <a:rPr lang="en-US" altLang="zh-CN" sz="3200" dirty="0" smtClean="0">
                <a:solidFill>
                  <a:srgbClr val="FF0000"/>
                </a:solidFill>
              </a:rPr>
              <a:t>for</a:t>
            </a:r>
            <a:endParaRPr lang="zh-CN" altLang="en-US" sz="3200" dirty="0">
              <a:solidFill>
                <a:srgbClr val="FF0000"/>
              </a:solidFill>
            </a:endParaRPr>
          </a:p>
        </p:txBody>
      </p:sp>
      <p:sp>
        <p:nvSpPr>
          <p:cNvPr id="13" name="TextBox 12"/>
          <p:cNvSpPr txBox="1"/>
          <p:nvPr/>
        </p:nvSpPr>
        <p:spPr>
          <a:xfrm>
            <a:off x="229926" y="4847143"/>
            <a:ext cx="2579427" cy="584775"/>
          </a:xfrm>
          <a:prstGeom prst="rect">
            <a:avLst/>
          </a:prstGeom>
          <a:noFill/>
        </p:spPr>
        <p:txBody>
          <a:bodyPr wrap="square" rtlCol="0">
            <a:spAutoFit/>
          </a:bodyPr>
          <a:lstStyle/>
          <a:p>
            <a:r>
              <a:rPr lang="en-US" altLang="zh-CN" sz="3200" dirty="0" smtClean="0">
                <a:solidFill>
                  <a:srgbClr val="FF0000"/>
                </a:solidFill>
              </a:rPr>
              <a:t>brother’s</a:t>
            </a:r>
            <a:endParaRPr lang="zh-CN" altLang="en-US" sz="3200" dirty="0">
              <a:solidFill>
                <a:srgbClr val="FF0000"/>
              </a:solidFill>
            </a:endParaRPr>
          </a:p>
        </p:txBody>
      </p:sp>
      <p:pic>
        <p:nvPicPr>
          <p:cNvPr id="14" name="图片 13"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additive="base">
                                        <p:cTn id="6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 calcmode="lin" valueType="num">
                                      <p:cBhvr additive="base">
                                        <p:cTn id="6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1500411"/>
          </a:xfrm>
          <a:prstGeom prst="rect">
            <a:avLst/>
          </a:prstGeom>
          <a:noFill/>
        </p:spPr>
        <p:txBody>
          <a:bodyPr wrap="square" rtlCol="0">
            <a:spAutoFit/>
          </a:bodyPr>
          <a:lstStyle/>
          <a:p>
            <a:pPr lvl="0" defTabSz="914400"/>
            <a:r>
              <a:rPr lang="zh-CN" altLang="en-US" sz="3200" b="1"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文本理解</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defTabSz="914400"/>
            <a:r>
              <a:rPr lang="en-US" altLang="zh-CN" sz="3200" b="1"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200" b="1" kern="100" dirty="0" smtClean="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2400" dirty="0" smtClean="0">
                <a:solidFill>
                  <a:prstClr val="black"/>
                </a:solidFill>
                <a:latin typeface="Calibri" panose="020F0502020204030204"/>
                <a:ea typeface="宋体" panose="02010600030101010101" pitchFamily="2" charset="-122"/>
              </a:rPr>
              <a:t>故事山能够帮助迅速</a:t>
            </a:r>
            <a:r>
              <a:rPr lang="zh-CN" altLang="en-US" sz="2400" dirty="0">
                <a:solidFill>
                  <a:prstClr val="black"/>
                </a:solidFill>
                <a:latin typeface="Calibri" panose="020F0502020204030204"/>
                <a:ea typeface="宋体" panose="02010600030101010101" pitchFamily="2" charset="-122"/>
              </a:rPr>
              <a:t>理清故事</a:t>
            </a:r>
            <a:r>
              <a:rPr lang="zh-CN" altLang="en-US" sz="2400" dirty="0" smtClean="0">
                <a:solidFill>
                  <a:prstClr val="black"/>
                </a:solidFill>
                <a:latin typeface="Calibri" panose="020F0502020204030204"/>
                <a:ea typeface="宋体" panose="02010600030101010101" pitchFamily="2" charset="-122"/>
              </a:rPr>
              <a:t>结构，锻炼写作</a:t>
            </a:r>
            <a:r>
              <a:rPr lang="zh-CN" altLang="en-US" sz="2400" dirty="0">
                <a:solidFill>
                  <a:prstClr val="black"/>
                </a:solidFill>
                <a:latin typeface="Calibri" panose="020F0502020204030204"/>
                <a:ea typeface="宋体" panose="02010600030101010101" pitchFamily="2" charset="-122"/>
              </a:rPr>
              <a:t>能力。</a:t>
            </a:r>
            <a:endParaRPr lang="zh-CN" altLang="en-US" sz="2400" dirty="0">
              <a:solidFill>
                <a:prstClr val="black"/>
              </a:solidFill>
              <a:latin typeface="Calibri" panose="020F0502020204030204"/>
              <a:ea typeface="宋体" panose="02010600030101010101" pitchFamily="2" charset="-122"/>
            </a:endParaRPr>
          </a:p>
          <a:p>
            <a:pPr>
              <a:lnSpc>
                <a:spcPts val="3300"/>
              </a:lnSpc>
            </a:pPr>
            <a:endParaRPr lang="en-US" altLang="zh-CN" sz="3200" b="1" kern="100" dirty="0">
              <a:solidFill>
                <a:srgbClr val="0000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027"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l="12708" t="15185" r="18854" b="7778"/>
          <a:stretch>
            <a:fillRect/>
          </a:stretch>
        </p:blipFill>
        <p:spPr bwMode="auto">
          <a:xfrm>
            <a:off x="219075" y="1463976"/>
            <a:ext cx="5931516" cy="375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592" y="1740201"/>
            <a:ext cx="5652467" cy="347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包图主题2">
  <a:themeElements>
    <a:clrScheme name="自定义 384">
      <a:dk1>
        <a:sysClr val="windowText" lastClr="000000"/>
      </a:dk1>
      <a:lt1>
        <a:sysClr val="window" lastClr="FFFFFF"/>
      </a:lt1>
      <a:dk2>
        <a:srgbClr val="44546A"/>
      </a:dk2>
      <a:lt2>
        <a:srgbClr val="E7E6E6"/>
      </a:lt2>
      <a:accent1>
        <a:srgbClr val="FFC200"/>
      </a:accent1>
      <a:accent2>
        <a:srgbClr val="323F4F"/>
      </a:accent2>
      <a:accent3>
        <a:srgbClr val="FFC200"/>
      </a:accent3>
      <a:accent4>
        <a:srgbClr val="323F4F"/>
      </a:accent4>
      <a:accent5>
        <a:srgbClr val="FFC200"/>
      </a:accent5>
      <a:accent6>
        <a:srgbClr val="323F4F"/>
      </a:accent6>
      <a:hlink>
        <a:srgbClr val="FFC200"/>
      </a:hlink>
      <a:folHlink>
        <a:srgbClr val="FFFFF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11330</Words>
  <Application>WPS 演示</Application>
  <PresentationFormat>自定义</PresentationFormat>
  <Paragraphs>287</Paragraphs>
  <Slides>20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微软雅黑</vt:lpstr>
      <vt:lpstr>Arial</vt:lpstr>
      <vt:lpstr>Times New Roman</vt:lpstr>
      <vt:lpstr>Copperplate Gothic Light</vt:lpstr>
      <vt:lpstr>Arial Unicode MS</vt:lpstr>
      <vt:lpstr>华文仿宋</vt:lpstr>
      <vt:lpstr>Cambria</vt:lpstr>
      <vt:lpstr>Calibri</vt:lpstr>
      <vt:lpstr>Arial Unicode MS</vt:lpstr>
      <vt:lpstr>等线</vt:lpstr>
      <vt:lpstr>HelveticaNeue</vt:lpstr>
      <vt:lpstr>Corbel</vt:lpstr>
      <vt:lpstr>华文新魏</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南山有谷堆</cp:lastModifiedBy>
  <cp:revision>276</cp:revision>
  <dcterms:created xsi:type="dcterms:W3CDTF">2017-08-18T03:02:00Z</dcterms:created>
  <dcterms:modified xsi:type="dcterms:W3CDTF">2021-01-09T14:40:43Z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