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7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275" r:id="rId20"/>
    <p:sldId id="276" r:id="rId21"/>
    <p:sldId id="277" r:id="rId22"/>
    <p:sldId id="294" r:id="rId23"/>
    <p:sldId id="295" r:id="rId24"/>
    <p:sldId id="280" r:id="rId25"/>
    <p:sldId id="296" r:id="rId26"/>
    <p:sldId id="298" r:id="rId27"/>
    <p:sldId id="299" r:id="rId28"/>
    <p:sldId id="300" r:id="rId29"/>
    <p:sldId id="281" r:id="rId30"/>
    <p:sldId id="303" r:id="rId31"/>
    <p:sldId id="305" r:id="rId32"/>
    <p:sldId id="301" r:id="rId33"/>
    <p:sldId id="309" r:id="rId34"/>
    <p:sldId id="310" r:id="rId35"/>
    <p:sldId id="311" r:id="rId36"/>
    <p:sldId id="312" r:id="rId37"/>
    <p:sldId id="287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224313745513e-5"/>
          <c:y val="0.0879627337049438"/>
          <c:w val="0.621004018453376"/>
          <c:h val="0.93150587544267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工作表1!$A$2:$A$5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inpin heiti" panose="00000500000000000000" pitchFamily="2" charset="-122"/>
          <a:ea typeface="inpin heiti" panose="00000500000000000000" pitchFamily="2" charset="-122"/>
          <a:sym typeface="inpin heiti" panose="00000500000000000000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30.emf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30.emf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30.emf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9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5655" y="1864360"/>
            <a:ext cx="1475105" cy="347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三</a:t>
            </a:r>
            <a:r>
              <a:rPr lang="en-US" altLang="zh-CN" b="1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.</a:t>
            </a:r>
            <a:r>
              <a:rPr lang="zh-CN" altLang="en-US" b="1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变音  </a:t>
            </a:r>
            <a:endParaRPr lang="en-US" altLang="zh-CN" b="1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b="1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b="1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150" y="1153795"/>
            <a:ext cx="6485255" cy="4092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音的变化也是一种连读现象，两个词之间非常平滑的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过渡，导致一个音受临音影响而变化。</a:t>
            </a:r>
            <a:endParaRPr lang="zh-CN" altLang="en-US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主要是以下两种方式：</a:t>
            </a:r>
            <a:endParaRPr lang="zh-CN" altLang="en-US" sz="2000" b="1" dirty="0"/>
          </a:p>
          <a:p>
            <a:r>
              <a:rPr lang="zh-CN" altLang="en-US" sz="2000" b="1" dirty="0"/>
              <a:t> </a:t>
            </a:r>
            <a:endParaRPr lang="en-US" altLang="zh-CN" sz="2000" b="1" dirty="0"/>
          </a:p>
          <a:p>
            <a:r>
              <a:rPr lang="en-US" altLang="zh-CN" sz="2000" b="1" dirty="0"/>
              <a:t>1</a:t>
            </a:r>
            <a:r>
              <a:rPr lang="zh-CN" altLang="en-US" sz="2000" b="1" dirty="0"/>
              <a:t>、 辅音</a:t>
            </a:r>
            <a:r>
              <a:rPr lang="en-US" altLang="zh-CN" sz="2000" b="1" dirty="0"/>
              <a:t>[d]</a:t>
            </a:r>
            <a:r>
              <a:rPr lang="zh-CN" altLang="en-US" sz="2000" b="1" dirty="0"/>
              <a:t>与</a:t>
            </a:r>
            <a:r>
              <a:rPr lang="en-US" altLang="zh-CN" sz="2000" b="1" dirty="0"/>
              <a:t>[j]</a:t>
            </a:r>
            <a:r>
              <a:rPr lang="zh-CN" altLang="en-US" sz="2000" b="1" dirty="0"/>
              <a:t>相邻时，被同化为</a:t>
            </a:r>
            <a:r>
              <a:rPr lang="en-US" altLang="zh-CN" sz="2000" b="1" dirty="0"/>
              <a:t>[</a:t>
            </a:r>
            <a:r>
              <a:rPr lang="en-US" altLang="zh-CN" sz="2000" b="1" dirty="0" err="1"/>
              <a:t>dʒ</a:t>
            </a:r>
            <a:r>
              <a:rPr lang="en-US" altLang="zh-CN" sz="2000" b="1" dirty="0"/>
              <a:t>]</a:t>
            </a:r>
            <a:r>
              <a:rPr lang="zh-CN" altLang="en-US" sz="2000" b="1" dirty="0"/>
              <a:t>： </a:t>
            </a:r>
            <a:endParaRPr lang="zh-CN" altLang="en-US" sz="2000" b="1" dirty="0"/>
          </a:p>
          <a:p>
            <a:r>
              <a:rPr lang="zh-CN" altLang="en-US" sz="2000" b="1" dirty="0"/>
              <a:t>       </a:t>
            </a:r>
            <a:endParaRPr lang="en-US" altLang="zh-CN" sz="2000" b="1" dirty="0"/>
          </a:p>
          <a:p>
            <a:r>
              <a:rPr lang="en-US" altLang="zh-CN" sz="2000" b="1" dirty="0"/>
              <a:t>Woul</a:t>
            </a:r>
            <a:r>
              <a:rPr lang="en-US" altLang="zh-CN" sz="2000" b="1" u="sng" dirty="0">
                <a:solidFill>
                  <a:srgbClr val="FFC000"/>
                </a:solidFill>
              </a:rPr>
              <a:t>d y</a:t>
            </a:r>
            <a:r>
              <a:rPr lang="en-US" altLang="zh-CN" sz="2000" b="1" dirty="0"/>
              <a:t>ou....? 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2</a:t>
            </a:r>
            <a:r>
              <a:rPr lang="zh-CN" altLang="en-US" sz="2000" b="1" dirty="0"/>
              <a:t>、 辅音</a:t>
            </a:r>
            <a:r>
              <a:rPr lang="en-US" altLang="zh-CN" sz="2000" b="1" dirty="0"/>
              <a:t>[t]</a:t>
            </a:r>
            <a:r>
              <a:rPr lang="zh-CN" altLang="en-US" sz="2000" b="1" dirty="0"/>
              <a:t>与</a:t>
            </a:r>
            <a:r>
              <a:rPr lang="en-US" altLang="zh-CN" sz="2000" b="1" dirty="0"/>
              <a:t>[j]</a:t>
            </a:r>
            <a:r>
              <a:rPr lang="zh-CN" altLang="en-US" sz="2000" b="1" dirty="0"/>
              <a:t>相邻时，被同化为</a:t>
            </a:r>
            <a:r>
              <a:rPr lang="en-US" altLang="zh-CN" sz="2000" b="1" dirty="0"/>
              <a:t>[t∫]</a:t>
            </a:r>
            <a:r>
              <a:rPr lang="zh-CN" altLang="en-US" sz="2000" b="1" dirty="0"/>
              <a:t>： </a:t>
            </a:r>
            <a:endParaRPr lang="zh-CN" altLang="en-US" sz="2000" b="1" dirty="0"/>
          </a:p>
          <a:p>
            <a:r>
              <a:rPr lang="zh-CN" altLang="en-US" sz="2000" b="1" dirty="0"/>
              <a:t>     </a:t>
            </a:r>
            <a:endParaRPr lang="en-US" altLang="zh-CN" sz="2000" b="1" dirty="0"/>
          </a:p>
          <a:p>
            <a:r>
              <a:rPr lang="zh-CN" altLang="en-US" sz="2000" b="1" dirty="0"/>
              <a:t>  </a:t>
            </a:r>
            <a:r>
              <a:rPr lang="en-US" altLang="zh-CN" sz="2000" b="1" dirty="0"/>
              <a:t>Can’</a:t>
            </a:r>
            <a:r>
              <a:rPr lang="en-US" altLang="zh-CN" sz="2000" b="1" u="sng" dirty="0">
                <a:solidFill>
                  <a:srgbClr val="FFC000"/>
                </a:solidFill>
              </a:rPr>
              <a:t>t y</a:t>
            </a:r>
            <a:r>
              <a:rPr lang="en-US" altLang="zh-CN" sz="2000" b="1" dirty="0"/>
              <a:t>ou</a:t>
            </a:r>
            <a:r>
              <a:rPr lang="zh-CN" altLang="en-US" sz="2000" b="1" dirty="0"/>
              <a:t>？ 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8391" y="1367350"/>
            <a:ext cx="45501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name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address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1972" y="4452539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9467" y="1238336"/>
            <a:ext cx="11802533" cy="2833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 to the football game yesterday?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No, I couldn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 it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 I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was </a:t>
            </a:r>
            <a:r>
              <a:rPr lang="en-US" altLang="zh-CN" sz="2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stuc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 in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lab.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You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misse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really  goo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game. Our school team played very well.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1460"/>
              </a:lnSpc>
              <a:buAutoNum type="arabicPeriod"/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  <a:cs typeface="Times New Roman" panose="02020603050405020304" pitchFamily="18" charset="0"/>
              </a:rPr>
              <a:t>What did the woman do yesterday?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  <a:cs typeface="Times New Roman" panose="02020603050405020304" pitchFamily="18" charset="0"/>
            </a:endParaRPr>
          </a:p>
          <a:p>
            <a:pPr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latin typeface="Times New Roman" panose="02020603050405020304" pitchFamily="18" charset="0"/>
              <a:ea typeface="方正黑体_GBK"/>
              <a:cs typeface="Times New Roman" panose="02020603050405020304" pitchFamily="18" charset="0"/>
            </a:endParaRPr>
          </a:p>
          <a:p>
            <a:pPr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  <a:cs typeface="Times New Roman" panose="02020603050405020304" pitchFamily="18" charset="0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  <a:cs typeface="Times New Roman" panose="02020603050405020304" pitchFamily="18" charset="0"/>
              </a:rPr>
              <a:t>		A. She played football.</a:t>
            </a:r>
            <a:r>
              <a:rPr lang="en-US" altLang="zh-CN" sz="2800" kern="100" dirty="0">
                <a:latin typeface="Times New Roman" panose="02020603050405020304" pitchFamily="18" charset="0"/>
                <a:ea typeface="方正黑体_GBK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  <a:cs typeface="Times New Roman" panose="02020603050405020304" pitchFamily="18" charset="0"/>
              </a:rPr>
              <a:t>B. She watched a game.</a:t>
            </a:r>
            <a:r>
              <a:rPr lang="en-US" altLang="zh-CN" sz="2800" kern="100" dirty="0">
                <a:latin typeface="Times New Roman" panose="02020603050405020304" pitchFamily="18" charset="0"/>
                <a:ea typeface="方正黑体_GBK"/>
                <a:cs typeface="Times New Roman" panose="02020603050405020304" pitchFamily="18" charset="0"/>
              </a:rPr>
              <a:t>   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She worked in the lab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494" y="354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1  31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18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谈论昨日活动</a:t>
            </a:r>
            <a:endParaRPr lang="zh-CN" altLang="zh-CN" sz="1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926" y="3672249"/>
            <a:ext cx="316286" cy="36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761066" y="308104"/>
            <a:ext cx="998592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</a:t>
            </a:r>
            <a:r>
              <a:rPr lang="en-US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2  31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40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天气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86278" y="1638684"/>
            <a:ext cx="11560714" cy="348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Text 2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hear the weather forecas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tomorrow?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going to be windy?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No. There woul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 high clouds in the morning 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many showers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afternoon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e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vening.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2. What will the weather be like tomorrow evening?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		A. Cloudy.	B. Rainy.	C. Windy.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74" y="458987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3  41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28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周末计划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30060" y="1766465"/>
            <a:ext cx="9661940" cy="402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Kate, let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go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picnic somewhere this weekend.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Goo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dea. Can Jack go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u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s? He studie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his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pas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two weeks.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don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think so. He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going </a:t>
            </a:r>
            <a:r>
              <a:rPr lang="en-US" altLang="zh-CN" sz="2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a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trip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this weeken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hi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endParaRPr lang="en-US" altLang="zh-CN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school.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3.What will Jack do this weekend?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		A. Go on a school trip.	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黑体_GBK"/>
              </a:rPr>
              <a:t>   </a:t>
            </a:r>
            <a:endParaRPr lang="en-US" altLang="zh-CN" sz="2800" kern="100" dirty="0"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   B. Have a family picnic.	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   C. Prepare for an exam.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930" y="4574490"/>
            <a:ext cx="317019" cy="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                                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4  40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28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取消访问</a:t>
            </a:r>
            <a:endParaRPr lang="zh-CN" altLang="zh-CN" sz="2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09245" y="2004060"/>
            <a:ext cx="11882755" cy="4166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Hello,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Emma?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Robert Allen from Johnson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Electronics.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Hello, Robert. Wha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for you?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It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’s this visi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by Mr. Johnson. I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afrai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he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had an e</a:t>
            </a:r>
            <a:r>
              <a:rPr lang="en-US" altLang="zh-CN" sz="2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mergency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won</a:t>
            </a:r>
            <a:r>
              <a:rPr lang="en-US" altLang="zh-CN" sz="2800" u="sng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endParaRPr lang="en-US" altLang="zh-CN" sz="2800" u="sng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be able to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this time.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4. Why does the man make the call?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		A. To arrange a meeting.	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    B. To cancel a visit.	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   C. To ask for assistance.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48" y="5191722"/>
            <a:ext cx="347485" cy="394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98175" cy="617023"/>
            <a:chOff x="1894788" y="5029633"/>
            <a:chExt cx="2203900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203900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zh-CN" altLang="en-US" sz="28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3" y="1515929"/>
            <a:ext cx="6899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2021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月浙江高考英语试题听力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47532" y="2967335"/>
            <a:ext cx="72786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dirty="0"/>
              <a:t>语音分析</a:t>
            </a:r>
            <a:endParaRPr lang="zh-CN" altLang="en-US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78401" y="88031"/>
            <a:ext cx="53001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4400" b="1" spc="40" dirty="0" err="1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4400" b="1" spc="40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</a:t>
            </a:r>
            <a:r>
              <a:rPr kumimoji="0" lang="en-US" altLang="zh-CN" sz="4400" b="1" i="0" u="none" strike="noStrike" kern="12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29</a:t>
            </a:r>
            <a:r>
              <a:rPr kumimoji="0" lang="zh-CN" altLang="en-US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  接机</a:t>
            </a:r>
            <a:endParaRPr lang="zh-CN" altLang="en-US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9395" y="2004060"/>
            <a:ext cx="11571605" cy="3043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 been waite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long?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No,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jus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few minutes. How was the flight?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was fine, thanks. I slep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through the whole flight, actually,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feel much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better.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5. How does the man feel now?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en-US" altLang="zh-CN" sz="2800" kern="100" dirty="0"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  <a:p>
            <a:pPr indent="63500">
              <a:lnSpc>
                <a:spcPts val="1460"/>
              </a:lnSpc>
              <a:tabLst>
                <a:tab pos="266700" algn="l"/>
                <a:tab pos="400050" algn="l"/>
                <a:tab pos="450215" algn="l"/>
                <a:tab pos="2000250" algn="l"/>
              </a:tabLs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方正黑体_GBK"/>
              </a:rPr>
              <a:t>		A. Refreshed.	    B. Anxious.   	C. Sleepy.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方正黑体_GB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35" y="4627509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71067" y="707321"/>
            <a:ext cx="4864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    </a:t>
            </a: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Text 6  55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2800" b="1" kern="100" dirty="0">
                <a:effectLst/>
                <a:ea typeface="Times New Roman" panose="02020603050405020304" pitchFamily="18" charset="0"/>
              </a:rPr>
              <a:t>  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晚饭</a:t>
            </a: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2745" y="2384425"/>
            <a:ext cx="11622405" cy="334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starving.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having for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dinner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tonigh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Jane?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no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sure. Something woul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come to min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once I star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feel like eating French fries, or maybe ham san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wich. How abou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you?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Actually, I was thinking of making something healthy, say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fish an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u="sng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800" u="sng" dirty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vegetables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in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case,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’ll have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whatever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you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make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357685">
            <a:off x="-934567" y="3153088"/>
            <a:ext cx="3850236" cy="1745801"/>
          </a:xfrm>
          <a:prstGeom prst="rect">
            <a:avLst/>
          </a:prstGeom>
        </p:spPr>
      </p:pic>
      <p:graphicFrame>
        <p:nvGraphicFramePr>
          <p:cNvPr id="3" name="图表 2"/>
          <p:cNvGraphicFramePr/>
          <p:nvPr/>
        </p:nvGraphicFramePr>
        <p:xfrm>
          <a:off x="1" y="1920570"/>
          <a:ext cx="3200400" cy="407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2065535" y="868479"/>
            <a:ext cx="99677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6. What is the probable relationship between the speakers?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</a:t>
            </a:r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514350" indent="-514350">
              <a:buAutoNum type="alphaUcPeriod"/>
            </a:pPr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Husband and wife.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514350" indent="-514350">
              <a:buAutoNum type="alphaUcPeriod"/>
            </a:pPr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B. Hostess and guest.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C. Chef and customer.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7. What is the man most likely to have for dinner?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514350" indent="-514350">
              <a:buAutoNum type="alphaUcPeriod"/>
            </a:pPr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French fries.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514350" indent="-514350">
              <a:buAutoNum type="alphaUcPeriod"/>
            </a:pPr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B. Ham sandwiches.</a:t>
            </a:r>
            <a:endParaRPr lang="en-US" altLang="zh-CN" sz="24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C. Fish and vegetables.</a:t>
            </a:r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080" y="1723576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04" y="5705884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</a:t>
            </a:r>
            <a:r>
              <a:rPr lang="en-US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135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4000" b="1" kern="100" dirty="0">
                <a:effectLst/>
                <a:latin typeface="等线" panose="02010600030101010101" charset="-12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罗马新规</a:t>
            </a:r>
            <a:endParaRPr lang="zh-CN" altLang="zh-CN" sz="40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59410" y="1878965"/>
            <a:ext cx="11472545" cy="430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Hello, George. I hear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that you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 going to Milan 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 a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business trip 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nex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week.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 Susan. 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also planning a tri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Rome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for sightseeing after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I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jus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back from Rome. The city has made some new rules.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Really? What rules?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For example, people who 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dre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ss u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as Rome soldiers an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charge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photos won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be  </a:t>
            </a:r>
            <a:endParaRPr lang="en-US" altLang="zh-CN" sz="24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allowe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near ho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touris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s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pots. An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stree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performers can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sing or play tha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music on </a:t>
            </a:r>
            <a:endParaRPr lang="en-US" altLang="zh-CN" sz="24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public transport. Another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rule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that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tourists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</a:t>
            </a:r>
            <a:r>
              <a:rPr lang="en-US" altLang="zh-CN" sz="2400" u="sng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i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common places.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Eating in comedy is inappropriate an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can lea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littering 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Rome isn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only city to do that. 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Las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year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Florence 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 a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rule saying 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</a:t>
            </a:r>
            <a:r>
              <a:rPr lang="en-US" altLang="zh-CN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a</a:t>
            </a:r>
            <a:endParaRPr lang="en-US" altLang="zh-CN" sz="24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touris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coul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face fines abou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500 euros if caugh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eating in the street.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Wow, that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big money, bu</a:t>
            </a:r>
            <a:r>
              <a:rPr lang="en-US" altLang="zh-C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it</a:t>
            </a:r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</a:t>
            </a:r>
            <a:r>
              <a:rPr lang="en-US" altLang="zh-CN" sz="24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understandable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8000" y="497219"/>
            <a:ext cx="90722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8.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Where will George go after the business trip?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Milan.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Rome.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Florence.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is banned in Florence?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Eating in the street.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Dressing up as soldiers.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Singing on public transport.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does George think of the new rules?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They</a:t>
            </a:r>
            <a:r>
              <a:rPr lang="zh-CN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 effective.</a:t>
            </a:r>
            <a:endParaRPr lang="zh-CN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They</a:t>
            </a:r>
            <a:r>
              <a:rPr lang="zh-CN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 timely.</a:t>
            </a:r>
            <a:endParaRPr lang="zh-CN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They</a:t>
            </a:r>
            <a:r>
              <a:rPr lang="zh-CN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 reasonable.</a:t>
            </a:r>
            <a:endParaRPr lang="zh-CN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57" y="1097802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30" y="2277898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754" y="524551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83303" y="469721"/>
            <a:ext cx="80503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lang="en-US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161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4000" b="1" kern="100" dirty="0">
                <a:effectLst/>
                <a:ea typeface="Times New Roman" panose="02020603050405020304" pitchFamily="18" charset="0"/>
              </a:rPr>
              <a:t>  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教师劝慰学生</a:t>
            </a:r>
            <a:endParaRPr lang="zh-CN" altLang="en-US" sz="4000" dirty="0"/>
          </a:p>
        </p:txBody>
      </p:sp>
      <p:sp>
        <p:nvSpPr>
          <p:cNvPr id="8" name="文本框 7"/>
          <p:cNvSpPr txBox="1"/>
          <p:nvPr/>
        </p:nvSpPr>
        <p:spPr>
          <a:xfrm>
            <a:off x="648335" y="1995805"/>
            <a:ext cx="11148695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W:Hi, Frank. I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hear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plan to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withdraw from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speech class. Can you tell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me why?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Ms. McDaniel. I don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t. Public speaking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scares me. I jus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of a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talk.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your fear abou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speaking in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of a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group?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afrai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look silly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forge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word or say something stupid.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if </a:t>
            </a:r>
            <a:endParaRPr lang="en-US" altLang="zh-CN" sz="28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shake 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turn red?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happen if you did one of these things?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People woul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laugh at me.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2925" y="1267460"/>
            <a:ext cx="11105515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Frank. Your fear is really  no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fact . I once aske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students what they woul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if someone in class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forgo</a:t>
            </a:r>
            <a:r>
              <a:rPr lang="en-US" altLang="zh-CN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or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mistake. They sai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they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woul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feel  ba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speaker, for then they 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woul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 speaker</a:t>
            </a:r>
            <a:r>
              <a:rPr lang="en-US" altLang="zh-CN" sz="2800" u="sng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shoes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some day.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Does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make you feel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better?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Yeah, I guess.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hope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 stay in the class 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try a bi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Okay, thanks, Ms. McDaniel.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598545" y="2550056"/>
            <a:ext cx="2754957" cy="155786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27200" y="740410"/>
            <a:ext cx="10088880" cy="569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Why does Ms. McDaniel talk to Frank?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missed a speech.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failed to pass a test.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wanted to drop a class.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How would Ms. McDaniel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students react if a speaker made a mistake?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Laugh at the speaker.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Sympathize with the speaker.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Persuade the speaker to try again.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How does Ms. McDaniel sound?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Optimistic.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Humorous.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Encouraging.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80" y="2197539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3864577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44" y="5597551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18329" y="610362"/>
            <a:ext cx="83891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</a:t>
            </a:r>
            <a:r>
              <a:rPr lang="en-US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</a:rPr>
              <a:t>155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词</a:t>
            </a:r>
            <a:r>
              <a:rPr lang="zh-CN" altLang="zh-CN" sz="4000" b="1" kern="100" dirty="0">
                <a:effectLst/>
                <a:ea typeface="Times New Roman" panose="02020603050405020304" pitchFamily="18" charset="0"/>
              </a:rPr>
              <a:t>  </a:t>
            </a:r>
            <a:r>
              <a:rPr lang="zh-CN" altLang="zh-CN" sz="40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谈论求职者信息</a:t>
            </a:r>
            <a:endParaRPr lang="zh-CN" altLang="en-US" sz="4000" dirty="0"/>
          </a:p>
        </p:txBody>
      </p:sp>
      <p:sp>
        <p:nvSpPr>
          <p:cNvPr id="10" name="文本框 9"/>
          <p:cNvSpPr txBox="1"/>
          <p:nvPr/>
        </p:nvSpPr>
        <p:spPr>
          <a:xfrm>
            <a:off x="677732" y="2025727"/>
            <a:ext cx="109297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How many applications did we get, Mary?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Well, overall we got over 200.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Wow,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many?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Yes. But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mos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which we can rejec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righ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way. People who don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have the right experience, qualifications,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 thing.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Of course.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And so, I drew a 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lis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12 candidates.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Are we going to interview all of them?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 think we should. 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certainly, I will let you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first.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Grea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So, who have we go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then?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2575" y="919480"/>
            <a:ext cx="11288395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I think you go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some pretty strong candidates, two in particular.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They have the righ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qualification.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certainly say so. A strong educational background, experience in sales, language skills.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Good. I loo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forwar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meeting all of them.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So, I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say you do 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set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interview for that.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Sure.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A few general questions, then onto specifics. 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could also ask them to give a 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presentation.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Grea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really looking forwar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this.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16209" y="893868"/>
            <a:ext cx="1431161" cy="1150108"/>
            <a:chOff x="4917855" y="1887723"/>
            <a:chExt cx="2293671" cy="1150108"/>
          </a:xfrm>
        </p:grpSpPr>
        <p:sp>
          <p:nvSpPr>
            <p:cNvPr id="17" name="矩形 16"/>
            <p:cNvSpPr/>
            <p:nvPr/>
          </p:nvSpPr>
          <p:spPr>
            <a:xfrm>
              <a:off x="4917855" y="1933816"/>
              <a:ext cx="229367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517894" y="188772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16208" y="2161216"/>
            <a:ext cx="1431161" cy="1104015"/>
            <a:chOff x="5780364" y="1778883"/>
            <a:chExt cx="1431161" cy="1104015"/>
          </a:xfrm>
        </p:grpSpPr>
        <p:sp>
          <p:nvSpPr>
            <p:cNvPr id="22" name="矩形 21"/>
            <p:cNvSpPr/>
            <p:nvPr/>
          </p:nvSpPr>
          <p:spPr>
            <a:xfrm>
              <a:off x="5780364" y="177888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38157" y="3415735"/>
            <a:ext cx="2180031" cy="1125998"/>
            <a:chOff x="4522594" y="1591603"/>
            <a:chExt cx="2180031" cy="1125998"/>
          </a:xfrm>
        </p:grpSpPr>
        <p:sp>
          <p:nvSpPr>
            <p:cNvPr id="26" name="矩形 25"/>
            <p:cNvSpPr/>
            <p:nvPr/>
          </p:nvSpPr>
          <p:spPr>
            <a:xfrm>
              <a:off x="4522594" y="159160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38157" y="4655836"/>
            <a:ext cx="2123827" cy="1146924"/>
            <a:chOff x="4578798" y="1570677"/>
            <a:chExt cx="2123827" cy="1146924"/>
          </a:xfrm>
        </p:grpSpPr>
        <p:sp>
          <p:nvSpPr>
            <p:cNvPr id="30" name="矩形 29"/>
            <p:cNvSpPr/>
            <p:nvPr/>
          </p:nvSpPr>
          <p:spPr>
            <a:xfrm>
              <a:off x="4578798" y="1570677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34524" y="1133160"/>
            <a:ext cx="70129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 What makes the man surprised?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A. The number of job applicants.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B. The experience of employees.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The candidates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language skills.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How many candidates are the speakers going to meet?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A. 2.         B. 12.       C. 20.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do the speakers talk about at the end of the conversation?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A. Job description.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B. Interview procedure.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C. Candidates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background.  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222" y="1623622"/>
            <a:ext cx="317019" cy="359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588" y="3800245"/>
            <a:ext cx="317019" cy="3596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968" y="5544992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6840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10 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86460" y="2659380"/>
            <a:ext cx="10744835" cy="3122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Welcome back, everyone.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CBA news radio. Here comes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something interesting. Yesterday a teenage girl name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Terra Gallo from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Poland, go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some unexpected news when she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receive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handwritten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letter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a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fisherman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saying that her message in the bottle 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been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en-US" altLang="zh-CN" sz="2800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Spain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.Gallo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her sister put message into bottles 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throw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them into the ocean while visiting their aunt on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Monhegan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Island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three</a:t>
            </a:r>
            <a:endParaRPr lang="en-US" altLang="zh-CN" sz="2800" u="sng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u="sng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years ago.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4334932"/>
            <a:ext cx="2269067" cy="252306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9595" y="1475740"/>
            <a:ext cx="11200130" cy="264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girls 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forgotten abou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bottles until they were surprise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by the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fisherman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letter.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Gallo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young,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studied maps 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discovere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her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message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trave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ls 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bout 3,000 miles. Young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message aske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that whoever</a:t>
            </a:r>
            <a:endParaRPr lang="en-US" altLang="zh-CN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foun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her bottle 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put their own message inside with hers 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i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endParaRPr lang="en-US" altLang="zh-CN" sz="2800" u="sng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u="sng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 ou</a:t>
            </a:r>
            <a:r>
              <a:rPr lang="en-US" altLang="zh-CN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sea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fisherman said in his letter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 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carried on girl</a:t>
            </a:r>
            <a:r>
              <a:rPr lang="en-US" altLang="zh-CN" sz="2800" u="sng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endParaRPr lang="en-US" altLang="zh-CN" sz="2800" u="sng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u="sng" dirty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wishes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965848" y="558565"/>
            <a:ext cx="755246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 What did Gallo receive yesterday?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A. A call from her sister.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B. A bottle from her aunt.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C. A letter from a stranger.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Where did the fisherman find the bottle?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A. On </a:t>
            </a:r>
            <a:r>
              <a:rPr lang="en-US" altLang="zh-C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Monhgan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Island.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B. At Cumberland.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In Spain.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117" y="2790821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491" y="6181562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93480" y="660165"/>
            <a:ext cx="725394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How old was Gallo when she threw out the bottle?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A. Eight. 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B. Eleven.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Fourteen.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Where is the bottle now?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A. In the ocean.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B. At Gallo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home.</a:t>
            </a:r>
            <a:endParaRPr lang="en-US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With the fisherman.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090" y="2446337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090" y="4616515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57" y="2363010"/>
            <a:ext cx="541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270" y="4530725"/>
            <a:ext cx="34023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连读 </a:t>
            </a:r>
            <a:endParaRPr lang="en-US" altLang="zh-CN" sz="2400" b="1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b="1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b="1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b="1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b="1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b="1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29880" y="4539615"/>
            <a:ext cx="34804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</a:rPr>
              <a:t>           </a:t>
            </a:r>
            <a:r>
              <a:rPr lang="zh-CN" altLang="en-US" sz="2400" b="1" dirty="0">
                <a:solidFill>
                  <a:srgbClr val="FFC000"/>
                </a:solidFill>
                <a:ea typeface="inpin heiti" panose="00000500000000000000"/>
                <a:sym typeface="+mn-ea"/>
              </a:rPr>
              <a:t>变</a:t>
            </a:r>
            <a:r>
              <a:rPr lang="zh-CN" altLang="en-US" sz="2400" b="1" dirty="0">
                <a:solidFill>
                  <a:srgbClr val="FFC000"/>
                </a:solidFill>
                <a:ea typeface="inpin heiti" panose="00000500000000000000"/>
              </a:rPr>
              <a:t>音  </a:t>
            </a:r>
            <a:endParaRPr lang="en-US" altLang="zh-CN" sz="2400" b="1" dirty="0">
              <a:solidFill>
                <a:srgbClr val="FFC000"/>
              </a:solidFill>
              <a:ea typeface="inpin heiti" panose="00000500000000000000"/>
            </a:endParaRPr>
          </a:p>
          <a:p>
            <a:r>
              <a:rPr lang="zh-CN" altLang="en-US" sz="2400" b="1" dirty="0">
                <a:solidFill>
                  <a:srgbClr val="FFC000"/>
                </a:solidFill>
                <a:ea typeface="inpin heiti" panose="00000500000000000000"/>
              </a:rPr>
              <a:t>（以下用黄色标记 ） </a:t>
            </a:r>
            <a:endParaRPr lang="zh-CN" altLang="en-US" sz="2400" b="1" dirty="0">
              <a:solidFill>
                <a:srgbClr val="FFC000"/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75"/>
            <a:ext cx="440944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5" y="1663065"/>
            <a:ext cx="4662805" cy="519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25"/>
            <a:ext cx="5070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10341</Words>
  <Application>WPS 演示</Application>
  <PresentationFormat>宽屏</PresentationFormat>
  <Paragraphs>417</Paragraphs>
  <Slides>35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Times New Roman</vt:lpstr>
      <vt:lpstr>方正黑体_GBK</vt:lpstr>
      <vt:lpstr>yuweij Medium</vt:lpstr>
      <vt:lpstr>FZQingKeBenYueSongS-R-GB</vt:lpstr>
      <vt:lpstr>华文新魏</vt:lpstr>
      <vt:lpstr>Segoe Print</vt:lpstr>
      <vt:lpstr>HelveticaNeue</vt:lpstr>
      <vt:lpstr>Corbel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南山有谷堆</cp:lastModifiedBy>
  <cp:revision>70</cp:revision>
  <dcterms:created xsi:type="dcterms:W3CDTF">2017-05-25T00:04:00Z</dcterms:created>
  <dcterms:modified xsi:type="dcterms:W3CDTF">2021-01-11T12:07:03Z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