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4"/>
  </p:notesMasterIdLst>
  <p:sldIdLst>
    <p:sldId id="305" r:id="rId5"/>
    <p:sldId id="256" r:id="rId6"/>
    <p:sldId id="260" r:id="rId7"/>
    <p:sldId id="262" r:id="rId8"/>
    <p:sldId id="257" r:id="rId9"/>
    <p:sldId id="258" r:id="rId10"/>
    <p:sldId id="259" r:id="rId11"/>
    <p:sldId id="263" r:id="rId12"/>
    <p:sldId id="264" r:id="rId13"/>
    <p:sldId id="265" r:id="rId15"/>
    <p:sldId id="266" r:id="rId16"/>
    <p:sldId id="288" r:id="rId17"/>
    <p:sldId id="267" r:id="rId18"/>
    <p:sldId id="271" r:id="rId19"/>
    <p:sldId id="272" r:id="rId20"/>
    <p:sldId id="274" r:id="rId21"/>
    <p:sldId id="268" r:id="rId22"/>
    <p:sldId id="277" r:id="rId23"/>
    <p:sldId id="278" r:id="rId24"/>
    <p:sldId id="270" r:id="rId25"/>
    <p:sldId id="275" r:id="rId26"/>
    <p:sldId id="276" r:id="rId27"/>
    <p:sldId id="282" r:id="rId28"/>
    <p:sldId id="283" r:id="rId29"/>
    <p:sldId id="285" r:id="rId30"/>
    <p:sldId id="286" r:id="rId31"/>
    <p:sldId id="279" r:id="rId32"/>
    <p:sldId id="289"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33FF"/>
    <a:srgbClr val="FF5050"/>
    <a:srgbClr val="663300"/>
    <a:srgbClr val="009999"/>
    <a:srgbClr val="FF3399"/>
    <a:srgbClr val="FDC3F1"/>
    <a:srgbClr val="996633"/>
    <a:srgbClr val="FCC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02" y="-8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notesMaster" Target="notesMasters/notes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8693D-0412-47FF-8D74-219AFC2E24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75FCB-9128-4E50-B879-DFF5567C34C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A75FCB-9128-4E50-B879-DFF5567C34C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A75FCB-9128-4E50-B879-DFF5567C34C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A75FCB-9128-4E50-B879-DFF5567C34C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A75FCB-9128-4E50-B879-DFF5567C34C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67500" tIns="35100" rIns="67500" bIns="35100" anchor="b" anchorCtr="0">
            <a:normAutofit/>
          </a:bodyPr>
          <a:lstStyle>
            <a:lvl1pPr algn="ctr">
              <a:defRPr sz="4500" b="1" i="0" spc="225"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67500" tIns="35100" rIns="67500" bIns="35100">
            <a:normAutofit/>
          </a:bodyPr>
          <a:lstStyle>
            <a:lvl1pPr marL="0" indent="0" algn="ctr" eaLnBrk="1" fontAlgn="auto" latinLnBrk="0" hangingPunct="1">
              <a:lnSpc>
                <a:spcPct val="110000"/>
              </a:lnSpc>
              <a:buNone/>
              <a:defRPr sz="1800" u="none" strike="noStrike" kern="1200" cap="none" spc="150" normalizeH="0" baseline="0">
                <a:solidFill>
                  <a:schemeClr val="tx1">
                    <a:lumMod val="65000"/>
                    <a:lumOff val="35000"/>
                  </a:schemeClr>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67500" tIns="35100" rIns="67500" bIns="35100" rtlCol="0" anchor="ctr" anchorCtr="0">
            <a:normAutofit/>
          </a:bodyPr>
          <a:lstStyle>
            <a:lvl1pPr marL="0" marR="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67500" tIns="35100" rIns="67500" bIns="3510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4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20000"/>
              </a:lnSpc>
              <a:spcBef>
                <a:spcPts val="0"/>
              </a:spcBef>
              <a:spcAft>
                <a:spcPts val="450"/>
              </a:spcAft>
              <a:buFont typeface="Arial" panose="020B0604020202020204" pitchFamily="34" charset="0"/>
              <a:buChar char="●"/>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20000"/>
              </a:lnSpc>
              <a:spcBef>
                <a:spcPts val="0"/>
              </a:spcBef>
              <a:spcAft>
                <a:spcPts val="225"/>
              </a:spcAft>
              <a:buFont typeface="Wingdings" panose="05000000000000000000" charset="0"/>
              <a:buChar char=""/>
              <a:defRPr kumimoji="0" lang="zh-CN" altLang="en-US" sz="11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20000"/>
              </a:lnSpc>
              <a:spcBef>
                <a:spcPts val="0"/>
              </a:spcBef>
              <a:spcAft>
                <a:spcPts val="225"/>
              </a:spcAft>
              <a:buFont typeface="Arial" panose="020B0604020202020204" pitchFamily="34" charset="0"/>
              <a:buChar char="•"/>
              <a:defRPr kumimoji="0" lang="zh-CN" altLang="en-US" sz="11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67500" tIns="35100" rIns="67500" bIns="35100" anchor="b" anchorCtr="0">
            <a:normAutofit/>
          </a:bodyPr>
          <a:lstStyle>
            <a:lvl1pPr>
              <a:defRPr sz="3300" b="1" i="0" u="none" strike="noStrike" kern="1200" cap="none" spc="225"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67500" tIns="35100" rIns="67500" bIns="35100">
            <a:normAutofit/>
          </a:bodyPr>
          <a:lstStyle>
            <a:lvl1pPr marL="0" indent="0" eaLnBrk="1" fontAlgn="auto" latinLnBrk="0" hangingPunct="1">
              <a:lnSpc>
                <a:spcPct val="130000"/>
              </a:lnSpc>
              <a:buNone/>
              <a:defRPr kumimoji="0" lang="zh-CN" altLang="en-US" sz="14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67500" tIns="35100" rIns="67500" bIns="35100" rtlCol="0" anchor="ctr" anchorCtr="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67500" tIns="35100" rIns="67500" bIns="35100" rtlCol="0">
            <a:normAutofit/>
          </a:bodyPr>
          <a:lstStyle>
            <a:lvl1pPr marL="171450" marR="0" lvl="0" indent="-171450" algn="l" defTabSz="685800" rtl="0" eaLnBrk="1" fontAlgn="auto" latinLnBrk="0" hangingPunct="1">
              <a:lnSpc>
                <a:spcPct val="130000"/>
              </a:lnSpc>
              <a:spcBef>
                <a:spcPts val="0"/>
              </a:spcBef>
              <a:spcAft>
                <a:spcPts val="450"/>
              </a:spcAft>
              <a:buFont typeface="Arial" panose="020B0604020202020204" pitchFamily="34" charset="0"/>
              <a:buChar char="●"/>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20000"/>
              </a:lnSpc>
              <a:spcBef>
                <a:spcPts val="0"/>
              </a:spcBef>
              <a:spcAft>
                <a:spcPts val="450"/>
              </a:spcAft>
              <a:buFont typeface="Arial" panose="020B0604020202020204" pitchFamily="34" charset="0"/>
              <a:buChar char="●"/>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20000"/>
              </a:lnSpc>
              <a:spcBef>
                <a:spcPts val="0"/>
              </a:spcBef>
              <a:spcAft>
                <a:spcPts val="225"/>
              </a:spcAft>
              <a:buFont typeface="Wingdings" panose="05000000000000000000" charset="0"/>
              <a:buChar char=""/>
              <a:defRPr kumimoji="0" lang="zh-CN" altLang="en-US" sz="11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20000"/>
              </a:lnSpc>
              <a:spcBef>
                <a:spcPts val="0"/>
              </a:spcBef>
              <a:spcAft>
                <a:spcPts val="225"/>
              </a:spcAft>
              <a:buFont typeface="Arial" panose="020B0604020202020204" pitchFamily="34" charset="0"/>
              <a:buChar char="•"/>
              <a:defRPr kumimoji="0" lang="zh-CN" altLang="en-US" sz="11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67500" tIns="35100" rIns="67500" bIns="35100">
            <a:normAutofit/>
          </a:bodyPr>
          <a:lstStyle>
            <a:lvl1pPr marL="171450" indent="-171450" eaLnBrk="1" fontAlgn="auto" latinLnBrk="0" hangingPunct="1">
              <a:lnSpc>
                <a:spcPct val="130000"/>
              </a:lnSpc>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685800" eaLnBrk="1" fontAlgn="auto" latinLnBrk="0" hangingPunct="1">
              <a:lnSpc>
                <a:spcPct val="120000"/>
              </a:lnSpc>
              <a:buFont typeface="Arial" panose="020B0604020202020204" pitchFamily="34" charset="0"/>
              <a:buChar char="●"/>
              <a:tabLst>
                <a:tab pos="1207135" algn="l"/>
                <a:tab pos="1207135" algn="l"/>
                <a:tab pos="1207135" algn="l"/>
                <a:tab pos="1207135" algn="l"/>
              </a:tabLst>
              <a:defRPr sz="1200" u="none" strike="noStrike" kern="1200" cap="none" spc="113"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13"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100" u="none" strike="noStrike" kern="1200" cap="none" spc="113"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100" u="none" strike="noStrike" kern="1200" cap="none" spc="113"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67500" tIns="35100" rIns="67500" bIns="35100" rtlCol="0" anchor="ctr" anchorCtr="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76200" tIns="28575" rIns="57150" bIns="28575" anchor="t" anchorCtr="0">
            <a:norm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450"/>
              </a:spcAft>
              <a:buFont typeface="Arial" panose="020B0604020202020204" pitchFamily="34" charset="0"/>
              <a:buChar char="●"/>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20000"/>
              </a:lnSpc>
              <a:spcBef>
                <a:spcPts val="0"/>
              </a:spcBef>
              <a:spcAft>
                <a:spcPts val="450"/>
              </a:spcAft>
              <a:buFont typeface="Arial" panose="020B0604020202020204" pitchFamily="34" charset="0"/>
              <a:buChar char="●"/>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20000"/>
              </a:lnSpc>
              <a:spcBef>
                <a:spcPts val="0"/>
              </a:spcBef>
              <a:spcAft>
                <a:spcPts val="225"/>
              </a:spcAft>
              <a:buFont typeface="Wingdings" panose="05000000000000000000" charset="0"/>
              <a:buChar char=""/>
              <a:defRPr kumimoji="0" lang="zh-CN" altLang="en-US" sz="11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20000"/>
              </a:lnSpc>
              <a:spcBef>
                <a:spcPts val="0"/>
              </a:spcBef>
              <a:spcAft>
                <a:spcPts val="225"/>
              </a:spcAft>
              <a:buFont typeface="Arial" panose="020B0604020202020204" pitchFamily="34" charset="0"/>
              <a:buChar char="•"/>
              <a:defRPr kumimoji="0" lang="zh-CN" altLang="en-US" sz="11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76200" tIns="28575" rIns="57150" bIns="28575" rtlCol="0" anchor="t" anchorCtr="0">
            <a:norm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450"/>
              </a:spcAft>
              <a:buFont typeface="Arial" panose="020B0604020202020204" pitchFamily="34" charset="0"/>
              <a:buChar char="●"/>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20000"/>
              </a:lnSpc>
              <a:spcBef>
                <a:spcPts val="0"/>
              </a:spcBef>
              <a:spcAft>
                <a:spcPts val="450"/>
              </a:spcAft>
              <a:buFont typeface="Arial" panose="020B0604020202020204" pitchFamily="34" charset="0"/>
              <a:buChar char="●"/>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20000"/>
              </a:lnSpc>
              <a:spcBef>
                <a:spcPts val="0"/>
              </a:spcBef>
              <a:spcAft>
                <a:spcPts val="225"/>
              </a:spcAft>
              <a:buFont typeface="Wingdings" panose="05000000000000000000" charset="0"/>
              <a:buChar char=""/>
              <a:defRPr kumimoji="0" lang="zh-CN" altLang="en-US" sz="11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20000"/>
              </a:lnSpc>
              <a:spcBef>
                <a:spcPts val="0"/>
              </a:spcBef>
              <a:spcAft>
                <a:spcPts val="225"/>
              </a:spcAft>
              <a:buFont typeface="Arial" panose="020B0604020202020204" pitchFamily="34" charset="0"/>
              <a:buChar char="•"/>
              <a:defRPr kumimoji="0" lang="zh-CN" altLang="en-US" sz="11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67500" tIns="35100" rIns="67500" bIns="35100" rtlCol="0" anchor="ctr" anchorCtr="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48" y="1166337"/>
            <a:ext cx="3924776" cy="3456146"/>
          </a:xfrm>
        </p:spPr>
        <p:txBody>
          <a:bodyPr vert="horz" lIns="67500" tIns="35100" rIns="67500" bIns="35100" rtlCol="0">
            <a:norm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67500" tIns="35100" rIns="67500" bIns="35100" rtlCol="0">
            <a:normAutofit/>
          </a:bodyPr>
          <a:lstStyle>
            <a:lvl1pPr marL="0" marR="0" lvl="0" indent="0" algn="l" defTabSz="685800" rtl="0" eaLnBrk="1" fontAlgn="auto" latinLnBrk="0" hangingPunct="1">
              <a:lnSpc>
                <a:spcPct val="130000"/>
              </a:lnSpc>
              <a:spcBef>
                <a:spcPts val="0"/>
              </a:spcBef>
              <a:spcAft>
                <a:spcPts val="450"/>
              </a:spcAft>
              <a:buFont typeface="Arial" panose="020B0604020202020204" pitchFamily="34" charset="0"/>
              <a:buNone/>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685800" eaLnBrk="1" fontAlgn="auto" latinLnBrk="0" hangingPunct="1">
              <a:buNone/>
              <a:tabLst>
                <a:tab pos="1207135" algn="l"/>
                <a:tab pos="1207135" algn="l"/>
                <a:tab pos="1207135" algn="l"/>
                <a:tab pos="1207135" algn="l"/>
                <a:tab pos="1207135" algn="l"/>
                <a:tab pos="1207135" algn="l"/>
                <a:tab pos="1207135" algn="l"/>
                <a:tab pos="1207135" algn="l"/>
              </a:tabLst>
              <a:defRPr u="none" strike="noStrike" kern="1200" cap="none" spc="113"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13"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13"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13"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00000">
                    <a:tint val="75000"/>
                  </a:srgbClr>
                </a:solidFill>
              </a:rPr>
            </a:fld>
            <a:endParaRPr lang="zh-CN" altLang="en-US" dirty="0">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67500" tIns="35100" rIns="67500" bIns="35100" rtlCol="0" anchor="ctr" anchorCtr="0">
            <a:normAutofit/>
          </a:bodyPr>
          <a:lstStyle>
            <a:lvl1pPr marL="0" marR="0" lvl="0" algn="l" defTabSz="685800" rtl="0" eaLnBrk="1" fontAlgn="auto" latinLnBrk="0" hangingPunct="1">
              <a:lnSpc>
                <a:spcPct val="100000"/>
              </a:lnSpc>
              <a:spcAft>
                <a:spcPts val="0"/>
              </a:spcAft>
              <a:buNone/>
              <a:defRPr kumimoji="0" lang="zh-CN" altLang="en-US" sz="21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35100" tIns="35100" rIns="35100" bIns="35100"/>
          <a:lstStyle>
            <a:lvl1pPr marL="171450" indent="-171450" eaLnBrk="1" fontAlgn="auto" latinLnBrk="0" hangingPunct="1">
              <a:lnSpc>
                <a:spcPct val="130000"/>
              </a:lnSpc>
              <a:spcAft>
                <a:spcPts val="750"/>
              </a:spcAft>
              <a:buFont typeface="Arial" panose="020B0604020202020204" pitchFamily="34" charset="0"/>
              <a:buChar char="●"/>
              <a:defRPr u="none" strike="noStrike" kern="1200" cap="none" spc="113" normalizeH="0" baseline="0">
                <a:solidFill>
                  <a:schemeClr val="tx1">
                    <a:lumMod val="65000"/>
                    <a:lumOff val="35000"/>
                  </a:schemeClr>
                </a:solidFill>
                <a:uFillTx/>
              </a:defRPr>
            </a:lvl1pPr>
            <a:lvl2pPr marL="514350" indent="-171450" defTabSz="685800" eaLnBrk="1" fontAlgn="auto" latinLnBrk="0" hangingPunct="1">
              <a:lnSpc>
                <a:spcPct val="120000"/>
              </a:lnSpc>
              <a:spcAft>
                <a:spcPts val="450"/>
              </a:spcAft>
              <a:buFont typeface="Arial" panose="020B0604020202020204" pitchFamily="34" charset="0"/>
              <a:buChar char="●"/>
              <a:tabLst>
                <a:tab pos="1207135" algn="l"/>
                <a:tab pos="1207135" algn="l"/>
                <a:tab pos="1207135" algn="l"/>
                <a:tab pos="1207135" algn="l"/>
              </a:tabLst>
              <a:defRPr u="none" strike="noStrike" kern="1200" cap="none" spc="113" normalizeH="0" baseline="0">
                <a:solidFill>
                  <a:schemeClr val="tx1">
                    <a:lumMod val="65000"/>
                    <a:lumOff val="35000"/>
                  </a:schemeClr>
                </a:solidFill>
                <a:uFillTx/>
              </a:defRPr>
            </a:lvl2pPr>
            <a:lvl3pPr marL="857250" indent="-171450" eaLnBrk="1" fontAlgn="auto" latinLnBrk="0" hangingPunct="1">
              <a:lnSpc>
                <a:spcPct val="120000"/>
              </a:lnSpc>
              <a:spcAft>
                <a:spcPts val="450"/>
              </a:spcAft>
              <a:buFont typeface="Arial" panose="020B0604020202020204" pitchFamily="34" charset="0"/>
              <a:buChar char="●"/>
              <a:defRPr u="none" strike="noStrike" kern="1200" cap="none" spc="113" normalizeH="0" baseline="0">
                <a:solidFill>
                  <a:schemeClr val="tx1">
                    <a:lumMod val="65000"/>
                    <a:lumOff val="35000"/>
                  </a:schemeClr>
                </a:solidFill>
                <a:uFillTx/>
              </a:defRPr>
            </a:lvl3pPr>
            <a:lvl4pPr marL="1200150" indent="-171450" eaLnBrk="1" fontAlgn="auto" latinLnBrk="0" hangingPunct="1">
              <a:lnSpc>
                <a:spcPct val="120000"/>
              </a:lnSpc>
              <a:spcAft>
                <a:spcPts val="225"/>
              </a:spcAft>
              <a:buFont typeface="Wingdings" panose="05000000000000000000" charset="0"/>
              <a:buChar char=""/>
              <a:defRPr u="none" strike="noStrike" kern="1200" cap="none" spc="113" normalizeH="0" baseline="0">
                <a:solidFill>
                  <a:schemeClr val="tx1">
                    <a:lumMod val="65000"/>
                    <a:lumOff val="35000"/>
                  </a:schemeClr>
                </a:solidFill>
                <a:uFillTx/>
              </a:defRPr>
            </a:lvl4pPr>
            <a:lvl5pPr marL="1543050" indent="-171450" eaLnBrk="1" fontAlgn="auto" latinLnBrk="0" hangingPunct="1">
              <a:lnSpc>
                <a:spcPct val="120000"/>
              </a:lnSpc>
              <a:spcAft>
                <a:spcPts val="225"/>
              </a:spcAft>
              <a:buFont typeface="Arial" panose="020B0604020202020204" pitchFamily="34" charset="0"/>
              <a:buChar char="•"/>
              <a:defRPr u="none" strike="noStrike" kern="1200" cap="none" spc="113"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13" normalizeH="0" baseline="0">
                <a:solidFill>
                  <a:schemeClr val="tx1">
                    <a:lumMod val="65000"/>
                    <a:lumOff val="35000"/>
                  </a:schemeClr>
                </a:solidFill>
                <a:uFillTx/>
              </a:defRPr>
            </a:lvl1pPr>
            <a:lvl2pPr marL="514350" indent="-171450" defTabSz="685800" eaLnBrk="1" fontAlgn="auto" latinLnBrk="0" hangingPunct="1">
              <a:lnSpc>
                <a:spcPct val="120000"/>
              </a:lnSpc>
              <a:buFont typeface="Arial" panose="020B0604020202020204" pitchFamily="34" charset="0"/>
              <a:buChar char="●"/>
              <a:tabLst>
                <a:tab pos="1207135" algn="l"/>
                <a:tab pos="1207135" algn="l"/>
                <a:tab pos="1207135" algn="l"/>
                <a:tab pos="1207135" algn="l"/>
              </a:tabLst>
              <a:defRPr u="none" strike="noStrike" kern="1200" cap="none" spc="113"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13"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13"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13"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2" name="标题 1"/>
          <p:cNvSpPr>
            <a:spLocks noGrp="1"/>
          </p:cNvSpPr>
          <p:nvPr>
            <p:ph type="title" hasCustomPrompt="1"/>
            <p:custDataLst>
              <p:tags r:id="rId5"/>
            </p:custDataLst>
          </p:nvPr>
        </p:nvSpPr>
        <p:spPr>
          <a:xfrm>
            <a:off x="899100" y="1863000"/>
            <a:ext cx="7349400" cy="764100"/>
          </a:xfrm>
        </p:spPr>
        <p:txBody>
          <a:bodyPr vert="horz" lIns="67500" tIns="35100" rIns="67500" bIns="35100" rtlCol="0" anchor="t" anchorCtr="0">
            <a:normAutofit/>
          </a:bodyPr>
          <a:lstStyle>
            <a:lvl1pPr marL="0" marR="0" algn="ctr" defTabSz="685800" rtl="0" eaLnBrk="1" fontAlgn="auto" latinLnBrk="0" hangingPunct="1">
              <a:lnSpc>
                <a:spcPct val="100000"/>
              </a:lnSpc>
              <a:buNone/>
              <a:defRPr kumimoji="0" lang="zh-CN" altLang="en-US" sz="4500" b="1" i="0" u="none" strike="noStrike" kern="1200" cap="none" spc="225"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67500" tIns="35100" rIns="67500" bIns="35100">
            <a:normAutofit/>
          </a:bodyPr>
          <a:lstStyle>
            <a:lvl1pPr marL="0" indent="0" algn="ctr">
              <a:lnSpc>
                <a:spcPct val="110000"/>
              </a:lnSpc>
              <a:buNone/>
              <a:defRPr sz="1800" spc="15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5394166" y="22860"/>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67628" tIns="35243" rIns="67628" bIns="35243"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67500" tIns="35100" rIns="67500" bIns="351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68580" tIns="34290" rIns="68580" bIns="34290" rtlCol="0" anchor="ctr">
            <a:normAutofit/>
          </a:bodyPr>
          <a:lstStyle>
            <a:lvl1pPr algn="l">
              <a:defRPr sz="800" baseline="0">
                <a:solidFill>
                  <a:schemeClr val="tx1">
                    <a:tint val="75000"/>
                  </a:schemeClr>
                </a:solidFill>
                <a:latin typeface="Arial" panose="020B0604020202020204" pitchFamily="34" charset="0"/>
                <a:ea typeface="微软雅黑" panose="020B0503020204020204" pitchFamily="34" charset="-122"/>
              </a:defRPr>
            </a:lvl1pPr>
          </a:lstStyle>
          <a:p>
            <a:pPr defTabSz="685800"/>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68580" tIns="34290" rIns="68580" bIns="34290" rtlCol="0" anchor="ctr">
            <a:normAutofit/>
          </a:bodyPr>
          <a:lstStyle>
            <a:lvl1pPr algn="ctr">
              <a:defRPr sz="800" baseline="0">
                <a:solidFill>
                  <a:schemeClr val="tx1">
                    <a:tint val="75000"/>
                  </a:schemeClr>
                </a:solidFill>
                <a:latin typeface="Arial" panose="020B0604020202020204" pitchFamily="34" charset="0"/>
                <a:ea typeface="微软雅黑" panose="020B0503020204020204" pitchFamily="34" charset="-122"/>
              </a:defRPr>
            </a:lvl1pPr>
          </a:lstStyle>
          <a:p>
            <a:pPr defTabSz="685800"/>
            <a:endParaRPr lang="zh-CN" altLang="en-US" dirty="0">
              <a:solidFill>
                <a:srgbClr val="000000">
                  <a:tint val="75000"/>
                </a:srgbClr>
              </a:solidFill>
            </a:endParaRPr>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68580" tIns="34290" rIns="68580" bIns="34290" rtlCol="0" anchor="ctr">
            <a:normAutofit/>
          </a:bodyPr>
          <a:lstStyle>
            <a:lvl1pPr algn="r">
              <a:defRPr sz="800" baseline="0">
                <a:solidFill>
                  <a:schemeClr val="tx1">
                    <a:tint val="75000"/>
                  </a:schemeClr>
                </a:solidFill>
                <a:latin typeface="Arial" panose="020B0604020202020204" pitchFamily="34" charset="0"/>
                <a:ea typeface="微软雅黑" panose="020B0503020204020204" pitchFamily="34" charset="-122"/>
              </a:defRPr>
            </a:lvl1pPr>
          </a:lstStyle>
          <a:p>
            <a:pPr defTabSz="685800"/>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pic>
        <p:nvPicPr>
          <p:cNvPr id="12" name="图片 11" descr="水印"/>
          <p:cNvPicPr>
            <a:picLocks noChangeAspect="1"/>
          </p:cNvPicPr>
          <p:nvPr userDrawn="1"/>
        </p:nvPicPr>
        <p:blipFill>
          <a:blip r:embed="rId17"/>
          <a:stretch>
            <a:fillRect/>
          </a:stretch>
        </p:blipFill>
        <p:spPr>
          <a:xfrm>
            <a:off x="5394166" y="22860"/>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4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 pos="1207135" algn="l"/>
          <a:tab pos="1207135" algn="l"/>
          <a:tab pos="1207135" algn="l"/>
        </a:tabLst>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225"/>
        </a:spcAft>
        <a:buFont typeface="Wingdings" panose="05000000000000000000" charset="0"/>
        <a:buChar char=""/>
        <a:defRPr sz="11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225"/>
        </a:spcAft>
        <a:buFont typeface="Arial" panose="020B0604020202020204" pitchFamily="34" charset="0"/>
        <a:buChar char="•"/>
        <a:defRPr sz="11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pic>
        <p:nvPicPr>
          <p:cNvPr id="12" name="图片 11" descr="水印"/>
          <p:cNvPicPr>
            <a:picLocks noChangeAspect="1"/>
          </p:cNvPicPr>
          <p:nvPr userDrawn="1"/>
        </p:nvPicPr>
        <p:blipFill>
          <a:blip r:embed="rId12"/>
          <a:stretch>
            <a:fillRect/>
          </a:stretch>
        </p:blipFill>
        <p:spPr>
          <a:xfrm>
            <a:off x="5394166" y="22860"/>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microsoft.com/office/2007/relationships/media" Target="file:///D:\&#25991;&#20214;\&#21487;&#25490;&#29256;&#35838;&#20214;\M2U1%20reading%20for%20writing(&#20446;&#27198;&#65289;\&#27146;&#38182;&#35799;.mp4" TargetMode="External"/><Relationship Id="rId1" Type="http://schemas.openxmlformats.org/officeDocument/2006/relationships/video" Target="file:///D:\&#25991;&#20214;\&#21487;&#25490;&#29256;&#35838;&#20214;\M2U1%20reading%20for%20writing(&#20446;&#27198;&#65289;\&#27146;&#38182;&#35799;.mp4"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3.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png"/><Relationship Id="rId2" Type="http://schemas.microsoft.com/office/2007/relationships/media" Target="file:///D:\&#25991;&#20214;\&#21487;&#25490;&#29256;&#35838;&#20214;\M2U1%20reading%20for%20writing(&#20446;&#27198;&#65289;\&#25958;&#29004;&#25968;&#23383;&#21270;.mp4" TargetMode="External"/><Relationship Id="rId1" Type="http://schemas.openxmlformats.org/officeDocument/2006/relationships/video" Target="file:///D:\&#25991;&#20214;\&#21487;&#25490;&#29256;&#35838;&#20214;\M2U1%20reading%20for%20writing(&#20446;&#27198;&#65289;\&#25958;&#29004;&#25968;&#23383;&#21270;.mp4"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8.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75446"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5394166" y="22860"/>
            <a:ext cx="3676650" cy="119014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25" y="-11564"/>
            <a:ext cx="2246819" cy="400110"/>
          </a:xfrm>
          <a:prstGeom prst="rect">
            <a:avLst/>
          </a:prstGeom>
          <a:solidFill>
            <a:schemeClr val="accent4">
              <a:lumMod val="20000"/>
              <a:lumOff val="80000"/>
            </a:schemeClr>
          </a:solidFill>
          <a:ln>
            <a:noFill/>
          </a:ln>
        </p:spPr>
        <p:txBody>
          <a:bodyPr wrap="square" rtlCol="0">
            <a:spAutoFit/>
          </a:bodyPr>
          <a:lstStyle/>
          <a:p>
            <a:r>
              <a:rPr lang="en-US" altLang="zh-CN" sz="2000" b="1" dirty="0" smtClean="0">
                <a:solidFill>
                  <a:srgbClr val="7030A0"/>
                </a:solidFill>
                <a:latin typeface="Comic Sans MS" panose="030F0702030302020204" pitchFamily="66" charset="0"/>
              </a:rPr>
              <a:t>Reading Para.1</a:t>
            </a:r>
            <a:endParaRPr lang="zh-CN" altLang="en-US" sz="2000" b="1" dirty="0">
              <a:solidFill>
                <a:srgbClr val="7030A0"/>
              </a:solidFill>
              <a:latin typeface="Comic Sans MS" panose="030F0702030302020204" pitchFamily="66" charset="0"/>
            </a:endParaRPr>
          </a:p>
        </p:txBody>
      </p:sp>
      <p:sp>
        <p:nvSpPr>
          <p:cNvPr id="5" name="TextBox 4"/>
          <p:cNvSpPr txBox="1"/>
          <p:nvPr/>
        </p:nvSpPr>
        <p:spPr>
          <a:xfrm>
            <a:off x="82490" y="488742"/>
            <a:ext cx="8954006" cy="1938992"/>
          </a:xfrm>
          <a:prstGeom prst="rect">
            <a:avLst/>
          </a:prstGeom>
          <a:solidFill>
            <a:schemeClr val="bg2"/>
          </a:solidFill>
          <a:ln w="28575">
            <a:noFill/>
            <a:prstDash val="sysDash"/>
          </a:ln>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	Lanzhou</a:t>
            </a:r>
            <a:r>
              <a:rPr lang="en-US" altLang="zh-CN" sz="2000" dirty="0">
                <a:latin typeface="Times New Roman" panose="02020603050405020304" pitchFamily="18" charset="0"/>
                <a:cs typeface="Times New Roman" panose="02020603050405020304" pitchFamily="18" charset="0"/>
              </a:rPr>
              <a:t>, 9 August 2017. A group of researchers and scientists from China and other countries are working together to help increase knowledge and appreciation of China’s ancient cultural heritage. They are recording and collecting digital images of cultural relics from the </a:t>
            </a:r>
            <a:r>
              <a:rPr lang="en-US" altLang="zh-CN" sz="2000" dirty="0" err="1">
                <a:latin typeface="Times New Roman" panose="02020603050405020304" pitchFamily="18" charset="0"/>
                <a:cs typeface="Times New Roman" panose="02020603050405020304" pitchFamily="18" charset="0"/>
              </a:rPr>
              <a:t>Mogao</a:t>
            </a:r>
            <a:r>
              <a:rPr lang="en-US" altLang="zh-CN" sz="2000" dirty="0">
                <a:latin typeface="Times New Roman" panose="02020603050405020304" pitchFamily="18" charset="0"/>
                <a:cs typeface="Times New Roman" panose="02020603050405020304" pitchFamily="18" charset="0"/>
              </a:rPr>
              <a:t> Caves, which were a key stop along the Silk Road throughout China’s ancient history. Nearly 500,000 high-quality digital photographs have been produced since the international project started in 1994.</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6" name="表格 5"/>
          <p:cNvGraphicFramePr>
            <a:graphicFrameLocks noGrp="1"/>
          </p:cNvGraphicFramePr>
          <p:nvPr/>
        </p:nvGraphicFramePr>
        <p:xfrm>
          <a:off x="279873" y="2588812"/>
          <a:ext cx="6047511" cy="792480"/>
        </p:xfrm>
        <a:graphic>
          <a:graphicData uri="http://schemas.openxmlformats.org/drawingml/2006/table">
            <a:tbl>
              <a:tblPr firstRow="1" bandRow="1">
                <a:tableStyleId>{5940675A-B579-460E-94D1-54222C63F5DA}</a:tableStyleId>
              </a:tblPr>
              <a:tblGrid>
                <a:gridCol w="1512168"/>
                <a:gridCol w="4535343"/>
              </a:tblGrid>
              <a:tr h="370840">
                <a:tc>
                  <a:txBody>
                    <a:bodyPr/>
                    <a:lstStyle/>
                    <a:p>
                      <a:pPr algn="ctr"/>
                      <a:r>
                        <a:rPr lang="en-US" altLang="zh-CN" sz="2000" dirty="0" smtClean="0">
                          <a:latin typeface="Times New Roman" panose="02020603050405020304" pitchFamily="18" charset="0"/>
                          <a:cs typeface="Times New Roman" panose="02020603050405020304" pitchFamily="18" charset="0"/>
                        </a:rPr>
                        <a:t>when/who</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000" dirty="0" smtClean="0">
                          <a:latin typeface="Times New Roman" panose="02020603050405020304" pitchFamily="18" charset="0"/>
                          <a:cs typeface="Times New Roman" panose="02020603050405020304" pitchFamily="18" charset="0"/>
                        </a:rPr>
                        <a:t>why</a:t>
                      </a:r>
                      <a:r>
                        <a:rPr lang="en-US" altLang="zh-CN" sz="2000" baseline="0" dirty="0" smtClean="0">
                          <a:latin typeface="Times New Roman" panose="02020603050405020304" pitchFamily="18" charset="0"/>
                          <a:cs typeface="Times New Roman" panose="02020603050405020304" pitchFamily="18" charset="0"/>
                        </a:rPr>
                        <a:t> worked</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sp>
        <p:nvSpPr>
          <p:cNvPr id="8" name="TextBox 7"/>
          <p:cNvSpPr txBox="1"/>
          <p:nvPr/>
        </p:nvSpPr>
        <p:spPr>
          <a:xfrm>
            <a:off x="1847613" y="3002850"/>
            <a:ext cx="4524587" cy="400110"/>
          </a:xfrm>
          <a:prstGeom prst="rect">
            <a:avLst/>
          </a:prstGeom>
          <a:noFill/>
        </p:spPr>
        <p:txBody>
          <a:bodyPr wrap="square" rtlCol="0">
            <a:spAutoFit/>
          </a:bodyPr>
          <a:lstStyle/>
          <a:p>
            <a:r>
              <a:rPr lang="en-US" altLang="zh-CN" sz="2000" b="1" dirty="0">
                <a:solidFill>
                  <a:srgbClr val="7030A0"/>
                </a:solidFill>
                <a:latin typeface="Times New Roman" panose="02020603050405020304" pitchFamily="18" charset="0"/>
                <a:cs typeface="Times New Roman" panose="02020603050405020304" pitchFamily="18" charset="0"/>
              </a:rPr>
              <a:t>increase knowledge and appreciation </a:t>
            </a:r>
            <a:r>
              <a:rPr lang="en-US" altLang="zh-CN" sz="2000" b="1" dirty="0" smtClean="0">
                <a:solidFill>
                  <a:srgbClr val="7030A0"/>
                </a:solidFill>
                <a:latin typeface="Times New Roman" panose="02020603050405020304" pitchFamily="18" charset="0"/>
                <a:cs typeface="Times New Roman" panose="02020603050405020304" pitchFamily="18" charset="0"/>
              </a:rPr>
              <a:t>…</a:t>
            </a:r>
            <a:endParaRPr lang="zh-CN" altLang="en-US" sz="2000" b="1" dirty="0">
              <a:solidFill>
                <a:srgbClr val="7030A0"/>
              </a:solidFill>
            </a:endParaRPr>
          </a:p>
        </p:txBody>
      </p:sp>
      <p:sp>
        <p:nvSpPr>
          <p:cNvPr id="9" name="TextBox 8"/>
          <p:cNvSpPr txBox="1"/>
          <p:nvPr/>
        </p:nvSpPr>
        <p:spPr>
          <a:xfrm>
            <a:off x="4670968" y="2584710"/>
            <a:ext cx="1794984" cy="400110"/>
          </a:xfrm>
          <a:prstGeom prst="rect">
            <a:avLst/>
          </a:prstGeom>
          <a:noFill/>
        </p:spPr>
        <p:txBody>
          <a:bodyPr wrap="square" rtlCol="0">
            <a:spAutoFit/>
          </a:bodyPr>
          <a:lstStyle/>
          <a:p>
            <a:r>
              <a:rPr lang="en-US" altLang="zh-CN" sz="2000" b="1" dirty="0" smtClean="0">
                <a:solidFill>
                  <a:srgbClr val="7030A0"/>
                </a:solidFill>
                <a:latin typeface="Times New Roman" panose="02020603050405020304" pitchFamily="18" charset="0"/>
                <a:cs typeface="Times New Roman" panose="02020603050405020304" pitchFamily="18" charset="0"/>
              </a:rPr>
              <a:t>a group of…</a:t>
            </a:r>
            <a:endParaRPr lang="zh-CN" altLang="en-US" sz="2000" b="1" dirty="0">
              <a:solidFill>
                <a:srgbClr val="7030A0"/>
              </a:solidFill>
            </a:endParaRPr>
          </a:p>
        </p:txBody>
      </p:sp>
      <p:sp>
        <p:nvSpPr>
          <p:cNvPr id="10" name="TextBox 9"/>
          <p:cNvSpPr txBox="1"/>
          <p:nvPr/>
        </p:nvSpPr>
        <p:spPr>
          <a:xfrm>
            <a:off x="1828045" y="2615080"/>
            <a:ext cx="2808312" cy="400110"/>
          </a:xfrm>
          <a:prstGeom prst="rect">
            <a:avLst/>
          </a:prstGeom>
          <a:noFill/>
        </p:spPr>
        <p:txBody>
          <a:bodyPr wrap="square" rtlCol="0">
            <a:spAutoFit/>
          </a:bodyPr>
          <a:lstStyle/>
          <a:p>
            <a:r>
              <a:rPr lang="en-US" altLang="zh-CN" sz="2000" b="1" dirty="0">
                <a:solidFill>
                  <a:srgbClr val="7030A0"/>
                </a:solidFill>
                <a:latin typeface="Times New Roman" panose="02020603050405020304" pitchFamily="18" charset="0"/>
                <a:cs typeface="Times New Roman" panose="02020603050405020304" pitchFamily="18" charset="0"/>
              </a:rPr>
              <a:t>Lanzhou, 9 August </a:t>
            </a:r>
            <a:r>
              <a:rPr lang="en-US" altLang="zh-CN" sz="2000" b="1" dirty="0" smtClean="0">
                <a:solidFill>
                  <a:srgbClr val="7030A0"/>
                </a:solidFill>
                <a:latin typeface="Times New Roman" panose="02020603050405020304" pitchFamily="18" charset="0"/>
                <a:cs typeface="Times New Roman" panose="02020603050405020304" pitchFamily="18" charset="0"/>
              </a:rPr>
              <a:t>2017</a:t>
            </a:r>
            <a:endParaRPr lang="zh-CN" altLang="en-US" sz="2000" b="1" dirty="0">
              <a:solidFill>
                <a:srgbClr val="7030A0"/>
              </a:solidFill>
            </a:endParaRPr>
          </a:p>
        </p:txBody>
      </p:sp>
      <p:sp>
        <p:nvSpPr>
          <p:cNvPr id="14" name="右大括号 13"/>
          <p:cNvSpPr/>
          <p:nvPr/>
        </p:nvSpPr>
        <p:spPr>
          <a:xfrm>
            <a:off x="6372200" y="2584710"/>
            <a:ext cx="248954" cy="81825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圆角矩形 15"/>
          <p:cNvSpPr/>
          <p:nvPr/>
        </p:nvSpPr>
        <p:spPr>
          <a:xfrm>
            <a:off x="6780924" y="2655472"/>
            <a:ext cx="2232248" cy="580223"/>
          </a:xfrm>
          <a:prstGeom prst="roundRec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main idea</a:t>
            </a:r>
            <a:endParaRPr lang="zh-CN" altLang="en-US" sz="2000" b="1" dirty="0">
              <a:solidFill>
                <a:schemeClr val="tx1"/>
              </a:solidFill>
            </a:endParaRPr>
          </a:p>
        </p:txBody>
      </p:sp>
      <p:sp>
        <p:nvSpPr>
          <p:cNvPr id="18" name="右大括号 17"/>
          <p:cNvSpPr/>
          <p:nvPr/>
        </p:nvSpPr>
        <p:spPr>
          <a:xfrm>
            <a:off x="6401739" y="3795885"/>
            <a:ext cx="251564" cy="1043095"/>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圆角矩形 18"/>
          <p:cNvSpPr/>
          <p:nvPr/>
        </p:nvSpPr>
        <p:spPr>
          <a:xfrm>
            <a:off x="6793061" y="4016493"/>
            <a:ext cx="2232248" cy="864096"/>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f</a:t>
            </a:r>
            <a:r>
              <a:rPr lang="en-US" altLang="zh-CN" sz="2000" b="1" dirty="0" smtClean="0">
                <a:solidFill>
                  <a:schemeClr val="tx1"/>
                </a:solidFill>
              </a:rPr>
              <a:t>urther information</a:t>
            </a:r>
            <a:endParaRPr lang="zh-CN" altLang="en-US" sz="2000" b="1" dirty="0">
              <a:solidFill>
                <a:schemeClr val="tx1"/>
              </a:solidFill>
            </a:endParaRPr>
          </a:p>
        </p:txBody>
      </p:sp>
      <p:sp>
        <p:nvSpPr>
          <p:cNvPr id="21" name="椭圆 20"/>
          <p:cNvSpPr/>
          <p:nvPr/>
        </p:nvSpPr>
        <p:spPr>
          <a:xfrm>
            <a:off x="4507379" y="822022"/>
            <a:ext cx="4404995" cy="36004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82490" y="488742"/>
            <a:ext cx="8952336" cy="642848"/>
          </a:xfrm>
          <a:prstGeom prst="roundRect">
            <a:avLst/>
          </a:prstGeom>
          <a:noFill/>
          <a:ln w="38100">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上箭头 22"/>
          <p:cNvSpPr/>
          <p:nvPr/>
        </p:nvSpPr>
        <p:spPr>
          <a:xfrm>
            <a:off x="7774686" y="3245985"/>
            <a:ext cx="288032" cy="7705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7133413" y="3507854"/>
            <a:ext cx="1615051" cy="400110"/>
          </a:xfrm>
          <a:prstGeom prst="rect">
            <a:avLst/>
          </a:prstGeom>
          <a:solidFill>
            <a:schemeClr val="accent1">
              <a:lumMod val="20000"/>
              <a:lumOff val="80000"/>
            </a:schemeClr>
          </a:solidFill>
        </p:spPr>
        <p:txBody>
          <a:bodyPr wrap="square" rtlCol="0">
            <a:spAutoFit/>
          </a:bodyPr>
          <a:lstStyle/>
          <a:p>
            <a:r>
              <a:rPr lang="en-US" altLang="zh-CN" sz="2000" b="1" dirty="0" smtClean="0">
                <a:solidFill>
                  <a:srgbClr val="3333FF"/>
                </a:solidFill>
              </a:rPr>
              <a:t>explanation</a:t>
            </a:r>
            <a:endParaRPr lang="zh-CN" altLang="en-US" sz="2000" b="1" dirty="0">
              <a:solidFill>
                <a:srgbClr val="3333FF"/>
              </a:solidFill>
            </a:endParaRPr>
          </a:p>
        </p:txBody>
      </p:sp>
      <p:graphicFrame>
        <p:nvGraphicFramePr>
          <p:cNvPr id="25" name="表格 24"/>
          <p:cNvGraphicFramePr>
            <a:graphicFrameLocks noGrp="1"/>
          </p:cNvGraphicFramePr>
          <p:nvPr/>
        </p:nvGraphicFramePr>
        <p:xfrm>
          <a:off x="82490" y="3795885"/>
          <a:ext cx="6256780" cy="1188720"/>
        </p:xfrm>
        <a:graphic>
          <a:graphicData uri="http://schemas.openxmlformats.org/drawingml/2006/table">
            <a:tbl>
              <a:tblPr firstRow="1" bandRow="1">
                <a:tableStyleId>{5940675A-B579-460E-94D1-54222C63F5DA}</a:tableStyleId>
              </a:tblPr>
              <a:tblGrid>
                <a:gridCol w="1753206"/>
                <a:gridCol w="4503574"/>
              </a:tblGrid>
              <a:tr h="370840">
                <a:tc>
                  <a:txBody>
                    <a:bodyPr/>
                    <a:lstStyle/>
                    <a:p>
                      <a:pPr algn="ctr"/>
                      <a:r>
                        <a:rPr lang="en-US" altLang="zh-CN" sz="2000" dirty="0" smtClean="0">
                          <a:latin typeface="Times New Roman" panose="02020603050405020304" pitchFamily="18" charset="0"/>
                          <a:cs typeface="Times New Roman" panose="02020603050405020304" pitchFamily="18" charset="0"/>
                        </a:rPr>
                        <a:t>how helped</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000" dirty="0" smtClean="0">
                          <a:latin typeface="Times New Roman" panose="02020603050405020304" pitchFamily="18" charset="0"/>
                          <a:cs typeface="Times New Roman" panose="02020603050405020304" pitchFamily="18" charset="0"/>
                        </a:rPr>
                        <a:t>how</a:t>
                      </a:r>
                      <a:r>
                        <a:rPr lang="en-US" altLang="zh-CN" sz="2000" baseline="0" dirty="0" smtClean="0">
                          <a:latin typeface="Times New Roman" panose="02020603050405020304" pitchFamily="18" charset="0"/>
                          <a:cs typeface="Times New Roman" panose="02020603050405020304" pitchFamily="18" charset="0"/>
                        </a:rPr>
                        <a:t> important</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000" dirty="0" smtClean="0">
                          <a:latin typeface="Times New Roman" panose="02020603050405020304" pitchFamily="18" charset="0"/>
                          <a:cs typeface="Times New Roman" panose="02020603050405020304" pitchFamily="18" charset="0"/>
                        </a:rPr>
                        <a:t>what result</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sp>
        <p:nvSpPr>
          <p:cNvPr id="11" name="TextBox 10"/>
          <p:cNvSpPr txBox="1"/>
          <p:nvPr/>
        </p:nvSpPr>
        <p:spPr>
          <a:xfrm>
            <a:off x="1835696" y="3827824"/>
            <a:ext cx="5328592" cy="400110"/>
          </a:xfrm>
          <a:prstGeom prst="rect">
            <a:avLst/>
          </a:prstGeom>
          <a:noFill/>
        </p:spPr>
        <p:txBody>
          <a:bodyPr wrap="square" rtlCol="0">
            <a:spAutoFit/>
          </a:bodyPr>
          <a:lstStyle/>
          <a:p>
            <a:r>
              <a:rPr lang="en-US" altLang="zh-CN" sz="2000" b="1" dirty="0" smtClean="0">
                <a:solidFill>
                  <a:srgbClr val="7030A0"/>
                </a:solidFill>
                <a:latin typeface="Times New Roman" panose="02020603050405020304" pitchFamily="18" charset="0"/>
                <a:cs typeface="Times New Roman" panose="02020603050405020304" pitchFamily="18" charset="0"/>
              </a:rPr>
              <a:t>record and collect </a:t>
            </a:r>
            <a:r>
              <a:rPr lang="en-US" altLang="zh-CN" sz="2000" b="1" dirty="0">
                <a:solidFill>
                  <a:srgbClr val="7030A0"/>
                </a:solidFill>
                <a:latin typeface="Times New Roman" panose="02020603050405020304" pitchFamily="18" charset="0"/>
                <a:cs typeface="Times New Roman" panose="02020603050405020304" pitchFamily="18" charset="0"/>
              </a:rPr>
              <a:t>digital images</a:t>
            </a:r>
            <a:endParaRPr lang="zh-CN" altLang="en-US" sz="2000" b="1"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831393" y="4187864"/>
            <a:ext cx="4600399" cy="400110"/>
          </a:xfrm>
          <a:prstGeom prst="rect">
            <a:avLst/>
          </a:prstGeom>
          <a:noFill/>
        </p:spPr>
        <p:txBody>
          <a:bodyPr wrap="square" rtlCol="0">
            <a:spAutoFit/>
          </a:bodyPr>
          <a:lstStyle/>
          <a:p>
            <a:r>
              <a:rPr lang="en-US" altLang="zh-CN" sz="2000" b="1" dirty="0">
                <a:solidFill>
                  <a:srgbClr val="7030A0"/>
                </a:solidFill>
                <a:latin typeface="Times New Roman" panose="02020603050405020304" pitchFamily="18" charset="0"/>
                <a:cs typeface="Times New Roman" panose="02020603050405020304" pitchFamily="18" charset="0"/>
              </a:rPr>
              <a:t>a key stop along the Silk </a:t>
            </a:r>
            <a:r>
              <a:rPr lang="en-US" altLang="zh-CN" sz="2000" b="1" dirty="0" smtClean="0">
                <a:solidFill>
                  <a:srgbClr val="7030A0"/>
                </a:solidFill>
                <a:latin typeface="Times New Roman" panose="02020603050405020304" pitchFamily="18" charset="0"/>
                <a:cs typeface="Times New Roman" panose="02020603050405020304" pitchFamily="18" charset="0"/>
              </a:rPr>
              <a:t>Road…</a:t>
            </a:r>
            <a:endParaRPr lang="zh-CN" altLang="en-US" sz="2000" b="1" dirty="0">
              <a:solidFill>
                <a:srgbClr val="7030A0"/>
              </a:solidFill>
            </a:endParaRPr>
          </a:p>
        </p:txBody>
      </p:sp>
      <p:sp>
        <p:nvSpPr>
          <p:cNvPr id="13" name="TextBox 12"/>
          <p:cNvSpPr txBox="1"/>
          <p:nvPr/>
        </p:nvSpPr>
        <p:spPr>
          <a:xfrm>
            <a:off x="1835696" y="4638925"/>
            <a:ext cx="5420402" cy="400110"/>
          </a:xfrm>
          <a:prstGeom prst="rect">
            <a:avLst/>
          </a:prstGeom>
          <a:noFill/>
        </p:spPr>
        <p:txBody>
          <a:bodyPr wrap="square" rtlCol="0">
            <a:spAutoFit/>
          </a:bodyPr>
          <a:lstStyle/>
          <a:p>
            <a:r>
              <a:rPr lang="en-US" altLang="zh-CN" sz="2000" b="1" dirty="0" smtClean="0">
                <a:solidFill>
                  <a:srgbClr val="7030A0"/>
                </a:solidFill>
                <a:latin typeface="Times New Roman" panose="02020603050405020304" pitchFamily="18" charset="0"/>
                <a:cs typeface="Times New Roman" panose="02020603050405020304" pitchFamily="18" charset="0"/>
              </a:rPr>
              <a:t>500,000 </a:t>
            </a:r>
            <a:r>
              <a:rPr lang="en-US" altLang="zh-CN" sz="2000" b="1" dirty="0">
                <a:solidFill>
                  <a:srgbClr val="7030A0"/>
                </a:solidFill>
                <a:latin typeface="Times New Roman" panose="02020603050405020304" pitchFamily="18" charset="0"/>
                <a:cs typeface="Times New Roman" panose="02020603050405020304" pitchFamily="18" charset="0"/>
              </a:rPr>
              <a:t>high-quality digital photographs</a:t>
            </a:r>
            <a:endParaRPr lang="zh-CN" altLang="en-US" sz="2000" b="1" dirty="0">
              <a:solidFill>
                <a:srgbClr val="7030A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rot="20439569">
            <a:off x="3150672" y="2820584"/>
            <a:ext cx="2016224" cy="461665"/>
          </a:xfrm>
          <a:prstGeom prst="rect">
            <a:avLst/>
          </a:prstGeom>
          <a:solidFill>
            <a:srgbClr val="00B05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l</a:t>
            </a:r>
            <a:r>
              <a:rPr lang="en-US" altLang="zh-CN" sz="2400" b="1" dirty="0" smtClean="0">
                <a:solidFill>
                  <a:schemeClr val="bg1"/>
                </a:solidFill>
                <a:latin typeface="Times New Roman" panose="02020603050405020304" pitchFamily="18" charset="0"/>
                <a:cs typeface="Times New Roman" panose="02020603050405020304" pitchFamily="18" charset="0"/>
              </a:rPr>
              <a:t>ead sentence</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rot="20296750">
            <a:off x="3295946" y="4274437"/>
            <a:ext cx="1725677" cy="461665"/>
          </a:xfrm>
          <a:prstGeom prst="rect">
            <a:avLst/>
          </a:prstGeom>
          <a:solidFill>
            <a:srgbClr val="00B050"/>
          </a:solidFill>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paragraph</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8" name="圆角矩形 27"/>
          <p:cNvSpPr/>
          <p:nvPr/>
        </p:nvSpPr>
        <p:spPr>
          <a:xfrm>
            <a:off x="70203" y="1131590"/>
            <a:ext cx="3709709" cy="326648"/>
          </a:xfrm>
          <a:prstGeom prst="roundRect">
            <a:avLst/>
          </a:prstGeom>
          <a:noFill/>
          <a:ln w="38100">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上箭头 28"/>
          <p:cNvSpPr/>
          <p:nvPr/>
        </p:nvSpPr>
        <p:spPr>
          <a:xfrm rot="19913113">
            <a:off x="3708823" y="3361523"/>
            <a:ext cx="341664" cy="1006281"/>
          </a:xfrm>
          <a:prstGeom prst="up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6621154" y="188491"/>
            <a:ext cx="1806877" cy="369332"/>
          </a:xfrm>
          <a:prstGeom prst="rect">
            <a:avLst/>
          </a:prstGeom>
          <a:noFill/>
        </p:spPr>
        <p:txBody>
          <a:bodyPr wrap="square" rtlCol="0">
            <a:spAutoFit/>
          </a:bodyPr>
          <a:lstStyle/>
          <a:p>
            <a:r>
              <a:rPr lang="en-US" altLang="zh-CN" b="1" dirty="0">
                <a:solidFill>
                  <a:srgbClr val="3333FF"/>
                </a:solidFill>
              </a:rPr>
              <a:t>l</a:t>
            </a:r>
            <a:r>
              <a:rPr lang="en-US" altLang="zh-CN" b="1" dirty="0" smtClean="0">
                <a:solidFill>
                  <a:srgbClr val="3333FF"/>
                </a:solidFill>
              </a:rPr>
              <a:t>ead sentence</a:t>
            </a:r>
            <a:endParaRPr lang="zh-CN" altLang="en-US" b="1" dirty="0">
              <a:solidFill>
                <a:srgbClr val="3333FF"/>
              </a:solidFill>
            </a:endParaRPr>
          </a:p>
        </p:txBody>
      </p:sp>
      <p:sp>
        <p:nvSpPr>
          <p:cNvPr id="31" name="TextBox 30"/>
          <p:cNvSpPr txBox="1"/>
          <p:nvPr/>
        </p:nvSpPr>
        <p:spPr>
          <a:xfrm rot="20153448">
            <a:off x="3324067" y="3654181"/>
            <a:ext cx="1615051" cy="400110"/>
          </a:xfrm>
          <a:prstGeom prst="rect">
            <a:avLst/>
          </a:prstGeom>
          <a:solidFill>
            <a:schemeClr val="accent1">
              <a:lumMod val="20000"/>
              <a:lumOff val="80000"/>
            </a:schemeClr>
          </a:solidFill>
        </p:spPr>
        <p:txBody>
          <a:bodyPr wrap="square" rtlCol="0">
            <a:spAutoFit/>
          </a:bodyPr>
          <a:lstStyle/>
          <a:p>
            <a:r>
              <a:rPr lang="en-US" altLang="zh-CN" sz="2000" b="1" dirty="0" smtClean="0">
                <a:solidFill>
                  <a:srgbClr val="3333FF"/>
                </a:solidFill>
              </a:rPr>
              <a:t>explanation</a:t>
            </a:r>
            <a:endParaRPr lang="zh-CN" altLang="en-US" sz="2000" b="1" dirty="0">
              <a:solidFill>
                <a:srgbClr val="3333FF"/>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randombar(horizont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randombar(horizont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down)">
                                      <p:cBhvr>
                                        <p:cTn id="90" dur="580">
                                          <p:stCondLst>
                                            <p:cond delay="0"/>
                                          </p:stCondLst>
                                        </p:cTn>
                                        <p:tgtEl>
                                          <p:spTgt spid="24"/>
                                        </p:tgtEl>
                                      </p:cBhvr>
                                    </p:animEffect>
                                    <p:anim calcmode="lin" valueType="num">
                                      <p:cBhvr>
                                        <p:cTn id="9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6" dur="26">
                                          <p:stCondLst>
                                            <p:cond delay="650"/>
                                          </p:stCondLst>
                                        </p:cTn>
                                        <p:tgtEl>
                                          <p:spTgt spid="24"/>
                                        </p:tgtEl>
                                      </p:cBhvr>
                                      <p:to x="100000" y="60000"/>
                                    </p:animScale>
                                    <p:animScale>
                                      <p:cBhvr>
                                        <p:cTn id="97" dur="166" decel="50000">
                                          <p:stCondLst>
                                            <p:cond delay="676"/>
                                          </p:stCondLst>
                                        </p:cTn>
                                        <p:tgtEl>
                                          <p:spTgt spid="24"/>
                                        </p:tgtEl>
                                      </p:cBhvr>
                                      <p:to x="100000" y="100000"/>
                                    </p:animScale>
                                    <p:animScale>
                                      <p:cBhvr>
                                        <p:cTn id="98" dur="26">
                                          <p:stCondLst>
                                            <p:cond delay="1312"/>
                                          </p:stCondLst>
                                        </p:cTn>
                                        <p:tgtEl>
                                          <p:spTgt spid="24"/>
                                        </p:tgtEl>
                                      </p:cBhvr>
                                      <p:to x="100000" y="80000"/>
                                    </p:animScale>
                                    <p:animScale>
                                      <p:cBhvr>
                                        <p:cTn id="99" dur="166" decel="50000">
                                          <p:stCondLst>
                                            <p:cond delay="1338"/>
                                          </p:stCondLst>
                                        </p:cTn>
                                        <p:tgtEl>
                                          <p:spTgt spid="24"/>
                                        </p:tgtEl>
                                      </p:cBhvr>
                                      <p:to x="100000" y="100000"/>
                                    </p:animScale>
                                    <p:animScale>
                                      <p:cBhvr>
                                        <p:cTn id="100" dur="26">
                                          <p:stCondLst>
                                            <p:cond delay="1642"/>
                                          </p:stCondLst>
                                        </p:cTn>
                                        <p:tgtEl>
                                          <p:spTgt spid="24"/>
                                        </p:tgtEl>
                                      </p:cBhvr>
                                      <p:to x="100000" y="90000"/>
                                    </p:animScale>
                                    <p:animScale>
                                      <p:cBhvr>
                                        <p:cTn id="101" dur="166" decel="50000">
                                          <p:stCondLst>
                                            <p:cond delay="1668"/>
                                          </p:stCondLst>
                                        </p:cTn>
                                        <p:tgtEl>
                                          <p:spTgt spid="24"/>
                                        </p:tgtEl>
                                      </p:cBhvr>
                                      <p:to x="100000" y="100000"/>
                                    </p:animScale>
                                    <p:animScale>
                                      <p:cBhvr>
                                        <p:cTn id="102" dur="26">
                                          <p:stCondLst>
                                            <p:cond delay="1808"/>
                                          </p:stCondLst>
                                        </p:cTn>
                                        <p:tgtEl>
                                          <p:spTgt spid="24"/>
                                        </p:tgtEl>
                                      </p:cBhvr>
                                      <p:to x="100000" y="95000"/>
                                    </p:animScale>
                                    <p:animScale>
                                      <p:cBhvr>
                                        <p:cTn id="103" dur="166" decel="50000">
                                          <p:stCondLst>
                                            <p:cond delay="1834"/>
                                          </p:stCondLst>
                                        </p:cTn>
                                        <p:tgtEl>
                                          <p:spTgt spid="24"/>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circle(in)">
                                      <p:cBhvr>
                                        <p:cTn id="108" dur="2000"/>
                                        <p:tgtEl>
                                          <p:spTgt spid="26"/>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circle(in)">
                                      <p:cBhvr>
                                        <p:cTn id="111" dur="20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randombar(horizontal)">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80">
                                          <p:stCondLst>
                                            <p:cond delay="0"/>
                                          </p:stCondLst>
                                        </p:cTn>
                                        <p:tgtEl>
                                          <p:spTgt spid="31"/>
                                        </p:tgtEl>
                                      </p:cBhvr>
                                    </p:animEffect>
                                    <p:anim calcmode="lin" valueType="num">
                                      <p:cBhvr>
                                        <p:cTn id="12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27" dur="26">
                                          <p:stCondLst>
                                            <p:cond delay="650"/>
                                          </p:stCondLst>
                                        </p:cTn>
                                        <p:tgtEl>
                                          <p:spTgt spid="31"/>
                                        </p:tgtEl>
                                      </p:cBhvr>
                                      <p:to x="100000" y="60000"/>
                                    </p:animScale>
                                    <p:animScale>
                                      <p:cBhvr>
                                        <p:cTn id="128" dur="166" decel="50000">
                                          <p:stCondLst>
                                            <p:cond delay="676"/>
                                          </p:stCondLst>
                                        </p:cTn>
                                        <p:tgtEl>
                                          <p:spTgt spid="31"/>
                                        </p:tgtEl>
                                      </p:cBhvr>
                                      <p:to x="100000" y="100000"/>
                                    </p:animScale>
                                    <p:animScale>
                                      <p:cBhvr>
                                        <p:cTn id="129" dur="26">
                                          <p:stCondLst>
                                            <p:cond delay="1312"/>
                                          </p:stCondLst>
                                        </p:cTn>
                                        <p:tgtEl>
                                          <p:spTgt spid="31"/>
                                        </p:tgtEl>
                                      </p:cBhvr>
                                      <p:to x="100000" y="80000"/>
                                    </p:animScale>
                                    <p:animScale>
                                      <p:cBhvr>
                                        <p:cTn id="130" dur="166" decel="50000">
                                          <p:stCondLst>
                                            <p:cond delay="1338"/>
                                          </p:stCondLst>
                                        </p:cTn>
                                        <p:tgtEl>
                                          <p:spTgt spid="31"/>
                                        </p:tgtEl>
                                      </p:cBhvr>
                                      <p:to x="100000" y="100000"/>
                                    </p:animScale>
                                    <p:animScale>
                                      <p:cBhvr>
                                        <p:cTn id="131" dur="26">
                                          <p:stCondLst>
                                            <p:cond delay="1642"/>
                                          </p:stCondLst>
                                        </p:cTn>
                                        <p:tgtEl>
                                          <p:spTgt spid="31"/>
                                        </p:tgtEl>
                                      </p:cBhvr>
                                      <p:to x="100000" y="90000"/>
                                    </p:animScale>
                                    <p:animScale>
                                      <p:cBhvr>
                                        <p:cTn id="132" dur="166" decel="50000">
                                          <p:stCondLst>
                                            <p:cond delay="1668"/>
                                          </p:stCondLst>
                                        </p:cTn>
                                        <p:tgtEl>
                                          <p:spTgt spid="31"/>
                                        </p:tgtEl>
                                      </p:cBhvr>
                                      <p:to x="100000" y="100000"/>
                                    </p:animScale>
                                    <p:animScale>
                                      <p:cBhvr>
                                        <p:cTn id="133" dur="26">
                                          <p:stCondLst>
                                            <p:cond delay="1808"/>
                                          </p:stCondLst>
                                        </p:cTn>
                                        <p:tgtEl>
                                          <p:spTgt spid="31"/>
                                        </p:tgtEl>
                                      </p:cBhvr>
                                      <p:to x="100000" y="95000"/>
                                    </p:animScale>
                                    <p:animScale>
                                      <p:cBhvr>
                                        <p:cTn id="134"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animBg="1"/>
      <p:bldP spid="16" grpId="0" animBg="1"/>
      <p:bldP spid="18" grpId="0" animBg="1"/>
      <p:bldP spid="19" grpId="0" animBg="1"/>
      <p:bldP spid="21" grpId="0" animBg="1"/>
      <p:bldP spid="22" grpId="0" animBg="1"/>
      <p:bldP spid="23" grpId="0" animBg="1"/>
      <p:bldP spid="24" grpId="0" animBg="1"/>
      <p:bldP spid="11" grpId="0"/>
      <p:bldP spid="12" grpId="0"/>
      <p:bldP spid="13" grpId="0"/>
      <p:bldP spid="26" grpId="0" animBg="1"/>
      <p:bldP spid="27" grpId="0" animBg="1"/>
      <p:bldP spid="28" grpId="0" animBg="1"/>
      <p:bldP spid="29" grpId="0" animBg="1"/>
      <p:bldP spid="30"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25" y="-11564"/>
            <a:ext cx="3686979" cy="400110"/>
          </a:xfrm>
          <a:prstGeom prst="rect">
            <a:avLst/>
          </a:prstGeom>
          <a:solidFill>
            <a:schemeClr val="accent4">
              <a:lumMod val="20000"/>
              <a:lumOff val="80000"/>
            </a:schemeClr>
          </a:solidFill>
          <a:ln>
            <a:noFill/>
          </a:ln>
        </p:spPr>
        <p:txBody>
          <a:bodyPr wrap="square" rtlCol="0">
            <a:spAutoFit/>
          </a:bodyPr>
          <a:lstStyle/>
          <a:p>
            <a:r>
              <a:rPr lang="en-US" altLang="zh-CN" sz="2000" b="1" dirty="0" smtClean="0">
                <a:solidFill>
                  <a:srgbClr val="7030A0"/>
                </a:solidFill>
                <a:latin typeface="Comic Sans MS" panose="030F0702030302020204" pitchFamily="66" charset="0"/>
              </a:rPr>
              <a:t>Reading the body (Para.2)</a:t>
            </a:r>
            <a:endParaRPr lang="zh-CN" altLang="en-US" sz="2000" b="1" dirty="0">
              <a:solidFill>
                <a:srgbClr val="7030A0"/>
              </a:solidFill>
              <a:latin typeface="Comic Sans MS" panose="030F0702030302020204" pitchFamily="66" charset="0"/>
            </a:endParaRPr>
          </a:p>
        </p:txBody>
      </p:sp>
      <p:sp>
        <p:nvSpPr>
          <p:cNvPr id="5" name="TextBox 4"/>
          <p:cNvSpPr txBox="1"/>
          <p:nvPr/>
        </p:nvSpPr>
        <p:spPr>
          <a:xfrm>
            <a:off x="107504" y="555526"/>
            <a:ext cx="8928992" cy="1631216"/>
          </a:xfrm>
          <a:prstGeom prst="rect">
            <a:avLst/>
          </a:prstGeom>
          <a:solidFill>
            <a:schemeClr val="bg2">
              <a:lumMod val="90000"/>
            </a:schemeClr>
          </a:solid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	The </a:t>
            </a:r>
            <a:r>
              <a:rPr lang="en-US" altLang="zh-CN" sz="2000" dirty="0" err="1">
                <a:latin typeface="Times New Roman" panose="02020603050405020304" pitchFamily="18" charset="0"/>
                <a:cs typeface="Times New Roman" panose="02020603050405020304" pitchFamily="18" charset="0"/>
              </a:rPr>
              <a:t>Mogao</a:t>
            </a:r>
            <a:r>
              <a:rPr lang="en-US" altLang="zh-CN" sz="2000" dirty="0">
                <a:latin typeface="Times New Roman" panose="02020603050405020304" pitchFamily="18" charset="0"/>
                <a:cs typeface="Times New Roman" panose="02020603050405020304" pitchFamily="18" charset="0"/>
              </a:rPr>
              <a:t> Caves have long been a meeting point for different cultures and are part of the history of many countries. Today, the caves are just as international as they were at the time when people travelled the Silk Road. Tourists from all over the world visit </a:t>
            </a:r>
            <a:r>
              <a:rPr lang="en-US" altLang="zh-CN" sz="2000" dirty="0" err="1">
                <a:latin typeface="Times New Roman" panose="02020603050405020304" pitchFamily="18" charset="0"/>
                <a:cs typeface="Times New Roman" panose="02020603050405020304" pitchFamily="18" charset="0"/>
              </a:rPr>
              <a:t>Dunhuang</a:t>
            </a:r>
            <a:r>
              <a:rPr lang="en-US" altLang="zh-CN" sz="2000" dirty="0">
                <a:latin typeface="Times New Roman" panose="02020603050405020304" pitchFamily="18" charset="0"/>
                <a:cs typeface="Times New Roman" panose="02020603050405020304" pitchFamily="18" charset="0"/>
              </a:rPr>
              <a:t> to see the caves, and the Getty Museum in Los Angeles has even reproduced a copy of the caves and paintings for people to admire in America.</a:t>
            </a:r>
            <a:endParaRPr lang="zh-CN" alt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3527" y="2311588"/>
            <a:ext cx="8496944" cy="1323439"/>
          </a:xfrm>
          <a:prstGeom prst="rect">
            <a:avLst/>
          </a:prstGeom>
          <a:noFill/>
        </p:spPr>
        <p:txBody>
          <a:bodyPr wrap="square" rtlCol="0">
            <a:spAutoFit/>
          </a:bodyPr>
          <a:lstStyle/>
          <a:p>
            <a:pPr marL="457200" indent="-457200">
              <a:buAutoNum type="arabicPeriod"/>
            </a:pPr>
            <a:r>
              <a:rPr lang="en-US" altLang="zh-CN" sz="2000" b="1" dirty="0" smtClean="0">
                <a:latin typeface="Comic Sans MS" panose="030F0702030302020204" pitchFamily="66" charset="0"/>
              </a:rPr>
              <a:t>Why can the </a:t>
            </a:r>
            <a:r>
              <a:rPr lang="en-US" altLang="zh-CN" sz="2000" b="1" dirty="0" err="1" smtClean="0">
                <a:latin typeface="Comic Sans MS" panose="030F0702030302020204" pitchFamily="66" charset="0"/>
              </a:rPr>
              <a:t>Mogao</a:t>
            </a:r>
            <a:r>
              <a:rPr lang="en-US" altLang="zh-CN" sz="2000" b="1" dirty="0" smtClean="0">
                <a:latin typeface="Comic Sans MS" panose="030F0702030302020204" pitchFamily="66" charset="0"/>
              </a:rPr>
              <a:t> Caves have so many murals?</a:t>
            </a:r>
            <a:endParaRPr lang="en-US" altLang="zh-CN" sz="2000" b="1" dirty="0" smtClean="0">
              <a:latin typeface="Comic Sans MS" panose="030F0702030302020204" pitchFamily="66" charset="0"/>
            </a:endParaRPr>
          </a:p>
          <a:p>
            <a:pPr marL="457200" indent="-457200">
              <a:buAutoNum type="arabicPeriod"/>
            </a:pPr>
            <a:endParaRPr lang="en-US" altLang="zh-CN" sz="2000" b="1" dirty="0">
              <a:latin typeface="Comic Sans MS" panose="030F0702030302020204" pitchFamily="66" charset="0"/>
            </a:endParaRPr>
          </a:p>
          <a:p>
            <a:pPr marL="457200" indent="-457200">
              <a:buAutoNum type="arabicPeriod"/>
            </a:pPr>
            <a:endParaRPr lang="en-US" altLang="zh-CN" sz="2000" b="1" dirty="0" smtClean="0">
              <a:latin typeface="Comic Sans MS" panose="030F0702030302020204" pitchFamily="66" charset="0"/>
            </a:endParaRPr>
          </a:p>
          <a:p>
            <a:pPr marL="457200" indent="-457200">
              <a:buAutoNum type="arabicPeriod"/>
            </a:pPr>
            <a:r>
              <a:rPr lang="en-US" altLang="zh-CN" sz="2000" b="1" dirty="0" smtClean="0">
                <a:latin typeface="Comic Sans MS" panose="030F0702030302020204" pitchFamily="66" charset="0"/>
              </a:rPr>
              <a:t>How are the </a:t>
            </a:r>
            <a:r>
              <a:rPr lang="en-US" altLang="zh-CN" sz="2000" b="1" dirty="0" err="1" smtClean="0">
                <a:latin typeface="Comic Sans MS" panose="030F0702030302020204" pitchFamily="66" charset="0"/>
              </a:rPr>
              <a:t>Mogao</a:t>
            </a:r>
            <a:r>
              <a:rPr lang="en-US" altLang="zh-CN" sz="2000" b="1" dirty="0" smtClean="0">
                <a:latin typeface="Comic Sans MS" panose="030F0702030302020204" pitchFamily="66" charset="0"/>
              </a:rPr>
              <a:t> Caves today? Are they still popular? How? </a:t>
            </a:r>
            <a:endParaRPr lang="zh-CN" altLang="en-US" sz="2000" b="1" dirty="0">
              <a:latin typeface="Comic Sans MS" panose="030F0702030302020204" pitchFamily="66" charset="0"/>
            </a:endParaRPr>
          </a:p>
        </p:txBody>
      </p:sp>
      <p:sp>
        <p:nvSpPr>
          <p:cNvPr id="7" name="TextBox 6"/>
          <p:cNvSpPr txBox="1"/>
          <p:nvPr/>
        </p:nvSpPr>
        <p:spPr>
          <a:xfrm>
            <a:off x="539552" y="2742474"/>
            <a:ext cx="7632848" cy="461665"/>
          </a:xfrm>
          <a:prstGeom prst="rect">
            <a:avLst/>
          </a:prstGeom>
          <a:solidFill>
            <a:schemeClr val="accent6">
              <a:lumMod val="40000"/>
              <a:lumOff val="60000"/>
            </a:schemeClr>
          </a:solidFill>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The </a:t>
            </a:r>
            <a:r>
              <a:rPr lang="en-US" altLang="zh-CN" sz="2400" b="1" dirty="0" err="1" smtClean="0">
                <a:latin typeface="Times New Roman" panose="02020603050405020304" pitchFamily="18" charset="0"/>
                <a:cs typeface="Times New Roman" panose="02020603050405020304" pitchFamily="18" charset="0"/>
              </a:rPr>
              <a:t>Mogao</a:t>
            </a:r>
            <a:r>
              <a:rPr lang="en-US" altLang="zh-CN" sz="2400" b="1" dirty="0" smtClean="0">
                <a:latin typeface="Times New Roman" panose="02020603050405020304" pitchFamily="18" charset="0"/>
                <a:cs typeface="Times New Roman" panose="02020603050405020304" pitchFamily="18" charset="0"/>
              </a:rPr>
              <a:t> Caves is ___________________________. </a:t>
            </a:r>
            <a:endParaRPr lang="zh-CN" altLang="en-US" sz="2400" b="1" dirty="0">
              <a:latin typeface="Times New Roman" panose="02020603050405020304" pitchFamily="18" charset="0"/>
              <a:cs typeface="Times New Roman" panose="02020603050405020304" pitchFamily="18" charset="0"/>
            </a:endParaRPr>
          </a:p>
        </p:txBody>
      </p:sp>
      <p:sp>
        <p:nvSpPr>
          <p:cNvPr id="8" name="圆角矩形 7"/>
          <p:cNvSpPr/>
          <p:nvPr/>
        </p:nvSpPr>
        <p:spPr>
          <a:xfrm>
            <a:off x="983068" y="559552"/>
            <a:ext cx="7837403" cy="360040"/>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07505" y="900024"/>
            <a:ext cx="4248472" cy="360040"/>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292080" y="21853"/>
            <a:ext cx="3528392" cy="461665"/>
          </a:xfrm>
          <a:prstGeom prst="rect">
            <a:avLst/>
          </a:prstGeom>
          <a:solidFill>
            <a:srgbClr val="00B050"/>
          </a:solidFill>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background information</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275856" y="2770078"/>
            <a:ext cx="1872208" cy="430887"/>
          </a:xfrm>
          <a:prstGeom prst="rect">
            <a:avLst/>
          </a:prstGeom>
          <a:noFill/>
        </p:spPr>
        <p:txBody>
          <a:bodyPr wrap="square" rtlCol="0">
            <a:spAutoFit/>
          </a:bodyPr>
          <a:lstStyle/>
          <a:p>
            <a:r>
              <a:rPr lang="en-US" altLang="zh-CN" sz="2200" b="1" dirty="0">
                <a:solidFill>
                  <a:srgbClr val="C00000"/>
                </a:solidFill>
              </a:rPr>
              <a:t>m</a:t>
            </a:r>
            <a:r>
              <a:rPr lang="en-US" altLang="zh-CN" sz="2200" b="1" dirty="0" smtClean="0">
                <a:solidFill>
                  <a:srgbClr val="C00000"/>
                </a:solidFill>
              </a:rPr>
              <a:t>ulticultural </a:t>
            </a:r>
            <a:endParaRPr lang="zh-CN" altLang="en-US" sz="2200" b="1" dirty="0">
              <a:solidFill>
                <a:srgbClr val="C00000"/>
              </a:solidFill>
            </a:endParaRPr>
          </a:p>
        </p:txBody>
      </p:sp>
      <p:sp>
        <p:nvSpPr>
          <p:cNvPr id="12" name="TextBox 11"/>
          <p:cNvSpPr txBox="1"/>
          <p:nvPr/>
        </p:nvSpPr>
        <p:spPr>
          <a:xfrm>
            <a:off x="5058896" y="2757862"/>
            <a:ext cx="1872208" cy="430887"/>
          </a:xfrm>
          <a:prstGeom prst="rect">
            <a:avLst/>
          </a:prstGeom>
          <a:noFill/>
        </p:spPr>
        <p:txBody>
          <a:bodyPr wrap="square" rtlCol="0">
            <a:spAutoFit/>
          </a:bodyPr>
          <a:lstStyle/>
          <a:p>
            <a:r>
              <a:rPr lang="en-US" altLang="zh-CN" sz="2200" b="1" dirty="0" smtClean="0">
                <a:solidFill>
                  <a:srgbClr val="C00000"/>
                </a:solidFill>
              </a:rPr>
              <a:t>international</a:t>
            </a:r>
            <a:endParaRPr lang="zh-CN" altLang="en-US" sz="2200" b="1" dirty="0">
              <a:solidFill>
                <a:srgbClr val="C00000"/>
              </a:solidFill>
            </a:endParaRPr>
          </a:p>
        </p:txBody>
      </p:sp>
      <p:sp>
        <p:nvSpPr>
          <p:cNvPr id="13" name="上弧形箭头 12"/>
          <p:cNvSpPr/>
          <p:nvPr/>
        </p:nvSpPr>
        <p:spPr>
          <a:xfrm rot="16831691">
            <a:off x="4838712" y="262500"/>
            <a:ext cx="562396" cy="339232"/>
          </a:xfrm>
          <a:prstGeom prst="curvedDownArrow">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129209" y="1521396"/>
            <a:ext cx="770384" cy="330274"/>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83568" y="1826702"/>
            <a:ext cx="2016224" cy="313000"/>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5585" y="1257680"/>
            <a:ext cx="2814886" cy="305958"/>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000293" y="919592"/>
            <a:ext cx="2820178" cy="340472"/>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652092" y="1826702"/>
            <a:ext cx="760936" cy="313000"/>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341412" y="3984708"/>
            <a:ext cx="2423679" cy="1062515"/>
          </a:xfrm>
          <a:prstGeom prst="roundRect">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cs typeface="Times New Roman" panose="02020603050405020304" pitchFamily="18" charset="0"/>
            </a:endParaRPr>
          </a:p>
        </p:txBody>
      </p:sp>
      <p:sp>
        <p:nvSpPr>
          <p:cNvPr id="20" name="TextBox 19"/>
          <p:cNvSpPr txBox="1"/>
          <p:nvPr/>
        </p:nvSpPr>
        <p:spPr>
          <a:xfrm>
            <a:off x="457979" y="3579862"/>
            <a:ext cx="1296143" cy="461665"/>
          </a:xfrm>
          <a:prstGeom prst="rect">
            <a:avLst/>
          </a:prstGeom>
          <a:noFill/>
        </p:spPr>
        <p:txBody>
          <a:bodyPr wrap="square" rtlCol="0">
            <a:spAutoFit/>
          </a:bodyPr>
          <a:lstStyle/>
          <a:p>
            <a:r>
              <a:rPr lang="en-US" altLang="zh-CN" sz="2400" b="1" dirty="0">
                <a:solidFill>
                  <a:srgbClr val="7030A0"/>
                </a:solidFill>
                <a:cs typeface="Times New Roman" panose="02020603050405020304" pitchFamily="18" charset="0"/>
              </a:rPr>
              <a:t>a</a:t>
            </a:r>
            <a:r>
              <a:rPr lang="en-US" altLang="zh-CN" sz="2400" b="1" dirty="0" smtClean="0">
                <a:solidFill>
                  <a:srgbClr val="7030A0"/>
                </a:solidFill>
                <a:cs typeface="Times New Roman" panose="02020603050405020304" pitchFamily="18" charset="0"/>
              </a:rPr>
              <a:t>t past</a:t>
            </a:r>
            <a:endParaRPr lang="zh-CN" altLang="en-US" sz="2400" b="1" dirty="0">
              <a:solidFill>
                <a:srgbClr val="7030A0"/>
              </a:solidFill>
              <a:cs typeface="Times New Roman" panose="02020603050405020304" pitchFamily="18" charset="0"/>
            </a:endParaRPr>
          </a:p>
        </p:txBody>
      </p:sp>
      <p:sp>
        <p:nvSpPr>
          <p:cNvPr id="21" name="TextBox 20"/>
          <p:cNvSpPr txBox="1"/>
          <p:nvPr/>
        </p:nvSpPr>
        <p:spPr>
          <a:xfrm>
            <a:off x="3654439" y="3603772"/>
            <a:ext cx="1900343" cy="461665"/>
          </a:xfrm>
          <a:prstGeom prst="rect">
            <a:avLst/>
          </a:prstGeom>
          <a:noFill/>
        </p:spPr>
        <p:txBody>
          <a:bodyPr wrap="square" rtlCol="0">
            <a:spAutoFit/>
          </a:bodyPr>
          <a:lstStyle/>
          <a:p>
            <a:r>
              <a:rPr lang="en-US" altLang="zh-CN" sz="2400" b="1" dirty="0" smtClean="0">
                <a:solidFill>
                  <a:srgbClr val="FF5050"/>
                </a:solidFill>
                <a:cs typeface="Times New Roman" panose="02020603050405020304" pitchFamily="18" charset="0"/>
              </a:rPr>
              <a:t>at present</a:t>
            </a:r>
            <a:endParaRPr lang="zh-CN" altLang="en-US" sz="2400" b="1" dirty="0">
              <a:solidFill>
                <a:srgbClr val="FF5050"/>
              </a:solidFill>
              <a:cs typeface="Times New Roman" panose="02020603050405020304" pitchFamily="18" charset="0"/>
            </a:endParaRPr>
          </a:p>
        </p:txBody>
      </p:sp>
      <p:sp>
        <p:nvSpPr>
          <p:cNvPr id="22" name="圆角矩形 21"/>
          <p:cNvSpPr/>
          <p:nvPr/>
        </p:nvSpPr>
        <p:spPr>
          <a:xfrm>
            <a:off x="35496" y="3965626"/>
            <a:ext cx="1987506" cy="1062515"/>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cs typeface="Times New Roman" panose="02020603050405020304" pitchFamily="18" charset="0"/>
              </a:rPr>
              <a:t>multicultural</a:t>
            </a:r>
            <a:endParaRPr lang="en-US" altLang="zh-CN" sz="2400" b="1" dirty="0" smtClean="0">
              <a:solidFill>
                <a:schemeClr val="tx1"/>
              </a:solidFill>
              <a:cs typeface="Times New Roman" panose="02020603050405020304" pitchFamily="18" charset="0"/>
            </a:endParaRPr>
          </a:p>
          <a:p>
            <a:pPr algn="ctr"/>
            <a:r>
              <a:rPr lang="en-US" altLang="zh-CN" sz="2400" b="1" dirty="0" smtClean="0">
                <a:solidFill>
                  <a:schemeClr val="tx1"/>
                </a:solidFill>
                <a:cs typeface="Times New Roman" panose="02020603050405020304" pitchFamily="18" charset="0"/>
              </a:rPr>
              <a:t>international</a:t>
            </a:r>
            <a:endParaRPr lang="zh-CN" altLang="en-US" sz="2400" b="1" dirty="0">
              <a:cs typeface="Times New Roman" panose="02020603050405020304" pitchFamily="18" charset="0"/>
            </a:endParaRPr>
          </a:p>
        </p:txBody>
      </p:sp>
      <p:sp>
        <p:nvSpPr>
          <p:cNvPr id="24" name="TextBox 23"/>
          <p:cNvSpPr txBox="1"/>
          <p:nvPr/>
        </p:nvSpPr>
        <p:spPr>
          <a:xfrm>
            <a:off x="3654439" y="4077956"/>
            <a:ext cx="1872208" cy="461665"/>
          </a:xfrm>
          <a:prstGeom prst="rect">
            <a:avLst/>
          </a:prstGeom>
          <a:noFill/>
        </p:spPr>
        <p:txBody>
          <a:bodyPr wrap="square" rtlCol="0">
            <a:spAutoFit/>
          </a:bodyPr>
          <a:lstStyle/>
          <a:p>
            <a:r>
              <a:rPr lang="en-US" altLang="zh-CN" sz="2400" b="1" dirty="0"/>
              <a:t>i</a:t>
            </a:r>
            <a:r>
              <a:rPr lang="en-US" altLang="zh-CN" sz="2400" b="1" dirty="0" smtClean="0"/>
              <a:t>nternational </a:t>
            </a:r>
            <a:endParaRPr lang="zh-CN" altLang="en-US" sz="2400" b="1" dirty="0"/>
          </a:p>
        </p:txBody>
      </p:sp>
      <p:sp>
        <p:nvSpPr>
          <p:cNvPr id="25" name="TextBox 24"/>
          <p:cNvSpPr txBox="1"/>
          <p:nvPr/>
        </p:nvSpPr>
        <p:spPr>
          <a:xfrm>
            <a:off x="3426007" y="4517243"/>
            <a:ext cx="1264276" cy="461665"/>
          </a:xfrm>
          <a:prstGeom prst="rect">
            <a:avLst/>
          </a:prstGeom>
          <a:noFill/>
        </p:spPr>
        <p:txBody>
          <a:bodyPr wrap="square" rtlCol="0">
            <a:spAutoFit/>
          </a:bodyPr>
          <a:lstStyle/>
          <a:p>
            <a:r>
              <a:rPr lang="en-US" altLang="zh-CN" sz="2400" b="1" dirty="0" smtClean="0"/>
              <a:t>famous</a:t>
            </a:r>
            <a:endParaRPr lang="zh-CN" altLang="en-US" sz="2400" b="1" dirty="0"/>
          </a:p>
        </p:txBody>
      </p:sp>
      <p:sp>
        <p:nvSpPr>
          <p:cNvPr id="26" name="TextBox 25"/>
          <p:cNvSpPr txBox="1"/>
          <p:nvPr/>
        </p:nvSpPr>
        <p:spPr>
          <a:xfrm>
            <a:off x="4572001" y="4496989"/>
            <a:ext cx="1296143" cy="461665"/>
          </a:xfrm>
          <a:prstGeom prst="rect">
            <a:avLst/>
          </a:prstGeom>
          <a:noFill/>
        </p:spPr>
        <p:txBody>
          <a:bodyPr wrap="square" rtlCol="0">
            <a:spAutoFit/>
          </a:bodyPr>
          <a:lstStyle/>
          <a:p>
            <a:r>
              <a:rPr lang="en-US" altLang="zh-CN" sz="2400" b="1" dirty="0" smtClean="0"/>
              <a:t>popular</a:t>
            </a:r>
            <a:endParaRPr lang="zh-CN" altLang="en-US" sz="2400" b="1" dirty="0"/>
          </a:p>
        </p:txBody>
      </p:sp>
      <p:sp>
        <p:nvSpPr>
          <p:cNvPr id="28" name="TextBox 27"/>
          <p:cNvSpPr txBox="1"/>
          <p:nvPr/>
        </p:nvSpPr>
        <p:spPr>
          <a:xfrm>
            <a:off x="2174967" y="3808080"/>
            <a:ext cx="812857" cy="707886"/>
          </a:xfrm>
          <a:prstGeom prst="rect">
            <a:avLst/>
          </a:prstGeom>
          <a:solidFill>
            <a:srgbClr val="FFFF00"/>
          </a:solid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p</a:t>
            </a:r>
            <a:r>
              <a:rPr lang="en-US" altLang="zh-CN" sz="2000" b="1" dirty="0" smtClean="0">
                <a:latin typeface="Times New Roman" panose="02020603050405020304" pitchFamily="18" charset="0"/>
                <a:cs typeface="Times New Roman" panose="02020603050405020304" pitchFamily="18" charset="0"/>
              </a:rPr>
              <a:t>ass down</a:t>
            </a:r>
            <a:endParaRPr lang="zh-CN" altLang="en-US" sz="2000" b="1" dirty="0">
              <a:latin typeface="Times New Roman" panose="02020603050405020304" pitchFamily="18" charset="0"/>
              <a:cs typeface="Times New Roman" panose="02020603050405020304" pitchFamily="18" charset="0"/>
            </a:endParaRPr>
          </a:p>
        </p:txBody>
      </p:sp>
      <p:sp>
        <p:nvSpPr>
          <p:cNvPr id="29" name="椭圆形标注 28"/>
          <p:cNvSpPr/>
          <p:nvPr/>
        </p:nvSpPr>
        <p:spPr>
          <a:xfrm>
            <a:off x="3022305" y="743463"/>
            <a:ext cx="2921498" cy="842975"/>
          </a:xfrm>
          <a:prstGeom prst="wedgeEllipseCallout">
            <a:avLst>
              <a:gd name="adj1" fmla="val 36566"/>
              <a:gd name="adj2" fmla="val -82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Times New Roman" panose="02020603050405020304" pitchFamily="18" charset="0"/>
                <a:cs typeface="Times New Roman" panose="02020603050405020304" pitchFamily="18" charset="0"/>
              </a:rPr>
              <a:t>a technique </a:t>
            </a:r>
            <a:r>
              <a:rPr lang="en-US" altLang="zh-CN" sz="2000" b="1" dirty="0">
                <a:latin typeface="Times New Roman" panose="02020603050405020304" pitchFamily="18" charset="0"/>
                <a:cs typeface="Times New Roman" panose="02020603050405020304" pitchFamily="18" charset="0"/>
              </a:rPr>
              <a:t>of news writing</a:t>
            </a:r>
            <a:endParaRPr lang="zh-CN" altLang="en-US" sz="20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7236296" y="3622253"/>
            <a:ext cx="1900343" cy="461665"/>
          </a:xfrm>
          <a:prstGeom prst="rect">
            <a:avLst/>
          </a:prstGeom>
          <a:noFill/>
        </p:spPr>
        <p:txBody>
          <a:bodyPr wrap="square" rtlCol="0">
            <a:spAutoFit/>
          </a:bodyPr>
          <a:lstStyle/>
          <a:p>
            <a:r>
              <a:rPr lang="en-US" altLang="zh-CN" sz="2400" b="1" dirty="0">
                <a:solidFill>
                  <a:srgbClr val="008080"/>
                </a:solidFill>
                <a:cs typeface="Times New Roman" panose="02020603050405020304" pitchFamily="18" charset="0"/>
              </a:rPr>
              <a:t>i</a:t>
            </a:r>
            <a:r>
              <a:rPr lang="en-US" altLang="zh-CN" sz="2400" b="1" dirty="0" smtClean="0">
                <a:solidFill>
                  <a:srgbClr val="008080"/>
                </a:solidFill>
                <a:cs typeface="Times New Roman" panose="02020603050405020304" pitchFamily="18" charset="0"/>
              </a:rPr>
              <a:t>n the future</a:t>
            </a:r>
            <a:endParaRPr lang="zh-CN" altLang="en-US" sz="2400" b="1" dirty="0">
              <a:solidFill>
                <a:srgbClr val="008080"/>
              </a:solidFill>
              <a:cs typeface="Times New Roman" panose="02020603050405020304" pitchFamily="18" charset="0"/>
            </a:endParaRPr>
          </a:p>
        </p:txBody>
      </p:sp>
      <p:sp>
        <p:nvSpPr>
          <p:cNvPr id="2" name="右箭头 1"/>
          <p:cNvSpPr/>
          <p:nvPr/>
        </p:nvSpPr>
        <p:spPr>
          <a:xfrm>
            <a:off x="2023002" y="4395470"/>
            <a:ext cx="1252854" cy="34459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975603" y="3859882"/>
            <a:ext cx="812857" cy="707886"/>
          </a:xfrm>
          <a:prstGeom prst="rect">
            <a:avLst/>
          </a:prstGeom>
          <a:solidFill>
            <a:srgbClr val="FFFF00"/>
          </a:solid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p</a:t>
            </a:r>
            <a:r>
              <a:rPr lang="en-US" altLang="zh-CN" sz="2000" b="1" dirty="0" smtClean="0">
                <a:latin typeface="Times New Roman" panose="02020603050405020304" pitchFamily="18" charset="0"/>
                <a:cs typeface="Times New Roman" panose="02020603050405020304" pitchFamily="18" charset="0"/>
              </a:rPr>
              <a:t>ass on</a:t>
            </a:r>
            <a:endParaRPr lang="zh-CN" altLang="en-US" sz="2000" b="1" dirty="0">
              <a:latin typeface="Times New Roman" panose="02020603050405020304" pitchFamily="18" charset="0"/>
              <a:cs typeface="Times New Roman" panose="02020603050405020304" pitchFamily="18" charset="0"/>
            </a:endParaRPr>
          </a:p>
        </p:txBody>
      </p:sp>
      <p:sp>
        <p:nvSpPr>
          <p:cNvPr id="33" name="右箭头 32"/>
          <p:cNvSpPr/>
          <p:nvPr/>
        </p:nvSpPr>
        <p:spPr>
          <a:xfrm>
            <a:off x="5823638" y="4447272"/>
            <a:ext cx="1252854" cy="34459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7236296" y="4011910"/>
            <a:ext cx="1872208" cy="461665"/>
          </a:xfrm>
          <a:prstGeom prst="rect">
            <a:avLst/>
          </a:prstGeom>
          <a:noFill/>
        </p:spPr>
        <p:txBody>
          <a:bodyPr wrap="square" rtlCol="0">
            <a:spAutoFit/>
          </a:bodyPr>
          <a:lstStyle/>
          <a:p>
            <a:r>
              <a:rPr lang="en-US" altLang="zh-CN" sz="2400" b="1" dirty="0"/>
              <a:t>i</a:t>
            </a:r>
            <a:r>
              <a:rPr lang="en-US" altLang="zh-CN" sz="2400" b="1" dirty="0" smtClean="0"/>
              <a:t>nternational </a:t>
            </a:r>
            <a:endParaRPr lang="zh-CN" altLang="en-US" sz="2400" b="1" dirty="0"/>
          </a:p>
        </p:txBody>
      </p:sp>
      <p:sp>
        <p:nvSpPr>
          <p:cNvPr id="3" name="TextBox 2"/>
          <p:cNvSpPr txBox="1"/>
          <p:nvPr/>
        </p:nvSpPr>
        <p:spPr>
          <a:xfrm>
            <a:off x="7164288" y="4299942"/>
            <a:ext cx="1944216" cy="461665"/>
          </a:xfrm>
          <a:prstGeom prst="rect">
            <a:avLst/>
          </a:prstGeom>
          <a:noFill/>
        </p:spPr>
        <p:txBody>
          <a:bodyPr wrap="square" rtlCol="0">
            <a:spAutoFit/>
          </a:bodyPr>
          <a:lstStyle/>
          <a:p>
            <a:pPr lvl="0" algn="ctr"/>
            <a:r>
              <a:rPr lang="en-US" altLang="zh-CN" sz="2400" b="1" dirty="0">
                <a:solidFill>
                  <a:prstClr val="black"/>
                </a:solidFill>
                <a:cs typeface="Times New Roman" panose="02020603050405020304" pitchFamily="18" charset="0"/>
              </a:rPr>
              <a:t>multicultural</a:t>
            </a:r>
            <a:endParaRPr lang="en-US" altLang="zh-CN" sz="2400" b="1" dirty="0">
              <a:solidFill>
                <a:prstClr val="black"/>
              </a:solidFill>
              <a:cs typeface="Times New Roman" panose="02020603050405020304" pitchFamily="18" charset="0"/>
            </a:endParaRPr>
          </a:p>
        </p:txBody>
      </p:sp>
      <p:sp>
        <p:nvSpPr>
          <p:cNvPr id="35" name="TextBox 34"/>
          <p:cNvSpPr txBox="1"/>
          <p:nvPr/>
        </p:nvSpPr>
        <p:spPr>
          <a:xfrm>
            <a:off x="7571312" y="4587974"/>
            <a:ext cx="1264276" cy="461665"/>
          </a:xfrm>
          <a:prstGeom prst="rect">
            <a:avLst/>
          </a:prstGeom>
          <a:noFill/>
        </p:spPr>
        <p:txBody>
          <a:bodyPr wrap="square" rtlCol="0">
            <a:spAutoFit/>
          </a:bodyPr>
          <a:lstStyle/>
          <a:p>
            <a:r>
              <a:rPr lang="en-US" altLang="zh-CN" sz="2400" b="1" dirty="0" smtClean="0"/>
              <a:t>famous</a:t>
            </a:r>
            <a:endParaRPr lang="zh-CN" altLang="en-US" sz="2400" b="1" dirty="0"/>
          </a:p>
        </p:txBody>
      </p:sp>
      <p:sp>
        <p:nvSpPr>
          <p:cNvPr id="23" name="圆角矩形 22"/>
          <p:cNvSpPr/>
          <p:nvPr/>
        </p:nvSpPr>
        <p:spPr>
          <a:xfrm>
            <a:off x="7103144" y="4077956"/>
            <a:ext cx="2005360" cy="969267"/>
          </a:xfrm>
          <a:prstGeom prst="roundRect">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randombar(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randombar(horizontal)">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randombar(horizont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randombar(horizontal)">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down)">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randombar(horizontal)">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down)">
                                      <p:cBhvr>
                                        <p:cTn id="115" dur="5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randombar(horizontal)">
                                      <p:cBhvr>
                                        <p:cTn id="120" dur="500"/>
                                        <p:tgtEl>
                                          <p:spTgt spid="28"/>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2"/>
                                        </p:tgtEl>
                                        <p:attrNameLst>
                                          <p:attrName>style.visibility</p:attrName>
                                        </p:attrNameLst>
                                      </p:cBhvr>
                                      <p:to>
                                        <p:strVal val="visible"/>
                                      </p:to>
                                    </p:set>
                                    <p:animEffect transition="in" filter="randombar(horizontal)">
                                      <p:cBhvr>
                                        <p:cTn id="123" dur="500"/>
                                        <p:tgtEl>
                                          <p:spTgt spid="2"/>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randombar(horizontal)">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14" presetClass="entr" presetSubtype="10"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randombar(horizontal)">
                                      <p:cBhvr>
                                        <p:cTn id="133" dur="500"/>
                                        <p:tgtEl>
                                          <p:spTgt spid="33"/>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1000"/>
                                        <p:tgtEl>
                                          <p:spTgt spid="32"/>
                                        </p:tgtEl>
                                      </p:cBhvr>
                                    </p:animEffect>
                                    <p:anim calcmode="lin" valueType="num">
                                      <p:cBhvr>
                                        <p:cTn id="139" dur="1000" fill="hold"/>
                                        <p:tgtEl>
                                          <p:spTgt spid="32"/>
                                        </p:tgtEl>
                                        <p:attrNameLst>
                                          <p:attrName>ppt_x</p:attrName>
                                        </p:attrNameLst>
                                      </p:cBhvr>
                                      <p:tavLst>
                                        <p:tav tm="0">
                                          <p:val>
                                            <p:strVal val="#ppt_x"/>
                                          </p:val>
                                        </p:tav>
                                        <p:tav tm="100000">
                                          <p:val>
                                            <p:strVal val="#ppt_x"/>
                                          </p:val>
                                        </p:tav>
                                      </p:tavLst>
                                    </p:anim>
                                    <p:anim calcmode="lin" valueType="num">
                                      <p:cBhvr>
                                        <p:cTn id="14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wipe(down)">
                                      <p:cBhvr>
                                        <p:cTn id="145" dur="500"/>
                                        <p:tgtEl>
                                          <p:spTgt spid="34"/>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
                                        </p:tgtEl>
                                        <p:attrNameLst>
                                          <p:attrName>style.visibility</p:attrName>
                                        </p:attrNameLst>
                                      </p:cBhvr>
                                      <p:to>
                                        <p:strVal val="visible"/>
                                      </p:to>
                                    </p:set>
                                    <p:animEffect transition="in" filter="wipe(down)">
                                      <p:cBhvr>
                                        <p:cTn id="148" dur="500"/>
                                        <p:tgtEl>
                                          <p:spTgt spid="3"/>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down)">
                                      <p:cBhvr>
                                        <p:cTn id="151" dur="500"/>
                                        <p:tgtEl>
                                          <p:spTgt spid="35"/>
                                        </p:tgtEl>
                                      </p:cBhvr>
                                    </p:animEffect>
                                  </p:childTnLst>
                                </p:cTn>
                              </p:par>
                            </p:childTnLst>
                          </p:cTn>
                        </p:par>
                      </p:childTnLst>
                    </p:cTn>
                  </p:par>
                  <p:par>
                    <p:cTn id="152" fill="hold">
                      <p:stCondLst>
                        <p:cond delay="indefinite"/>
                      </p:stCondLst>
                      <p:childTnLst>
                        <p:par>
                          <p:cTn id="153" fill="hold">
                            <p:stCondLst>
                              <p:cond delay="0"/>
                            </p:stCondLst>
                            <p:childTnLst>
                              <p:par>
                                <p:cTn id="154" presetID="21" presetClass="entr" presetSubtype="1" fill="hold" grpId="0" nodeType="click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wheel(1)">
                                      <p:cBhvr>
                                        <p:cTn id="15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p:bldP spid="21" grpId="0"/>
      <p:bldP spid="22" grpId="0" animBg="1"/>
      <p:bldP spid="24" grpId="0"/>
      <p:bldP spid="25" grpId="0"/>
      <p:bldP spid="26" grpId="0"/>
      <p:bldP spid="28" grpId="0" animBg="1"/>
      <p:bldP spid="29" grpId="0" animBg="1"/>
      <p:bldP spid="29" grpId="1" animBg="1"/>
      <p:bldP spid="30" grpId="0"/>
      <p:bldP spid="2" grpId="0" animBg="1"/>
      <p:bldP spid="32" grpId="0" animBg="1"/>
      <p:bldP spid="33" grpId="0" animBg="1"/>
      <p:bldP spid="34" grpId="0"/>
      <p:bldP spid="3" grpId="0"/>
      <p:bldP spid="35"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云形标注 4"/>
          <p:cNvSpPr/>
          <p:nvPr/>
        </p:nvSpPr>
        <p:spPr>
          <a:xfrm>
            <a:off x="107504" y="-6143"/>
            <a:ext cx="8856984" cy="4824536"/>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827584" y="1128852"/>
            <a:ext cx="7416824" cy="2062103"/>
          </a:xfrm>
          <a:prstGeom prst="rect">
            <a:avLst/>
          </a:prstGeom>
          <a:noFill/>
        </p:spPr>
        <p:txBody>
          <a:bodyPr wrap="square" rtlCol="0">
            <a:spAutoFit/>
          </a:bodyPr>
          <a:lstStyle/>
          <a:p>
            <a:pPr algn="just"/>
            <a:r>
              <a:rPr lang="en-US" altLang="zh-CN" sz="3200" dirty="0" smtClean="0"/>
              <a:t>       Heritage </a:t>
            </a:r>
            <a:r>
              <a:rPr lang="en-US" altLang="zh-CN" sz="3200" dirty="0"/>
              <a:t>is our legacy from the past, what we live </a:t>
            </a:r>
            <a:r>
              <a:rPr lang="en-US" altLang="zh-CN" sz="3200" dirty="0" smtClean="0"/>
              <a:t>with today </a:t>
            </a:r>
            <a:r>
              <a:rPr lang="en-US" altLang="zh-CN" sz="3200" dirty="0"/>
              <a:t>and what we pass on to the future generations</a:t>
            </a:r>
            <a:r>
              <a:rPr lang="en-US" altLang="zh-CN" sz="3200" dirty="0" smtClean="0"/>
              <a:t>.</a:t>
            </a:r>
            <a:endParaRPr lang="en-US" altLang="zh-CN" sz="3200" dirty="0" smtClean="0"/>
          </a:p>
          <a:p>
            <a:pPr algn="r"/>
            <a:r>
              <a:rPr lang="en-US" altLang="zh-CN" sz="3200" dirty="0" smtClean="0"/>
              <a:t>——World Heritage Centre</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429" y="593269"/>
            <a:ext cx="8836059" cy="2554545"/>
          </a:xfrm>
          <a:prstGeom prst="rect">
            <a:avLst/>
          </a:prstGeom>
          <a:solidFill>
            <a:schemeClr val="bg2">
              <a:lumMod val="90000"/>
            </a:schemeClr>
          </a:solid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	By </a:t>
            </a:r>
            <a:r>
              <a:rPr lang="en-US" altLang="zh-CN" sz="2000" dirty="0">
                <a:latin typeface="Times New Roman" panose="02020603050405020304" pitchFamily="18" charset="0"/>
                <a:cs typeface="Times New Roman" panose="02020603050405020304" pitchFamily="18" charset="0"/>
              </a:rPr>
              <a:t>sharing so many digital photos over the Internet, the group hopes to promote even wider interest around the world in China’s ancient history, culture, and traditions. They also hope to further educate people about the importance of safeguarding historic and cultural relics for future generations to understand and appreciate. As one researcher who is working on the project explains, “Appreciating one’s own cultural heritage is very important for understanding oneself. Appreciating the cultural heritage of other countries is very important for international communication and understanding.”</a:t>
            </a:r>
            <a:endParaRPr lang="zh-CN" alt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0925" y="11400"/>
            <a:ext cx="3686979" cy="400110"/>
          </a:xfrm>
          <a:prstGeom prst="rect">
            <a:avLst/>
          </a:prstGeom>
          <a:solidFill>
            <a:schemeClr val="accent4">
              <a:lumMod val="20000"/>
              <a:lumOff val="80000"/>
            </a:schemeClr>
          </a:solidFill>
          <a:ln>
            <a:noFill/>
          </a:ln>
        </p:spPr>
        <p:txBody>
          <a:bodyPr wrap="square" rtlCol="0">
            <a:spAutoFit/>
          </a:bodyPr>
          <a:lstStyle/>
          <a:p>
            <a:r>
              <a:rPr lang="en-US" altLang="zh-CN" sz="2000" b="1" dirty="0" smtClean="0">
                <a:solidFill>
                  <a:srgbClr val="7030A0"/>
                </a:solidFill>
                <a:latin typeface="Comic Sans MS" panose="030F0702030302020204" pitchFamily="66" charset="0"/>
              </a:rPr>
              <a:t>Reading the body (Para.3)</a:t>
            </a:r>
            <a:endParaRPr lang="zh-CN" altLang="en-US" sz="2000" b="1" dirty="0">
              <a:solidFill>
                <a:srgbClr val="7030A0"/>
              </a:solidFill>
              <a:latin typeface="Comic Sans MS" panose="030F0702030302020204" pitchFamily="66" charset="0"/>
            </a:endParaRPr>
          </a:p>
        </p:txBody>
      </p:sp>
      <p:sp>
        <p:nvSpPr>
          <p:cNvPr id="7" name="TextBox 6"/>
          <p:cNvSpPr txBox="1"/>
          <p:nvPr/>
        </p:nvSpPr>
        <p:spPr>
          <a:xfrm>
            <a:off x="3851920" y="44477"/>
            <a:ext cx="4464496" cy="461665"/>
          </a:xfrm>
          <a:prstGeom prst="rect">
            <a:avLst/>
          </a:prstGeom>
          <a:noFill/>
        </p:spPr>
        <p:txBody>
          <a:bodyPr wrap="square" rtlCol="0">
            <a:spAutoFit/>
          </a:bodyPr>
          <a:lstStyle/>
          <a:p>
            <a:r>
              <a:rPr lang="en-US" altLang="zh-CN" sz="2400" b="1" dirty="0" smtClean="0">
                <a:latin typeface="Comic Sans MS" panose="030F0702030302020204" pitchFamily="66" charset="0"/>
              </a:rPr>
              <a:t>What does the group hope?</a:t>
            </a:r>
            <a:endParaRPr lang="zh-CN" altLang="en-US" sz="2400" b="1" dirty="0">
              <a:latin typeface="Comic Sans MS" panose="030F0702030302020204" pitchFamily="66" charset="0"/>
            </a:endParaRPr>
          </a:p>
        </p:txBody>
      </p:sp>
      <p:sp>
        <p:nvSpPr>
          <p:cNvPr id="8" name="TextBox 7"/>
          <p:cNvSpPr txBox="1"/>
          <p:nvPr/>
        </p:nvSpPr>
        <p:spPr>
          <a:xfrm>
            <a:off x="2267744" y="1203598"/>
            <a:ext cx="64736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hope</a:t>
            </a:r>
            <a:endParaRPr lang="zh-CN" alt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450469" y="599945"/>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hopes</a:t>
            </a:r>
            <a:endParaRPr lang="zh-CN" altLang="en-US" dirty="0">
              <a:latin typeface="Times New Roman" panose="02020603050405020304" pitchFamily="18" charset="0"/>
              <a:cs typeface="Times New Roman" panose="02020603050405020304" pitchFamily="18" charset="0"/>
            </a:endParaRPr>
          </a:p>
        </p:txBody>
      </p:sp>
      <p:cxnSp>
        <p:nvCxnSpPr>
          <p:cNvPr id="11" name="直接连接符 10"/>
          <p:cNvCxnSpPr/>
          <p:nvPr/>
        </p:nvCxnSpPr>
        <p:spPr>
          <a:xfrm>
            <a:off x="128429" y="1203598"/>
            <a:ext cx="8692043" cy="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131840" y="1563638"/>
            <a:ext cx="4896544" cy="9292"/>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0436" y="1870541"/>
            <a:ext cx="8115980" cy="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sp>
        <p:nvSpPr>
          <p:cNvPr id="26" name="文本框 5"/>
          <p:cNvSpPr txBox="1"/>
          <p:nvPr/>
        </p:nvSpPr>
        <p:spPr>
          <a:xfrm>
            <a:off x="321644" y="3823591"/>
            <a:ext cx="4804377" cy="1231106"/>
          </a:xfrm>
          <a:prstGeom prst="rect">
            <a:avLst/>
          </a:prstGeom>
          <a:solidFill>
            <a:srgbClr val="FDC3F1"/>
          </a:solidFill>
          <a:ln w="25400" cmpd="sng">
            <a:noFill/>
            <a:prstDash val="solid"/>
          </a:ln>
        </p:spPr>
        <p:txBody>
          <a:bodyPr wrap="square" rtlCol="0">
            <a:spAutoFit/>
          </a:bodyPr>
          <a:lstStyle/>
          <a:p>
            <a:pPr fontAlgn="auto">
              <a:lnSpc>
                <a:spcPct val="100000"/>
              </a:lnSpc>
            </a:pPr>
            <a:r>
              <a:rPr lang="en-US" sz="2600" b="1" dirty="0">
                <a:solidFill>
                  <a:schemeClr val="tx1"/>
                </a:solidFill>
                <a:latin typeface="+mj-lt"/>
                <a:cs typeface="+mj-lt"/>
                <a:sym typeface="+mn-ea"/>
              </a:rPr>
              <a:t>   </a:t>
            </a:r>
            <a:r>
              <a:rPr lang="en-US" sz="2400" b="1" dirty="0">
                <a:solidFill>
                  <a:schemeClr val="tx1"/>
                </a:solidFill>
                <a:latin typeface="+mj-lt"/>
                <a:cs typeface="+mj-lt"/>
                <a:sym typeface="+mn-ea"/>
              </a:rPr>
              <a:t>Culture </a:t>
            </a:r>
            <a:r>
              <a:rPr lang="en-US" sz="2400" b="1" dirty="0" smtClean="0">
                <a:solidFill>
                  <a:schemeClr val="tx1"/>
                </a:solidFill>
                <a:latin typeface="+mj-lt"/>
                <a:cs typeface="+mj-lt"/>
                <a:sym typeface="+mn-ea"/>
              </a:rPr>
              <a:t>is a bridge </a:t>
            </a:r>
            <a:r>
              <a:rPr lang="en-US" sz="2400" b="1" dirty="0">
                <a:solidFill>
                  <a:schemeClr val="tx1"/>
                </a:solidFill>
                <a:latin typeface="+mj-lt"/>
                <a:cs typeface="+mj-lt"/>
                <a:sym typeface="+mn-ea"/>
              </a:rPr>
              <a:t>for communication and understanding </a:t>
            </a:r>
            <a:r>
              <a:rPr lang="en-US" sz="2400" b="1" dirty="0" smtClean="0">
                <a:latin typeface="+mj-lt"/>
                <a:cs typeface="+mj-lt"/>
                <a:sym typeface="+mn-ea"/>
              </a:rPr>
              <a:t>among </a:t>
            </a:r>
            <a:r>
              <a:rPr lang="en-US" sz="2400" b="1" dirty="0" smtClean="0">
                <a:solidFill>
                  <a:schemeClr val="tx1"/>
                </a:solidFill>
                <a:latin typeface="+mj-lt"/>
                <a:cs typeface="+mj-lt"/>
                <a:sym typeface="+mn-ea"/>
              </a:rPr>
              <a:t>different </a:t>
            </a:r>
            <a:r>
              <a:rPr lang="en-US" sz="2400" b="1" dirty="0">
                <a:solidFill>
                  <a:schemeClr val="tx1"/>
                </a:solidFill>
                <a:latin typeface="+mj-lt"/>
                <a:cs typeface="+mj-lt"/>
                <a:sym typeface="+mn-ea"/>
              </a:rPr>
              <a:t>cultures.</a:t>
            </a:r>
            <a:endParaRPr lang="en-US" sz="2400" b="1" dirty="0">
              <a:solidFill>
                <a:schemeClr val="tx1"/>
              </a:solidFill>
              <a:latin typeface="+mj-lt"/>
              <a:cs typeface="+mj-lt"/>
              <a:sym typeface="+mn-ea"/>
            </a:endParaRPr>
          </a:p>
        </p:txBody>
      </p:sp>
      <p:sp>
        <p:nvSpPr>
          <p:cNvPr id="27" name="文本框 4"/>
          <p:cNvSpPr txBox="1"/>
          <p:nvPr/>
        </p:nvSpPr>
        <p:spPr>
          <a:xfrm>
            <a:off x="5360106" y="3537741"/>
            <a:ext cx="3531235" cy="1529715"/>
          </a:xfrm>
          <a:prstGeom prst="rect">
            <a:avLst/>
          </a:prstGeom>
          <a:solidFill>
            <a:srgbClr val="FDC3F1"/>
          </a:solidFill>
          <a:ln w="25400" cmpd="sng">
            <a:noFill/>
            <a:prstDash val="solid"/>
          </a:ln>
        </p:spPr>
        <p:txBody>
          <a:bodyPr wrap="square" rtlCol="0">
            <a:spAutoFit/>
          </a:bodyPr>
          <a:lstStyle/>
          <a:p>
            <a:pPr fontAlgn="auto">
              <a:lnSpc>
                <a:spcPct val="120000"/>
              </a:lnSpc>
            </a:pPr>
            <a:r>
              <a:rPr lang="zh-CN" altLang="en-US" sz="2600" b="1" dirty="0">
                <a:solidFill>
                  <a:schemeClr val="tx1"/>
                </a:solidFill>
                <a:latin typeface="+mj-lt"/>
                <a:cs typeface="+mj-lt"/>
                <a:sym typeface="+mn-ea"/>
              </a:rPr>
              <a:t>各美其美，美人之美，</a:t>
            </a:r>
            <a:endParaRPr lang="zh-CN" altLang="en-US" sz="2600" b="1" dirty="0">
              <a:solidFill>
                <a:schemeClr val="tx1"/>
              </a:solidFill>
              <a:latin typeface="+mj-lt"/>
              <a:cs typeface="+mj-lt"/>
              <a:sym typeface="+mn-ea"/>
            </a:endParaRPr>
          </a:p>
          <a:p>
            <a:pPr fontAlgn="auto">
              <a:lnSpc>
                <a:spcPct val="120000"/>
              </a:lnSpc>
            </a:pPr>
            <a:r>
              <a:rPr lang="zh-CN" altLang="en-US" sz="2600" b="1" dirty="0">
                <a:solidFill>
                  <a:schemeClr val="tx1"/>
                </a:solidFill>
                <a:latin typeface="+mj-lt"/>
                <a:cs typeface="+mj-lt"/>
                <a:sym typeface="+mn-ea"/>
              </a:rPr>
              <a:t>美美与共，天下大同。</a:t>
            </a:r>
            <a:endParaRPr lang="zh-CN" altLang="en-US" sz="2600" b="1" dirty="0">
              <a:solidFill>
                <a:schemeClr val="tx1"/>
              </a:solidFill>
              <a:latin typeface="+mj-lt"/>
              <a:cs typeface="+mj-lt"/>
              <a:sym typeface="+mn-ea"/>
            </a:endParaRPr>
          </a:p>
          <a:p>
            <a:pPr algn="r" fontAlgn="auto">
              <a:lnSpc>
                <a:spcPct val="120000"/>
              </a:lnSpc>
            </a:pPr>
            <a:r>
              <a:rPr lang="en-US" altLang="zh-CN" sz="2600" b="1" dirty="0">
                <a:solidFill>
                  <a:schemeClr val="tx1"/>
                </a:solidFill>
                <a:latin typeface="+mj-lt"/>
                <a:cs typeface="+mj-lt"/>
                <a:sym typeface="+mn-ea"/>
              </a:rPr>
              <a:t>——</a:t>
            </a:r>
            <a:r>
              <a:rPr lang="zh-CN" altLang="en-US" sz="2600" b="1" dirty="0">
                <a:solidFill>
                  <a:schemeClr val="tx1"/>
                </a:solidFill>
                <a:latin typeface="+mj-lt"/>
                <a:cs typeface="+mj-lt"/>
                <a:sym typeface="+mn-ea"/>
              </a:rPr>
              <a:t>费孝通</a:t>
            </a:r>
            <a:endParaRPr lang="zh-CN" altLang="en-US" sz="2600" b="1" dirty="0">
              <a:solidFill>
                <a:schemeClr val="tx1"/>
              </a:solidFill>
              <a:latin typeface="+mj-lt"/>
              <a:cs typeface="+mj-lt"/>
              <a:sym typeface="+mn-ea"/>
            </a:endParaRPr>
          </a:p>
        </p:txBody>
      </p:sp>
      <p:sp>
        <p:nvSpPr>
          <p:cNvPr id="28" name="圆角矩形 27"/>
          <p:cNvSpPr/>
          <p:nvPr/>
        </p:nvSpPr>
        <p:spPr>
          <a:xfrm>
            <a:off x="128429" y="1870541"/>
            <a:ext cx="8836059" cy="1277273"/>
          </a:xfrm>
          <a:prstGeom prst="round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282849" y="1870541"/>
            <a:ext cx="936104" cy="341169"/>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7337055" y="1836407"/>
            <a:ext cx="1584176" cy="400110"/>
          </a:xfrm>
          <a:prstGeom prst="rect">
            <a:avLst/>
          </a:prstGeom>
          <a:noFill/>
        </p:spPr>
        <p:txBody>
          <a:bodyPr wrap="square" rtlCol="0">
            <a:spAutoFit/>
          </a:bodyPr>
          <a:lstStyle/>
          <a:p>
            <a:r>
              <a:rPr lang="en-US" altLang="zh-CN" sz="2000" dirty="0">
                <a:solidFill>
                  <a:srgbClr val="C00000"/>
                </a:solidFill>
                <a:latin typeface="Times New Roman" panose="02020603050405020304" pitchFamily="18" charset="0"/>
                <a:cs typeface="Times New Roman" panose="02020603050405020304" pitchFamily="18" charset="0"/>
              </a:rPr>
              <a:t>Appreciating</a:t>
            </a:r>
            <a:endParaRPr lang="zh-CN" altLang="en-US" dirty="0">
              <a:solidFill>
                <a:srgbClr val="C00000"/>
              </a:solidFill>
            </a:endParaRPr>
          </a:p>
        </p:txBody>
      </p:sp>
      <p:sp>
        <p:nvSpPr>
          <p:cNvPr id="31" name="TextBox 30"/>
          <p:cNvSpPr txBox="1"/>
          <p:nvPr/>
        </p:nvSpPr>
        <p:spPr>
          <a:xfrm>
            <a:off x="7450469" y="2130912"/>
            <a:ext cx="1584176" cy="400110"/>
          </a:xfrm>
          <a:prstGeom prst="rect">
            <a:avLst/>
          </a:prstGeom>
          <a:noFill/>
        </p:spPr>
        <p:txBody>
          <a:bodyPr wrap="square" rtlCol="0">
            <a:spAutoFit/>
          </a:bodyPr>
          <a:lstStyle/>
          <a:p>
            <a:r>
              <a:rPr lang="en-US" altLang="zh-CN" sz="2000" dirty="0">
                <a:solidFill>
                  <a:srgbClr val="C00000"/>
                </a:solidFill>
                <a:latin typeface="Times New Roman" panose="02020603050405020304" pitchFamily="18" charset="0"/>
                <a:cs typeface="Times New Roman" panose="02020603050405020304" pitchFamily="18" charset="0"/>
              </a:rPr>
              <a:t>Appreciating</a:t>
            </a:r>
            <a:endParaRPr lang="zh-CN" altLang="en-US" dirty="0">
              <a:solidFill>
                <a:srgbClr val="C00000"/>
              </a:solidFill>
            </a:endParaRPr>
          </a:p>
        </p:txBody>
      </p:sp>
      <p:sp>
        <p:nvSpPr>
          <p:cNvPr id="32" name="TextBox 31"/>
          <p:cNvSpPr txBox="1"/>
          <p:nvPr/>
        </p:nvSpPr>
        <p:spPr>
          <a:xfrm rot="20354278">
            <a:off x="4409163" y="2354389"/>
            <a:ext cx="1851992" cy="461665"/>
          </a:xfrm>
          <a:prstGeom prst="rect">
            <a:avLst/>
          </a:prstGeom>
          <a:solidFill>
            <a:srgbClr val="00B05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d</a:t>
            </a:r>
            <a:r>
              <a:rPr lang="en-US" altLang="zh-CN" sz="2400" b="1" dirty="0" smtClean="0">
                <a:solidFill>
                  <a:schemeClr val="bg1"/>
                </a:solidFill>
                <a:latin typeface="Times New Roman" panose="02020603050405020304" pitchFamily="18" charset="0"/>
                <a:cs typeface="Times New Roman" panose="02020603050405020304" pitchFamily="18" charset="0"/>
              </a:rPr>
              <a:t>irect quote</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cxnSp>
        <p:nvCxnSpPr>
          <p:cNvPr id="40" name="直接箭头连接符 39"/>
          <p:cNvCxnSpPr/>
          <p:nvPr/>
        </p:nvCxnSpPr>
        <p:spPr>
          <a:xfrm flipH="1" flipV="1">
            <a:off x="2753264" y="1572930"/>
            <a:ext cx="1962752" cy="1012291"/>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6084168" y="969278"/>
            <a:ext cx="1584176" cy="1141456"/>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5" name="下箭头 44"/>
          <p:cNvSpPr/>
          <p:nvPr/>
        </p:nvSpPr>
        <p:spPr>
          <a:xfrm>
            <a:off x="2267744" y="3099939"/>
            <a:ext cx="453598" cy="723651"/>
          </a:xfrm>
          <a:prstGeom prst="downArrow">
            <a:avLst/>
          </a:prstGeom>
          <a:solidFill>
            <a:srgbClr val="FDC3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形标注 45"/>
          <p:cNvSpPr/>
          <p:nvPr/>
        </p:nvSpPr>
        <p:spPr>
          <a:xfrm>
            <a:off x="1130675" y="2392527"/>
            <a:ext cx="2921498" cy="842975"/>
          </a:xfrm>
          <a:prstGeom prst="wedgeEllipseCallout">
            <a:avLst>
              <a:gd name="adj1" fmla="val 66902"/>
              <a:gd name="adj2" fmla="val 8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Times New Roman" panose="02020603050405020304" pitchFamily="18" charset="0"/>
                <a:cs typeface="Times New Roman" panose="02020603050405020304" pitchFamily="18" charset="0"/>
              </a:rPr>
              <a:t>a technique </a:t>
            </a:r>
            <a:r>
              <a:rPr lang="en-US" altLang="zh-CN" sz="2000" b="1" dirty="0">
                <a:latin typeface="Times New Roman" panose="02020603050405020304" pitchFamily="18" charset="0"/>
                <a:cs typeface="Times New Roman" panose="02020603050405020304" pitchFamily="18" charset="0"/>
              </a:rPr>
              <a:t>of news writing</a:t>
            </a:r>
            <a:endParaRPr lang="zh-CN" altLang="en-US" sz="20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168216" y="3361858"/>
            <a:ext cx="2051915" cy="461665"/>
          </a:xfrm>
          <a:prstGeom prst="rect">
            <a:avLst/>
          </a:prstGeom>
          <a:noFill/>
        </p:spPr>
        <p:txBody>
          <a:bodyPr wrap="square" rtlCol="0">
            <a:spAutoFit/>
          </a:bodyPr>
          <a:lstStyle/>
          <a:p>
            <a:r>
              <a:rPr lang="en-US" altLang="zh-CN" sz="2400" b="1" i="1" dirty="0" smtClean="0">
                <a:solidFill>
                  <a:srgbClr val="FF0000"/>
                </a:solidFill>
                <a:latin typeface="Comic Sans MS" panose="030F0702030302020204" pitchFamily="66" charset="0"/>
              </a:rPr>
              <a:t>Inspiration?</a:t>
            </a:r>
            <a:endParaRPr lang="zh-CN" altLang="en-US" sz="2400" b="1" i="1" dirty="0">
              <a:solidFill>
                <a:srgbClr val="FF0000"/>
              </a:solidFill>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randombar(horizont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4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5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randombar(horizontal)">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randombar(horizont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randombar(horizontal)">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500" fill="hold"/>
                                        <p:tgtEl>
                                          <p:spTgt spid="26"/>
                                        </p:tgtEl>
                                        <p:attrNameLst>
                                          <p:attrName>ppt_x</p:attrName>
                                        </p:attrNameLst>
                                      </p:cBhvr>
                                      <p:tavLst>
                                        <p:tav tm="0">
                                          <p:val>
                                            <p:strVal val="#ppt_x"/>
                                          </p:val>
                                        </p:tav>
                                        <p:tav tm="100000">
                                          <p:val>
                                            <p:strVal val="#ppt_x"/>
                                          </p:val>
                                        </p:tav>
                                      </p:tavLst>
                                    </p:anim>
                                    <p:anim calcmode="lin" valueType="num">
                                      <p:cBhvr additive="base">
                                        <p:cTn id="9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26" grpId="0" animBg="1"/>
      <p:bldP spid="27" grpId="0" animBg="1"/>
      <p:bldP spid="28" grpId="0" animBg="1"/>
      <p:bldP spid="29" grpId="0" animBg="1"/>
      <p:bldP spid="30" grpId="0"/>
      <p:bldP spid="31" grpId="0"/>
      <p:bldP spid="32" grpId="0" animBg="1"/>
      <p:bldP spid="45" grpId="0" animBg="1"/>
      <p:bldP spid="46" grpId="0" animBg="1"/>
      <p:bldP spid="46" grpId="1" animBg="1"/>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8415" r="7799"/>
          <a:stretch>
            <a:fillRect/>
          </a:stretch>
        </p:blipFill>
        <p:spPr>
          <a:xfrm>
            <a:off x="4126596" y="0"/>
            <a:ext cx="5017404" cy="5143500"/>
          </a:xfrm>
          <a:prstGeom prst="rect">
            <a:avLst/>
          </a:prstGeom>
          <a:solidFill>
            <a:schemeClr val="accent1"/>
          </a:solidFill>
        </p:spPr>
      </p:pic>
      <p:sp>
        <p:nvSpPr>
          <p:cNvPr id="5" name="矩形 4"/>
          <p:cNvSpPr/>
          <p:nvPr/>
        </p:nvSpPr>
        <p:spPr>
          <a:xfrm>
            <a:off x="4126596" y="1059582"/>
            <a:ext cx="5017404" cy="360040"/>
          </a:xfrm>
          <a:prstGeom prst="rect">
            <a:avLst/>
          </a:prstGeom>
          <a:noFill/>
          <a:ln w="38100">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436096" y="748190"/>
            <a:ext cx="2417797" cy="369332"/>
          </a:xfrm>
          <a:prstGeom prst="rect">
            <a:avLst/>
          </a:prstGeom>
          <a:noFill/>
        </p:spPr>
        <p:txBody>
          <a:bodyPr wrap="square" rtlCol="0">
            <a:spAutoFit/>
          </a:bodyPr>
          <a:lstStyle/>
          <a:p>
            <a:r>
              <a:rPr lang="en-US" altLang="zh-CN" b="1" dirty="0" smtClean="0"/>
              <a:t>What measure?</a:t>
            </a:r>
            <a:endParaRPr lang="zh-CN" altLang="en-US" b="1" dirty="0"/>
          </a:p>
        </p:txBody>
      </p:sp>
      <p:sp>
        <p:nvSpPr>
          <p:cNvPr id="7" name="TextBox 6"/>
          <p:cNvSpPr txBox="1"/>
          <p:nvPr/>
        </p:nvSpPr>
        <p:spPr>
          <a:xfrm>
            <a:off x="4716016" y="762258"/>
            <a:ext cx="1012111" cy="369332"/>
          </a:xfrm>
          <a:prstGeom prst="rect">
            <a:avLst/>
          </a:prstGeom>
          <a:noFill/>
        </p:spPr>
        <p:txBody>
          <a:bodyPr wrap="square" rtlCol="0">
            <a:spAutoFit/>
          </a:bodyPr>
          <a:lstStyle/>
          <a:p>
            <a:r>
              <a:rPr lang="en-US" altLang="zh-CN" b="1" dirty="0" smtClean="0"/>
              <a:t>When?</a:t>
            </a:r>
            <a:endParaRPr lang="zh-CN" altLang="en-US" b="1" dirty="0"/>
          </a:p>
        </p:txBody>
      </p:sp>
      <p:sp>
        <p:nvSpPr>
          <p:cNvPr id="8" name="TextBox 7"/>
          <p:cNvSpPr txBox="1"/>
          <p:nvPr/>
        </p:nvSpPr>
        <p:spPr>
          <a:xfrm>
            <a:off x="4103461" y="762258"/>
            <a:ext cx="822960" cy="369332"/>
          </a:xfrm>
          <a:prstGeom prst="rect">
            <a:avLst/>
          </a:prstGeom>
          <a:noFill/>
        </p:spPr>
        <p:txBody>
          <a:bodyPr wrap="square" rtlCol="0">
            <a:spAutoFit/>
          </a:bodyPr>
          <a:lstStyle/>
          <a:p>
            <a:r>
              <a:rPr lang="en-US" altLang="zh-CN" b="1" dirty="0" smtClean="0"/>
              <a:t>Who?</a:t>
            </a:r>
            <a:endParaRPr lang="zh-CN" altLang="en-US" b="1" dirty="0"/>
          </a:p>
        </p:txBody>
      </p:sp>
      <p:sp>
        <p:nvSpPr>
          <p:cNvPr id="9" name="TextBox 8"/>
          <p:cNvSpPr txBox="1"/>
          <p:nvPr/>
        </p:nvSpPr>
        <p:spPr>
          <a:xfrm>
            <a:off x="7009260" y="762258"/>
            <a:ext cx="1811212" cy="369332"/>
          </a:xfrm>
          <a:prstGeom prst="rect">
            <a:avLst/>
          </a:prstGeom>
          <a:noFill/>
        </p:spPr>
        <p:txBody>
          <a:bodyPr wrap="square" rtlCol="0">
            <a:spAutoFit/>
          </a:bodyPr>
          <a:lstStyle/>
          <a:p>
            <a:r>
              <a:rPr lang="en-US" altLang="zh-CN" b="1" dirty="0" smtClean="0"/>
              <a:t>What purpose?</a:t>
            </a:r>
            <a:endParaRPr lang="zh-CN" altLang="en-US" b="1" dirty="0"/>
          </a:p>
        </p:txBody>
      </p:sp>
      <p:sp>
        <p:nvSpPr>
          <p:cNvPr id="10" name="左箭头 9"/>
          <p:cNvSpPr/>
          <p:nvPr/>
        </p:nvSpPr>
        <p:spPr>
          <a:xfrm>
            <a:off x="3779912" y="1131590"/>
            <a:ext cx="346684" cy="216024"/>
          </a:xfrm>
          <a:prstGeom prst="leftArrow">
            <a:avLst/>
          </a:prstGeom>
          <a:solidFill>
            <a:schemeClr val="accent1">
              <a:lumMod val="20000"/>
              <a:lumOff val="80000"/>
            </a:scheme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829480" y="911747"/>
            <a:ext cx="1044110" cy="646331"/>
          </a:xfrm>
          <a:prstGeom prst="rect">
            <a:avLst/>
          </a:prstGeom>
          <a:noFill/>
        </p:spPr>
        <p:txBody>
          <a:bodyPr wrap="square" rtlCol="0">
            <a:spAutoFit/>
          </a:bodyPr>
          <a:lstStyle/>
          <a:p>
            <a:r>
              <a:rPr lang="en-US" altLang="zh-CN" b="1" dirty="0"/>
              <a:t>l</a:t>
            </a:r>
            <a:r>
              <a:rPr lang="en-US" altLang="zh-CN" b="1" dirty="0" smtClean="0"/>
              <a:t>ead </a:t>
            </a:r>
            <a:endParaRPr lang="en-US" altLang="zh-CN" b="1" dirty="0" smtClean="0"/>
          </a:p>
          <a:p>
            <a:r>
              <a:rPr lang="en-US" altLang="zh-CN" b="1" dirty="0" smtClean="0"/>
              <a:t>sentence</a:t>
            </a:r>
            <a:endParaRPr lang="zh-CN" altLang="en-US" b="1" dirty="0"/>
          </a:p>
        </p:txBody>
      </p:sp>
      <p:sp>
        <p:nvSpPr>
          <p:cNvPr id="12" name="矩形 11"/>
          <p:cNvSpPr/>
          <p:nvPr/>
        </p:nvSpPr>
        <p:spPr>
          <a:xfrm>
            <a:off x="4136292" y="1442098"/>
            <a:ext cx="5017404" cy="48158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左箭头 12"/>
          <p:cNvSpPr/>
          <p:nvPr/>
        </p:nvSpPr>
        <p:spPr>
          <a:xfrm>
            <a:off x="3756777" y="1574876"/>
            <a:ext cx="346684" cy="216024"/>
          </a:xfrm>
          <a:prstGeom prst="leftArrow">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2569111" y="1498222"/>
            <a:ext cx="1334947" cy="369332"/>
          </a:xfrm>
          <a:prstGeom prst="rect">
            <a:avLst/>
          </a:prstGeom>
          <a:noFill/>
        </p:spPr>
        <p:txBody>
          <a:bodyPr wrap="square" rtlCol="0">
            <a:spAutoFit/>
          </a:bodyPr>
          <a:lstStyle/>
          <a:p>
            <a:r>
              <a:rPr lang="en-US" altLang="zh-CN" b="1" dirty="0" smtClean="0"/>
              <a:t>paraphrase</a:t>
            </a:r>
            <a:endParaRPr lang="zh-CN" altLang="en-US" b="1" dirty="0"/>
          </a:p>
        </p:txBody>
      </p:sp>
      <p:sp>
        <p:nvSpPr>
          <p:cNvPr id="15" name="椭圆 14"/>
          <p:cNvSpPr/>
          <p:nvPr/>
        </p:nvSpPr>
        <p:spPr>
          <a:xfrm>
            <a:off x="7271792" y="1486940"/>
            <a:ext cx="1872208" cy="576064"/>
          </a:xfrm>
          <a:prstGeom prst="ellipse">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f</a:t>
            </a:r>
            <a:r>
              <a:rPr lang="en-US" altLang="zh-CN" b="1" dirty="0" smtClean="0">
                <a:solidFill>
                  <a:schemeClr val="tx1"/>
                </a:solidFill>
              </a:rPr>
              <a:t>urther explanation</a:t>
            </a:r>
            <a:endParaRPr lang="zh-CN" altLang="en-US" b="1" dirty="0">
              <a:solidFill>
                <a:schemeClr val="tx1"/>
              </a:solidFill>
            </a:endParaRPr>
          </a:p>
        </p:txBody>
      </p:sp>
      <p:sp>
        <p:nvSpPr>
          <p:cNvPr id="16" name="椭圆 15"/>
          <p:cNvSpPr/>
          <p:nvPr/>
        </p:nvSpPr>
        <p:spPr>
          <a:xfrm>
            <a:off x="7487816" y="982884"/>
            <a:ext cx="1656184" cy="504056"/>
          </a:xfrm>
          <a:prstGeom prst="ellipse">
            <a:avLst/>
          </a:prstGeom>
          <a:solidFill>
            <a:schemeClr val="accent1">
              <a:lumMod val="20000"/>
              <a:lumOff val="80000"/>
            </a:scheme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m</a:t>
            </a:r>
            <a:r>
              <a:rPr lang="en-US" altLang="zh-CN" b="1" dirty="0" smtClean="0">
                <a:solidFill>
                  <a:schemeClr val="tx1"/>
                </a:solidFill>
              </a:rPr>
              <a:t>ain idea</a:t>
            </a:r>
            <a:endParaRPr lang="zh-CN" altLang="en-US" b="1" dirty="0">
              <a:solidFill>
                <a:schemeClr val="tx1"/>
              </a:solidFill>
            </a:endParaRPr>
          </a:p>
        </p:txBody>
      </p:sp>
      <p:sp>
        <p:nvSpPr>
          <p:cNvPr id="2" name="矩形 1"/>
          <p:cNvSpPr/>
          <p:nvPr/>
        </p:nvSpPr>
        <p:spPr>
          <a:xfrm>
            <a:off x="4136292" y="2139702"/>
            <a:ext cx="5017404" cy="2880320"/>
          </a:xfrm>
          <a:prstGeom prst="rect">
            <a:avLst/>
          </a:prstGeom>
          <a:noFill/>
          <a:ln w="381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箭头 16"/>
          <p:cNvSpPr/>
          <p:nvPr/>
        </p:nvSpPr>
        <p:spPr>
          <a:xfrm>
            <a:off x="3730716" y="3291830"/>
            <a:ext cx="346684" cy="216024"/>
          </a:xfrm>
          <a:prstGeom prst="leftArrow">
            <a:avLst/>
          </a:prstGeom>
          <a:solidFill>
            <a:schemeClr val="accent2">
              <a:lumMod val="20000"/>
              <a:lumOff val="80000"/>
            </a:scheme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063092" y="3223569"/>
            <a:ext cx="667473" cy="369332"/>
          </a:xfrm>
          <a:prstGeom prst="rect">
            <a:avLst/>
          </a:prstGeom>
          <a:noFill/>
        </p:spPr>
        <p:txBody>
          <a:bodyPr wrap="square" rtlCol="0">
            <a:spAutoFit/>
          </a:bodyPr>
          <a:lstStyle/>
          <a:p>
            <a:r>
              <a:rPr lang="en-US" altLang="zh-CN" b="1" dirty="0" smtClean="0"/>
              <a:t>body</a:t>
            </a:r>
            <a:endParaRPr lang="zh-CN" altLang="en-US" b="1" dirty="0"/>
          </a:p>
        </p:txBody>
      </p:sp>
      <p:sp>
        <p:nvSpPr>
          <p:cNvPr id="3" name="椭圆 2"/>
          <p:cNvSpPr/>
          <p:nvPr/>
        </p:nvSpPr>
        <p:spPr>
          <a:xfrm>
            <a:off x="5904148" y="213172"/>
            <a:ext cx="2664296" cy="566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左箭头 18"/>
          <p:cNvSpPr/>
          <p:nvPr/>
        </p:nvSpPr>
        <p:spPr>
          <a:xfrm>
            <a:off x="3779912" y="388546"/>
            <a:ext cx="2120703" cy="21602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778468" y="311892"/>
            <a:ext cx="1030774" cy="369332"/>
          </a:xfrm>
          <a:prstGeom prst="rect">
            <a:avLst/>
          </a:prstGeom>
          <a:noFill/>
        </p:spPr>
        <p:txBody>
          <a:bodyPr wrap="square" rtlCol="0">
            <a:spAutoFit/>
          </a:bodyPr>
          <a:lstStyle/>
          <a:p>
            <a:r>
              <a:rPr lang="en-US" altLang="zh-CN" b="1" dirty="0" smtClean="0"/>
              <a:t>headline</a:t>
            </a:r>
            <a:endParaRPr lang="zh-CN" altLang="en-US" b="1" dirty="0"/>
          </a:p>
        </p:txBody>
      </p:sp>
      <p:sp>
        <p:nvSpPr>
          <p:cNvPr id="22" name="椭圆 21"/>
          <p:cNvSpPr/>
          <p:nvPr/>
        </p:nvSpPr>
        <p:spPr>
          <a:xfrm>
            <a:off x="6796008" y="2909294"/>
            <a:ext cx="1942309" cy="576064"/>
          </a:xfrm>
          <a:prstGeom prst="ellipse">
            <a:avLst/>
          </a:prstGeom>
          <a:solidFill>
            <a:srgbClr val="FDC3F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d</a:t>
            </a:r>
            <a:r>
              <a:rPr lang="en-US" altLang="zh-CN" b="1" dirty="0" smtClean="0">
                <a:solidFill>
                  <a:schemeClr val="tx1"/>
                </a:solidFill>
              </a:rPr>
              <a:t>etailed information</a:t>
            </a:r>
            <a:endParaRPr lang="zh-CN" altLang="en-US" b="1" dirty="0">
              <a:solidFill>
                <a:schemeClr val="tx1"/>
              </a:solidFill>
            </a:endParaRPr>
          </a:p>
        </p:txBody>
      </p:sp>
      <p:sp>
        <p:nvSpPr>
          <p:cNvPr id="30" name="TextBox 29"/>
          <p:cNvSpPr txBox="1"/>
          <p:nvPr/>
        </p:nvSpPr>
        <p:spPr>
          <a:xfrm>
            <a:off x="28104" y="1769933"/>
            <a:ext cx="211117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a</a:t>
            </a:r>
            <a:r>
              <a:rPr lang="en-US" altLang="zh-CN" sz="2400" b="1" dirty="0" smtClean="0">
                <a:latin typeface="Times New Roman" panose="02020603050405020304" pitchFamily="18" charset="0"/>
                <a:cs typeface="Times New Roman" panose="02020603050405020304" pitchFamily="18" charset="0"/>
              </a:rPr>
              <a:t> news report</a:t>
            </a:r>
            <a:endParaRPr lang="zh-CN" altLang="en-US" sz="2400" b="1" dirty="0">
              <a:latin typeface="Times New Roman" panose="02020603050405020304" pitchFamily="18" charset="0"/>
              <a:cs typeface="Times New Roman" panose="02020603050405020304" pitchFamily="18" charset="0"/>
            </a:endParaRPr>
          </a:p>
        </p:txBody>
      </p:sp>
      <p:sp>
        <p:nvSpPr>
          <p:cNvPr id="31" name="左大括号 30"/>
          <p:cNvSpPr/>
          <p:nvPr/>
        </p:nvSpPr>
        <p:spPr>
          <a:xfrm>
            <a:off x="2254522" y="520280"/>
            <a:ext cx="415725" cy="300290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爆炸形 1 31"/>
          <p:cNvSpPr/>
          <p:nvPr/>
        </p:nvSpPr>
        <p:spPr>
          <a:xfrm>
            <a:off x="2765873" y="3839501"/>
            <a:ext cx="2569111" cy="1177631"/>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0000"/>
                </a:solidFill>
              </a:rPr>
              <a:t>c</a:t>
            </a:r>
            <a:r>
              <a:rPr lang="en-US" altLang="zh-CN" sz="2000" b="1" dirty="0" smtClean="0">
                <a:solidFill>
                  <a:srgbClr val="FF0000"/>
                </a:solidFill>
              </a:rPr>
              <a:t>lear structure</a:t>
            </a:r>
            <a:endParaRPr lang="zh-CN" altLang="en-US" sz="2000" b="1" dirty="0">
              <a:solidFill>
                <a:srgbClr val="FF0000"/>
              </a:solidFill>
            </a:endParaRPr>
          </a:p>
        </p:txBody>
      </p:sp>
      <p:sp>
        <p:nvSpPr>
          <p:cNvPr id="33" name="爆炸形 1 32"/>
          <p:cNvSpPr/>
          <p:nvPr/>
        </p:nvSpPr>
        <p:spPr>
          <a:xfrm>
            <a:off x="89241" y="3651870"/>
            <a:ext cx="2682559" cy="1512168"/>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0000"/>
                </a:solidFill>
              </a:rPr>
              <a:t>o</a:t>
            </a:r>
            <a:r>
              <a:rPr lang="en-US" altLang="zh-CN" sz="2000" b="1" dirty="0" smtClean="0">
                <a:solidFill>
                  <a:srgbClr val="FF0000"/>
                </a:solidFill>
              </a:rPr>
              <a:t>bvious writing techniques</a:t>
            </a:r>
            <a:endParaRPr lang="zh-CN" altLang="en-US" sz="2000" b="1" dirty="0">
              <a:solidFill>
                <a:srgbClr val="FF0000"/>
              </a:solidFill>
            </a:endParaRPr>
          </a:p>
        </p:txBody>
      </p:sp>
      <p:sp>
        <p:nvSpPr>
          <p:cNvPr id="27" name="TextBox 26"/>
          <p:cNvSpPr txBox="1"/>
          <p:nvPr/>
        </p:nvSpPr>
        <p:spPr>
          <a:xfrm>
            <a:off x="127157" y="611292"/>
            <a:ext cx="2043809" cy="830997"/>
          </a:xfrm>
          <a:prstGeom prst="rect">
            <a:avLst/>
          </a:prstGeom>
          <a:solidFill>
            <a:srgbClr val="00B050"/>
          </a:solidFill>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background information</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02579" y="2761904"/>
            <a:ext cx="1851992" cy="461665"/>
          </a:xfrm>
          <a:prstGeom prst="rect">
            <a:avLst/>
          </a:prstGeom>
          <a:solidFill>
            <a:srgbClr val="00B05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d</a:t>
            </a:r>
            <a:r>
              <a:rPr lang="en-US" altLang="zh-CN" sz="2400" b="1" dirty="0" smtClean="0">
                <a:solidFill>
                  <a:schemeClr val="bg1"/>
                </a:solidFill>
                <a:latin typeface="Times New Roman" panose="02020603050405020304" pitchFamily="18" charset="0"/>
                <a:cs typeface="Times New Roman" panose="02020603050405020304" pitchFamily="18" charset="0"/>
              </a:rPr>
              <a:t>irect quote</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下箭头 20"/>
          <p:cNvSpPr/>
          <p:nvPr/>
        </p:nvSpPr>
        <p:spPr>
          <a:xfrm>
            <a:off x="899592" y="1419622"/>
            <a:ext cx="312615" cy="447932"/>
          </a:xfrm>
          <a:prstGeom prst="downArrow">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上箭头 22"/>
          <p:cNvSpPr/>
          <p:nvPr/>
        </p:nvSpPr>
        <p:spPr>
          <a:xfrm>
            <a:off x="899592" y="2231598"/>
            <a:ext cx="312615" cy="530306"/>
          </a:xfrm>
          <a:prstGeom prst="upArrow">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20925" y="-11564"/>
            <a:ext cx="2949660" cy="400110"/>
          </a:xfrm>
          <a:prstGeom prst="rect">
            <a:avLst/>
          </a:prstGeom>
          <a:solidFill>
            <a:schemeClr val="accent4">
              <a:lumMod val="20000"/>
              <a:lumOff val="80000"/>
            </a:schemeClr>
          </a:solidFill>
          <a:ln>
            <a:noFill/>
          </a:ln>
        </p:spPr>
        <p:txBody>
          <a:bodyPr wrap="square" rtlCol="0">
            <a:spAutoFit/>
          </a:bodyPr>
          <a:lstStyle/>
          <a:p>
            <a:r>
              <a:rPr lang="en-US" altLang="zh-CN" sz="2000" b="1" dirty="0" smtClean="0">
                <a:solidFill>
                  <a:srgbClr val="7030A0"/>
                </a:solidFill>
                <a:latin typeface="Comic Sans MS" panose="030F0702030302020204" pitchFamily="66" charset="0"/>
              </a:rPr>
              <a:t>Reading for structure </a:t>
            </a:r>
            <a:endParaRPr lang="zh-CN" altLang="en-US" sz="2000" b="1" dirty="0">
              <a:solidFill>
                <a:srgbClr val="7030A0"/>
              </a:solidFill>
              <a:latin typeface="Comic Sans MS" panose="030F0702030302020204" pitchFamily="66" charset="0"/>
            </a:endParaRPr>
          </a:p>
        </p:txBody>
      </p:sp>
      <p:sp>
        <p:nvSpPr>
          <p:cNvPr id="36" name="爆炸形 1 35"/>
          <p:cNvSpPr/>
          <p:nvPr/>
        </p:nvSpPr>
        <p:spPr>
          <a:xfrm>
            <a:off x="5404722" y="3887928"/>
            <a:ext cx="2840742" cy="1249639"/>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0000"/>
                </a:solidFill>
              </a:rPr>
              <a:t>d</a:t>
            </a:r>
            <a:r>
              <a:rPr lang="en-US" altLang="zh-CN" sz="2000" b="1" dirty="0" smtClean="0">
                <a:solidFill>
                  <a:srgbClr val="FF0000"/>
                </a:solidFill>
              </a:rPr>
              <a:t>irect &amp;exact </a:t>
            </a:r>
            <a:endParaRPr lang="en-US" altLang="zh-CN" sz="2000" b="1" dirty="0" smtClean="0">
              <a:solidFill>
                <a:srgbClr val="FF0000"/>
              </a:solidFill>
            </a:endParaRPr>
          </a:p>
          <a:p>
            <a:pPr algn="ctr"/>
            <a:r>
              <a:rPr lang="en-US" altLang="zh-CN" sz="2000" b="1" dirty="0" smtClean="0">
                <a:solidFill>
                  <a:srgbClr val="FF0000"/>
                </a:solidFill>
              </a:rPr>
              <a:t>language</a:t>
            </a:r>
            <a:endParaRPr lang="zh-CN" altLang="en-US" sz="2000" b="1" dirty="0">
              <a:solidFill>
                <a:srgbClr val="FF0000"/>
              </a:solidFill>
            </a:endParaRPr>
          </a:p>
        </p:txBody>
      </p:sp>
      <p:sp>
        <p:nvSpPr>
          <p:cNvPr id="24" name="爆炸形 1 23"/>
          <p:cNvSpPr/>
          <p:nvPr/>
        </p:nvSpPr>
        <p:spPr>
          <a:xfrm>
            <a:off x="87638" y="3672232"/>
            <a:ext cx="2625303" cy="1512168"/>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80">
                                          <p:stCondLst>
                                            <p:cond delay="0"/>
                                          </p:stCondLst>
                                        </p:cTn>
                                        <p:tgtEl>
                                          <p:spTgt spid="36"/>
                                        </p:tgtEl>
                                      </p:cBhvr>
                                    </p:animEffect>
                                    <p:anim calcmode="lin" valueType="num">
                                      <p:cBhvr>
                                        <p:cTn id="2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9" dur="26">
                                          <p:stCondLst>
                                            <p:cond delay="650"/>
                                          </p:stCondLst>
                                        </p:cTn>
                                        <p:tgtEl>
                                          <p:spTgt spid="36"/>
                                        </p:tgtEl>
                                      </p:cBhvr>
                                      <p:to x="100000" y="60000"/>
                                    </p:animScale>
                                    <p:animScale>
                                      <p:cBhvr>
                                        <p:cTn id="30" dur="166" decel="50000">
                                          <p:stCondLst>
                                            <p:cond delay="676"/>
                                          </p:stCondLst>
                                        </p:cTn>
                                        <p:tgtEl>
                                          <p:spTgt spid="36"/>
                                        </p:tgtEl>
                                      </p:cBhvr>
                                      <p:to x="100000" y="100000"/>
                                    </p:animScale>
                                    <p:animScale>
                                      <p:cBhvr>
                                        <p:cTn id="31" dur="26">
                                          <p:stCondLst>
                                            <p:cond delay="1312"/>
                                          </p:stCondLst>
                                        </p:cTn>
                                        <p:tgtEl>
                                          <p:spTgt spid="36"/>
                                        </p:tgtEl>
                                      </p:cBhvr>
                                      <p:to x="100000" y="80000"/>
                                    </p:animScale>
                                    <p:animScale>
                                      <p:cBhvr>
                                        <p:cTn id="32" dur="166" decel="50000">
                                          <p:stCondLst>
                                            <p:cond delay="1338"/>
                                          </p:stCondLst>
                                        </p:cTn>
                                        <p:tgtEl>
                                          <p:spTgt spid="36"/>
                                        </p:tgtEl>
                                      </p:cBhvr>
                                      <p:to x="100000" y="100000"/>
                                    </p:animScale>
                                    <p:animScale>
                                      <p:cBhvr>
                                        <p:cTn id="33" dur="26">
                                          <p:stCondLst>
                                            <p:cond delay="1642"/>
                                          </p:stCondLst>
                                        </p:cTn>
                                        <p:tgtEl>
                                          <p:spTgt spid="36"/>
                                        </p:tgtEl>
                                      </p:cBhvr>
                                      <p:to x="100000" y="90000"/>
                                    </p:animScale>
                                    <p:animScale>
                                      <p:cBhvr>
                                        <p:cTn id="34" dur="166" decel="50000">
                                          <p:stCondLst>
                                            <p:cond delay="1668"/>
                                          </p:stCondLst>
                                        </p:cTn>
                                        <p:tgtEl>
                                          <p:spTgt spid="36"/>
                                        </p:tgtEl>
                                      </p:cBhvr>
                                      <p:to x="100000" y="100000"/>
                                    </p:animScale>
                                    <p:animScale>
                                      <p:cBhvr>
                                        <p:cTn id="35" dur="26">
                                          <p:stCondLst>
                                            <p:cond delay="1808"/>
                                          </p:stCondLst>
                                        </p:cTn>
                                        <p:tgtEl>
                                          <p:spTgt spid="36"/>
                                        </p:tgtEl>
                                      </p:cBhvr>
                                      <p:to x="100000" y="95000"/>
                                    </p:animScale>
                                    <p:animScale>
                                      <p:cBhvr>
                                        <p:cTn id="36" dur="166" decel="50000">
                                          <p:stCondLst>
                                            <p:cond delay="1834"/>
                                          </p:stCondLst>
                                        </p:cTn>
                                        <p:tgtEl>
                                          <p:spTgt spid="3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heel(1)">
                                      <p:cBhvr>
                                        <p:cTn id="6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7" grpId="0" animBg="1"/>
      <p:bldP spid="28" grpId="0" animBg="1"/>
      <p:bldP spid="21" grpId="0" animBg="1"/>
      <p:bldP spid="23" grpId="0" animBg="1"/>
      <p:bldP spid="36"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8415" r="7799" b="3425"/>
          <a:stretch>
            <a:fillRect/>
          </a:stretch>
        </p:blipFill>
        <p:spPr>
          <a:xfrm>
            <a:off x="4103461" y="582520"/>
            <a:ext cx="5017404" cy="4560980"/>
          </a:xfrm>
          <a:prstGeom prst="rect">
            <a:avLst/>
          </a:prstGeom>
          <a:solidFill>
            <a:schemeClr val="accent1"/>
          </a:solidFill>
        </p:spPr>
      </p:pic>
      <p:sp>
        <p:nvSpPr>
          <p:cNvPr id="5" name="矩形 4"/>
          <p:cNvSpPr/>
          <p:nvPr/>
        </p:nvSpPr>
        <p:spPr>
          <a:xfrm>
            <a:off x="4166130" y="1515907"/>
            <a:ext cx="4954735" cy="375470"/>
          </a:xfrm>
          <a:prstGeom prst="rect">
            <a:avLst/>
          </a:prstGeom>
          <a:noFill/>
          <a:ln w="38100">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a:off x="3743009" y="1610044"/>
            <a:ext cx="346684" cy="216024"/>
          </a:xfrm>
          <a:prstGeom prst="leftArrow">
            <a:avLst/>
          </a:prstGeom>
          <a:solidFill>
            <a:schemeClr val="accent1">
              <a:lumMod val="20000"/>
              <a:lumOff val="80000"/>
            </a:scheme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763688" y="1534021"/>
            <a:ext cx="2016224" cy="461665"/>
          </a:xfrm>
          <a:prstGeom prst="rect">
            <a:avLst/>
          </a:prstGeom>
          <a:noFill/>
        </p:spPr>
        <p:txBody>
          <a:bodyPr wrap="square" rtlCol="0">
            <a:spAutoFit/>
          </a:bodyPr>
          <a:lstStyle/>
          <a:p>
            <a:r>
              <a:rPr lang="en-US" altLang="zh-CN" sz="2400" b="1" dirty="0" smtClean="0"/>
              <a:t>lead sentence</a:t>
            </a:r>
            <a:endParaRPr lang="zh-CN" altLang="en-US" sz="2400" b="1" dirty="0"/>
          </a:p>
        </p:txBody>
      </p:sp>
      <p:sp>
        <p:nvSpPr>
          <p:cNvPr id="12" name="矩形 11"/>
          <p:cNvSpPr/>
          <p:nvPr/>
        </p:nvSpPr>
        <p:spPr>
          <a:xfrm>
            <a:off x="4166130" y="1923678"/>
            <a:ext cx="4954735" cy="48158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左箭头 12"/>
          <p:cNvSpPr/>
          <p:nvPr/>
        </p:nvSpPr>
        <p:spPr>
          <a:xfrm>
            <a:off x="3743009" y="2048885"/>
            <a:ext cx="346684" cy="216024"/>
          </a:xfrm>
          <a:prstGeom prst="leftArrow">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2110953" y="1906878"/>
            <a:ext cx="1911012" cy="461665"/>
          </a:xfrm>
          <a:prstGeom prst="rect">
            <a:avLst/>
          </a:prstGeom>
          <a:noFill/>
        </p:spPr>
        <p:txBody>
          <a:bodyPr wrap="square" rtlCol="0">
            <a:spAutoFit/>
          </a:bodyPr>
          <a:lstStyle/>
          <a:p>
            <a:r>
              <a:rPr lang="en-US" altLang="zh-CN" sz="2400" b="1" dirty="0" smtClean="0"/>
              <a:t>paraphrase</a:t>
            </a:r>
            <a:endParaRPr lang="zh-CN" altLang="en-US" sz="2400" b="1" dirty="0"/>
          </a:p>
        </p:txBody>
      </p:sp>
      <p:sp>
        <p:nvSpPr>
          <p:cNvPr id="2" name="矩形 1"/>
          <p:cNvSpPr/>
          <p:nvPr/>
        </p:nvSpPr>
        <p:spPr>
          <a:xfrm>
            <a:off x="4166129" y="2571750"/>
            <a:ext cx="4873239" cy="2571750"/>
          </a:xfrm>
          <a:prstGeom prst="rect">
            <a:avLst/>
          </a:prstGeom>
          <a:noFill/>
          <a:ln w="381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箭头 16"/>
          <p:cNvSpPr/>
          <p:nvPr/>
        </p:nvSpPr>
        <p:spPr>
          <a:xfrm>
            <a:off x="3707904" y="3714506"/>
            <a:ext cx="446895" cy="369411"/>
          </a:xfrm>
          <a:prstGeom prst="leftArrow">
            <a:avLst/>
          </a:prstGeom>
          <a:solidFill>
            <a:schemeClr val="accent2">
              <a:lumMod val="20000"/>
              <a:lumOff val="80000"/>
            </a:scheme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699792" y="3714585"/>
            <a:ext cx="917125" cy="461665"/>
          </a:xfrm>
          <a:prstGeom prst="rect">
            <a:avLst/>
          </a:prstGeom>
          <a:noFill/>
        </p:spPr>
        <p:txBody>
          <a:bodyPr wrap="square" rtlCol="0">
            <a:spAutoFit/>
          </a:bodyPr>
          <a:lstStyle/>
          <a:p>
            <a:r>
              <a:rPr lang="en-US" altLang="zh-CN" sz="2400" b="1" dirty="0" smtClean="0"/>
              <a:t>body</a:t>
            </a:r>
            <a:endParaRPr lang="zh-CN" altLang="en-US" sz="2400" b="1" dirty="0"/>
          </a:p>
        </p:txBody>
      </p:sp>
      <p:sp>
        <p:nvSpPr>
          <p:cNvPr id="3" name="椭圆 2"/>
          <p:cNvSpPr/>
          <p:nvPr/>
        </p:nvSpPr>
        <p:spPr>
          <a:xfrm>
            <a:off x="5940152" y="757432"/>
            <a:ext cx="2664296" cy="566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左箭头 18"/>
          <p:cNvSpPr/>
          <p:nvPr/>
        </p:nvSpPr>
        <p:spPr>
          <a:xfrm>
            <a:off x="3778784" y="887955"/>
            <a:ext cx="2120703" cy="21602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483769" y="811301"/>
            <a:ext cx="1324346" cy="461665"/>
          </a:xfrm>
          <a:prstGeom prst="rect">
            <a:avLst/>
          </a:prstGeom>
          <a:noFill/>
        </p:spPr>
        <p:txBody>
          <a:bodyPr wrap="square" rtlCol="0">
            <a:spAutoFit/>
          </a:bodyPr>
          <a:lstStyle/>
          <a:p>
            <a:r>
              <a:rPr lang="en-US" altLang="zh-CN" sz="2400" b="1" dirty="0" smtClean="0"/>
              <a:t>headline</a:t>
            </a:r>
            <a:endParaRPr lang="zh-CN" altLang="en-US" sz="2400" b="1" dirty="0"/>
          </a:p>
        </p:txBody>
      </p:sp>
      <p:sp>
        <p:nvSpPr>
          <p:cNvPr id="35" name="TextBox 34"/>
          <p:cNvSpPr txBox="1"/>
          <p:nvPr/>
        </p:nvSpPr>
        <p:spPr>
          <a:xfrm>
            <a:off x="1995875" y="2405258"/>
            <a:ext cx="1939758" cy="707886"/>
          </a:xfrm>
          <a:prstGeom prst="rect">
            <a:avLst/>
          </a:prstGeom>
          <a:noFill/>
          <a:ln w="28575">
            <a:solidFill>
              <a:srgbClr val="00B050"/>
            </a:solidFill>
          </a:ln>
        </p:spPr>
        <p:txBody>
          <a:bodyPr wrap="square" rtlCol="0">
            <a:spAutoFit/>
          </a:bodyPr>
          <a:lstStyle/>
          <a:p>
            <a:r>
              <a:rPr lang="en-US" altLang="zh-CN" sz="2000" b="1" i="1" dirty="0">
                <a:solidFill>
                  <a:srgbClr val="00B050"/>
                </a:solidFill>
              </a:rPr>
              <a:t>e</a:t>
            </a:r>
            <a:r>
              <a:rPr lang="en-US" altLang="zh-CN" sz="2000" b="1" i="1" dirty="0" smtClean="0">
                <a:solidFill>
                  <a:srgbClr val="00B050"/>
                </a:solidFill>
              </a:rPr>
              <a:t>asy-understanding</a:t>
            </a:r>
            <a:endParaRPr lang="zh-CN" altLang="en-US" sz="2000" b="1" i="1" dirty="0">
              <a:solidFill>
                <a:srgbClr val="00B050"/>
              </a:solidFill>
            </a:endParaRPr>
          </a:p>
        </p:txBody>
      </p:sp>
      <p:sp>
        <p:nvSpPr>
          <p:cNvPr id="39" name="TextBox 38"/>
          <p:cNvSpPr txBox="1"/>
          <p:nvPr/>
        </p:nvSpPr>
        <p:spPr>
          <a:xfrm>
            <a:off x="2736862" y="1220703"/>
            <a:ext cx="1145873" cy="400110"/>
          </a:xfrm>
          <a:prstGeom prst="rect">
            <a:avLst/>
          </a:prstGeom>
          <a:noFill/>
          <a:ln w="28575">
            <a:solidFill>
              <a:srgbClr val="FF0000"/>
            </a:solidFill>
          </a:ln>
        </p:spPr>
        <p:txBody>
          <a:bodyPr wrap="square" rtlCol="0">
            <a:spAutoFit/>
          </a:bodyPr>
          <a:lstStyle/>
          <a:p>
            <a:r>
              <a:rPr lang="en-US" altLang="zh-CN" sz="2000" b="1" i="1" dirty="0" smtClean="0">
                <a:solidFill>
                  <a:srgbClr val="FF0000"/>
                </a:solidFill>
              </a:rPr>
              <a:t>accurate</a:t>
            </a:r>
            <a:endParaRPr lang="zh-CN" altLang="en-US" sz="2000" b="1" i="1" dirty="0">
              <a:solidFill>
                <a:srgbClr val="FF0000"/>
              </a:solidFill>
            </a:endParaRPr>
          </a:p>
        </p:txBody>
      </p:sp>
      <p:sp>
        <p:nvSpPr>
          <p:cNvPr id="40" name="TextBox 39"/>
          <p:cNvSpPr txBox="1"/>
          <p:nvPr/>
        </p:nvSpPr>
        <p:spPr>
          <a:xfrm>
            <a:off x="1924162" y="1219388"/>
            <a:ext cx="699721" cy="400110"/>
          </a:xfrm>
          <a:prstGeom prst="rect">
            <a:avLst/>
          </a:prstGeom>
          <a:noFill/>
          <a:ln w="28575">
            <a:solidFill>
              <a:srgbClr val="FF0000"/>
            </a:solidFill>
          </a:ln>
        </p:spPr>
        <p:txBody>
          <a:bodyPr wrap="square" rtlCol="0">
            <a:spAutoFit/>
          </a:bodyPr>
          <a:lstStyle/>
          <a:p>
            <a:r>
              <a:rPr lang="en-US" altLang="zh-CN" sz="2000" b="1" i="1" dirty="0" smtClean="0">
                <a:solidFill>
                  <a:srgbClr val="FF0000"/>
                </a:solidFill>
              </a:rPr>
              <a:t>brief</a:t>
            </a:r>
            <a:endParaRPr lang="zh-CN" altLang="en-US" sz="2000" b="1" i="1" dirty="0">
              <a:solidFill>
                <a:srgbClr val="FF0000"/>
              </a:solidFill>
            </a:endParaRPr>
          </a:p>
        </p:txBody>
      </p:sp>
      <p:sp>
        <p:nvSpPr>
          <p:cNvPr id="42" name="TextBox 41"/>
          <p:cNvSpPr txBox="1"/>
          <p:nvPr/>
        </p:nvSpPr>
        <p:spPr>
          <a:xfrm>
            <a:off x="233170" y="1697314"/>
            <a:ext cx="1530518" cy="400110"/>
          </a:xfrm>
          <a:prstGeom prst="rect">
            <a:avLst/>
          </a:prstGeom>
          <a:noFill/>
          <a:ln w="28575">
            <a:solidFill>
              <a:srgbClr val="3333FF"/>
            </a:solidFill>
          </a:ln>
        </p:spPr>
        <p:txBody>
          <a:bodyPr wrap="square" rtlCol="0">
            <a:spAutoFit/>
          </a:bodyPr>
          <a:lstStyle/>
          <a:p>
            <a:r>
              <a:rPr lang="en-US" altLang="zh-CN" sz="2000" b="1" i="1" dirty="0">
                <a:solidFill>
                  <a:srgbClr val="3333FF"/>
                </a:solidFill>
              </a:rPr>
              <a:t>summarized</a:t>
            </a:r>
            <a:endParaRPr lang="zh-CN" altLang="en-US" sz="2000" b="1" i="1" dirty="0">
              <a:solidFill>
                <a:srgbClr val="3333FF"/>
              </a:solidFill>
            </a:endParaRPr>
          </a:p>
        </p:txBody>
      </p:sp>
      <p:sp>
        <p:nvSpPr>
          <p:cNvPr id="44" name="TextBox 43"/>
          <p:cNvSpPr txBox="1"/>
          <p:nvPr/>
        </p:nvSpPr>
        <p:spPr>
          <a:xfrm>
            <a:off x="1562809" y="3714506"/>
            <a:ext cx="1096288" cy="400110"/>
          </a:xfrm>
          <a:prstGeom prst="rect">
            <a:avLst/>
          </a:prstGeom>
          <a:noFill/>
          <a:ln w="28575">
            <a:solidFill>
              <a:srgbClr val="FF3399"/>
            </a:solidFill>
          </a:ln>
        </p:spPr>
        <p:txBody>
          <a:bodyPr wrap="square" rtlCol="0">
            <a:spAutoFit/>
          </a:bodyPr>
          <a:lstStyle/>
          <a:p>
            <a:r>
              <a:rPr lang="en-US" altLang="zh-CN" sz="2000" b="1" i="1" dirty="0" smtClean="0">
                <a:solidFill>
                  <a:srgbClr val="FF3399"/>
                </a:solidFill>
              </a:rPr>
              <a:t>detailed</a:t>
            </a:r>
            <a:endParaRPr lang="zh-CN" altLang="en-US" sz="2000" b="1" i="1" dirty="0">
              <a:solidFill>
                <a:srgbClr val="FF3399"/>
              </a:solidFill>
            </a:endParaRPr>
          </a:p>
        </p:txBody>
      </p:sp>
      <p:sp>
        <p:nvSpPr>
          <p:cNvPr id="47" name="爆炸形 1 46"/>
          <p:cNvSpPr/>
          <p:nvPr/>
        </p:nvSpPr>
        <p:spPr>
          <a:xfrm>
            <a:off x="-144180" y="-95461"/>
            <a:ext cx="5255897" cy="1081281"/>
          </a:xfrm>
          <a:prstGeom prst="irregularSeal1">
            <a:avLst/>
          </a:prstGeom>
          <a:solidFill>
            <a:srgbClr val="FFFF00"/>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0000"/>
                </a:solidFill>
              </a:rPr>
              <a:t>o</a:t>
            </a:r>
            <a:r>
              <a:rPr lang="en-US" altLang="zh-CN" sz="2000" b="1" dirty="0" smtClean="0">
                <a:solidFill>
                  <a:srgbClr val="FF0000"/>
                </a:solidFill>
              </a:rPr>
              <a:t>bvious writing techniques</a:t>
            </a:r>
            <a:endParaRPr lang="zh-CN" altLang="en-US" sz="2000" b="1" dirty="0">
              <a:solidFill>
                <a:srgbClr val="FF0000"/>
              </a:solidFill>
            </a:endParaRPr>
          </a:p>
        </p:txBody>
      </p:sp>
      <p:sp>
        <p:nvSpPr>
          <p:cNvPr id="48" name="TextBox 47"/>
          <p:cNvSpPr txBox="1"/>
          <p:nvPr/>
        </p:nvSpPr>
        <p:spPr>
          <a:xfrm>
            <a:off x="505344" y="1216671"/>
            <a:ext cx="1315910" cy="400110"/>
          </a:xfrm>
          <a:prstGeom prst="rect">
            <a:avLst/>
          </a:prstGeom>
          <a:noFill/>
          <a:ln w="28575">
            <a:solidFill>
              <a:srgbClr val="FF5050"/>
            </a:solidFill>
          </a:ln>
        </p:spPr>
        <p:txBody>
          <a:bodyPr wrap="square" rtlCol="0">
            <a:spAutoFit/>
          </a:bodyPr>
          <a:lstStyle/>
          <a:p>
            <a:r>
              <a:rPr lang="en-US" altLang="zh-CN" sz="2000" b="1" i="1" dirty="0" smtClean="0">
                <a:solidFill>
                  <a:srgbClr val="FF0000"/>
                </a:solidFill>
              </a:rPr>
              <a:t>impressive</a:t>
            </a:r>
            <a:endParaRPr lang="zh-CN" altLang="en-US" sz="2000" b="1" i="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randombar(horizontal)">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0" grpId="0" animBg="1"/>
      <p:bldP spid="42" grpId="0" animBg="1"/>
      <p:bldP spid="44"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炸形 1 3"/>
          <p:cNvSpPr/>
          <p:nvPr/>
        </p:nvSpPr>
        <p:spPr>
          <a:xfrm>
            <a:off x="0" y="-75931"/>
            <a:ext cx="4612038" cy="1434787"/>
          </a:xfrm>
          <a:prstGeom prst="irregularSeal1">
            <a:avLst/>
          </a:prstGeom>
          <a:solidFill>
            <a:srgbClr val="FFFF00"/>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0000"/>
                </a:solidFill>
              </a:rPr>
              <a:t>o</a:t>
            </a:r>
            <a:r>
              <a:rPr lang="en-US" altLang="zh-CN" sz="2000" b="1" dirty="0" smtClean="0">
                <a:solidFill>
                  <a:srgbClr val="FF0000"/>
                </a:solidFill>
              </a:rPr>
              <a:t>bvious writing techniques</a:t>
            </a:r>
            <a:endParaRPr lang="zh-CN" altLang="en-US" sz="2000" b="1" dirty="0">
              <a:solidFill>
                <a:srgbClr val="FF0000"/>
              </a:solidFill>
            </a:endParaRPr>
          </a:p>
        </p:txBody>
      </p:sp>
      <p:pic>
        <p:nvPicPr>
          <p:cNvPr id="5" name="图片 4"/>
          <p:cNvPicPr>
            <a:picLocks noChangeAspect="1"/>
          </p:cNvPicPr>
          <p:nvPr/>
        </p:nvPicPr>
        <p:blipFill rotWithShape="1">
          <a:blip r:embed="rId1"/>
          <a:srcRect l="8415" r="7799" b="3425"/>
          <a:stretch>
            <a:fillRect/>
          </a:stretch>
        </p:blipFill>
        <p:spPr>
          <a:xfrm>
            <a:off x="3995936" y="14768"/>
            <a:ext cx="5148064" cy="5128731"/>
          </a:xfrm>
          <a:prstGeom prst="rect">
            <a:avLst/>
          </a:prstGeom>
          <a:solidFill>
            <a:schemeClr val="accent1"/>
          </a:solidFill>
        </p:spPr>
      </p:pic>
      <p:sp>
        <p:nvSpPr>
          <p:cNvPr id="6" name="椭圆 5"/>
          <p:cNvSpPr/>
          <p:nvPr/>
        </p:nvSpPr>
        <p:spPr>
          <a:xfrm>
            <a:off x="1754912" y="1491630"/>
            <a:ext cx="2250391" cy="1008112"/>
          </a:xfrm>
          <a:prstGeom prst="ellipse">
            <a:avLst/>
          </a:prstGeom>
          <a:solidFill>
            <a:srgbClr val="009999"/>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a:t>n</a:t>
            </a:r>
            <a:r>
              <a:rPr lang="en-US" altLang="zh-CN" sz="2400" dirty="0" smtClean="0"/>
              <a:t>o comments</a:t>
            </a:r>
            <a:endParaRPr lang="zh-CN" altLang="en-US" sz="2400" dirty="0"/>
          </a:p>
        </p:txBody>
      </p:sp>
      <p:sp>
        <p:nvSpPr>
          <p:cNvPr id="7" name="椭圆 6"/>
          <p:cNvSpPr/>
          <p:nvPr/>
        </p:nvSpPr>
        <p:spPr>
          <a:xfrm>
            <a:off x="1767497" y="2859782"/>
            <a:ext cx="2298487" cy="936104"/>
          </a:xfrm>
          <a:prstGeom prst="ellipse">
            <a:avLst/>
          </a:prstGeom>
          <a:solidFill>
            <a:srgbClr val="009999"/>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smtClean="0"/>
              <a:t>passive </a:t>
            </a:r>
            <a:r>
              <a:rPr lang="en-US" altLang="zh-CN" sz="2400" dirty="0"/>
              <a:t>voice</a:t>
            </a:r>
            <a:endParaRPr lang="zh-CN" altLang="en-US" sz="2400" dirty="0"/>
          </a:p>
        </p:txBody>
      </p:sp>
      <p:sp>
        <p:nvSpPr>
          <p:cNvPr id="8" name="椭圆 7"/>
          <p:cNvSpPr/>
          <p:nvPr/>
        </p:nvSpPr>
        <p:spPr>
          <a:xfrm>
            <a:off x="1691680" y="4240747"/>
            <a:ext cx="2370489" cy="855712"/>
          </a:xfrm>
          <a:prstGeom prst="ellipse">
            <a:avLst/>
          </a:prstGeom>
          <a:solidFill>
            <a:srgbClr val="009999"/>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a:t>d</a:t>
            </a:r>
            <a:r>
              <a:rPr lang="en-US" altLang="zh-CN" sz="2400" dirty="0" smtClean="0"/>
              <a:t>irect quote</a:t>
            </a:r>
            <a:endParaRPr lang="zh-CN" altLang="en-US" sz="2400" dirty="0"/>
          </a:p>
        </p:txBody>
      </p:sp>
      <p:sp>
        <p:nvSpPr>
          <p:cNvPr id="9" name="椭圆 8"/>
          <p:cNvSpPr/>
          <p:nvPr/>
        </p:nvSpPr>
        <p:spPr>
          <a:xfrm>
            <a:off x="5364088" y="1779662"/>
            <a:ext cx="1205880" cy="2160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64286" y="4240746"/>
            <a:ext cx="3460042" cy="9027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99874" y="2981564"/>
            <a:ext cx="1472130" cy="461665"/>
          </a:xfrm>
          <a:prstGeom prst="rect">
            <a:avLst/>
          </a:prstGeom>
          <a:noFill/>
        </p:spPr>
        <p:txBody>
          <a:bodyPr wrap="square" rtlCol="0">
            <a:spAutoFit/>
          </a:bodyPr>
          <a:lstStyle/>
          <a:p>
            <a:r>
              <a:rPr lang="en-US" altLang="zh-CN" sz="2400" b="1" dirty="0" smtClean="0">
                <a:solidFill>
                  <a:srgbClr val="C00000"/>
                </a:solidFill>
              </a:rPr>
              <a:t>objective</a:t>
            </a:r>
            <a:endParaRPr lang="zh-CN" altLang="en-US" sz="2400" b="1" dirty="0">
              <a:solidFill>
                <a:srgbClr val="C00000"/>
              </a:solidFill>
            </a:endParaRPr>
          </a:p>
        </p:txBody>
      </p:sp>
      <p:sp>
        <p:nvSpPr>
          <p:cNvPr id="12" name="左大括号 11"/>
          <p:cNvSpPr/>
          <p:nvPr/>
        </p:nvSpPr>
        <p:spPr>
          <a:xfrm>
            <a:off x="1347567" y="1887674"/>
            <a:ext cx="365815" cy="291632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5250" y="2398117"/>
            <a:ext cx="1760162" cy="461665"/>
          </a:xfrm>
          <a:prstGeom prst="rect">
            <a:avLst/>
          </a:prstGeom>
          <a:noFill/>
        </p:spPr>
        <p:txBody>
          <a:bodyPr wrap="square" rtlCol="0">
            <a:spAutoFit/>
          </a:bodyPr>
          <a:lstStyle/>
          <a:p>
            <a:r>
              <a:rPr lang="en-US" altLang="zh-CN" sz="2400" b="1" dirty="0" smtClean="0">
                <a:solidFill>
                  <a:srgbClr val="C00000"/>
                </a:solidFill>
              </a:rPr>
              <a:t>persuasive</a:t>
            </a:r>
            <a:endParaRPr lang="zh-CN" altLang="en-US" sz="2400" b="1" dirty="0">
              <a:solidFill>
                <a:srgbClr val="C00000"/>
              </a:solidFill>
            </a:endParaRPr>
          </a:p>
        </p:txBody>
      </p:sp>
      <p:sp>
        <p:nvSpPr>
          <p:cNvPr id="14" name="TextBox 13"/>
          <p:cNvSpPr txBox="1"/>
          <p:nvPr/>
        </p:nvSpPr>
        <p:spPr>
          <a:xfrm>
            <a:off x="140998" y="3443229"/>
            <a:ext cx="1190746" cy="461665"/>
          </a:xfrm>
          <a:prstGeom prst="rect">
            <a:avLst/>
          </a:prstGeom>
          <a:noFill/>
        </p:spPr>
        <p:txBody>
          <a:bodyPr wrap="square" rtlCol="0">
            <a:spAutoFit/>
          </a:bodyPr>
          <a:lstStyle/>
          <a:p>
            <a:r>
              <a:rPr lang="en-US" altLang="zh-CN" sz="2400" b="1" dirty="0" smtClean="0">
                <a:solidFill>
                  <a:srgbClr val="C00000"/>
                </a:solidFill>
              </a:rPr>
              <a:t>direct</a:t>
            </a:r>
            <a:endParaRPr lang="zh-CN" altLang="en-US" sz="2400" b="1" dirty="0">
              <a:solidFill>
                <a:srgbClr val="C00000"/>
              </a:solidFill>
            </a:endParaRPr>
          </a:p>
        </p:txBody>
      </p:sp>
      <p:sp>
        <p:nvSpPr>
          <p:cNvPr id="15" name="TextBox 14"/>
          <p:cNvSpPr txBox="1"/>
          <p:nvPr/>
        </p:nvSpPr>
        <p:spPr>
          <a:xfrm>
            <a:off x="68457" y="4009913"/>
            <a:ext cx="1462017" cy="461665"/>
          </a:xfrm>
          <a:prstGeom prst="rect">
            <a:avLst/>
          </a:prstGeom>
          <a:noFill/>
        </p:spPr>
        <p:txBody>
          <a:bodyPr wrap="square" rtlCol="0">
            <a:spAutoFit/>
          </a:bodyPr>
          <a:lstStyle/>
          <a:p>
            <a:r>
              <a:rPr lang="en-US" altLang="zh-CN" sz="2400" b="1" dirty="0" smtClean="0">
                <a:solidFill>
                  <a:srgbClr val="C00000"/>
                </a:solidFill>
              </a:rPr>
              <a:t>accurate</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animBg="1"/>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5688632" cy="584775"/>
          </a:xfrm>
          <a:prstGeom prst="rect">
            <a:avLst/>
          </a:prstGeom>
          <a:solidFill>
            <a:schemeClr val="accent3">
              <a:lumMod val="20000"/>
              <a:lumOff val="80000"/>
            </a:schemeClr>
          </a:solidFill>
          <a:ln w="38100">
            <a:solidFill>
              <a:srgbClr val="008080"/>
            </a:solidFill>
          </a:ln>
        </p:spPr>
        <p:txBody>
          <a:bodyPr wrap="square" rtlCol="0">
            <a:spAutoFit/>
          </a:bodyPr>
          <a:lstStyle/>
          <a:p>
            <a:r>
              <a:rPr lang="en-US" altLang="zh-CN" sz="3200" b="1" dirty="0" smtClean="0">
                <a:latin typeface="Colonna MT" panose="04020805060202030203" pitchFamily="82" charset="0"/>
              </a:rPr>
              <a:t>Let’s try to write a news report!</a:t>
            </a:r>
            <a:endParaRPr lang="zh-CN" altLang="en-US" sz="3200" b="1" dirty="0">
              <a:latin typeface="Colonna MT" panose="04020805060202030203" pitchFamily="82" charset="0"/>
            </a:endParaRPr>
          </a:p>
        </p:txBody>
      </p:sp>
      <p:pic>
        <p:nvPicPr>
          <p:cNvPr id="6" name="图片 5"/>
          <p:cNvPicPr>
            <a:picLocks noChangeAspect="1"/>
          </p:cNvPicPr>
          <p:nvPr/>
        </p:nvPicPr>
        <p:blipFill rotWithShape="1">
          <a:blip r:embed="rId1"/>
          <a:srcRect r="50000"/>
          <a:stretch>
            <a:fillRect/>
          </a:stretch>
        </p:blipFill>
        <p:spPr>
          <a:xfrm>
            <a:off x="576064" y="1999224"/>
            <a:ext cx="4536504" cy="3142734"/>
          </a:xfrm>
          <a:prstGeom prst="rect">
            <a:avLst/>
          </a:prstGeom>
        </p:spPr>
      </p:pic>
      <p:sp>
        <p:nvSpPr>
          <p:cNvPr id="7" name="TextBox 6"/>
          <p:cNvSpPr txBox="1"/>
          <p:nvPr/>
        </p:nvSpPr>
        <p:spPr>
          <a:xfrm>
            <a:off x="0" y="739313"/>
            <a:ext cx="8892480" cy="1107996"/>
          </a:xfrm>
          <a:prstGeom prst="rect">
            <a:avLst/>
          </a:prstGeom>
          <a:noFill/>
        </p:spPr>
        <p:txBody>
          <a:bodyPr wrap="square" rtlCol="0">
            <a:spAutoFit/>
          </a:bodyPr>
          <a:lstStyle/>
          <a:p>
            <a:pPr algn="ctr"/>
            <a:r>
              <a:rPr lang="en-US" altLang="zh-CN" sz="2200" b="1" i="1" dirty="0">
                <a:solidFill>
                  <a:srgbClr val="FF0000"/>
                </a:solidFill>
                <a:latin typeface="Times New Roman" panose="02020603050405020304" pitchFamily="18" charset="0"/>
                <a:cs typeface="Times New Roman" panose="02020603050405020304" pitchFamily="18" charset="0"/>
              </a:rPr>
              <a:t>Write a news report </a:t>
            </a:r>
            <a:r>
              <a:rPr lang="en-US" altLang="zh-CN" sz="2200" b="1" i="1" dirty="0">
                <a:latin typeface="Times New Roman" panose="02020603050405020304" pitchFamily="18" charset="0"/>
                <a:cs typeface="Times New Roman" panose="02020603050405020304" pitchFamily="18" charset="0"/>
              </a:rPr>
              <a:t>about a person or group who works to protect our cultural  heritage. You can use the interview notes below or write about a person or group that you know of.</a:t>
            </a:r>
            <a:endParaRPr lang="en-US" altLang="zh-CN" sz="2200" b="1" i="1"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6814" t="2613" r="10616" b="7008"/>
          <a:stretch>
            <a:fillRect/>
          </a:stretch>
        </p:blipFill>
        <p:spPr>
          <a:xfrm>
            <a:off x="7621508" y="2144147"/>
            <a:ext cx="1522492" cy="1987949"/>
          </a:xfrm>
          <a:prstGeom prst="rect">
            <a:avLst/>
          </a:prstGeom>
        </p:spPr>
      </p:pic>
      <p:sp>
        <p:nvSpPr>
          <p:cNvPr id="9" name="矩形 8"/>
          <p:cNvSpPr/>
          <p:nvPr/>
        </p:nvSpPr>
        <p:spPr>
          <a:xfrm>
            <a:off x="5411444" y="2676457"/>
            <a:ext cx="2030877"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937"/>
            <a:ext cx="9144000" cy="5143500"/>
          </a:xfrm>
          <a:prstGeom prst="rect">
            <a:avLst/>
          </a:prstGeom>
        </p:spPr>
      </p:pic>
      <p:sp>
        <p:nvSpPr>
          <p:cNvPr id="5" name="矩形 4"/>
          <p:cNvSpPr/>
          <p:nvPr/>
        </p:nvSpPr>
        <p:spPr>
          <a:xfrm>
            <a:off x="1397997" y="241639"/>
            <a:ext cx="2905643" cy="1077218"/>
          </a:xfrm>
          <a:prstGeom prst="rect">
            <a:avLst/>
          </a:prstGeom>
          <a:solidFill>
            <a:schemeClr val="tx1">
              <a:lumMod val="65000"/>
              <a:lumOff val="35000"/>
            </a:schemeClr>
          </a:solidFill>
          <a:ln>
            <a:noFill/>
          </a:ln>
        </p:spPr>
        <p:txBody>
          <a:bodyPr wrap="square" rtlCol="0" anchor="t">
            <a:spAutoFit/>
            <a:scene3d>
              <a:camera prst="orthographicFront"/>
              <a:lightRig rig="threePt" dir="t"/>
            </a:scene3d>
          </a:bodyPr>
          <a:lstStyle/>
          <a:p>
            <a:pPr algn="ctr"/>
            <a:r>
              <a:rPr lang="en-US" altLang="zh-CN" sz="3200" b="1" dirty="0" smtClean="0">
                <a:solidFill>
                  <a:schemeClr val="bg1"/>
                </a:solidFill>
                <a:effectLst>
                  <a:glow rad="228600">
                    <a:schemeClr val="accent1">
                      <a:satMod val="175000"/>
                      <a:alpha val="40000"/>
                    </a:schemeClr>
                  </a:glow>
                  <a:outerShdw blurRad="38100" dist="19050" dir="2700000" algn="tl" rotWithShape="0">
                    <a:schemeClr val="dk1">
                      <a:alpha val="40000"/>
                    </a:schemeClr>
                  </a:outerShdw>
                </a:effectLst>
                <a:latin typeface="Calibri" panose="020F0502020204030204" charset="0"/>
                <a:cs typeface="Calibri" panose="020F0502020204030204" charset="0"/>
              </a:rPr>
              <a:t>How to write a news report</a:t>
            </a:r>
            <a:endParaRPr lang="en-US" altLang="zh-CN" sz="3200" b="1" dirty="0">
              <a:solidFill>
                <a:schemeClr val="bg1"/>
              </a:solidFill>
              <a:effectLst>
                <a:glow rad="228600">
                  <a:schemeClr val="accent1">
                    <a:satMod val="175000"/>
                    <a:alpha val="40000"/>
                  </a:schemeClr>
                </a:glow>
                <a:outerShdw blurRad="38100" dist="19050" dir="2700000" algn="tl" rotWithShape="0">
                  <a:schemeClr val="dk1">
                    <a:alpha val="40000"/>
                  </a:schemeClr>
                </a:outerShdw>
              </a:effectLst>
              <a:latin typeface="Calibri" panose="020F0502020204030204" charset="0"/>
              <a:cs typeface="Calibri" panose="020F0502020204030204" charset="0"/>
            </a:endParaRPr>
          </a:p>
        </p:txBody>
      </p:sp>
      <p:sp>
        <p:nvSpPr>
          <p:cNvPr id="9" name="右箭头标注 8"/>
          <p:cNvSpPr/>
          <p:nvPr/>
        </p:nvSpPr>
        <p:spPr>
          <a:xfrm>
            <a:off x="96202" y="3147814"/>
            <a:ext cx="2603590" cy="1958481"/>
          </a:xfrm>
          <a:prstGeom prst="right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rPr>
              <a:t>Understand the given information</a:t>
            </a:r>
            <a:endParaRPr lang="zh-CN" altLang="en-US" sz="2400" b="1" dirty="0">
              <a:solidFill>
                <a:schemeClr val="tx1"/>
              </a:solidFill>
            </a:endParaRPr>
          </a:p>
        </p:txBody>
      </p:sp>
      <p:sp>
        <p:nvSpPr>
          <p:cNvPr id="10" name="右箭头标注 9"/>
          <p:cNvSpPr/>
          <p:nvPr/>
        </p:nvSpPr>
        <p:spPr>
          <a:xfrm>
            <a:off x="2699792" y="2318521"/>
            <a:ext cx="2306434" cy="2053429"/>
          </a:xfrm>
          <a:prstGeom prst="rightArrowCallou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b="1" dirty="0" smtClean="0">
                <a:solidFill>
                  <a:schemeClr val="tx1"/>
                </a:solidFill>
              </a:rPr>
              <a:t>Write the headline </a:t>
            </a:r>
            <a:endParaRPr lang="zh-CN" altLang="en-US" sz="2400" b="1" dirty="0">
              <a:solidFill>
                <a:schemeClr val="tx1"/>
              </a:solidFill>
            </a:endParaRPr>
          </a:p>
        </p:txBody>
      </p:sp>
      <p:sp>
        <p:nvSpPr>
          <p:cNvPr id="11" name="右箭头标注 10"/>
          <p:cNvSpPr/>
          <p:nvPr/>
        </p:nvSpPr>
        <p:spPr>
          <a:xfrm>
            <a:off x="5006226" y="1347614"/>
            <a:ext cx="2277884" cy="2231783"/>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b="1" dirty="0" smtClean="0">
                <a:solidFill>
                  <a:schemeClr val="tx1"/>
                </a:solidFill>
              </a:rPr>
              <a:t>Write the lead sentence and news report</a:t>
            </a:r>
            <a:endParaRPr lang="zh-CN" altLang="en-US" sz="2400" b="1" dirty="0">
              <a:solidFill>
                <a:schemeClr val="tx1"/>
              </a:solidFill>
            </a:endParaRPr>
          </a:p>
        </p:txBody>
      </p:sp>
      <p:sp>
        <p:nvSpPr>
          <p:cNvPr id="12" name="右箭头标注 11"/>
          <p:cNvSpPr/>
          <p:nvPr/>
        </p:nvSpPr>
        <p:spPr>
          <a:xfrm>
            <a:off x="7284110" y="555526"/>
            <a:ext cx="1859890" cy="2304256"/>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400" b="1" dirty="0" smtClean="0"/>
              <a:t>Polish the writing</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右箭头标注 3"/>
          <p:cNvSpPr/>
          <p:nvPr/>
        </p:nvSpPr>
        <p:spPr>
          <a:xfrm>
            <a:off x="2846" y="620268"/>
            <a:ext cx="2696946" cy="1958481"/>
          </a:xfrm>
          <a:prstGeom prst="right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rPr>
              <a:t>Understand the given information</a:t>
            </a:r>
            <a:endParaRPr lang="zh-CN" altLang="en-US" sz="2400" b="1" dirty="0">
              <a:solidFill>
                <a:schemeClr val="tx1"/>
              </a:solidFill>
            </a:endParaRPr>
          </a:p>
        </p:txBody>
      </p:sp>
      <p:pic>
        <p:nvPicPr>
          <p:cNvPr id="5" name="图片 4"/>
          <p:cNvPicPr>
            <a:picLocks noChangeAspect="1"/>
          </p:cNvPicPr>
          <p:nvPr/>
        </p:nvPicPr>
        <p:blipFill rotWithShape="1">
          <a:blip r:embed="rId2"/>
          <a:srcRect r="50000"/>
          <a:stretch>
            <a:fillRect/>
          </a:stretch>
        </p:blipFill>
        <p:spPr>
          <a:xfrm>
            <a:off x="2699792" y="47426"/>
            <a:ext cx="4968552" cy="3142734"/>
          </a:xfrm>
          <a:prstGeom prst="rect">
            <a:avLst/>
          </a:prstGeom>
        </p:spPr>
      </p:pic>
      <p:sp>
        <p:nvSpPr>
          <p:cNvPr id="6" name="TextBox 5"/>
          <p:cNvSpPr txBox="1"/>
          <p:nvPr/>
        </p:nvSpPr>
        <p:spPr>
          <a:xfrm>
            <a:off x="4860032" y="843558"/>
            <a:ext cx="1368152" cy="400110"/>
          </a:xfrm>
          <a:prstGeom prst="rect">
            <a:avLst/>
          </a:prstGeom>
          <a:noFill/>
        </p:spPr>
        <p:txBody>
          <a:bodyPr wrap="square" rtlCol="0">
            <a:spAutoFit/>
          </a:bodyPr>
          <a:lstStyle/>
          <a:p>
            <a:r>
              <a:rPr lang="en-US" altLang="zh-CN" sz="2000" b="1" i="1" dirty="0" smtClean="0">
                <a:solidFill>
                  <a:srgbClr val="3333FF"/>
                </a:solidFill>
              </a:rPr>
              <a:t>occupation</a:t>
            </a:r>
            <a:endParaRPr lang="zh-CN" altLang="en-US" sz="2000" b="1" i="1" dirty="0">
              <a:solidFill>
                <a:srgbClr val="3333FF"/>
              </a:solidFill>
            </a:endParaRPr>
          </a:p>
        </p:txBody>
      </p:sp>
      <p:sp>
        <p:nvSpPr>
          <p:cNvPr id="7" name="TextBox 6"/>
          <p:cNvSpPr txBox="1"/>
          <p:nvPr/>
        </p:nvSpPr>
        <p:spPr>
          <a:xfrm>
            <a:off x="6984268" y="1585747"/>
            <a:ext cx="1368152" cy="400110"/>
          </a:xfrm>
          <a:prstGeom prst="rect">
            <a:avLst/>
          </a:prstGeom>
          <a:noFill/>
        </p:spPr>
        <p:txBody>
          <a:bodyPr wrap="square" rtlCol="0">
            <a:spAutoFit/>
          </a:bodyPr>
          <a:lstStyle/>
          <a:p>
            <a:r>
              <a:rPr lang="en-US" altLang="zh-CN" sz="2000" b="1" i="1" dirty="0" smtClean="0">
                <a:solidFill>
                  <a:srgbClr val="3333FF"/>
                </a:solidFill>
              </a:rPr>
              <a:t>purpose</a:t>
            </a:r>
            <a:endParaRPr lang="zh-CN" altLang="en-US" sz="2000" b="1" i="1" dirty="0">
              <a:solidFill>
                <a:srgbClr val="3333FF"/>
              </a:solidFill>
            </a:endParaRPr>
          </a:p>
        </p:txBody>
      </p:sp>
      <p:sp>
        <p:nvSpPr>
          <p:cNvPr id="8" name="TextBox 7"/>
          <p:cNvSpPr txBox="1"/>
          <p:nvPr/>
        </p:nvSpPr>
        <p:spPr>
          <a:xfrm>
            <a:off x="7581460" y="2147743"/>
            <a:ext cx="1458496" cy="707886"/>
          </a:xfrm>
          <a:prstGeom prst="rect">
            <a:avLst/>
          </a:prstGeom>
          <a:noFill/>
        </p:spPr>
        <p:txBody>
          <a:bodyPr wrap="square" rtlCol="0">
            <a:spAutoFit/>
          </a:bodyPr>
          <a:lstStyle/>
          <a:p>
            <a:r>
              <a:rPr lang="en-US" altLang="zh-CN" sz="2000" b="1" i="1" dirty="0">
                <a:solidFill>
                  <a:srgbClr val="3333FF"/>
                </a:solidFill>
              </a:rPr>
              <a:t>s</a:t>
            </a:r>
            <a:r>
              <a:rPr lang="en-US" altLang="zh-CN" sz="2000" b="1" i="1" dirty="0" smtClean="0">
                <a:solidFill>
                  <a:srgbClr val="3333FF"/>
                </a:solidFill>
              </a:rPr>
              <a:t>upporting details</a:t>
            </a:r>
            <a:endParaRPr lang="zh-CN" altLang="en-US" sz="2000" b="1" i="1" dirty="0">
              <a:solidFill>
                <a:srgbClr val="3333FF"/>
              </a:solidFill>
            </a:endParaRPr>
          </a:p>
        </p:txBody>
      </p:sp>
      <p:sp>
        <p:nvSpPr>
          <p:cNvPr id="9" name="TextBox 8"/>
          <p:cNvSpPr txBox="1"/>
          <p:nvPr/>
        </p:nvSpPr>
        <p:spPr>
          <a:xfrm>
            <a:off x="6283076" y="1185637"/>
            <a:ext cx="1743598" cy="400110"/>
          </a:xfrm>
          <a:prstGeom prst="rect">
            <a:avLst/>
          </a:prstGeom>
          <a:noFill/>
        </p:spPr>
        <p:txBody>
          <a:bodyPr wrap="square" rtlCol="0">
            <a:spAutoFit/>
          </a:bodyPr>
          <a:lstStyle/>
          <a:p>
            <a:r>
              <a:rPr lang="en-US" altLang="zh-CN" sz="2000" b="1" i="1" dirty="0">
                <a:solidFill>
                  <a:srgbClr val="3333FF"/>
                </a:solidFill>
              </a:rPr>
              <a:t>m</a:t>
            </a:r>
            <a:r>
              <a:rPr lang="en-US" altLang="zh-CN" sz="2000" b="1" i="1" dirty="0" smtClean="0">
                <a:solidFill>
                  <a:srgbClr val="3333FF"/>
                </a:solidFill>
              </a:rPr>
              <a:t>ain means </a:t>
            </a:r>
            <a:endParaRPr lang="zh-CN" altLang="en-US" sz="2000" b="1" i="1" dirty="0">
              <a:solidFill>
                <a:srgbClr val="3333FF"/>
              </a:solidFill>
            </a:endParaRPr>
          </a:p>
        </p:txBody>
      </p:sp>
      <p:sp>
        <p:nvSpPr>
          <p:cNvPr id="10" name="右大括号 9"/>
          <p:cNvSpPr/>
          <p:nvPr/>
        </p:nvSpPr>
        <p:spPr>
          <a:xfrm>
            <a:off x="7148330" y="2141786"/>
            <a:ext cx="285102" cy="873925"/>
          </a:xfrm>
          <a:prstGeom prst="rightBrace">
            <a:avLst/>
          </a:prstGeom>
          <a:ln w="28575">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左大括号 10"/>
          <p:cNvSpPr/>
          <p:nvPr/>
        </p:nvSpPr>
        <p:spPr>
          <a:xfrm>
            <a:off x="1691680" y="3382540"/>
            <a:ext cx="432048" cy="1613838"/>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2176995" y="3175351"/>
            <a:ext cx="138001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a:t>h</a:t>
            </a:r>
            <a:r>
              <a:rPr lang="en-US" altLang="zh-CN" sz="2400" b="1" dirty="0" smtClean="0"/>
              <a:t>eadline:</a:t>
            </a:r>
            <a:endParaRPr lang="zh-CN" altLang="en-US" sz="2400" b="1" dirty="0"/>
          </a:p>
        </p:txBody>
      </p:sp>
      <p:sp>
        <p:nvSpPr>
          <p:cNvPr id="13" name="TextBox 12"/>
          <p:cNvSpPr txBox="1"/>
          <p:nvPr/>
        </p:nvSpPr>
        <p:spPr>
          <a:xfrm>
            <a:off x="2166760" y="3880623"/>
            <a:ext cx="22441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a:t>l</a:t>
            </a:r>
            <a:r>
              <a:rPr lang="en-US" altLang="zh-CN" sz="2400" b="1" dirty="0" smtClean="0"/>
              <a:t>ead sentence:</a:t>
            </a:r>
            <a:endParaRPr lang="zh-CN" altLang="en-US" sz="2400" b="1" dirty="0"/>
          </a:p>
        </p:txBody>
      </p:sp>
      <p:sp>
        <p:nvSpPr>
          <p:cNvPr id="14" name="TextBox 13"/>
          <p:cNvSpPr txBox="1"/>
          <p:nvPr/>
        </p:nvSpPr>
        <p:spPr>
          <a:xfrm>
            <a:off x="2178620" y="4558312"/>
            <a:ext cx="111181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smtClean="0"/>
              <a:t>body:</a:t>
            </a:r>
            <a:endParaRPr lang="zh-CN" altLang="en-US" sz="2400" b="1" dirty="0"/>
          </a:p>
        </p:txBody>
      </p:sp>
      <p:sp>
        <p:nvSpPr>
          <p:cNvPr id="15" name="TextBox 14"/>
          <p:cNvSpPr txBox="1"/>
          <p:nvPr/>
        </p:nvSpPr>
        <p:spPr>
          <a:xfrm>
            <a:off x="5779020" y="3180684"/>
            <a:ext cx="1368152" cy="461665"/>
          </a:xfrm>
          <a:prstGeom prst="rect">
            <a:avLst/>
          </a:prstGeom>
          <a:noFill/>
        </p:spPr>
        <p:txBody>
          <a:bodyPr wrap="square" rtlCol="0">
            <a:spAutoFit/>
          </a:bodyPr>
          <a:lstStyle/>
          <a:p>
            <a:r>
              <a:rPr lang="en-US" altLang="zh-CN" sz="2400" b="1" i="1" dirty="0" smtClean="0">
                <a:solidFill>
                  <a:srgbClr val="3333FF"/>
                </a:solidFill>
              </a:rPr>
              <a:t>purpose</a:t>
            </a:r>
            <a:endParaRPr lang="zh-CN" altLang="en-US" sz="2400" b="1" i="1" dirty="0">
              <a:solidFill>
                <a:srgbClr val="3333FF"/>
              </a:solidFill>
            </a:endParaRPr>
          </a:p>
        </p:txBody>
      </p:sp>
      <p:sp>
        <p:nvSpPr>
          <p:cNvPr id="16" name="TextBox 15"/>
          <p:cNvSpPr txBox="1"/>
          <p:nvPr/>
        </p:nvSpPr>
        <p:spPr>
          <a:xfrm>
            <a:off x="3834804" y="3180684"/>
            <a:ext cx="1743598" cy="461665"/>
          </a:xfrm>
          <a:prstGeom prst="rect">
            <a:avLst/>
          </a:prstGeom>
          <a:noFill/>
        </p:spPr>
        <p:txBody>
          <a:bodyPr wrap="square" rtlCol="0">
            <a:spAutoFit/>
          </a:bodyPr>
          <a:lstStyle/>
          <a:p>
            <a:r>
              <a:rPr lang="en-US" altLang="zh-CN" sz="2400" b="1" i="1" dirty="0">
                <a:solidFill>
                  <a:srgbClr val="3333FF"/>
                </a:solidFill>
              </a:rPr>
              <a:t>m</a:t>
            </a:r>
            <a:r>
              <a:rPr lang="en-US" altLang="zh-CN" sz="2400" b="1" i="1" dirty="0" smtClean="0">
                <a:solidFill>
                  <a:srgbClr val="3333FF"/>
                </a:solidFill>
              </a:rPr>
              <a:t>ain means </a:t>
            </a:r>
            <a:endParaRPr lang="zh-CN" altLang="en-US" sz="2400" b="1" i="1" dirty="0">
              <a:solidFill>
                <a:srgbClr val="3333FF"/>
              </a:solidFill>
            </a:endParaRPr>
          </a:p>
        </p:txBody>
      </p:sp>
      <p:sp>
        <p:nvSpPr>
          <p:cNvPr id="17" name="TextBox 16"/>
          <p:cNvSpPr txBox="1"/>
          <p:nvPr/>
        </p:nvSpPr>
        <p:spPr>
          <a:xfrm>
            <a:off x="4561906" y="3880622"/>
            <a:ext cx="1721170" cy="461665"/>
          </a:xfrm>
          <a:prstGeom prst="rect">
            <a:avLst/>
          </a:prstGeom>
          <a:noFill/>
        </p:spPr>
        <p:txBody>
          <a:bodyPr wrap="square" rtlCol="0">
            <a:spAutoFit/>
          </a:bodyPr>
          <a:lstStyle/>
          <a:p>
            <a:r>
              <a:rPr lang="en-US" altLang="zh-CN" sz="2400" b="1" i="1" dirty="0" smtClean="0">
                <a:solidFill>
                  <a:srgbClr val="3333FF"/>
                </a:solidFill>
              </a:rPr>
              <a:t>occupation</a:t>
            </a:r>
            <a:endParaRPr lang="zh-CN" altLang="en-US" sz="2400" b="1" i="1" dirty="0">
              <a:solidFill>
                <a:srgbClr val="3333FF"/>
              </a:solidFill>
            </a:endParaRPr>
          </a:p>
        </p:txBody>
      </p:sp>
      <p:sp>
        <p:nvSpPr>
          <p:cNvPr id="18" name="TextBox 17"/>
          <p:cNvSpPr txBox="1"/>
          <p:nvPr/>
        </p:nvSpPr>
        <p:spPr>
          <a:xfrm>
            <a:off x="7823733" y="3880623"/>
            <a:ext cx="1368152" cy="461665"/>
          </a:xfrm>
          <a:prstGeom prst="rect">
            <a:avLst/>
          </a:prstGeom>
          <a:noFill/>
        </p:spPr>
        <p:txBody>
          <a:bodyPr wrap="square" rtlCol="0">
            <a:spAutoFit/>
          </a:bodyPr>
          <a:lstStyle/>
          <a:p>
            <a:r>
              <a:rPr lang="en-US" altLang="zh-CN" sz="2400" b="1" i="1" dirty="0" smtClean="0">
                <a:solidFill>
                  <a:srgbClr val="3333FF"/>
                </a:solidFill>
              </a:rPr>
              <a:t>purpose</a:t>
            </a:r>
            <a:endParaRPr lang="zh-CN" altLang="en-US" sz="2400" b="1" i="1" dirty="0">
              <a:solidFill>
                <a:srgbClr val="3333FF"/>
              </a:solidFill>
            </a:endParaRPr>
          </a:p>
        </p:txBody>
      </p:sp>
      <p:sp>
        <p:nvSpPr>
          <p:cNvPr id="19" name="TextBox 18"/>
          <p:cNvSpPr txBox="1"/>
          <p:nvPr/>
        </p:nvSpPr>
        <p:spPr>
          <a:xfrm>
            <a:off x="6058606" y="3880621"/>
            <a:ext cx="1743598" cy="461665"/>
          </a:xfrm>
          <a:prstGeom prst="rect">
            <a:avLst/>
          </a:prstGeom>
          <a:noFill/>
        </p:spPr>
        <p:txBody>
          <a:bodyPr wrap="square" rtlCol="0">
            <a:spAutoFit/>
          </a:bodyPr>
          <a:lstStyle/>
          <a:p>
            <a:r>
              <a:rPr lang="en-US" altLang="zh-CN" sz="2400" b="1" i="1" dirty="0">
                <a:solidFill>
                  <a:srgbClr val="3333FF"/>
                </a:solidFill>
              </a:rPr>
              <a:t>m</a:t>
            </a:r>
            <a:r>
              <a:rPr lang="en-US" altLang="zh-CN" sz="2400" b="1" i="1" dirty="0" smtClean="0">
                <a:solidFill>
                  <a:srgbClr val="3333FF"/>
                </a:solidFill>
              </a:rPr>
              <a:t>ain means </a:t>
            </a:r>
            <a:endParaRPr lang="zh-CN" altLang="en-US" sz="2400" b="1" i="1" dirty="0">
              <a:solidFill>
                <a:srgbClr val="3333FF"/>
              </a:solidFill>
            </a:endParaRPr>
          </a:p>
        </p:txBody>
      </p:sp>
      <p:sp>
        <p:nvSpPr>
          <p:cNvPr id="20" name="TextBox 19"/>
          <p:cNvSpPr txBox="1"/>
          <p:nvPr/>
        </p:nvSpPr>
        <p:spPr>
          <a:xfrm>
            <a:off x="3393588" y="4558312"/>
            <a:ext cx="2850116" cy="461665"/>
          </a:xfrm>
          <a:prstGeom prst="rect">
            <a:avLst/>
          </a:prstGeom>
          <a:noFill/>
        </p:spPr>
        <p:txBody>
          <a:bodyPr wrap="square" rtlCol="0">
            <a:spAutoFit/>
          </a:bodyPr>
          <a:lstStyle/>
          <a:p>
            <a:r>
              <a:rPr lang="en-US" altLang="zh-CN" sz="2400" b="1" i="1" dirty="0">
                <a:solidFill>
                  <a:srgbClr val="3333FF"/>
                </a:solidFill>
              </a:rPr>
              <a:t>s</a:t>
            </a:r>
            <a:r>
              <a:rPr lang="en-US" altLang="zh-CN" sz="2400" b="1" i="1" dirty="0" smtClean="0">
                <a:solidFill>
                  <a:srgbClr val="3333FF"/>
                </a:solidFill>
              </a:rPr>
              <a:t>upporting details</a:t>
            </a:r>
            <a:endParaRPr lang="zh-CN" altLang="en-US" sz="2400" b="1" i="1" dirty="0">
              <a:solidFill>
                <a:srgbClr val="3333FF"/>
              </a:solidFill>
            </a:endParaRPr>
          </a:p>
        </p:txBody>
      </p:sp>
      <p:sp>
        <p:nvSpPr>
          <p:cNvPr id="2" name="椭圆 1"/>
          <p:cNvSpPr/>
          <p:nvPr/>
        </p:nvSpPr>
        <p:spPr>
          <a:xfrm>
            <a:off x="35496" y="3763625"/>
            <a:ext cx="1530502" cy="69566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dirty="0" smtClean="0"/>
              <a:t>structure</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randombar(horizont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ipe(down)">
                                      <p:cBhvr>
                                        <p:cTn id="95" dur="580">
                                          <p:stCondLst>
                                            <p:cond delay="0"/>
                                          </p:stCondLst>
                                        </p:cTn>
                                        <p:tgtEl>
                                          <p:spTgt spid="2"/>
                                        </p:tgtEl>
                                      </p:cBhvr>
                                    </p:animEffect>
                                    <p:anim calcmode="lin" valueType="num">
                                      <p:cBhvr>
                                        <p:cTn id="9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01" dur="26">
                                          <p:stCondLst>
                                            <p:cond delay="650"/>
                                          </p:stCondLst>
                                        </p:cTn>
                                        <p:tgtEl>
                                          <p:spTgt spid="2"/>
                                        </p:tgtEl>
                                      </p:cBhvr>
                                      <p:to x="100000" y="60000"/>
                                    </p:animScale>
                                    <p:animScale>
                                      <p:cBhvr>
                                        <p:cTn id="102" dur="166" decel="50000">
                                          <p:stCondLst>
                                            <p:cond delay="676"/>
                                          </p:stCondLst>
                                        </p:cTn>
                                        <p:tgtEl>
                                          <p:spTgt spid="2"/>
                                        </p:tgtEl>
                                      </p:cBhvr>
                                      <p:to x="100000" y="100000"/>
                                    </p:animScale>
                                    <p:animScale>
                                      <p:cBhvr>
                                        <p:cTn id="103" dur="26">
                                          <p:stCondLst>
                                            <p:cond delay="1312"/>
                                          </p:stCondLst>
                                        </p:cTn>
                                        <p:tgtEl>
                                          <p:spTgt spid="2"/>
                                        </p:tgtEl>
                                      </p:cBhvr>
                                      <p:to x="100000" y="80000"/>
                                    </p:animScale>
                                    <p:animScale>
                                      <p:cBhvr>
                                        <p:cTn id="104" dur="166" decel="50000">
                                          <p:stCondLst>
                                            <p:cond delay="1338"/>
                                          </p:stCondLst>
                                        </p:cTn>
                                        <p:tgtEl>
                                          <p:spTgt spid="2"/>
                                        </p:tgtEl>
                                      </p:cBhvr>
                                      <p:to x="100000" y="100000"/>
                                    </p:animScale>
                                    <p:animScale>
                                      <p:cBhvr>
                                        <p:cTn id="105" dur="26">
                                          <p:stCondLst>
                                            <p:cond delay="1642"/>
                                          </p:stCondLst>
                                        </p:cTn>
                                        <p:tgtEl>
                                          <p:spTgt spid="2"/>
                                        </p:tgtEl>
                                      </p:cBhvr>
                                      <p:to x="100000" y="90000"/>
                                    </p:animScale>
                                    <p:animScale>
                                      <p:cBhvr>
                                        <p:cTn id="106" dur="166" decel="50000">
                                          <p:stCondLst>
                                            <p:cond delay="1668"/>
                                          </p:stCondLst>
                                        </p:cTn>
                                        <p:tgtEl>
                                          <p:spTgt spid="2"/>
                                        </p:tgtEl>
                                      </p:cBhvr>
                                      <p:to x="100000" y="100000"/>
                                    </p:animScale>
                                    <p:animScale>
                                      <p:cBhvr>
                                        <p:cTn id="107" dur="26">
                                          <p:stCondLst>
                                            <p:cond delay="1808"/>
                                          </p:stCondLst>
                                        </p:cTn>
                                        <p:tgtEl>
                                          <p:spTgt spid="2"/>
                                        </p:tgtEl>
                                      </p:cBhvr>
                                      <p:to x="100000" y="95000"/>
                                    </p:animScale>
                                    <p:animScale>
                                      <p:cBhvr>
                                        <p:cTn id="10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8" y="0"/>
            <a:ext cx="9149588" cy="5158234"/>
          </a:xfrm>
          <a:prstGeom prst="rect">
            <a:avLst/>
          </a:prstGeom>
        </p:spPr>
      </p:pic>
      <p:sp>
        <p:nvSpPr>
          <p:cNvPr id="7" name="文本框 3"/>
          <p:cNvSpPr txBox="1"/>
          <p:nvPr/>
        </p:nvSpPr>
        <p:spPr>
          <a:xfrm>
            <a:off x="0" y="24572"/>
            <a:ext cx="9144000" cy="1015663"/>
          </a:xfrm>
          <a:prstGeom prst="rect">
            <a:avLst/>
          </a:prstGeom>
          <a:solidFill>
            <a:schemeClr val="bg1">
              <a:alpha val="65000"/>
            </a:schemeClr>
          </a:solidFill>
        </p:spPr>
        <p:txBody>
          <a:bodyPr wrap="square" rtlCol="0">
            <a:spAutoFit/>
          </a:bodyPr>
          <a:lstStyle/>
          <a:p>
            <a:pPr algn="ctr"/>
            <a:r>
              <a:rPr lang="en-US" altLang="zh-CN" sz="6000" dirty="0">
                <a:latin typeface="Impact" panose="020B0806030902050204" charset="0"/>
                <a:cs typeface="Impact" panose="020B0806030902050204" charset="0"/>
              </a:rPr>
              <a:t>M2U1 Cultural </a:t>
            </a:r>
            <a:r>
              <a:rPr lang="en-US" altLang="zh-CN" sz="6000" dirty="0">
                <a:solidFill>
                  <a:srgbClr val="C00000"/>
                </a:solidFill>
                <a:latin typeface="Impact" panose="020B0806030902050204" charset="0"/>
                <a:cs typeface="Impact" panose="020B0806030902050204" charset="0"/>
              </a:rPr>
              <a:t>Heritage</a:t>
            </a:r>
            <a:endParaRPr lang="en-US" altLang="zh-CN" sz="6000" dirty="0">
              <a:solidFill>
                <a:srgbClr val="C00000"/>
              </a:solidFill>
              <a:latin typeface="Impact" panose="020B0806030902050204" charset="0"/>
              <a:cs typeface="Impact" panose="020B0806030902050204" charset="0"/>
            </a:endParaRPr>
          </a:p>
        </p:txBody>
      </p:sp>
      <p:sp>
        <p:nvSpPr>
          <p:cNvPr id="8" name="TextBox 7"/>
          <p:cNvSpPr txBox="1"/>
          <p:nvPr/>
        </p:nvSpPr>
        <p:spPr>
          <a:xfrm>
            <a:off x="5220072" y="4443958"/>
            <a:ext cx="3888432" cy="584775"/>
          </a:xfrm>
          <a:prstGeom prst="rect">
            <a:avLst/>
          </a:prstGeom>
          <a:solidFill>
            <a:schemeClr val="bg1">
              <a:lumMod val="95000"/>
            </a:schemeClr>
          </a:solidFill>
        </p:spPr>
        <p:txBody>
          <a:bodyPr wrap="square" rtlCol="0">
            <a:spAutoFit/>
          </a:bodyPr>
          <a:lstStyle/>
          <a:p>
            <a:r>
              <a:rPr lang="en-US" altLang="zh-CN" sz="3200" b="1" dirty="0" smtClean="0">
                <a:latin typeface="Comic Sans MS" panose="030F0702030302020204" pitchFamily="66" charset="0"/>
              </a:rPr>
              <a:t>Reading &amp; Writing</a:t>
            </a:r>
            <a:endParaRPr lang="zh-CN" altLang="en-US" sz="3200" b="1" dirty="0">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图片 6"/>
          <p:cNvPicPr>
            <a:picLocks noChangeAspect="1"/>
          </p:cNvPicPr>
          <p:nvPr/>
        </p:nvPicPr>
        <p:blipFill rotWithShape="1">
          <a:blip r:embed="rId2"/>
          <a:srcRect r="50000"/>
          <a:stretch>
            <a:fillRect/>
          </a:stretch>
        </p:blipFill>
        <p:spPr>
          <a:xfrm>
            <a:off x="113002" y="1970240"/>
            <a:ext cx="4269189" cy="3142734"/>
          </a:xfrm>
          <a:prstGeom prst="rect">
            <a:avLst/>
          </a:prstGeom>
        </p:spPr>
      </p:pic>
      <p:sp>
        <p:nvSpPr>
          <p:cNvPr id="8" name="TextBox 7"/>
          <p:cNvSpPr txBox="1"/>
          <p:nvPr/>
        </p:nvSpPr>
        <p:spPr>
          <a:xfrm>
            <a:off x="2710149" y="31906"/>
            <a:ext cx="1145873" cy="400110"/>
          </a:xfrm>
          <a:prstGeom prst="rect">
            <a:avLst/>
          </a:prstGeom>
          <a:noFill/>
          <a:ln w="28575">
            <a:solidFill>
              <a:srgbClr val="FF0000"/>
            </a:solidFill>
          </a:ln>
        </p:spPr>
        <p:txBody>
          <a:bodyPr wrap="square" rtlCol="0">
            <a:spAutoFit/>
          </a:bodyPr>
          <a:lstStyle/>
          <a:p>
            <a:r>
              <a:rPr lang="en-US" altLang="zh-CN" sz="2000" b="1" i="1" dirty="0" smtClean="0">
                <a:solidFill>
                  <a:srgbClr val="FF0000"/>
                </a:solidFill>
              </a:rPr>
              <a:t>accurate</a:t>
            </a:r>
            <a:endParaRPr lang="zh-CN" altLang="en-US" sz="2000" b="1" i="1" dirty="0">
              <a:solidFill>
                <a:srgbClr val="FF0000"/>
              </a:solidFill>
            </a:endParaRPr>
          </a:p>
        </p:txBody>
      </p:sp>
      <p:sp>
        <p:nvSpPr>
          <p:cNvPr id="9" name="TextBox 8"/>
          <p:cNvSpPr txBox="1"/>
          <p:nvPr/>
        </p:nvSpPr>
        <p:spPr>
          <a:xfrm>
            <a:off x="2933224" y="757111"/>
            <a:ext cx="699721" cy="400110"/>
          </a:xfrm>
          <a:prstGeom prst="rect">
            <a:avLst/>
          </a:prstGeom>
          <a:noFill/>
          <a:ln w="28575">
            <a:solidFill>
              <a:srgbClr val="FF0000"/>
            </a:solidFill>
          </a:ln>
        </p:spPr>
        <p:txBody>
          <a:bodyPr wrap="square" rtlCol="0">
            <a:spAutoFit/>
          </a:bodyPr>
          <a:lstStyle/>
          <a:p>
            <a:r>
              <a:rPr lang="en-US" altLang="zh-CN" sz="2000" b="1" i="1" dirty="0" smtClean="0">
                <a:solidFill>
                  <a:srgbClr val="FF0000"/>
                </a:solidFill>
              </a:rPr>
              <a:t>brief</a:t>
            </a:r>
            <a:endParaRPr lang="zh-CN" altLang="en-US" sz="2000" b="1" i="1" dirty="0">
              <a:solidFill>
                <a:srgbClr val="FF0000"/>
              </a:solidFill>
            </a:endParaRPr>
          </a:p>
        </p:txBody>
      </p:sp>
      <p:sp>
        <p:nvSpPr>
          <p:cNvPr id="10" name="TextBox 9"/>
          <p:cNvSpPr txBox="1"/>
          <p:nvPr/>
        </p:nvSpPr>
        <p:spPr>
          <a:xfrm>
            <a:off x="2625130" y="1368163"/>
            <a:ext cx="1315910" cy="400110"/>
          </a:xfrm>
          <a:prstGeom prst="rect">
            <a:avLst/>
          </a:prstGeom>
          <a:noFill/>
          <a:ln w="28575">
            <a:solidFill>
              <a:srgbClr val="FF5050"/>
            </a:solidFill>
          </a:ln>
        </p:spPr>
        <p:txBody>
          <a:bodyPr wrap="square" rtlCol="0">
            <a:spAutoFit/>
          </a:bodyPr>
          <a:lstStyle/>
          <a:p>
            <a:r>
              <a:rPr lang="en-US" altLang="zh-CN" sz="2000" b="1" i="1" dirty="0" smtClean="0">
                <a:solidFill>
                  <a:srgbClr val="FF0000"/>
                </a:solidFill>
              </a:rPr>
              <a:t>impressive</a:t>
            </a:r>
            <a:endParaRPr lang="zh-CN" altLang="en-US" sz="2000" b="1" i="1" dirty="0">
              <a:solidFill>
                <a:srgbClr val="FF0000"/>
              </a:solidFill>
            </a:endParaRPr>
          </a:p>
        </p:txBody>
      </p:sp>
      <p:sp>
        <p:nvSpPr>
          <p:cNvPr id="11" name="TextBox 10"/>
          <p:cNvSpPr txBox="1"/>
          <p:nvPr/>
        </p:nvSpPr>
        <p:spPr>
          <a:xfrm>
            <a:off x="5001097" y="2810663"/>
            <a:ext cx="3943328" cy="138499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lvl="0" algn="ctr"/>
            <a:r>
              <a:rPr lang="en-US" altLang="zh-CN" sz="2800" b="1" dirty="0" smtClean="0">
                <a:solidFill>
                  <a:prstClr val="white"/>
                </a:solidFill>
                <a:latin typeface="HP Simplified" panose="020B0604020204020204" charset="0"/>
                <a:cs typeface="HP Simplified" panose="020B0604020204020204" charset="0"/>
              </a:rPr>
              <a:t>Preserving cultural heritage through photos </a:t>
            </a:r>
            <a:endParaRPr lang="en-US" altLang="zh-CN" sz="2800" b="1" dirty="0">
              <a:solidFill>
                <a:prstClr val="white"/>
              </a:solidFill>
              <a:latin typeface="HP Simplified" panose="020B0604020204020204" charset="0"/>
              <a:cs typeface="HP Simplified" panose="020B0604020204020204" charset="0"/>
            </a:endParaRPr>
          </a:p>
        </p:txBody>
      </p:sp>
      <p:sp>
        <p:nvSpPr>
          <p:cNvPr id="14" name="椭圆 13"/>
          <p:cNvSpPr/>
          <p:nvPr/>
        </p:nvSpPr>
        <p:spPr>
          <a:xfrm>
            <a:off x="467487" y="3507571"/>
            <a:ext cx="3227197" cy="395703"/>
          </a:xfrm>
          <a:prstGeom prst="ellipse">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632945" y="3503162"/>
            <a:ext cx="1368152" cy="400110"/>
          </a:xfrm>
          <a:prstGeom prst="rect">
            <a:avLst/>
          </a:prstGeom>
          <a:noFill/>
        </p:spPr>
        <p:txBody>
          <a:bodyPr wrap="square" rtlCol="0">
            <a:spAutoFit/>
          </a:bodyPr>
          <a:lstStyle/>
          <a:p>
            <a:r>
              <a:rPr lang="en-US" altLang="zh-CN" sz="2000" b="1" i="1" dirty="0" smtClean="0">
                <a:solidFill>
                  <a:srgbClr val="3333FF"/>
                </a:solidFill>
              </a:rPr>
              <a:t>purpose</a:t>
            </a:r>
            <a:endParaRPr lang="zh-CN" altLang="en-US" sz="2000" b="1" i="1" dirty="0">
              <a:solidFill>
                <a:srgbClr val="3333FF"/>
              </a:solidFill>
            </a:endParaRPr>
          </a:p>
        </p:txBody>
      </p:sp>
      <p:pic>
        <p:nvPicPr>
          <p:cNvPr id="21" name="图片 20"/>
          <p:cNvPicPr>
            <a:picLocks noChangeAspect="1"/>
          </p:cNvPicPr>
          <p:nvPr/>
        </p:nvPicPr>
        <p:blipFill rotWithShape="1">
          <a:blip r:embed="rId3"/>
          <a:srcRect l="40436" t="3325" r="16708" b="82455"/>
          <a:stretch>
            <a:fillRect/>
          </a:stretch>
        </p:blipFill>
        <p:spPr>
          <a:xfrm>
            <a:off x="3961527" y="369302"/>
            <a:ext cx="5010811" cy="1041370"/>
          </a:xfrm>
          <a:prstGeom prst="rect">
            <a:avLst/>
          </a:prstGeom>
          <a:solidFill>
            <a:schemeClr val="accent1"/>
          </a:solidFill>
        </p:spPr>
      </p:pic>
      <p:sp>
        <p:nvSpPr>
          <p:cNvPr id="22" name="TextBox 21"/>
          <p:cNvSpPr txBox="1"/>
          <p:nvPr/>
        </p:nvSpPr>
        <p:spPr>
          <a:xfrm>
            <a:off x="7524328" y="1306608"/>
            <a:ext cx="1170493" cy="461665"/>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400" b="1" dirty="0" smtClean="0">
                <a:solidFill>
                  <a:srgbClr val="00B050"/>
                </a:solidFill>
              </a:rPr>
              <a:t>means</a:t>
            </a:r>
            <a:endParaRPr lang="zh-CN" altLang="en-US" sz="2400" b="1" dirty="0">
              <a:solidFill>
                <a:srgbClr val="00B050"/>
              </a:solidFill>
            </a:endParaRPr>
          </a:p>
        </p:txBody>
      </p:sp>
      <p:sp>
        <p:nvSpPr>
          <p:cNvPr id="23" name="TextBox 22"/>
          <p:cNvSpPr txBox="1"/>
          <p:nvPr/>
        </p:nvSpPr>
        <p:spPr>
          <a:xfrm>
            <a:off x="7292898" y="31906"/>
            <a:ext cx="1272981"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400" b="1" dirty="0">
                <a:solidFill>
                  <a:srgbClr val="7030A0"/>
                </a:solidFill>
              </a:rPr>
              <a:t>p</a:t>
            </a:r>
            <a:r>
              <a:rPr lang="en-US" altLang="zh-CN" sz="2400" b="1" dirty="0" smtClean="0">
                <a:solidFill>
                  <a:srgbClr val="7030A0"/>
                </a:solidFill>
              </a:rPr>
              <a:t>urpose</a:t>
            </a:r>
            <a:endParaRPr lang="zh-CN" altLang="en-US" sz="2400" b="1" dirty="0">
              <a:solidFill>
                <a:srgbClr val="7030A0"/>
              </a:solidFill>
            </a:endParaRPr>
          </a:p>
        </p:txBody>
      </p:sp>
      <p:sp>
        <p:nvSpPr>
          <p:cNvPr id="24" name="TextBox 23"/>
          <p:cNvSpPr txBox="1"/>
          <p:nvPr/>
        </p:nvSpPr>
        <p:spPr>
          <a:xfrm>
            <a:off x="3283085" y="3103052"/>
            <a:ext cx="1743598" cy="400110"/>
          </a:xfrm>
          <a:prstGeom prst="rect">
            <a:avLst/>
          </a:prstGeom>
          <a:noFill/>
        </p:spPr>
        <p:txBody>
          <a:bodyPr wrap="square" rtlCol="0">
            <a:spAutoFit/>
          </a:bodyPr>
          <a:lstStyle/>
          <a:p>
            <a:r>
              <a:rPr lang="en-US" altLang="zh-CN" sz="2000" b="1" i="1" dirty="0">
                <a:solidFill>
                  <a:srgbClr val="3333FF"/>
                </a:solidFill>
              </a:rPr>
              <a:t>m</a:t>
            </a:r>
            <a:r>
              <a:rPr lang="en-US" altLang="zh-CN" sz="2000" b="1" i="1" dirty="0" smtClean="0">
                <a:solidFill>
                  <a:srgbClr val="3333FF"/>
                </a:solidFill>
              </a:rPr>
              <a:t>ain means </a:t>
            </a:r>
            <a:endParaRPr lang="zh-CN" altLang="en-US" sz="2000" b="1" i="1" dirty="0">
              <a:solidFill>
                <a:srgbClr val="3333FF"/>
              </a:solidFill>
            </a:endParaRPr>
          </a:p>
        </p:txBody>
      </p:sp>
      <p:sp>
        <p:nvSpPr>
          <p:cNvPr id="27" name="右箭头标注 26"/>
          <p:cNvSpPr/>
          <p:nvPr/>
        </p:nvSpPr>
        <p:spPr>
          <a:xfrm>
            <a:off x="252269" y="37299"/>
            <a:ext cx="2306434" cy="1839734"/>
          </a:xfrm>
          <a:prstGeom prst="rightArrowCallou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b="1" dirty="0" smtClean="0">
                <a:solidFill>
                  <a:schemeClr val="tx1"/>
                </a:solidFill>
              </a:rPr>
              <a:t>Write the headline </a:t>
            </a:r>
            <a:endParaRPr lang="zh-CN" altLang="en-US" sz="2400" b="1" dirty="0">
              <a:solidFill>
                <a:schemeClr val="tx1"/>
              </a:solidFill>
            </a:endParaRPr>
          </a:p>
        </p:txBody>
      </p:sp>
      <p:sp>
        <p:nvSpPr>
          <p:cNvPr id="28" name="TextBox 27"/>
          <p:cNvSpPr txBox="1"/>
          <p:nvPr/>
        </p:nvSpPr>
        <p:spPr>
          <a:xfrm>
            <a:off x="4991405" y="2344533"/>
            <a:ext cx="1732360" cy="461665"/>
          </a:xfrm>
          <a:prstGeom prst="rect">
            <a:avLst/>
          </a:prstGeom>
          <a:noFill/>
        </p:spPr>
        <p:txBody>
          <a:bodyPr wrap="square" rtlCol="0">
            <a:spAutoFit/>
          </a:bodyPr>
          <a:lstStyle/>
          <a:p>
            <a:r>
              <a:rPr lang="en-US" altLang="zh-CN" sz="2400" b="1" dirty="0" smtClean="0">
                <a:solidFill>
                  <a:srgbClr val="7030A0"/>
                </a:solidFill>
                <a:latin typeface="Comic Sans MS" panose="030F0702030302020204" pitchFamily="66" charset="0"/>
              </a:rPr>
              <a:t>Headline:</a:t>
            </a:r>
            <a:endParaRPr lang="zh-CN" altLang="en-US" sz="2400" b="1" dirty="0">
              <a:solidFill>
                <a:srgbClr val="7030A0"/>
              </a:solidFill>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randombar(horizontal)">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7" grpId="0"/>
      <p:bldP spid="22" grpId="0" animBg="1"/>
      <p:bldP spid="23" grpId="0" animBg="1"/>
      <p:bldP spid="24" grpId="0"/>
      <p:bldP spid="27"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文本框 130"/>
          <p:cNvSpPr txBox="1"/>
          <p:nvPr/>
        </p:nvSpPr>
        <p:spPr>
          <a:xfrm>
            <a:off x="2635257" y="3174447"/>
            <a:ext cx="1958450" cy="1384959"/>
          </a:xfrm>
          <a:prstGeom prst="rect">
            <a:avLst/>
          </a:prstGeom>
          <a:noFill/>
        </p:spPr>
        <p:txBody>
          <a:bodyPr wrap="square" rtlCol="0">
            <a:spAutoFit/>
          </a:bodyPr>
          <a:lstStyle/>
          <a:p>
            <a:pPr algn="ctr"/>
            <a:r>
              <a:rPr lang="en-US" altLang="zh-CN" sz="2800" dirty="0" smtClean="0">
                <a:solidFill>
                  <a:schemeClr val="bg1"/>
                </a:solidFill>
                <a:latin typeface="Calibri" panose="020F0502020204030204" charset="0"/>
                <a:cs typeface="Calibri" panose="020F0502020204030204" charset="0"/>
              </a:rPr>
              <a:t>Writing the lead sentence</a:t>
            </a:r>
            <a:endParaRPr lang="en-US" altLang="zh-CN" sz="2800" dirty="0">
              <a:solidFill>
                <a:schemeClr val="bg1"/>
              </a:solidFill>
              <a:latin typeface="Calibri" panose="020F0502020204030204" charset="0"/>
              <a:cs typeface="Calibri" panose="020F0502020204030204" charset="0"/>
            </a:endParaRPr>
          </a:p>
        </p:txBody>
      </p:sp>
      <p:sp>
        <p:nvSpPr>
          <p:cNvPr id="8" name="TextBox 7"/>
          <p:cNvSpPr txBox="1"/>
          <p:nvPr/>
        </p:nvSpPr>
        <p:spPr>
          <a:xfrm>
            <a:off x="2771800" y="208071"/>
            <a:ext cx="1530518" cy="400110"/>
          </a:xfrm>
          <a:prstGeom prst="rect">
            <a:avLst/>
          </a:prstGeom>
          <a:noFill/>
          <a:ln w="28575">
            <a:solidFill>
              <a:srgbClr val="3333FF"/>
            </a:solidFill>
          </a:ln>
        </p:spPr>
        <p:txBody>
          <a:bodyPr wrap="square" rtlCol="0">
            <a:spAutoFit/>
          </a:bodyPr>
          <a:lstStyle/>
          <a:p>
            <a:r>
              <a:rPr lang="en-US" altLang="zh-CN" sz="2000" b="1" i="1" dirty="0">
                <a:solidFill>
                  <a:srgbClr val="3333FF"/>
                </a:solidFill>
              </a:rPr>
              <a:t>summarized</a:t>
            </a:r>
            <a:endParaRPr lang="zh-CN" altLang="en-US" sz="2000" b="1" i="1" dirty="0">
              <a:solidFill>
                <a:srgbClr val="3333FF"/>
              </a:solidFill>
            </a:endParaRPr>
          </a:p>
        </p:txBody>
      </p:sp>
      <p:sp>
        <p:nvSpPr>
          <p:cNvPr id="9" name="TextBox 8"/>
          <p:cNvSpPr txBox="1"/>
          <p:nvPr/>
        </p:nvSpPr>
        <p:spPr>
          <a:xfrm>
            <a:off x="3318504" y="812950"/>
            <a:ext cx="760265" cy="400110"/>
          </a:xfrm>
          <a:prstGeom prst="rect">
            <a:avLst/>
          </a:prstGeom>
          <a:noFill/>
          <a:ln w="28575">
            <a:solidFill>
              <a:srgbClr val="3333FF"/>
            </a:solidFill>
          </a:ln>
        </p:spPr>
        <p:txBody>
          <a:bodyPr wrap="square" rtlCol="0">
            <a:spAutoFit/>
          </a:bodyPr>
          <a:lstStyle/>
          <a:p>
            <a:r>
              <a:rPr lang="en-US" altLang="zh-CN" sz="2000" b="1" i="1" dirty="0" smtClean="0">
                <a:solidFill>
                  <a:srgbClr val="3333FF"/>
                </a:solidFill>
              </a:rPr>
              <a:t>basic</a:t>
            </a:r>
            <a:endParaRPr lang="zh-CN" altLang="en-US" sz="2000" b="1" i="1" dirty="0">
              <a:solidFill>
                <a:srgbClr val="3333FF"/>
              </a:solidFill>
            </a:endParaRPr>
          </a:p>
        </p:txBody>
      </p:sp>
      <p:sp>
        <p:nvSpPr>
          <p:cNvPr id="10" name="TextBox 9"/>
          <p:cNvSpPr txBox="1"/>
          <p:nvPr/>
        </p:nvSpPr>
        <p:spPr>
          <a:xfrm>
            <a:off x="2354245" y="1431816"/>
            <a:ext cx="1897563" cy="707886"/>
          </a:xfrm>
          <a:prstGeom prst="rect">
            <a:avLst/>
          </a:prstGeom>
          <a:noFill/>
          <a:ln w="28575">
            <a:solidFill>
              <a:srgbClr val="3333FF"/>
            </a:solidFill>
          </a:ln>
        </p:spPr>
        <p:txBody>
          <a:bodyPr wrap="square" rtlCol="0">
            <a:spAutoFit/>
          </a:bodyPr>
          <a:lstStyle/>
          <a:p>
            <a:r>
              <a:rPr lang="en-US" altLang="zh-CN" sz="2000" b="1" i="1" dirty="0" smtClean="0">
                <a:solidFill>
                  <a:srgbClr val="3333FF"/>
                </a:solidFill>
              </a:rPr>
              <a:t>easy</a:t>
            </a:r>
            <a:endParaRPr lang="en-US" altLang="zh-CN" sz="2000" b="1" i="1" dirty="0" smtClean="0">
              <a:solidFill>
                <a:srgbClr val="3333FF"/>
              </a:solidFill>
            </a:endParaRPr>
          </a:p>
          <a:p>
            <a:r>
              <a:rPr lang="en-US" altLang="zh-CN" sz="2000" b="1" i="1" dirty="0" smtClean="0">
                <a:solidFill>
                  <a:srgbClr val="3333FF"/>
                </a:solidFill>
              </a:rPr>
              <a:t>-understanding</a:t>
            </a:r>
            <a:endParaRPr lang="zh-CN" altLang="en-US" sz="2000" b="1" i="1" dirty="0">
              <a:solidFill>
                <a:srgbClr val="3333FF"/>
              </a:solidFill>
            </a:endParaRPr>
          </a:p>
        </p:txBody>
      </p:sp>
      <p:pic>
        <p:nvPicPr>
          <p:cNvPr id="11" name="图片 10"/>
          <p:cNvPicPr>
            <a:picLocks noChangeAspect="1"/>
          </p:cNvPicPr>
          <p:nvPr/>
        </p:nvPicPr>
        <p:blipFill rotWithShape="1">
          <a:blip r:embed="rId2"/>
          <a:srcRect r="50000"/>
          <a:stretch>
            <a:fillRect/>
          </a:stretch>
        </p:blipFill>
        <p:spPr>
          <a:xfrm>
            <a:off x="0" y="2139702"/>
            <a:ext cx="4269189" cy="3003798"/>
          </a:xfrm>
          <a:prstGeom prst="rect">
            <a:avLst/>
          </a:prstGeom>
        </p:spPr>
      </p:pic>
      <p:sp>
        <p:nvSpPr>
          <p:cNvPr id="12" name="TextBox 11"/>
          <p:cNvSpPr txBox="1"/>
          <p:nvPr/>
        </p:nvSpPr>
        <p:spPr>
          <a:xfrm>
            <a:off x="4593707" y="220498"/>
            <a:ext cx="1997874" cy="400110"/>
          </a:xfrm>
          <a:prstGeom prst="rect">
            <a:avLst/>
          </a:prstGeom>
          <a:noFill/>
        </p:spPr>
        <p:txBody>
          <a:bodyPr wrap="square" rtlCol="0">
            <a:spAutoFit/>
          </a:bodyPr>
          <a:lstStyle/>
          <a:p>
            <a:r>
              <a:rPr lang="en-US" altLang="zh-CN" sz="2000" b="1" dirty="0"/>
              <a:t>w</a:t>
            </a:r>
            <a:r>
              <a:rPr lang="en-US" altLang="zh-CN" sz="2000" b="1" dirty="0" smtClean="0"/>
              <a:t>ho(occupation)</a:t>
            </a:r>
            <a:endParaRPr lang="zh-CN" altLang="en-US" sz="2000" b="1" dirty="0"/>
          </a:p>
        </p:txBody>
      </p:sp>
      <p:sp>
        <p:nvSpPr>
          <p:cNvPr id="13" name="TextBox 12"/>
          <p:cNvSpPr txBox="1"/>
          <p:nvPr/>
        </p:nvSpPr>
        <p:spPr>
          <a:xfrm>
            <a:off x="4605465" y="708851"/>
            <a:ext cx="1997874" cy="400110"/>
          </a:xfrm>
          <a:prstGeom prst="rect">
            <a:avLst/>
          </a:prstGeom>
          <a:noFill/>
        </p:spPr>
        <p:txBody>
          <a:bodyPr wrap="square" rtlCol="0">
            <a:spAutoFit/>
          </a:bodyPr>
          <a:lstStyle/>
          <a:p>
            <a:r>
              <a:rPr lang="en-US" altLang="zh-CN" sz="2000" b="1" dirty="0"/>
              <a:t>w</a:t>
            </a:r>
            <a:r>
              <a:rPr lang="en-US" altLang="zh-CN" sz="2000" b="1" dirty="0" smtClean="0"/>
              <a:t>hat(behavior)</a:t>
            </a:r>
            <a:endParaRPr lang="zh-CN" altLang="en-US" sz="2000" b="1" dirty="0"/>
          </a:p>
        </p:txBody>
      </p:sp>
      <p:sp>
        <p:nvSpPr>
          <p:cNvPr id="14" name="左大括号 13"/>
          <p:cNvSpPr/>
          <p:nvPr/>
        </p:nvSpPr>
        <p:spPr>
          <a:xfrm>
            <a:off x="4334252" y="420553"/>
            <a:ext cx="211351" cy="118490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TextBox 14"/>
          <p:cNvSpPr txBox="1"/>
          <p:nvPr/>
        </p:nvSpPr>
        <p:spPr>
          <a:xfrm>
            <a:off x="4593707" y="1207516"/>
            <a:ext cx="1997874" cy="400110"/>
          </a:xfrm>
          <a:prstGeom prst="rect">
            <a:avLst/>
          </a:prstGeom>
          <a:noFill/>
        </p:spPr>
        <p:txBody>
          <a:bodyPr wrap="square" rtlCol="0">
            <a:spAutoFit/>
          </a:bodyPr>
          <a:lstStyle/>
          <a:p>
            <a:r>
              <a:rPr lang="en-US" altLang="zh-CN" sz="2000" b="1" dirty="0" smtClean="0"/>
              <a:t>why(purpose)</a:t>
            </a:r>
            <a:endParaRPr lang="zh-CN" altLang="en-US" sz="2000" b="1" dirty="0"/>
          </a:p>
        </p:txBody>
      </p:sp>
      <p:sp>
        <p:nvSpPr>
          <p:cNvPr id="16" name="TextBox 15"/>
          <p:cNvSpPr txBox="1"/>
          <p:nvPr/>
        </p:nvSpPr>
        <p:spPr>
          <a:xfrm>
            <a:off x="1779902" y="2931790"/>
            <a:ext cx="1368152" cy="400110"/>
          </a:xfrm>
          <a:prstGeom prst="rect">
            <a:avLst/>
          </a:prstGeom>
          <a:noFill/>
        </p:spPr>
        <p:txBody>
          <a:bodyPr wrap="square" rtlCol="0">
            <a:spAutoFit/>
          </a:bodyPr>
          <a:lstStyle/>
          <a:p>
            <a:r>
              <a:rPr lang="en-US" altLang="zh-CN" sz="2000" b="1" i="1" dirty="0" smtClean="0">
                <a:solidFill>
                  <a:srgbClr val="3333FF"/>
                </a:solidFill>
              </a:rPr>
              <a:t>occupation</a:t>
            </a:r>
            <a:endParaRPr lang="zh-CN" altLang="en-US" sz="2000" b="1" i="1" dirty="0">
              <a:solidFill>
                <a:srgbClr val="3333FF"/>
              </a:solidFill>
            </a:endParaRPr>
          </a:p>
        </p:txBody>
      </p:sp>
      <p:sp>
        <p:nvSpPr>
          <p:cNvPr id="17" name="TextBox 16"/>
          <p:cNvSpPr txBox="1"/>
          <p:nvPr/>
        </p:nvSpPr>
        <p:spPr>
          <a:xfrm>
            <a:off x="3225555" y="3236640"/>
            <a:ext cx="1775542" cy="400110"/>
          </a:xfrm>
          <a:prstGeom prst="rect">
            <a:avLst/>
          </a:prstGeom>
          <a:noFill/>
        </p:spPr>
        <p:txBody>
          <a:bodyPr wrap="square" rtlCol="0">
            <a:spAutoFit/>
          </a:bodyPr>
          <a:lstStyle/>
          <a:p>
            <a:r>
              <a:rPr lang="en-US" altLang="zh-CN" sz="2000" b="1" i="1" dirty="0">
                <a:solidFill>
                  <a:srgbClr val="3333FF"/>
                </a:solidFill>
              </a:rPr>
              <a:t>m</a:t>
            </a:r>
            <a:r>
              <a:rPr lang="en-US" altLang="zh-CN" sz="2000" b="1" i="1" dirty="0" smtClean="0">
                <a:solidFill>
                  <a:srgbClr val="3333FF"/>
                </a:solidFill>
              </a:rPr>
              <a:t>ain means</a:t>
            </a:r>
            <a:endParaRPr lang="zh-CN" altLang="en-US" sz="2000" b="1" i="1" dirty="0">
              <a:solidFill>
                <a:srgbClr val="3333FF"/>
              </a:solidFill>
            </a:endParaRPr>
          </a:p>
        </p:txBody>
      </p:sp>
      <p:sp>
        <p:nvSpPr>
          <p:cNvPr id="18" name="TextBox 17"/>
          <p:cNvSpPr txBox="1"/>
          <p:nvPr/>
        </p:nvSpPr>
        <p:spPr>
          <a:xfrm>
            <a:off x="3632945" y="3641601"/>
            <a:ext cx="1368152" cy="400110"/>
          </a:xfrm>
          <a:prstGeom prst="rect">
            <a:avLst/>
          </a:prstGeom>
          <a:noFill/>
        </p:spPr>
        <p:txBody>
          <a:bodyPr wrap="square" rtlCol="0">
            <a:spAutoFit/>
          </a:bodyPr>
          <a:lstStyle/>
          <a:p>
            <a:r>
              <a:rPr lang="en-US" altLang="zh-CN" sz="2000" b="1" i="1" dirty="0" smtClean="0">
                <a:solidFill>
                  <a:srgbClr val="3333FF"/>
                </a:solidFill>
              </a:rPr>
              <a:t>purpose</a:t>
            </a:r>
            <a:endParaRPr lang="zh-CN" altLang="en-US" sz="2000" b="1" i="1" dirty="0">
              <a:solidFill>
                <a:srgbClr val="3333FF"/>
              </a:solidFill>
            </a:endParaRPr>
          </a:p>
        </p:txBody>
      </p:sp>
      <p:sp>
        <p:nvSpPr>
          <p:cNvPr id="20" name="矩形 19"/>
          <p:cNvSpPr/>
          <p:nvPr/>
        </p:nvSpPr>
        <p:spPr>
          <a:xfrm>
            <a:off x="4716016" y="2474402"/>
            <a:ext cx="4320480" cy="20850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2400" b="1" dirty="0">
                <a:latin typeface="Times New Roman" panose="02020603050405020304" pitchFamily="18" charset="0"/>
                <a:cs typeface="Times New Roman" panose="02020603050405020304" pitchFamily="18" charset="0"/>
              </a:rPr>
              <a:t>Chen Lei is a senior teacher who </a:t>
            </a:r>
            <a:r>
              <a:rPr lang="en-US" altLang="zh-CN" sz="2400" b="1" dirty="0" smtClean="0">
                <a:latin typeface="Times New Roman" panose="02020603050405020304" pitchFamily="18" charset="0"/>
                <a:cs typeface="Times New Roman" panose="02020603050405020304" pitchFamily="18" charset="0"/>
              </a:rPr>
              <a:t>takes photos of </a:t>
            </a:r>
            <a:r>
              <a:rPr lang="en-US" altLang="zh-CN" sz="2400" b="1" dirty="0">
                <a:latin typeface="Times New Roman" panose="02020603050405020304" pitchFamily="18" charset="0"/>
                <a:cs typeface="Times New Roman" panose="02020603050405020304" pitchFamily="18" charset="0"/>
              </a:rPr>
              <a:t>old buildings in Wuhan in order to preserve the city's culture heritage.</a:t>
            </a:r>
            <a:endParaRPr lang="en-US" altLang="zh-CN" sz="24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734572" y="2049418"/>
            <a:ext cx="2592288" cy="461665"/>
          </a:xfrm>
          <a:prstGeom prst="rect">
            <a:avLst/>
          </a:prstGeom>
          <a:noFill/>
        </p:spPr>
        <p:txBody>
          <a:bodyPr wrap="square" rtlCol="0">
            <a:spAutoFit/>
          </a:bodyPr>
          <a:lstStyle/>
          <a:p>
            <a:r>
              <a:rPr lang="en-US" altLang="zh-CN" sz="2400" b="1" dirty="0" smtClean="0">
                <a:solidFill>
                  <a:srgbClr val="7030A0"/>
                </a:solidFill>
                <a:latin typeface="Comic Sans MS" panose="030F0702030302020204" pitchFamily="66" charset="0"/>
              </a:rPr>
              <a:t>Lead sentence:</a:t>
            </a:r>
            <a:endParaRPr lang="zh-CN" altLang="en-US" sz="2400" b="1" dirty="0">
              <a:solidFill>
                <a:srgbClr val="7030A0"/>
              </a:solidFill>
              <a:latin typeface="Comic Sans MS" panose="030F0702030302020204" pitchFamily="66" charset="0"/>
            </a:endParaRPr>
          </a:p>
        </p:txBody>
      </p:sp>
      <p:sp>
        <p:nvSpPr>
          <p:cNvPr id="22" name="右箭头标注 21"/>
          <p:cNvSpPr/>
          <p:nvPr/>
        </p:nvSpPr>
        <p:spPr>
          <a:xfrm>
            <a:off x="112097" y="11693"/>
            <a:ext cx="2523159" cy="2037726"/>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b="1" dirty="0" smtClean="0">
                <a:solidFill>
                  <a:schemeClr val="tx1"/>
                </a:solidFill>
              </a:rPr>
              <a:t>Write the lead sentence and news report</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randombar(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animBg="1"/>
      <p:bldP spid="15" grpId="0"/>
      <p:bldP spid="16" grpId="0"/>
      <p:bldP spid="17" grpId="0"/>
      <p:bldP spid="18" grpId="0"/>
      <p:bldP spid="20" grpId="0" animBg="1"/>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文本框 131"/>
          <p:cNvSpPr txBox="1"/>
          <p:nvPr/>
        </p:nvSpPr>
        <p:spPr>
          <a:xfrm>
            <a:off x="5623345" y="3535136"/>
            <a:ext cx="2056856" cy="628644"/>
          </a:xfrm>
          <a:prstGeom prst="rect">
            <a:avLst/>
          </a:prstGeom>
          <a:noFill/>
        </p:spPr>
        <p:txBody>
          <a:bodyPr wrap="square" rtlCol="0">
            <a:spAutoFit/>
          </a:bodyPr>
          <a:lstStyle/>
          <a:p>
            <a:pPr algn="ctr"/>
            <a:r>
              <a:rPr lang="en-US" altLang="zh-CN" sz="2800" dirty="0">
                <a:solidFill>
                  <a:schemeClr val="bg1"/>
                </a:solidFill>
                <a:latin typeface="Calibri" panose="020F0502020204030204" charset="0"/>
                <a:cs typeface="Calibri" panose="020F0502020204030204" charset="0"/>
              </a:rPr>
              <a:t>Writing the news report</a:t>
            </a:r>
            <a:endParaRPr lang="en-US" altLang="zh-CN" sz="2800" dirty="0">
              <a:solidFill>
                <a:schemeClr val="bg1"/>
              </a:solidFill>
              <a:latin typeface="Calibri" panose="020F0502020204030204" charset="0"/>
              <a:cs typeface="Calibri" panose="020F0502020204030204" charset="0"/>
            </a:endParaRPr>
          </a:p>
        </p:txBody>
      </p:sp>
      <p:sp>
        <p:nvSpPr>
          <p:cNvPr id="8" name="右箭头标注 7"/>
          <p:cNvSpPr/>
          <p:nvPr/>
        </p:nvSpPr>
        <p:spPr>
          <a:xfrm>
            <a:off x="112097" y="11693"/>
            <a:ext cx="2659703" cy="2037726"/>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b="1" dirty="0" smtClean="0">
                <a:solidFill>
                  <a:schemeClr val="tx1"/>
                </a:solidFill>
              </a:rPr>
              <a:t>Write the lead sentence and news report</a:t>
            </a:r>
            <a:endParaRPr lang="zh-CN" altLang="en-US" sz="2400" b="1" dirty="0">
              <a:solidFill>
                <a:schemeClr val="tx1"/>
              </a:solidFill>
            </a:endParaRPr>
          </a:p>
        </p:txBody>
      </p:sp>
      <p:pic>
        <p:nvPicPr>
          <p:cNvPr id="9" name="图片 8"/>
          <p:cNvPicPr>
            <a:picLocks noChangeAspect="1"/>
          </p:cNvPicPr>
          <p:nvPr/>
        </p:nvPicPr>
        <p:blipFill rotWithShape="1">
          <a:blip r:embed="rId2"/>
          <a:srcRect r="50000"/>
          <a:stretch>
            <a:fillRect/>
          </a:stretch>
        </p:blipFill>
        <p:spPr>
          <a:xfrm>
            <a:off x="-1" y="2155429"/>
            <a:ext cx="4269189" cy="3003798"/>
          </a:xfrm>
          <a:prstGeom prst="rect">
            <a:avLst/>
          </a:prstGeom>
        </p:spPr>
      </p:pic>
      <p:sp>
        <p:nvSpPr>
          <p:cNvPr id="10" name="右大括号 9"/>
          <p:cNvSpPr/>
          <p:nvPr/>
        </p:nvSpPr>
        <p:spPr>
          <a:xfrm>
            <a:off x="3809702" y="4136484"/>
            <a:ext cx="360040" cy="784234"/>
          </a:xfrm>
          <a:prstGeom prst="rightBrace">
            <a:avLst/>
          </a:prstGeom>
          <a:ln w="381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4427984" y="196158"/>
            <a:ext cx="2052784" cy="461665"/>
          </a:xfrm>
          <a:prstGeom prst="rect">
            <a:avLst/>
          </a:prstGeom>
          <a:noFill/>
          <a:ln w="28575">
            <a:solidFill>
              <a:srgbClr val="FF3399"/>
            </a:solidFill>
          </a:ln>
        </p:spPr>
        <p:txBody>
          <a:bodyPr wrap="square" rtlCol="0">
            <a:spAutoFit/>
          </a:bodyPr>
          <a:lstStyle/>
          <a:p>
            <a:r>
              <a:rPr lang="en-US" altLang="zh-CN" sz="2400" b="1" i="1" dirty="0">
                <a:solidFill>
                  <a:srgbClr val="FF3399"/>
                </a:solidFill>
              </a:rPr>
              <a:t>direct quote</a:t>
            </a:r>
            <a:endParaRPr lang="en-US" altLang="zh-CN" sz="2400" b="1" i="1" dirty="0">
              <a:solidFill>
                <a:srgbClr val="FF3399"/>
              </a:solidFill>
            </a:endParaRPr>
          </a:p>
        </p:txBody>
      </p:sp>
      <p:sp>
        <p:nvSpPr>
          <p:cNvPr id="15" name="TextBox 14"/>
          <p:cNvSpPr txBox="1"/>
          <p:nvPr/>
        </p:nvSpPr>
        <p:spPr>
          <a:xfrm>
            <a:off x="2757732" y="1568000"/>
            <a:ext cx="2044400" cy="461665"/>
          </a:xfrm>
          <a:prstGeom prst="rect">
            <a:avLst/>
          </a:prstGeom>
          <a:noFill/>
          <a:ln w="28575">
            <a:solidFill>
              <a:srgbClr val="FF3399"/>
            </a:solidFill>
          </a:ln>
        </p:spPr>
        <p:txBody>
          <a:bodyPr wrap="square" rtlCol="0">
            <a:spAutoFit/>
          </a:bodyPr>
          <a:lstStyle/>
          <a:p>
            <a:r>
              <a:rPr lang="en-US" altLang="zh-CN" sz="2400" b="1" i="1" dirty="0">
                <a:solidFill>
                  <a:srgbClr val="FF3399"/>
                </a:solidFill>
              </a:rPr>
              <a:t>passive voice</a:t>
            </a:r>
            <a:endParaRPr lang="en-US" altLang="zh-CN" sz="2400" b="1" i="1" dirty="0">
              <a:solidFill>
                <a:srgbClr val="FF3399"/>
              </a:solidFill>
            </a:endParaRPr>
          </a:p>
        </p:txBody>
      </p:sp>
      <p:sp>
        <p:nvSpPr>
          <p:cNvPr id="16" name="TextBox 15"/>
          <p:cNvSpPr txBox="1"/>
          <p:nvPr/>
        </p:nvSpPr>
        <p:spPr>
          <a:xfrm>
            <a:off x="2815632" y="915566"/>
            <a:ext cx="2055029" cy="461665"/>
          </a:xfrm>
          <a:prstGeom prst="rect">
            <a:avLst/>
          </a:prstGeom>
          <a:noFill/>
          <a:ln w="28575">
            <a:solidFill>
              <a:srgbClr val="FF3399"/>
            </a:solidFill>
          </a:ln>
        </p:spPr>
        <p:txBody>
          <a:bodyPr wrap="square" rtlCol="0">
            <a:spAutoFit/>
          </a:bodyPr>
          <a:lstStyle/>
          <a:p>
            <a:r>
              <a:rPr lang="en-US" altLang="zh-CN" sz="2400" b="1" i="1" dirty="0">
                <a:solidFill>
                  <a:srgbClr val="FF3399"/>
                </a:solidFill>
              </a:rPr>
              <a:t>no comments</a:t>
            </a:r>
            <a:endParaRPr lang="en-US" altLang="zh-CN" sz="2400" b="1" i="1" dirty="0">
              <a:solidFill>
                <a:srgbClr val="FF3399"/>
              </a:solidFill>
            </a:endParaRPr>
          </a:p>
        </p:txBody>
      </p:sp>
      <p:sp>
        <p:nvSpPr>
          <p:cNvPr id="17" name="TextBox 16"/>
          <p:cNvSpPr txBox="1"/>
          <p:nvPr/>
        </p:nvSpPr>
        <p:spPr>
          <a:xfrm>
            <a:off x="2815632" y="195486"/>
            <a:ext cx="1326490" cy="461665"/>
          </a:xfrm>
          <a:prstGeom prst="rect">
            <a:avLst/>
          </a:prstGeom>
          <a:noFill/>
          <a:ln w="28575">
            <a:solidFill>
              <a:srgbClr val="FF3399"/>
            </a:solidFill>
          </a:ln>
        </p:spPr>
        <p:txBody>
          <a:bodyPr wrap="square" rtlCol="0">
            <a:spAutoFit/>
          </a:bodyPr>
          <a:lstStyle/>
          <a:p>
            <a:r>
              <a:rPr lang="en-US" altLang="zh-CN" sz="2400" b="1" i="1" dirty="0" smtClean="0">
                <a:solidFill>
                  <a:srgbClr val="FF3399"/>
                </a:solidFill>
              </a:rPr>
              <a:t>detailed</a:t>
            </a:r>
            <a:endParaRPr lang="zh-CN" altLang="en-US" sz="2400" b="1" i="1" dirty="0">
              <a:solidFill>
                <a:srgbClr val="FF3399"/>
              </a:solidFill>
            </a:endParaRPr>
          </a:p>
        </p:txBody>
      </p:sp>
      <p:sp>
        <p:nvSpPr>
          <p:cNvPr id="18" name="TextBox 17"/>
          <p:cNvSpPr txBox="1"/>
          <p:nvPr/>
        </p:nvSpPr>
        <p:spPr>
          <a:xfrm>
            <a:off x="4354441" y="2609505"/>
            <a:ext cx="4594663" cy="246221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2200" dirty="0" smtClean="0">
                <a:latin typeface="Times New Roman" panose="02020603050405020304" pitchFamily="18" charset="0"/>
                <a:cs typeface="Times New Roman" panose="02020603050405020304" pitchFamily="18" charset="0"/>
              </a:rPr>
              <a:t>Every </a:t>
            </a:r>
            <a:r>
              <a:rPr lang="en-US" altLang="zh-CN" sz="2200" dirty="0">
                <a:latin typeface="Times New Roman" panose="02020603050405020304" pitchFamily="18" charset="0"/>
                <a:cs typeface="Times New Roman" panose="02020603050405020304" pitchFamily="18" charset="0"/>
              </a:rPr>
              <a:t>day, Chen Lei takes his camera and takes photos of old buildings</a:t>
            </a:r>
            <a:r>
              <a:rPr lang="en-US" altLang="zh-CN" sz="2200" dirty="0" smtClean="0">
                <a:latin typeface="Times New Roman" panose="02020603050405020304" pitchFamily="18" charset="0"/>
                <a:cs typeface="Times New Roman" panose="02020603050405020304" pitchFamily="18" charset="0"/>
              </a:rPr>
              <a:t>. Besides</a:t>
            </a:r>
            <a:r>
              <a:rPr lang="en-US" altLang="zh-CN" sz="2200" dirty="0">
                <a:latin typeface="Times New Roman" panose="02020603050405020304" pitchFamily="18" charset="0"/>
                <a:cs typeface="Times New Roman" panose="02020603050405020304" pitchFamily="18" charset="0"/>
              </a:rPr>
              <a:t>, he interviewed </a:t>
            </a:r>
            <a:r>
              <a:rPr lang="en-US" altLang="zh-CN" sz="2200" dirty="0" smtClean="0">
                <a:latin typeface="Times New Roman" panose="02020603050405020304" pitchFamily="18" charset="0"/>
                <a:cs typeface="Times New Roman" panose="02020603050405020304" pitchFamily="18" charset="0"/>
              </a:rPr>
              <a:t>old </a:t>
            </a:r>
            <a:r>
              <a:rPr lang="en-US" altLang="zh-CN" sz="2200" dirty="0">
                <a:latin typeface="Times New Roman" panose="02020603050405020304" pitchFamily="18" charset="0"/>
                <a:cs typeface="Times New Roman" panose="02020603050405020304" pitchFamily="18" charset="0"/>
              </a:rPr>
              <a:t>people to write stories about the old </a:t>
            </a:r>
            <a:r>
              <a:rPr lang="en-US" altLang="zh-CN" sz="2200" dirty="0" smtClean="0">
                <a:latin typeface="Times New Roman" panose="02020603050405020304" pitchFamily="18" charset="0"/>
                <a:cs typeface="Times New Roman" panose="02020603050405020304" pitchFamily="18" charset="0"/>
              </a:rPr>
              <a:t>buildings. When he is free, he </a:t>
            </a:r>
            <a:r>
              <a:rPr lang="en-US" altLang="zh-CN" sz="2200" dirty="0">
                <a:latin typeface="Times New Roman" panose="02020603050405020304" pitchFamily="18" charset="0"/>
                <a:cs typeface="Times New Roman" panose="02020603050405020304" pitchFamily="18" charset="0"/>
              </a:rPr>
              <a:t>visits schools to tell students about the ways of preserving the cultural heritage</a:t>
            </a:r>
            <a:r>
              <a:rPr lang="en-US" altLang="zh-CN" sz="2200" dirty="0" smtClean="0">
                <a:latin typeface="Times New Roman" panose="02020603050405020304" pitchFamily="18" charset="0"/>
                <a:cs typeface="Times New Roman" panose="02020603050405020304" pitchFamily="18" charset="0"/>
              </a:rPr>
              <a:t>. </a:t>
            </a:r>
            <a:endParaRPr lang="en-US" altLang="zh-CN" sz="2200" dirty="0">
              <a:latin typeface="Times New Roman" panose="02020603050405020304" pitchFamily="18" charset="0"/>
              <a:cs typeface="Times New Roman" panose="02020603050405020304" pitchFamily="18" charset="0"/>
            </a:endParaRPr>
          </a:p>
        </p:txBody>
      </p:sp>
      <p:sp>
        <p:nvSpPr>
          <p:cNvPr id="19" name="椭圆 18"/>
          <p:cNvSpPr/>
          <p:nvPr/>
        </p:nvSpPr>
        <p:spPr>
          <a:xfrm>
            <a:off x="4385781" y="3341475"/>
            <a:ext cx="1026392" cy="387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420841" y="4001048"/>
            <a:ext cx="1872208" cy="387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354441" y="2200419"/>
            <a:ext cx="2141684" cy="461665"/>
          </a:xfrm>
          <a:prstGeom prst="rect">
            <a:avLst/>
          </a:prstGeom>
          <a:noFill/>
        </p:spPr>
        <p:txBody>
          <a:bodyPr wrap="square" rtlCol="0">
            <a:spAutoFit/>
          </a:bodyPr>
          <a:lstStyle/>
          <a:p>
            <a:r>
              <a:rPr lang="en-US" altLang="zh-CN" sz="2400" b="1" dirty="0" smtClean="0">
                <a:solidFill>
                  <a:srgbClr val="7030A0"/>
                </a:solidFill>
                <a:latin typeface="Comic Sans MS" panose="030F0702030302020204" pitchFamily="66" charset="0"/>
              </a:rPr>
              <a:t>Body part:</a:t>
            </a:r>
            <a:endParaRPr lang="zh-CN" altLang="en-US" sz="2400" b="1" dirty="0">
              <a:solidFill>
                <a:srgbClr val="7030A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randombar(horizont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randombar(horizontal)">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5" grpId="0" animBg="1"/>
      <p:bldP spid="16" grpId="0" animBg="1"/>
      <p:bldP spid="17" grpId="0" animBg="1"/>
      <p:bldP spid="18" grpId="0" animBg="1"/>
      <p:bldP spid="19" grpId="0" animBg="1"/>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右箭头标注 3"/>
          <p:cNvSpPr/>
          <p:nvPr/>
        </p:nvSpPr>
        <p:spPr>
          <a:xfrm>
            <a:off x="25261" y="483518"/>
            <a:ext cx="2051720" cy="2016224"/>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400" b="1" dirty="0" smtClean="0"/>
              <a:t>Polish the writing</a:t>
            </a:r>
            <a:endParaRPr lang="zh-CN" altLang="en-US" sz="2400" b="1" dirty="0"/>
          </a:p>
        </p:txBody>
      </p:sp>
      <p:sp>
        <p:nvSpPr>
          <p:cNvPr id="5" name="TextBox 4"/>
          <p:cNvSpPr txBox="1"/>
          <p:nvPr/>
        </p:nvSpPr>
        <p:spPr>
          <a:xfrm>
            <a:off x="2371967" y="277106"/>
            <a:ext cx="6264696" cy="95410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lvl="0" algn="ctr"/>
            <a:r>
              <a:rPr lang="en-US" altLang="zh-CN" sz="2800" b="1" dirty="0">
                <a:solidFill>
                  <a:prstClr val="white"/>
                </a:solidFill>
                <a:latin typeface="HP Simplified" panose="020B0604020204020204" charset="0"/>
                <a:cs typeface="HP Simplified" panose="020B0604020204020204" charset="0"/>
              </a:rPr>
              <a:t>Preserving cultural heritage through photos </a:t>
            </a:r>
            <a:endParaRPr lang="en-US" altLang="zh-CN" sz="2800" b="1" dirty="0">
              <a:solidFill>
                <a:prstClr val="white"/>
              </a:solidFill>
              <a:latin typeface="HP Simplified" panose="020B0604020204020204" charset="0"/>
              <a:cs typeface="HP Simplified" panose="020B0604020204020204" charset="0"/>
            </a:endParaRPr>
          </a:p>
        </p:txBody>
      </p:sp>
      <p:sp>
        <p:nvSpPr>
          <p:cNvPr id="6" name="TextBox 5"/>
          <p:cNvSpPr txBox="1"/>
          <p:nvPr/>
        </p:nvSpPr>
        <p:spPr>
          <a:xfrm>
            <a:off x="2363153" y="1491630"/>
            <a:ext cx="6529325" cy="25545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	Chen </a:t>
            </a:r>
            <a:r>
              <a:rPr lang="en-US" altLang="zh-CN" sz="2000" dirty="0">
                <a:latin typeface="Times New Roman" panose="02020603050405020304" pitchFamily="18" charset="0"/>
                <a:cs typeface="Times New Roman" panose="02020603050405020304" pitchFamily="18" charset="0"/>
              </a:rPr>
              <a:t>Lei is a senior teacher who takes photos of old buildings in Wuhan in order to preserve the city's culture heritage</a:t>
            </a:r>
            <a:r>
              <a:rPr lang="en-US"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Every day, Chen Lei takes his camera and takes photos of old buildings. Besides, he interviewed old people to write stories about the old buildings. When he is free, he visits schools to tell students about the ways of preserving the cultural heritage. </a:t>
            </a:r>
            <a:endParaRPr lang="en-US" altLang="zh-CN"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843808" y="4237129"/>
            <a:ext cx="1944216" cy="461665"/>
          </a:xfrm>
          <a:prstGeom prst="rect">
            <a:avLst/>
          </a:prstGeom>
          <a:noFill/>
        </p:spPr>
        <p:txBody>
          <a:bodyPr wrap="square" rtlCol="0">
            <a:spAutoFit/>
          </a:bodyPr>
          <a:lstStyle/>
          <a:p>
            <a:r>
              <a:rPr lang="en-US" altLang="zh-CN" sz="2400" b="1" dirty="0">
                <a:solidFill>
                  <a:srgbClr val="3333FF"/>
                </a:solidFill>
              </a:rPr>
              <a:t>d</a:t>
            </a:r>
            <a:r>
              <a:rPr lang="en-US" altLang="zh-CN" sz="2400" b="1" dirty="0" smtClean="0">
                <a:solidFill>
                  <a:srgbClr val="3333FF"/>
                </a:solidFill>
              </a:rPr>
              <a:t>irect quote </a:t>
            </a:r>
            <a:endParaRPr lang="zh-CN" altLang="en-US" sz="2400" b="1" dirty="0">
              <a:solidFill>
                <a:srgbClr val="3333FF"/>
              </a:solidFill>
            </a:endParaRPr>
          </a:p>
        </p:txBody>
      </p:sp>
      <p:sp>
        <p:nvSpPr>
          <p:cNvPr id="10" name="云形标注 9"/>
          <p:cNvSpPr/>
          <p:nvPr/>
        </p:nvSpPr>
        <p:spPr>
          <a:xfrm>
            <a:off x="25261" y="3768907"/>
            <a:ext cx="2602523" cy="1368152"/>
          </a:xfrm>
          <a:prstGeom prst="cloudCallout">
            <a:avLst>
              <a:gd name="adj1" fmla="val 45803"/>
              <a:gd name="adj2" fmla="val -70142"/>
            </a:avLst>
          </a:prstGeom>
          <a:solidFill>
            <a:schemeClr val="accent1">
              <a:lumMod val="20000"/>
              <a:lumOff val="80000"/>
            </a:schemeClr>
          </a:solidFill>
          <a:ln>
            <a:solidFill>
              <a:srgbClr val="3333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b="1" dirty="0"/>
              <a:t>Add some reasonable details!</a:t>
            </a:r>
            <a:endParaRPr lang="en-US" altLang="zh-CN" sz="2000" b="1" dirty="0"/>
          </a:p>
        </p:txBody>
      </p:sp>
      <p:sp>
        <p:nvSpPr>
          <p:cNvPr id="11" name="TextBox 10"/>
          <p:cNvSpPr txBox="1"/>
          <p:nvPr/>
        </p:nvSpPr>
        <p:spPr>
          <a:xfrm>
            <a:off x="4655707" y="4256444"/>
            <a:ext cx="1944216" cy="461665"/>
          </a:xfrm>
          <a:prstGeom prst="rect">
            <a:avLst/>
          </a:prstGeom>
          <a:noFill/>
        </p:spPr>
        <p:txBody>
          <a:bodyPr wrap="square" rtlCol="0">
            <a:spAutoFit/>
          </a:bodyPr>
          <a:lstStyle/>
          <a:p>
            <a:r>
              <a:rPr lang="en-US" altLang="zh-CN" sz="2400" b="1" dirty="0" smtClean="0">
                <a:solidFill>
                  <a:srgbClr val="3333FF"/>
                </a:solidFill>
              </a:rPr>
              <a:t>numbers</a:t>
            </a:r>
            <a:endParaRPr lang="zh-CN" altLang="en-US" sz="2400" b="1" dirty="0">
              <a:solidFill>
                <a:srgbClr val="3333FF"/>
              </a:solidFill>
            </a:endParaRPr>
          </a:p>
        </p:txBody>
      </p:sp>
      <p:sp>
        <p:nvSpPr>
          <p:cNvPr id="12" name="TextBox 11"/>
          <p:cNvSpPr txBox="1"/>
          <p:nvPr/>
        </p:nvSpPr>
        <p:spPr>
          <a:xfrm>
            <a:off x="6084168" y="4264036"/>
            <a:ext cx="1944216" cy="461665"/>
          </a:xfrm>
          <a:prstGeom prst="rect">
            <a:avLst/>
          </a:prstGeom>
          <a:noFill/>
        </p:spPr>
        <p:txBody>
          <a:bodyPr wrap="square" rtlCol="0">
            <a:spAutoFit/>
          </a:bodyPr>
          <a:lstStyle/>
          <a:p>
            <a:r>
              <a:rPr lang="en-US" altLang="zh-CN" sz="2400" b="1" dirty="0">
                <a:solidFill>
                  <a:srgbClr val="3333FF"/>
                </a:solidFill>
              </a:rPr>
              <a:t>e</a:t>
            </a:r>
            <a:r>
              <a:rPr lang="en-US" altLang="zh-CN" sz="2400" b="1" dirty="0" smtClean="0">
                <a:solidFill>
                  <a:srgbClr val="3333FF"/>
                </a:solidFill>
              </a:rPr>
              <a:t>nding</a:t>
            </a:r>
            <a:endParaRPr lang="zh-CN" altLang="en-US" sz="2400" b="1"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标注 3"/>
          <p:cNvSpPr/>
          <p:nvPr/>
        </p:nvSpPr>
        <p:spPr>
          <a:xfrm>
            <a:off x="32868" y="-29557"/>
            <a:ext cx="2051720" cy="1252025"/>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400" b="1" dirty="0" smtClean="0"/>
              <a:t>Polish the writing</a:t>
            </a:r>
            <a:endParaRPr lang="zh-CN" altLang="en-US" sz="2400" b="1" dirty="0"/>
          </a:p>
        </p:txBody>
      </p:sp>
      <p:sp>
        <p:nvSpPr>
          <p:cNvPr id="5" name="TextBox 4"/>
          <p:cNvSpPr txBox="1"/>
          <p:nvPr/>
        </p:nvSpPr>
        <p:spPr>
          <a:xfrm>
            <a:off x="2411760" y="123478"/>
            <a:ext cx="6264696" cy="95410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lvl="0" algn="ctr"/>
            <a:r>
              <a:rPr lang="en-US" altLang="zh-CN" sz="2800" b="1" dirty="0">
                <a:solidFill>
                  <a:prstClr val="white"/>
                </a:solidFill>
                <a:latin typeface="HP Simplified" panose="020B0604020204020204" charset="0"/>
                <a:cs typeface="HP Simplified" panose="020B0604020204020204" charset="0"/>
              </a:rPr>
              <a:t>Preserving cultural heritage through photos </a:t>
            </a:r>
            <a:endParaRPr lang="en-US" altLang="zh-CN" sz="2800" b="1" dirty="0">
              <a:solidFill>
                <a:prstClr val="white"/>
              </a:solidFill>
              <a:latin typeface="HP Simplified" panose="020B0604020204020204" charset="0"/>
              <a:cs typeface="HP Simplified" panose="020B0604020204020204" charset="0"/>
            </a:endParaRPr>
          </a:p>
        </p:txBody>
      </p:sp>
      <p:sp>
        <p:nvSpPr>
          <p:cNvPr id="6" name="TextBox 5"/>
          <p:cNvSpPr txBox="1"/>
          <p:nvPr/>
        </p:nvSpPr>
        <p:spPr>
          <a:xfrm>
            <a:off x="115358" y="1306378"/>
            <a:ext cx="8993146" cy="378565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	Chen </a:t>
            </a:r>
            <a:r>
              <a:rPr lang="en-US" altLang="zh-CN" sz="2000" dirty="0">
                <a:latin typeface="Times New Roman" panose="02020603050405020304" pitchFamily="18" charset="0"/>
                <a:cs typeface="Times New Roman" panose="02020603050405020304" pitchFamily="18" charset="0"/>
              </a:rPr>
              <a:t>Lei is a senior teacher who takes photos of old buildings in Wuhan in order to preserve the city's culture heritage</a:t>
            </a:r>
            <a:r>
              <a:rPr lang="en-US"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Every day, Chen Lei takes his camera </a:t>
            </a:r>
            <a:r>
              <a:rPr lang="en-US" altLang="zh-CN" sz="2000" dirty="0">
                <a:solidFill>
                  <a:srgbClr val="FF0000"/>
                </a:solidFill>
                <a:latin typeface="Times New Roman" panose="02020603050405020304" pitchFamily="18" charset="0"/>
                <a:cs typeface="Times New Roman" panose="02020603050405020304" pitchFamily="18" charset="0"/>
              </a:rPr>
              <a:t>and </a:t>
            </a:r>
            <a:r>
              <a:rPr lang="en-US" altLang="zh-CN" sz="2000" dirty="0" smtClean="0">
                <a:solidFill>
                  <a:srgbClr val="FF0000"/>
                </a:solidFill>
                <a:latin typeface="Times New Roman" panose="02020603050405020304" pitchFamily="18" charset="0"/>
                <a:cs typeface="Times New Roman" panose="02020603050405020304" pitchFamily="18" charset="0"/>
              </a:rPr>
              <a:t>walks patiently through the older parts of the city. Over the years he has taken thousands of pictures of old buildings to create a record for his fellow citizens in the present and future. </a:t>
            </a:r>
            <a:r>
              <a:rPr lang="en-US" altLang="zh-CN" sz="2000" dirty="0" smtClean="0">
                <a:latin typeface="Times New Roman" panose="02020603050405020304" pitchFamily="18" charset="0"/>
                <a:cs typeface="Times New Roman" panose="02020603050405020304" pitchFamily="18" charset="0"/>
              </a:rPr>
              <a:t>Besides</a:t>
            </a:r>
            <a:r>
              <a:rPr lang="en-US" altLang="zh-CN" sz="2000" dirty="0">
                <a:latin typeface="Times New Roman" panose="02020603050405020304" pitchFamily="18" charset="0"/>
                <a:cs typeface="Times New Roman" panose="02020603050405020304" pitchFamily="18" charset="0"/>
              </a:rPr>
              <a:t>, he interviewed </a:t>
            </a:r>
            <a:r>
              <a:rPr lang="en-US" altLang="zh-CN" sz="2000" dirty="0" smtClean="0">
                <a:solidFill>
                  <a:srgbClr val="FF0000"/>
                </a:solidFill>
                <a:latin typeface="Times New Roman" panose="02020603050405020304" pitchFamily="18" charset="0"/>
                <a:cs typeface="Times New Roman" panose="02020603050405020304" pitchFamily="18" charset="0"/>
              </a:rPr>
              <a:t>over 50 </a:t>
            </a:r>
            <a:r>
              <a:rPr lang="en-US" altLang="zh-CN" sz="2000" dirty="0" smtClean="0">
                <a:latin typeface="Times New Roman" panose="02020603050405020304" pitchFamily="18" charset="0"/>
                <a:cs typeface="Times New Roman" panose="02020603050405020304" pitchFamily="18" charset="0"/>
              </a:rPr>
              <a:t>old </a:t>
            </a:r>
            <a:r>
              <a:rPr lang="en-US" altLang="zh-CN" sz="2000" dirty="0">
                <a:latin typeface="Times New Roman" panose="02020603050405020304" pitchFamily="18" charset="0"/>
                <a:cs typeface="Times New Roman" panose="02020603050405020304" pitchFamily="18" charset="0"/>
              </a:rPr>
              <a:t>people to write stories about the old buildings. When he is free, he visits schools to tell students about the ways of preserving the cultural heritage</a:t>
            </a:r>
            <a:r>
              <a:rPr lang="en-US" altLang="zh-CN" sz="2000" dirty="0" smtClean="0">
                <a:latin typeface="Times New Roman" panose="02020603050405020304" pitchFamily="18" charset="0"/>
                <a:cs typeface="Times New Roman" panose="02020603050405020304" pitchFamily="18" charset="0"/>
              </a:rPr>
              <a:t>. </a:t>
            </a:r>
            <a:r>
              <a:rPr lang="en-US" altLang="zh-CN" sz="2000" dirty="0" smtClean="0">
                <a:solidFill>
                  <a:srgbClr val="FF0000"/>
                </a:solidFill>
                <a:latin typeface="Times New Roman" panose="02020603050405020304" pitchFamily="18" charset="0"/>
                <a:cs typeface="Times New Roman" panose="02020603050405020304" pitchFamily="18" charset="0"/>
              </a:rPr>
              <a:t>He said: “The old buildings are alive legacy to date back to the ancient ages and pass on the future.” </a:t>
            </a:r>
            <a:endParaRPr lang="en-US" altLang="zh-CN" sz="2000" dirty="0" smtClean="0">
              <a:solidFill>
                <a:srgbClr val="FF0000"/>
              </a:solidFill>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Neither people nor buildings last forever, but Chen Lei's photos can help us remember them. The stories that accompany them also help build a picture of life for future generations to hear and add their own stories, too.</a:t>
            </a:r>
            <a:endParaRPr lang="en-US" altLang="zh-CN"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3738" b="114"/>
          <a:stretch>
            <a:fillRect/>
          </a:stretch>
        </p:blipFill>
        <p:spPr>
          <a:xfrm>
            <a:off x="0" y="7867"/>
            <a:ext cx="4427984" cy="5137439"/>
          </a:xfrm>
          <a:prstGeom prst="rect">
            <a:avLst/>
          </a:prstGeom>
        </p:spPr>
      </p:pic>
      <p:sp>
        <p:nvSpPr>
          <p:cNvPr id="6" name="TextBox 34"/>
          <p:cNvSpPr txBox="1"/>
          <p:nvPr/>
        </p:nvSpPr>
        <p:spPr>
          <a:xfrm>
            <a:off x="-11347" y="25120"/>
            <a:ext cx="4439331" cy="523220"/>
          </a:xfrm>
          <a:prstGeom prst="rect">
            <a:avLst/>
          </a:prstGeom>
          <a:solidFill>
            <a:schemeClr val="accent3">
              <a:lumMod val="20000"/>
              <a:lumOff val="80000"/>
              <a:alpha val="75000"/>
            </a:schemeClr>
          </a:solidFill>
        </p:spPr>
        <p:txBody>
          <a:bodyPr wrap="square" rtlCol="0">
            <a:spAutoFit/>
          </a:bodyPr>
          <a:lstStyle/>
          <a:p>
            <a:pPr algn="ctr"/>
            <a:r>
              <a:rPr lang="en-US" altLang="zh-CN" sz="2800" b="1" dirty="0">
                <a:latin typeface="Impact" panose="020B0806030902050204" charset="0"/>
                <a:cs typeface="Times New Roman" panose="02020603050405020304" pitchFamily="18" charset="0"/>
              </a:rPr>
              <a:t>Mogao Caves of Dunhuang</a:t>
            </a:r>
            <a:endParaRPr lang="en-US" altLang="zh-CN" sz="2800" b="1" dirty="0">
              <a:latin typeface="Impact" panose="020B0806030902050204" charset="0"/>
              <a:cs typeface="Times New Roman" panose="02020603050405020304" pitchFamily="18"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974" y="25120"/>
            <a:ext cx="4703026" cy="2400703"/>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94" t="2757" r="4264" b="8805"/>
          <a:stretch>
            <a:fillRect/>
          </a:stretch>
        </p:blipFill>
        <p:spPr>
          <a:xfrm>
            <a:off x="4440974" y="2499741"/>
            <a:ext cx="4703026" cy="2637765"/>
          </a:xfrm>
          <a:prstGeom prst="rect">
            <a:avLst/>
          </a:prstGeom>
        </p:spPr>
      </p:pic>
      <p:sp>
        <p:nvSpPr>
          <p:cNvPr id="9" name="TextBox 34"/>
          <p:cNvSpPr txBox="1"/>
          <p:nvPr/>
        </p:nvSpPr>
        <p:spPr>
          <a:xfrm>
            <a:off x="4470038" y="2242020"/>
            <a:ext cx="4439331" cy="523220"/>
          </a:xfrm>
          <a:prstGeom prst="rect">
            <a:avLst/>
          </a:prstGeom>
          <a:solidFill>
            <a:schemeClr val="accent6">
              <a:lumMod val="20000"/>
              <a:lumOff val="80000"/>
              <a:alpha val="75000"/>
            </a:schemeClr>
          </a:solidFill>
        </p:spPr>
        <p:txBody>
          <a:bodyPr wrap="square" rtlCol="0">
            <a:spAutoFit/>
          </a:bodyPr>
          <a:lstStyle/>
          <a:p>
            <a:pPr algn="ctr"/>
            <a:r>
              <a:rPr lang="en-US" altLang="zh-CN" sz="2800" b="1" dirty="0">
                <a:latin typeface="Impact" panose="020B0806030902050204" charset="0"/>
                <a:cs typeface="Times New Roman" panose="02020603050405020304" pitchFamily="18" charset="0"/>
              </a:rPr>
              <a:t>v</a:t>
            </a:r>
            <a:r>
              <a:rPr lang="en-US" altLang="zh-CN" sz="2800" b="1" dirty="0" smtClean="0">
                <a:latin typeface="Impact" panose="020B0806030902050204" charset="0"/>
                <a:cs typeface="Times New Roman" panose="02020603050405020304" pitchFamily="18" charset="0"/>
              </a:rPr>
              <a:t>arious and </a:t>
            </a:r>
            <a:r>
              <a:rPr lang="en-US" altLang="zh-CN" sz="2800" b="1" dirty="0" err="1" smtClean="0">
                <a:latin typeface="Impact" panose="020B0806030902050204" charset="0"/>
                <a:cs typeface="Times New Roman" panose="02020603050405020304" pitchFamily="18" charset="0"/>
              </a:rPr>
              <a:t>colourful</a:t>
            </a:r>
            <a:r>
              <a:rPr lang="en-US" altLang="zh-CN" sz="2800" b="1" dirty="0" smtClean="0">
                <a:latin typeface="Impact" panose="020B0806030902050204" charset="0"/>
                <a:cs typeface="Times New Roman" panose="02020603050405020304" pitchFamily="18" charset="0"/>
              </a:rPr>
              <a:t> </a:t>
            </a:r>
            <a:r>
              <a:rPr lang="en-US" altLang="zh-CN" sz="2800" b="1" dirty="0" smtClean="0">
                <a:solidFill>
                  <a:srgbClr val="FF0000"/>
                </a:solidFill>
                <a:latin typeface="Impact" panose="020B0806030902050204" charset="0"/>
                <a:cs typeface="Times New Roman" panose="02020603050405020304" pitchFamily="18" charset="0"/>
              </a:rPr>
              <a:t>murals</a:t>
            </a:r>
            <a:r>
              <a:rPr lang="en-US" altLang="zh-CN" sz="2800" b="1" dirty="0" smtClean="0">
                <a:latin typeface="Impact" panose="020B0806030902050204" charset="0"/>
                <a:cs typeface="Times New Roman" panose="02020603050405020304" pitchFamily="18" charset="0"/>
              </a:rPr>
              <a:t> </a:t>
            </a:r>
            <a:endParaRPr lang="en-US" altLang="zh-CN" sz="2800" b="1" dirty="0">
              <a:latin typeface="Impact" panose="020B0806030902050204" charset="0"/>
              <a:cs typeface="Times New Roman" panose="02020603050405020304" pitchFamily="18" charset="0"/>
            </a:endParaRPr>
          </a:p>
        </p:txBody>
      </p:sp>
      <p:sp>
        <p:nvSpPr>
          <p:cNvPr id="2" name="矩形 1"/>
          <p:cNvSpPr/>
          <p:nvPr/>
        </p:nvSpPr>
        <p:spPr>
          <a:xfrm>
            <a:off x="1583109" y="4011910"/>
            <a:ext cx="5977790" cy="923330"/>
          </a:xfrm>
          <a:prstGeom prst="rect">
            <a:avLst/>
          </a:prstGeom>
          <a:solidFill>
            <a:schemeClr val="bg2"/>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to preserve it ?</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樊锦诗WMV.wmv">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02210" y="-177180"/>
            <a:ext cx="3568286" cy="923330"/>
          </a:xfrm>
          <a:prstGeom prst="rect">
            <a:avLst/>
          </a:prstGeom>
          <a:noFill/>
        </p:spPr>
        <p:txBody>
          <a:bodyPr wrap="none" lIns="91440" tIns="45720" rIns="91440" bIns="45720">
            <a:spAutoFit/>
          </a:bodyPr>
          <a:lstStyle/>
          <a:p>
            <a:pPr algn="ctr"/>
            <a:r>
              <a:rPr lang="en-US" altLang="zh-CN" sz="5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t>
            </a:r>
            <a:r>
              <a:rPr lang="en-US" altLang="zh-CN"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riting task</a:t>
            </a:r>
            <a:endParaRPr lang="zh-CN" altLang="en-US" sz="5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889" t="2401" b="2880"/>
          <a:stretch>
            <a:fillRect/>
          </a:stretch>
        </p:blipFill>
        <p:spPr>
          <a:xfrm>
            <a:off x="11997" y="69619"/>
            <a:ext cx="4271971" cy="4871855"/>
          </a:xfrm>
          <a:prstGeom prst="rect">
            <a:avLst/>
          </a:prstGeom>
        </p:spPr>
      </p:pic>
      <p:sp>
        <p:nvSpPr>
          <p:cNvPr id="5" name="TextBox 4"/>
          <p:cNvSpPr txBox="1"/>
          <p:nvPr/>
        </p:nvSpPr>
        <p:spPr>
          <a:xfrm>
            <a:off x="4234821" y="627534"/>
            <a:ext cx="4909179" cy="4555093"/>
          </a:xfrm>
          <a:prstGeom prst="rect">
            <a:avLst/>
          </a:prstGeom>
          <a:noFill/>
        </p:spPr>
        <p:txBody>
          <a:bodyPr wrap="square" rtlCol="0">
            <a:spAutoFit/>
          </a:bodyPr>
          <a:lstStyle/>
          <a:p>
            <a:r>
              <a:rPr lang="en-US" altLang="zh-CN" dirty="0" smtClean="0"/>
              <a:t>	</a:t>
            </a:r>
            <a:r>
              <a:rPr lang="zh-CN" altLang="en-US" sz="1600" dirty="0" smtClean="0"/>
              <a:t>假设你是李华，英语报的记者。请根据一下要点写一篇新闻报道，介绍一下为保护敦煌做出巨大贡献的考古学家樊锦诗的事迹。</a:t>
            </a:r>
            <a:endParaRPr lang="en-US" altLang="zh-CN" sz="1600" dirty="0" smtClean="0"/>
          </a:p>
          <a:p>
            <a:endParaRPr lang="en-US" altLang="zh-CN" sz="1600" dirty="0" smtClean="0"/>
          </a:p>
          <a:p>
            <a:pPr marL="342900" indent="-342900">
              <a:buAutoNum type="arabicPeriod"/>
            </a:pPr>
            <a:r>
              <a:rPr lang="zh-CN" altLang="en-US" sz="1600" dirty="0" smtClean="0"/>
              <a:t>樊锦诗</a:t>
            </a:r>
            <a:r>
              <a:rPr lang="en-US" altLang="zh-CN" sz="1600" dirty="0" smtClean="0"/>
              <a:t>1938</a:t>
            </a:r>
            <a:r>
              <a:rPr lang="zh-CN" altLang="en-US" sz="1600" dirty="0" smtClean="0"/>
              <a:t>年出生于北京，是一名考古学家</a:t>
            </a:r>
            <a:r>
              <a:rPr lang="en-US" altLang="zh-CN" sz="1600" dirty="0" smtClean="0"/>
              <a:t>, </a:t>
            </a:r>
            <a:r>
              <a:rPr lang="zh-CN" altLang="en-US" sz="1600" dirty="0" smtClean="0"/>
              <a:t>于</a:t>
            </a:r>
            <a:r>
              <a:rPr lang="en-US" altLang="zh-CN" sz="1600" dirty="0" smtClean="0"/>
              <a:t>1963</a:t>
            </a:r>
            <a:r>
              <a:rPr lang="zh-CN" altLang="en-US" sz="1600" dirty="0" smtClean="0"/>
              <a:t>年毕业于北京大学考古学专业。</a:t>
            </a:r>
            <a:endParaRPr lang="en-US" altLang="zh-CN" sz="1600" dirty="0" smtClean="0"/>
          </a:p>
          <a:p>
            <a:pPr marL="342900" indent="-342900">
              <a:buAutoNum type="arabicPeriod"/>
            </a:pPr>
            <a:r>
              <a:rPr lang="zh-CN" altLang="en-US" sz="1600" dirty="0"/>
              <a:t>自</a:t>
            </a:r>
            <a:r>
              <a:rPr lang="zh-CN" altLang="en-US" sz="1600" dirty="0" smtClean="0"/>
              <a:t>毕业后已在敦煌研究所工作</a:t>
            </a:r>
            <a:r>
              <a:rPr lang="en-US" altLang="zh-CN" sz="1600" dirty="0" smtClean="0"/>
              <a:t>50</a:t>
            </a:r>
            <a:r>
              <a:rPr lang="zh-CN" altLang="en-US" sz="1600" dirty="0" smtClean="0"/>
              <a:t>余年，被誉为“敦煌的女儿”，致力于石窟的研究和保护，创造了数字敦煌，收集和录制莫高窟的文化遗迹，对文物保护做出了巨大贡献，被评为“</a:t>
            </a:r>
            <a:r>
              <a:rPr lang="en-US" altLang="zh-CN" sz="1600" dirty="0" smtClean="0"/>
              <a:t>100</a:t>
            </a:r>
            <a:r>
              <a:rPr lang="zh-CN" altLang="en-US" sz="1600" dirty="0" smtClean="0"/>
              <a:t>位新中国成立以来感动中国人物”。</a:t>
            </a:r>
            <a:endParaRPr lang="en-US" altLang="zh-CN" sz="1600" dirty="0" smtClean="0"/>
          </a:p>
          <a:p>
            <a:pPr marL="342900" indent="-342900">
              <a:buAutoNum type="arabicPeriod" startAt="3"/>
            </a:pPr>
            <a:r>
              <a:rPr lang="en-US" altLang="zh-CN" sz="1600" dirty="0" smtClean="0"/>
              <a:t>80</a:t>
            </a:r>
            <a:r>
              <a:rPr lang="zh-CN" altLang="en-US" sz="1600" dirty="0" smtClean="0"/>
              <a:t>词左右，可适当增加细节使行文连贯。</a:t>
            </a:r>
            <a:endParaRPr lang="en-US" altLang="zh-CN" sz="1600" dirty="0" smtClean="0"/>
          </a:p>
          <a:p>
            <a:pPr marL="342900" indent="-342900">
              <a:buAutoNum type="arabicPeriod" startAt="3"/>
            </a:pPr>
            <a:endParaRPr lang="en-US" altLang="zh-CN" sz="1600" dirty="0"/>
          </a:p>
          <a:p>
            <a:r>
              <a:rPr lang="zh-CN" altLang="en-US" sz="1600" dirty="0" smtClean="0"/>
              <a:t>参考词汇：</a:t>
            </a:r>
            <a:r>
              <a:rPr lang="en-US" altLang="zh-CN" sz="1600" dirty="0"/>
              <a:t>100</a:t>
            </a:r>
            <a:r>
              <a:rPr lang="zh-CN" altLang="en-US" sz="1600" dirty="0"/>
              <a:t>位新中国成立以来感动中国</a:t>
            </a:r>
            <a:r>
              <a:rPr lang="zh-CN" altLang="en-US" sz="1600" dirty="0" smtClean="0"/>
              <a:t>人物（</a:t>
            </a:r>
            <a:r>
              <a:rPr lang="en-US" altLang="zh-CN" sz="1600" dirty="0" smtClean="0"/>
              <a:t>one hundred people moving China since the founding of The People’s Republic of </a:t>
            </a:r>
            <a:r>
              <a:rPr lang="en-US" altLang="zh-CN" sz="1600" dirty="0" err="1" smtClean="0"/>
              <a:t>Chian</a:t>
            </a:r>
            <a:r>
              <a:rPr lang="zh-CN" altLang="en-US" sz="1600" dirty="0" smtClean="0"/>
              <a:t>）</a:t>
            </a:r>
            <a:r>
              <a:rPr lang="en-US" altLang="zh-CN" sz="1600" dirty="0" smtClean="0"/>
              <a:t>; </a:t>
            </a:r>
            <a:r>
              <a:rPr lang="zh-CN" altLang="en-US" sz="1600" dirty="0" smtClean="0"/>
              <a:t>敦煌研究所</a:t>
            </a:r>
            <a:r>
              <a:rPr lang="zh-CN" altLang="en-US" sz="1600" dirty="0"/>
              <a:t>（</a:t>
            </a:r>
            <a:r>
              <a:rPr lang="en-US" altLang="zh-CN" sz="1600" dirty="0" err="1"/>
              <a:t>Dunhuang</a:t>
            </a:r>
            <a:r>
              <a:rPr lang="en-US" altLang="zh-CN" sz="1600" dirty="0"/>
              <a:t> Cultural Research Institute</a:t>
            </a:r>
            <a:r>
              <a:rPr lang="zh-CN" altLang="en-US" sz="1600" dirty="0" smtClean="0"/>
              <a:t>）</a:t>
            </a:r>
            <a:r>
              <a:rPr lang="en-US" altLang="zh-CN" sz="1600" dirty="0" smtClean="0"/>
              <a:t>; </a:t>
            </a:r>
            <a:r>
              <a:rPr lang="zh-CN" altLang="en-US" sz="1600" dirty="0" smtClean="0"/>
              <a:t>考古学家</a:t>
            </a:r>
            <a:r>
              <a:rPr lang="zh-CN" altLang="en-US" sz="1600" dirty="0"/>
              <a:t>（</a:t>
            </a:r>
            <a:r>
              <a:rPr lang="en-US" altLang="zh-CN" sz="1600" dirty="0"/>
              <a:t>archaeologist</a:t>
            </a:r>
            <a:r>
              <a:rPr lang="zh-CN" altLang="en-US" sz="1600" dirty="0"/>
              <a:t>）考古学（</a:t>
            </a:r>
            <a:r>
              <a:rPr lang="en-US" altLang="zh-CN" sz="1600" dirty="0"/>
              <a:t>archaeology</a:t>
            </a:r>
            <a:r>
              <a:rPr lang="zh-CN" altLang="en-US" sz="1600" dirty="0"/>
              <a:t>）</a:t>
            </a:r>
            <a:endParaRPr lang="en-US" altLang="zh-CN"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71600" y="411510"/>
            <a:ext cx="7920880" cy="4240905"/>
          </a:xfrm>
          <a:prstGeom prst="rect">
            <a:avLst/>
          </a:prstGeom>
          <a:solidFill>
            <a:schemeClr val="bg1"/>
          </a:solidFill>
        </p:spPr>
        <p:txBody>
          <a:bodyPr wrap="square" rtlCol="0">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Fan </a:t>
            </a:r>
            <a:r>
              <a:rPr lang="en-US" altLang="zh-CN" dirty="0" err="1">
                <a:latin typeface="Times New Roman" panose="02020603050405020304" pitchFamily="18" charset="0"/>
                <a:cs typeface="Times New Roman" panose="02020603050405020304" pitchFamily="18" charset="0"/>
              </a:rPr>
              <a:t>Jinshi</a:t>
            </a:r>
            <a:r>
              <a:rPr lang="en-US" altLang="zh-CN" dirty="0">
                <a:latin typeface="Times New Roman" panose="02020603050405020304" pitchFamily="18" charset="0"/>
                <a:cs typeface="Times New Roman" panose="02020603050405020304" pitchFamily="18" charset="0"/>
              </a:rPr>
              <a:t>, born in Beijing in </a:t>
            </a:r>
            <a:r>
              <a:rPr lang="en-US" altLang="zh-CN" dirty="0" smtClean="0">
                <a:latin typeface="Times New Roman" panose="02020603050405020304" pitchFamily="18" charset="0"/>
                <a:cs typeface="Times New Roman" panose="02020603050405020304" pitchFamily="18" charset="0"/>
              </a:rPr>
              <a:t>1938</a:t>
            </a:r>
            <a:r>
              <a:rPr lang="zh-CN" altLang="en-US"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is a famous archaeologist</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who devotes all her life to the study and protection of the </a:t>
            </a:r>
            <a:r>
              <a:rPr lang="en-US" altLang="zh-CN" dirty="0" err="1">
                <a:latin typeface="Times New Roman" panose="02020603050405020304" pitchFamily="18" charset="0"/>
                <a:cs typeface="Times New Roman" panose="02020603050405020304" pitchFamily="18" charset="0"/>
              </a:rPr>
              <a:t>Mogao</a:t>
            </a:r>
            <a:r>
              <a:rPr lang="en-US" altLang="zh-CN" dirty="0">
                <a:latin typeface="Times New Roman" panose="02020603050405020304" pitchFamily="18" charset="0"/>
                <a:cs typeface="Times New Roman" panose="02020603050405020304" pitchFamily="18" charset="0"/>
              </a:rPr>
              <a:t> Caves.</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dirty="0" smtClean="0">
                <a:latin typeface="Times New Roman" panose="02020603050405020304" pitchFamily="18" charset="0"/>
                <a:cs typeface="Times New Roman" panose="02020603050405020304" pitchFamily="18" charset="0"/>
              </a:rPr>
              <a:t>	She </a:t>
            </a:r>
            <a:r>
              <a:rPr lang="en-US" altLang="zh-CN" dirty="0">
                <a:latin typeface="Times New Roman" panose="02020603050405020304" pitchFamily="18" charset="0"/>
                <a:cs typeface="Times New Roman" panose="02020603050405020304" pitchFamily="18" charset="0"/>
              </a:rPr>
              <a:t>graduated from Peking University in 1963, majoring in </a:t>
            </a:r>
            <a:r>
              <a:rPr lang="en-US" altLang="zh-CN" dirty="0" smtClean="0">
                <a:latin typeface="Times New Roman" panose="02020603050405020304" pitchFamily="18" charset="0"/>
                <a:cs typeface="Times New Roman" panose="02020603050405020304" pitchFamily="18" charset="0"/>
              </a:rPr>
              <a:t>archaeology. </a:t>
            </a:r>
            <a:r>
              <a:rPr lang="en-US" altLang="zh-CN" dirty="0">
                <a:latin typeface="Times New Roman" panose="02020603050405020304" pitchFamily="18" charset="0"/>
                <a:cs typeface="Times New Roman" panose="02020603050405020304" pitchFamily="18" charset="0"/>
              </a:rPr>
              <a:t>She has been </a:t>
            </a:r>
            <a:r>
              <a:rPr lang="en-US" altLang="zh-CN" dirty="0" smtClean="0">
                <a:latin typeface="Times New Roman" panose="02020603050405020304" pitchFamily="18" charset="0"/>
                <a:cs typeface="Times New Roman" panose="02020603050405020304" pitchFamily="18" charset="0"/>
              </a:rPr>
              <a:t>working in </a:t>
            </a:r>
            <a:r>
              <a:rPr lang="en-US" altLang="zh-CN" dirty="0" err="1">
                <a:latin typeface="Times New Roman" panose="02020603050405020304" pitchFamily="18" charset="0"/>
                <a:cs typeface="Times New Roman" panose="02020603050405020304" pitchFamily="18" charset="0"/>
              </a:rPr>
              <a:t>Dunhuang</a:t>
            </a:r>
            <a:r>
              <a:rPr lang="en-US" altLang="zh-CN" dirty="0">
                <a:latin typeface="Times New Roman" panose="02020603050405020304" pitchFamily="18" charset="0"/>
                <a:cs typeface="Times New Roman" panose="02020603050405020304" pitchFamily="18" charset="0"/>
              </a:rPr>
              <a:t> Institute for more than 50 years since she graduated. Therefore, she has been regarded as “the daughter of </a:t>
            </a:r>
            <a:r>
              <a:rPr lang="en-US" altLang="zh-CN" dirty="0" err="1">
                <a:latin typeface="Times New Roman" panose="02020603050405020304" pitchFamily="18" charset="0"/>
                <a:cs typeface="Times New Roman" panose="02020603050405020304" pitchFamily="18" charset="0"/>
              </a:rPr>
              <a:t>Dunhuang</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She created digital </a:t>
            </a:r>
            <a:r>
              <a:rPr lang="en-US" altLang="zh-CN" dirty="0" err="1" smtClean="0">
                <a:latin typeface="Times New Roman" panose="02020603050405020304" pitchFamily="18" charset="0"/>
                <a:cs typeface="Times New Roman" panose="02020603050405020304" pitchFamily="18" charset="0"/>
              </a:rPr>
              <a:t>Dunhuang</a:t>
            </a:r>
            <a:r>
              <a:rPr lang="en-US" altLang="zh-CN" dirty="0" smtClean="0">
                <a:latin typeface="Times New Roman" panose="02020603050405020304" pitchFamily="18" charset="0"/>
                <a:cs typeface="Times New Roman" panose="02020603050405020304" pitchFamily="18" charset="0"/>
              </a:rPr>
              <a:t>, recording </a:t>
            </a:r>
            <a:r>
              <a:rPr lang="en-US" altLang="zh-CN" dirty="0">
                <a:latin typeface="Times New Roman" panose="02020603050405020304" pitchFamily="18" charset="0"/>
                <a:cs typeface="Times New Roman" panose="02020603050405020304" pitchFamily="18" charset="0"/>
              </a:rPr>
              <a:t>and collecting digital images of cultural relics from the </a:t>
            </a:r>
            <a:r>
              <a:rPr lang="en-US" altLang="zh-CN" dirty="0" err="1">
                <a:latin typeface="Times New Roman" panose="02020603050405020304" pitchFamily="18" charset="0"/>
                <a:cs typeface="Times New Roman" panose="02020603050405020304" pitchFamily="18" charset="0"/>
              </a:rPr>
              <a:t>Mogao</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Caves.</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Fan </a:t>
            </a:r>
            <a:r>
              <a:rPr lang="en-US" altLang="zh-CN" dirty="0" err="1">
                <a:latin typeface="Times New Roman" panose="02020603050405020304" pitchFamily="18" charset="0"/>
                <a:cs typeface="Times New Roman" panose="02020603050405020304" pitchFamily="18" charset="0"/>
              </a:rPr>
              <a:t>Jinshi</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has made a great contribution to the protection of cultural relics. In her life, she got many </a:t>
            </a:r>
            <a:r>
              <a:rPr lang="en-US" altLang="zh-CN" dirty="0" err="1">
                <a:latin typeface="Times New Roman" panose="02020603050405020304" pitchFamily="18" charset="0"/>
                <a:cs typeface="Times New Roman" panose="02020603050405020304" pitchFamily="18" charset="0"/>
              </a:rPr>
              <a:t>honours</a:t>
            </a:r>
            <a:r>
              <a:rPr lang="en-US" altLang="zh-CN" dirty="0">
                <a:latin typeface="Times New Roman" panose="02020603050405020304" pitchFamily="18" charset="0"/>
                <a:cs typeface="Times New Roman" panose="02020603050405020304" pitchFamily="18" charset="0"/>
              </a:rPr>
              <a:t>, one of which is “one hundred people moving China since the founding of The People's Republic of China</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6" name="矩形 5"/>
          <p:cNvSpPr/>
          <p:nvPr/>
        </p:nvSpPr>
        <p:spPr>
          <a:xfrm>
            <a:off x="0" y="8467"/>
            <a:ext cx="2933816" cy="584775"/>
          </a:xfrm>
          <a:prstGeom prst="rect">
            <a:avLst/>
          </a:prstGeom>
          <a:solidFill>
            <a:schemeClr val="tx2">
              <a:lumMod val="20000"/>
              <a:lumOff val="80000"/>
            </a:schemeClr>
          </a:solidFill>
        </p:spPr>
        <p:txBody>
          <a:bodyPr wrap="none" lIns="91440" tIns="45720" rIns="91440" bIns="45720">
            <a:spAutoFit/>
          </a:bodyPr>
          <a:lstStyle/>
          <a:p>
            <a:pPr algn="ctr"/>
            <a:r>
              <a:rPr lang="en-US" altLang="zh-CN" sz="32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Example writing</a:t>
            </a:r>
            <a:endParaRPr lang="zh-CN" altLang="en-US" sz="32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8290" r="10088" b="2053"/>
          <a:stretch>
            <a:fillRect/>
          </a:stretch>
        </p:blipFill>
        <p:spPr>
          <a:xfrm>
            <a:off x="1438" y="0"/>
            <a:ext cx="9156154" cy="5143500"/>
          </a:xfrm>
          <a:prstGeom prst="rect">
            <a:avLst/>
          </a:prstGeom>
        </p:spPr>
      </p:pic>
      <p:sp>
        <p:nvSpPr>
          <p:cNvPr id="6" name="椭圆 5"/>
          <p:cNvSpPr/>
          <p:nvPr/>
        </p:nvSpPr>
        <p:spPr>
          <a:xfrm>
            <a:off x="1252861" y="898971"/>
            <a:ext cx="288032" cy="1440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椭圆 6"/>
          <p:cNvSpPr/>
          <p:nvPr/>
        </p:nvSpPr>
        <p:spPr>
          <a:xfrm flipV="1">
            <a:off x="1326185" y="1621160"/>
            <a:ext cx="288032" cy="50405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 name="TextBox 7"/>
          <p:cNvSpPr txBox="1"/>
          <p:nvPr/>
        </p:nvSpPr>
        <p:spPr>
          <a:xfrm>
            <a:off x="255406" y="339502"/>
            <a:ext cx="1155438" cy="46166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smtClean="0">
                <a:solidFill>
                  <a:srgbClr val="000000"/>
                </a:solidFill>
                <a:latin typeface="Times New Roman" panose="02020603050405020304" pitchFamily="18" charset="0"/>
                <a:cs typeface="Times New Roman" panose="02020603050405020304" pitchFamily="18" charset="0"/>
              </a:rPr>
              <a:t>France</a:t>
            </a:r>
            <a:endParaRPr lang="zh-CN" altLang="en-US" sz="2400" b="1" dirty="0">
              <a:solidFill>
                <a:srgbClr val="0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4749" y="1663551"/>
            <a:ext cx="1008112" cy="461665"/>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a:solidFill>
                  <a:srgbClr val="0070C0"/>
                </a:solidFill>
                <a:latin typeface="Times New Roman" panose="02020603050405020304" pitchFamily="18" charset="0"/>
                <a:cs typeface="Times New Roman" panose="02020603050405020304" pitchFamily="18" charset="0"/>
              </a:rPr>
              <a:t>Egypt</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cxnSp>
        <p:nvCxnSpPr>
          <p:cNvPr id="11" name="直接箭头连接符 10"/>
          <p:cNvCxnSpPr/>
          <p:nvPr/>
        </p:nvCxnSpPr>
        <p:spPr>
          <a:xfrm>
            <a:off x="1400175" y="1057275"/>
            <a:ext cx="84287" cy="563885"/>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6940" y="2235904"/>
            <a:ext cx="2284860" cy="1323439"/>
          </a:xfrm>
          <a:prstGeom prst="rect">
            <a:avLst/>
          </a:prstGeom>
          <a:solidFill>
            <a:schemeClr val="bg2">
              <a:lumMod val="95000"/>
            </a:schemeClr>
          </a:solidFill>
        </p:spPr>
        <p:txBody>
          <a:bodyPr wrap="square" rtlCol="0">
            <a:spAutoFit/>
          </a:bodyPr>
          <a:lstStyle/>
          <a:p>
            <a:r>
              <a:rPr lang="en-US" altLang="zh-CN" sz="2000" b="1" dirty="0">
                <a:solidFill>
                  <a:srgbClr val="C00000"/>
                </a:solidFill>
                <a:latin typeface="Comic Sans MS" panose="030F0702030302020204" pitchFamily="66" charset="0"/>
              </a:rPr>
              <a:t>one of the four major ancient </a:t>
            </a:r>
            <a:r>
              <a:rPr lang="en-US" altLang="zh-CN" sz="2000" b="1" dirty="0" smtClean="0">
                <a:solidFill>
                  <a:srgbClr val="C00000"/>
                </a:solidFill>
                <a:latin typeface="Comic Sans MS" panose="030F0702030302020204" pitchFamily="66" charset="0"/>
              </a:rPr>
              <a:t>civilization countries</a:t>
            </a:r>
            <a:endParaRPr lang="zh-CN" altLang="en-US" sz="2000" b="1" dirty="0">
              <a:solidFill>
                <a:srgbClr val="C00000"/>
              </a:solidFill>
              <a:latin typeface="Comic Sans MS" panose="030F0702030302020204" pitchFamily="66"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211" y="81795"/>
            <a:ext cx="5677110" cy="394559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0" y="535364"/>
            <a:ext cx="4104456" cy="3078342"/>
          </a:xfrm>
          <a:prstGeom prst="rect">
            <a:avLst/>
          </a:prstGeom>
        </p:spPr>
      </p:pic>
      <p:sp>
        <p:nvSpPr>
          <p:cNvPr id="12" name="椭圆 11"/>
          <p:cNvSpPr/>
          <p:nvPr/>
        </p:nvSpPr>
        <p:spPr>
          <a:xfrm>
            <a:off x="2984785" y="1444407"/>
            <a:ext cx="864096" cy="6744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endCxn id="12" idx="2"/>
          </p:cNvCxnSpPr>
          <p:nvPr/>
        </p:nvCxnSpPr>
        <p:spPr>
          <a:xfrm flipV="1">
            <a:off x="1678435" y="1781607"/>
            <a:ext cx="1306350" cy="91582"/>
          </a:xfrm>
          <a:prstGeom prst="straightConnector1">
            <a:avLst/>
          </a:prstGeom>
          <a:ln w="3810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53309" y="1251110"/>
            <a:ext cx="1008112" cy="461665"/>
          </a:xfrm>
          <a:prstGeom prst="rect">
            <a:avLst/>
          </a:prstGeom>
          <a:ln w="38100">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smtClean="0">
                <a:solidFill>
                  <a:srgbClr val="7030A0"/>
                </a:solidFill>
                <a:latin typeface="Times New Roman" panose="02020603050405020304" pitchFamily="18" charset="0"/>
                <a:cs typeface="Times New Roman" panose="02020603050405020304" pitchFamily="18" charset="0"/>
              </a:rPr>
              <a:t>China</a:t>
            </a:r>
            <a:endParaRPr lang="zh-CN" altLang="en-US" sz="2400" b="1" dirty="0">
              <a:solidFill>
                <a:srgbClr val="7030A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076055" y="898971"/>
            <a:ext cx="2160239" cy="1323439"/>
          </a:xfrm>
          <a:prstGeom prst="rect">
            <a:avLst/>
          </a:prstGeom>
          <a:solidFill>
            <a:schemeClr val="bg2">
              <a:lumMod val="95000"/>
            </a:schemeClr>
          </a:solidFill>
        </p:spPr>
        <p:txBody>
          <a:bodyPr wrap="square" rtlCol="0">
            <a:spAutoFit/>
          </a:bodyPr>
          <a:lstStyle/>
          <a:p>
            <a:r>
              <a:rPr lang="en-US" altLang="zh-CN" sz="2000" b="1" dirty="0">
                <a:solidFill>
                  <a:srgbClr val="C00000"/>
                </a:solidFill>
                <a:latin typeface="Comic Sans MS" panose="030F0702030302020204" pitchFamily="66" charset="0"/>
              </a:rPr>
              <a:t>one of the four major ancient </a:t>
            </a:r>
            <a:r>
              <a:rPr lang="en-US" altLang="zh-CN" sz="2000" b="1" dirty="0" smtClean="0">
                <a:solidFill>
                  <a:srgbClr val="C00000"/>
                </a:solidFill>
                <a:latin typeface="Comic Sans MS" panose="030F0702030302020204" pitchFamily="66" charset="0"/>
              </a:rPr>
              <a:t>civilization countries</a:t>
            </a:r>
            <a:endParaRPr lang="zh-CN" altLang="en-US" sz="2000" b="1" dirty="0">
              <a:solidFill>
                <a:srgbClr val="C00000"/>
              </a:solidFill>
              <a:latin typeface="Comic Sans MS" panose="030F0702030302020204" pitchFamily="66"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515261"/>
            <a:ext cx="6249416" cy="416211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175962"/>
            <a:ext cx="7428724" cy="4703986"/>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171" y="796009"/>
            <a:ext cx="5427420" cy="3618280"/>
          </a:xfrm>
          <a:prstGeom prst="rect">
            <a:avLst/>
          </a:pr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805" y="339502"/>
            <a:ext cx="6835224" cy="41975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randombar(horizontal)">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1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randombar(horizontal)">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randombar(horizontal)">
                                      <p:cBhvr>
                                        <p:cTn id="85" dur="5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randombar(horizontal)">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circle(in)">
                                      <p:cBhvr>
                                        <p:cTn id="102" dur="20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500" fill="hold"/>
                                        <p:tgtEl>
                                          <p:spTgt spid="21"/>
                                        </p:tgtEl>
                                        <p:attrNameLst>
                                          <p:attrName>ppt_w</p:attrName>
                                        </p:attrNameLst>
                                      </p:cBhvr>
                                      <p:tavLst>
                                        <p:tav tm="0">
                                          <p:val>
                                            <p:fltVal val="0"/>
                                          </p:val>
                                        </p:tav>
                                        <p:tav tm="100000">
                                          <p:val>
                                            <p:strVal val="#ppt_w"/>
                                          </p:val>
                                        </p:tav>
                                      </p:tavLst>
                                    </p:anim>
                                    <p:anim calcmode="lin" valueType="num">
                                      <p:cBhvr>
                                        <p:cTn id="112" dur="500" fill="hold"/>
                                        <p:tgtEl>
                                          <p:spTgt spid="21"/>
                                        </p:tgtEl>
                                        <p:attrNameLst>
                                          <p:attrName>ppt_h</p:attrName>
                                        </p:attrNameLst>
                                      </p:cBhvr>
                                      <p:tavLst>
                                        <p:tav tm="0">
                                          <p:val>
                                            <p:fltVal val="0"/>
                                          </p:val>
                                        </p:tav>
                                        <p:tav tm="100000">
                                          <p:val>
                                            <p:strVal val="#ppt_h"/>
                                          </p:val>
                                        </p:tav>
                                      </p:tavLst>
                                    </p:anim>
                                    <p:animEffect transition="in" filter="fade">
                                      <p:cBhvr>
                                        <p:cTn id="113" dur="50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12"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584" y="84316"/>
            <a:ext cx="2952328" cy="646331"/>
          </a:xfrm>
          <a:prstGeom prst="rect">
            <a:avLst/>
          </a:prstGeom>
          <a:solidFill>
            <a:srgbClr val="FCC0D3"/>
          </a:solidFill>
        </p:spPr>
        <p:txBody>
          <a:bodyPr wrap="square" rtlCol="0">
            <a:spAutoFit/>
          </a:bodyPr>
          <a:lstStyle/>
          <a:p>
            <a:r>
              <a:rPr lang="en-US" altLang="zh-CN" sz="3600" b="1" dirty="0" smtClean="0">
                <a:latin typeface="Andalus" pitchFamily="18" charset="-78"/>
                <a:cs typeface="Andalus" pitchFamily="18" charset="-78"/>
              </a:rPr>
              <a:t>The Silk Road</a:t>
            </a:r>
            <a:endParaRPr lang="zh-CN" altLang="en-US" sz="3600" b="1" dirty="0">
              <a:latin typeface="Andalus" pitchFamily="18" charset="-78"/>
              <a:cs typeface="Andalus" pitchFamily="18" charset="-78"/>
            </a:endParaRPr>
          </a:p>
        </p:txBody>
      </p:sp>
      <p:pic>
        <p:nvPicPr>
          <p:cNvPr id="7" name="内容占位符 6"/>
          <p:cNvPicPr>
            <a:picLocks noGrp="1" noChangeAspect="1"/>
          </p:cNvPicPr>
          <p:nvPr>
            <p:ph idx="1"/>
          </p:nvPr>
        </p:nvPicPr>
        <p:blipFill rotWithShape="1">
          <a:blip r:embed="rId1">
            <a:extLst>
              <a:ext uri="{28A0092B-C50C-407E-A947-70E740481C1C}">
                <a14:useLocalDpi xmlns:a14="http://schemas.microsoft.com/office/drawing/2010/main" val="0"/>
              </a:ext>
            </a:extLst>
          </a:blip>
          <a:srcRect l="1260" t="2054" r="878" b="3811"/>
          <a:stretch>
            <a:fillRect/>
          </a:stretch>
        </p:blipFill>
        <p:spPr>
          <a:xfrm>
            <a:off x="0" y="987574"/>
            <a:ext cx="9144000" cy="3312368"/>
          </a:xfrm>
        </p:spPr>
      </p:pic>
      <p:sp>
        <p:nvSpPr>
          <p:cNvPr id="8" name="椭圆 7"/>
          <p:cNvSpPr/>
          <p:nvPr/>
        </p:nvSpPr>
        <p:spPr>
          <a:xfrm>
            <a:off x="6610160" y="2267981"/>
            <a:ext cx="936104" cy="504056"/>
          </a:xfrm>
          <a:prstGeom prst="ellipse">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012160" y="1563638"/>
            <a:ext cx="1872208" cy="523220"/>
          </a:xfrm>
          <a:prstGeom prst="rect">
            <a:avLst/>
          </a:prstGeom>
          <a:solidFill>
            <a:schemeClr val="accent1">
              <a:lumMod val="20000"/>
              <a:lumOff val="80000"/>
            </a:schemeClr>
          </a:solidFill>
        </p:spPr>
        <p:txBody>
          <a:bodyPr wrap="square" rtlCol="0">
            <a:spAutoFit/>
          </a:bodyPr>
          <a:lstStyle/>
          <a:p>
            <a:r>
              <a:rPr lang="en-US" altLang="zh-CN" sz="2800" b="1" dirty="0" err="1" smtClean="0">
                <a:latin typeface="Times New Roman" panose="02020603050405020304" pitchFamily="18" charset="0"/>
                <a:cs typeface="Times New Roman" panose="02020603050405020304" pitchFamily="18" charset="0"/>
              </a:rPr>
              <a:t>Dunhuang</a:t>
            </a:r>
            <a:endParaRPr lang="zh-CN" alt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159032" y="3075806"/>
            <a:ext cx="2902256" cy="830997"/>
          </a:xfrm>
          <a:prstGeom prst="rect">
            <a:avLst/>
          </a:prstGeom>
          <a:solidFill>
            <a:schemeClr val="bg1">
              <a:lumMod val="95000"/>
            </a:schemeClr>
          </a:solidFill>
        </p:spPr>
        <p:txBody>
          <a:bodyPr wrap="square" rtlCol="0">
            <a:spAutoFit/>
          </a:bodyPr>
          <a:lstStyle/>
          <a:p>
            <a:r>
              <a:rPr lang="en-US" altLang="zh-CN" sz="2400" b="1" dirty="0" smtClean="0">
                <a:solidFill>
                  <a:srgbClr val="3333FF"/>
                </a:solidFill>
                <a:latin typeface="Times New Roman" panose="02020603050405020304" pitchFamily="18" charset="0"/>
                <a:cs typeface="Times New Roman" panose="02020603050405020304" pitchFamily="18" charset="0"/>
              </a:rPr>
              <a:t>a meeting point for different cultures</a:t>
            </a:r>
            <a:endParaRPr lang="zh-CN" altLang="en-US" sz="2400" b="1" dirty="0">
              <a:solidFill>
                <a:srgbClr val="3333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95901" y="207426"/>
            <a:ext cx="6072584" cy="400110"/>
          </a:xfrm>
          <a:prstGeom prst="rect">
            <a:avLst/>
          </a:prstGeom>
          <a:noFill/>
        </p:spPr>
        <p:txBody>
          <a:bodyPr wrap="square" rtlCol="0">
            <a:spAutoFit/>
          </a:bodyPr>
          <a:lstStyle/>
          <a:p>
            <a:r>
              <a:rPr lang="en-US" altLang="zh-CN" sz="2000" b="1" dirty="0" smtClean="0">
                <a:solidFill>
                  <a:srgbClr val="0070C0"/>
                </a:solidFill>
              </a:rPr>
              <a:t>It was listed on the World Cultural Heritage List in 2014.</a:t>
            </a:r>
            <a:endParaRPr lang="zh-CN" altLang="en-US" sz="2000" b="1" dirty="0">
              <a:solidFill>
                <a:srgbClr val="0070C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3738" b="114"/>
          <a:stretch>
            <a:fillRect/>
          </a:stretch>
        </p:blipFill>
        <p:spPr>
          <a:xfrm>
            <a:off x="0" y="7867"/>
            <a:ext cx="4427984" cy="5137439"/>
          </a:xfrm>
          <a:prstGeom prst="rect">
            <a:avLst/>
          </a:prstGeom>
        </p:spPr>
      </p:pic>
      <p:sp>
        <p:nvSpPr>
          <p:cNvPr id="6" name="TextBox 34"/>
          <p:cNvSpPr txBox="1"/>
          <p:nvPr/>
        </p:nvSpPr>
        <p:spPr>
          <a:xfrm>
            <a:off x="-11347" y="25120"/>
            <a:ext cx="4439331" cy="523220"/>
          </a:xfrm>
          <a:prstGeom prst="rect">
            <a:avLst/>
          </a:prstGeom>
          <a:solidFill>
            <a:schemeClr val="accent3">
              <a:lumMod val="20000"/>
              <a:lumOff val="80000"/>
              <a:alpha val="75000"/>
            </a:schemeClr>
          </a:solidFill>
        </p:spPr>
        <p:txBody>
          <a:bodyPr wrap="square" rtlCol="0">
            <a:spAutoFit/>
          </a:bodyPr>
          <a:lstStyle/>
          <a:p>
            <a:pPr algn="ctr"/>
            <a:r>
              <a:rPr lang="en-US" altLang="zh-CN" sz="2800" b="1" dirty="0">
                <a:latin typeface="Impact" panose="020B0806030902050204" charset="0"/>
                <a:cs typeface="Times New Roman" panose="02020603050405020304" pitchFamily="18" charset="0"/>
              </a:rPr>
              <a:t>Mogao Caves of Dunhuang</a:t>
            </a:r>
            <a:endParaRPr lang="en-US" altLang="zh-CN" sz="2800" b="1" dirty="0">
              <a:latin typeface="Impact" panose="020B0806030902050204" charset="0"/>
              <a:cs typeface="Times New Roman" panose="02020603050405020304" pitchFamily="18"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974" y="25120"/>
            <a:ext cx="4703026" cy="2400703"/>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94" t="2757" r="4264" b="8805"/>
          <a:stretch>
            <a:fillRect/>
          </a:stretch>
        </p:blipFill>
        <p:spPr>
          <a:xfrm>
            <a:off x="4440974" y="2499741"/>
            <a:ext cx="4703026" cy="2637765"/>
          </a:xfrm>
          <a:prstGeom prst="rect">
            <a:avLst/>
          </a:prstGeom>
        </p:spPr>
      </p:pic>
      <p:sp>
        <p:nvSpPr>
          <p:cNvPr id="9" name="TextBox 34"/>
          <p:cNvSpPr txBox="1"/>
          <p:nvPr/>
        </p:nvSpPr>
        <p:spPr>
          <a:xfrm>
            <a:off x="4572821" y="2238131"/>
            <a:ext cx="4439331" cy="523220"/>
          </a:xfrm>
          <a:prstGeom prst="rect">
            <a:avLst/>
          </a:prstGeom>
          <a:solidFill>
            <a:schemeClr val="accent6">
              <a:lumMod val="20000"/>
              <a:lumOff val="80000"/>
              <a:alpha val="75000"/>
            </a:schemeClr>
          </a:solidFill>
        </p:spPr>
        <p:txBody>
          <a:bodyPr wrap="square" rtlCol="0">
            <a:spAutoFit/>
          </a:bodyPr>
          <a:lstStyle/>
          <a:p>
            <a:pPr algn="ctr"/>
            <a:r>
              <a:rPr lang="en-US" altLang="zh-CN" sz="2800" b="1" dirty="0">
                <a:latin typeface="Impact" panose="020B0806030902050204" charset="0"/>
                <a:cs typeface="Times New Roman" panose="02020603050405020304" pitchFamily="18" charset="0"/>
              </a:rPr>
              <a:t>v</a:t>
            </a:r>
            <a:r>
              <a:rPr lang="en-US" altLang="zh-CN" sz="2800" b="1" dirty="0" smtClean="0">
                <a:latin typeface="Impact" panose="020B0806030902050204" charset="0"/>
                <a:cs typeface="Times New Roman" panose="02020603050405020304" pitchFamily="18" charset="0"/>
              </a:rPr>
              <a:t>arious and </a:t>
            </a:r>
            <a:r>
              <a:rPr lang="en-US" altLang="zh-CN" sz="2800" b="1" dirty="0" err="1" smtClean="0">
                <a:latin typeface="Impact" panose="020B0806030902050204" charset="0"/>
                <a:cs typeface="Times New Roman" panose="02020603050405020304" pitchFamily="18" charset="0"/>
              </a:rPr>
              <a:t>colourful</a:t>
            </a:r>
            <a:r>
              <a:rPr lang="en-US" altLang="zh-CN" sz="2800" b="1" dirty="0" smtClean="0">
                <a:latin typeface="Impact" panose="020B0806030902050204" charset="0"/>
                <a:cs typeface="Times New Roman" panose="02020603050405020304" pitchFamily="18" charset="0"/>
              </a:rPr>
              <a:t> </a:t>
            </a:r>
            <a:r>
              <a:rPr lang="en-US" altLang="zh-CN" sz="2800" b="1" dirty="0" smtClean="0">
                <a:solidFill>
                  <a:srgbClr val="FF0000"/>
                </a:solidFill>
                <a:latin typeface="Impact" panose="020B0806030902050204" charset="0"/>
                <a:cs typeface="Times New Roman" panose="02020603050405020304" pitchFamily="18" charset="0"/>
              </a:rPr>
              <a:t>murals</a:t>
            </a:r>
            <a:r>
              <a:rPr lang="en-US" altLang="zh-CN" sz="2800" b="1" dirty="0" smtClean="0">
                <a:latin typeface="Impact" panose="020B0806030902050204" charset="0"/>
                <a:cs typeface="Times New Roman" panose="02020603050405020304" pitchFamily="18" charset="0"/>
              </a:rPr>
              <a:t> </a:t>
            </a:r>
            <a:endParaRPr lang="en-US" altLang="zh-CN" sz="2800" b="1" dirty="0">
              <a:latin typeface="Impact" panose="020B0806030902050204" charset="0"/>
              <a:cs typeface="Times New Roman" panose="02020603050405020304" pitchFamily="18" charset="0"/>
            </a:endParaRPr>
          </a:p>
        </p:txBody>
      </p:sp>
      <p:sp>
        <p:nvSpPr>
          <p:cNvPr id="10" name="TextBox 9"/>
          <p:cNvSpPr txBox="1"/>
          <p:nvPr/>
        </p:nvSpPr>
        <p:spPr>
          <a:xfrm>
            <a:off x="-4310" y="4504562"/>
            <a:ext cx="9119346" cy="461665"/>
          </a:xfrm>
          <a:prstGeom prst="rect">
            <a:avLst/>
          </a:prstGeom>
          <a:solidFill>
            <a:schemeClr val="accent4">
              <a:lumMod val="20000"/>
              <a:lumOff val="80000"/>
            </a:schemeClr>
          </a:solidFill>
        </p:spPr>
        <p:txBody>
          <a:bodyPr wrap="square" rtlCol="0">
            <a:spAutoFit/>
          </a:bodyPr>
          <a:lstStyle/>
          <a:p>
            <a:pPr algn="ctr"/>
            <a:r>
              <a:rPr lang="en-US" altLang="zh-CN" sz="2400" b="1" dirty="0" smtClean="0">
                <a:latin typeface="Comic Sans MS" panose="030F0702030302020204" pitchFamily="66" charset="0"/>
              </a:rPr>
              <a:t>It was listed on the </a:t>
            </a:r>
            <a:r>
              <a:rPr lang="en-US" altLang="zh-CN" sz="2400" b="1" dirty="0" smtClean="0">
                <a:solidFill>
                  <a:srgbClr val="FF0000"/>
                </a:solidFill>
                <a:latin typeface="Comic Sans MS" panose="030F0702030302020204" pitchFamily="66" charset="0"/>
              </a:rPr>
              <a:t>World Cultural Heritage list </a:t>
            </a:r>
            <a:r>
              <a:rPr lang="en-US" altLang="zh-CN" sz="2400" b="1" dirty="0" smtClean="0">
                <a:latin typeface="Comic Sans MS" panose="030F0702030302020204" pitchFamily="66" charset="0"/>
              </a:rPr>
              <a:t>in 1987.  </a:t>
            </a:r>
            <a:endParaRPr lang="zh-CN" altLang="en-US" sz="2400" b="1" dirty="0">
              <a:latin typeface="Comic Sans MS" panose="030F0702030302020204" pitchFamily="66" charset="0"/>
            </a:endParaRPr>
          </a:p>
        </p:txBody>
      </p:sp>
      <p:sp>
        <p:nvSpPr>
          <p:cNvPr id="11" name="TextBox 10"/>
          <p:cNvSpPr txBox="1"/>
          <p:nvPr/>
        </p:nvSpPr>
        <p:spPr>
          <a:xfrm>
            <a:off x="0" y="3403124"/>
            <a:ext cx="9119346" cy="830997"/>
          </a:xfrm>
          <a:prstGeom prst="rect">
            <a:avLst/>
          </a:prstGeom>
          <a:solidFill>
            <a:schemeClr val="accent4">
              <a:lumMod val="20000"/>
              <a:lumOff val="80000"/>
            </a:schemeClr>
          </a:solidFill>
        </p:spPr>
        <p:txBody>
          <a:bodyPr wrap="square" rtlCol="0">
            <a:spAutoFit/>
          </a:bodyPr>
          <a:lstStyle/>
          <a:p>
            <a:pPr algn="ctr"/>
            <a:r>
              <a:rPr lang="en-US" altLang="zh-CN" sz="2400" b="1" dirty="0" smtClean="0">
                <a:latin typeface="Comic Sans MS" panose="030F0702030302020204" pitchFamily="66" charset="0"/>
              </a:rPr>
              <a:t>It lies in Gansu Province and </a:t>
            </a:r>
            <a:r>
              <a:rPr lang="en-US" altLang="zh-CN" sz="2400" b="1" dirty="0" smtClean="0">
                <a:solidFill>
                  <a:srgbClr val="0070C0"/>
                </a:solidFill>
                <a:latin typeface="Comic Sans MS" panose="030F0702030302020204" pitchFamily="66" charset="0"/>
              </a:rPr>
              <a:t>enjoys great reputation throughout </a:t>
            </a:r>
            <a:r>
              <a:rPr lang="en-US" altLang="zh-CN" sz="2400" b="1" dirty="0" smtClean="0">
                <a:latin typeface="Comic Sans MS" panose="030F0702030302020204" pitchFamily="66" charset="0"/>
              </a:rPr>
              <a:t>the world.  </a:t>
            </a:r>
            <a:endParaRPr lang="zh-CN" altLang="en-US" sz="2400" b="1" dirty="0">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敦煌数字化wmv.wmv">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48260" y="592455"/>
            <a:ext cx="7606665" cy="4274820"/>
          </a:xfrm>
          <a:prstGeom prst="rect">
            <a:avLst/>
          </a:prstGeom>
        </p:spPr>
      </p:pic>
      <p:sp>
        <p:nvSpPr>
          <p:cNvPr id="5" name="TextBox 4"/>
          <p:cNvSpPr txBox="1"/>
          <p:nvPr/>
        </p:nvSpPr>
        <p:spPr>
          <a:xfrm>
            <a:off x="7308304" y="134414"/>
            <a:ext cx="1742976" cy="523220"/>
          </a:xfrm>
          <a:prstGeom prst="rect">
            <a:avLst/>
          </a:prstGeom>
          <a:solidFill>
            <a:schemeClr val="accent1">
              <a:lumMod val="40000"/>
              <a:lumOff val="60000"/>
            </a:schemeClr>
          </a:solidFill>
        </p:spPr>
        <p:txBody>
          <a:bodyPr wrap="square" rtlCol="0">
            <a:spAutoFit/>
          </a:bodyPr>
          <a:lstStyle/>
          <a:p>
            <a:r>
              <a:rPr lang="en-US" altLang="zh-CN" sz="2800" b="1" dirty="0" smtClean="0">
                <a:latin typeface="Comic Sans MS" panose="030F0702030302020204" pitchFamily="66" charset="0"/>
              </a:rPr>
              <a:t>Problem?</a:t>
            </a:r>
            <a:endParaRPr lang="zh-CN" altLang="en-US" sz="2800" b="1" dirty="0">
              <a:latin typeface="Comic Sans MS" panose="030F0702030302020204" pitchFamily="66" charset="0"/>
            </a:endParaRPr>
          </a:p>
        </p:txBody>
      </p:sp>
      <p:sp>
        <p:nvSpPr>
          <p:cNvPr id="6" name="TextBox 5"/>
          <p:cNvSpPr txBox="1"/>
          <p:nvPr/>
        </p:nvSpPr>
        <p:spPr>
          <a:xfrm>
            <a:off x="7268482" y="987574"/>
            <a:ext cx="1872208" cy="523220"/>
          </a:xfrm>
          <a:prstGeom prst="rect">
            <a:avLst/>
          </a:prstGeom>
          <a:solidFill>
            <a:schemeClr val="accent1">
              <a:lumMod val="40000"/>
              <a:lumOff val="60000"/>
            </a:schemeClr>
          </a:solidFill>
        </p:spPr>
        <p:txBody>
          <a:bodyPr wrap="square" rtlCol="0">
            <a:spAutoFit/>
          </a:bodyPr>
          <a:lstStyle/>
          <a:p>
            <a:r>
              <a:rPr lang="en-US" altLang="zh-CN" sz="2800" b="1" dirty="0" smtClean="0">
                <a:latin typeface="Comic Sans MS" panose="030F0702030302020204" pitchFamily="66" charset="0"/>
              </a:rPr>
              <a:t>Solutions?</a:t>
            </a:r>
            <a:endParaRPr lang="zh-CN" altLang="en-US" sz="2800" b="1" dirty="0">
              <a:latin typeface="Comic Sans MS" panose="030F0702030302020204" pitchFamily="66" charset="0"/>
            </a:endParaRPr>
          </a:p>
        </p:txBody>
      </p:sp>
      <p:sp>
        <p:nvSpPr>
          <p:cNvPr id="8" name="TextBox 7"/>
          <p:cNvSpPr txBox="1"/>
          <p:nvPr/>
        </p:nvSpPr>
        <p:spPr>
          <a:xfrm>
            <a:off x="7243688" y="1832506"/>
            <a:ext cx="1872208" cy="523220"/>
          </a:xfrm>
          <a:prstGeom prst="rect">
            <a:avLst/>
          </a:prstGeom>
          <a:solidFill>
            <a:schemeClr val="accent1">
              <a:lumMod val="40000"/>
              <a:lumOff val="60000"/>
            </a:schemeClr>
          </a:solidFill>
        </p:spPr>
        <p:txBody>
          <a:bodyPr wrap="square" rtlCol="0">
            <a:spAutoFit/>
          </a:bodyPr>
          <a:lstStyle/>
          <a:p>
            <a:r>
              <a:rPr lang="en-US" altLang="zh-CN" sz="2800" b="1" dirty="0" smtClean="0">
                <a:latin typeface="Comic Sans MS" panose="030F0702030302020204" pitchFamily="66" charset="0"/>
              </a:rPr>
              <a:t>Meaning?</a:t>
            </a:r>
            <a:endParaRPr lang="zh-CN" altLang="en-US" sz="2800" b="1" dirty="0">
              <a:latin typeface="Comic Sans MS" panose="030F0702030302020204" pitchFamily="66" charset="0"/>
            </a:endParaRP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6814" t="2613" r="10616" b="7008"/>
          <a:stretch>
            <a:fillRect/>
          </a:stretch>
        </p:blipFill>
        <p:spPr>
          <a:xfrm>
            <a:off x="7448999" y="2931790"/>
            <a:ext cx="1511173" cy="1973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4"/>
                                        </p:tgtEl>
                                      </p:cBhvr>
                                    </p:cmd>
                                  </p:childTnLst>
                                </p:cTn>
                              </p:par>
                            </p:childTnLst>
                          </p:cTn>
                        </p:par>
                      </p:childTnLst>
                    </p:cTn>
                  </p:par>
                </p:childTnLst>
              </p:cTn>
              <p:nextCondLst>
                <p:cond evt="onClick" delay="0">
                  <p:tgtEl>
                    <p:spTgt spid="4"/>
                  </p:tgtEl>
                </p:cond>
              </p:nextCondLst>
            </p:seq>
            <p:video>
              <p:cMediaNode vol="80000">
                <p:cTn id="32" fill="hold" display="0">
                  <p:stCondLst>
                    <p:cond delay="indefinite"/>
                  </p:stCondLst>
                </p:cTn>
                <p:tgtEl>
                  <p:spTgt spid="4"/>
                </p:tgtEl>
              </p:cMediaNode>
            </p:video>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3738" b="114"/>
          <a:stretch>
            <a:fillRect/>
          </a:stretch>
        </p:blipFill>
        <p:spPr>
          <a:xfrm>
            <a:off x="-2874" y="7867"/>
            <a:ext cx="3278730" cy="5137439"/>
          </a:xfrm>
          <a:prstGeom prst="rect">
            <a:avLst/>
          </a:prstGeom>
        </p:spPr>
      </p:pic>
      <p:sp>
        <p:nvSpPr>
          <p:cNvPr id="5" name="TextBox 4"/>
          <p:cNvSpPr txBox="1"/>
          <p:nvPr/>
        </p:nvSpPr>
        <p:spPr>
          <a:xfrm>
            <a:off x="3275856" y="7867"/>
            <a:ext cx="1742976" cy="461665"/>
          </a:xfrm>
          <a:prstGeom prst="rect">
            <a:avLst/>
          </a:prstGeom>
          <a:solidFill>
            <a:schemeClr val="accent1">
              <a:lumMod val="40000"/>
              <a:lumOff val="60000"/>
            </a:schemeClr>
          </a:solidFill>
        </p:spPr>
        <p:txBody>
          <a:bodyPr wrap="square" rtlCol="0">
            <a:spAutoFit/>
          </a:bodyPr>
          <a:lstStyle/>
          <a:p>
            <a:r>
              <a:rPr lang="en-US" altLang="zh-CN" sz="2400" b="1" dirty="0" smtClean="0">
                <a:latin typeface="Comic Sans MS" panose="030F0702030302020204" pitchFamily="66" charset="0"/>
              </a:rPr>
              <a:t>Problem?</a:t>
            </a:r>
            <a:endParaRPr lang="zh-CN" altLang="en-US" sz="2400" b="1" dirty="0">
              <a:latin typeface="Comic Sans MS" panose="030F0702030302020204" pitchFamily="66" charset="0"/>
            </a:endParaRPr>
          </a:p>
        </p:txBody>
      </p:sp>
      <p:sp>
        <p:nvSpPr>
          <p:cNvPr id="7" name="TextBox 6"/>
          <p:cNvSpPr txBox="1"/>
          <p:nvPr/>
        </p:nvSpPr>
        <p:spPr>
          <a:xfrm>
            <a:off x="3281823" y="3266743"/>
            <a:ext cx="1872208" cy="461665"/>
          </a:xfrm>
          <a:prstGeom prst="rect">
            <a:avLst/>
          </a:prstGeom>
          <a:solidFill>
            <a:schemeClr val="accent1">
              <a:lumMod val="40000"/>
              <a:lumOff val="60000"/>
            </a:schemeClr>
          </a:solidFill>
        </p:spPr>
        <p:txBody>
          <a:bodyPr wrap="square" rtlCol="0">
            <a:spAutoFit/>
          </a:bodyPr>
          <a:lstStyle/>
          <a:p>
            <a:r>
              <a:rPr lang="en-US" altLang="zh-CN" sz="2400" b="1" dirty="0" smtClean="0">
                <a:latin typeface="Comic Sans MS" panose="030F0702030302020204" pitchFamily="66" charset="0"/>
              </a:rPr>
              <a:t>Meaning?</a:t>
            </a:r>
            <a:endParaRPr lang="zh-CN" altLang="en-US" sz="2400" b="1" dirty="0">
              <a:latin typeface="Comic Sans MS" panose="030F0702030302020204" pitchFamily="66" charset="0"/>
            </a:endParaRPr>
          </a:p>
        </p:txBody>
      </p:sp>
      <p:sp>
        <p:nvSpPr>
          <p:cNvPr id="8" name="TextBox 7"/>
          <p:cNvSpPr txBox="1"/>
          <p:nvPr/>
        </p:nvSpPr>
        <p:spPr>
          <a:xfrm>
            <a:off x="3281823" y="495712"/>
            <a:ext cx="5862177" cy="707886"/>
          </a:xfrm>
          <a:prstGeom prst="rect">
            <a:avLst/>
          </a:prstGeom>
          <a:noFill/>
        </p:spPr>
        <p:txBody>
          <a:bodyPr wrap="square" rtlCol="0">
            <a:spAutoFit/>
          </a:bodyPr>
          <a:lstStyle/>
          <a:p>
            <a:r>
              <a:rPr lang="en-US" altLang="zh-CN" sz="2000" b="1" dirty="0" smtClean="0">
                <a:latin typeface="Times New Roman" panose="02020603050405020304" pitchFamily="18" charset="0"/>
                <a:cs typeface="Times New Roman" panose="02020603050405020304" pitchFamily="18" charset="0"/>
              </a:rPr>
              <a:t>The problem is about how to </a:t>
            </a:r>
            <a:r>
              <a:rPr lang="en-US" altLang="zh-CN" sz="2000" b="1" dirty="0" smtClean="0">
                <a:solidFill>
                  <a:srgbClr val="FF5050"/>
                </a:solidFill>
                <a:latin typeface="Times New Roman" panose="02020603050405020304" pitchFamily="18" charset="0"/>
                <a:cs typeface="Times New Roman" panose="02020603050405020304" pitchFamily="18" charset="0"/>
              </a:rPr>
              <a:t>preserve murals </a:t>
            </a:r>
            <a:r>
              <a:rPr lang="en-US" altLang="zh-CN" sz="2000" b="1" dirty="0" smtClean="0">
                <a:latin typeface="Times New Roman" panose="02020603050405020304" pitchFamily="18" charset="0"/>
                <a:cs typeface="Times New Roman" panose="02020603050405020304" pitchFamily="18" charset="0"/>
              </a:rPr>
              <a:t>and </a:t>
            </a:r>
            <a:r>
              <a:rPr lang="en-US" altLang="zh-CN" sz="2000" b="1" dirty="0" smtClean="0">
                <a:solidFill>
                  <a:srgbClr val="FF5050"/>
                </a:solidFill>
                <a:latin typeface="Times New Roman" panose="02020603050405020304" pitchFamily="18" charset="0"/>
                <a:cs typeface="Times New Roman" panose="02020603050405020304" pitchFamily="18" charset="0"/>
              </a:rPr>
              <a:t>keep them</a:t>
            </a:r>
            <a:r>
              <a:rPr lang="en-US" altLang="zh-CN" sz="2000" b="1" dirty="0" smtClean="0">
                <a:latin typeface="Times New Roman" panose="02020603050405020304" pitchFamily="18" charset="0"/>
                <a:cs typeface="Times New Roman" panose="02020603050405020304" pitchFamily="18" charset="0"/>
              </a:rPr>
              <a:t> to the future generations.  </a:t>
            </a:r>
            <a:endParaRPr lang="zh-CN" alt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275856" y="1347614"/>
            <a:ext cx="1742976" cy="461665"/>
          </a:xfrm>
          <a:prstGeom prst="rect">
            <a:avLst/>
          </a:prstGeom>
          <a:solidFill>
            <a:schemeClr val="accent1">
              <a:lumMod val="40000"/>
              <a:lumOff val="60000"/>
            </a:schemeClr>
          </a:solidFill>
        </p:spPr>
        <p:txBody>
          <a:bodyPr wrap="square" rtlCol="0">
            <a:spAutoFit/>
          </a:bodyPr>
          <a:lstStyle/>
          <a:p>
            <a:r>
              <a:rPr lang="en-US" altLang="zh-CN" sz="2400" b="1" dirty="0" smtClean="0">
                <a:latin typeface="Comic Sans MS" panose="030F0702030302020204" pitchFamily="66" charset="0"/>
              </a:rPr>
              <a:t>Solutions?</a:t>
            </a:r>
            <a:endParaRPr lang="zh-CN" altLang="en-US" sz="2400" b="1" dirty="0">
              <a:latin typeface="Comic Sans MS" panose="030F0702030302020204" pitchFamily="66" charset="0"/>
            </a:endParaRPr>
          </a:p>
        </p:txBody>
      </p:sp>
      <p:sp>
        <p:nvSpPr>
          <p:cNvPr id="10" name="TextBox 9"/>
          <p:cNvSpPr txBox="1"/>
          <p:nvPr/>
        </p:nvSpPr>
        <p:spPr>
          <a:xfrm>
            <a:off x="3261323" y="1809279"/>
            <a:ext cx="5775172" cy="1323439"/>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smtClean="0">
                <a:solidFill>
                  <a:srgbClr val="FF5050"/>
                </a:solidFill>
                <a:latin typeface="Times New Roman" panose="02020603050405020304" pitchFamily="18" charset="0"/>
                <a:cs typeface="Times New Roman" panose="02020603050405020304" pitchFamily="18" charset="0"/>
              </a:rPr>
              <a:t>preventive protection</a:t>
            </a:r>
            <a:endParaRPr lang="en-US" altLang="zh-CN" sz="2000" b="1" dirty="0" smtClean="0">
              <a:solidFill>
                <a:srgbClr val="FF505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a:solidFill>
                  <a:srgbClr val="FF5050"/>
                </a:solidFill>
                <a:latin typeface="Times New Roman" panose="02020603050405020304" pitchFamily="18" charset="0"/>
                <a:cs typeface="Times New Roman" panose="02020603050405020304" pitchFamily="18" charset="0"/>
              </a:rPr>
              <a:t>digital </a:t>
            </a:r>
            <a:r>
              <a:rPr lang="en-US" altLang="zh-CN" sz="2000" b="1" dirty="0" smtClean="0">
                <a:solidFill>
                  <a:srgbClr val="FF5050"/>
                </a:solidFill>
                <a:latin typeface="Times New Roman" panose="02020603050405020304" pitchFamily="18" charset="0"/>
                <a:cs typeface="Times New Roman" panose="02020603050405020304" pitchFamily="18" charset="0"/>
              </a:rPr>
              <a:t>technique:  </a:t>
            </a:r>
            <a:endParaRPr lang="en-US" altLang="zh-CN" sz="2000" b="1" dirty="0" smtClean="0">
              <a:solidFill>
                <a:srgbClr val="FF5050"/>
              </a:solidFill>
              <a:latin typeface="Times New Roman" panose="02020603050405020304" pitchFamily="18" charset="0"/>
              <a:cs typeface="Times New Roman" panose="02020603050405020304" pitchFamily="18" charset="0"/>
            </a:endParaRPr>
          </a:p>
          <a:p>
            <a:r>
              <a:rPr lang="en-US" altLang="zh-CN" sz="2000" b="1" i="1" dirty="0" smtClean="0">
                <a:latin typeface="Times New Roman" panose="02020603050405020304" pitchFamily="18" charset="0"/>
                <a:cs typeface="Times New Roman" panose="02020603050405020304" pitchFamily="18" charset="0"/>
              </a:rPr>
              <a:t>    (virtual wandering</a:t>
            </a:r>
            <a:r>
              <a:rPr lang="zh-CN" altLang="en-US" sz="2000" b="1" dirty="0" smtClean="0">
                <a:latin typeface="Times New Roman" panose="02020603050405020304" pitchFamily="18" charset="0"/>
                <a:cs typeface="Times New Roman" panose="02020603050405020304" pitchFamily="18" charset="0"/>
              </a:rPr>
              <a:t>虚拟漫游</a:t>
            </a:r>
            <a:r>
              <a:rPr lang="en-US" altLang="zh-CN" sz="2000" b="1" i="1" dirty="0" smtClean="0">
                <a:latin typeface="Times New Roman" panose="02020603050405020304" pitchFamily="18" charset="0"/>
                <a:cs typeface="Times New Roman" panose="02020603050405020304" pitchFamily="18" charset="0"/>
              </a:rPr>
              <a:t>, </a:t>
            </a:r>
            <a:r>
              <a:rPr lang="en-US" altLang="zh-CN" sz="2000" b="1" i="1" dirty="0">
                <a:latin typeface="Times New Roman" panose="02020603050405020304" pitchFamily="18" charset="0"/>
                <a:cs typeface="Times New Roman" panose="02020603050405020304" pitchFamily="18" charset="0"/>
              </a:rPr>
              <a:t>augmented </a:t>
            </a:r>
            <a:r>
              <a:rPr lang="en-US" altLang="zh-CN" sz="2000" b="1" i="1" dirty="0" smtClean="0">
                <a:latin typeface="Times New Roman" panose="02020603050405020304" pitchFamily="18" charset="0"/>
                <a:cs typeface="Times New Roman" panose="02020603050405020304" pitchFamily="18" charset="0"/>
              </a:rPr>
              <a:t>reality</a:t>
            </a:r>
            <a:r>
              <a:rPr lang="zh-CN" altLang="en-US" sz="2000" b="1" dirty="0" smtClean="0">
                <a:latin typeface="Times New Roman" panose="02020603050405020304" pitchFamily="18" charset="0"/>
                <a:cs typeface="Times New Roman" panose="02020603050405020304" pitchFamily="18" charset="0"/>
              </a:rPr>
              <a:t>增强技术</a:t>
            </a:r>
            <a:r>
              <a:rPr lang="en-US" altLang="zh-CN" sz="2000" b="1" i="1" dirty="0" smtClean="0">
                <a:latin typeface="Times New Roman" panose="02020603050405020304" pitchFamily="18" charset="0"/>
                <a:cs typeface="Times New Roman" panose="02020603050405020304" pitchFamily="18" charset="0"/>
              </a:rPr>
              <a:t>, artificial intelligence</a:t>
            </a:r>
            <a:r>
              <a:rPr lang="zh-CN" altLang="en-US" sz="2000" b="1" dirty="0" smtClean="0">
                <a:latin typeface="Times New Roman" panose="02020603050405020304" pitchFamily="18" charset="0"/>
                <a:cs typeface="Times New Roman" panose="02020603050405020304" pitchFamily="18" charset="0"/>
              </a:rPr>
              <a:t>人工智能</a:t>
            </a:r>
            <a:r>
              <a:rPr lang="en-US" altLang="zh-CN" sz="2000" b="1" dirty="0" smtClean="0">
                <a:latin typeface="Times New Roman" panose="02020603050405020304" pitchFamily="18" charset="0"/>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p:txBody>
      </p:sp>
      <p:sp>
        <p:nvSpPr>
          <p:cNvPr id="12" name="TextBox 11"/>
          <p:cNvSpPr txBox="1"/>
          <p:nvPr/>
        </p:nvSpPr>
        <p:spPr>
          <a:xfrm>
            <a:off x="3281822" y="3773121"/>
            <a:ext cx="5754673" cy="1323439"/>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smtClean="0">
                <a:latin typeface="Times New Roman" panose="02020603050405020304" pitchFamily="18" charset="0"/>
                <a:cs typeface="Times New Roman" panose="02020603050405020304" pitchFamily="18" charset="0"/>
              </a:rPr>
              <a:t>Offer richer content.</a:t>
            </a:r>
            <a:endParaRPr lang="en-US" altLang="zh-CN" sz="20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a:latin typeface="Times New Roman" panose="02020603050405020304" pitchFamily="18" charset="0"/>
                <a:cs typeface="Times New Roman" panose="02020603050405020304" pitchFamily="18" charset="0"/>
              </a:rPr>
              <a:t>Promote </a:t>
            </a:r>
            <a:r>
              <a:rPr lang="en-US" altLang="zh-CN" sz="2000" b="1" dirty="0" smtClean="0">
                <a:latin typeface="Times New Roman" panose="02020603050405020304" pitchFamily="18" charset="0"/>
                <a:cs typeface="Times New Roman" panose="02020603050405020304" pitchFamily="18" charset="0"/>
              </a:rPr>
              <a:t>mural </a:t>
            </a:r>
            <a:r>
              <a:rPr lang="en-US" altLang="zh-CN" sz="2000" b="1" dirty="0">
                <a:latin typeface="Times New Roman" panose="02020603050405020304" pitchFamily="18" charset="0"/>
                <a:cs typeface="Times New Roman" panose="02020603050405020304" pitchFamily="18" charset="0"/>
              </a:rPr>
              <a:t>protection technology </a:t>
            </a:r>
            <a:r>
              <a:rPr lang="en-US" altLang="zh-CN" sz="2000" b="1" dirty="0" smtClean="0">
                <a:latin typeface="Times New Roman" panose="02020603050405020304" pitchFamily="18" charset="0"/>
                <a:cs typeface="Times New Roman" panose="02020603050405020304" pitchFamily="18" charset="0"/>
              </a:rPr>
              <a:t>and site </a:t>
            </a:r>
            <a:r>
              <a:rPr lang="en-US" altLang="zh-CN" sz="2000" b="1" dirty="0">
                <a:latin typeface="Times New Roman" panose="02020603050405020304" pitchFamily="18" charset="0"/>
                <a:cs typeface="Times New Roman" panose="02020603050405020304" pitchFamily="18" charset="0"/>
              </a:rPr>
              <a:t>monitoring </a:t>
            </a:r>
            <a:r>
              <a:rPr lang="en-US" altLang="zh-CN" sz="2000" b="1" dirty="0" smtClean="0">
                <a:latin typeface="Times New Roman" panose="02020603050405020304" pitchFamily="18" charset="0"/>
                <a:cs typeface="Times New Roman" panose="02020603050405020304" pitchFamily="18" charset="0"/>
              </a:rPr>
              <a:t>technology.</a:t>
            </a:r>
            <a:endParaRPr lang="en-US" altLang="zh-CN" sz="20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latin typeface="Times New Roman" panose="02020603050405020304" pitchFamily="18" charset="0"/>
                <a:cs typeface="Times New Roman" panose="02020603050405020304" pitchFamily="18" charset="0"/>
              </a:rPr>
              <a:t>Improve cultural exchange internationally. </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p:cTn id="2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 calcmode="lin" valueType="num">
                                      <p:cBhvr>
                                        <p:cTn id="3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p:cTn id="41"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816" y="-7400"/>
            <a:ext cx="9144000" cy="514350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33738" b="114"/>
          <a:stretch>
            <a:fillRect/>
          </a:stretch>
        </p:blipFill>
        <p:spPr>
          <a:xfrm>
            <a:off x="0" y="-7400"/>
            <a:ext cx="3563888" cy="5143500"/>
          </a:xfrm>
          <a:prstGeom prst="rect">
            <a:avLst/>
          </a:prstGeom>
        </p:spPr>
      </p:pic>
      <p:sp>
        <p:nvSpPr>
          <p:cNvPr id="5" name="矩形 4"/>
          <p:cNvSpPr/>
          <p:nvPr/>
        </p:nvSpPr>
        <p:spPr>
          <a:xfrm>
            <a:off x="3959932" y="1275606"/>
            <a:ext cx="5076564" cy="2308324"/>
          </a:xfrm>
          <a:prstGeom prst="rect">
            <a:avLst/>
          </a:prstGeom>
          <a:solidFill>
            <a:schemeClr val="bg2"/>
          </a:solidFill>
        </p:spPr>
        <p:txBody>
          <a:bodyPr wrap="square" lIns="91440" tIns="45720" rIns="91440" bIns="45720">
            <a:spAutoFit/>
          </a:bodyPr>
          <a:lstStyle/>
          <a:p>
            <a:pPr algn="ctr"/>
            <a:r>
              <a:rPr lang="en-US" altLang="zh-CN" sz="4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Promoting culture through </a:t>
            </a:r>
            <a:endParaRPr lang="en-US" altLang="zh-CN" sz="4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altLang="zh-CN" sz="4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digital images</a:t>
            </a:r>
            <a:endParaRPr lang="zh-CN" altLang="en-US" sz="48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椭圆 8"/>
          <p:cNvSpPr/>
          <p:nvPr/>
        </p:nvSpPr>
        <p:spPr>
          <a:xfrm>
            <a:off x="4103948" y="1275606"/>
            <a:ext cx="4608512" cy="86409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55812" y="2787774"/>
            <a:ext cx="3796608" cy="864096"/>
          </a:xfrm>
          <a:prstGeom prst="ellips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955882" y="3651870"/>
            <a:ext cx="1170493" cy="461665"/>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400" b="1" dirty="0" smtClean="0">
                <a:solidFill>
                  <a:srgbClr val="00B050"/>
                </a:solidFill>
              </a:rPr>
              <a:t>means</a:t>
            </a:r>
            <a:endParaRPr lang="zh-CN" altLang="en-US" sz="2400" b="1" dirty="0">
              <a:solidFill>
                <a:srgbClr val="00B050"/>
              </a:solidFill>
            </a:endParaRPr>
          </a:p>
        </p:txBody>
      </p:sp>
      <p:sp>
        <p:nvSpPr>
          <p:cNvPr id="12" name="TextBox 11"/>
          <p:cNvSpPr txBox="1"/>
          <p:nvPr/>
        </p:nvSpPr>
        <p:spPr>
          <a:xfrm>
            <a:off x="3904637" y="787218"/>
            <a:ext cx="1272981"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400" b="1" dirty="0">
                <a:solidFill>
                  <a:srgbClr val="7030A0"/>
                </a:solidFill>
              </a:rPr>
              <a:t>p</a:t>
            </a:r>
            <a:r>
              <a:rPr lang="en-US" altLang="zh-CN" sz="2400" b="1" dirty="0" smtClean="0">
                <a:solidFill>
                  <a:srgbClr val="7030A0"/>
                </a:solidFill>
              </a:rPr>
              <a:t>urpose</a:t>
            </a:r>
            <a:endParaRPr lang="zh-CN" altLang="en-US" sz="2400" b="1" dirty="0">
              <a:solidFill>
                <a:srgbClr val="7030A0"/>
              </a:solidFill>
            </a:endParaRPr>
          </a:p>
        </p:txBody>
      </p:sp>
      <p:sp>
        <p:nvSpPr>
          <p:cNvPr id="14" name="TextBox 13"/>
          <p:cNvSpPr txBox="1"/>
          <p:nvPr/>
        </p:nvSpPr>
        <p:spPr>
          <a:xfrm>
            <a:off x="6814512" y="36453"/>
            <a:ext cx="226852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A news report</a:t>
            </a:r>
            <a:endParaRPr lang="zh-CN" altLang="en-US" sz="2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182641" y="4213866"/>
            <a:ext cx="2417797" cy="461665"/>
          </a:xfrm>
          <a:prstGeom prst="rect">
            <a:avLst/>
          </a:prstGeom>
          <a:noFill/>
        </p:spPr>
        <p:txBody>
          <a:bodyPr wrap="square" rtlCol="0">
            <a:spAutoFit/>
          </a:bodyPr>
          <a:lstStyle/>
          <a:p>
            <a:r>
              <a:rPr lang="en-US" altLang="zh-CN" sz="2400" b="1" dirty="0" smtClean="0"/>
              <a:t>What measure?</a:t>
            </a:r>
            <a:endParaRPr lang="zh-CN" altLang="en-US" sz="2400" b="1" dirty="0"/>
          </a:p>
        </p:txBody>
      </p:sp>
      <p:sp>
        <p:nvSpPr>
          <p:cNvPr id="17" name="TextBox 16"/>
          <p:cNvSpPr txBox="1"/>
          <p:nvPr/>
        </p:nvSpPr>
        <p:spPr>
          <a:xfrm>
            <a:off x="5072056" y="4227934"/>
            <a:ext cx="1012111" cy="461665"/>
          </a:xfrm>
          <a:prstGeom prst="rect">
            <a:avLst/>
          </a:prstGeom>
          <a:noFill/>
        </p:spPr>
        <p:txBody>
          <a:bodyPr wrap="square" rtlCol="0">
            <a:spAutoFit/>
          </a:bodyPr>
          <a:lstStyle/>
          <a:p>
            <a:r>
              <a:rPr lang="en-US" altLang="zh-CN" sz="2400" b="1" dirty="0" smtClean="0"/>
              <a:t>When?</a:t>
            </a:r>
            <a:endParaRPr lang="zh-CN" altLang="en-US" sz="2400" b="1" dirty="0"/>
          </a:p>
        </p:txBody>
      </p:sp>
      <p:sp>
        <p:nvSpPr>
          <p:cNvPr id="18" name="TextBox 17"/>
          <p:cNvSpPr txBox="1"/>
          <p:nvPr/>
        </p:nvSpPr>
        <p:spPr>
          <a:xfrm>
            <a:off x="4171459" y="4227934"/>
            <a:ext cx="822960" cy="461665"/>
          </a:xfrm>
          <a:prstGeom prst="rect">
            <a:avLst/>
          </a:prstGeom>
          <a:noFill/>
        </p:spPr>
        <p:txBody>
          <a:bodyPr wrap="square" rtlCol="0">
            <a:spAutoFit/>
          </a:bodyPr>
          <a:lstStyle/>
          <a:p>
            <a:r>
              <a:rPr lang="en-US" altLang="zh-CN" sz="2400" b="1" dirty="0" smtClean="0"/>
              <a:t>Who?</a:t>
            </a:r>
            <a:endParaRPr lang="zh-CN" altLang="en-US" sz="2400" b="1" dirty="0"/>
          </a:p>
        </p:txBody>
      </p:sp>
      <p:sp>
        <p:nvSpPr>
          <p:cNvPr id="20" name="TextBox 19"/>
          <p:cNvSpPr txBox="1"/>
          <p:nvPr/>
        </p:nvSpPr>
        <p:spPr>
          <a:xfrm>
            <a:off x="3840908" y="198979"/>
            <a:ext cx="2307021" cy="461665"/>
          </a:xfrm>
          <a:prstGeom prst="rect">
            <a:avLst/>
          </a:prstGeom>
          <a:noFill/>
        </p:spPr>
        <p:txBody>
          <a:bodyPr wrap="square" rtlCol="0">
            <a:spAutoFit/>
          </a:bodyPr>
          <a:lstStyle/>
          <a:p>
            <a:r>
              <a:rPr lang="en-US" altLang="zh-CN" sz="2400" b="1" dirty="0" smtClean="0"/>
              <a:t>What purpose?</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4" grpId="0" animBg="1"/>
      <p:bldP spid="16" grpId="0"/>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8415" r="7799"/>
          <a:stretch>
            <a:fillRect/>
          </a:stretch>
        </p:blipFill>
        <p:spPr>
          <a:xfrm>
            <a:off x="4126596" y="0"/>
            <a:ext cx="5017404" cy="5143500"/>
          </a:xfrm>
          <a:prstGeom prst="rect">
            <a:avLst/>
          </a:prstGeom>
          <a:solidFill>
            <a:schemeClr val="accent1"/>
          </a:solidFill>
        </p:spPr>
      </p:pic>
      <p:sp>
        <p:nvSpPr>
          <p:cNvPr id="5" name="矩形 4"/>
          <p:cNvSpPr/>
          <p:nvPr/>
        </p:nvSpPr>
        <p:spPr>
          <a:xfrm>
            <a:off x="4126596" y="1059582"/>
            <a:ext cx="5017404" cy="360040"/>
          </a:xfrm>
          <a:prstGeom prst="rect">
            <a:avLst/>
          </a:prstGeom>
          <a:noFill/>
          <a:ln w="38100">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436096" y="748190"/>
            <a:ext cx="2417797" cy="369332"/>
          </a:xfrm>
          <a:prstGeom prst="rect">
            <a:avLst/>
          </a:prstGeom>
          <a:noFill/>
        </p:spPr>
        <p:txBody>
          <a:bodyPr wrap="square" rtlCol="0">
            <a:spAutoFit/>
          </a:bodyPr>
          <a:lstStyle/>
          <a:p>
            <a:r>
              <a:rPr lang="en-US" altLang="zh-CN" b="1" dirty="0" smtClean="0"/>
              <a:t>What measure?</a:t>
            </a:r>
            <a:endParaRPr lang="zh-CN" altLang="en-US" b="1" dirty="0"/>
          </a:p>
        </p:txBody>
      </p:sp>
      <p:sp>
        <p:nvSpPr>
          <p:cNvPr id="7" name="TextBox 6"/>
          <p:cNvSpPr txBox="1"/>
          <p:nvPr/>
        </p:nvSpPr>
        <p:spPr>
          <a:xfrm>
            <a:off x="4716016" y="762258"/>
            <a:ext cx="1012111" cy="369332"/>
          </a:xfrm>
          <a:prstGeom prst="rect">
            <a:avLst/>
          </a:prstGeom>
          <a:noFill/>
        </p:spPr>
        <p:txBody>
          <a:bodyPr wrap="square" rtlCol="0">
            <a:spAutoFit/>
          </a:bodyPr>
          <a:lstStyle/>
          <a:p>
            <a:r>
              <a:rPr lang="en-US" altLang="zh-CN" b="1" dirty="0" smtClean="0"/>
              <a:t>When?</a:t>
            </a:r>
            <a:endParaRPr lang="zh-CN" altLang="en-US" b="1" dirty="0"/>
          </a:p>
        </p:txBody>
      </p:sp>
      <p:sp>
        <p:nvSpPr>
          <p:cNvPr id="8" name="TextBox 7"/>
          <p:cNvSpPr txBox="1"/>
          <p:nvPr/>
        </p:nvSpPr>
        <p:spPr>
          <a:xfrm>
            <a:off x="4103461" y="762258"/>
            <a:ext cx="822960" cy="369332"/>
          </a:xfrm>
          <a:prstGeom prst="rect">
            <a:avLst/>
          </a:prstGeom>
          <a:noFill/>
        </p:spPr>
        <p:txBody>
          <a:bodyPr wrap="square" rtlCol="0">
            <a:spAutoFit/>
          </a:bodyPr>
          <a:lstStyle/>
          <a:p>
            <a:r>
              <a:rPr lang="en-US" altLang="zh-CN" b="1" dirty="0" smtClean="0"/>
              <a:t>Who?</a:t>
            </a:r>
            <a:endParaRPr lang="zh-CN" altLang="en-US" b="1" dirty="0"/>
          </a:p>
        </p:txBody>
      </p:sp>
      <p:sp>
        <p:nvSpPr>
          <p:cNvPr id="9" name="TextBox 8"/>
          <p:cNvSpPr txBox="1"/>
          <p:nvPr/>
        </p:nvSpPr>
        <p:spPr>
          <a:xfrm>
            <a:off x="7009260" y="762258"/>
            <a:ext cx="1811212" cy="369332"/>
          </a:xfrm>
          <a:prstGeom prst="rect">
            <a:avLst/>
          </a:prstGeom>
          <a:noFill/>
        </p:spPr>
        <p:txBody>
          <a:bodyPr wrap="square" rtlCol="0">
            <a:spAutoFit/>
          </a:bodyPr>
          <a:lstStyle/>
          <a:p>
            <a:r>
              <a:rPr lang="en-US" altLang="zh-CN" b="1" dirty="0" smtClean="0"/>
              <a:t>What purpose?</a:t>
            </a:r>
            <a:endParaRPr lang="zh-CN" altLang="en-US" b="1" dirty="0"/>
          </a:p>
        </p:txBody>
      </p:sp>
      <p:sp>
        <p:nvSpPr>
          <p:cNvPr id="10" name="左箭头 9"/>
          <p:cNvSpPr/>
          <p:nvPr/>
        </p:nvSpPr>
        <p:spPr>
          <a:xfrm>
            <a:off x="3779912" y="1131590"/>
            <a:ext cx="346684" cy="216024"/>
          </a:xfrm>
          <a:prstGeom prst="leftArrow">
            <a:avLst/>
          </a:prstGeom>
          <a:solidFill>
            <a:schemeClr val="accent1">
              <a:lumMod val="20000"/>
              <a:lumOff val="80000"/>
            </a:scheme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829480" y="911747"/>
            <a:ext cx="1044110" cy="646331"/>
          </a:xfrm>
          <a:prstGeom prst="rect">
            <a:avLst/>
          </a:prstGeom>
          <a:noFill/>
        </p:spPr>
        <p:txBody>
          <a:bodyPr wrap="square" rtlCol="0">
            <a:spAutoFit/>
          </a:bodyPr>
          <a:lstStyle/>
          <a:p>
            <a:r>
              <a:rPr lang="en-US" altLang="zh-CN" b="1" dirty="0"/>
              <a:t>l</a:t>
            </a:r>
            <a:r>
              <a:rPr lang="en-US" altLang="zh-CN" b="1" dirty="0" smtClean="0"/>
              <a:t>ead </a:t>
            </a:r>
            <a:endParaRPr lang="en-US" altLang="zh-CN" b="1" dirty="0" smtClean="0"/>
          </a:p>
          <a:p>
            <a:r>
              <a:rPr lang="en-US" altLang="zh-CN" b="1" dirty="0" smtClean="0"/>
              <a:t>sentence</a:t>
            </a:r>
            <a:endParaRPr lang="zh-CN" altLang="en-US" b="1" dirty="0"/>
          </a:p>
        </p:txBody>
      </p:sp>
      <p:sp>
        <p:nvSpPr>
          <p:cNvPr id="12" name="矩形 11"/>
          <p:cNvSpPr/>
          <p:nvPr/>
        </p:nvSpPr>
        <p:spPr>
          <a:xfrm>
            <a:off x="4136292" y="1442098"/>
            <a:ext cx="5017404" cy="48158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左箭头 12"/>
          <p:cNvSpPr/>
          <p:nvPr/>
        </p:nvSpPr>
        <p:spPr>
          <a:xfrm>
            <a:off x="3756777" y="1574876"/>
            <a:ext cx="346684" cy="216024"/>
          </a:xfrm>
          <a:prstGeom prst="leftArrow">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2569111" y="1498222"/>
            <a:ext cx="1334947" cy="369332"/>
          </a:xfrm>
          <a:prstGeom prst="rect">
            <a:avLst/>
          </a:prstGeom>
          <a:noFill/>
        </p:spPr>
        <p:txBody>
          <a:bodyPr wrap="square" rtlCol="0">
            <a:spAutoFit/>
          </a:bodyPr>
          <a:lstStyle/>
          <a:p>
            <a:r>
              <a:rPr lang="en-US" altLang="zh-CN" b="1" dirty="0" smtClean="0"/>
              <a:t>paraphrase</a:t>
            </a:r>
            <a:endParaRPr lang="zh-CN" altLang="en-US" b="1" dirty="0"/>
          </a:p>
        </p:txBody>
      </p:sp>
      <p:sp>
        <p:nvSpPr>
          <p:cNvPr id="15" name="椭圆 14"/>
          <p:cNvSpPr/>
          <p:nvPr/>
        </p:nvSpPr>
        <p:spPr>
          <a:xfrm>
            <a:off x="7271792" y="1486940"/>
            <a:ext cx="1872208" cy="576064"/>
          </a:xfrm>
          <a:prstGeom prst="ellipse">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f</a:t>
            </a:r>
            <a:r>
              <a:rPr lang="en-US" altLang="zh-CN" b="1" dirty="0" smtClean="0">
                <a:solidFill>
                  <a:schemeClr val="tx1"/>
                </a:solidFill>
              </a:rPr>
              <a:t>urther explanation</a:t>
            </a:r>
            <a:endParaRPr lang="zh-CN" altLang="en-US" b="1" dirty="0">
              <a:solidFill>
                <a:schemeClr val="tx1"/>
              </a:solidFill>
            </a:endParaRPr>
          </a:p>
        </p:txBody>
      </p:sp>
      <p:sp>
        <p:nvSpPr>
          <p:cNvPr id="16" name="椭圆 15"/>
          <p:cNvSpPr/>
          <p:nvPr/>
        </p:nvSpPr>
        <p:spPr>
          <a:xfrm>
            <a:off x="7487816" y="982884"/>
            <a:ext cx="1656184" cy="504056"/>
          </a:xfrm>
          <a:prstGeom prst="ellipse">
            <a:avLst/>
          </a:prstGeom>
          <a:solidFill>
            <a:schemeClr val="accent1">
              <a:lumMod val="20000"/>
              <a:lumOff val="80000"/>
            </a:scheme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m</a:t>
            </a:r>
            <a:r>
              <a:rPr lang="en-US" altLang="zh-CN" b="1" dirty="0" smtClean="0">
                <a:solidFill>
                  <a:schemeClr val="tx1"/>
                </a:solidFill>
              </a:rPr>
              <a:t>ain idea</a:t>
            </a:r>
            <a:endParaRPr lang="zh-CN" altLang="en-US" b="1" dirty="0">
              <a:solidFill>
                <a:schemeClr val="tx1"/>
              </a:solidFill>
            </a:endParaRPr>
          </a:p>
        </p:txBody>
      </p:sp>
      <p:sp>
        <p:nvSpPr>
          <p:cNvPr id="2" name="矩形 1"/>
          <p:cNvSpPr/>
          <p:nvPr/>
        </p:nvSpPr>
        <p:spPr>
          <a:xfrm>
            <a:off x="4136292" y="2139702"/>
            <a:ext cx="5017404" cy="2880320"/>
          </a:xfrm>
          <a:prstGeom prst="rect">
            <a:avLst/>
          </a:prstGeom>
          <a:noFill/>
          <a:ln w="381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箭头 16"/>
          <p:cNvSpPr/>
          <p:nvPr/>
        </p:nvSpPr>
        <p:spPr>
          <a:xfrm>
            <a:off x="3730716" y="3291830"/>
            <a:ext cx="346684" cy="216024"/>
          </a:xfrm>
          <a:prstGeom prst="leftArrow">
            <a:avLst/>
          </a:prstGeom>
          <a:solidFill>
            <a:schemeClr val="accent2">
              <a:lumMod val="20000"/>
              <a:lumOff val="80000"/>
            </a:scheme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063092" y="3223569"/>
            <a:ext cx="667473" cy="369332"/>
          </a:xfrm>
          <a:prstGeom prst="rect">
            <a:avLst/>
          </a:prstGeom>
          <a:noFill/>
        </p:spPr>
        <p:txBody>
          <a:bodyPr wrap="square" rtlCol="0">
            <a:spAutoFit/>
          </a:bodyPr>
          <a:lstStyle/>
          <a:p>
            <a:r>
              <a:rPr lang="en-US" altLang="zh-CN" b="1" dirty="0" smtClean="0"/>
              <a:t>body</a:t>
            </a:r>
            <a:endParaRPr lang="zh-CN" altLang="en-US" b="1" dirty="0"/>
          </a:p>
        </p:txBody>
      </p:sp>
      <p:sp>
        <p:nvSpPr>
          <p:cNvPr id="3" name="椭圆 2"/>
          <p:cNvSpPr/>
          <p:nvPr/>
        </p:nvSpPr>
        <p:spPr>
          <a:xfrm>
            <a:off x="5904148" y="213172"/>
            <a:ext cx="2664296" cy="566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左箭头 18"/>
          <p:cNvSpPr/>
          <p:nvPr/>
        </p:nvSpPr>
        <p:spPr>
          <a:xfrm>
            <a:off x="3779912" y="388546"/>
            <a:ext cx="2120703" cy="21602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778468" y="311892"/>
            <a:ext cx="1030774" cy="369332"/>
          </a:xfrm>
          <a:prstGeom prst="rect">
            <a:avLst/>
          </a:prstGeom>
          <a:noFill/>
        </p:spPr>
        <p:txBody>
          <a:bodyPr wrap="square" rtlCol="0">
            <a:spAutoFit/>
          </a:bodyPr>
          <a:lstStyle/>
          <a:p>
            <a:r>
              <a:rPr lang="en-US" altLang="zh-CN" b="1" dirty="0" smtClean="0"/>
              <a:t>headline</a:t>
            </a:r>
            <a:endParaRPr lang="zh-CN" altLang="en-US" b="1" dirty="0"/>
          </a:p>
        </p:txBody>
      </p:sp>
      <p:sp>
        <p:nvSpPr>
          <p:cNvPr id="22" name="椭圆 21"/>
          <p:cNvSpPr/>
          <p:nvPr/>
        </p:nvSpPr>
        <p:spPr>
          <a:xfrm>
            <a:off x="5329483" y="3507854"/>
            <a:ext cx="1942309" cy="576064"/>
          </a:xfrm>
          <a:prstGeom prst="ellipse">
            <a:avLst/>
          </a:prstGeom>
          <a:solidFill>
            <a:srgbClr val="FDC3F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d</a:t>
            </a:r>
            <a:r>
              <a:rPr lang="en-US" altLang="zh-CN" b="1" dirty="0" smtClean="0">
                <a:solidFill>
                  <a:schemeClr val="tx1"/>
                </a:solidFill>
              </a:rPr>
              <a:t>etailed information</a:t>
            </a:r>
            <a:endParaRPr lang="zh-CN" altLang="en-US" b="1" dirty="0">
              <a:solidFill>
                <a:schemeClr val="tx1"/>
              </a:solidFill>
            </a:endParaRPr>
          </a:p>
        </p:txBody>
      </p:sp>
      <p:sp>
        <p:nvSpPr>
          <p:cNvPr id="30" name="TextBox 29"/>
          <p:cNvSpPr txBox="1"/>
          <p:nvPr/>
        </p:nvSpPr>
        <p:spPr>
          <a:xfrm>
            <a:off x="28104" y="1769933"/>
            <a:ext cx="211117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a</a:t>
            </a:r>
            <a:r>
              <a:rPr lang="en-US" altLang="zh-CN" sz="2400" b="1" dirty="0" smtClean="0">
                <a:latin typeface="Times New Roman" panose="02020603050405020304" pitchFamily="18" charset="0"/>
                <a:cs typeface="Times New Roman" panose="02020603050405020304" pitchFamily="18" charset="0"/>
              </a:rPr>
              <a:t> news report</a:t>
            </a:r>
            <a:endParaRPr lang="zh-CN" altLang="en-US" sz="2400" b="1" dirty="0">
              <a:latin typeface="Times New Roman" panose="02020603050405020304" pitchFamily="18" charset="0"/>
              <a:cs typeface="Times New Roman" panose="02020603050405020304" pitchFamily="18" charset="0"/>
            </a:endParaRPr>
          </a:p>
        </p:txBody>
      </p:sp>
      <p:sp>
        <p:nvSpPr>
          <p:cNvPr id="31" name="左大括号 30"/>
          <p:cNvSpPr/>
          <p:nvPr/>
        </p:nvSpPr>
        <p:spPr>
          <a:xfrm>
            <a:off x="2254522" y="520280"/>
            <a:ext cx="415725" cy="300290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爆炸形 1 31"/>
          <p:cNvSpPr/>
          <p:nvPr/>
        </p:nvSpPr>
        <p:spPr>
          <a:xfrm>
            <a:off x="-21336" y="2585808"/>
            <a:ext cx="2569111" cy="1177631"/>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0000"/>
                </a:solidFill>
              </a:rPr>
              <a:t>c</a:t>
            </a:r>
            <a:r>
              <a:rPr lang="en-US" altLang="zh-CN" sz="2000" b="1" dirty="0" smtClean="0">
                <a:solidFill>
                  <a:srgbClr val="FF0000"/>
                </a:solidFill>
              </a:rPr>
              <a:t>lear structure</a:t>
            </a:r>
            <a:endParaRPr lang="zh-CN" altLang="en-US" sz="2000" b="1" dirty="0">
              <a:solidFill>
                <a:srgbClr val="FF0000"/>
              </a:solidFill>
            </a:endParaRPr>
          </a:p>
        </p:txBody>
      </p:sp>
      <p:sp>
        <p:nvSpPr>
          <p:cNvPr id="33" name="爆炸形 1 32"/>
          <p:cNvSpPr/>
          <p:nvPr/>
        </p:nvSpPr>
        <p:spPr>
          <a:xfrm>
            <a:off x="-11262" y="3893861"/>
            <a:ext cx="2840742" cy="1249639"/>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0000"/>
                </a:solidFill>
              </a:rPr>
              <a:t>d</a:t>
            </a:r>
            <a:r>
              <a:rPr lang="en-US" altLang="zh-CN" sz="2000" b="1" dirty="0" smtClean="0">
                <a:solidFill>
                  <a:srgbClr val="FF0000"/>
                </a:solidFill>
              </a:rPr>
              <a:t>irect &amp;exact </a:t>
            </a:r>
            <a:endParaRPr lang="en-US" altLang="zh-CN" sz="2000" b="1" dirty="0" smtClean="0">
              <a:solidFill>
                <a:srgbClr val="FF0000"/>
              </a:solidFill>
            </a:endParaRPr>
          </a:p>
          <a:p>
            <a:pPr algn="ctr"/>
            <a:r>
              <a:rPr lang="en-US" altLang="zh-CN" sz="2000" b="1" dirty="0" smtClean="0">
                <a:solidFill>
                  <a:srgbClr val="FF0000"/>
                </a:solidFill>
              </a:rPr>
              <a:t>language</a:t>
            </a:r>
            <a:endParaRPr lang="zh-CN" altLang="en-US" sz="2000" b="1" dirty="0">
              <a:solidFill>
                <a:srgbClr val="FF0000"/>
              </a:solidFill>
            </a:endParaRPr>
          </a:p>
        </p:txBody>
      </p:sp>
      <p:sp>
        <p:nvSpPr>
          <p:cNvPr id="35" name="TextBox 34"/>
          <p:cNvSpPr txBox="1"/>
          <p:nvPr/>
        </p:nvSpPr>
        <p:spPr>
          <a:xfrm>
            <a:off x="20925" y="-11564"/>
            <a:ext cx="2949660" cy="400110"/>
          </a:xfrm>
          <a:prstGeom prst="rect">
            <a:avLst/>
          </a:prstGeom>
          <a:solidFill>
            <a:schemeClr val="accent4">
              <a:lumMod val="20000"/>
              <a:lumOff val="80000"/>
            </a:schemeClr>
          </a:solidFill>
          <a:ln>
            <a:noFill/>
          </a:ln>
        </p:spPr>
        <p:txBody>
          <a:bodyPr wrap="square" rtlCol="0">
            <a:spAutoFit/>
          </a:bodyPr>
          <a:lstStyle/>
          <a:p>
            <a:r>
              <a:rPr lang="en-US" altLang="zh-CN" sz="2000" b="1" dirty="0" smtClean="0">
                <a:solidFill>
                  <a:srgbClr val="7030A0"/>
                </a:solidFill>
                <a:latin typeface="Comic Sans MS" panose="030F0702030302020204" pitchFamily="66" charset="0"/>
              </a:rPr>
              <a:t>Reading for structure </a:t>
            </a:r>
            <a:endParaRPr lang="zh-CN" altLang="en-US" sz="2000" b="1" dirty="0">
              <a:solidFill>
                <a:srgbClr val="7030A0"/>
              </a:solidFill>
              <a:latin typeface="Comic Sans MS" panose="030F0702030302020204" pitchFamily="66" charset="0"/>
            </a:endParaRPr>
          </a:p>
        </p:txBody>
      </p:sp>
      <p:pic>
        <p:nvPicPr>
          <p:cNvPr id="21" name="Reading for Writing.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duotone>
              <a:prstClr val="black"/>
              <a:schemeClr val="accent2">
                <a:tint val="45000"/>
                <a:satMod val="400000"/>
              </a:schemeClr>
            </a:duotone>
          </a:blip>
          <a:stretch>
            <a:fillRect/>
          </a:stretch>
        </p:blipFill>
        <p:spPr>
          <a:xfrm>
            <a:off x="886155" y="76225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80">
                                          <p:stCondLst>
                                            <p:cond delay="0"/>
                                          </p:stCondLst>
                                        </p:cTn>
                                        <p:tgtEl>
                                          <p:spTgt spid="16"/>
                                        </p:tgtEl>
                                      </p:cBhvr>
                                    </p:animEffect>
                                    <p:anim calcmode="lin" valueType="num">
                                      <p:cBhvr>
                                        <p:cTn id="3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2" dur="26">
                                          <p:stCondLst>
                                            <p:cond delay="650"/>
                                          </p:stCondLst>
                                        </p:cTn>
                                        <p:tgtEl>
                                          <p:spTgt spid="16"/>
                                        </p:tgtEl>
                                      </p:cBhvr>
                                      <p:to x="100000" y="60000"/>
                                    </p:animScale>
                                    <p:animScale>
                                      <p:cBhvr>
                                        <p:cTn id="43" dur="166" decel="50000">
                                          <p:stCondLst>
                                            <p:cond delay="676"/>
                                          </p:stCondLst>
                                        </p:cTn>
                                        <p:tgtEl>
                                          <p:spTgt spid="16"/>
                                        </p:tgtEl>
                                      </p:cBhvr>
                                      <p:to x="100000" y="100000"/>
                                    </p:animScale>
                                    <p:animScale>
                                      <p:cBhvr>
                                        <p:cTn id="44" dur="26">
                                          <p:stCondLst>
                                            <p:cond delay="1312"/>
                                          </p:stCondLst>
                                        </p:cTn>
                                        <p:tgtEl>
                                          <p:spTgt spid="16"/>
                                        </p:tgtEl>
                                      </p:cBhvr>
                                      <p:to x="100000" y="80000"/>
                                    </p:animScale>
                                    <p:animScale>
                                      <p:cBhvr>
                                        <p:cTn id="45" dur="166" decel="50000">
                                          <p:stCondLst>
                                            <p:cond delay="1338"/>
                                          </p:stCondLst>
                                        </p:cTn>
                                        <p:tgtEl>
                                          <p:spTgt spid="16"/>
                                        </p:tgtEl>
                                      </p:cBhvr>
                                      <p:to x="100000" y="100000"/>
                                    </p:animScale>
                                    <p:animScale>
                                      <p:cBhvr>
                                        <p:cTn id="46" dur="26">
                                          <p:stCondLst>
                                            <p:cond delay="1642"/>
                                          </p:stCondLst>
                                        </p:cTn>
                                        <p:tgtEl>
                                          <p:spTgt spid="16"/>
                                        </p:tgtEl>
                                      </p:cBhvr>
                                      <p:to x="100000" y="90000"/>
                                    </p:animScale>
                                    <p:animScale>
                                      <p:cBhvr>
                                        <p:cTn id="47" dur="166" decel="50000">
                                          <p:stCondLst>
                                            <p:cond delay="1668"/>
                                          </p:stCondLst>
                                        </p:cTn>
                                        <p:tgtEl>
                                          <p:spTgt spid="16"/>
                                        </p:tgtEl>
                                      </p:cBhvr>
                                      <p:to x="100000" y="100000"/>
                                    </p:animScale>
                                    <p:animScale>
                                      <p:cBhvr>
                                        <p:cTn id="48" dur="26">
                                          <p:stCondLst>
                                            <p:cond delay="1808"/>
                                          </p:stCondLst>
                                        </p:cTn>
                                        <p:tgtEl>
                                          <p:spTgt spid="16"/>
                                        </p:tgtEl>
                                      </p:cBhvr>
                                      <p:to x="100000" y="95000"/>
                                    </p:animScale>
                                    <p:animScale>
                                      <p:cBhvr>
                                        <p:cTn id="49" dur="166" decel="50000">
                                          <p:stCondLst>
                                            <p:cond delay="1834"/>
                                          </p:stCondLst>
                                        </p:cTn>
                                        <p:tgtEl>
                                          <p:spTgt spid="1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randombar(horizontal)">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down)">
                                      <p:cBhvr>
                                        <p:cTn id="76" dur="500"/>
                                        <p:tgtEl>
                                          <p:spTgt spid="2"/>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randombar(horizontal)">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randombar(horizontal)">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randombar(horizontal)">
                                      <p:cBhvr>
                                        <p:cTn id="105" dur="5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down)">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 calcmode="lin" valueType="num">
                                      <p:cBhvr additive="base">
                                        <p:cTn id="122" dur="500" fill="hold"/>
                                        <p:tgtEl>
                                          <p:spTgt spid="30"/>
                                        </p:tgtEl>
                                        <p:attrNameLst>
                                          <p:attrName>ppt_x</p:attrName>
                                        </p:attrNameLst>
                                      </p:cBhvr>
                                      <p:tavLst>
                                        <p:tav tm="0">
                                          <p:val>
                                            <p:strVal val="#ppt_x"/>
                                          </p:val>
                                        </p:tav>
                                        <p:tav tm="100000">
                                          <p:val>
                                            <p:strVal val="#ppt_x"/>
                                          </p:val>
                                        </p:tav>
                                      </p:tavLst>
                                    </p:anim>
                                    <p:anim calcmode="lin" valueType="num">
                                      <p:cBhvr additive="base">
                                        <p:cTn id="12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80">
                                          <p:stCondLst>
                                            <p:cond delay="0"/>
                                          </p:stCondLst>
                                        </p:cTn>
                                        <p:tgtEl>
                                          <p:spTgt spid="32"/>
                                        </p:tgtEl>
                                      </p:cBhvr>
                                    </p:animEffect>
                                    <p:anim calcmode="lin" valueType="num">
                                      <p:cBhvr>
                                        <p:cTn id="1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4" dur="26">
                                          <p:stCondLst>
                                            <p:cond delay="650"/>
                                          </p:stCondLst>
                                        </p:cTn>
                                        <p:tgtEl>
                                          <p:spTgt spid="32"/>
                                        </p:tgtEl>
                                      </p:cBhvr>
                                      <p:to x="100000" y="60000"/>
                                    </p:animScale>
                                    <p:animScale>
                                      <p:cBhvr>
                                        <p:cTn id="135" dur="166" decel="50000">
                                          <p:stCondLst>
                                            <p:cond delay="676"/>
                                          </p:stCondLst>
                                        </p:cTn>
                                        <p:tgtEl>
                                          <p:spTgt spid="32"/>
                                        </p:tgtEl>
                                      </p:cBhvr>
                                      <p:to x="100000" y="100000"/>
                                    </p:animScale>
                                    <p:animScale>
                                      <p:cBhvr>
                                        <p:cTn id="136" dur="26">
                                          <p:stCondLst>
                                            <p:cond delay="1312"/>
                                          </p:stCondLst>
                                        </p:cTn>
                                        <p:tgtEl>
                                          <p:spTgt spid="32"/>
                                        </p:tgtEl>
                                      </p:cBhvr>
                                      <p:to x="100000" y="80000"/>
                                    </p:animScale>
                                    <p:animScale>
                                      <p:cBhvr>
                                        <p:cTn id="137" dur="166" decel="50000">
                                          <p:stCondLst>
                                            <p:cond delay="1338"/>
                                          </p:stCondLst>
                                        </p:cTn>
                                        <p:tgtEl>
                                          <p:spTgt spid="32"/>
                                        </p:tgtEl>
                                      </p:cBhvr>
                                      <p:to x="100000" y="100000"/>
                                    </p:animScale>
                                    <p:animScale>
                                      <p:cBhvr>
                                        <p:cTn id="138" dur="26">
                                          <p:stCondLst>
                                            <p:cond delay="1642"/>
                                          </p:stCondLst>
                                        </p:cTn>
                                        <p:tgtEl>
                                          <p:spTgt spid="32"/>
                                        </p:tgtEl>
                                      </p:cBhvr>
                                      <p:to x="100000" y="90000"/>
                                    </p:animScale>
                                    <p:animScale>
                                      <p:cBhvr>
                                        <p:cTn id="139" dur="166" decel="50000">
                                          <p:stCondLst>
                                            <p:cond delay="1668"/>
                                          </p:stCondLst>
                                        </p:cTn>
                                        <p:tgtEl>
                                          <p:spTgt spid="32"/>
                                        </p:tgtEl>
                                      </p:cBhvr>
                                      <p:to x="100000" y="100000"/>
                                    </p:animScale>
                                    <p:animScale>
                                      <p:cBhvr>
                                        <p:cTn id="140" dur="26">
                                          <p:stCondLst>
                                            <p:cond delay="1808"/>
                                          </p:stCondLst>
                                        </p:cTn>
                                        <p:tgtEl>
                                          <p:spTgt spid="32"/>
                                        </p:tgtEl>
                                      </p:cBhvr>
                                      <p:to x="100000" y="95000"/>
                                    </p:animScale>
                                    <p:animScale>
                                      <p:cBhvr>
                                        <p:cTn id="141" dur="166" decel="50000">
                                          <p:stCondLst>
                                            <p:cond delay="1834"/>
                                          </p:stCondLst>
                                        </p:cTn>
                                        <p:tgtEl>
                                          <p:spTgt spid="32"/>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580">
                                          <p:stCondLst>
                                            <p:cond delay="0"/>
                                          </p:stCondLst>
                                        </p:cTn>
                                        <p:tgtEl>
                                          <p:spTgt spid="33"/>
                                        </p:tgtEl>
                                      </p:cBhvr>
                                    </p:animEffect>
                                    <p:anim calcmode="lin" valueType="num">
                                      <p:cBhvr>
                                        <p:cTn id="14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2" dur="26">
                                          <p:stCondLst>
                                            <p:cond delay="650"/>
                                          </p:stCondLst>
                                        </p:cTn>
                                        <p:tgtEl>
                                          <p:spTgt spid="33"/>
                                        </p:tgtEl>
                                      </p:cBhvr>
                                      <p:to x="100000" y="60000"/>
                                    </p:animScale>
                                    <p:animScale>
                                      <p:cBhvr>
                                        <p:cTn id="153" dur="166" decel="50000">
                                          <p:stCondLst>
                                            <p:cond delay="676"/>
                                          </p:stCondLst>
                                        </p:cTn>
                                        <p:tgtEl>
                                          <p:spTgt spid="33"/>
                                        </p:tgtEl>
                                      </p:cBhvr>
                                      <p:to x="100000" y="100000"/>
                                    </p:animScale>
                                    <p:animScale>
                                      <p:cBhvr>
                                        <p:cTn id="154" dur="26">
                                          <p:stCondLst>
                                            <p:cond delay="1312"/>
                                          </p:stCondLst>
                                        </p:cTn>
                                        <p:tgtEl>
                                          <p:spTgt spid="33"/>
                                        </p:tgtEl>
                                      </p:cBhvr>
                                      <p:to x="100000" y="80000"/>
                                    </p:animScale>
                                    <p:animScale>
                                      <p:cBhvr>
                                        <p:cTn id="155" dur="166" decel="50000">
                                          <p:stCondLst>
                                            <p:cond delay="1338"/>
                                          </p:stCondLst>
                                        </p:cTn>
                                        <p:tgtEl>
                                          <p:spTgt spid="33"/>
                                        </p:tgtEl>
                                      </p:cBhvr>
                                      <p:to x="100000" y="100000"/>
                                    </p:animScale>
                                    <p:animScale>
                                      <p:cBhvr>
                                        <p:cTn id="156" dur="26">
                                          <p:stCondLst>
                                            <p:cond delay="1642"/>
                                          </p:stCondLst>
                                        </p:cTn>
                                        <p:tgtEl>
                                          <p:spTgt spid="33"/>
                                        </p:tgtEl>
                                      </p:cBhvr>
                                      <p:to x="100000" y="90000"/>
                                    </p:animScale>
                                    <p:animScale>
                                      <p:cBhvr>
                                        <p:cTn id="157" dur="166" decel="50000">
                                          <p:stCondLst>
                                            <p:cond delay="1668"/>
                                          </p:stCondLst>
                                        </p:cTn>
                                        <p:tgtEl>
                                          <p:spTgt spid="33"/>
                                        </p:tgtEl>
                                      </p:cBhvr>
                                      <p:to x="100000" y="100000"/>
                                    </p:animScale>
                                    <p:animScale>
                                      <p:cBhvr>
                                        <p:cTn id="158" dur="26">
                                          <p:stCondLst>
                                            <p:cond delay="1808"/>
                                          </p:stCondLst>
                                        </p:cTn>
                                        <p:tgtEl>
                                          <p:spTgt spid="33"/>
                                        </p:tgtEl>
                                      </p:cBhvr>
                                      <p:to x="100000" y="95000"/>
                                    </p:animScale>
                                    <p:animScale>
                                      <p:cBhvr>
                                        <p:cTn id="159"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0" restart="whenNotActive" fill="hold" evtFilter="cancelBubble" nodeType="interactiveSeq">
                <p:stCondLst>
                  <p:cond evt="onClick" delay="0">
                    <p:tgtEl>
                      <p:spTgt spid="21"/>
                    </p:tgtEl>
                  </p:cond>
                </p:stCondLst>
                <p:endSync evt="end" delay="0">
                  <p:rtn val="all"/>
                </p:endSync>
                <p:childTnLst>
                  <p:par>
                    <p:cTn id="161" fill="hold">
                      <p:stCondLst>
                        <p:cond delay="0"/>
                      </p:stCondLst>
                      <p:childTnLst>
                        <p:par>
                          <p:cTn id="162" fill="hold">
                            <p:stCondLst>
                              <p:cond delay="0"/>
                            </p:stCondLst>
                            <p:childTnLst>
                              <p:par>
                                <p:cTn id="163" presetID="1" presetClass="mediacall" presetSubtype="0" fill="hold" nodeType="clickEffect">
                                  <p:stCondLst>
                                    <p:cond delay="0"/>
                                  </p:stCondLst>
                                  <p:childTnLst>
                                    <p:cmd type="call" cmd="playFrom(0.0)">
                                      <p:cBhvr>
                                        <p:cTn id="164" dur="131796" fill="hold"/>
                                        <p:tgtEl>
                                          <p:spTgt spid="21"/>
                                        </p:tgtEl>
                                      </p:cBhvr>
                                    </p:cmd>
                                  </p:childTnLst>
                                </p:cTn>
                              </p:par>
                            </p:childTnLst>
                          </p:cTn>
                        </p:par>
                      </p:childTnLst>
                    </p:cTn>
                  </p:par>
                </p:childTnLst>
              </p:cTn>
              <p:nextCondLst>
                <p:cond evt="onClick" delay="0">
                  <p:tgtEl>
                    <p:spTgt spid="21"/>
                  </p:tgtEl>
                </p:cond>
              </p:nextCondLst>
            </p:seq>
            <p:audio>
              <p:cMediaNode vol="80000">
                <p:cTn id="165" fill="hold" display="0">
                  <p:stCondLst>
                    <p:cond delay="indefinite"/>
                  </p:stCondLst>
                  <p:endCondLst>
                    <p:cond evt="onStopAudio" delay="0">
                      <p:tgtEl>
                        <p:sldTgt/>
                      </p:tgtEl>
                    </p:cond>
                  </p:endCondLst>
                </p:cTn>
                <p:tgtEl>
                  <p:spTgt spid="21"/>
                </p:tgtEl>
              </p:cMediaNode>
            </p:audio>
          </p:childTnLst>
        </p:cTn>
      </p:par>
    </p:tnLst>
    <p:bldLst>
      <p:bldP spid="5" grpId="0" animBg="1"/>
      <p:bldP spid="6" grpId="0"/>
      <p:bldP spid="7" grpId="0"/>
      <p:bldP spid="8" grpId="0"/>
      <p:bldP spid="9" grpId="0"/>
      <p:bldP spid="10" grpId="0" animBg="1"/>
      <p:bldP spid="11" grpId="0"/>
      <p:bldP spid="12" grpId="0" animBg="1"/>
      <p:bldP spid="13" grpId="0" animBg="1"/>
      <p:bldP spid="14" grpId="0"/>
      <p:bldP spid="15" grpId="0" animBg="1"/>
      <p:bldP spid="16" grpId="0" animBg="1"/>
      <p:bldP spid="2" grpId="0" animBg="1"/>
      <p:bldP spid="17" grpId="0" animBg="1"/>
      <p:bldP spid="18" grpId="0"/>
      <p:bldP spid="3" grpId="0" animBg="1"/>
      <p:bldP spid="19" grpId="0" animBg="1"/>
      <p:bldP spid="20" grpId="0"/>
      <p:bldP spid="22" grpId="0" animBg="1"/>
      <p:bldP spid="30" grpId="0" animBg="1"/>
      <p:bldP spid="31" grpId="0" animBg="1"/>
      <p:bldP spid="32" grpId="0" animBg="1"/>
      <p:bldP spid="33"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8204</Words>
  <Application>WPS 演示</Application>
  <PresentationFormat>全屏显示(16:9)</PresentationFormat>
  <Paragraphs>451</Paragraphs>
  <Slides>28</Slides>
  <Notes>4</Notes>
  <HiddenSlides>0</HiddenSlides>
  <MMClips>3</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28</vt:i4>
      </vt:variant>
    </vt:vector>
  </HeadingPairs>
  <TitlesOfParts>
    <vt:vector size="48" baseType="lpstr">
      <vt:lpstr>Arial</vt:lpstr>
      <vt:lpstr>宋体</vt:lpstr>
      <vt:lpstr>Wingdings</vt:lpstr>
      <vt:lpstr>微软雅黑</vt:lpstr>
      <vt:lpstr>Wingdings</vt:lpstr>
      <vt:lpstr>Times New Roman</vt:lpstr>
      <vt:lpstr>HelveticaNeue</vt:lpstr>
      <vt:lpstr>Corbel</vt:lpstr>
      <vt:lpstr>华文新魏</vt:lpstr>
      <vt:lpstr>Impact</vt:lpstr>
      <vt:lpstr>Comic Sans MS</vt:lpstr>
      <vt:lpstr>Andalus</vt:lpstr>
      <vt:lpstr>Segoe Print</vt:lpstr>
      <vt:lpstr>Arial Unicode MS</vt:lpstr>
      <vt:lpstr>Calibri</vt:lpstr>
      <vt:lpstr>Colonna MT</vt:lpstr>
      <vt:lpstr>HP Simplified</vt:lpstr>
      <vt:lpstr>Office 主题</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俞樾</dc:creator>
  <cp:lastModifiedBy>南山有谷堆</cp:lastModifiedBy>
  <cp:revision>114</cp:revision>
  <dcterms:created xsi:type="dcterms:W3CDTF">2020-12-23T01:11:00Z</dcterms:created>
  <dcterms:modified xsi:type="dcterms:W3CDTF">2021-01-13T08:22:30Z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