
<file path=[Content_Types].xml><?xml version="1.0" encoding="utf-8"?>
<Types xmlns="http://schemas.openxmlformats.org/package/2006/content-types">
  <Default Extension="jpeg" ContentType="image/jpeg"/>
  <Default Extension="png" ContentType="image/png"/>
  <Default Extension="bmp" ContentType="image/bmp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7"/>
  </p:handoutMasterIdLst>
  <p:sldIdLst>
    <p:sldId id="330" r:id="rId3"/>
    <p:sldId id="260" r:id="rId4"/>
    <p:sldId id="314" r:id="rId5"/>
    <p:sldId id="294" r:id="rId6"/>
    <p:sldId id="257" r:id="rId7"/>
    <p:sldId id="322" r:id="rId8"/>
    <p:sldId id="315" r:id="rId9"/>
    <p:sldId id="319" r:id="rId10"/>
    <p:sldId id="289" r:id="rId11"/>
    <p:sldId id="320" r:id="rId12"/>
    <p:sldId id="316" r:id="rId13"/>
    <p:sldId id="321" r:id="rId15"/>
    <p:sldId id="261" r:id="rId16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3C8BD"/>
    <a:srgbClr val="C0B6B4"/>
    <a:srgbClr val="E6E2E1"/>
    <a:srgbClr val="CDC5C3"/>
    <a:srgbClr val="90634C"/>
    <a:srgbClr val="C6AD97"/>
    <a:srgbClr val="C8DC9B"/>
    <a:srgbClr val="759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-93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39E87-4284-482E-AE88-4083F78B11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4E34-97E4-425A-AB76-C7B67AA80D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82CD9-90BD-49B4-810F-BCA2F5E87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692A-D706-4B7D-AF5F-98B82F3FEB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791A-11BE-444D-AF53-C46868E96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7272" r="468"/>
          <a:stretch>
            <a:fillRect/>
          </a:stretch>
        </p:blipFill>
        <p:spPr>
          <a:xfrm>
            <a:off x="109209" y="100295"/>
            <a:ext cx="11973582" cy="4266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5447-E827-4D76-AAC6-18A5B8AF1E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F570-271F-4C32-8608-FBF91FC2C74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hyperlink" Target="Abu%20Simbel%20and%20the%20Aswan%20High%20Dam.MP4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15.bmp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slide" Target="slide7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7" y="5270647"/>
            <a:ext cx="1585339" cy="1585339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514350" y="1228725"/>
            <a:ext cx="5219700" cy="4741824"/>
            <a:chOff x="1783080" y="518160"/>
            <a:chExt cx="9418320" cy="564388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1783080" y="518160"/>
              <a:ext cx="9387840" cy="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>
            <a:xfrm>
              <a:off x="11201400" y="523240"/>
              <a:ext cx="0" cy="563880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  <p:cxnSp>
          <p:nvCxnSpPr>
            <p:cNvPr id="56" name="直接连接符 55"/>
            <p:cNvCxnSpPr/>
            <p:nvPr/>
          </p:nvCxnSpPr>
          <p:spPr>
            <a:xfrm flipH="1">
              <a:off x="3947160" y="6162040"/>
              <a:ext cx="7254240" cy="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  <p:cxnSp>
          <p:nvCxnSpPr>
            <p:cNvPr id="57" name="直接连接符 56"/>
            <p:cNvCxnSpPr/>
            <p:nvPr/>
          </p:nvCxnSpPr>
          <p:spPr>
            <a:xfrm>
              <a:off x="1783080" y="523240"/>
              <a:ext cx="0" cy="81643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</p:grpSp>
      <p:grpSp>
        <p:nvGrpSpPr>
          <p:cNvPr id="58" name="组合 57"/>
          <p:cNvGrpSpPr/>
          <p:nvPr/>
        </p:nvGrpSpPr>
        <p:grpSpPr>
          <a:xfrm>
            <a:off x="1414271" y="370234"/>
            <a:ext cx="2843864" cy="619864"/>
            <a:chOff x="3354877" y="2024279"/>
            <a:chExt cx="2843864" cy="619864"/>
          </a:xfrm>
        </p:grpSpPr>
        <p:sp>
          <p:nvSpPr>
            <p:cNvPr id="59" name="矩形 58"/>
            <p:cNvSpPr/>
            <p:nvPr/>
          </p:nvSpPr>
          <p:spPr>
            <a:xfrm>
              <a:off x="3354877" y="2024279"/>
              <a:ext cx="2843864" cy="619864"/>
            </a:xfrm>
            <a:prstGeom prst="rect">
              <a:avLst/>
            </a:prstGeom>
            <a:solidFill>
              <a:srgbClr val="CDC5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0127" y="2024632"/>
              <a:ext cx="24769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Worthwhile</a:t>
              </a:r>
              <a:r>
                <a:rPr kumimoji="0" lang="en-US" altLang="zh-CN" sz="32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09783" y="1391184"/>
            <a:ext cx="510737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1. They are </a:t>
            </a: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priceless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and </a:t>
            </a: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unique treasures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2. They </a:t>
            </a: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attract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hundreds of thousands of visitors every year, which leads to </a:t>
            </a:r>
            <a:r>
              <a:rPr lang="en-US" altLang="zh-CN" sz="28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 rise in national income. </a:t>
            </a:r>
            <a:endParaRPr lang="en-US" altLang="zh-CN" sz="2800" b="1" u="sng" dirty="0" smtClean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3. They are </a:t>
            </a: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irreplaceable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pieces of Egyptian world history. 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4. They </a:t>
            </a: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witnessed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development of Egypt. 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5. …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05" y="5068992"/>
            <a:ext cx="1611839" cy="1611839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6419850" y="1228725"/>
            <a:ext cx="5286335" cy="4741824"/>
            <a:chOff x="1783080" y="518160"/>
            <a:chExt cx="9418320" cy="5643880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1783080" y="518160"/>
              <a:ext cx="9387840" cy="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>
            <a:xfrm>
              <a:off x="11201400" y="523240"/>
              <a:ext cx="0" cy="563880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  <p:cxnSp>
          <p:nvCxnSpPr>
            <p:cNvPr id="66" name="直接连接符 65"/>
            <p:cNvCxnSpPr/>
            <p:nvPr/>
          </p:nvCxnSpPr>
          <p:spPr>
            <a:xfrm flipH="1">
              <a:off x="3947160" y="6162040"/>
              <a:ext cx="7254240" cy="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  <p:cxnSp>
          <p:nvCxnSpPr>
            <p:cNvPr id="67" name="直接连接符 66"/>
            <p:cNvCxnSpPr/>
            <p:nvPr/>
          </p:nvCxnSpPr>
          <p:spPr>
            <a:xfrm>
              <a:off x="1783080" y="523240"/>
              <a:ext cx="0" cy="816430"/>
            </a:xfrm>
            <a:prstGeom prst="line">
              <a:avLst/>
            </a:prstGeom>
            <a:noFill/>
            <a:ln w="38100" cap="rnd" cmpd="sng" algn="ctr">
              <a:solidFill>
                <a:srgbClr val="C0B6B4"/>
              </a:solidFill>
              <a:prstDash val="solid"/>
              <a:round/>
            </a:ln>
            <a:effectLst/>
          </p:spPr>
        </p:cxnSp>
      </p:grpSp>
      <p:grpSp>
        <p:nvGrpSpPr>
          <p:cNvPr id="68" name="组合 67"/>
          <p:cNvGrpSpPr/>
          <p:nvPr/>
        </p:nvGrpSpPr>
        <p:grpSpPr>
          <a:xfrm>
            <a:off x="7040203" y="341124"/>
            <a:ext cx="3668575" cy="1077218"/>
            <a:chOff x="3335600" y="2126905"/>
            <a:chExt cx="2843864" cy="1077218"/>
          </a:xfrm>
        </p:grpSpPr>
        <p:sp>
          <p:nvSpPr>
            <p:cNvPr id="69" name="矩形 68"/>
            <p:cNvSpPr/>
            <p:nvPr/>
          </p:nvSpPr>
          <p:spPr>
            <a:xfrm>
              <a:off x="3335600" y="2129528"/>
              <a:ext cx="2843864" cy="593309"/>
            </a:xfrm>
            <a:prstGeom prst="rect">
              <a:avLst/>
            </a:prstGeom>
            <a:solidFill>
              <a:srgbClr val="CDC5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441018" y="2126905"/>
              <a:ext cx="24769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Not</a:t>
              </a:r>
              <a:r>
                <a:rPr kumimoji="0" lang="en-US" altLang="zh-CN" sz="32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worthwhile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482283" y="1384111"/>
            <a:ext cx="514436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1. It’s a big </a:t>
            </a: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burden/pressure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to the Egyptians. 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2. The old must </a:t>
            </a:r>
            <a:r>
              <a:rPr lang="en-US" altLang="zh-CN" sz="28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give way to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new with economic development. 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3. Though invisible from the outside, they </a:t>
            </a:r>
            <a:r>
              <a:rPr lang="en-US" altLang="zh-CN" sz="28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are not the exact / very ones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4. …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040" y="-164464"/>
            <a:ext cx="11551920" cy="19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200"/>
              </a:lnSpc>
            </a:pPr>
            <a:endParaRPr lang="en-US" sz="3600" b="1" dirty="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5200"/>
              </a:lnSpc>
            </a:pPr>
            <a:endParaRPr lang="en-US" sz="3600" b="1" dirty="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6081" y="4849496"/>
            <a:ext cx="10567670" cy="107632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Problem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solving provides an opportunity for “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discovery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” and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progress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”.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1" y="1050291"/>
            <a:ext cx="5522807" cy="3237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473" y="1259205"/>
            <a:ext cx="5753947" cy="2590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3324" y="95250"/>
            <a:ext cx="4017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Reading for thinking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4820" r="34641" b="9893"/>
          <a:stretch>
            <a:fillRect/>
          </a:stretch>
        </p:blipFill>
        <p:spPr>
          <a:xfrm>
            <a:off x="72520" y="4641501"/>
            <a:ext cx="822830" cy="22164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722" y="764738"/>
            <a:ext cx="112509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How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to balance economic development and cultural heritage p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can be a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big challenge.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Egypt,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the p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of building the Aswan Dam met with p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for fear of d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 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the temples and cultural relics. The government t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to the UN for help and e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a committee to prevent the l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of cultural heritage and raise f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internationally. Thanks to the hard work of the g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community, the project was completed successfully with the cultural heritage preserved. </a:t>
            </a:r>
            <a:endParaRPr lang="zh-CN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200" b="1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altLang="zh-CN" sz="3200" b="1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126" y="159544"/>
            <a:ext cx="1949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Summary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8203" y="1192766"/>
            <a:ext cx="1747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rotection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72509" y="1192766"/>
            <a:ext cx="145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roposal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57425" y="1707116"/>
            <a:ext cx="1356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rotests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42420" y="172039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amaging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60534" y="2190866"/>
            <a:ext cx="1196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urned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2267" y="2684677"/>
            <a:ext cx="1915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stablished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87568" y="2701733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64204" y="3184110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unds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86700" y="3666487"/>
            <a:ext cx="112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lobal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90372" y="1319893"/>
            <a:ext cx="64334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9600" b="1" dirty="0" smtClean="0">
                <a:ln w="9525">
                  <a:noFill/>
                </a:ln>
                <a:latin typeface="Edwardian Script ITC" panose="030303020407070D0804" pitchFamily="66" charset="0"/>
                <a:ea typeface="Verdana" panose="020B0604030504040204" pitchFamily="34" charset="0"/>
              </a:rPr>
              <a:t>Thank You!</a:t>
            </a:r>
            <a:endParaRPr lang="zh-CN" altLang="en-US" sz="9600" b="1" dirty="0">
              <a:ln w="9525">
                <a:noFill/>
              </a:ln>
              <a:latin typeface="Edwardian Script ITC" panose="030303020407070D0804" pitchFamily="66" charset="0"/>
              <a:ea typeface="印品雅圆体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>
            <a:fillRect/>
          </a:stretch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00654" y="3736469"/>
            <a:ext cx="1058654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8000" b="1" dirty="0" smtClean="0">
                <a:ln w="9525">
                  <a:noFill/>
                </a:ln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U1 Cultural Heritage </a:t>
            </a:r>
            <a:endParaRPr lang="zh-CN" altLang="en-US" sz="8000" b="1" dirty="0">
              <a:ln w="9525">
                <a:noFill/>
              </a:ln>
              <a:latin typeface="Calibri" panose="020F0502020204030204" pitchFamily="34" charset="0"/>
              <a:ea typeface="华文琥珀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>
            <a:fillRect/>
          </a:stretch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ncy\Desktop\src=http___m.tuniucdn.com_fb2_t1_G5_M00_E5_F1_Cii-tFt9EZmITdAmAASW_r2mSYoAAMeQgDJCSgABJcW357_w640_h480_c1_t0.jpg_1534923189163&amp;refer=http___m.tuniucdn.jfif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8" y="498524"/>
            <a:ext cx="71655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42" y="5519920"/>
            <a:ext cx="1401131" cy="133808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68075" y="6104049"/>
            <a:ext cx="474664" cy="474664"/>
            <a:chOff x="5859461" y="5268185"/>
            <a:chExt cx="474664" cy="474664"/>
          </a:xfrm>
        </p:grpSpPr>
        <p:sp>
          <p:nvSpPr>
            <p:cNvPr id="32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0" name="组合 39"/>
          <p:cNvGrpSpPr/>
          <p:nvPr/>
        </p:nvGrpSpPr>
        <p:grpSpPr>
          <a:xfrm>
            <a:off x="644928" y="5578396"/>
            <a:ext cx="474664" cy="474664"/>
            <a:chOff x="5859461" y="5268185"/>
            <a:chExt cx="474664" cy="474664"/>
          </a:xfrm>
        </p:grpSpPr>
        <p:sp>
          <p:nvSpPr>
            <p:cNvPr id="41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36632" y="5489344"/>
            <a:ext cx="1877564" cy="1897681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20601" y="5489345"/>
            <a:ext cx="102206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</a:t>
            </a:r>
            <a:r>
              <a:rPr lang="en-US" altLang="zh-CN" sz="3200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hy was the Aswan Dam built? </a:t>
            </a:r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Where is </a:t>
            </a:r>
            <a:r>
              <a:rPr lang="en-US" altLang="zh-CN" sz="3200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it? 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When we talk about this country, what can you think of? 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13882" y="587976"/>
            <a:ext cx="22974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 </a:t>
            </a:r>
            <a:endParaRPr lang="en-US" altLang="zh-CN" sz="3200" b="1" dirty="0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Aswan 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Dam 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 descr="timg"/>
          <p:cNvPicPr>
            <a:picLocks noChangeAspect="1"/>
          </p:cNvPicPr>
          <p:nvPr/>
        </p:nvPicPr>
        <p:blipFill>
          <a:blip r:embed="rId5"/>
          <a:srcRect l="2933"/>
          <a:stretch>
            <a:fillRect/>
          </a:stretch>
        </p:blipFill>
        <p:spPr>
          <a:xfrm>
            <a:off x="0" y="0"/>
            <a:ext cx="6119467" cy="5377894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442546" y="4038601"/>
            <a:ext cx="491067" cy="361315"/>
          </a:xfrm>
          <a:prstGeom prst="ellipse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686" y="2567307"/>
            <a:ext cx="3688927" cy="2177415"/>
          </a:xfrm>
          <a:prstGeom prst="rect">
            <a:avLst/>
          </a:prstGeom>
        </p:spPr>
      </p:pic>
      <p:cxnSp>
        <p:nvCxnSpPr>
          <p:cNvPr id="16" name="直接箭头连接符 15"/>
          <p:cNvCxnSpPr>
            <a:endCxn id="15" idx="1"/>
          </p:cNvCxnSpPr>
          <p:nvPr/>
        </p:nvCxnSpPr>
        <p:spPr>
          <a:xfrm flipV="1">
            <a:off x="3933613" y="3656331"/>
            <a:ext cx="2915073" cy="4876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592829" y="2041630"/>
            <a:ext cx="155824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pyramids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14801" y="2641649"/>
            <a:ext cx="17618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 Sphinx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eaves_113860"/>
          <p:cNvSpPr>
            <a:spLocks noChangeAspect="1"/>
          </p:cNvSpPr>
          <p:nvPr/>
        </p:nvSpPr>
        <p:spPr bwMode="auto">
          <a:xfrm>
            <a:off x="0" y="3283544"/>
            <a:ext cx="533485" cy="41000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46" h="5193">
                <a:moveTo>
                  <a:pt x="5300" y="0"/>
                </a:moveTo>
                <a:cubicBezTo>
                  <a:pt x="4802" y="0"/>
                  <a:pt x="4337" y="150"/>
                  <a:pt x="3954" y="434"/>
                </a:cubicBezTo>
                <a:cubicBezTo>
                  <a:pt x="3616" y="684"/>
                  <a:pt x="3365" y="1031"/>
                  <a:pt x="3266" y="1385"/>
                </a:cubicBezTo>
                <a:cubicBezTo>
                  <a:pt x="3152" y="1791"/>
                  <a:pt x="3244" y="2157"/>
                  <a:pt x="3511" y="2398"/>
                </a:cubicBezTo>
                <a:cubicBezTo>
                  <a:pt x="3419" y="2560"/>
                  <a:pt x="3334" y="2726"/>
                  <a:pt x="3266" y="2888"/>
                </a:cubicBezTo>
                <a:cubicBezTo>
                  <a:pt x="3204" y="2733"/>
                  <a:pt x="3122" y="2595"/>
                  <a:pt x="3028" y="2471"/>
                </a:cubicBezTo>
                <a:cubicBezTo>
                  <a:pt x="3161" y="2261"/>
                  <a:pt x="3179" y="2003"/>
                  <a:pt x="3075" y="1739"/>
                </a:cubicBezTo>
                <a:cubicBezTo>
                  <a:pt x="2977" y="1491"/>
                  <a:pt x="2778" y="1262"/>
                  <a:pt x="2515" y="1094"/>
                </a:cubicBezTo>
                <a:cubicBezTo>
                  <a:pt x="2232" y="913"/>
                  <a:pt x="1898" y="818"/>
                  <a:pt x="1550" y="818"/>
                </a:cubicBezTo>
                <a:cubicBezTo>
                  <a:pt x="1104" y="818"/>
                  <a:pt x="646" y="979"/>
                  <a:pt x="225" y="1283"/>
                </a:cubicBezTo>
                <a:lnTo>
                  <a:pt x="0" y="1447"/>
                </a:lnTo>
                <a:lnTo>
                  <a:pt x="269" y="1520"/>
                </a:lnTo>
                <a:cubicBezTo>
                  <a:pt x="712" y="1641"/>
                  <a:pt x="1066" y="1982"/>
                  <a:pt x="1378" y="2284"/>
                </a:cubicBezTo>
                <a:cubicBezTo>
                  <a:pt x="1697" y="2592"/>
                  <a:pt x="1998" y="2883"/>
                  <a:pt x="2347" y="2883"/>
                </a:cubicBezTo>
                <a:lnTo>
                  <a:pt x="2347" y="2883"/>
                </a:lnTo>
                <a:cubicBezTo>
                  <a:pt x="2519" y="2883"/>
                  <a:pt x="2683" y="2814"/>
                  <a:pt x="2847" y="2674"/>
                </a:cubicBezTo>
                <a:cubicBezTo>
                  <a:pt x="3005" y="2896"/>
                  <a:pt x="3117" y="3169"/>
                  <a:pt x="3117" y="3500"/>
                </a:cubicBezTo>
                <a:lnTo>
                  <a:pt x="3117" y="5193"/>
                </a:lnTo>
                <a:lnTo>
                  <a:pt x="3384" y="5193"/>
                </a:lnTo>
                <a:cubicBezTo>
                  <a:pt x="3384" y="5193"/>
                  <a:pt x="3384" y="3556"/>
                  <a:pt x="3384" y="3468"/>
                </a:cubicBezTo>
                <a:cubicBezTo>
                  <a:pt x="3384" y="3255"/>
                  <a:pt x="3509" y="2942"/>
                  <a:pt x="3731" y="2550"/>
                </a:cubicBezTo>
                <a:cubicBezTo>
                  <a:pt x="3896" y="2639"/>
                  <a:pt x="4051" y="2683"/>
                  <a:pt x="4201" y="2683"/>
                </a:cubicBezTo>
                <a:cubicBezTo>
                  <a:pt x="4691" y="2683"/>
                  <a:pt x="5010" y="2214"/>
                  <a:pt x="5347" y="1717"/>
                </a:cubicBezTo>
                <a:cubicBezTo>
                  <a:pt x="5649" y="1274"/>
                  <a:pt x="5990" y="772"/>
                  <a:pt x="6498" y="511"/>
                </a:cubicBezTo>
                <a:lnTo>
                  <a:pt x="6746" y="385"/>
                </a:lnTo>
                <a:lnTo>
                  <a:pt x="6492" y="271"/>
                </a:lnTo>
                <a:cubicBezTo>
                  <a:pt x="6089" y="91"/>
                  <a:pt x="5689" y="0"/>
                  <a:pt x="5300" y="0"/>
                </a:cubicBezTo>
                <a:close/>
                <a:moveTo>
                  <a:pt x="2347" y="2616"/>
                </a:moveTo>
                <a:lnTo>
                  <a:pt x="2347" y="2616"/>
                </a:lnTo>
                <a:cubicBezTo>
                  <a:pt x="2106" y="2616"/>
                  <a:pt x="1855" y="2373"/>
                  <a:pt x="1564" y="2092"/>
                </a:cubicBezTo>
                <a:cubicBezTo>
                  <a:pt x="1288" y="1826"/>
                  <a:pt x="983" y="1531"/>
                  <a:pt x="600" y="1357"/>
                </a:cubicBezTo>
                <a:cubicBezTo>
                  <a:pt x="911" y="1176"/>
                  <a:pt x="1230" y="1084"/>
                  <a:pt x="1550" y="1084"/>
                </a:cubicBezTo>
                <a:cubicBezTo>
                  <a:pt x="2193" y="1084"/>
                  <a:pt x="2679" y="1463"/>
                  <a:pt x="2827" y="1837"/>
                </a:cubicBezTo>
                <a:cubicBezTo>
                  <a:pt x="2865" y="1934"/>
                  <a:pt x="2905" y="2094"/>
                  <a:pt x="2840" y="2255"/>
                </a:cubicBezTo>
                <a:cubicBezTo>
                  <a:pt x="2601" y="2012"/>
                  <a:pt x="2337" y="1846"/>
                  <a:pt x="2174" y="1743"/>
                </a:cubicBezTo>
                <a:cubicBezTo>
                  <a:pt x="2126" y="1713"/>
                  <a:pt x="2084" y="1687"/>
                  <a:pt x="2057" y="1667"/>
                </a:cubicBezTo>
                <a:lnTo>
                  <a:pt x="1902" y="1884"/>
                </a:lnTo>
                <a:cubicBezTo>
                  <a:pt x="1936" y="1908"/>
                  <a:pt x="1980" y="1936"/>
                  <a:pt x="2031" y="1968"/>
                </a:cubicBezTo>
                <a:cubicBezTo>
                  <a:pt x="2200" y="2075"/>
                  <a:pt x="2456" y="2236"/>
                  <a:pt x="2677" y="2469"/>
                </a:cubicBezTo>
                <a:cubicBezTo>
                  <a:pt x="2562" y="2568"/>
                  <a:pt x="2454" y="2616"/>
                  <a:pt x="2347" y="2616"/>
                </a:cubicBezTo>
                <a:close/>
                <a:moveTo>
                  <a:pt x="5127" y="1567"/>
                </a:moveTo>
                <a:cubicBezTo>
                  <a:pt x="4817" y="2023"/>
                  <a:pt x="4550" y="2416"/>
                  <a:pt x="4201" y="2416"/>
                </a:cubicBezTo>
                <a:cubicBezTo>
                  <a:pt x="4099" y="2416"/>
                  <a:pt x="3989" y="2384"/>
                  <a:pt x="3868" y="2320"/>
                </a:cubicBezTo>
                <a:cubicBezTo>
                  <a:pt x="3880" y="2301"/>
                  <a:pt x="3892" y="2282"/>
                  <a:pt x="3904" y="2262"/>
                </a:cubicBezTo>
                <a:cubicBezTo>
                  <a:pt x="4168" y="1845"/>
                  <a:pt x="4437" y="1506"/>
                  <a:pt x="4439" y="1503"/>
                </a:cubicBezTo>
                <a:lnTo>
                  <a:pt x="4231" y="1337"/>
                </a:lnTo>
                <a:cubicBezTo>
                  <a:pt x="4208" y="1366"/>
                  <a:pt x="3926" y="1722"/>
                  <a:pt x="3652" y="2162"/>
                </a:cubicBezTo>
                <a:cubicBezTo>
                  <a:pt x="3491" y="1989"/>
                  <a:pt x="3443" y="1741"/>
                  <a:pt x="3522" y="1457"/>
                </a:cubicBezTo>
                <a:cubicBezTo>
                  <a:pt x="3606" y="1159"/>
                  <a:pt x="3821" y="864"/>
                  <a:pt x="4113" y="648"/>
                </a:cubicBezTo>
                <a:cubicBezTo>
                  <a:pt x="4347" y="474"/>
                  <a:pt x="4744" y="267"/>
                  <a:pt x="5300" y="267"/>
                </a:cubicBezTo>
                <a:cubicBezTo>
                  <a:pt x="5573" y="267"/>
                  <a:pt x="5854" y="317"/>
                  <a:pt x="6139" y="417"/>
                </a:cubicBezTo>
                <a:cubicBezTo>
                  <a:pt x="5702" y="720"/>
                  <a:pt x="5399" y="1167"/>
                  <a:pt x="5127" y="1567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</p:sp>
      <p:pic>
        <p:nvPicPr>
          <p:cNvPr id="13" name="图片 12" descr="学科网(www.zxxk.com)--教育资源门户，提供试题试卷、教案、课件、教学论文、素材等各类教学资源库下载，还有大量丰富的教学资讯！"/>
          <p:cNvPicPr/>
          <p:nvPr/>
        </p:nvPicPr>
        <p:blipFill>
          <a:blip r:embed="rId1"/>
          <a:stretch>
            <a:fillRect/>
          </a:stretch>
        </p:blipFill>
        <p:spPr>
          <a:xfrm>
            <a:off x="304842" y="320522"/>
            <a:ext cx="3056583" cy="2213128"/>
          </a:xfrm>
          <a:prstGeom prst="rect">
            <a:avLst/>
          </a:prstGeom>
        </p:spPr>
      </p:pic>
      <p:pic>
        <p:nvPicPr>
          <p:cNvPr id="14" name="图片 13" descr="学科网(www.zxxk.com)--教育资源门户，提供试题试卷、教案、课件、教学论文、素材等各类教学资源库下载，还有大量丰富的教学资讯！"/>
          <p:cNvPicPr/>
          <p:nvPr/>
        </p:nvPicPr>
        <p:blipFill>
          <a:blip r:embed="rId2"/>
          <a:stretch>
            <a:fillRect/>
          </a:stretch>
        </p:blipFill>
        <p:spPr>
          <a:xfrm>
            <a:off x="3688515" y="320522"/>
            <a:ext cx="3293310" cy="2213128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86942" y="501497"/>
            <a:ext cx="4624998" cy="7939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8192" y="3159889"/>
            <a:ext cx="11753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Calibri" panose="020F0502020204030204" pitchFamily="34" charset="0"/>
                <a:cs typeface="Calibri" panose="020F0502020204030204" pitchFamily="34" charset="0"/>
              </a:rPr>
              <a:t>What problems might </a:t>
            </a:r>
            <a:r>
              <a:rPr lang="en-US" altLang="zh-CN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en-US" altLang="zh-C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when </a:t>
            </a:r>
            <a:r>
              <a:rPr lang="en-US" altLang="zh-C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dam was built </a:t>
            </a:r>
            <a:r>
              <a:rPr lang="en-US" altLang="zh-C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en-US" altLang="zh-C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Nile?</a:t>
            </a:r>
            <a:endParaRPr lang="en-US" altLang="zh-CN" sz="3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messages might </a:t>
            </a:r>
            <a:r>
              <a:rPr lang="en-US" altLang="zh-CN" sz="3000" b="1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altLang="zh-C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included in the text? </a:t>
            </a:r>
            <a:endParaRPr lang="zh-CN" altLang="zh-CN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eaves_113860"/>
          <p:cNvSpPr>
            <a:spLocks noChangeAspect="1"/>
          </p:cNvSpPr>
          <p:nvPr/>
        </p:nvSpPr>
        <p:spPr bwMode="auto">
          <a:xfrm>
            <a:off x="-1" y="4227211"/>
            <a:ext cx="533485" cy="41000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46" h="5193">
                <a:moveTo>
                  <a:pt x="5300" y="0"/>
                </a:moveTo>
                <a:cubicBezTo>
                  <a:pt x="4802" y="0"/>
                  <a:pt x="4337" y="150"/>
                  <a:pt x="3954" y="434"/>
                </a:cubicBezTo>
                <a:cubicBezTo>
                  <a:pt x="3616" y="684"/>
                  <a:pt x="3365" y="1031"/>
                  <a:pt x="3266" y="1385"/>
                </a:cubicBezTo>
                <a:cubicBezTo>
                  <a:pt x="3152" y="1791"/>
                  <a:pt x="3244" y="2157"/>
                  <a:pt x="3511" y="2398"/>
                </a:cubicBezTo>
                <a:cubicBezTo>
                  <a:pt x="3419" y="2560"/>
                  <a:pt x="3334" y="2726"/>
                  <a:pt x="3266" y="2888"/>
                </a:cubicBezTo>
                <a:cubicBezTo>
                  <a:pt x="3204" y="2733"/>
                  <a:pt x="3122" y="2595"/>
                  <a:pt x="3028" y="2471"/>
                </a:cubicBezTo>
                <a:cubicBezTo>
                  <a:pt x="3161" y="2261"/>
                  <a:pt x="3179" y="2003"/>
                  <a:pt x="3075" y="1739"/>
                </a:cubicBezTo>
                <a:cubicBezTo>
                  <a:pt x="2977" y="1491"/>
                  <a:pt x="2778" y="1262"/>
                  <a:pt x="2515" y="1094"/>
                </a:cubicBezTo>
                <a:cubicBezTo>
                  <a:pt x="2232" y="913"/>
                  <a:pt x="1898" y="818"/>
                  <a:pt x="1550" y="818"/>
                </a:cubicBezTo>
                <a:cubicBezTo>
                  <a:pt x="1104" y="818"/>
                  <a:pt x="646" y="979"/>
                  <a:pt x="225" y="1283"/>
                </a:cubicBezTo>
                <a:lnTo>
                  <a:pt x="0" y="1447"/>
                </a:lnTo>
                <a:lnTo>
                  <a:pt x="269" y="1520"/>
                </a:lnTo>
                <a:cubicBezTo>
                  <a:pt x="712" y="1641"/>
                  <a:pt x="1066" y="1982"/>
                  <a:pt x="1378" y="2284"/>
                </a:cubicBezTo>
                <a:cubicBezTo>
                  <a:pt x="1697" y="2592"/>
                  <a:pt x="1998" y="2883"/>
                  <a:pt x="2347" y="2883"/>
                </a:cubicBezTo>
                <a:lnTo>
                  <a:pt x="2347" y="2883"/>
                </a:lnTo>
                <a:cubicBezTo>
                  <a:pt x="2519" y="2883"/>
                  <a:pt x="2683" y="2814"/>
                  <a:pt x="2847" y="2674"/>
                </a:cubicBezTo>
                <a:cubicBezTo>
                  <a:pt x="3005" y="2896"/>
                  <a:pt x="3117" y="3169"/>
                  <a:pt x="3117" y="3500"/>
                </a:cubicBezTo>
                <a:lnTo>
                  <a:pt x="3117" y="5193"/>
                </a:lnTo>
                <a:lnTo>
                  <a:pt x="3384" y="5193"/>
                </a:lnTo>
                <a:cubicBezTo>
                  <a:pt x="3384" y="5193"/>
                  <a:pt x="3384" y="3556"/>
                  <a:pt x="3384" y="3468"/>
                </a:cubicBezTo>
                <a:cubicBezTo>
                  <a:pt x="3384" y="3255"/>
                  <a:pt x="3509" y="2942"/>
                  <a:pt x="3731" y="2550"/>
                </a:cubicBezTo>
                <a:cubicBezTo>
                  <a:pt x="3896" y="2639"/>
                  <a:pt x="4051" y="2683"/>
                  <a:pt x="4201" y="2683"/>
                </a:cubicBezTo>
                <a:cubicBezTo>
                  <a:pt x="4691" y="2683"/>
                  <a:pt x="5010" y="2214"/>
                  <a:pt x="5347" y="1717"/>
                </a:cubicBezTo>
                <a:cubicBezTo>
                  <a:pt x="5649" y="1274"/>
                  <a:pt x="5990" y="772"/>
                  <a:pt x="6498" y="511"/>
                </a:cubicBezTo>
                <a:lnTo>
                  <a:pt x="6746" y="385"/>
                </a:lnTo>
                <a:lnTo>
                  <a:pt x="6492" y="271"/>
                </a:lnTo>
                <a:cubicBezTo>
                  <a:pt x="6089" y="91"/>
                  <a:pt x="5689" y="0"/>
                  <a:pt x="5300" y="0"/>
                </a:cubicBezTo>
                <a:close/>
                <a:moveTo>
                  <a:pt x="2347" y="2616"/>
                </a:moveTo>
                <a:lnTo>
                  <a:pt x="2347" y="2616"/>
                </a:lnTo>
                <a:cubicBezTo>
                  <a:pt x="2106" y="2616"/>
                  <a:pt x="1855" y="2373"/>
                  <a:pt x="1564" y="2092"/>
                </a:cubicBezTo>
                <a:cubicBezTo>
                  <a:pt x="1288" y="1826"/>
                  <a:pt x="983" y="1531"/>
                  <a:pt x="600" y="1357"/>
                </a:cubicBezTo>
                <a:cubicBezTo>
                  <a:pt x="911" y="1176"/>
                  <a:pt x="1230" y="1084"/>
                  <a:pt x="1550" y="1084"/>
                </a:cubicBezTo>
                <a:cubicBezTo>
                  <a:pt x="2193" y="1084"/>
                  <a:pt x="2679" y="1463"/>
                  <a:pt x="2827" y="1837"/>
                </a:cubicBezTo>
                <a:cubicBezTo>
                  <a:pt x="2865" y="1934"/>
                  <a:pt x="2905" y="2094"/>
                  <a:pt x="2840" y="2255"/>
                </a:cubicBezTo>
                <a:cubicBezTo>
                  <a:pt x="2601" y="2012"/>
                  <a:pt x="2337" y="1846"/>
                  <a:pt x="2174" y="1743"/>
                </a:cubicBezTo>
                <a:cubicBezTo>
                  <a:pt x="2126" y="1713"/>
                  <a:pt x="2084" y="1687"/>
                  <a:pt x="2057" y="1667"/>
                </a:cubicBezTo>
                <a:lnTo>
                  <a:pt x="1902" y="1884"/>
                </a:lnTo>
                <a:cubicBezTo>
                  <a:pt x="1936" y="1908"/>
                  <a:pt x="1980" y="1936"/>
                  <a:pt x="2031" y="1968"/>
                </a:cubicBezTo>
                <a:cubicBezTo>
                  <a:pt x="2200" y="2075"/>
                  <a:pt x="2456" y="2236"/>
                  <a:pt x="2677" y="2469"/>
                </a:cubicBezTo>
                <a:cubicBezTo>
                  <a:pt x="2562" y="2568"/>
                  <a:pt x="2454" y="2616"/>
                  <a:pt x="2347" y="2616"/>
                </a:cubicBezTo>
                <a:close/>
                <a:moveTo>
                  <a:pt x="5127" y="1567"/>
                </a:moveTo>
                <a:cubicBezTo>
                  <a:pt x="4817" y="2023"/>
                  <a:pt x="4550" y="2416"/>
                  <a:pt x="4201" y="2416"/>
                </a:cubicBezTo>
                <a:cubicBezTo>
                  <a:pt x="4099" y="2416"/>
                  <a:pt x="3989" y="2384"/>
                  <a:pt x="3868" y="2320"/>
                </a:cubicBezTo>
                <a:cubicBezTo>
                  <a:pt x="3880" y="2301"/>
                  <a:pt x="3892" y="2282"/>
                  <a:pt x="3904" y="2262"/>
                </a:cubicBezTo>
                <a:cubicBezTo>
                  <a:pt x="4168" y="1845"/>
                  <a:pt x="4437" y="1506"/>
                  <a:pt x="4439" y="1503"/>
                </a:cubicBezTo>
                <a:lnTo>
                  <a:pt x="4231" y="1337"/>
                </a:lnTo>
                <a:cubicBezTo>
                  <a:pt x="4208" y="1366"/>
                  <a:pt x="3926" y="1722"/>
                  <a:pt x="3652" y="2162"/>
                </a:cubicBezTo>
                <a:cubicBezTo>
                  <a:pt x="3491" y="1989"/>
                  <a:pt x="3443" y="1741"/>
                  <a:pt x="3522" y="1457"/>
                </a:cubicBezTo>
                <a:cubicBezTo>
                  <a:pt x="3606" y="1159"/>
                  <a:pt x="3821" y="864"/>
                  <a:pt x="4113" y="648"/>
                </a:cubicBezTo>
                <a:cubicBezTo>
                  <a:pt x="4347" y="474"/>
                  <a:pt x="4744" y="267"/>
                  <a:pt x="5300" y="267"/>
                </a:cubicBezTo>
                <a:cubicBezTo>
                  <a:pt x="5573" y="267"/>
                  <a:pt x="5854" y="317"/>
                  <a:pt x="6139" y="417"/>
                </a:cubicBezTo>
                <a:cubicBezTo>
                  <a:pt x="5702" y="720"/>
                  <a:pt x="5399" y="1167"/>
                  <a:pt x="5127" y="1567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122">
            <a:off x="10068488" y="3834569"/>
            <a:ext cx="1358915" cy="273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21244" y="2568059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Before moving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71788" y="2568059"/>
            <a:ext cx="292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After being putting together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788456" y="1393775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Problems: </a:t>
            </a:r>
            <a:endParaRPr lang="zh-CN" altLang="en-US" sz="32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28256" y="1393776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Para.1-2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38928" y="1393776"/>
            <a:ext cx="0" cy="4089069"/>
          </a:xfrm>
          <a:prstGeom prst="line">
            <a:avLst/>
          </a:prstGeom>
          <a:ln>
            <a:solidFill>
              <a:srgbClr val="CDC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301596" y="1403626"/>
            <a:ext cx="474664" cy="474664"/>
            <a:chOff x="5859461" y="5268185"/>
            <a:chExt cx="474664" cy="474664"/>
          </a:xfrm>
        </p:grpSpPr>
        <p:sp>
          <p:nvSpPr>
            <p:cNvPr id="35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7" name="组合 36"/>
          <p:cNvGrpSpPr/>
          <p:nvPr/>
        </p:nvGrpSpPr>
        <p:grpSpPr>
          <a:xfrm>
            <a:off x="274985" y="3307601"/>
            <a:ext cx="474664" cy="474664"/>
            <a:chOff x="5859461" y="5268185"/>
            <a:chExt cx="474664" cy="474664"/>
          </a:xfrm>
        </p:grpSpPr>
        <p:sp>
          <p:nvSpPr>
            <p:cNvPr id="38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0" name="组合 39"/>
          <p:cNvGrpSpPr/>
          <p:nvPr/>
        </p:nvGrpSpPr>
        <p:grpSpPr>
          <a:xfrm>
            <a:off x="301596" y="5445768"/>
            <a:ext cx="474664" cy="474664"/>
            <a:chOff x="5859461" y="5268185"/>
            <a:chExt cx="474664" cy="474664"/>
          </a:xfrm>
        </p:grpSpPr>
        <p:sp>
          <p:nvSpPr>
            <p:cNvPr id="41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57665" y="5530679"/>
            <a:ext cx="1877564" cy="1897681"/>
          </a:xfrm>
          <a:prstGeom prst="rect">
            <a:avLst/>
          </a:prstGeom>
        </p:spPr>
      </p:pic>
      <p:sp>
        <p:nvSpPr>
          <p:cNvPr id="23" name="文本框 18"/>
          <p:cNvSpPr txBox="1"/>
          <p:nvPr/>
        </p:nvSpPr>
        <p:spPr>
          <a:xfrm>
            <a:off x="749649" y="3307601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Solutions: 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文本框 18"/>
          <p:cNvSpPr txBox="1"/>
          <p:nvPr/>
        </p:nvSpPr>
        <p:spPr>
          <a:xfrm>
            <a:off x="708866" y="5543133"/>
            <a:ext cx="256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Significance: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932" y="209550"/>
            <a:ext cx="4860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Reading for the structure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3081994" y="3391912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Para.3-4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8256" y="1299060"/>
            <a:ext cx="570265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What problems are </a:t>
            </a:r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mentioned? </a:t>
            </a:r>
            <a:endParaRPr lang="zh-CN" altLang="zh-C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07120" y="3061379"/>
            <a:ext cx="835667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 action="ppaction://hlinksldjump"/>
              </a:rPr>
              <a:t>Draw a mind map to show your understanding of how the problems were solved.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7120" y="1978551"/>
            <a:ext cx="913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 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and protection?</a:t>
            </a:r>
            <a:endParaRPr lang="zh-CN" altLang="zh-CN" sz="2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from the dam would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likely 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 damage to the cultural relics. </a:t>
            </a:r>
            <a:endParaRPr lang="zh-CN" altLang="zh-CN" sz="2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72051">
            <a:off x="2322545" y="1902810"/>
            <a:ext cx="419401" cy="4280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72051">
            <a:off x="2379732" y="2388503"/>
            <a:ext cx="419401" cy="428004"/>
          </a:xfrm>
          <a:prstGeom prst="rect">
            <a:avLst/>
          </a:prstGeom>
        </p:spPr>
      </p:pic>
      <p:sp>
        <p:nvSpPr>
          <p:cNvPr id="46" name="文本框 7"/>
          <p:cNvSpPr txBox="1"/>
          <p:nvPr/>
        </p:nvSpPr>
        <p:spPr>
          <a:xfrm>
            <a:off x="3081994" y="4334968"/>
            <a:ext cx="246319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taken 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piece by piece</a:t>
            </a:r>
            <a:endParaRPr lang="en-US" altLang="zh-C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5779581" y="4687027"/>
            <a:ext cx="521970" cy="28765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"/>
          <p:cNvSpPr txBox="1"/>
          <p:nvPr/>
        </p:nvSpPr>
        <p:spPr>
          <a:xfrm>
            <a:off x="6405864" y="4353802"/>
            <a:ext cx="211416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moved 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places</a:t>
            </a:r>
            <a:endParaRPr lang="en-US" altLang="zh-C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右箭头 48"/>
          <p:cNvSpPr/>
          <p:nvPr/>
        </p:nvSpPr>
        <p:spPr>
          <a:xfrm>
            <a:off x="8701191" y="4668195"/>
            <a:ext cx="521970" cy="28765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8"/>
          <p:cNvSpPr txBox="1"/>
          <p:nvPr/>
        </p:nvSpPr>
        <p:spPr>
          <a:xfrm>
            <a:off x="9327324" y="4354679"/>
            <a:ext cx="204552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put 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together</a:t>
            </a:r>
            <a:endParaRPr lang="en-US" altLang="zh-C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19"/>
          <p:cNvSpPr txBox="1"/>
          <p:nvPr/>
        </p:nvSpPr>
        <p:spPr>
          <a:xfrm>
            <a:off x="3122357" y="5545765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Para.5-6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56" y="3748912"/>
            <a:ext cx="4661884" cy="2470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6" descr="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52" y="1074164"/>
            <a:ext cx="4684358" cy="2470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10" descr="Egito – Templo de Abu Simbel – Café com Gab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" y="1231778"/>
            <a:ext cx="6496852" cy="441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动作按钮: 前进或下一项 4">
            <a:hlinkClick r:id="rId8" action="ppaction://hlinksldjump" highlightClick="1"/>
          </p:cNvPr>
          <p:cNvSpPr/>
          <p:nvPr/>
        </p:nvSpPr>
        <p:spPr>
          <a:xfrm>
            <a:off x="11357160" y="6317594"/>
            <a:ext cx="485775" cy="32385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" grpId="0" animBg="1"/>
      <p:bldP spid="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 flipH="1">
            <a:off x="391687" y="2823572"/>
            <a:ext cx="11247863" cy="1"/>
          </a:xfrm>
          <a:prstGeom prst="line">
            <a:avLst/>
          </a:prstGeom>
          <a:ln>
            <a:solidFill>
              <a:srgbClr val="CDC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880993" y="2590916"/>
            <a:ext cx="474664" cy="474664"/>
            <a:chOff x="5859461" y="5268185"/>
            <a:chExt cx="474664" cy="474664"/>
          </a:xfrm>
        </p:grpSpPr>
        <p:sp>
          <p:nvSpPr>
            <p:cNvPr id="38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0" name="组合 39"/>
          <p:cNvGrpSpPr/>
          <p:nvPr/>
        </p:nvGrpSpPr>
        <p:grpSpPr>
          <a:xfrm>
            <a:off x="3294934" y="2617158"/>
            <a:ext cx="474664" cy="474664"/>
            <a:chOff x="5859461" y="5268185"/>
            <a:chExt cx="474664" cy="474664"/>
          </a:xfrm>
        </p:grpSpPr>
        <p:sp>
          <p:nvSpPr>
            <p:cNvPr id="41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18735" y="5430067"/>
            <a:ext cx="1877564" cy="1897681"/>
          </a:xfrm>
          <a:prstGeom prst="rect">
            <a:avLst/>
          </a:prstGeom>
        </p:spPr>
      </p:pic>
      <p:sp>
        <p:nvSpPr>
          <p:cNvPr id="23" name="文本框 18"/>
          <p:cNvSpPr txBox="1"/>
          <p:nvPr/>
        </p:nvSpPr>
        <p:spPr>
          <a:xfrm>
            <a:off x="251829" y="1540637"/>
            <a:ext cx="2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wanted to build</a:t>
            </a:r>
            <a:endParaRPr lang="zh-CN" alt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471954" y="3120281"/>
            <a:ext cx="2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1950s</a:t>
            </a: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9"/>
          <p:cNvSpPr txBox="1"/>
          <p:nvPr/>
        </p:nvSpPr>
        <p:spPr>
          <a:xfrm>
            <a:off x="3042155" y="3120281"/>
            <a:ext cx="2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1959</a:t>
            </a: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9"/>
          <p:cNvSpPr txBox="1"/>
          <p:nvPr/>
        </p:nvSpPr>
        <p:spPr>
          <a:xfrm>
            <a:off x="5143471" y="3131493"/>
            <a:ext cx="2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1960</a:t>
            </a: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266651" y="2590916"/>
            <a:ext cx="474664" cy="474664"/>
            <a:chOff x="5859461" y="5268185"/>
            <a:chExt cx="474664" cy="474664"/>
          </a:xfrm>
        </p:grpSpPr>
        <p:sp>
          <p:nvSpPr>
            <p:cNvPr id="46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8" name="组合 47"/>
          <p:cNvGrpSpPr/>
          <p:nvPr/>
        </p:nvGrpSpPr>
        <p:grpSpPr>
          <a:xfrm>
            <a:off x="5416062" y="2562102"/>
            <a:ext cx="474664" cy="474664"/>
            <a:chOff x="5859461" y="5268185"/>
            <a:chExt cx="474664" cy="474664"/>
          </a:xfrm>
        </p:grpSpPr>
        <p:sp>
          <p:nvSpPr>
            <p:cNvPr id="49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" name="文本框 19"/>
          <p:cNvSpPr txBox="1"/>
          <p:nvPr/>
        </p:nvSpPr>
        <p:spPr>
          <a:xfrm>
            <a:off x="7084752" y="3118049"/>
            <a:ext cx="2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1961</a:t>
            </a: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9"/>
          <p:cNvSpPr txBox="1"/>
          <p:nvPr/>
        </p:nvSpPr>
        <p:spPr>
          <a:xfrm>
            <a:off x="10009792" y="3131493"/>
            <a:ext cx="2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131448" y="2617158"/>
            <a:ext cx="474664" cy="474664"/>
            <a:chOff x="5859461" y="5268185"/>
            <a:chExt cx="474664" cy="474664"/>
          </a:xfrm>
        </p:grpSpPr>
        <p:sp>
          <p:nvSpPr>
            <p:cNvPr id="54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7" name="文本框 18"/>
          <p:cNvSpPr txBox="1"/>
          <p:nvPr/>
        </p:nvSpPr>
        <p:spPr>
          <a:xfrm>
            <a:off x="2624537" y="1564386"/>
            <a:ext cx="192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turned to the UN for help </a:t>
            </a:r>
            <a:endParaRPr lang="zh-CN" alt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8" name="文本框 18"/>
          <p:cNvSpPr txBox="1"/>
          <p:nvPr/>
        </p:nvSpPr>
        <p:spPr>
          <a:xfrm>
            <a:off x="4668807" y="1749051"/>
            <a:ext cx="2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project began </a:t>
            </a:r>
            <a:endParaRPr lang="zh-CN" alt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9" name="文本框 18"/>
          <p:cNvSpPr txBox="1"/>
          <p:nvPr/>
        </p:nvSpPr>
        <p:spPr>
          <a:xfrm>
            <a:off x="6798473" y="1713853"/>
            <a:ext cx="237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moved the 1</a:t>
            </a:r>
            <a:r>
              <a:rPr lang="en-US" altLang="zh-CN" sz="2400" b="1" baseline="30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</a:t>
            </a:r>
            <a:r>
              <a:rPr lang="en-US" altLang="zh-CN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temple</a:t>
            </a:r>
            <a:endParaRPr lang="zh-CN" alt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0" name="文本框 18"/>
          <p:cNvSpPr txBox="1"/>
          <p:nvPr/>
        </p:nvSpPr>
        <p:spPr>
          <a:xfrm>
            <a:off x="9359291" y="1713853"/>
            <a:ext cx="250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project completed</a:t>
            </a:r>
            <a:endParaRPr lang="zh-CN" altLang="en-US" sz="24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252934" y="3828394"/>
            <a:ext cx="67340" cy="81083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文本框 19"/>
          <p:cNvSpPr txBox="1"/>
          <p:nvPr/>
        </p:nvSpPr>
        <p:spPr>
          <a:xfrm>
            <a:off x="281747" y="3706201"/>
            <a:ext cx="2650468" cy="10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control floods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produce electricity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supply water </a:t>
            </a:r>
            <a:endParaRPr lang="zh-CN" altLang="en-US" sz="2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文本框 19"/>
          <p:cNvSpPr txBox="1"/>
          <p:nvPr/>
        </p:nvSpPr>
        <p:spPr>
          <a:xfrm>
            <a:off x="2551168" y="3911364"/>
            <a:ext cx="32074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ask for </a:t>
            </a:r>
            <a:r>
              <a:rPr lang="en-US" altLang="zh-CN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contributions</a:t>
            </a: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raise </a:t>
            </a:r>
            <a:r>
              <a:rPr lang="en-US" altLang="zh-CN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funds</a:t>
            </a: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investigate</a:t>
            </a: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issue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conduct </a:t>
            </a: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tests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make a </a:t>
            </a:r>
            <a:r>
              <a:rPr lang="en-US" altLang="zh-CN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proposal </a:t>
            </a:r>
            <a:endParaRPr lang="en-US" altLang="zh-CN" sz="2200" b="1" dirty="0" smtClean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sign a </a:t>
            </a:r>
            <a:r>
              <a:rPr lang="en-US" altLang="zh-CN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document </a:t>
            </a:r>
            <a:endParaRPr lang="zh-CN" altLang="en-US" sz="2200" b="1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左大括号 62"/>
          <p:cNvSpPr/>
          <p:nvPr/>
        </p:nvSpPr>
        <p:spPr>
          <a:xfrm>
            <a:off x="2550676" y="4095092"/>
            <a:ext cx="45719" cy="16484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111000" y="2535506"/>
            <a:ext cx="1721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 years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5" name="文本框 19"/>
          <p:cNvSpPr txBox="1"/>
          <p:nvPr/>
        </p:nvSpPr>
        <p:spPr>
          <a:xfrm>
            <a:off x="5189312" y="3595109"/>
            <a:ext cx="265046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taken down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moved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put back together</a:t>
            </a:r>
            <a:endParaRPr lang="zh-CN" altLang="en-US" sz="2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文本框 19"/>
          <p:cNvSpPr txBox="1"/>
          <p:nvPr/>
        </p:nvSpPr>
        <p:spPr>
          <a:xfrm>
            <a:off x="6664912" y="4649244"/>
            <a:ext cx="1870618" cy="16953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 years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thousands of…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22 temples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 countries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sz="2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$</a:t>
            </a:r>
            <a:r>
              <a:rPr lang="en-US" altLang="zh-CN" sz="2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80 million </a:t>
            </a:r>
            <a:endParaRPr lang="en-US" altLang="zh-CN" sz="2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59486" y="3499734"/>
            <a:ext cx="2716649" cy="4129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2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establish</a:t>
            </a:r>
            <a:r>
              <a:rPr lang="en-US" altLang="zh-CN" sz="2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a committee</a:t>
            </a:r>
            <a:endParaRPr lang="en-US" altLang="zh-CN" sz="2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26" name="Picture 2" descr="https://ss2.bdstatic.com/70cFvnSh_Q1YnxGkpoWK1HF6hhy/it/u=586722757,2475680803&amp;fm=26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84" y="3828394"/>
            <a:ext cx="1330268" cy="14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1106129" y="542925"/>
            <a:ext cx="12196" cy="1021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1118325" y="542924"/>
            <a:ext cx="123435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文本框 18"/>
          <p:cNvSpPr txBox="1"/>
          <p:nvPr/>
        </p:nvSpPr>
        <p:spPr>
          <a:xfrm>
            <a:off x="2380918" y="253424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Problems </a:t>
            </a:r>
            <a:endParaRPr lang="zh-CN" altLang="en-US" sz="3200" b="1" dirty="0">
              <a:solidFill>
                <a:srgbClr val="0000CC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68" name="直接箭头连接符 67"/>
          <p:cNvCxnSpPr/>
          <p:nvPr/>
        </p:nvCxnSpPr>
        <p:spPr>
          <a:xfrm>
            <a:off x="4154902" y="561975"/>
            <a:ext cx="740948" cy="2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文本框 18"/>
          <p:cNvSpPr txBox="1"/>
          <p:nvPr/>
        </p:nvSpPr>
        <p:spPr>
          <a:xfrm>
            <a:off x="4887558" y="272474"/>
            <a:ext cx="174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Progress </a:t>
            </a:r>
            <a:endParaRPr lang="zh-CN" altLang="en-US" sz="3200" b="1" dirty="0">
              <a:solidFill>
                <a:srgbClr val="0000CC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536646" y="14584"/>
            <a:ext cx="84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文本框 18"/>
          <p:cNvSpPr txBox="1"/>
          <p:nvPr/>
        </p:nvSpPr>
        <p:spPr>
          <a:xfrm>
            <a:off x="7461906" y="282713"/>
            <a:ext cx="2002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Protection</a:t>
            </a:r>
            <a:endParaRPr lang="zh-CN" altLang="en-US" sz="3200" b="1" dirty="0">
              <a:solidFill>
                <a:srgbClr val="0000CC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73" name="直接箭头连接符 72"/>
          <p:cNvCxnSpPr>
            <a:endCxn id="72" idx="3"/>
          </p:cNvCxnSpPr>
          <p:nvPr/>
        </p:nvCxnSpPr>
        <p:spPr>
          <a:xfrm flipH="1" flipV="1">
            <a:off x="9464519" y="575101"/>
            <a:ext cx="114159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10604952" y="561975"/>
            <a:ext cx="12196" cy="1021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动作按钮: 后退或前一项 76">
            <a:hlinkClick r:id="rId3" action="ppaction://hlinksldjump" highlightClick="1"/>
          </p:cNvPr>
          <p:cNvSpPr/>
          <p:nvPr/>
        </p:nvSpPr>
        <p:spPr>
          <a:xfrm>
            <a:off x="11020425" y="5927300"/>
            <a:ext cx="619125" cy="451607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788456" y="1393775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Problems: </a:t>
            </a:r>
            <a:endParaRPr lang="zh-CN" altLang="en-US" sz="32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28256" y="1393776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Para.1-2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38928" y="1393776"/>
            <a:ext cx="7790" cy="3496721"/>
          </a:xfrm>
          <a:prstGeom prst="line">
            <a:avLst/>
          </a:prstGeom>
          <a:ln>
            <a:solidFill>
              <a:srgbClr val="CDC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301596" y="1403626"/>
            <a:ext cx="474664" cy="474664"/>
            <a:chOff x="5859461" y="5268185"/>
            <a:chExt cx="474664" cy="474664"/>
          </a:xfrm>
        </p:grpSpPr>
        <p:sp>
          <p:nvSpPr>
            <p:cNvPr id="35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7" name="组合 36"/>
          <p:cNvGrpSpPr/>
          <p:nvPr/>
        </p:nvGrpSpPr>
        <p:grpSpPr>
          <a:xfrm>
            <a:off x="274985" y="3024256"/>
            <a:ext cx="474664" cy="474664"/>
            <a:chOff x="5859461" y="5268185"/>
            <a:chExt cx="474664" cy="474664"/>
          </a:xfrm>
        </p:grpSpPr>
        <p:sp>
          <p:nvSpPr>
            <p:cNvPr id="38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0" name="组合 39"/>
          <p:cNvGrpSpPr/>
          <p:nvPr/>
        </p:nvGrpSpPr>
        <p:grpSpPr>
          <a:xfrm>
            <a:off x="289400" y="4618783"/>
            <a:ext cx="474664" cy="474664"/>
            <a:chOff x="5859461" y="5268185"/>
            <a:chExt cx="474664" cy="474664"/>
          </a:xfrm>
        </p:grpSpPr>
        <p:sp>
          <p:nvSpPr>
            <p:cNvPr id="41" name="îşlïḓe"/>
            <p:cNvSpPr/>
            <p:nvPr/>
          </p:nvSpPr>
          <p:spPr>
            <a:xfrm>
              <a:off x="5859461" y="5268185"/>
              <a:ext cx="474664" cy="474664"/>
            </a:xfrm>
            <a:prstGeom prst="ellipse">
              <a:avLst/>
            </a:prstGeom>
            <a:solidFill>
              <a:srgbClr val="CDC5C3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ree-leaf_13600"/>
            <p:cNvSpPr>
              <a:spLocks noChangeAspect="1"/>
            </p:cNvSpPr>
            <p:nvPr/>
          </p:nvSpPr>
          <p:spPr bwMode="auto">
            <a:xfrm>
              <a:off x="5976163" y="5353096"/>
              <a:ext cx="216868" cy="304842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663">
                  <a:moveTo>
                    <a:pt x="364" y="192"/>
                  </a:moveTo>
                  <a:cubicBezTo>
                    <a:pt x="354" y="179"/>
                    <a:pt x="345" y="166"/>
                    <a:pt x="338" y="154"/>
                  </a:cubicBezTo>
                  <a:cubicBezTo>
                    <a:pt x="317" y="121"/>
                    <a:pt x="313" y="80"/>
                    <a:pt x="313" y="51"/>
                  </a:cubicBezTo>
                  <a:cubicBezTo>
                    <a:pt x="313" y="33"/>
                    <a:pt x="309" y="20"/>
                    <a:pt x="301" y="12"/>
                  </a:cubicBezTo>
                  <a:cubicBezTo>
                    <a:pt x="289" y="0"/>
                    <a:pt x="270" y="2"/>
                    <a:pt x="250" y="16"/>
                  </a:cubicBezTo>
                  <a:cubicBezTo>
                    <a:pt x="197" y="55"/>
                    <a:pt x="126" y="113"/>
                    <a:pt x="91" y="164"/>
                  </a:cubicBezTo>
                  <a:cubicBezTo>
                    <a:pt x="22" y="263"/>
                    <a:pt x="0" y="375"/>
                    <a:pt x="26" y="486"/>
                  </a:cubicBezTo>
                  <a:cubicBezTo>
                    <a:pt x="43" y="558"/>
                    <a:pt x="101" y="607"/>
                    <a:pt x="146" y="636"/>
                  </a:cubicBezTo>
                  <a:cubicBezTo>
                    <a:pt x="169" y="651"/>
                    <a:pt x="196" y="663"/>
                    <a:pt x="205" y="663"/>
                  </a:cubicBezTo>
                  <a:lnTo>
                    <a:pt x="205" y="663"/>
                  </a:lnTo>
                  <a:lnTo>
                    <a:pt x="212" y="663"/>
                  </a:lnTo>
                  <a:lnTo>
                    <a:pt x="218" y="655"/>
                  </a:lnTo>
                  <a:lnTo>
                    <a:pt x="217" y="645"/>
                  </a:lnTo>
                  <a:cubicBezTo>
                    <a:pt x="213" y="627"/>
                    <a:pt x="206" y="605"/>
                    <a:pt x="199" y="582"/>
                  </a:cubicBezTo>
                  <a:cubicBezTo>
                    <a:pt x="154" y="438"/>
                    <a:pt x="169" y="323"/>
                    <a:pt x="200" y="257"/>
                  </a:cubicBezTo>
                  <a:cubicBezTo>
                    <a:pt x="185" y="324"/>
                    <a:pt x="179" y="444"/>
                    <a:pt x="225" y="574"/>
                  </a:cubicBezTo>
                  <a:cubicBezTo>
                    <a:pt x="233" y="596"/>
                    <a:pt x="239" y="618"/>
                    <a:pt x="243" y="639"/>
                  </a:cubicBezTo>
                  <a:lnTo>
                    <a:pt x="245" y="647"/>
                  </a:lnTo>
                  <a:cubicBezTo>
                    <a:pt x="245" y="650"/>
                    <a:pt x="248" y="659"/>
                    <a:pt x="261" y="659"/>
                  </a:cubicBezTo>
                  <a:cubicBezTo>
                    <a:pt x="272" y="659"/>
                    <a:pt x="295" y="653"/>
                    <a:pt x="320" y="639"/>
                  </a:cubicBezTo>
                  <a:cubicBezTo>
                    <a:pt x="389" y="603"/>
                    <a:pt x="431" y="552"/>
                    <a:pt x="442" y="492"/>
                  </a:cubicBezTo>
                  <a:cubicBezTo>
                    <a:pt x="471" y="339"/>
                    <a:pt x="412" y="258"/>
                    <a:pt x="364" y="192"/>
                  </a:cubicBezTo>
                  <a:close/>
                  <a:moveTo>
                    <a:pt x="420" y="487"/>
                  </a:moveTo>
                  <a:cubicBezTo>
                    <a:pt x="407" y="554"/>
                    <a:pt x="353" y="596"/>
                    <a:pt x="309" y="619"/>
                  </a:cubicBezTo>
                  <a:cubicBezTo>
                    <a:pt x="291" y="629"/>
                    <a:pt x="275" y="634"/>
                    <a:pt x="266" y="635"/>
                  </a:cubicBezTo>
                  <a:lnTo>
                    <a:pt x="266" y="635"/>
                  </a:lnTo>
                  <a:cubicBezTo>
                    <a:pt x="261" y="613"/>
                    <a:pt x="255" y="590"/>
                    <a:pt x="246" y="566"/>
                  </a:cubicBezTo>
                  <a:cubicBezTo>
                    <a:pt x="189" y="403"/>
                    <a:pt x="214" y="254"/>
                    <a:pt x="240" y="210"/>
                  </a:cubicBezTo>
                  <a:cubicBezTo>
                    <a:pt x="242" y="207"/>
                    <a:pt x="246" y="199"/>
                    <a:pt x="242" y="191"/>
                  </a:cubicBezTo>
                  <a:lnTo>
                    <a:pt x="238" y="185"/>
                  </a:lnTo>
                  <a:lnTo>
                    <a:pt x="231" y="185"/>
                  </a:lnTo>
                  <a:cubicBezTo>
                    <a:pt x="227" y="185"/>
                    <a:pt x="224" y="187"/>
                    <a:pt x="219" y="191"/>
                  </a:cubicBezTo>
                  <a:cubicBezTo>
                    <a:pt x="177" y="224"/>
                    <a:pt x="109" y="370"/>
                    <a:pt x="177" y="588"/>
                  </a:cubicBezTo>
                  <a:cubicBezTo>
                    <a:pt x="182" y="604"/>
                    <a:pt x="187" y="620"/>
                    <a:pt x="191" y="634"/>
                  </a:cubicBezTo>
                  <a:cubicBezTo>
                    <a:pt x="183" y="631"/>
                    <a:pt x="171" y="625"/>
                    <a:pt x="158" y="617"/>
                  </a:cubicBezTo>
                  <a:cubicBezTo>
                    <a:pt x="117" y="590"/>
                    <a:pt x="64" y="545"/>
                    <a:pt x="49" y="481"/>
                  </a:cubicBezTo>
                  <a:cubicBezTo>
                    <a:pt x="24" y="376"/>
                    <a:pt x="45" y="271"/>
                    <a:pt x="110" y="177"/>
                  </a:cubicBezTo>
                  <a:cubicBezTo>
                    <a:pt x="144" y="129"/>
                    <a:pt x="212" y="73"/>
                    <a:pt x="264" y="34"/>
                  </a:cubicBezTo>
                  <a:cubicBezTo>
                    <a:pt x="273" y="28"/>
                    <a:pt x="279" y="27"/>
                    <a:pt x="281" y="27"/>
                  </a:cubicBezTo>
                  <a:cubicBezTo>
                    <a:pt x="283" y="27"/>
                    <a:pt x="284" y="27"/>
                    <a:pt x="285" y="28"/>
                  </a:cubicBezTo>
                  <a:cubicBezTo>
                    <a:pt x="286" y="30"/>
                    <a:pt x="290" y="35"/>
                    <a:pt x="290" y="51"/>
                  </a:cubicBezTo>
                  <a:cubicBezTo>
                    <a:pt x="290" y="97"/>
                    <a:pt x="299" y="136"/>
                    <a:pt x="318" y="166"/>
                  </a:cubicBezTo>
                  <a:cubicBezTo>
                    <a:pt x="326" y="179"/>
                    <a:pt x="336" y="192"/>
                    <a:pt x="346" y="206"/>
                  </a:cubicBezTo>
                  <a:cubicBezTo>
                    <a:pt x="390" y="268"/>
                    <a:pt x="446" y="345"/>
                    <a:pt x="420" y="4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18735" y="5430067"/>
            <a:ext cx="1877564" cy="1897681"/>
          </a:xfrm>
          <a:prstGeom prst="rect">
            <a:avLst/>
          </a:prstGeom>
        </p:spPr>
      </p:pic>
      <p:sp>
        <p:nvSpPr>
          <p:cNvPr id="23" name="文本框 18"/>
          <p:cNvSpPr txBox="1"/>
          <p:nvPr/>
        </p:nvSpPr>
        <p:spPr>
          <a:xfrm>
            <a:off x="776260" y="2969200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Solutions: 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文本框 18"/>
          <p:cNvSpPr txBox="1"/>
          <p:nvPr/>
        </p:nvSpPr>
        <p:spPr>
          <a:xfrm>
            <a:off x="739984" y="4622955"/>
            <a:ext cx="256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Significance: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3081994" y="3391912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Para.3-4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9"/>
          <p:cNvSpPr txBox="1"/>
          <p:nvPr/>
        </p:nvSpPr>
        <p:spPr>
          <a:xfrm>
            <a:off x="3081994" y="4533599"/>
            <a:ext cx="23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Para.5-6</a:t>
            </a:r>
            <a:endParaRPr lang="zh-CN" altLang="en-US" sz="3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07119" y="1354115"/>
            <a:ext cx="570265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What problems are </a:t>
            </a:r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mentioned? </a:t>
            </a:r>
            <a:endParaRPr lang="zh-CN" altLang="zh-C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8830" y="2899469"/>
            <a:ext cx="835667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Draw a mind map to show your understanding of how the problems were solved.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81994" y="4508672"/>
            <a:ext cx="69596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 action="ppaction://hlinksldjump"/>
              </a:rPr>
              <a:t>Why is the Aswan Dam a great success?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1994" y="5173828"/>
            <a:ext cx="7856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 action="ppaction://hlinksldjump"/>
              </a:rPr>
              <a:t>What </a:t>
            </a:r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 action="ppaction://hlinksldjump"/>
              </a:rPr>
              <a:t>is the spirit of the Aswan Dam project?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64302" y="1978551"/>
            <a:ext cx="913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balance progress and protection?</a:t>
            </a:r>
            <a:endParaRPr lang="zh-CN" altLang="zh-CN" sz="2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from the dam would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likely 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 damage to the cultural relics. </a:t>
            </a:r>
            <a:endParaRPr lang="zh-CN" altLang="zh-CN" sz="2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72051">
            <a:off x="2322545" y="1902810"/>
            <a:ext cx="419401" cy="4280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72051">
            <a:off x="2379732" y="2388503"/>
            <a:ext cx="419401" cy="42800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01932" y="209550"/>
            <a:ext cx="4860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Reading for the structure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4820" r="34641" b="9893"/>
          <a:stretch>
            <a:fillRect/>
          </a:stretch>
        </p:blipFill>
        <p:spPr>
          <a:xfrm>
            <a:off x="0" y="4200444"/>
            <a:ext cx="997487" cy="26869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0243" y="337238"/>
            <a:ext cx="69596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Why is the Aswan Dam a great success? </a:t>
            </a:r>
            <a:endParaRPr lang="zh-CN" altLang="en-US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eco-organization_85860"/>
          <p:cNvSpPr>
            <a:spLocks noChangeAspect="1"/>
          </p:cNvSpPr>
          <p:nvPr/>
        </p:nvSpPr>
        <p:spPr bwMode="auto">
          <a:xfrm>
            <a:off x="306924" y="255127"/>
            <a:ext cx="596872" cy="688767"/>
          </a:xfrm>
          <a:custGeom>
            <a:avLst/>
            <a:gdLst>
              <a:gd name="T0" fmla="*/ 4139 w 4457"/>
              <a:gd name="T1" fmla="*/ 3099 h 5152"/>
              <a:gd name="T2" fmla="*/ 3411 w 4457"/>
              <a:gd name="T3" fmla="*/ 2003 h 5152"/>
              <a:gd name="T4" fmla="*/ 2388 w 4457"/>
              <a:gd name="T5" fmla="*/ 2003 h 5152"/>
              <a:gd name="T6" fmla="*/ 2160 w 4457"/>
              <a:gd name="T7" fmla="*/ 2000 h 5152"/>
              <a:gd name="T8" fmla="*/ 1419 w 4457"/>
              <a:gd name="T9" fmla="*/ 1462 h 5152"/>
              <a:gd name="T10" fmla="*/ 731 w 4457"/>
              <a:gd name="T11" fmla="*/ 1919 h 5152"/>
              <a:gd name="T12" fmla="*/ 929 w 4457"/>
              <a:gd name="T13" fmla="*/ 2055 h 5152"/>
              <a:gd name="T14" fmla="*/ 1418 w 4457"/>
              <a:gd name="T15" fmla="*/ 1702 h 5152"/>
              <a:gd name="T16" fmla="*/ 1741 w 4457"/>
              <a:gd name="T17" fmla="*/ 1830 h 5152"/>
              <a:gd name="T18" fmla="*/ 2487 w 4457"/>
              <a:gd name="T19" fmla="*/ 2976 h 5152"/>
              <a:gd name="T20" fmla="*/ 2652 w 4457"/>
              <a:gd name="T21" fmla="*/ 3014 h 5152"/>
              <a:gd name="T22" fmla="*/ 2402 w 4457"/>
              <a:gd name="T23" fmla="*/ 2388 h 5152"/>
              <a:gd name="T24" fmla="*/ 2899 w 4457"/>
              <a:gd name="T25" fmla="*/ 2023 h 5152"/>
              <a:gd name="T26" fmla="*/ 3222 w 4457"/>
              <a:gd name="T27" fmla="*/ 2151 h 5152"/>
              <a:gd name="T28" fmla="*/ 3824 w 4457"/>
              <a:gd name="T29" fmla="*/ 3052 h 5152"/>
              <a:gd name="T30" fmla="*/ 2673 w 4457"/>
              <a:gd name="T31" fmla="*/ 3269 h 5152"/>
              <a:gd name="T32" fmla="*/ 2778 w 4457"/>
              <a:gd name="T33" fmla="*/ 3485 h 5152"/>
              <a:gd name="T34" fmla="*/ 4190 w 4457"/>
              <a:gd name="T35" fmla="*/ 3359 h 5152"/>
              <a:gd name="T36" fmla="*/ 2639 w 4457"/>
              <a:gd name="T37" fmla="*/ 4552 h 5152"/>
              <a:gd name="T38" fmla="*/ 3353 w 4457"/>
              <a:gd name="T39" fmla="*/ 3971 h 5152"/>
              <a:gd name="T40" fmla="*/ 3234 w 4457"/>
              <a:gd name="T41" fmla="*/ 3763 h 5152"/>
              <a:gd name="T42" fmla="*/ 399 w 4457"/>
              <a:gd name="T43" fmla="*/ 2312 h 5152"/>
              <a:gd name="T44" fmla="*/ 55 w 4457"/>
              <a:gd name="T45" fmla="*/ 2417 h 5152"/>
              <a:gd name="T46" fmla="*/ 2240 w 4457"/>
              <a:gd name="T47" fmla="*/ 5152 h 5152"/>
              <a:gd name="T48" fmla="*/ 2479 w 4457"/>
              <a:gd name="T49" fmla="*/ 5140 h 5152"/>
              <a:gd name="T50" fmla="*/ 4367 w 4457"/>
              <a:gd name="T51" fmla="*/ 3162 h 5152"/>
              <a:gd name="T52" fmla="*/ 272 w 4457"/>
              <a:gd name="T53" fmla="*/ 2556 h 5152"/>
              <a:gd name="T54" fmla="*/ 2399 w 4457"/>
              <a:gd name="T55" fmla="*/ 4552 h 5152"/>
              <a:gd name="T56" fmla="*/ 1365 w 4457"/>
              <a:gd name="T57" fmla="*/ 3603 h 5152"/>
              <a:gd name="T58" fmla="*/ 1185 w 4457"/>
              <a:gd name="T59" fmla="*/ 3762 h 5152"/>
              <a:gd name="T60" fmla="*/ 240 w 4457"/>
              <a:gd name="T61" fmla="*/ 2913 h 5152"/>
              <a:gd name="T62" fmla="*/ 2028 w 4457"/>
              <a:gd name="T63" fmla="*/ 609 h 5152"/>
              <a:gd name="T64" fmla="*/ 810 w 4457"/>
              <a:gd name="T65" fmla="*/ 609 h 5152"/>
              <a:gd name="T66" fmla="*/ 1419 w 4457"/>
              <a:gd name="T67" fmla="*/ 240 h 5152"/>
              <a:gd name="T68" fmla="*/ 1419 w 4457"/>
              <a:gd name="T69" fmla="*/ 978 h 5152"/>
              <a:gd name="T70" fmla="*/ 1419 w 4457"/>
              <a:gd name="T71" fmla="*/ 240 h 5152"/>
              <a:gd name="T72" fmla="*/ 3509 w 4457"/>
              <a:gd name="T73" fmla="*/ 930 h 5152"/>
              <a:gd name="T74" fmla="*/ 2291 w 4457"/>
              <a:gd name="T75" fmla="*/ 930 h 5152"/>
              <a:gd name="T76" fmla="*/ 2900 w 4457"/>
              <a:gd name="T77" fmla="*/ 561 h 5152"/>
              <a:gd name="T78" fmla="*/ 2900 w 4457"/>
              <a:gd name="T79" fmla="*/ 1299 h 5152"/>
              <a:gd name="T80" fmla="*/ 2900 w 4457"/>
              <a:gd name="T81" fmla="*/ 561 h 5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57" h="5152">
                <a:moveTo>
                  <a:pt x="4367" y="3162"/>
                </a:moveTo>
                <a:cubicBezTo>
                  <a:pt x="4292" y="3137"/>
                  <a:pt x="4216" y="3116"/>
                  <a:pt x="4139" y="3099"/>
                </a:cubicBezTo>
                <a:lnTo>
                  <a:pt x="3641" y="2321"/>
                </a:lnTo>
                <a:cubicBezTo>
                  <a:pt x="3564" y="2201"/>
                  <a:pt x="3478" y="2088"/>
                  <a:pt x="3411" y="2003"/>
                </a:cubicBezTo>
                <a:cubicBezTo>
                  <a:pt x="3266" y="1817"/>
                  <a:pt x="3114" y="1781"/>
                  <a:pt x="2900" y="1783"/>
                </a:cubicBezTo>
                <a:cubicBezTo>
                  <a:pt x="2686" y="1781"/>
                  <a:pt x="2533" y="1817"/>
                  <a:pt x="2388" y="2003"/>
                </a:cubicBezTo>
                <a:cubicBezTo>
                  <a:pt x="2352" y="2050"/>
                  <a:pt x="2308" y="2106"/>
                  <a:pt x="2264" y="2167"/>
                </a:cubicBezTo>
                <a:lnTo>
                  <a:pt x="2160" y="2000"/>
                </a:lnTo>
                <a:cubicBezTo>
                  <a:pt x="2083" y="1881"/>
                  <a:pt x="1997" y="1767"/>
                  <a:pt x="1930" y="1682"/>
                </a:cubicBezTo>
                <a:cubicBezTo>
                  <a:pt x="1785" y="1496"/>
                  <a:pt x="1633" y="1460"/>
                  <a:pt x="1419" y="1462"/>
                </a:cubicBezTo>
                <a:cubicBezTo>
                  <a:pt x="1205" y="1460"/>
                  <a:pt x="1052" y="1496"/>
                  <a:pt x="907" y="1682"/>
                </a:cubicBezTo>
                <a:cubicBezTo>
                  <a:pt x="858" y="1745"/>
                  <a:pt x="794" y="1828"/>
                  <a:pt x="731" y="1919"/>
                </a:cubicBezTo>
                <a:cubicBezTo>
                  <a:pt x="694" y="1974"/>
                  <a:pt x="708" y="2048"/>
                  <a:pt x="762" y="2086"/>
                </a:cubicBezTo>
                <a:cubicBezTo>
                  <a:pt x="817" y="2123"/>
                  <a:pt x="892" y="2110"/>
                  <a:pt x="929" y="2055"/>
                </a:cubicBezTo>
                <a:cubicBezTo>
                  <a:pt x="988" y="1969"/>
                  <a:pt x="1049" y="1890"/>
                  <a:pt x="1096" y="1830"/>
                </a:cubicBezTo>
                <a:cubicBezTo>
                  <a:pt x="1182" y="1720"/>
                  <a:pt x="1255" y="1701"/>
                  <a:pt x="1418" y="1702"/>
                </a:cubicBezTo>
                <a:cubicBezTo>
                  <a:pt x="1418" y="1702"/>
                  <a:pt x="1419" y="1702"/>
                  <a:pt x="1419" y="1702"/>
                </a:cubicBezTo>
                <a:cubicBezTo>
                  <a:pt x="1582" y="1701"/>
                  <a:pt x="1655" y="1720"/>
                  <a:pt x="1741" y="1830"/>
                </a:cubicBezTo>
                <a:cubicBezTo>
                  <a:pt x="1805" y="1911"/>
                  <a:pt x="1886" y="2018"/>
                  <a:pt x="1957" y="2128"/>
                </a:cubicBezTo>
                <a:lnTo>
                  <a:pt x="2487" y="2976"/>
                </a:lnTo>
                <a:cubicBezTo>
                  <a:pt x="2510" y="3013"/>
                  <a:pt x="2549" y="3033"/>
                  <a:pt x="2589" y="3033"/>
                </a:cubicBezTo>
                <a:cubicBezTo>
                  <a:pt x="2611" y="3033"/>
                  <a:pt x="2633" y="3027"/>
                  <a:pt x="2652" y="3014"/>
                </a:cubicBezTo>
                <a:cubicBezTo>
                  <a:pt x="2709" y="2979"/>
                  <a:pt x="2726" y="2905"/>
                  <a:pt x="2690" y="2849"/>
                </a:cubicBezTo>
                <a:lnTo>
                  <a:pt x="2402" y="2388"/>
                </a:lnTo>
                <a:cubicBezTo>
                  <a:pt x="2463" y="2299"/>
                  <a:pt x="2527" y="2215"/>
                  <a:pt x="2577" y="2151"/>
                </a:cubicBezTo>
                <a:cubicBezTo>
                  <a:pt x="2663" y="2041"/>
                  <a:pt x="2736" y="2022"/>
                  <a:pt x="2899" y="2023"/>
                </a:cubicBezTo>
                <a:cubicBezTo>
                  <a:pt x="2899" y="2023"/>
                  <a:pt x="2900" y="2023"/>
                  <a:pt x="2901" y="2023"/>
                </a:cubicBezTo>
                <a:cubicBezTo>
                  <a:pt x="3063" y="2022"/>
                  <a:pt x="3136" y="2041"/>
                  <a:pt x="3222" y="2151"/>
                </a:cubicBezTo>
                <a:cubicBezTo>
                  <a:pt x="3286" y="2232"/>
                  <a:pt x="3367" y="2339"/>
                  <a:pt x="3439" y="2450"/>
                </a:cubicBezTo>
                <a:lnTo>
                  <a:pt x="3824" y="3052"/>
                </a:lnTo>
                <a:cubicBezTo>
                  <a:pt x="3767" y="3047"/>
                  <a:pt x="3709" y="3045"/>
                  <a:pt x="3651" y="3045"/>
                </a:cubicBezTo>
                <a:cubicBezTo>
                  <a:pt x="3308" y="3045"/>
                  <a:pt x="2980" y="3121"/>
                  <a:pt x="2673" y="3269"/>
                </a:cubicBezTo>
                <a:cubicBezTo>
                  <a:pt x="2614" y="3298"/>
                  <a:pt x="2589" y="3370"/>
                  <a:pt x="2618" y="3430"/>
                </a:cubicBezTo>
                <a:cubicBezTo>
                  <a:pt x="2647" y="3489"/>
                  <a:pt x="2719" y="3514"/>
                  <a:pt x="2778" y="3485"/>
                </a:cubicBezTo>
                <a:cubicBezTo>
                  <a:pt x="3051" y="3352"/>
                  <a:pt x="3345" y="3285"/>
                  <a:pt x="3651" y="3285"/>
                </a:cubicBezTo>
                <a:cubicBezTo>
                  <a:pt x="3835" y="3285"/>
                  <a:pt x="4015" y="3310"/>
                  <a:pt x="4190" y="3359"/>
                </a:cubicBezTo>
                <a:cubicBezTo>
                  <a:pt x="4014" y="4130"/>
                  <a:pt x="3389" y="4730"/>
                  <a:pt x="2615" y="4877"/>
                </a:cubicBezTo>
                <a:cubicBezTo>
                  <a:pt x="2631" y="4770"/>
                  <a:pt x="2639" y="4661"/>
                  <a:pt x="2639" y="4552"/>
                </a:cubicBezTo>
                <a:cubicBezTo>
                  <a:pt x="2639" y="4495"/>
                  <a:pt x="2636" y="4439"/>
                  <a:pt x="2632" y="4383"/>
                </a:cubicBezTo>
                <a:lnTo>
                  <a:pt x="3353" y="3971"/>
                </a:lnTo>
                <a:cubicBezTo>
                  <a:pt x="3411" y="3938"/>
                  <a:pt x="3431" y="3865"/>
                  <a:pt x="3398" y="3808"/>
                </a:cubicBezTo>
                <a:cubicBezTo>
                  <a:pt x="3365" y="3750"/>
                  <a:pt x="3292" y="3730"/>
                  <a:pt x="3234" y="3763"/>
                </a:cubicBezTo>
                <a:lnTo>
                  <a:pt x="2598" y="4126"/>
                </a:lnTo>
                <a:cubicBezTo>
                  <a:pt x="2399" y="3094"/>
                  <a:pt x="1488" y="2312"/>
                  <a:pt x="399" y="2312"/>
                </a:cubicBezTo>
                <a:cubicBezTo>
                  <a:pt x="319" y="2312"/>
                  <a:pt x="239" y="2316"/>
                  <a:pt x="159" y="2324"/>
                </a:cubicBezTo>
                <a:cubicBezTo>
                  <a:pt x="108" y="2330"/>
                  <a:pt x="66" y="2367"/>
                  <a:pt x="55" y="2417"/>
                </a:cubicBezTo>
                <a:cubicBezTo>
                  <a:pt x="18" y="2579"/>
                  <a:pt x="0" y="2746"/>
                  <a:pt x="0" y="2913"/>
                </a:cubicBezTo>
                <a:cubicBezTo>
                  <a:pt x="0" y="4148"/>
                  <a:pt x="1005" y="5152"/>
                  <a:pt x="2240" y="5152"/>
                </a:cubicBezTo>
                <a:cubicBezTo>
                  <a:pt x="2319" y="5152"/>
                  <a:pt x="2400" y="5148"/>
                  <a:pt x="2479" y="5140"/>
                </a:cubicBezTo>
                <a:cubicBezTo>
                  <a:pt x="2479" y="5140"/>
                  <a:pt x="2479" y="5140"/>
                  <a:pt x="2479" y="5140"/>
                </a:cubicBezTo>
                <a:cubicBezTo>
                  <a:pt x="3469" y="5035"/>
                  <a:pt x="4278" y="4276"/>
                  <a:pt x="4447" y="3296"/>
                </a:cubicBezTo>
                <a:cubicBezTo>
                  <a:pt x="4457" y="3238"/>
                  <a:pt x="4423" y="3181"/>
                  <a:pt x="4367" y="3162"/>
                </a:cubicBezTo>
                <a:close/>
                <a:moveTo>
                  <a:pt x="240" y="2913"/>
                </a:moveTo>
                <a:cubicBezTo>
                  <a:pt x="240" y="2793"/>
                  <a:pt x="251" y="2673"/>
                  <a:pt x="272" y="2556"/>
                </a:cubicBezTo>
                <a:cubicBezTo>
                  <a:pt x="314" y="2553"/>
                  <a:pt x="357" y="2552"/>
                  <a:pt x="399" y="2552"/>
                </a:cubicBezTo>
                <a:cubicBezTo>
                  <a:pt x="1501" y="2552"/>
                  <a:pt x="2399" y="3449"/>
                  <a:pt x="2399" y="4552"/>
                </a:cubicBezTo>
                <a:cubicBezTo>
                  <a:pt x="2399" y="4619"/>
                  <a:pt x="2395" y="4686"/>
                  <a:pt x="2388" y="4752"/>
                </a:cubicBezTo>
                <a:lnTo>
                  <a:pt x="1365" y="3603"/>
                </a:lnTo>
                <a:cubicBezTo>
                  <a:pt x="1321" y="3553"/>
                  <a:pt x="1245" y="3549"/>
                  <a:pt x="1195" y="3593"/>
                </a:cubicBezTo>
                <a:cubicBezTo>
                  <a:pt x="1146" y="3637"/>
                  <a:pt x="1141" y="3713"/>
                  <a:pt x="1185" y="3762"/>
                </a:cubicBezTo>
                <a:lnTo>
                  <a:pt x="2209" y="4912"/>
                </a:lnTo>
                <a:cubicBezTo>
                  <a:pt x="1121" y="4896"/>
                  <a:pt x="240" y="4005"/>
                  <a:pt x="240" y="2913"/>
                </a:cubicBezTo>
                <a:close/>
                <a:moveTo>
                  <a:pt x="1419" y="1218"/>
                </a:moveTo>
                <a:cubicBezTo>
                  <a:pt x="1754" y="1218"/>
                  <a:pt x="2028" y="945"/>
                  <a:pt x="2028" y="609"/>
                </a:cubicBezTo>
                <a:cubicBezTo>
                  <a:pt x="2028" y="273"/>
                  <a:pt x="1754" y="0"/>
                  <a:pt x="1419" y="0"/>
                </a:cubicBezTo>
                <a:cubicBezTo>
                  <a:pt x="1083" y="0"/>
                  <a:pt x="810" y="273"/>
                  <a:pt x="810" y="609"/>
                </a:cubicBezTo>
                <a:cubicBezTo>
                  <a:pt x="810" y="945"/>
                  <a:pt x="1083" y="1218"/>
                  <a:pt x="1419" y="1218"/>
                </a:cubicBezTo>
                <a:close/>
                <a:moveTo>
                  <a:pt x="1419" y="240"/>
                </a:moveTo>
                <a:cubicBezTo>
                  <a:pt x="1622" y="240"/>
                  <a:pt x="1788" y="406"/>
                  <a:pt x="1788" y="609"/>
                </a:cubicBezTo>
                <a:cubicBezTo>
                  <a:pt x="1788" y="812"/>
                  <a:pt x="1622" y="978"/>
                  <a:pt x="1419" y="978"/>
                </a:cubicBezTo>
                <a:cubicBezTo>
                  <a:pt x="1215" y="978"/>
                  <a:pt x="1050" y="812"/>
                  <a:pt x="1050" y="609"/>
                </a:cubicBezTo>
                <a:cubicBezTo>
                  <a:pt x="1050" y="406"/>
                  <a:pt x="1215" y="240"/>
                  <a:pt x="1419" y="240"/>
                </a:cubicBezTo>
                <a:close/>
                <a:moveTo>
                  <a:pt x="2900" y="1539"/>
                </a:moveTo>
                <a:cubicBezTo>
                  <a:pt x="3235" y="1539"/>
                  <a:pt x="3509" y="1266"/>
                  <a:pt x="3509" y="930"/>
                </a:cubicBezTo>
                <a:cubicBezTo>
                  <a:pt x="3509" y="594"/>
                  <a:pt x="3235" y="321"/>
                  <a:pt x="2900" y="321"/>
                </a:cubicBezTo>
                <a:cubicBezTo>
                  <a:pt x="2564" y="321"/>
                  <a:pt x="2291" y="594"/>
                  <a:pt x="2291" y="930"/>
                </a:cubicBezTo>
                <a:cubicBezTo>
                  <a:pt x="2291" y="1266"/>
                  <a:pt x="2564" y="1539"/>
                  <a:pt x="2900" y="1539"/>
                </a:cubicBezTo>
                <a:close/>
                <a:moveTo>
                  <a:pt x="2900" y="561"/>
                </a:moveTo>
                <a:cubicBezTo>
                  <a:pt x="3103" y="561"/>
                  <a:pt x="3269" y="726"/>
                  <a:pt x="3269" y="930"/>
                </a:cubicBezTo>
                <a:cubicBezTo>
                  <a:pt x="3269" y="1133"/>
                  <a:pt x="3103" y="1299"/>
                  <a:pt x="2900" y="1299"/>
                </a:cubicBezTo>
                <a:cubicBezTo>
                  <a:pt x="2696" y="1299"/>
                  <a:pt x="2531" y="1133"/>
                  <a:pt x="2531" y="930"/>
                </a:cubicBezTo>
                <a:cubicBezTo>
                  <a:pt x="2531" y="726"/>
                  <a:pt x="2696" y="561"/>
                  <a:pt x="2900" y="561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</p:sp>
      <p:sp>
        <p:nvSpPr>
          <p:cNvPr id="6" name="矩形 5"/>
          <p:cNvSpPr/>
          <p:nvPr/>
        </p:nvSpPr>
        <p:spPr>
          <a:xfrm>
            <a:off x="997487" y="1138535"/>
            <a:ext cx="10403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countries found a new way </a:t>
            </a:r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</a:t>
            </a:r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economic development and protection of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cultural relics, which could be possibly done through </a:t>
            </a: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cooperation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243" y="2983078"/>
            <a:ext cx="7856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What </a:t>
            </a:r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is the </a:t>
            </a:r>
            <a:r>
              <a:rPr lang="en-US" altLang="zh-CN" sz="3200" b="1" dirty="0">
                <a:solidFill>
                  <a:srgbClr val="0000CC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spirit</a:t>
            </a:r>
            <a:r>
              <a:rPr lang="en-US" altLang="zh-C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of the Aswan Dam project?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co-organization_85860"/>
          <p:cNvSpPr>
            <a:spLocks noChangeAspect="1"/>
          </p:cNvSpPr>
          <p:nvPr/>
        </p:nvSpPr>
        <p:spPr bwMode="auto">
          <a:xfrm>
            <a:off x="306924" y="2879086"/>
            <a:ext cx="596872" cy="688767"/>
          </a:xfrm>
          <a:custGeom>
            <a:avLst/>
            <a:gdLst>
              <a:gd name="T0" fmla="*/ 4139 w 4457"/>
              <a:gd name="T1" fmla="*/ 3099 h 5152"/>
              <a:gd name="T2" fmla="*/ 3411 w 4457"/>
              <a:gd name="T3" fmla="*/ 2003 h 5152"/>
              <a:gd name="T4" fmla="*/ 2388 w 4457"/>
              <a:gd name="T5" fmla="*/ 2003 h 5152"/>
              <a:gd name="T6" fmla="*/ 2160 w 4457"/>
              <a:gd name="T7" fmla="*/ 2000 h 5152"/>
              <a:gd name="T8" fmla="*/ 1419 w 4457"/>
              <a:gd name="T9" fmla="*/ 1462 h 5152"/>
              <a:gd name="T10" fmla="*/ 731 w 4457"/>
              <a:gd name="T11" fmla="*/ 1919 h 5152"/>
              <a:gd name="T12" fmla="*/ 929 w 4457"/>
              <a:gd name="T13" fmla="*/ 2055 h 5152"/>
              <a:gd name="T14" fmla="*/ 1418 w 4457"/>
              <a:gd name="T15" fmla="*/ 1702 h 5152"/>
              <a:gd name="T16" fmla="*/ 1741 w 4457"/>
              <a:gd name="T17" fmla="*/ 1830 h 5152"/>
              <a:gd name="T18" fmla="*/ 2487 w 4457"/>
              <a:gd name="T19" fmla="*/ 2976 h 5152"/>
              <a:gd name="T20" fmla="*/ 2652 w 4457"/>
              <a:gd name="T21" fmla="*/ 3014 h 5152"/>
              <a:gd name="T22" fmla="*/ 2402 w 4457"/>
              <a:gd name="T23" fmla="*/ 2388 h 5152"/>
              <a:gd name="T24" fmla="*/ 2899 w 4457"/>
              <a:gd name="T25" fmla="*/ 2023 h 5152"/>
              <a:gd name="T26" fmla="*/ 3222 w 4457"/>
              <a:gd name="T27" fmla="*/ 2151 h 5152"/>
              <a:gd name="T28" fmla="*/ 3824 w 4457"/>
              <a:gd name="T29" fmla="*/ 3052 h 5152"/>
              <a:gd name="T30" fmla="*/ 2673 w 4457"/>
              <a:gd name="T31" fmla="*/ 3269 h 5152"/>
              <a:gd name="T32" fmla="*/ 2778 w 4457"/>
              <a:gd name="T33" fmla="*/ 3485 h 5152"/>
              <a:gd name="T34" fmla="*/ 4190 w 4457"/>
              <a:gd name="T35" fmla="*/ 3359 h 5152"/>
              <a:gd name="T36" fmla="*/ 2639 w 4457"/>
              <a:gd name="T37" fmla="*/ 4552 h 5152"/>
              <a:gd name="T38" fmla="*/ 3353 w 4457"/>
              <a:gd name="T39" fmla="*/ 3971 h 5152"/>
              <a:gd name="T40" fmla="*/ 3234 w 4457"/>
              <a:gd name="T41" fmla="*/ 3763 h 5152"/>
              <a:gd name="T42" fmla="*/ 399 w 4457"/>
              <a:gd name="T43" fmla="*/ 2312 h 5152"/>
              <a:gd name="T44" fmla="*/ 55 w 4457"/>
              <a:gd name="T45" fmla="*/ 2417 h 5152"/>
              <a:gd name="T46" fmla="*/ 2240 w 4457"/>
              <a:gd name="T47" fmla="*/ 5152 h 5152"/>
              <a:gd name="T48" fmla="*/ 2479 w 4457"/>
              <a:gd name="T49" fmla="*/ 5140 h 5152"/>
              <a:gd name="T50" fmla="*/ 4367 w 4457"/>
              <a:gd name="T51" fmla="*/ 3162 h 5152"/>
              <a:gd name="T52" fmla="*/ 272 w 4457"/>
              <a:gd name="T53" fmla="*/ 2556 h 5152"/>
              <a:gd name="T54" fmla="*/ 2399 w 4457"/>
              <a:gd name="T55" fmla="*/ 4552 h 5152"/>
              <a:gd name="T56" fmla="*/ 1365 w 4457"/>
              <a:gd name="T57" fmla="*/ 3603 h 5152"/>
              <a:gd name="T58" fmla="*/ 1185 w 4457"/>
              <a:gd name="T59" fmla="*/ 3762 h 5152"/>
              <a:gd name="T60" fmla="*/ 240 w 4457"/>
              <a:gd name="T61" fmla="*/ 2913 h 5152"/>
              <a:gd name="T62" fmla="*/ 2028 w 4457"/>
              <a:gd name="T63" fmla="*/ 609 h 5152"/>
              <a:gd name="T64" fmla="*/ 810 w 4457"/>
              <a:gd name="T65" fmla="*/ 609 h 5152"/>
              <a:gd name="T66" fmla="*/ 1419 w 4457"/>
              <a:gd name="T67" fmla="*/ 240 h 5152"/>
              <a:gd name="T68" fmla="*/ 1419 w 4457"/>
              <a:gd name="T69" fmla="*/ 978 h 5152"/>
              <a:gd name="T70" fmla="*/ 1419 w 4457"/>
              <a:gd name="T71" fmla="*/ 240 h 5152"/>
              <a:gd name="T72" fmla="*/ 3509 w 4457"/>
              <a:gd name="T73" fmla="*/ 930 h 5152"/>
              <a:gd name="T74" fmla="*/ 2291 w 4457"/>
              <a:gd name="T75" fmla="*/ 930 h 5152"/>
              <a:gd name="T76" fmla="*/ 2900 w 4457"/>
              <a:gd name="T77" fmla="*/ 561 h 5152"/>
              <a:gd name="T78" fmla="*/ 2900 w 4457"/>
              <a:gd name="T79" fmla="*/ 1299 h 5152"/>
              <a:gd name="T80" fmla="*/ 2900 w 4457"/>
              <a:gd name="T81" fmla="*/ 561 h 5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57" h="5152">
                <a:moveTo>
                  <a:pt x="4367" y="3162"/>
                </a:moveTo>
                <a:cubicBezTo>
                  <a:pt x="4292" y="3137"/>
                  <a:pt x="4216" y="3116"/>
                  <a:pt x="4139" y="3099"/>
                </a:cubicBezTo>
                <a:lnTo>
                  <a:pt x="3641" y="2321"/>
                </a:lnTo>
                <a:cubicBezTo>
                  <a:pt x="3564" y="2201"/>
                  <a:pt x="3478" y="2088"/>
                  <a:pt x="3411" y="2003"/>
                </a:cubicBezTo>
                <a:cubicBezTo>
                  <a:pt x="3266" y="1817"/>
                  <a:pt x="3114" y="1781"/>
                  <a:pt x="2900" y="1783"/>
                </a:cubicBezTo>
                <a:cubicBezTo>
                  <a:pt x="2686" y="1781"/>
                  <a:pt x="2533" y="1817"/>
                  <a:pt x="2388" y="2003"/>
                </a:cubicBezTo>
                <a:cubicBezTo>
                  <a:pt x="2352" y="2050"/>
                  <a:pt x="2308" y="2106"/>
                  <a:pt x="2264" y="2167"/>
                </a:cubicBezTo>
                <a:lnTo>
                  <a:pt x="2160" y="2000"/>
                </a:lnTo>
                <a:cubicBezTo>
                  <a:pt x="2083" y="1881"/>
                  <a:pt x="1997" y="1767"/>
                  <a:pt x="1930" y="1682"/>
                </a:cubicBezTo>
                <a:cubicBezTo>
                  <a:pt x="1785" y="1496"/>
                  <a:pt x="1633" y="1460"/>
                  <a:pt x="1419" y="1462"/>
                </a:cubicBezTo>
                <a:cubicBezTo>
                  <a:pt x="1205" y="1460"/>
                  <a:pt x="1052" y="1496"/>
                  <a:pt x="907" y="1682"/>
                </a:cubicBezTo>
                <a:cubicBezTo>
                  <a:pt x="858" y="1745"/>
                  <a:pt x="794" y="1828"/>
                  <a:pt x="731" y="1919"/>
                </a:cubicBezTo>
                <a:cubicBezTo>
                  <a:pt x="694" y="1974"/>
                  <a:pt x="708" y="2048"/>
                  <a:pt x="762" y="2086"/>
                </a:cubicBezTo>
                <a:cubicBezTo>
                  <a:pt x="817" y="2123"/>
                  <a:pt x="892" y="2110"/>
                  <a:pt x="929" y="2055"/>
                </a:cubicBezTo>
                <a:cubicBezTo>
                  <a:pt x="988" y="1969"/>
                  <a:pt x="1049" y="1890"/>
                  <a:pt x="1096" y="1830"/>
                </a:cubicBezTo>
                <a:cubicBezTo>
                  <a:pt x="1182" y="1720"/>
                  <a:pt x="1255" y="1701"/>
                  <a:pt x="1418" y="1702"/>
                </a:cubicBezTo>
                <a:cubicBezTo>
                  <a:pt x="1418" y="1702"/>
                  <a:pt x="1419" y="1702"/>
                  <a:pt x="1419" y="1702"/>
                </a:cubicBezTo>
                <a:cubicBezTo>
                  <a:pt x="1582" y="1701"/>
                  <a:pt x="1655" y="1720"/>
                  <a:pt x="1741" y="1830"/>
                </a:cubicBezTo>
                <a:cubicBezTo>
                  <a:pt x="1805" y="1911"/>
                  <a:pt x="1886" y="2018"/>
                  <a:pt x="1957" y="2128"/>
                </a:cubicBezTo>
                <a:lnTo>
                  <a:pt x="2487" y="2976"/>
                </a:lnTo>
                <a:cubicBezTo>
                  <a:pt x="2510" y="3013"/>
                  <a:pt x="2549" y="3033"/>
                  <a:pt x="2589" y="3033"/>
                </a:cubicBezTo>
                <a:cubicBezTo>
                  <a:pt x="2611" y="3033"/>
                  <a:pt x="2633" y="3027"/>
                  <a:pt x="2652" y="3014"/>
                </a:cubicBezTo>
                <a:cubicBezTo>
                  <a:pt x="2709" y="2979"/>
                  <a:pt x="2726" y="2905"/>
                  <a:pt x="2690" y="2849"/>
                </a:cubicBezTo>
                <a:lnTo>
                  <a:pt x="2402" y="2388"/>
                </a:lnTo>
                <a:cubicBezTo>
                  <a:pt x="2463" y="2299"/>
                  <a:pt x="2527" y="2215"/>
                  <a:pt x="2577" y="2151"/>
                </a:cubicBezTo>
                <a:cubicBezTo>
                  <a:pt x="2663" y="2041"/>
                  <a:pt x="2736" y="2022"/>
                  <a:pt x="2899" y="2023"/>
                </a:cubicBezTo>
                <a:cubicBezTo>
                  <a:pt x="2899" y="2023"/>
                  <a:pt x="2900" y="2023"/>
                  <a:pt x="2901" y="2023"/>
                </a:cubicBezTo>
                <a:cubicBezTo>
                  <a:pt x="3063" y="2022"/>
                  <a:pt x="3136" y="2041"/>
                  <a:pt x="3222" y="2151"/>
                </a:cubicBezTo>
                <a:cubicBezTo>
                  <a:pt x="3286" y="2232"/>
                  <a:pt x="3367" y="2339"/>
                  <a:pt x="3439" y="2450"/>
                </a:cubicBezTo>
                <a:lnTo>
                  <a:pt x="3824" y="3052"/>
                </a:lnTo>
                <a:cubicBezTo>
                  <a:pt x="3767" y="3047"/>
                  <a:pt x="3709" y="3045"/>
                  <a:pt x="3651" y="3045"/>
                </a:cubicBezTo>
                <a:cubicBezTo>
                  <a:pt x="3308" y="3045"/>
                  <a:pt x="2980" y="3121"/>
                  <a:pt x="2673" y="3269"/>
                </a:cubicBezTo>
                <a:cubicBezTo>
                  <a:pt x="2614" y="3298"/>
                  <a:pt x="2589" y="3370"/>
                  <a:pt x="2618" y="3430"/>
                </a:cubicBezTo>
                <a:cubicBezTo>
                  <a:pt x="2647" y="3489"/>
                  <a:pt x="2719" y="3514"/>
                  <a:pt x="2778" y="3485"/>
                </a:cubicBezTo>
                <a:cubicBezTo>
                  <a:pt x="3051" y="3352"/>
                  <a:pt x="3345" y="3285"/>
                  <a:pt x="3651" y="3285"/>
                </a:cubicBezTo>
                <a:cubicBezTo>
                  <a:pt x="3835" y="3285"/>
                  <a:pt x="4015" y="3310"/>
                  <a:pt x="4190" y="3359"/>
                </a:cubicBezTo>
                <a:cubicBezTo>
                  <a:pt x="4014" y="4130"/>
                  <a:pt x="3389" y="4730"/>
                  <a:pt x="2615" y="4877"/>
                </a:cubicBezTo>
                <a:cubicBezTo>
                  <a:pt x="2631" y="4770"/>
                  <a:pt x="2639" y="4661"/>
                  <a:pt x="2639" y="4552"/>
                </a:cubicBezTo>
                <a:cubicBezTo>
                  <a:pt x="2639" y="4495"/>
                  <a:pt x="2636" y="4439"/>
                  <a:pt x="2632" y="4383"/>
                </a:cubicBezTo>
                <a:lnTo>
                  <a:pt x="3353" y="3971"/>
                </a:lnTo>
                <a:cubicBezTo>
                  <a:pt x="3411" y="3938"/>
                  <a:pt x="3431" y="3865"/>
                  <a:pt x="3398" y="3808"/>
                </a:cubicBezTo>
                <a:cubicBezTo>
                  <a:pt x="3365" y="3750"/>
                  <a:pt x="3292" y="3730"/>
                  <a:pt x="3234" y="3763"/>
                </a:cubicBezTo>
                <a:lnTo>
                  <a:pt x="2598" y="4126"/>
                </a:lnTo>
                <a:cubicBezTo>
                  <a:pt x="2399" y="3094"/>
                  <a:pt x="1488" y="2312"/>
                  <a:pt x="399" y="2312"/>
                </a:cubicBezTo>
                <a:cubicBezTo>
                  <a:pt x="319" y="2312"/>
                  <a:pt x="239" y="2316"/>
                  <a:pt x="159" y="2324"/>
                </a:cubicBezTo>
                <a:cubicBezTo>
                  <a:pt x="108" y="2330"/>
                  <a:pt x="66" y="2367"/>
                  <a:pt x="55" y="2417"/>
                </a:cubicBezTo>
                <a:cubicBezTo>
                  <a:pt x="18" y="2579"/>
                  <a:pt x="0" y="2746"/>
                  <a:pt x="0" y="2913"/>
                </a:cubicBezTo>
                <a:cubicBezTo>
                  <a:pt x="0" y="4148"/>
                  <a:pt x="1005" y="5152"/>
                  <a:pt x="2240" y="5152"/>
                </a:cubicBezTo>
                <a:cubicBezTo>
                  <a:pt x="2319" y="5152"/>
                  <a:pt x="2400" y="5148"/>
                  <a:pt x="2479" y="5140"/>
                </a:cubicBezTo>
                <a:cubicBezTo>
                  <a:pt x="2479" y="5140"/>
                  <a:pt x="2479" y="5140"/>
                  <a:pt x="2479" y="5140"/>
                </a:cubicBezTo>
                <a:cubicBezTo>
                  <a:pt x="3469" y="5035"/>
                  <a:pt x="4278" y="4276"/>
                  <a:pt x="4447" y="3296"/>
                </a:cubicBezTo>
                <a:cubicBezTo>
                  <a:pt x="4457" y="3238"/>
                  <a:pt x="4423" y="3181"/>
                  <a:pt x="4367" y="3162"/>
                </a:cubicBezTo>
                <a:close/>
                <a:moveTo>
                  <a:pt x="240" y="2913"/>
                </a:moveTo>
                <a:cubicBezTo>
                  <a:pt x="240" y="2793"/>
                  <a:pt x="251" y="2673"/>
                  <a:pt x="272" y="2556"/>
                </a:cubicBezTo>
                <a:cubicBezTo>
                  <a:pt x="314" y="2553"/>
                  <a:pt x="357" y="2552"/>
                  <a:pt x="399" y="2552"/>
                </a:cubicBezTo>
                <a:cubicBezTo>
                  <a:pt x="1501" y="2552"/>
                  <a:pt x="2399" y="3449"/>
                  <a:pt x="2399" y="4552"/>
                </a:cubicBezTo>
                <a:cubicBezTo>
                  <a:pt x="2399" y="4619"/>
                  <a:pt x="2395" y="4686"/>
                  <a:pt x="2388" y="4752"/>
                </a:cubicBezTo>
                <a:lnTo>
                  <a:pt x="1365" y="3603"/>
                </a:lnTo>
                <a:cubicBezTo>
                  <a:pt x="1321" y="3553"/>
                  <a:pt x="1245" y="3549"/>
                  <a:pt x="1195" y="3593"/>
                </a:cubicBezTo>
                <a:cubicBezTo>
                  <a:pt x="1146" y="3637"/>
                  <a:pt x="1141" y="3713"/>
                  <a:pt x="1185" y="3762"/>
                </a:cubicBezTo>
                <a:lnTo>
                  <a:pt x="2209" y="4912"/>
                </a:lnTo>
                <a:cubicBezTo>
                  <a:pt x="1121" y="4896"/>
                  <a:pt x="240" y="4005"/>
                  <a:pt x="240" y="2913"/>
                </a:cubicBezTo>
                <a:close/>
                <a:moveTo>
                  <a:pt x="1419" y="1218"/>
                </a:moveTo>
                <a:cubicBezTo>
                  <a:pt x="1754" y="1218"/>
                  <a:pt x="2028" y="945"/>
                  <a:pt x="2028" y="609"/>
                </a:cubicBezTo>
                <a:cubicBezTo>
                  <a:pt x="2028" y="273"/>
                  <a:pt x="1754" y="0"/>
                  <a:pt x="1419" y="0"/>
                </a:cubicBezTo>
                <a:cubicBezTo>
                  <a:pt x="1083" y="0"/>
                  <a:pt x="810" y="273"/>
                  <a:pt x="810" y="609"/>
                </a:cubicBezTo>
                <a:cubicBezTo>
                  <a:pt x="810" y="945"/>
                  <a:pt x="1083" y="1218"/>
                  <a:pt x="1419" y="1218"/>
                </a:cubicBezTo>
                <a:close/>
                <a:moveTo>
                  <a:pt x="1419" y="240"/>
                </a:moveTo>
                <a:cubicBezTo>
                  <a:pt x="1622" y="240"/>
                  <a:pt x="1788" y="406"/>
                  <a:pt x="1788" y="609"/>
                </a:cubicBezTo>
                <a:cubicBezTo>
                  <a:pt x="1788" y="812"/>
                  <a:pt x="1622" y="978"/>
                  <a:pt x="1419" y="978"/>
                </a:cubicBezTo>
                <a:cubicBezTo>
                  <a:pt x="1215" y="978"/>
                  <a:pt x="1050" y="812"/>
                  <a:pt x="1050" y="609"/>
                </a:cubicBezTo>
                <a:cubicBezTo>
                  <a:pt x="1050" y="406"/>
                  <a:pt x="1215" y="240"/>
                  <a:pt x="1419" y="240"/>
                </a:cubicBezTo>
                <a:close/>
                <a:moveTo>
                  <a:pt x="2900" y="1539"/>
                </a:moveTo>
                <a:cubicBezTo>
                  <a:pt x="3235" y="1539"/>
                  <a:pt x="3509" y="1266"/>
                  <a:pt x="3509" y="930"/>
                </a:cubicBezTo>
                <a:cubicBezTo>
                  <a:pt x="3509" y="594"/>
                  <a:pt x="3235" y="321"/>
                  <a:pt x="2900" y="321"/>
                </a:cubicBezTo>
                <a:cubicBezTo>
                  <a:pt x="2564" y="321"/>
                  <a:pt x="2291" y="594"/>
                  <a:pt x="2291" y="930"/>
                </a:cubicBezTo>
                <a:cubicBezTo>
                  <a:pt x="2291" y="1266"/>
                  <a:pt x="2564" y="1539"/>
                  <a:pt x="2900" y="1539"/>
                </a:cubicBezTo>
                <a:close/>
                <a:moveTo>
                  <a:pt x="2900" y="561"/>
                </a:moveTo>
                <a:cubicBezTo>
                  <a:pt x="3103" y="561"/>
                  <a:pt x="3269" y="726"/>
                  <a:pt x="3269" y="930"/>
                </a:cubicBezTo>
                <a:cubicBezTo>
                  <a:pt x="3269" y="1133"/>
                  <a:pt x="3103" y="1299"/>
                  <a:pt x="2900" y="1299"/>
                </a:cubicBezTo>
                <a:cubicBezTo>
                  <a:pt x="2696" y="1299"/>
                  <a:pt x="2531" y="1133"/>
                  <a:pt x="2531" y="930"/>
                </a:cubicBezTo>
                <a:cubicBezTo>
                  <a:pt x="2531" y="726"/>
                  <a:pt x="2696" y="561"/>
                  <a:pt x="2900" y="561"/>
                </a:cubicBezTo>
                <a:close/>
              </a:path>
            </a:pathLst>
          </a:custGeom>
          <a:solidFill>
            <a:srgbClr val="90634C"/>
          </a:solidFill>
          <a:ln>
            <a:noFill/>
          </a:ln>
        </p:spPr>
      </p:sp>
      <p:sp>
        <p:nvSpPr>
          <p:cNvPr id="10" name="矩形 9"/>
          <p:cNvSpPr/>
          <p:nvPr/>
        </p:nvSpPr>
        <p:spPr>
          <a:xfrm>
            <a:off x="1070243" y="3738779"/>
            <a:ext cx="837601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cooperation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1401425" y="6191250"/>
            <a:ext cx="476250" cy="38100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4820" r="34641" b="9893"/>
          <a:stretch>
            <a:fillRect/>
          </a:stretch>
        </p:blipFill>
        <p:spPr>
          <a:xfrm>
            <a:off x="0" y="4200444"/>
            <a:ext cx="997487" cy="268698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722" y="849094"/>
            <a:ext cx="117462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Do you think it </a:t>
            </a:r>
            <a:r>
              <a:rPr lang="en-US" altLang="zh-CN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worthwhile</a:t>
            </a:r>
            <a:r>
              <a:rPr lang="en-US" altLang="zh-CN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to spend a lot of time and money to protect these temples. Why or why not? </a:t>
            </a:r>
            <a:endParaRPr lang="en-US" altLang="zh-CN" sz="3200" b="1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altLang="zh-CN" sz="3200" b="1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altLang="zh-CN" sz="3200" b="1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722" y="264319"/>
            <a:ext cx="1526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Debate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3070</Words>
  <Application>WPS 演示</Application>
  <PresentationFormat>自定义</PresentationFormat>
  <Paragraphs>196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思源黑体 CN Regular</vt:lpstr>
      <vt:lpstr>Calibri</vt:lpstr>
      <vt:lpstr>Cambria</vt:lpstr>
      <vt:lpstr>华文琥珀</vt:lpstr>
      <vt:lpstr>Times New Roman</vt:lpstr>
      <vt:lpstr>微软雅黑</vt:lpstr>
      <vt:lpstr>Edwardian Script ITC</vt:lpstr>
      <vt:lpstr>Verdana</vt:lpstr>
      <vt:lpstr>印品雅圆体</vt:lpstr>
      <vt:lpstr>等线</vt:lpstr>
      <vt:lpstr>Arial Unicode MS</vt:lpstr>
      <vt:lpstr>等线 Light</vt:lpstr>
      <vt:lpstr>HelveticaNeue</vt:lpstr>
      <vt:lpstr>NumberOnly</vt:lpstr>
      <vt:lpstr>华文新魏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王凌燕</dc:creator>
  <cp:lastModifiedBy>南山有谷堆</cp:lastModifiedBy>
  <cp:revision>242</cp:revision>
  <cp:lastPrinted>2020-12-24T01:06:00Z</cp:lastPrinted>
  <dcterms:created xsi:type="dcterms:W3CDTF">2020-04-06T05:27:00Z</dcterms:created>
  <dcterms:modified xsi:type="dcterms:W3CDTF">2021-01-14T07:49:30Z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