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
  </p:notesMasterIdLst>
  <p:handoutMasterIdLst>
    <p:handoutMasterId r:id="rId21"/>
  </p:handoutMasterIdLst>
  <p:sldIdLst>
    <p:sldId id="321" r:id="rId3"/>
    <p:sldId id="257" r:id="rId4"/>
    <p:sldId id="283" r:id="rId6"/>
    <p:sldId id="284" r:id="rId7"/>
    <p:sldId id="297" r:id="rId8"/>
    <p:sldId id="296" r:id="rId9"/>
    <p:sldId id="287" r:id="rId10"/>
    <p:sldId id="288" r:id="rId11"/>
    <p:sldId id="285" r:id="rId12"/>
    <p:sldId id="292" r:id="rId13"/>
    <p:sldId id="312" r:id="rId14"/>
    <p:sldId id="306" r:id="rId15"/>
    <p:sldId id="315" r:id="rId16"/>
    <p:sldId id="317" r:id="rId17"/>
    <p:sldId id="318" r:id="rId18"/>
    <p:sldId id="319" r:id="rId19"/>
    <p:sldId id="258"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fei" initials="f" lastIdx="0" clrIdx="0"/>
  <p:cmAuthor id="2" name="作者" initials="A" lastIdx="0" clrIdx="1"/>
  <p:cmAuthor id="3" name="k jian" initials="kj" lastIdx="1" clrIdx="2"/>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EE9B02"/>
    <a:srgbClr val="FB5E46"/>
    <a:srgbClr val="F9F9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2" autoAdjust="0"/>
    <p:restoredTop sz="94660"/>
  </p:normalViewPr>
  <p:slideViewPr>
    <p:cSldViewPr snapToGrid="0" showGuides="1">
      <p:cViewPr varScale="1">
        <p:scale>
          <a:sx n="68" d="100"/>
          <a:sy n="68" d="100"/>
        </p:scale>
        <p:origin x="90" y="10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76608-43DF-4CCE-8C61-85456E9221D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574BF-D3A6-4BBD-9F3F-AC50F3B41B2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4574BF-D3A6-4BBD-9F3F-AC50F3B41B2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A6508E53-6428-4C11-8034-D114F3CDF59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2F9C6F-80C6-4A58-AEAF-F8DC28D6EDC5}" type="slidenum">
              <a:rPr lang="zh-CN" altLang="en-US" smtClean="0"/>
            </a:fld>
            <a:endParaRPr lang="zh-CN" altLang="en-US"/>
          </a:p>
        </p:txBody>
      </p:sp>
    </p:spTree>
  </p:cSld>
  <p:clrMapOvr>
    <a:masterClrMapping/>
  </p:clrMapOvr>
  <p:transition spd="slow" advTm="200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5"/>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08E53-6428-4C11-8034-D114F3CDF59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C6F-80C6-4A58-AEAF-F8DC28D6EDC5}"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8.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Number_1"/>
          <p:cNvSpPr/>
          <p:nvPr>
            <p:custDataLst>
              <p:tags r:id="rId1"/>
            </p:custDataLst>
          </p:nvPr>
        </p:nvSpPr>
        <p:spPr>
          <a:xfrm>
            <a:off x="346075" y="201930"/>
            <a:ext cx="494982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given sentences</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346075" y="3183255"/>
            <a:ext cx="7684770" cy="3107690"/>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rPr>
              <a:t>Para.1 </a:t>
            </a:r>
            <a:r>
              <a:rPr lang="zh-CN" altLang="en-US" sz="2800">
                <a:latin typeface="Times New Roman" panose="02020603050405020304" pitchFamily="18" charset="0"/>
                <a:cs typeface="Times New Roman" panose="02020603050405020304" pitchFamily="18" charset="0"/>
              </a:rPr>
              <a:t>It was five or six minutes though it felt much longer.</a:t>
            </a:r>
            <a:r>
              <a:rPr lang="en-US" altLang="zh-CN" sz="2800">
                <a:latin typeface="Times New Roman" panose="02020603050405020304" pitchFamily="18" charset="0"/>
                <a:cs typeface="Times New Roman" panose="02020603050405020304" pitchFamily="18" charset="0"/>
              </a:rPr>
              <a:t>___________________________</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______________________________________</a:t>
            </a:r>
            <a:endParaRPr lang="zh-CN" altLang="en-US"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Para.2  </a:t>
            </a:r>
            <a:r>
              <a:rPr lang="zh-CN" altLang="en-US" sz="2800">
                <a:latin typeface="Times New Roman" panose="02020603050405020304" pitchFamily="18" charset="0"/>
                <a:cs typeface="Times New Roman" panose="02020603050405020304" pitchFamily="18" charset="0"/>
              </a:rPr>
              <a:t>The video was posted online the Monday before Halloween. </a:t>
            </a:r>
            <a:r>
              <a:rPr lang="en-US" altLang="zh-CN" sz="2800">
                <a:latin typeface="Times New Roman" panose="02020603050405020304" pitchFamily="18" charset="0"/>
                <a:cs typeface="Times New Roman" panose="02020603050405020304" pitchFamily="18" charset="0"/>
              </a:rPr>
              <a:t>_________________________</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________________________________________</a:t>
            </a:r>
            <a:endParaRPr lang="en-US" altLang="zh-CN" sz="2800">
              <a:latin typeface="Times New Roman" panose="02020603050405020304" pitchFamily="18" charset="0"/>
              <a:cs typeface="Times New Roman" panose="02020603050405020304" pitchFamily="18" charset="0"/>
            </a:endParaRPr>
          </a:p>
        </p:txBody>
      </p:sp>
      <p:sp>
        <p:nvSpPr>
          <p:cNvPr id="9" name="圆角矩形 8"/>
          <p:cNvSpPr/>
          <p:nvPr/>
        </p:nvSpPr>
        <p:spPr>
          <a:xfrm>
            <a:off x="8975725" y="3168015"/>
            <a:ext cx="2531745" cy="598805"/>
          </a:xfrm>
          <a:prstGeom prst="roundRect">
            <a:avLst/>
          </a:prstGeom>
          <a:noFill/>
          <a:ln w="28575">
            <a:solidFill>
              <a:schemeClr val="accent4">
                <a:lumMod val="50000"/>
              </a:schemeClr>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rgbClr val="C00000"/>
                </a:solidFill>
                <a:latin typeface="Georgia" panose="02040502050405020303" charset="0"/>
                <a:cs typeface="Georgia" panose="02040502050405020303" charset="0"/>
              </a:rPr>
              <a:t>A dilemma</a:t>
            </a:r>
            <a:endParaRPr lang="en-US" altLang="zh-CN" sz="3200">
              <a:solidFill>
                <a:srgbClr val="C00000"/>
              </a:solidFill>
              <a:latin typeface="Georgia" panose="02040502050405020303" charset="0"/>
              <a:cs typeface="Georgia" panose="02040502050405020303" charset="0"/>
            </a:endParaRPr>
          </a:p>
        </p:txBody>
      </p:sp>
      <p:sp>
        <p:nvSpPr>
          <p:cNvPr id="4" name="圆角矩形 3"/>
          <p:cNvSpPr/>
          <p:nvPr/>
        </p:nvSpPr>
        <p:spPr>
          <a:xfrm>
            <a:off x="8975725" y="5802630"/>
            <a:ext cx="2531745" cy="598805"/>
          </a:xfrm>
          <a:prstGeom prst="roundRect">
            <a:avLst/>
          </a:prstGeom>
          <a:noFill/>
          <a:ln w="28575">
            <a:solidFill>
              <a:schemeClr val="accent4">
                <a:lumMod val="50000"/>
              </a:schemeClr>
            </a:solidFill>
          </a:ln>
          <a:extLst>
            <a:ext uri="{909E8E84-426E-40DD-AFC4-6F175D3DCCD1}">
              <a14:hiddenFill xmlns:a14="http://schemas.microsoft.com/office/drawing/2010/main">
                <a:solidFill>
                  <a:schemeClr val="accent4">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rgbClr val="C00000"/>
                </a:solidFill>
                <a:latin typeface="Georgia" panose="02040502050405020303" charset="0"/>
                <a:cs typeface="Georgia" panose="02040502050405020303" charset="0"/>
              </a:rPr>
              <a:t>A delight</a:t>
            </a:r>
            <a:endParaRPr lang="en-US" altLang="zh-CN" sz="3200">
              <a:solidFill>
                <a:srgbClr val="C00000"/>
              </a:solidFill>
              <a:latin typeface="Georgia" panose="02040502050405020303" charset="0"/>
              <a:cs typeface="Georgia" panose="02040502050405020303" charset="0"/>
            </a:endParaRPr>
          </a:p>
        </p:txBody>
      </p:sp>
      <p:sp>
        <p:nvSpPr>
          <p:cNvPr id="5" name="文本框 4"/>
          <p:cNvSpPr txBox="1"/>
          <p:nvPr/>
        </p:nvSpPr>
        <p:spPr>
          <a:xfrm>
            <a:off x="5552440" y="159385"/>
            <a:ext cx="6332855"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Predict the ending</a:t>
            </a:r>
            <a:r>
              <a:rPr lang="en-US" altLang="zh-CN" sz="3200" b="1"/>
              <a:t> </a:t>
            </a:r>
            <a:r>
              <a:rPr lang="zh-CN" altLang="en-US" sz="2800" b="1"/>
              <a:t>(预测故事结尾)</a:t>
            </a:r>
            <a:endParaRPr lang="en-US" altLang="zh-CN" sz="3200" b="1"/>
          </a:p>
        </p:txBody>
      </p:sp>
      <p:sp>
        <p:nvSpPr>
          <p:cNvPr id="8" name="文本框 7"/>
          <p:cNvSpPr txBox="1"/>
          <p:nvPr/>
        </p:nvSpPr>
        <p:spPr>
          <a:xfrm>
            <a:off x="2552065" y="3672205"/>
            <a:ext cx="9333230" cy="953135"/>
          </a:xfrm>
          <a:prstGeom prst="rect">
            <a:avLst/>
          </a:prstGeom>
          <a:noFill/>
        </p:spPr>
        <p:txBody>
          <a:bodyPr wrap="square" rtlCol="0">
            <a:spAutoFit/>
          </a:bodyPr>
          <a:p>
            <a:r>
              <a:rPr lang="en-US" altLang="zh-CN" sz="2800">
                <a:solidFill>
                  <a:srgbClr val="FF0000"/>
                </a:solidFill>
                <a:latin typeface="Times New Roman" panose="02020603050405020304" pitchFamily="18" charset="0"/>
                <a:cs typeface="Times New Roman" panose="02020603050405020304" pitchFamily="18" charset="0"/>
              </a:rPr>
              <a:t>1. How did I feel?                  2. What further efforts did I make?</a:t>
            </a:r>
            <a:endParaRPr lang="en-US" altLang="zh-CN" sz="2800">
              <a:solidFill>
                <a:srgbClr val="FF0000"/>
              </a:solidFill>
              <a:latin typeface="Times New Roman" panose="02020603050405020304" pitchFamily="18" charset="0"/>
              <a:cs typeface="Times New Roman" panose="02020603050405020304" pitchFamily="18" charset="0"/>
            </a:endParaRPr>
          </a:p>
          <a:p>
            <a:r>
              <a:rPr lang="en-US" altLang="zh-CN" sz="2800">
                <a:solidFill>
                  <a:srgbClr val="FF0000"/>
                </a:solidFill>
                <a:latin typeface="Times New Roman" panose="02020603050405020304" pitchFamily="18" charset="0"/>
                <a:cs typeface="Times New Roman" panose="02020603050405020304" pitchFamily="18" charset="0"/>
              </a:rPr>
              <a:t>3. What did my family do to help?    4. What was the result?</a:t>
            </a:r>
            <a:endParaRPr lang="en-US" altLang="zh-CN" sz="2800">
              <a:solidFill>
                <a:srgbClr val="FF0000"/>
              </a:solidFill>
              <a:latin typeface="Times New Roman" panose="02020603050405020304" pitchFamily="18" charset="0"/>
              <a:cs typeface="Times New Roman" panose="02020603050405020304" pitchFamily="18" charset="0"/>
            </a:endParaRPr>
          </a:p>
        </p:txBody>
      </p:sp>
      <p:sp>
        <p:nvSpPr>
          <p:cNvPr id="7" name="对角圆角矩形 6"/>
          <p:cNvSpPr/>
          <p:nvPr/>
        </p:nvSpPr>
        <p:spPr>
          <a:xfrm>
            <a:off x="346075" y="956310"/>
            <a:ext cx="10753090" cy="1756410"/>
          </a:xfrm>
          <a:prstGeom prst="round2DiagRect">
            <a:avLst/>
          </a:prstGeom>
          <a:solidFill>
            <a:srgbClr val="F1C30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3200" b="1" i="0" u="none" strike="noStrike" kern="1200" cap="none" spc="0" normalizeH="0" baseline="0" noProof="1">
                <a:ln>
                  <a:noFill/>
                </a:ln>
                <a:solidFill>
                  <a:schemeClr val="tx1"/>
                </a:solidFill>
                <a:effectLst/>
                <a:uLnTx/>
                <a:uFillTx/>
                <a:latin typeface="Calibri" panose="020F0502020204030204" pitchFamily="34" charset="0"/>
                <a:ea typeface="+mn-ea"/>
                <a:cs typeface="+mn-cs"/>
              </a:rPr>
              <a:t>Underlined words:</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rPr>
              <a:t> pumpkin</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dad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Jason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mom	</a:t>
            </a:r>
            <a:r>
              <a:rPr lang="en-US" sz="2800">
                <a:ln>
                  <a:noFill/>
                </a:ln>
                <a:solidFill>
                  <a:schemeClr val="tx1"/>
                </a:solidFill>
                <a:effectLst/>
                <a:uLnTx/>
                <a:uFillTx/>
                <a:latin typeface="Calibri" panose="020F0502020204030204" pitchFamily="34" charset="0"/>
                <a:sym typeface="Wingdings 2" panose="05020102010507070707" charset="0"/>
              </a:rPr>
              <a:t>   head</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sz="2800">
                <a:ln>
                  <a:noFill/>
                </a:ln>
                <a:solidFill>
                  <a:schemeClr val="tx1"/>
                </a:solidFill>
                <a:effectLst/>
                <a:uLnTx/>
                <a:uFillTx/>
                <a:latin typeface="Calibri" panose="020F0502020204030204" pitchFamily="34" charset="0"/>
                <a:sym typeface="Wingdings 2" panose="05020102010507070707" charset="0"/>
              </a:rPr>
              <a:t> nose             managed      support        rest               pulled</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endParaRPr>
          </a:p>
        </p:txBody>
      </p:sp>
      <p:sp>
        <p:nvSpPr>
          <p:cNvPr id="11" name="对角圆角矩形 10"/>
          <p:cNvSpPr/>
          <p:nvPr/>
        </p:nvSpPr>
        <p:spPr>
          <a:xfrm>
            <a:off x="346075" y="775335"/>
            <a:ext cx="10013950" cy="2227580"/>
          </a:xfrm>
          <a:prstGeom prst="round2Diag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3200" b="1" i="0" u="none" strike="noStrike" kern="1200" cap="none" spc="0" normalizeH="0" baseline="0" noProof="1">
                <a:ln>
                  <a:noFill/>
                </a:ln>
                <a:solidFill>
                  <a:schemeClr val="tx1"/>
                </a:solidFill>
                <a:effectLst/>
                <a:uLnTx/>
                <a:uFillTx/>
                <a:latin typeface="Calibri" panose="020F0502020204030204" pitchFamily="34" charset="0"/>
                <a:ea typeface="+mn-ea"/>
                <a:cs typeface="+mn-cs"/>
              </a:rPr>
              <a:t>Underlined words:</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rPr>
              <a:t>Object:             pumpkin</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	   </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800">
                <a:ln>
                  <a:noFill/>
                </a:ln>
                <a:solidFill>
                  <a:schemeClr val="tx1"/>
                </a:solidFill>
                <a:effectLst/>
                <a:uLnTx/>
                <a:uFillTx/>
                <a:latin typeface="Calibri" panose="020F0502020204030204" pitchFamily="34" charset="0"/>
                <a:sym typeface="Wingdings 2" panose="05020102010507070707" charset="0"/>
              </a:rPr>
              <a:t>Characters</a:t>
            </a:r>
            <a:r>
              <a:rPr lang="zh-CN" altLang="en-US" sz="2800">
                <a:ln>
                  <a:noFill/>
                </a:ln>
                <a:solidFill>
                  <a:schemeClr val="tx1"/>
                </a:solidFill>
                <a:effectLst/>
                <a:uLnTx/>
                <a:uFillTx/>
                <a:latin typeface="Calibri" panose="020F0502020204030204" pitchFamily="34" charset="0"/>
                <a:sym typeface="Wingdings 2" panose="05020102010507070707" charset="0"/>
              </a:rPr>
              <a:t>：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dad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Jason	          </a:t>
            </a:r>
            <a:r>
              <a:rPr lang="en-US" sz="2800">
                <a:ln>
                  <a:noFill/>
                </a:ln>
                <a:solidFill>
                  <a:schemeClr val="tx1"/>
                </a:solidFill>
                <a:effectLst/>
                <a:uLnTx/>
                <a:uFillTx/>
                <a:latin typeface="Calibri" panose="020F0502020204030204" pitchFamily="34" charset="0"/>
                <a:sym typeface="Wingdings 2" panose="05020102010507070707" charset="0"/>
              </a:rPr>
              <a:t> </a:t>
            </a:r>
            <a:r>
              <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rPr>
              <a:t>mom	</a:t>
            </a:r>
            <a:r>
              <a:rPr lang="en-US" sz="2800">
                <a:ln>
                  <a:noFill/>
                </a:ln>
                <a:solidFill>
                  <a:schemeClr val="tx1"/>
                </a:solidFill>
                <a:effectLst/>
                <a:uLnTx/>
                <a:uFillTx/>
                <a:latin typeface="Calibri" panose="020F0502020204030204" pitchFamily="34" charset="0"/>
                <a:sym typeface="Wingdings 2" panose="05020102010507070707" charset="0"/>
              </a:rPr>
              <a:t>  </a:t>
            </a:r>
            <a:endParaRPr lang="en-US" sz="2800">
              <a:ln>
                <a:noFill/>
              </a:ln>
              <a:solidFill>
                <a:schemeClr val="tx1"/>
              </a:solidFill>
              <a:effectLst/>
              <a:uLnTx/>
              <a:uFillTx/>
              <a:latin typeface="Calibri" panose="020F0502020204030204" pitchFamily="34" charset="0"/>
              <a:sym typeface="Wingdings 2" panose="05020102010507070707"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sz="2800">
                <a:ln>
                  <a:noFill/>
                </a:ln>
                <a:solidFill>
                  <a:schemeClr val="tx1"/>
                </a:solidFill>
                <a:effectLst/>
                <a:uLnTx/>
                <a:uFillTx/>
                <a:latin typeface="Calibri" panose="020F0502020204030204" pitchFamily="34" charset="0"/>
                <a:sym typeface="Wingdings 2" panose="05020102010507070707" charset="0"/>
              </a:rPr>
              <a:t>Body:               head             nose            </a:t>
            </a:r>
            <a:endParaRPr lang="en-US" sz="2800">
              <a:ln>
                <a:noFill/>
              </a:ln>
              <a:solidFill>
                <a:schemeClr val="tx1"/>
              </a:solidFill>
              <a:effectLst/>
              <a:uLnTx/>
              <a:uFillTx/>
              <a:latin typeface="Calibri" panose="020F0502020204030204" pitchFamily="34" charset="0"/>
              <a:sym typeface="Wingdings 2" panose="05020102010507070707"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sz="2800">
                <a:ln>
                  <a:noFill/>
                </a:ln>
                <a:solidFill>
                  <a:schemeClr val="tx1"/>
                </a:solidFill>
                <a:effectLst/>
                <a:uLnTx/>
                <a:uFillTx/>
                <a:latin typeface="Calibri" panose="020F0502020204030204" pitchFamily="34" charset="0"/>
                <a:sym typeface="Wingdings 2" panose="05020102010507070707" charset="0"/>
              </a:rPr>
              <a:t>Action:             managed     support        rest               pulled</a:t>
            </a:r>
            <a:endParaRPr kumimoji="0" lang="en-US" sz="2800" i="0" u="none" strike="noStrike" kern="1200" cap="none" spc="0" normalizeH="0" baseline="0" noProof="1">
              <a:ln>
                <a:noFill/>
              </a:ln>
              <a:solidFill>
                <a:schemeClr val="tx1"/>
              </a:solidFill>
              <a:effectLst/>
              <a:uLnTx/>
              <a:uFillTx/>
              <a:latin typeface="Calibri" panose="020F0502020204030204" pitchFamily="34" charset="0"/>
              <a:ea typeface="+mn-ea"/>
              <a:cs typeface="+mn-cs"/>
              <a:sym typeface="Wingdings 2" panose="05020102010507070707" charset="0"/>
            </a:endParaRPr>
          </a:p>
        </p:txBody>
      </p:sp>
      <p:sp>
        <p:nvSpPr>
          <p:cNvPr id="40" name="圆角矩形 39"/>
          <p:cNvSpPr/>
          <p:nvPr/>
        </p:nvSpPr>
        <p:spPr>
          <a:xfrm>
            <a:off x="5033645" y="3262630"/>
            <a:ext cx="1132205"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1419860" y="4999990"/>
            <a:ext cx="1604010"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4578985" y="4999990"/>
            <a:ext cx="1132205"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360295" y="3223895"/>
            <a:ext cx="1509395" cy="4102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3165475" y="5410200"/>
            <a:ext cx="5495290" cy="1383665"/>
          </a:xfrm>
          <a:prstGeom prst="rect">
            <a:avLst/>
          </a:prstGeom>
          <a:noFill/>
        </p:spPr>
        <p:txBody>
          <a:bodyPr wrap="square" rtlCol="0">
            <a:spAutoFit/>
          </a:bodyPr>
          <a:p>
            <a:r>
              <a:rPr lang="en-US" altLang="zh-CN" sz="2800">
                <a:solidFill>
                  <a:srgbClr val="FF0000"/>
                </a:solidFill>
                <a:latin typeface="Times New Roman" panose="02020603050405020304" pitchFamily="18" charset="0"/>
                <a:cs typeface="Times New Roman" panose="02020603050405020304" pitchFamily="18" charset="0"/>
              </a:rPr>
              <a:t>1. What response did I get online ?                  </a:t>
            </a:r>
            <a:endParaRPr lang="en-US" altLang="zh-CN" sz="2800">
              <a:solidFill>
                <a:srgbClr val="FF0000"/>
              </a:solidFill>
              <a:latin typeface="Times New Roman" panose="02020603050405020304" pitchFamily="18" charset="0"/>
              <a:cs typeface="Times New Roman" panose="02020603050405020304" pitchFamily="18" charset="0"/>
            </a:endParaRPr>
          </a:p>
          <a:p>
            <a:r>
              <a:rPr lang="en-US" altLang="zh-CN" sz="2800">
                <a:solidFill>
                  <a:srgbClr val="FF0000"/>
                </a:solidFill>
                <a:latin typeface="Times New Roman" panose="02020603050405020304" pitchFamily="18" charset="0"/>
                <a:cs typeface="Times New Roman" panose="02020603050405020304" pitchFamily="18" charset="0"/>
              </a:rPr>
              <a:t>2. How did I feel?</a:t>
            </a:r>
            <a:endParaRPr lang="en-US" altLang="zh-CN" sz="2800">
              <a:solidFill>
                <a:srgbClr val="FF0000"/>
              </a:solidFill>
              <a:latin typeface="Times New Roman" panose="02020603050405020304" pitchFamily="18" charset="0"/>
              <a:cs typeface="Times New Roman" panose="02020603050405020304" pitchFamily="18" charset="0"/>
            </a:endParaRPr>
          </a:p>
          <a:p>
            <a:r>
              <a:rPr lang="en-US" altLang="zh-CN" sz="2800">
                <a:solidFill>
                  <a:srgbClr val="FF0000"/>
                </a:solidFill>
                <a:latin typeface="Times New Roman" panose="02020603050405020304" pitchFamily="18" charset="0"/>
                <a:cs typeface="Times New Roman" panose="02020603050405020304" pitchFamily="18" charset="0"/>
              </a:rPr>
              <a:t>3. What did I learn?</a:t>
            </a:r>
            <a:endParaRPr lang="en-US" altLang="zh-CN" sz="2800">
              <a:solidFill>
                <a:srgbClr val="FF0000"/>
              </a:solidFill>
              <a:latin typeface="Times New Roman" panose="02020603050405020304" pitchFamily="18" charset="0"/>
              <a:cs typeface="Times New Roman" panose="02020603050405020304" pitchFamily="18" charset="0"/>
            </a:endParaRPr>
          </a:p>
        </p:txBody>
      </p:sp>
      <p:cxnSp>
        <p:nvCxnSpPr>
          <p:cNvPr id="17" name="直线箭头连接符 16"/>
          <p:cNvCxnSpPr/>
          <p:nvPr/>
        </p:nvCxnSpPr>
        <p:spPr>
          <a:xfrm>
            <a:off x="10360025" y="3672840"/>
            <a:ext cx="0" cy="2255838"/>
          </a:xfrm>
          <a:prstGeom prst="straightConnector1">
            <a:avLst/>
          </a:prstGeom>
          <a:ln w="98425">
            <a:solidFill>
              <a:srgbClr val="C0504D"/>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2158365" y="1224280"/>
            <a:ext cx="704215" cy="500380"/>
          </a:xfrm>
          <a:prstGeom prst="rect">
            <a:avLst/>
          </a:prstGeom>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2158365" y="1724660"/>
            <a:ext cx="676275" cy="480060"/>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4262755" y="1623060"/>
            <a:ext cx="682625" cy="485140"/>
          </a:xfrm>
          <a:prstGeom prst="rect">
            <a:avLst/>
          </a:prstGeom>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6607810" y="1646555"/>
            <a:ext cx="682625" cy="485140"/>
          </a:xfrm>
          <a:prstGeom prst="rect">
            <a:avLst/>
          </a:prstGeom>
        </p:spPr>
      </p:pic>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rcRect l="8507" t="55698" r="73494" b="31528"/>
          <a:stretch>
            <a:fillRect/>
          </a:stretch>
        </p:blipFill>
        <p:spPr>
          <a:xfrm>
            <a:off x="2169160" y="2131695"/>
            <a:ext cx="682625" cy="485140"/>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1" nodeType="clickEffect">
                                  <p:stCondLst>
                                    <p:cond delay="0"/>
                                  </p:stCondLst>
                                  <p:childTnLst>
                                    <p:animEffect transition="out" filter="box(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ox(in)">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ox(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ox(in)">
                                      <p:cBhvr>
                                        <p:cTn id="47" dur="20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heel(1)">
                                      <p:cBhvr>
                                        <p:cTn id="57" dur="20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heel(1)">
                                      <p:cBhvr>
                                        <p:cTn id="62" dur="2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heel(1)">
                                      <p:cBhvr>
                                        <p:cTn id="67" dur="2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8">
                                            <p:txEl>
                                              <p:pRg st="0" end="0"/>
                                            </p:txEl>
                                          </p:spTgt>
                                        </p:tgtEl>
                                        <p:attrNameLst>
                                          <p:attrName>style.visibility</p:attrName>
                                        </p:attrNameLst>
                                      </p:cBhvr>
                                      <p:to>
                                        <p:strVal val="visible"/>
                                      </p:to>
                                    </p:set>
                                    <p:animEffect transition="in" filter="blinds(horizontal)">
                                      <p:cBhvr>
                                        <p:cTn id="72" dur="500"/>
                                        <p:tgtEl>
                                          <p:spTgt spid="8">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8">
                                            <p:txEl>
                                              <p:pRg st="1" end="1"/>
                                            </p:txEl>
                                          </p:spTgt>
                                        </p:tgtEl>
                                        <p:attrNameLst>
                                          <p:attrName>style.visibility</p:attrName>
                                        </p:attrNameLst>
                                      </p:cBhvr>
                                      <p:to>
                                        <p:strVal val="visible"/>
                                      </p:to>
                                    </p:set>
                                    <p:animEffect transition="in" filter="blinds(horizontal)">
                                      <p:cBhvr>
                                        <p:cTn id="77" dur="500"/>
                                        <p:tgtEl>
                                          <p:spTgt spid="8">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Effect transition="in" filter="blinds(horizontal)">
                                      <p:cBhvr>
                                        <p:cTn id="82" dur="500"/>
                                        <p:tgtEl>
                                          <p:spTgt spid="1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15">
                                            <p:txEl>
                                              <p:pRg st="1" end="1"/>
                                            </p:txEl>
                                          </p:spTgt>
                                        </p:tgtEl>
                                        <p:attrNameLst>
                                          <p:attrName>style.visibility</p:attrName>
                                        </p:attrNameLst>
                                      </p:cBhvr>
                                      <p:to>
                                        <p:strVal val="visible"/>
                                      </p:to>
                                    </p:set>
                                    <p:animEffect transition="in" filter="blinds(horizontal)">
                                      <p:cBhvr>
                                        <p:cTn id="87" dur="500"/>
                                        <p:tgtEl>
                                          <p:spTgt spid="15">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15">
                                            <p:txEl>
                                              <p:pRg st="2" end="2"/>
                                            </p:txEl>
                                          </p:spTgt>
                                        </p:tgtEl>
                                        <p:attrNameLst>
                                          <p:attrName>style.visibility</p:attrName>
                                        </p:attrNameLst>
                                      </p:cBhvr>
                                      <p:to>
                                        <p:strVal val="visible"/>
                                      </p:to>
                                    </p:set>
                                    <p:animEffect transition="in" filter="blinds(horizontal)">
                                      <p:cBhvr>
                                        <p:cTn id="92" dur="500"/>
                                        <p:tgtEl>
                                          <p:spTgt spid="15">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box(in)">
                                      <p:cBhvr>
                                        <p:cTn id="97" dur="2000"/>
                                        <p:tgtEl>
                                          <p:spTgt spid="9"/>
                                        </p:tgtEl>
                                      </p:cBhvr>
                                    </p:animEffect>
                                  </p:childTnLst>
                                </p:cTn>
                              </p:par>
                              <p:par>
                                <p:cTn id="98" presetID="22" presetClass="entr" presetSubtype="1" fill="hold"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up)">
                                      <p:cBhvr>
                                        <p:cTn id="100" dur="500"/>
                                        <p:tgtEl>
                                          <p:spTgt spid="17"/>
                                        </p:tgtEl>
                                      </p:cBhvr>
                                    </p:animEffec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grpId="0" nodeType="click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box(in)">
                                      <p:cBhvr>
                                        <p:cTn id="10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7" grpId="0" animBg="1"/>
      <p:bldP spid="7" grpId="1" animBg="1"/>
      <p:bldP spid="2" grpId="0"/>
      <p:bldP spid="40" grpId="0" bldLvl="0" animBg="1"/>
      <p:bldP spid="40" grpId="1" animBg="1"/>
      <p:bldP spid="12" grpId="0" bldLvl="0" animBg="1"/>
      <p:bldP spid="12" grpId="1" animBg="1"/>
      <p:bldP spid="13" grpId="0" bldLvl="0" animBg="1"/>
      <p:bldP spid="13" grpId="1" animBg="1"/>
      <p:bldP spid="14" grpId="0" bldLvl="0" animBg="1"/>
      <p:bldP spid="14" grpId="1" animBg="1"/>
      <p:bldP spid="9"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nvGraphicFramePr>
        <p:xfrm>
          <a:off x="168910" y="1665605"/>
          <a:ext cx="5323840" cy="4175760"/>
        </p:xfrm>
        <a:graphic>
          <a:graphicData uri="http://schemas.openxmlformats.org/drawingml/2006/table">
            <a:tbl>
              <a:tblPr firstRow="1" bandRow="1">
                <a:tableStyleId>{5C22544A-7EE6-4342-B048-85BDC9FD1C3A}</a:tableStyleId>
              </a:tblPr>
              <a:tblGrid>
                <a:gridCol w="3529965"/>
                <a:gridCol w="1793875"/>
              </a:tblGrid>
              <a:tr h="762000">
                <a:tc gridSpan="2">
                  <a:txBody>
                    <a:bodyPr/>
                    <a:p>
                      <a:pPr algn="ctr">
                        <a:buNone/>
                      </a:pPr>
                      <a:r>
                        <a:rPr lang="en-US" altLang="zh-CN" sz="3600" b="1">
                          <a:solidFill>
                            <a:schemeClr val="tx1"/>
                          </a:solidFill>
                          <a:latin typeface="Times New Roman" panose="02020603050405020304" pitchFamily="18" charset="0"/>
                          <a:cs typeface="Times New Roman" panose="02020603050405020304" pitchFamily="18" charset="0"/>
                        </a:rPr>
                        <a:t>Para.1</a:t>
                      </a:r>
                      <a:endParaRPr lang="en-US" altLang="zh-CN" sz="3600" b="1">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62000">
                <a:tc>
                  <a:txBody>
                    <a:bodyPr/>
                    <a:p>
                      <a:pPr>
                        <a:buNone/>
                      </a:pPr>
                      <a:r>
                        <a:rPr lang="en-US" altLang="zh-CN" sz="3200" b="0">
                          <a:solidFill>
                            <a:schemeClr val="accent5">
                              <a:lumMod val="75000"/>
                            </a:schemeClr>
                          </a:solidFill>
                          <a:latin typeface="Times New Roman" panose="02020603050405020304" pitchFamily="18" charset="0"/>
                          <a:cs typeface="Times New Roman" panose="02020603050405020304" pitchFamily="18" charset="0"/>
                        </a:rPr>
                        <a:t>            plot</a:t>
                      </a:r>
                      <a:endParaRPr lang="en-US" altLang="zh-CN" sz="3200" b="0">
                        <a:solidFill>
                          <a:schemeClr val="accent5">
                            <a:lumMod val="75000"/>
                          </a:schemeClr>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l">
                        <a:buNone/>
                      </a:pPr>
                      <a:r>
                        <a:rPr lang="en-US" altLang="zh-CN" sz="3200" b="0">
                          <a:solidFill>
                            <a:srgbClr val="FF0000"/>
                          </a:solidFill>
                          <a:latin typeface="Times New Roman" panose="02020603050405020304" pitchFamily="18" charset="0"/>
                          <a:cs typeface="Times New Roman" panose="02020603050405020304" pitchFamily="18" charset="0"/>
                        </a:rPr>
                        <a:t>emotion</a:t>
                      </a:r>
                      <a:r>
                        <a:rPr lang="en-US" altLang="zh-CN" sz="3200">
                          <a:solidFill>
                            <a:srgbClr val="FF0000"/>
                          </a:solidFill>
                          <a:latin typeface="Times New Roman" panose="02020603050405020304" pitchFamily="18" charset="0"/>
                          <a:cs typeface="Times New Roman" panose="02020603050405020304" pitchFamily="18" charset="0"/>
                        </a:rPr>
                        <a:t>s</a:t>
                      </a:r>
                      <a:endParaRPr lang="en-US" altLang="zh-CN" sz="3200">
                        <a:solidFill>
                          <a:srgbClr val="FF0000"/>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81000">
                <a:tc>
                  <a:txBody>
                    <a:bodyPr/>
                    <a:p>
                      <a:pPr marL="457200" indent="-457200">
                        <a:buFont typeface="Wingdings" panose="05000000000000000000" charset="0"/>
                        <a:buChar char="Ø"/>
                      </a:pPr>
                      <a:endParaRPr lang="en-US" altLang="zh-CN" sz="4400" b="1">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2800" b="0">
                        <a:latin typeface="Times New Roman" panose="02020603050405020304" pitchFamily="18" charset="0"/>
                        <a:cs typeface="Times New Roman" panose="02020603050405020304" pitchFamily="18" charset="0"/>
                        <a:sym typeface="+mn-ea"/>
                      </a:endParaRPr>
                    </a:p>
                    <a:p>
                      <a:pPr>
                        <a:buNone/>
                      </a:pPr>
                      <a:endParaRPr lang="en-US" altLang="zh-CN" sz="2400" b="0">
                        <a:latin typeface="Times New Roman" panose="02020603050405020304" pitchFamily="18" charset="0"/>
                        <a:cs typeface="Times New Roman" panose="02020603050405020304" pitchFamily="18" charset="0"/>
                        <a:sym typeface="+mn-ea"/>
                      </a:endParaRPr>
                    </a:p>
                    <a:p>
                      <a:pPr>
                        <a:buNone/>
                      </a:pPr>
                      <a:endParaRPr lang="en-US" altLang="zh-CN" sz="4400" b="1">
                        <a:sym typeface="+mn-ea"/>
                      </a:endParaRPr>
                    </a:p>
                    <a:p>
                      <a:pPr>
                        <a:buNone/>
                      </a:pPr>
                      <a:endParaRPr lang="en-US" altLang="zh-CN" sz="4400" b="1">
                        <a:sym typeface="+mn-ea"/>
                      </a:endParaRPr>
                    </a:p>
                    <a:p>
                      <a:pPr>
                        <a:buNone/>
                      </a:pPr>
                      <a:endParaRPr lang="en-US" altLang="zh-CN" sz="4400" b="1">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graphicFrame>
        <p:nvGraphicFramePr>
          <p:cNvPr id="6" name="表格 5"/>
          <p:cNvGraphicFramePr/>
          <p:nvPr/>
        </p:nvGraphicFramePr>
        <p:xfrm>
          <a:off x="5833745" y="1665605"/>
          <a:ext cx="6077585" cy="4479925"/>
        </p:xfrm>
        <a:graphic>
          <a:graphicData uri="http://schemas.openxmlformats.org/drawingml/2006/table">
            <a:tbl>
              <a:tblPr firstRow="1" bandRow="1">
                <a:tableStyleId>{5C22544A-7EE6-4342-B048-85BDC9FD1C3A}</a:tableStyleId>
              </a:tblPr>
              <a:tblGrid>
                <a:gridCol w="4064000"/>
                <a:gridCol w="2013585"/>
              </a:tblGrid>
              <a:tr h="817245">
                <a:tc gridSpan="2">
                  <a:txBody>
                    <a:bodyPr/>
                    <a:p>
                      <a:pPr algn="ctr">
                        <a:buNone/>
                      </a:pPr>
                      <a:r>
                        <a:rPr lang="en-US" altLang="zh-CN" sz="3600" b="1">
                          <a:solidFill>
                            <a:schemeClr val="tx1"/>
                          </a:solidFill>
                          <a:latin typeface="Times New Roman" panose="02020603050405020304" pitchFamily="18" charset="0"/>
                          <a:cs typeface="Times New Roman" panose="02020603050405020304" pitchFamily="18" charset="0"/>
                        </a:rPr>
                        <a:t>Para.2</a:t>
                      </a:r>
                      <a:endParaRPr lang="en-US" altLang="zh-CN" sz="3600" b="1">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17880">
                <a:tc>
                  <a:txBody>
                    <a:bodyPr/>
                    <a:p>
                      <a:pPr algn="l">
                        <a:buNone/>
                      </a:pPr>
                      <a:r>
                        <a:rPr lang="en-US" altLang="zh-CN" sz="3200" b="0">
                          <a:solidFill>
                            <a:schemeClr val="tx1"/>
                          </a:solidFill>
                          <a:latin typeface="Times New Roman" panose="02020603050405020304" pitchFamily="18" charset="0"/>
                          <a:cs typeface="Times New Roman" panose="02020603050405020304" pitchFamily="18" charset="0"/>
                        </a:rPr>
                        <a:t>                </a:t>
                      </a:r>
                      <a:r>
                        <a:rPr lang="en-US" altLang="zh-CN" sz="3200" b="0">
                          <a:solidFill>
                            <a:schemeClr val="accent5">
                              <a:lumMod val="75000"/>
                            </a:schemeClr>
                          </a:solidFill>
                          <a:latin typeface="Times New Roman" panose="02020603050405020304" pitchFamily="18" charset="0"/>
                          <a:cs typeface="Times New Roman" panose="02020603050405020304" pitchFamily="18" charset="0"/>
                        </a:rPr>
                        <a:t>plot</a:t>
                      </a:r>
                      <a:endParaRPr lang="en-US" altLang="zh-CN" sz="3200">
                        <a:solidFill>
                          <a:schemeClr val="accent5">
                            <a:lumMod val="75000"/>
                          </a:schemeClr>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l">
                        <a:buNone/>
                      </a:pPr>
                      <a:r>
                        <a:rPr lang="en-US" altLang="zh-CN" sz="3200" b="0">
                          <a:solidFill>
                            <a:schemeClr val="tx1"/>
                          </a:solidFill>
                          <a:latin typeface="Times New Roman" panose="02020603050405020304" pitchFamily="18" charset="0"/>
                          <a:cs typeface="Times New Roman" panose="02020603050405020304" pitchFamily="18" charset="0"/>
                        </a:rPr>
                        <a:t>emotion</a:t>
                      </a:r>
                      <a:r>
                        <a:rPr lang="en-US" altLang="zh-CN" sz="3200">
                          <a:solidFill>
                            <a:schemeClr val="tx1"/>
                          </a:solidFill>
                          <a:latin typeface="Times New Roman" panose="02020603050405020304" pitchFamily="18" charset="0"/>
                          <a:cs typeface="Times New Roman" panose="02020603050405020304" pitchFamily="18" charset="0"/>
                        </a:rPr>
                        <a:t>s</a:t>
                      </a:r>
                      <a:endParaRPr lang="en-US" altLang="zh-CN" sz="32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844800">
                <a:tc>
                  <a:txBody>
                    <a:bodyPr/>
                    <a:p>
                      <a:pPr marL="457200" indent="-4572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sym typeface="+mn-ea"/>
                      </a:endParaRPr>
                    </a:p>
                    <a:p>
                      <a:pPr marL="457200" indent="-4572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sym typeface="+mn-ea"/>
                      </a:endParaRPr>
                    </a:p>
                    <a:p>
                      <a:pPr marL="457200" indent="-457200">
                        <a:buFont typeface="Wingdings" panose="05000000000000000000" charset="0"/>
                        <a:buChar char="Ø"/>
                      </a:pPr>
                      <a:endParaRPr lang="en-US" altLang="zh-CN" sz="2400" b="0">
                        <a:latin typeface="Times New Roman" panose="02020603050405020304" pitchFamily="18" charset="0"/>
                        <a:cs typeface="Times New Roman" panose="02020603050405020304" pitchFamily="18" charset="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2400">
                        <a:latin typeface="Times New Roman" panose="02020603050405020304" pitchFamily="18" charset="0"/>
                        <a:cs typeface="Times New Roman" panose="02020603050405020304" pitchFamily="18" charset="0"/>
                        <a:sym typeface="+mn-ea"/>
                      </a:endParaRPr>
                    </a:p>
                    <a:p>
                      <a:pPr>
                        <a:buNone/>
                      </a:pPr>
                      <a:endParaRPr lang="en-US" altLang="zh-CN" sz="2400">
                        <a:latin typeface="Times New Roman" panose="02020603050405020304" pitchFamily="18" charset="0"/>
                        <a:cs typeface="Times New Roman" panose="02020603050405020304" pitchFamily="18" charset="0"/>
                        <a:sym typeface="+mn-ea"/>
                      </a:endParaRPr>
                    </a:p>
                    <a:p>
                      <a:pPr>
                        <a:buNone/>
                      </a:pPr>
                      <a:endParaRPr lang="en-US" altLang="zh-CN" sz="3200">
                        <a:latin typeface="Times New Roman" panose="02020603050405020304" pitchFamily="18" charset="0"/>
                        <a:cs typeface="Times New Roman" panose="02020603050405020304" pitchFamily="18" charset="0"/>
                        <a:sym typeface="+mn-ea"/>
                      </a:endParaRPr>
                    </a:p>
                    <a:p>
                      <a:pPr>
                        <a:buNone/>
                      </a:pPr>
                      <a:endParaRPr lang="en-US" altLang="zh-CN" sz="4400" b="1">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3" name="MH_Number_1"/>
          <p:cNvSpPr/>
          <p:nvPr>
            <p:custDataLst>
              <p:tags r:id="rId1"/>
            </p:custDataLst>
          </p:nvPr>
        </p:nvSpPr>
        <p:spPr>
          <a:xfrm>
            <a:off x="346075" y="201930"/>
            <a:ext cx="406971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list the writing points</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4"/>
          <p:cNvSpPr txBox="1"/>
          <p:nvPr/>
        </p:nvSpPr>
        <p:spPr>
          <a:xfrm>
            <a:off x="4970145" y="159385"/>
            <a:ext cx="5908675"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List the outline </a:t>
            </a:r>
            <a:r>
              <a:rPr lang="zh-CN" altLang="en-US" sz="2800" b="1"/>
              <a:t>(罗列写作要点)</a:t>
            </a:r>
            <a:endParaRPr lang="zh-CN" altLang="en-US" sz="2800" b="1"/>
          </a:p>
        </p:txBody>
      </p:sp>
      <p:sp>
        <p:nvSpPr>
          <p:cNvPr id="7" name="文本框 6"/>
          <p:cNvSpPr txBox="1"/>
          <p:nvPr/>
        </p:nvSpPr>
        <p:spPr>
          <a:xfrm>
            <a:off x="168910" y="3359785"/>
            <a:ext cx="3446780" cy="2676525"/>
          </a:xfrm>
          <a:prstGeom prst="rect">
            <a:avLst/>
          </a:prstGeom>
          <a:noFill/>
        </p:spPr>
        <p:txBody>
          <a:bodyPr wrap="square" rtlCol="0">
            <a:spAutoFit/>
          </a:bodyPr>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attempt to pull my head out</a:t>
            </a:r>
            <a:endParaRPr lang="en-US" altLang="zh-CN" sz="2400" b="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family offered help</a:t>
            </a:r>
            <a:endParaRPr lang="en-US" altLang="zh-CN" sz="2400" b="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head was released</a:t>
            </a:r>
            <a:endParaRPr lang="en-US" altLang="zh-CN" sz="2400" b="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mum captured the whole event</a:t>
            </a:r>
            <a:endParaRPr lang="en-US" altLang="zh-CN" sz="4400" b="1">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3902075" y="3549015"/>
            <a:ext cx="1130935" cy="1198880"/>
          </a:xfrm>
          <a:prstGeom prst="rect">
            <a:avLst/>
          </a:prstGeom>
          <a:noFill/>
        </p:spPr>
        <p:txBody>
          <a:bodyPr wrap="none" rtlCol="0">
            <a:spAutoFit/>
          </a:bodyPr>
          <a:p>
            <a:pPr algn="l">
              <a:buNone/>
            </a:pPr>
            <a:r>
              <a:rPr lang="en-US" altLang="zh-CN" sz="2400">
                <a:latin typeface="Times New Roman" panose="02020603050405020304" pitchFamily="18" charset="0"/>
                <a:cs typeface="Times New Roman" panose="02020603050405020304" pitchFamily="18" charset="0"/>
                <a:sym typeface="+mn-ea"/>
              </a:rPr>
              <a:t>anxious</a:t>
            </a:r>
            <a:endParaRPr lang="en-US" altLang="zh-CN" sz="2400" b="0">
              <a:latin typeface="Times New Roman" panose="02020603050405020304" pitchFamily="18" charset="0"/>
              <a:cs typeface="Times New Roman" panose="02020603050405020304" pitchFamily="18" charset="0"/>
              <a:sym typeface="+mn-ea"/>
            </a:endParaRPr>
          </a:p>
          <a:p>
            <a:pPr algn="l">
              <a:buNone/>
            </a:pPr>
            <a:endParaRPr lang="en-US" altLang="zh-CN" sz="2400" b="0">
              <a:latin typeface="Times New Roman" panose="02020603050405020304" pitchFamily="18" charset="0"/>
              <a:cs typeface="Times New Roman" panose="02020603050405020304" pitchFamily="18" charset="0"/>
              <a:sym typeface="+mn-ea"/>
            </a:endParaRPr>
          </a:p>
          <a:p>
            <a:pPr algn="l">
              <a:buNone/>
            </a:pPr>
            <a:endParaRPr lang="en-US" altLang="zh-CN" sz="2400" b="0">
              <a:latin typeface="Times New Roman" panose="02020603050405020304" pitchFamily="18" charset="0"/>
              <a:cs typeface="Times New Roman" panose="02020603050405020304" pitchFamily="18" charset="0"/>
              <a:sym typeface="+mn-ea"/>
            </a:endParaRPr>
          </a:p>
        </p:txBody>
      </p:sp>
      <p:sp>
        <p:nvSpPr>
          <p:cNvPr id="9" name="右箭头 8"/>
          <p:cNvSpPr/>
          <p:nvPr/>
        </p:nvSpPr>
        <p:spPr>
          <a:xfrm rot="5400000">
            <a:off x="4182110" y="3966845"/>
            <a:ext cx="516890" cy="39306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右箭头 10"/>
          <p:cNvSpPr/>
          <p:nvPr/>
        </p:nvSpPr>
        <p:spPr>
          <a:xfrm rot="5400000">
            <a:off x="4182110" y="4944110"/>
            <a:ext cx="516890" cy="39306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936365" y="5624830"/>
            <a:ext cx="1163955" cy="460375"/>
          </a:xfrm>
          <a:prstGeom prst="rect">
            <a:avLst/>
          </a:prstGeom>
          <a:noFill/>
        </p:spPr>
        <p:txBody>
          <a:bodyPr wrap="none" rtlCol="0">
            <a:spAutoFit/>
          </a:bodyPr>
          <a:p>
            <a:pPr algn="l">
              <a:buNone/>
            </a:pPr>
            <a:r>
              <a:rPr lang="en-US" altLang="zh-CN" sz="2400">
                <a:latin typeface="Times New Roman" panose="02020603050405020304" pitchFamily="18" charset="0"/>
                <a:cs typeface="Times New Roman" panose="02020603050405020304" pitchFamily="18" charset="0"/>
                <a:sym typeface="+mn-ea"/>
              </a:rPr>
              <a:t>relieved</a:t>
            </a:r>
            <a:endParaRPr lang="en-US" altLang="zh-CN" sz="2400" b="0">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3902075" y="4422140"/>
            <a:ext cx="1232535" cy="460375"/>
          </a:xfrm>
          <a:prstGeom prst="rect">
            <a:avLst/>
          </a:prstGeom>
          <a:noFill/>
        </p:spPr>
        <p:txBody>
          <a:bodyPr wrap="none" rtlCol="0">
            <a:spAutoFit/>
          </a:bodyPr>
          <a:p>
            <a:pPr algn="l"/>
            <a:r>
              <a:rPr lang="en-US" altLang="zh-CN" sz="2400">
                <a:latin typeface="Times New Roman" panose="02020603050405020304" pitchFamily="18" charset="0"/>
                <a:cs typeface="Times New Roman" panose="02020603050405020304" pitchFamily="18" charset="0"/>
                <a:sym typeface="+mn-ea"/>
              </a:rPr>
              <a:t>hopeless</a:t>
            </a:r>
            <a:endParaRPr lang="en-US" altLang="zh-CN" sz="2400">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5946140" y="3917950"/>
            <a:ext cx="3956685" cy="829945"/>
          </a:xfrm>
          <a:prstGeom prst="rect">
            <a:avLst/>
          </a:prstGeom>
          <a:noFill/>
        </p:spPr>
        <p:txBody>
          <a:bodyPr wrap="none" rtlCol="0">
            <a:spAutoFit/>
          </a:bodyPr>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reactions from netizens</a:t>
            </a:r>
            <a:endParaRPr lang="en-US" altLang="zh-CN" sz="24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my reflections on the event</a:t>
            </a:r>
            <a:endParaRPr lang="en-US" altLang="zh-CN" sz="2400" b="0">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10099675" y="3644900"/>
            <a:ext cx="1300480" cy="460375"/>
          </a:xfrm>
          <a:prstGeom prst="rect">
            <a:avLst/>
          </a:prstGeom>
          <a:noFill/>
        </p:spPr>
        <p:txBody>
          <a:bodyPr wrap="none" rtlCol="0">
            <a:spAutoFit/>
          </a:bodyPr>
          <a:p>
            <a:pPr algn="l">
              <a:buNone/>
            </a:pPr>
            <a:r>
              <a:rPr lang="en-US" altLang="zh-CN" sz="2400">
                <a:latin typeface="Times New Roman" panose="02020603050405020304" pitchFamily="18" charset="0"/>
                <a:cs typeface="Times New Roman" panose="02020603050405020304" pitchFamily="18" charset="0"/>
                <a:sym typeface="+mn-ea"/>
              </a:rPr>
              <a:t>surprised</a:t>
            </a:r>
            <a:endParaRPr lang="en-US" altLang="zh-CN" sz="2400">
              <a:latin typeface="Times New Roman" panose="02020603050405020304" pitchFamily="18" charset="0"/>
              <a:cs typeface="Times New Roman" panose="02020603050405020304" pitchFamily="18" charset="0"/>
              <a:sym typeface="+mn-ea"/>
            </a:endParaRPr>
          </a:p>
        </p:txBody>
      </p:sp>
      <p:sp>
        <p:nvSpPr>
          <p:cNvPr id="17" name="右箭头 16"/>
          <p:cNvSpPr/>
          <p:nvPr/>
        </p:nvSpPr>
        <p:spPr>
          <a:xfrm rot="5400000">
            <a:off x="10523220" y="4166870"/>
            <a:ext cx="516890" cy="39306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0226675" y="4747895"/>
            <a:ext cx="1316355" cy="460375"/>
          </a:xfrm>
          <a:prstGeom prst="rect">
            <a:avLst/>
          </a:prstGeom>
          <a:noFill/>
        </p:spPr>
        <p:txBody>
          <a:bodyPr wrap="none" rtlCol="0">
            <a:spAutoFit/>
          </a:bodyPr>
          <a:p>
            <a:pPr algn="l">
              <a:buNone/>
            </a:pPr>
            <a:r>
              <a:rPr lang="en-US" altLang="zh-CN" sz="2400">
                <a:latin typeface="Times New Roman" panose="02020603050405020304" pitchFamily="18" charset="0"/>
                <a:cs typeface="Times New Roman" panose="02020603050405020304" pitchFamily="18" charset="0"/>
                <a:sym typeface="+mn-ea"/>
              </a:rPr>
              <a:t>delighted</a:t>
            </a:r>
            <a:endParaRPr lang="en-US" altLang="zh-CN" sz="3200">
              <a:latin typeface="Times New Roman" panose="02020603050405020304" pitchFamily="18" charset="0"/>
              <a:cs typeface="Times New Roman" panose="02020603050405020304" pitchFamily="18" charset="0"/>
              <a:sym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in)">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3" grpId="0"/>
      <p:bldP spid="11" grpId="0" animBg="1"/>
      <p:bldP spid="12" grpId="0"/>
      <p:bldP spid="14" grpId="0"/>
      <p:bldP spid="16" grpId="0"/>
      <p:bldP spid="17" grpId="0" bldLvl="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tx1"/>
              </a:solidFill>
              <a:latin typeface="Times New Roman" panose="02020603050405020304" pitchFamily="18" charset="0"/>
              <a:ea typeface="Times New Roman" panose="02020603050405020304" pitchFamily="18" charset="0"/>
              <a:sym typeface="+mn-ea"/>
            </a:endParaRPr>
          </a:p>
        </p:txBody>
      </p:sp>
      <p:sp>
        <p:nvSpPr>
          <p:cNvPr id="2" name="文本框 1"/>
          <p:cNvSpPr txBox="1"/>
          <p:nvPr/>
        </p:nvSpPr>
        <p:spPr>
          <a:xfrm>
            <a:off x="361315" y="320675"/>
            <a:ext cx="11098530" cy="2676525"/>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rPr>
              <a:t>Para.1 </a:t>
            </a:r>
            <a:r>
              <a:rPr lang="zh-CN" altLang="en-US" sz="2800">
                <a:latin typeface="Times New Roman" panose="02020603050405020304" pitchFamily="18" charset="0"/>
                <a:cs typeface="Times New Roman" panose="02020603050405020304" pitchFamily="18" charset="0"/>
              </a:rPr>
              <a:t>It was five or six minutes though it felt much longer.</a:t>
            </a:r>
            <a:r>
              <a:rPr lang="en-US" altLang="zh-CN" sz="2800">
                <a:latin typeface="Times New Roman" panose="02020603050405020304" pitchFamily="18" charset="0"/>
                <a:cs typeface="Times New Roman" panose="02020603050405020304" pitchFamily="18" charset="0"/>
              </a:rPr>
              <a:t>_____________</a:t>
            </a:r>
            <a:endParaRPr lang="zh-CN" altLang="en-US"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p:txBody>
      </p:sp>
      <p:sp>
        <p:nvSpPr>
          <p:cNvPr id="3" name="文本框 2"/>
          <p:cNvSpPr txBox="1"/>
          <p:nvPr/>
        </p:nvSpPr>
        <p:spPr>
          <a:xfrm>
            <a:off x="94615" y="5845175"/>
            <a:ext cx="5829935" cy="829945"/>
          </a:xfrm>
          <a:prstGeom prst="rect">
            <a:avLst/>
          </a:prstGeom>
          <a:noFill/>
        </p:spPr>
        <p:txBody>
          <a:bodyPr wrap="square" rtlCol="0" anchor="t">
            <a:spAutoFit/>
          </a:bodyPr>
          <a:p>
            <a:pPr marL="457200" indent="-457200" algn="l" eaLnBrk="0" hangingPunct="0">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a:t>
            </a:r>
            <a:r>
              <a:rPr lang="en-US" sz="2400" dirty="0">
                <a:solidFill>
                  <a:srgbClr val="FF0000"/>
                </a:solidFill>
                <a:latin typeface="Times New Roman" panose="02020603050405020304" pitchFamily="18" charset="0"/>
                <a:ea typeface="Times New Roman" panose="02020603050405020304" pitchFamily="18" charset="0"/>
                <a:sym typeface="+mn-ea"/>
              </a:rPr>
              <a:t>tugged</a:t>
            </a:r>
            <a:r>
              <a:rPr lang="en-US" sz="2000" b="1" dirty="0">
                <a:latin typeface="Times New Roman" panose="02020603050405020304" pitchFamily="18" charset="0"/>
                <a:ea typeface="Times New Roman" panose="02020603050405020304" pitchFamily="18" charset="0"/>
                <a:sym typeface="+mn-ea"/>
              </a:rPr>
              <a:t>(猛拉)</a:t>
            </a:r>
            <a:r>
              <a:rPr lang="en-US" sz="2400" dirty="0">
                <a:latin typeface="Times New Roman" panose="02020603050405020304" pitchFamily="18" charset="0"/>
                <a:ea typeface="Times New Roman" panose="02020603050405020304" pitchFamily="18" charset="0"/>
                <a:sym typeface="+mn-ea"/>
              </a:rPr>
              <a:t>/ </a:t>
            </a:r>
            <a:r>
              <a:rPr lang="en-US" sz="2400" dirty="0">
                <a:solidFill>
                  <a:srgbClr val="FF0000"/>
                </a:solidFill>
                <a:latin typeface="Times New Roman" panose="02020603050405020304" pitchFamily="18" charset="0"/>
                <a:ea typeface="Times New Roman" panose="02020603050405020304" pitchFamily="18" charset="0"/>
                <a:sym typeface="+mn-ea"/>
              </a:rPr>
              <a:t>banged</a:t>
            </a:r>
            <a:r>
              <a:rPr lang="en-US" sz="2000" b="1" dirty="0">
                <a:latin typeface="Times New Roman" panose="02020603050405020304" pitchFamily="18" charset="0"/>
                <a:ea typeface="Times New Roman" panose="02020603050405020304" pitchFamily="18" charset="0"/>
                <a:sym typeface="+mn-ea"/>
              </a:rPr>
              <a:t>(敲)</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punched</a:t>
            </a:r>
            <a:r>
              <a:rPr lang="en-US" sz="2400" dirty="0">
                <a:latin typeface="Times New Roman" panose="02020603050405020304" pitchFamily="18" charset="0"/>
                <a:ea typeface="Times New Roman" panose="02020603050405020304" pitchFamily="18" charset="0"/>
                <a:sym typeface="+mn-ea"/>
              </a:rPr>
              <a:t> the pumpkin furiously /frantically</a:t>
            </a:r>
            <a:endParaRPr lang="en-US" sz="2400" dirty="0">
              <a:solidFill>
                <a:schemeClr val="tx1"/>
              </a:solidFill>
              <a:latin typeface="Times New Roman" panose="02020603050405020304" pitchFamily="18" charset="0"/>
              <a:ea typeface="Times New Roman" panose="02020603050405020304" pitchFamily="18" charset="0"/>
              <a:sym typeface="+mn-ea"/>
            </a:endParaRPr>
          </a:p>
        </p:txBody>
      </p:sp>
      <p:sp>
        <p:nvSpPr>
          <p:cNvPr id="7" name="文本框 6"/>
          <p:cNvSpPr txBox="1"/>
          <p:nvPr/>
        </p:nvSpPr>
        <p:spPr>
          <a:xfrm>
            <a:off x="189230" y="1484630"/>
            <a:ext cx="1254125" cy="521970"/>
          </a:xfrm>
          <a:prstGeom prst="rect">
            <a:avLst/>
          </a:prstGeom>
          <a:solidFill>
            <a:schemeClr val="accent3">
              <a:lumMod val="20000"/>
              <a:lumOff val="80000"/>
            </a:schemeClr>
          </a:solidFill>
        </p:spPr>
        <p:txBody>
          <a:bodyPr wrap="none" rtlCol="0">
            <a:spAutoFit/>
          </a:bodyPr>
          <a:p>
            <a:pPr marL="457200" indent="-457200" algn="l">
              <a:buFont typeface="Wingdings" panose="05000000000000000000" charset="0"/>
              <a:buChar char="l"/>
            </a:pPr>
            <a:r>
              <a:rPr lang="zh-CN" altLang="en-US" sz="2800" b="1" dirty="0">
                <a:latin typeface="Times New Roman" panose="02020603050405020304" pitchFamily="18" charset="0"/>
                <a:ea typeface="宋体" panose="02010600030101010101" pitchFamily="2" charset="-122"/>
                <a:sym typeface="+mn-ea"/>
              </a:rPr>
              <a:t>呼救</a:t>
            </a:r>
            <a:endParaRPr lang="zh-CN" altLang="en-US" sz="2800" b="1" dirty="0">
              <a:solidFill>
                <a:schemeClr val="tx1"/>
              </a:solidFill>
              <a:latin typeface="Times New Roman" panose="02020603050405020304" pitchFamily="18" charset="0"/>
              <a:ea typeface="宋体" panose="02010600030101010101" pitchFamily="2" charset="-122"/>
              <a:sym typeface="+mn-ea"/>
            </a:endParaRPr>
          </a:p>
        </p:txBody>
      </p:sp>
      <p:sp>
        <p:nvSpPr>
          <p:cNvPr id="8" name="文本框 7"/>
          <p:cNvSpPr txBox="1"/>
          <p:nvPr/>
        </p:nvSpPr>
        <p:spPr>
          <a:xfrm>
            <a:off x="189230" y="2421890"/>
            <a:ext cx="6042660" cy="1198880"/>
          </a:xfrm>
          <a:prstGeom prst="rect">
            <a:avLst/>
          </a:prstGeom>
          <a:noFill/>
        </p:spPr>
        <p:txBody>
          <a:bodyPr wrap="square" rtlCol="0">
            <a:spAutoFit/>
          </a:bodyPr>
          <a:p>
            <a:pPr marL="457200" indent="-457200" algn="l" eaLnBrk="0" hangingPunct="0">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a:t>
            </a:r>
            <a:r>
              <a:rPr lang="en-US" sz="2400" dirty="0">
                <a:solidFill>
                  <a:srgbClr val="FF0000"/>
                </a:solidFill>
                <a:latin typeface="Times New Roman" panose="02020603050405020304" pitchFamily="18" charset="0"/>
                <a:ea typeface="Times New Roman" panose="02020603050405020304" pitchFamily="18" charset="0"/>
                <a:sym typeface="+mn-ea"/>
              </a:rPr>
              <a:t>exclaimed</a:t>
            </a:r>
            <a:r>
              <a:rPr lang="en-US" sz="2000" b="1" dirty="0">
                <a:latin typeface="Times New Roman" panose="02020603050405020304" pitchFamily="18" charset="0"/>
                <a:ea typeface="Times New Roman" panose="02020603050405020304" pitchFamily="18" charset="0"/>
                <a:sym typeface="+mn-ea"/>
              </a:rPr>
              <a:t> (由于痛苦呼喊)</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yelled</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screamed</a:t>
            </a:r>
            <a:r>
              <a:rPr lang="en-US" sz="2400" dirty="0">
                <a:latin typeface="Times New Roman" panose="02020603050405020304" pitchFamily="18" charset="0"/>
                <a:ea typeface="Times New Roman" panose="02020603050405020304" pitchFamily="18" charset="0"/>
                <a:sym typeface="+mn-ea"/>
              </a:rPr>
              <a:t>/</a:t>
            </a:r>
            <a:endParaRPr lang="en-US" sz="2400" dirty="0">
              <a:latin typeface="Times New Roman" panose="02020603050405020304" pitchFamily="18" charset="0"/>
              <a:ea typeface="Times New Roman" panose="02020603050405020304" pitchFamily="18" charset="0"/>
              <a:sym typeface="+mn-ea"/>
            </a:endParaRPr>
          </a:p>
          <a:p>
            <a:pPr indent="0" algn="l" eaLnBrk="0" hangingPunct="0">
              <a:buFont typeface="Wingdings" panose="05000000000000000000" charset="0"/>
              <a:buNone/>
            </a:pPr>
            <a:r>
              <a:rPr lang="en-US" sz="2400" dirty="0">
                <a:solidFill>
                  <a:srgbClr val="FF0000"/>
                </a:solidFill>
                <a:latin typeface="Times New Roman" panose="02020603050405020304" pitchFamily="18" charset="0"/>
                <a:ea typeface="Times New Roman" panose="02020603050405020304" pitchFamily="18" charset="0"/>
                <a:sym typeface="+mn-ea"/>
              </a:rPr>
              <a:t>cried</a:t>
            </a:r>
            <a:r>
              <a:rPr lang="en-US" sz="2400" dirty="0">
                <a:solidFill>
                  <a:schemeClr val="tx1"/>
                </a:solidFill>
                <a:latin typeface="Times New Roman" panose="02020603050405020304" pitchFamily="18" charset="0"/>
                <a:ea typeface="Times New Roman" panose="02020603050405020304" pitchFamily="18" charset="0"/>
                <a:sym typeface="+mn-ea"/>
              </a:rPr>
              <a:t> /</a:t>
            </a:r>
            <a:r>
              <a:rPr lang="en-US" sz="2400" dirty="0">
                <a:solidFill>
                  <a:srgbClr val="FF0000"/>
                </a:solidFill>
                <a:latin typeface="Times New Roman" panose="02020603050405020304" pitchFamily="18" charset="0"/>
                <a:ea typeface="Times New Roman" panose="02020603050405020304" pitchFamily="18" charset="0"/>
                <a:sym typeface="+mn-ea"/>
              </a:rPr>
              <a:t>shrieked</a:t>
            </a:r>
            <a:r>
              <a:rPr lang="en-US" sz="2000" b="1" dirty="0">
                <a:latin typeface="Times New Roman" panose="02020603050405020304" pitchFamily="18" charset="0"/>
                <a:ea typeface="Times New Roman" panose="02020603050405020304" pitchFamily="18" charset="0"/>
                <a:sym typeface="+mn-ea"/>
              </a:rPr>
              <a:t>(尖叫)</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bellowed </a:t>
            </a:r>
            <a:r>
              <a:rPr lang="en-US" sz="2000" b="1" dirty="0">
                <a:latin typeface="Times New Roman" panose="02020603050405020304" pitchFamily="18" charset="0"/>
                <a:ea typeface="Times New Roman" panose="02020603050405020304" pitchFamily="18" charset="0"/>
                <a:sym typeface="+mn-ea"/>
              </a:rPr>
              <a:t>(大喊) </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bawled</a:t>
            </a:r>
            <a:r>
              <a:rPr lang="en-US" sz="2000" b="1" dirty="0">
                <a:latin typeface="Times New Roman" panose="02020603050405020304" pitchFamily="18" charset="0"/>
                <a:ea typeface="Times New Roman" panose="02020603050405020304" pitchFamily="18" charset="0"/>
                <a:sym typeface="+mn-ea"/>
              </a:rPr>
              <a:t>(大喊)</a:t>
            </a:r>
            <a:r>
              <a:rPr lang="en-US" sz="2400" dirty="0">
                <a:latin typeface="Times New Roman" panose="02020603050405020304" pitchFamily="18" charset="0"/>
                <a:ea typeface="Times New Roman" panose="02020603050405020304" pitchFamily="18" charset="0"/>
                <a:sym typeface="+mn-ea"/>
              </a:rPr>
              <a:t> for help.</a:t>
            </a:r>
            <a:endParaRPr lang="en-US" altLang="en-US" sz="2400" dirty="0">
              <a:latin typeface="Times New Roman" panose="02020603050405020304" pitchFamily="18" charset="0"/>
              <a:ea typeface="Times New Roman" panose="02020603050405020304" pitchFamily="18" charset="0"/>
              <a:sym typeface="+mn-ea"/>
            </a:endParaRPr>
          </a:p>
        </p:txBody>
      </p:sp>
      <p:sp>
        <p:nvSpPr>
          <p:cNvPr id="11" name="文本框 10"/>
          <p:cNvSpPr txBox="1"/>
          <p:nvPr/>
        </p:nvSpPr>
        <p:spPr>
          <a:xfrm>
            <a:off x="189230" y="1961515"/>
            <a:ext cx="4533900" cy="460375"/>
          </a:xfrm>
          <a:prstGeom prst="rect">
            <a:avLst/>
          </a:prstGeom>
          <a:noFill/>
        </p:spPr>
        <p:txBody>
          <a:bodyPr wrap="square" rtlCol="0">
            <a:spAutoFit/>
          </a:bodyPr>
          <a:p>
            <a:pPr marL="457200" indent="-457200" algn="l">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“Help me!”I </a:t>
            </a:r>
            <a:r>
              <a:rPr lang="en-US" sz="2400" dirty="0">
                <a:solidFill>
                  <a:srgbClr val="FF0000"/>
                </a:solidFill>
                <a:latin typeface="Times New Roman" panose="02020603050405020304" pitchFamily="18" charset="0"/>
                <a:ea typeface="Times New Roman" panose="02020603050405020304" pitchFamily="18" charset="0"/>
                <a:sym typeface="+mn-ea"/>
              </a:rPr>
              <a:t>pleaded</a:t>
            </a:r>
            <a:r>
              <a:rPr lang="en-US" sz="2000" b="1" dirty="0">
                <a:latin typeface="Times New Roman" panose="02020603050405020304" pitchFamily="18" charset="0"/>
                <a:ea typeface="Times New Roman" panose="02020603050405020304" pitchFamily="18" charset="0"/>
                <a:sym typeface="+mn-ea"/>
              </a:rPr>
              <a:t>(乞求)</a:t>
            </a:r>
            <a:endParaRPr lang="en-US" sz="2000" b="1" dirty="0">
              <a:solidFill>
                <a:schemeClr val="tx1"/>
              </a:solidFill>
              <a:latin typeface="Times New Roman" panose="02020603050405020304" pitchFamily="18" charset="0"/>
              <a:ea typeface="Times New Roman" panose="02020603050405020304" pitchFamily="18" charset="0"/>
              <a:sym typeface="+mn-ea"/>
            </a:endParaRPr>
          </a:p>
        </p:txBody>
      </p:sp>
      <p:sp>
        <p:nvSpPr>
          <p:cNvPr id="12" name="文本框 11"/>
          <p:cNvSpPr txBox="1"/>
          <p:nvPr/>
        </p:nvSpPr>
        <p:spPr>
          <a:xfrm>
            <a:off x="94615" y="3682365"/>
            <a:ext cx="2169160" cy="521970"/>
          </a:xfrm>
          <a:prstGeom prst="rect">
            <a:avLst/>
          </a:prstGeom>
          <a:solidFill>
            <a:schemeClr val="accent3">
              <a:lumMod val="20000"/>
              <a:lumOff val="80000"/>
            </a:schemeClr>
          </a:solidFill>
        </p:spPr>
        <p:txBody>
          <a:bodyPr wrap="none" rtlCol="0">
            <a:spAutoFit/>
          </a:bodyPr>
          <a:p>
            <a:pPr marL="457200" indent="-457200" algn="l">
              <a:buFont typeface="Wingdings" panose="05000000000000000000" charset="0"/>
              <a:buChar char="l"/>
            </a:pPr>
            <a:r>
              <a:rPr lang="zh-CN" altLang="en-US" sz="2800" b="1" dirty="0">
                <a:latin typeface="Times New Roman" panose="02020603050405020304" pitchFamily="18" charset="0"/>
                <a:ea typeface="宋体" panose="02010600030101010101" pitchFamily="2" charset="-122"/>
                <a:sym typeface="+mn-ea"/>
              </a:rPr>
              <a:t>摇/挤脑袋</a:t>
            </a:r>
            <a:endParaRPr lang="en-US" altLang="en-US" dirty="0">
              <a:latin typeface="Times New Roman" panose="02020603050405020304" pitchFamily="18" charset="0"/>
              <a:ea typeface="Times New Roman" panose="02020603050405020304" pitchFamily="18" charset="0"/>
            </a:endParaRPr>
          </a:p>
        </p:txBody>
      </p:sp>
      <p:sp>
        <p:nvSpPr>
          <p:cNvPr id="13" name="文本框 12"/>
          <p:cNvSpPr txBox="1"/>
          <p:nvPr/>
        </p:nvSpPr>
        <p:spPr>
          <a:xfrm>
            <a:off x="94615" y="4609465"/>
            <a:ext cx="5735955" cy="829945"/>
          </a:xfrm>
          <a:prstGeom prst="rect">
            <a:avLst/>
          </a:prstGeom>
          <a:noFill/>
        </p:spPr>
        <p:txBody>
          <a:bodyPr wrap="square" rtlCol="0">
            <a:spAutoFit/>
          </a:bodyPr>
          <a:p>
            <a:pPr marL="457200" indent="-457200" algn="l" eaLnBrk="0" hangingPunct="0">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struggled to</a:t>
            </a:r>
            <a:r>
              <a:rPr lang="en-US" sz="2400" dirty="0">
                <a:solidFill>
                  <a:srgbClr val="FF0000"/>
                </a:solidFill>
                <a:latin typeface="Times New Roman" panose="02020603050405020304" pitchFamily="18" charset="0"/>
                <a:ea typeface="Times New Roman" panose="02020603050405020304" pitchFamily="18" charset="0"/>
                <a:sym typeface="+mn-ea"/>
              </a:rPr>
              <a:t> squeeze</a:t>
            </a:r>
            <a:r>
              <a:rPr lang="en-US" sz="2400" dirty="0">
                <a:latin typeface="Times New Roman" panose="02020603050405020304" pitchFamily="18" charset="0"/>
                <a:ea typeface="Times New Roman" panose="02020603050405020304" pitchFamily="18" charset="0"/>
                <a:sym typeface="+mn-ea"/>
              </a:rPr>
              <a:t>/</a:t>
            </a:r>
            <a:r>
              <a:rPr lang="en-US" sz="2400" dirty="0">
                <a:solidFill>
                  <a:srgbClr val="FF0000"/>
                </a:solidFill>
                <a:latin typeface="Times New Roman" panose="02020603050405020304" pitchFamily="18" charset="0"/>
                <a:ea typeface="Times New Roman" panose="02020603050405020304" pitchFamily="18" charset="0"/>
                <a:sym typeface="+mn-ea"/>
              </a:rPr>
              <a:t>pull</a:t>
            </a:r>
            <a:r>
              <a:rPr lang="en-US" sz="2400" dirty="0">
                <a:latin typeface="Times New Roman" panose="02020603050405020304" pitchFamily="18" charset="0"/>
                <a:ea typeface="Times New Roman" panose="02020603050405020304" pitchFamily="18" charset="0"/>
                <a:sym typeface="+mn-ea"/>
              </a:rPr>
              <a:t> my head out of it.</a:t>
            </a:r>
            <a:endParaRPr lang="en-US" sz="2400" dirty="0">
              <a:latin typeface="Times New Roman" panose="02020603050405020304" pitchFamily="18" charset="0"/>
              <a:ea typeface="Times New Roman" panose="02020603050405020304" pitchFamily="18" charset="0"/>
              <a:sym typeface="+mn-ea"/>
            </a:endParaRPr>
          </a:p>
        </p:txBody>
      </p:sp>
      <p:sp>
        <p:nvSpPr>
          <p:cNvPr id="14" name="文本框 13"/>
          <p:cNvSpPr txBox="1"/>
          <p:nvPr/>
        </p:nvSpPr>
        <p:spPr>
          <a:xfrm>
            <a:off x="94615" y="4204335"/>
            <a:ext cx="5565140" cy="460375"/>
          </a:xfrm>
          <a:prstGeom prst="rect">
            <a:avLst/>
          </a:prstGeom>
          <a:noFill/>
        </p:spPr>
        <p:txBody>
          <a:bodyPr wrap="square" rtlCol="0">
            <a:spAutoFit/>
          </a:bodyPr>
          <a:p>
            <a:pPr marL="457200" indent="-457200" algn="l">
              <a:buFont typeface="Wingdings" panose="05000000000000000000" charset="0"/>
              <a:buChar char="p"/>
            </a:pPr>
            <a:r>
              <a:rPr lang="en-US" sz="2400" dirty="0">
                <a:latin typeface="Times New Roman" panose="02020603050405020304" pitchFamily="18" charset="0"/>
                <a:ea typeface="Times New Roman" panose="02020603050405020304" pitchFamily="18" charset="0"/>
                <a:sym typeface="+mn-ea"/>
              </a:rPr>
              <a:t>I </a:t>
            </a:r>
            <a:r>
              <a:rPr lang="en-US" sz="2400" dirty="0">
                <a:solidFill>
                  <a:srgbClr val="FF0000"/>
                </a:solidFill>
                <a:latin typeface="Times New Roman" panose="02020603050405020304" pitchFamily="18" charset="0"/>
                <a:ea typeface="Times New Roman" panose="02020603050405020304" pitchFamily="18" charset="0"/>
                <a:sym typeface="+mn-ea"/>
              </a:rPr>
              <a:t>bobbed </a:t>
            </a:r>
            <a:r>
              <a:rPr lang="en-US" sz="2400" dirty="0">
                <a:latin typeface="Times New Roman" panose="02020603050405020304" pitchFamily="18" charset="0"/>
                <a:ea typeface="Times New Roman" panose="02020603050405020304" pitchFamily="18" charset="0"/>
                <a:sym typeface="+mn-ea"/>
              </a:rPr>
              <a:t>my head </a:t>
            </a:r>
            <a:r>
              <a:rPr lang="en-US" sz="2000" b="1" dirty="0">
                <a:latin typeface="Times New Roman" panose="02020603050405020304" pitchFamily="18" charset="0"/>
                <a:ea typeface="Times New Roman" panose="02020603050405020304" pitchFamily="18" charset="0"/>
                <a:sym typeface="+mn-ea"/>
              </a:rPr>
              <a:t>(上下摆动) </a:t>
            </a:r>
            <a:r>
              <a:rPr lang="en-US" sz="2400" dirty="0">
                <a:latin typeface="Times New Roman" panose="02020603050405020304" pitchFamily="18" charset="0"/>
                <a:ea typeface="Times New Roman" panose="02020603050405020304" pitchFamily="18" charset="0"/>
                <a:sym typeface="+mn-ea"/>
              </a:rPr>
              <a:t>like crazy.</a:t>
            </a:r>
            <a:endParaRPr lang="en-US" altLang="en-US" sz="2400" dirty="0">
              <a:latin typeface="Times New Roman" panose="02020603050405020304" pitchFamily="18" charset="0"/>
              <a:ea typeface="Times New Roman" panose="02020603050405020304" pitchFamily="18" charset="0"/>
              <a:sym typeface="+mn-ea"/>
            </a:endParaRPr>
          </a:p>
        </p:txBody>
      </p:sp>
      <p:sp>
        <p:nvSpPr>
          <p:cNvPr id="15" name="文本框 14"/>
          <p:cNvSpPr txBox="1"/>
          <p:nvPr/>
        </p:nvSpPr>
        <p:spPr>
          <a:xfrm>
            <a:off x="94615" y="5323205"/>
            <a:ext cx="2625725" cy="521970"/>
          </a:xfrm>
          <a:prstGeom prst="rect">
            <a:avLst/>
          </a:prstGeom>
          <a:solidFill>
            <a:schemeClr val="accent3">
              <a:lumMod val="20000"/>
              <a:lumOff val="80000"/>
            </a:schemeClr>
          </a:solidFill>
        </p:spPr>
        <p:txBody>
          <a:bodyPr wrap="none" rtlCol="0">
            <a:spAutoFit/>
          </a:bodyPr>
          <a:p>
            <a:pPr marL="457200" indent="-457200" algn="l">
              <a:buFont typeface="Wingdings" panose="05000000000000000000" charset="0"/>
              <a:buChar char="l"/>
            </a:pPr>
            <a:r>
              <a:rPr lang="zh-CN" altLang="en-US" sz="2800" b="1" dirty="0">
                <a:latin typeface="Times New Roman" panose="02020603050405020304" pitchFamily="18" charset="0"/>
                <a:ea typeface="宋体" panose="02010600030101010101" pitchFamily="2" charset="-122"/>
                <a:sym typeface="+mn-ea"/>
              </a:rPr>
              <a:t>扯/敲/转南瓜</a:t>
            </a:r>
            <a:endParaRPr lang="zh-CN" altLang="en-US" sz="2800" b="1" dirty="0">
              <a:solidFill>
                <a:schemeClr val="tx1"/>
              </a:solidFill>
              <a:latin typeface="Times New Roman" panose="02020603050405020304" pitchFamily="18" charset="0"/>
              <a:ea typeface="宋体" panose="02010600030101010101" pitchFamily="2" charset="-122"/>
              <a:sym typeface="+mn-ea"/>
            </a:endParaRPr>
          </a:p>
        </p:txBody>
      </p:sp>
      <p:grpSp>
        <p:nvGrpSpPr>
          <p:cNvPr id="27" name="组合 26"/>
          <p:cNvGrpSpPr/>
          <p:nvPr/>
        </p:nvGrpSpPr>
        <p:grpSpPr>
          <a:xfrm>
            <a:off x="140335" y="858520"/>
            <a:ext cx="2916555" cy="639445"/>
            <a:chOff x="6059598" y="4363788"/>
            <a:chExt cx="4392890" cy="1407778"/>
          </a:xfrm>
          <a:solidFill>
            <a:srgbClr val="00B050"/>
          </a:solidFill>
        </p:grpSpPr>
        <p:sp>
          <p:nvSpPr>
            <p:cNvPr id="18" name="对话气泡: 矩形 17"/>
            <p:cNvSpPr/>
            <p:nvPr/>
          </p:nvSpPr>
          <p:spPr>
            <a:xfrm>
              <a:off x="6059598" y="4363788"/>
              <a:ext cx="4392890"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19" name="矩形 18"/>
            <p:cNvSpPr/>
            <p:nvPr/>
          </p:nvSpPr>
          <p:spPr>
            <a:xfrm>
              <a:off x="6133002" y="4376106"/>
              <a:ext cx="4286419"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Plot-my attempt</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grpSp>
        <p:nvGrpSpPr>
          <p:cNvPr id="23" name="组合 22"/>
          <p:cNvGrpSpPr/>
          <p:nvPr/>
        </p:nvGrpSpPr>
        <p:grpSpPr>
          <a:xfrm>
            <a:off x="7889240" y="2531110"/>
            <a:ext cx="3162300" cy="2820035"/>
            <a:chOff x="11310" y="3049"/>
            <a:chExt cx="4980" cy="4393"/>
          </a:xfrm>
        </p:grpSpPr>
        <p:sp>
          <p:nvSpPr>
            <p:cNvPr id="16" name="任意多边形 15"/>
            <p:cNvSpPr/>
            <p:nvPr/>
          </p:nvSpPr>
          <p:spPr>
            <a:xfrm rot="10380000" flipH="1">
              <a:off x="11310" y="3053"/>
              <a:ext cx="4277" cy="4389"/>
            </a:xfrm>
            <a:custGeom>
              <a:avLst/>
              <a:gdLst>
                <a:gd name="connsiteX0" fmla="*/ 0 w 6026046"/>
                <a:gd name="connsiteY0" fmla="*/ 3072127 h 3072127"/>
                <a:gd name="connsiteX1" fmla="*/ 3072983 w 6026046"/>
                <a:gd name="connsiteY1" fmla="*/ 29123 h 3072127"/>
                <a:gd name="connsiteX2" fmla="*/ 6026046 w 6026046"/>
                <a:gd name="connsiteY2" fmla="*/ 1453189 h 3072127"/>
                <a:gd name="connsiteX3" fmla="*/ 6026046 w 6026046"/>
                <a:gd name="connsiteY3" fmla="*/ 1453189 h 3072127"/>
              </a:gdLst>
              <a:ahLst/>
              <a:cxnLst>
                <a:cxn ang="0">
                  <a:pos x="connsiteX0" y="connsiteY0"/>
                </a:cxn>
                <a:cxn ang="0">
                  <a:pos x="connsiteX1" y="connsiteY1"/>
                </a:cxn>
                <a:cxn ang="0">
                  <a:pos x="connsiteX2" y="connsiteY2"/>
                </a:cxn>
                <a:cxn ang="0">
                  <a:pos x="connsiteX3" y="connsiteY3"/>
                </a:cxn>
              </a:cxnLst>
              <a:rect l="l" t="t" r="r" b="b"/>
              <a:pathLst>
                <a:path w="6026046" h="3072127">
                  <a:moveTo>
                    <a:pt x="0" y="3072127"/>
                  </a:moveTo>
                  <a:cubicBezTo>
                    <a:pt x="1034321" y="1685536"/>
                    <a:pt x="2068642" y="298946"/>
                    <a:pt x="3072983" y="29123"/>
                  </a:cubicBezTo>
                  <a:cubicBezTo>
                    <a:pt x="4077324" y="-240700"/>
                    <a:pt x="6026046" y="1453189"/>
                    <a:pt x="6026046" y="1453189"/>
                  </a:cubicBezTo>
                  <a:lnTo>
                    <a:pt x="6026046" y="1453189"/>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2" name="任意多边形 21"/>
            <p:cNvSpPr/>
            <p:nvPr/>
          </p:nvSpPr>
          <p:spPr>
            <a:xfrm rot="11040000">
              <a:off x="12038" y="3049"/>
              <a:ext cx="4252" cy="4389"/>
            </a:xfrm>
            <a:custGeom>
              <a:avLst/>
              <a:gdLst>
                <a:gd name="connsiteX0" fmla="*/ 0 w 6026046"/>
                <a:gd name="connsiteY0" fmla="*/ 3072127 h 3072127"/>
                <a:gd name="connsiteX1" fmla="*/ 3072983 w 6026046"/>
                <a:gd name="connsiteY1" fmla="*/ 29123 h 3072127"/>
                <a:gd name="connsiteX2" fmla="*/ 6026046 w 6026046"/>
                <a:gd name="connsiteY2" fmla="*/ 1453189 h 3072127"/>
                <a:gd name="connsiteX3" fmla="*/ 6026046 w 6026046"/>
                <a:gd name="connsiteY3" fmla="*/ 1453189 h 3072127"/>
              </a:gdLst>
              <a:ahLst/>
              <a:cxnLst>
                <a:cxn ang="0">
                  <a:pos x="connsiteX0" y="connsiteY0"/>
                </a:cxn>
                <a:cxn ang="0">
                  <a:pos x="connsiteX1" y="connsiteY1"/>
                </a:cxn>
                <a:cxn ang="0">
                  <a:pos x="connsiteX2" y="connsiteY2"/>
                </a:cxn>
                <a:cxn ang="0">
                  <a:pos x="connsiteX3" y="connsiteY3"/>
                </a:cxn>
              </a:cxnLst>
              <a:rect l="l" t="t" r="r" b="b"/>
              <a:pathLst>
                <a:path w="6026046" h="3072127">
                  <a:moveTo>
                    <a:pt x="0" y="3072127"/>
                  </a:moveTo>
                  <a:cubicBezTo>
                    <a:pt x="1034321" y="1685536"/>
                    <a:pt x="2068642" y="298946"/>
                    <a:pt x="3072983" y="29123"/>
                  </a:cubicBezTo>
                  <a:cubicBezTo>
                    <a:pt x="4077324" y="-240700"/>
                    <a:pt x="6026046" y="1453189"/>
                    <a:pt x="6026046" y="1453189"/>
                  </a:cubicBezTo>
                  <a:lnTo>
                    <a:pt x="6026046" y="1453189"/>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24" name="组合 23"/>
          <p:cNvGrpSpPr/>
          <p:nvPr/>
        </p:nvGrpSpPr>
        <p:grpSpPr>
          <a:xfrm>
            <a:off x="6182995" y="852805"/>
            <a:ext cx="2916555" cy="639445"/>
            <a:chOff x="6059598" y="4363788"/>
            <a:chExt cx="4392890" cy="1407778"/>
          </a:xfrm>
          <a:gradFill>
            <a:gsLst>
              <a:gs pos="91000">
                <a:srgbClr val="FE4444">
                  <a:alpha val="86000"/>
                </a:srgbClr>
              </a:gs>
              <a:gs pos="100000">
                <a:srgbClr val="832B2B"/>
              </a:gs>
            </a:gsLst>
            <a:lin ang="5400000" scaled="0"/>
          </a:gradFill>
        </p:grpSpPr>
        <p:sp>
          <p:nvSpPr>
            <p:cNvPr id="25" name="对话气泡: 矩形 17"/>
            <p:cNvSpPr/>
            <p:nvPr/>
          </p:nvSpPr>
          <p:spPr>
            <a:xfrm>
              <a:off x="6059598" y="4363788"/>
              <a:ext cx="4392890"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6" name="矩形 25"/>
            <p:cNvSpPr/>
            <p:nvPr/>
          </p:nvSpPr>
          <p:spPr>
            <a:xfrm>
              <a:off x="6133002" y="4376106"/>
              <a:ext cx="4286419"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emotions</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grpSp>
        <p:nvGrpSpPr>
          <p:cNvPr id="29" name="组合 28"/>
          <p:cNvGrpSpPr/>
          <p:nvPr/>
        </p:nvGrpSpPr>
        <p:grpSpPr>
          <a:xfrm>
            <a:off x="6590665" y="2378075"/>
            <a:ext cx="1664970" cy="619760"/>
            <a:chOff x="4235" y="2880"/>
            <a:chExt cx="2967" cy="1293"/>
          </a:xfrm>
        </p:grpSpPr>
        <p:sp>
          <p:nvSpPr>
            <p:cNvPr id="30" name=" 186"/>
            <p:cNvSpPr/>
            <p:nvPr/>
          </p:nvSpPr>
          <p:spPr>
            <a:xfrm>
              <a:off x="4235" y="2880"/>
              <a:ext cx="2938" cy="129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31" name="文本框 30"/>
            <p:cNvSpPr txBox="1"/>
            <p:nvPr/>
          </p:nvSpPr>
          <p:spPr>
            <a:xfrm>
              <a:off x="4560" y="3018"/>
              <a:ext cx="2642" cy="1089"/>
            </a:xfrm>
            <a:prstGeom prst="rect">
              <a:avLst/>
            </a:prstGeom>
            <a:noFill/>
            <a:ln w="9525">
              <a:noFill/>
            </a:ln>
          </p:spPr>
          <p:txBody>
            <a:bodyPr anchor="t">
              <a:spAutoFit/>
            </a:bodyPr>
            <a:p>
              <a:pPr>
                <a:spcBef>
                  <a:spcPct val="50000"/>
                </a:spcBef>
              </a:pPr>
              <a:r>
                <a:rPr lang="en-US" altLang="zh-CN" sz="2800" dirty="0">
                  <a:solidFill>
                    <a:schemeClr val="bg1"/>
                  </a:solidFill>
                  <a:latin typeface="Times New Roman" panose="02020603050405020304" pitchFamily="18" charset="0"/>
                  <a:ea typeface="宋体" panose="02010600030101010101" pitchFamily="2" charset="-122"/>
                </a:rPr>
                <a:t>anxious</a:t>
              </a:r>
              <a:endParaRPr lang="en-US" altLang="zh-CN" sz="2800" dirty="0">
                <a:solidFill>
                  <a:schemeClr val="bg1"/>
                </a:solidFill>
                <a:latin typeface="Times New Roman" panose="02020603050405020304" pitchFamily="18" charset="0"/>
                <a:ea typeface="宋体" panose="02010600030101010101" pitchFamily="2" charset="-122"/>
              </a:endParaRPr>
            </a:p>
          </p:txBody>
        </p:sp>
      </p:grpSp>
      <p:grpSp>
        <p:nvGrpSpPr>
          <p:cNvPr id="33" name="组合 32"/>
          <p:cNvGrpSpPr/>
          <p:nvPr/>
        </p:nvGrpSpPr>
        <p:grpSpPr>
          <a:xfrm>
            <a:off x="8636635" y="5373370"/>
            <a:ext cx="2277745" cy="619760"/>
            <a:chOff x="4235" y="2880"/>
            <a:chExt cx="2967" cy="1293"/>
          </a:xfrm>
        </p:grpSpPr>
        <p:sp>
          <p:nvSpPr>
            <p:cNvPr id="34" name=" 186"/>
            <p:cNvSpPr/>
            <p:nvPr/>
          </p:nvSpPr>
          <p:spPr>
            <a:xfrm>
              <a:off x="4235" y="2880"/>
              <a:ext cx="2938" cy="129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35" name="文本框 34"/>
            <p:cNvSpPr txBox="1"/>
            <p:nvPr/>
          </p:nvSpPr>
          <p:spPr>
            <a:xfrm>
              <a:off x="4560" y="3018"/>
              <a:ext cx="2642" cy="1089"/>
            </a:xfrm>
            <a:prstGeom prst="rect">
              <a:avLst/>
            </a:prstGeom>
            <a:noFill/>
            <a:ln w="9525">
              <a:noFill/>
            </a:ln>
          </p:spPr>
          <p:txBody>
            <a:bodyPr anchor="t">
              <a:spAutoFit/>
            </a:bodyPr>
            <a:p>
              <a:pPr>
                <a:spcBef>
                  <a:spcPct val="50000"/>
                </a:spcBef>
              </a:pPr>
              <a:r>
                <a:rPr lang="en-US" altLang="zh-CN" sz="2800" dirty="0">
                  <a:solidFill>
                    <a:schemeClr val="bg1"/>
                  </a:solidFill>
                  <a:latin typeface="Times New Roman" panose="02020603050405020304" pitchFamily="18" charset="0"/>
                  <a:ea typeface="宋体" panose="02010600030101010101" pitchFamily="2" charset="-122"/>
                </a:rPr>
                <a:t>frustrated</a:t>
              </a:r>
              <a:endParaRPr lang="en-US" altLang="zh-CN" sz="2800" dirty="0">
                <a:solidFill>
                  <a:schemeClr val="bg1"/>
                </a:solidFill>
                <a:latin typeface="Times New Roman" panose="02020603050405020304" pitchFamily="18" charset="0"/>
                <a:ea typeface="宋体" panose="02010600030101010101" pitchFamily="2" charset="-122"/>
              </a:endParaRPr>
            </a:p>
          </p:txBody>
        </p:sp>
      </p:grpSp>
      <p:grpSp>
        <p:nvGrpSpPr>
          <p:cNvPr id="37" name="组合 36"/>
          <p:cNvGrpSpPr/>
          <p:nvPr/>
        </p:nvGrpSpPr>
        <p:grpSpPr>
          <a:xfrm>
            <a:off x="9817735" y="2312035"/>
            <a:ext cx="2529548" cy="619760"/>
            <a:chOff x="4235" y="2880"/>
            <a:chExt cx="3295" cy="1293"/>
          </a:xfrm>
        </p:grpSpPr>
        <p:sp>
          <p:nvSpPr>
            <p:cNvPr id="38" name=" 186"/>
            <p:cNvSpPr/>
            <p:nvPr/>
          </p:nvSpPr>
          <p:spPr>
            <a:xfrm>
              <a:off x="4235" y="2880"/>
              <a:ext cx="2938" cy="129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39" name="文本框 38"/>
            <p:cNvSpPr txBox="1"/>
            <p:nvPr/>
          </p:nvSpPr>
          <p:spPr>
            <a:xfrm>
              <a:off x="4888" y="2982"/>
              <a:ext cx="2642" cy="1089"/>
            </a:xfrm>
            <a:prstGeom prst="rect">
              <a:avLst/>
            </a:prstGeom>
            <a:noFill/>
            <a:ln w="9525">
              <a:noFill/>
            </a:ln>
          </p:spPr>
          <p:txBody>
            <a:bodyPr anchor="t">
              <a:spAutoFit/>
            </a:bodyPr>
            <a:p>
              <a:pPr>
                <a:spcBef>
                  <a:spcPct val="50000"/>
                </a:spcBef>
              </a:pPr>
              <a:r>
                <a:rPr lang="en-US" altLang="zh-CN" sz="2800" dirty="0">
                  <a:solidFill>
                    <a:schemeClr val="bg1"/>
                  </a:solidFill>
                  <a:latin typeface="Times New Roman" panose="02020603050405020304" pitchFamily="18" charset="0"/>
                  <a:ea typeface="宋体" panose="02010600030101010101" pitchFamily="2" charset="-122"/>
                </a:rPr>
                <a:t>relieved</a:t>
              </a:r>
              <a:endParaRPr lang="en-US" altLang="zh-CN" sz="2800" dirty="0">
                <a:solidFill>
                  <a:schemeClr val="bg1"/>
                </a:solidFill>
                <a:latin typeface="Times New Roman" panose="02020603050405020304" pitchFamily="18" charset="0"/>
                <a:ea typeface="宋体" panose="02010600030101010101" pitchFamily="2" charset="-122"/>
              </a:endParaRPr>
            </a:p>
          </p:txBody>
        </p:sp>
      </p:grpSp>
      <p:sp>
        <p:nvSpPr>
          <p:cNvPr id="32" name="文本框 31"/>
          <p:cNvSpPr txBox="1"/>
          <p:nvPr/>
        </p:nvSpPr>
        <p:spPr>
          <a:xfrm>
            <a:off x="189230" y="0"/>
            <a:ext cx="12002770" cy="6554470"/>
          </a:xfrm>
          <a:prstGeom prst="rect">
            <a:avLst/>
          </a:prstGeom>
          <a:solidFill>
            <a:schemeClr val="bg1">
              <a:lumMod val="85000"/>
            </a:schemeClr>
          </a:solidFill>
        </p:spPr>
        <p:txBody>
          <a:bodyPr wrap="square" rtlCol="0" anchor="t">
            <a:spAutoFit/>
          </a:bodyPr>
          <a:p>
            <a:pPr indent="0" algn="l" eaLnBrk="0" hangingPunct="0">
              <a:buFont typeface="Wingdings" panose="05000000000000000000" charset="0"/>
              <a:buNone/>
            </a:pPr>
            <a:r>
              <a:rPr lang="en-US" altLang="zh-CN" sz="2800" dirty="0">
                <a:latin typeface="Times New Roman" panose="02020603050405020304" pitchFamily="18" charset="0"/>
                <a:ea typeface="宋体" panose="02010600030101010101" pitchFamily="2" charset="-122"/>
                <a:sym typeface="+mn-ea"/>
              </a:rPr>
              <a:t>anxious:</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Several fruitless attempts made me </a:t>
            </a:r>
            <a:r>
              <a:rPr lang="en-US" altLang="zh-CN" sz="2800" dirty="0">
                <a:solidFill>
                  <a:srgbClr val="FF0000"/>
                </a:solidFill>
                <a:latin typeface="Times New Roman" panose="02020603050405020304" pitchFamily="18" charset="0"/>
                <a:ea typeface="宋体" panose="02010600030101010101" pitchFamily="2" charset="-122"/>
                <a:sym typeface="+mn-ea"/>
              </a:rPr>
              <a:t>edgy</a:t>
            </a:r>
            <a:r>
              <a:rPr lang="en-US" altLang="zh-CN" sz="2800" dirty="0">
                <a:latin typeface="Times New Roman" panose="02020603050405020304" pitchFamily="18" charset="0"/>
                <a:ea typeface="宋体" panose="02010600030101010101" pitchFamily="2" charset="-122"/>
                <a:sym typeface="+mn-ea"/>
              </a:rPr>
              <a:t>/</a:t>
            </a:r>
            <a:r>
              <a:rPr lang="en-US" altLang="zh-CN" sz="2800" dirty="0">
                <a:solidFill>
                  <a:srgbClr val="FF0000"/>
                </a:solidFill>
                <a:latin typeface="Times New Roman" panose="02020603050405020304" pitchFamily="18" charset="0"/>
                <a:ea typeface="宋体" panose="02010600030101010101" pitchFamily="2" charset="-122"/>
                <a:sym typeface="+mn-ea"/>
              </a:rPr>
              <a:t>upset</a:t>
            </a:r>
            <a:r>
              <a:rPr lang="en-US" altLang="zh-CN" sz="2400" b="1" dirty="0">
                <a:latin typeface="Times New Roman" panose="02020603050405020304" pitchFamily="18" charset="0"/>
                <a:ea typeface="宋体" panose="02010600030101010101" pitchFamily="2" charset="-122"/>
                <a:sym typeface="+mn-ea"/>
              </a:rPr>
              <a:t>(</a:t>
            </a:r>
            <a:r>
              <a:rPr lang="zh-CN" altLang="en-US" sz="2400" b="1" dirty="0">
                <a:latin typeface="Times New Roman" panose="02020603050405020304" pitchFamily="18" charset="0"/>
                <a:ea typeface="宋体" panose="02010600030101010101" pitchFamily="2" charset="-122"/>
                <a:sym typeface="+mn-ea"/>
              </a:rPr>
              <a:t>烦躁不安的</a:t>
            </a:r>
            <a:r>
              <a:rPr lang="en-US" altLang="zh-CN" sz="2400" b="1" dirty="0">
                <a:latin typeface="Times New Roman" panose="02020603050405020304" pitchFamily="18" charset="0"/>
                <a:ea typeface="宋体" panose="02010600030101010101" pitchFamily="2" charset="-122"/>
                <a:sym typeface="+mn-ea"/>
              </a:rPr>
              <a:t>). </a:t>
            </a:r>
            <a:endParaRPr lang="en-US" altLang="zh-CN" sz="2800" dirty="0">
              <a:latin typeface="Times New Roman" panose="02020603050405020304" pitchFamily="18" charset="0"/>
              <a:ea typeface="宋体" panose="02010600030101010101" pitchFamily="2" charset="-122"/>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was getting more </a:t>
            </a:r>
            <a:r>
              <a:rPr lang="en-US" altLang="zh-CN" sz="2800" dirty="0">
                <a:solidFill>
                  <a:srgbClr val="FF0000"/>
                </a:solidFill>
                <a:latin typeface="Times New Roman" panose="02020603050405020304" pitchFamily="18" charset="0"/>
                <a:ea typeface="宋体" panose="02010600030101010101" pitchFamily="2" charset="-122"/>
                <a:sym typeface="+mn-ea"/>
              </a:rPr>
              <a:t>nervous </a:t>
            </a:r>
            <a:r>
              <a:rPr lang="en-US" altLang="zh-CN" sz="2800" dirty="0">
                <a:latin typeface="Times New Roman" panose="02020603050405020304" pitchFamily="18" charset="0"/>
                <a:ea typeface="宋体" panose="02010600030101010101" pitchFamily="2" charset="-122"/>
                <a:sym typeface="+mn-ea"/>
              </a:rPr>
              <a:t>every minute.</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lost my cool</a:t>
            </a:r>
            <a:r>
              <a:rPr lang="en-US" altLang="zh-CN" sz="2800" dirty="0">
                <a:latin typeface="Times New Roman" panose="02020603050405020304" pitchFamily="18" charset="0"/>
                <a:ea typeface="宋体" panose="02010600030101010101" pitchFamily="2" charset="-122"/>
                <a:sym typeface="+mn-ea"/>
              </a:rPr>
              <a:t>.</a:t>
            </a:r>
            <a:r>
              <a:rPr lang="en-US" altLang="zh-CN" sz="2400" b="1" dirty="0">
                <a:latin typeface="Times New Roman" panose="02020603050405020304" pitchFamily="18" charset="0"/>
                <a:ea typeface="宋体" panose="02010600030101010101" pitchFamily="2" charset="-122"/>
                <a:sym typeface="+mn-ea"/>
              </a:rPr>
              <a:t>(</a:t>
            </a:r>
            <a:r>
              <a:rPr lang="zh-CN" altLang="en-US" sz="2400" b="1" dirty="0">
                <a:latin typeface="Times New Roman" panose="02020603050405020304" pitchFamily="18" charset="0"/>
                <a:ea typeface="宋体" panose="02010600030101010101" pitchFamily="2" charset="-122"/>
                <a:sym typeface="+mn-ea"/>
              </a:rPr>
              <a:t>失去冷静</a:t>
            </a:r>
            <a:r>
              <a:rPr lang="en-US" altLang="zh-CN" sz="2400" b="1" dirty="0">
                <a:latin typeface="Times New Roman" panose="02020603050405020304" pitchFamily="18" charset="0"/>
                <a:ea typeface="宋体" panose="02010600030101010101" pitchFamily="2" charset="-122"/>
                <a:sym typeface="+mn-ea"/>
              </a:rPr>
              <a:t>)</a:t>
            </a:r>
            <a:r>
              <a:rPr lang="en-US" altLang="zh-CN" sz="2800" b="1"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I began to panic.</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solidFill>
                  <a:srgbClr val="FF0000"/>
                </a:solidFill>
                <a:latin typeface="Times New Roman" panose="02020603050405020304" pitchFamily="18" charset="0"/>
                <a:ea typeface="宋体" panose="02010600030101010101" pitchFamily="2" charset="-122"/>
                <a:sym typeface="+mn-ea"/>
              </a:rPr>
              <a:t>Seized</a:t>
            </a:r>
            <a:r>
              <a:rPr lang="en-US" altLang="zh-CN" sz="2800" dirty="0">
                <a:latin typeface="Times New Roman" panose="02020603050405020304" pitchFamily="18" charset="0"/>
                <a:ea typeface="宋体" panose="02010600030101010101" pitchFamily="2" charset="-122"/>
                <a:sym typeface="+mn-ea"/>
              </a:rPr>
              <a:t> by a strong sense of anxiety, I...</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sz="2800" dirty="0">
                <a:latin typeface="Times New Roman" panose="02020603050405020304" pitchFamily="18" charset="0"/>
                <a:ea typeface="Times New Roman" panose="02020603050405020304" pitchFamily="18" charset="0"/>
                <a:sym typeface="+mn-ea"/>
              </a:rPr>
              <a:t>physical reaction:</a:t>
            </a:r>
            <a:endParaRPr lang="en-US" alt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zh-CN" altLang="en-US" sz="2800" dirty="0">
                <a:latin typeface="Times New Roman" panose="02020603050405020304" pitchFamily="18" charset="0"/>
                <a:ea typeface="宋体" panose="02010600030101010101" pitchFamily="2" charset="-122"/>
                <a:sym typeface="+mn-ea"/>
              </a:rPr>
              <a:t>心跳加快</a:t>
            </a:r>
            <a:endParaRPr lang="en-US" sz="2800" dirty="0">
              <a:latin typeface="Times New Roman" panose="02020603050405020304" pitchFamily="18" charset="0"/>
              <a:ea typeface="Times New Roman" panose="02020603050405020304" pitchFamily="18" charset="0"/>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heart was pounding/thudding. </a:t>
            </a:r>
            <a:endParaRPr lang="en-US" altLang="zh-CN" sz="2800" dirty="0">
              <a:latin typeface="Times New Roman" panose="02020603050405020304" pitchFamily="18" charset="0"/>
              <a:ea typeface="宋体" panose="02010600030101010101" pitchFamily="2" charset="-122"/>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stomach fluttered</a:t>
            </a:r>
            <a:r>
              <a:rPr lang="en-US" altLang="zh-CN" sz="2800" b="1" dirty="0">
                <a:latin typeface="Times New Roman" panose="02020603050405020304" pitchFamily="18" charset="0"/>
                <a:ea typeface="宋体" panose="02010600030101010101" pitchFamily="2" charset="-122"/>
                <a:sym typeface="+mn-ea"/>
              </a:rPr>
              <a:t>(</a:t>
            </a:r>
            <a:r>
              <a:rPr lang="zh-CN" altLang="en-US" sz="2800" b="1" dirty="0">
                <a:latin typeface="Times New Roman" panose="02020603050405020304" pitchFamily="18" charset="0"/>
                <a:ea typeface="宋体" panose="02010600030101010101" pitchFamily="2" charset="-122"/>
                <a:sym typeface="+mn-ea"/>
              </a:rPr>
              <a:t>快速跳动</a:t>
            </a:r>
            <a:r>
              <a:rPr lang="en-US" altLang="zh-CN" sz="2800" b="1" dirty="0">
                <a:latin typeface="Times New Roman" panose="02020603050405020304" pitchFamily="18" charset="0"/>
                <a:ea typeface="宋体" panose="02010600030101010101" pitchFamily="2" charset="-122"/>
                <a:sym typeface="+mn-ea"/>
              </a:rPr>
              <a:t>).</a:t>
            </a:r>
            <a:endParaRPr lang="en-US" altLang="zh-CN" sz="2800" b="1"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With heart in my mouth, I ... </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heart beat in my throat.</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stomach feels upset-like it's full of knots.</a:t>
            </a:r>
            <a:endParaRPr lang="en-US" altLang="zh-CN" sz="2800" dirty="0">
              <a:latin typeface="Times New Roman" panose="02020603050405020304" pitchFamily="18" charset="0"/>
              <a:ea typeface="宋体" panose="02010600030101010101" pitchFamily="2" charset="-122"/>
              <a:sym typeface="+mn-ea"/>
            </a:endParaRPr>
          </a:p>
          <a:p>
            <a:pPr marL="457200" indent="-457200" algn="l"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My heart beat so violently that I felt almost suffocated</a:t>
            </a:r>
            <a:r>
              <a:rPr lang="en-US" altLang="zh-CN" sz="2800" b="1" dirty="0">
                <a:latin typeface="Times New Roman" panose="02020603050405020304" pitchFamily="18" charset="0"/>
                <a:ea typeface="宋体" panose="02010600030101010101" pitchFamily="2" charset="-122"/>
                <a:sym typeface="+mn-ea"/>
              </a:rPr>
              <a:t>(</a:t>
            </a:r>
            <a:r>
              <a:rPr lang="zh-CN" altLang="en-US" sz="2800" b="1" dirty="0">
                <a:latin typeface="Times New Roman" panose="02020603050405020304" pitchFamily="18" charset="0"/>
                <a:ea typeface="宋体" panose="02010600030101010101" pitchFamily="2" charset="-122"/>
                <a:sym typeface="+mn-ea"/>
              </a:rPr>
              <a:t>窒息</a:t>
            </a:r>
            <a:r>
              <a:rPr lang="en-US" altLang="zh-CN" sz="2800" b="1"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/fainted.</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sz="2800" dirty="0">
                <a:latin typeface="Times New Roman" panose="02020603050405020304" pitchFamily="18" charset="0"/>
                <a:ea typeface="Times New Roman" panose="02020603050405020304" pitchFamily="18" charset="0"/>
                <a:sym typeface="+mn-ea"/>
              </a:rPr>
              <a:t>呼吸不畅：I </a:t>
            </a:r>
            <a:r>
              <a:rPr lang="en-US" sz="2800" dirty="0">
                <a:solidFill>
                  <a:srgbClr val="FF0000"/>
                </a:solidFill>
                <a:latin typeface="Times New Roman" panose="02020603050405020304" pitchFamily="18" charset="0"/>
                <a:ea typeface="Times New Roman" panose="02020603050405020304" pitchFamily="18" charset="0"/>
                <a:sym typeface="+mn-ea"/>
              </a:rPr>
              <a:t>gulped</a:t>
            </a:r>
            <a:r>
              <a:rPr lang="en-US" sz="2800" b="1" dirty="0">
                <a:latin typeface="Times New Roman" panose="02020603050405020304" pitchFamily="18" charset="0"/>
                <a:ea typeface="Times New Roman" panose="02020603050405020304" pitchFamily="18" charset="0"/>
                <a:sym typeface="+mn-ea"/>
              </a:rPr>
              <a:t>(因担忧倒吸气) </a:t>
            </a:r>
            <a:r>
              <a:rPr lang="en-US" sz="2800" dirty="0">
                <a:latin typeface="Times New Roman" panose="02020603050405020304" pitchFamily="18" charset="0"/>
                <a:ea typeface="Times New Roman" panose="02020603050405020304" pitchFamily="18" charset="0"/>
                <a:sym typeface="+mn-ea"/>
              </a:rPr>
              <a:t>for air; </a:t>
            </a:r>
            <a:r>
              <a:rPr lang="en-US" altLang="zh-CN" sz="2800" dirty="0">
                <a:latin typeface="Times New Roman" panose="02020603050405020304" pitchFamily="18" charset="0"/>
                <a:ea typeface="宋体" panose="02010600030101010101" pitchFamily="2" charset="-122"/>
                <a:sym typeface="+mn-ea"/>
              </a:rPr>
              <a:t>/  I sniffed</a:t>
            </a:r>
            <a:r>
              <a:rPr lang="en-US" altLang="zh-CN" sz="2800" b="1" dirty="0">
                <a:latin typeface="Times New Roman" panose="02020603050405020304" pitchFamily="18" charset="0"/>
                <a:ea typeface="宋体" panose="02010600030101010101" pitchFamily="2" charset="-122"/>
                <a:sym typeface="+mn-ea"/>
              </a:rPr>
              <a:t>(</a:t>
            </a:r>
            <a:r>
              <a:rPr lang="zh-CN" altLang="en-US" sz="2800" b="1" dirty="0">
                <a:latin typeface="Times New Roman" panose="02020603050405020304" pitchFamily="18" charset="0"/>
                <a:ea typeface="宋体" panose="02010600030101010101" pitchFamily="2" charset="-122"/>
                <a:sym typeface="+mn-ea"/>
              </a:rPr>
              <a:t>吸气</a:t>
            </a:r>
            <a:r>
              <a:rPr lang="en-US" altLang="zh-CN" sz="2800" b="1"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a:t>
            </a:r>
            <a:endParaRPr lang="en-US" sz="2800" dirty="0">
              <a:latin typeface="Times New Roman" panose="02020603050405020304" pitchFamily="18" charset="0"/>
              <a:ea typeface="Times New Roman" panose="02020603050405020304" pitchFamily="18" charset="0"/>
            </a:endParaRPr>
          </a:p>
          <a:p>
            <a:pPr algn="l" eaLnBrk="0" hangingPunct="0">
              <a:buNone/>
            </a:pPr>
            <a:r>
              <a:rPr lang="en-US" sz="2800" dirty="0">
                <a:latin typeface="Times New Roman" panose="02020603050405020304" pitchFamily="18" charset="0"/>
                <a:ea typeface="Times New Roman" panose="02020603050405020304" pitchFamily="18" charset="0"/>
                <a:sym typeface="+mn-ea"/>
              </a:rPr>
              <a:t>口干脸烫：My throat was </a:t>
            </a:r>
            <a:r>
              <a:rPr lang="en-US" sz="2800" dirty="0">
                <a:solidFill>
                  <a:srgbClr val="FF0000"/>
                </a:solidFill>
                <a:latin typeface="Times New Roman" panose="02020603050405020304" pitchFamily="18" charset="0"/>
                <a:ea typeface="Times New Roman" panose="02020603050405020304" pitchFamily="18" charset="0"/>
                <a:sym typeface="+mn-ea"/>
              </a:rPr>
              <a:t>dry</a:t>
            </a:r>
            <a:r>
              <a:rPr lang="en-US" sz="2800" dirty="0">
                <a:latin typeface="Times New Roman" panose="02020603050405020304" pitchFamily="18" charset="0"/>
                <a:ea typeface="Times New Roman" panose="02020603050405020304" pitchFamily="18" charset="0"/>
                <a:sym typeface="+mn-ea"/>
              </a:rPr>
              <a:t>, face </a:t>
            </a:r>
            <a:r>
              <a:rPr lang="en-US" sz="2800" dirty="0">
                <a:solidFill>
                  <a:srgbClr val="FF0000"/>
                </a:solidFill>
                <a:latin typeface="Times New Roman" panose="02020603050405020304" pitchFamily="18" charset="0"/>
                <a:ea typeface="Times New Roman" panose="02020603050405020304" pitchFamily="18" charset="0"/>
                <a:sym typeface="+mn-ea"/>
              </a:rPr>
              <a:t>burning up</a:t>
            </a:r>
            <a:r>
              <a:rPr lang="en-US" sz="2800" dirty="0">
                <a:latin typeface="Times New Roman" panose="02020603050405020304" pitchFamily="18" charset="0"/>
                <a:ea typeface="Times New Roman" panose="02020603050405020304" pitchFamily="18" charset="0"/>
                <a:sym typeface="+mn-ea"/>
              </a:rPr>
              <a:t>.</a:t>
            </a:r>
            <a:endParaRPr lang="en-US" altLang="zh-CN" sz="2800" b="1" dirty="0">
              <a:latin typeface="Times New Roman" panose="02020603050405020304" pitchFamily="18" charset="0"/>
              <a:ea typeface="宋体" panose="02010600030101010101" pitchFamily="2" charset="-122"/>
              <a:sym typeface="+mn-ea"/>
            </a:endParaRPr>
          </a:p>
        </p:txBody>
      </p:sp>
      <p:sp>
        <p:nvSpPr>
          <p:cNvPr id="36" name="文本框 35"/>
          <p:cNvSpPr txBox="1"/>
          <p:nvPr/>
        </p:nvSpPr>
        <p:spPr>
          <a:xfrm>
            <a:off x="5295900" y="551180"/>
            <a:ext cx="6896100" cy="6123940"/>
          </a:xfrm>
          <a:prstGeom prst="rect">
            <a:avLst/>
          </a:prstGeom>
          <a:solidFill>
            <a:schemeClr val="accent1">
              <a:lumMod val="20000"/>
              <a:lumOff val="80000"/>
            </a:schemeClr>
          </a:solidFill>
        </p:spPr>
        <p:txBody>
          <a:bodyPr wrap="square" rtlCol="0">
            <a:spAutoFit/>
          </a:bodyPr>
          <a:p>
            <a:pPr indent="0" eaLnBrk="0" hangingPunct="0">
              <a:buFont typeface="Wingdings" panose="05000000000000000000" charset="0"/>
              <a:buNone/>
            </a:pPr>
            <a:r>
              <a:rPr lang="en-US" altLang="zh-CN" sz="2800" dirty="0">
                <a:latin typeface="Times New Roman" panose="02020603050405020304" pitchFamily="18" charset="0"/>
                <a:ea typeface="宋体" panose="02010600030101010101" pitchFamily="2" charset="-122"/>
                <a:sym typeface="+mn-ea"/>
              </a:rPr>
              <a:t>Frustrated:</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was </a:t>
            </a:r>
            <a:r>
              <a:rPr lang="en-US" altLang="zh-CN" sz="2800" dirty="0">
                <a:solidFill>
                  <a:srgbClr val="FF0000"/>
                </a:solidFill>
                <a:latin typeface="Times New Roman" panose="02020603050405020304" pitchFamily="18" charset="0"/>
                <a:ea typeface="宋体" panose="02010600030101010101" pitchFamily="2" charset="-122"/>
                <a:sym typeface="+mn-ea"/>
              </a:rPr>
              <a:t>furious</a:t>
            </a:r>
            <a:r>
              <a:rPr lang="en-US" altLang="zh-CN" sz="2800" dirty="0">
                <a:latin typeface="Times New Roman" panose="02020603050405020304" pitchFamily="18" charset="0"/>
                <a:ea typeface="宋体" panose="02010600030101010101" pitchFamily="2" charset="-122"/>
                <a:sym typeface="+mn-ea"/>
              </a:rPr>
              <a:t> at my stupid attempt.</a:t>
            </a:r>
            <a:endParaRPr lang="en-US" altLang="zh-CN" sz="2800"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 “Stupid! You're stupid</a:t>
            </a:r>
            <a:r>
              <a:rPr lang="zh-CN" altLang="en-US" sz="2800" dirty="0">
                <a:latin typeface="Times New Roman" panose="02020603050405020304" pitchFamily="18" charset="0"/>
                <a:ea typeface="宋体" panose="02010600030101010101" pitchFamily="2" charset="-122"/>
                <a:sym typeface="+mn-ea"/>
              </a:rPr>
              <a:t>！</a:t>
            </a: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screamed </a:t>
            </a:r>
            <a:r>
              <a:rPr lang="en-US" altLang="zh-CN" sz="2800" dirty="0">
                <a:latin typeface="Times New Roman" panose="02020603050405020304" pitchFamily="18" charset="0"/>
                <a:ea typeface="宋体" panose="02010600030101010101" pitchFamily="2" charset="-122"/>
                <a:sym typeface="+mn-ea"/>
              </a:rPr>
              <a:t>at myself inside my head.</a:t>
            </a:r>
            <a:endParaRPr lang="en-US" altLang="zh-CN" sz="2800"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 I </a:t>
            </a:r>
            <a:r>
              <a:rPr lang="en-US" altLang="zh-CN" sz="2800" dirty="0">
                <a:solidFill>
                  <a:srgbClr val="FF0000"/>
                </a:solidFill>
                <a:latin typeface="Times New Roman" panose="02020603050405020304" pitchFamily="18" charset="0"/>
                <a:ea typeface="宋体" panose="02010600030101010101" pitchFamily="2" charset="-122"/>
                <a:sym typeface="+mn-ea"/>
              </a:rPr>
              <a:t>couldn't bear to</a:t>
            </a:r>
            <a:r>
              <a:rPr lang="en-US" altLang="zh-CN" sz="2800" dirty="0">
                <a:latin typeface="Times New Roman" panose="02020603050405020304" pitchFamily="18" charset="0"/>
                <a:ea typeface="宋体" panose="02010600030101010101" pitchFamily="2" charset="-122"/>
                <a:sym typeface="+mn-ea"/>
              </a:rPr>
              <a:t> see them stand by and laugh at me.</a:t>
            </a:r>
            <a:endParaRPr lang="en-US" altLang="zh-CN" sz="2800"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Their giggles </a:t>
            </a:r>
            <a:r>
              <a:rPr lang="en-US" altLang="zh-CN" sz="2800" dirty="0">
                <a:solidFill>
                  <a:srgbClr val="FF0000"/>
                </a:solidFill>
                <a:latin typeface="Times New Roman" panose="02020603050405020304" pitchFamily="18" charset="0"/>
                <a:ea typeface="宋体" panose="02010600030101010101" pitchFamily="2" charset="-122"/>
                <a:sym typeface="+mn-ea"/>
              </a:rPr>
              <a:t>made my blood boil</a:t>
            </a:r>
            <a:r>
              <a:rPr lang="en-US" altLang="zh-CN" sz="2800" dirty="0">
                <a:latin typeface="Times New Roman" panose="02020603050405020304" pitchFamily="18" charset="0"/>
                <a:ea typeface="宋体" panose="02010600030101010101" pitchFamily="2" charset="-122"/>
                <a:sym typeface="+mn-ea"/>
              </a:rPr>
              <a:t>.</a:t>
            </a:r>
            <a:r>
              <a:rPr lang="en-US" altLang="zh-CN" sz="2400" b="1" dirty="0">
                <a:latin typeface="Times New Roman" panose="02020603050405020304" pitchFamily="18" charset="0"/>
                <a:ea typeface="宋体" panose="02010600030101010101" pitchFamily="2" charset="-122"/>
                <a:sym typeface="+mn-ea"/>
              </a:rPr>
              <a:t>(</a:t>
            </a:r>
            <a:r>
              <a:rPr lang="zh-CN" altLang="en-US" sz="2400" b="1" dirty="0">
                <a:latin typeface="Times New Roman" panose="02020603050405020304" pitchFamily="18" charset="0"/>
                <a:ea typeface="宋体" panose="02010600030101010101" pitchFamily="2" charset="-122"/>
                <a:sym typeface="+mn-ea"/>
              </a:rPr>
              <a:t>生气</a:t>
            </a:r>
            <a:r>
              <a:rPr lang="en-US" altLang="zh-CN" sz="2400" b="1" dirty="0">
                <a:latin typeface="Times New Roman" panose="02020603050405020304" pitchFamily="18" charset="0"/>
                <a:ea typeface="宋体" panose="02010600030101010101" pitchFamily="2" charset="-122"/>
                <a:sym typeface="+mn-ea"/>
              </a:rPr>
              <a:t>)</a:t>
            </a:r>
            <a:endParaRPr lang="en-US" altLang="zh-CN" sz="2400" b="1" dirty="0">
              <a:latin typeface="Times New Roman" panose="02020603050405020304" pitchFamily="18" charset="0"/>
              <a:ea typeface="宋体" panose="02010600030101010101" pitchFamily="2" charset="-122"/>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Frustrated/In frustration, I was </a:t>
            </a:r>
            <a:r>
              <a:rPr lang="en-US" altLang="zh-CN" sz="2800" dirty="0">
                <a:solidFill>
                  <a:srgbClr val="FF0000"/>
                </a:solidFill>
                <a:latin typeface="Times New Roman" panose="02020603050405020304" pitchFamily="18" charset="0"/>
                <a:ea typeface="宋体" panose="02010600030101010101" pitchFamily="2" charset="-122"/>
                <a:sym typeface="+mn-ea"/>
              </a:rPr>
              <a:t>on the edge of </a:t>
            </a:r>
            <a:r>
              <a:rPr lang="en-US" altLang="zh-CN" sz="2800" dirty="0">
                <a:latin typeface="Times New Roman" panose="02020603050405020304" pitchFamily="18" charset="0"/>
                <a:ea typeface="宋体" panose="02010600030101010101" pitchFamily="2" charset="-122"/>
                <a:sym typeface="+mn-ea"/>
              </a:rPr>
              <a:t>giving up struggling.</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felt my spirits </a:t>
            </a:r>
            <a:r>
              <a:rPr lang="en-US" altLang="zh-CN" sz="2800" dirty="0">
                <a:solidFill>
                  <a:srgbClr val="FF0000"/>
                </a:solidFill>
                <a:latin typeface="Times New Roman" panose="02020603050405020304" pitchFamily="18" charset="0"/>
                <a:ea typeface="宋体" panose="02010600030101010101" pitchFamily="2" charset="-122"/>
                <a:sym typeface="+mn-ea"/>
              </a:rPr>
              <a:t>sink</a:t>
            </a:r>
            <a:r>
              <a:rPr lang="en-US" altLang="zh-CN" sz="2800" dirty="0">
                <a:latin typeface="Times New Roman" panose="02020603050405020304" pitchFamily="18" charset="0"/>
                <a:ea typeface="宋体" panose="02010600030101010101" pitchFamily="2" charset="-122"/>
                <a:sym typeface="+mn-ea"/>
              </a:rPr>
              <a:t>even lower.</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was </a:t>
            </a:r>
            <a:r>
              <a:rPr lang="en-US" altLang="zh-CN" sz="2800" dirty="0">
                <a:solidFill>
                  <a:srgbClr val="FF0000"/>
                </a:solidFill>
                <a:latin typeface="Times New Roman" panose="02020603050405020304" pitchFamily="18" charset="0"/>
                <a:ea typeface="宋体" panose="02010600030101010101" pitchFamily="2" charset="-122"/>
                <a:sym typeface="+mn-ea"/>
              </a:rPr>
              <a:t>wondering </a:t>
            </a:r>
            <a:r>
              <a:rPr lang="en-US" altLang="zh-CN" sz="2800" dirty="0">
                <a:latin typeface="Times New Roman" panose="02020603050405020304" pitchFamily="18" charset="0"/>
                <a:ea typeface="宋体" panose="02010600030101010101" pitchFamily="2" charset="-122"/>
                <a:sym typeface="+mn-ea"/>
              </a:rPr>
              <a:t>what to do next.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felt so </a:t>
            </a:r>
            <a:r>
              <a:rPr lang="en-US" altLang="zh-CN" sz="2800" dirty="0">
                <a:solidFill>
                  <a:srgbClr val="FF0000"/>
                </a:solidFill>
                <a:latin typeface="Times New Roman" panose="02020603050405020304" pitchFamily="18" charset="0"/>
                <a:ea typeface="宋体" panose="02010600030101010101" pitchFamily="2" charset="-122"/>
                <a:sym typeface="+mn-ea"/>
              </a:rPr>
              <a:t>restless</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sz="2800" dirty="0">
                <a:latin typeface="Times New Roman" panose="02020603050405020304" pitchFamily="18" charset="0"/>
                <a:ea typeface="Times New Roman" panose="02020603050405020304" pitchFamily="18" charset="0"/>
                <a:sym typeface="+mn-ea"/>
              </a:rPr>
              <a:t>Exhausted, he </a:t>
            </a:r>
            <a:r>
              <a:rPr lang="en-US" sz="2800" dirty="0">
                <a:solidFill>
                  <a:srgbClr val="FF0000"/>
                </a:solidFill>
                <a:latin typeface="Times New Roman" panose="02020603050405020304" pitchFamily="18" charset="0"/>
                <a:ea typeface="Times New Roman" panose="02020603050405020304" pitchFamily="18" charset="0"/>
                <a:sym typeface="+mn-ea"/>
              </a:rPr>
              <a:t>flopped down</a:t>
            </a:r>
            <a:r>
              <a:rPr lang="en-US" sz="2800" dirty="0">
                <a:latin typeface="Times New Roman" panose="02020603050405020304" pitchFamily="18" charset="0"/>
                <a:ea typeface="Times New Roman" panose="02020603050405020304" pitchFamily="18" charset="0"/>
                <a:sym typeface="+mn-ea"/>
              </a:rPr>
              <a:t> into a chair.</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altLang="zh-CN" sz="2800" dirty="0">
                <a:latin typeface="Times New Roman" panose="02020603050405020304" pitchFamily="18" charset="0"/>
                <a:ea typeface="宋体" panose="02010600030101010101" pitchFamily="2" charset="-122"/>
                <a:sym typeface="+mn-ea"/>
              </a:rPr>
              <a:t>     </a:t>
            </a:r>
            <a:r>
              <a:rPr lang="zh-CN" altLang="en-US" sz="2400" b="1" dirty="0">
                <a:latin typeface="Times New Roman" panose="02020603050405020304" pitchFamily="18" charset="0"/>
                <a:ea typeface="宋体" panose="02010600030101010101" pitchFamily="2" charset="-122"/>
                <a:sym typeface="+mn-ea"/>
              </a:rPr>
              <a:t>（一屁股坐下）</a:t>
            </a:r>
            <a:endParaRPr lang="en-US" altLang="zh-CN" sz="2400" b="1" dirty="0">
              <a:latin typeface="Times New Roman" panose="02020603050405020304" pitchFamily="18" charset="0"/>
              <a:ea typeface="宋体" panose="02010600030101010101" pitchFamily="2" charset="-122"/>
              <a:sym typeface="+mn-ea"/>
            </a:endParaRPr>
          </a:p>
        </p:txBody>
      </p:sp>
      <p:sp>
        <p:nvSpPr>
          <p:cNvPr id="40" name="文本框 39"/>
          <p:cNvSpPr txBox="1"/>
          <p:nvPr/>
        </p:nvSpPr>
        <p:spPr>
          <a:xfrm>
            <a:off x="6530340" y="1036955"/>
            <a:ext cx="5433695" cy="3969385"/>
          </a:xfrm>
          <a:prstGeom prst="rect">
            <a:avLst/>
          </a:prstGeom>
          <a:solidFill>
            <a:srgbClr val="FFC000"/>
          </a:solidFill>
        </p:spPr>
        <p:txBody>
          <a:bodyPr wrap="square" rtlCol="0">
            <a:spAutoFit/>
          </a:bodyPr>
          <a:p>
            <a:pPr marL="457200" indent="-457200" eaLnBrk="0" hangingPunct="0">
              <a:buFont typeface="Wingdings" panose="05000000000000000000" charset="0"/>
              <a:buChar char="Ø"/>
            </a:pPr>
            <a:r>
              <a:rPr lang="en-US" altLang="zh-CN" sz="2800" b="1" dirty="0">
                <a:latin typeface="Times New Roman" panose="02020603050405020304" pitchFamily="18" charset="0"/>
                <a:ea typeface="宋体" panose="02010600030101010101" pitchFamily="2" charset="-122"/>
                <a:sym typeface="+mn-ea"/>
              </a:rPr>
              <a:t>relieved:</a:t>
            </a:r>
            <a:endParaRPr lang="en-US" altLang="zh-CN" sz="2800" b="1"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heaved a sigh of relief</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let out a long sigh</a:t>
            </a:r>
            <a:r>
              <a:rPr lang="en-US" altLang="zh-CN" sz="2800" dirty="0">
                <a:latin typeface="Times New Roman" panose="02020603050405020304" pitchFamily="18" charset="0"/>
                <a:ea typeface="宋体" panose="02010600030101010101" pitchFamily="2" charset="-122"/>
                <a:sym typeface="+mn-ea"/>
              </a:rPr>
              <a:t>.</a:t>
            </a:r>
            <a:endParaRPr lang="en-US" altLang="zh-CN" sz="2800" dirty="0">
              <a:solidFill>
                <a:srgbClr val="FF0000"/>
              </a:solidFill>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cheered/sighed</a:t>
            </a:r>
            <a:r>
              <a:rPr lang="en-US" altLang="zh-CN" sz="2800" dirty="0">
                <a:solidFill>
                  <a:srgbClr val="FF0000"/>
                </a:solidFill>
                <a:latin typeface="Times New Roman" panose="02020603050405020304" pitchFamily="18" charset="0"/>
                <a:ea typeface="宋体" panose="02010600030101010101" pitchFamily="2" charset="-122"/>
                <a:sym typeface="+mn-ea"/>
              </a:rPr>
              <a:t> with relief</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burst out cheering.</a:t>
            </a:r>
            <a:endParaRPr lang="en-US" altLang="zh-CN" sz="2800" dirty="0">
              <a:solidFill>
                <a:srgbClr val="FF0000"/>
              </a:solidFill>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sz="2800" dirty="0">
                <a:latin typeface="Times New Roman" panose="02020603050405020304" pitchFamily="18" charset="0"/>
                <a:ea typeface="Times New Roman" panose="02020603050405020304" pitchFamily="18" charset="0"/>
                <a:sym typeface="+mn-ea"/>
              </a:rPr>
              <a:t>I </a:t>
            </a:r>
            <a:r>
              <a:rPr lang="en-US" altLang="zh-CN" sz="2800" dirty="0">
                <a:solidFill>
                  <a:srgbClr val="FF0000"/>
                </a:solidFill>
                <a:latin typeface="Times New Roman" panose="02020603050405020304" pitchFamily="18" charset="0"/>
                <a:ea typeface="宋体" panose="02010600030101010101" pitchFamily="2" charset="-122"/>
                <a:sym typeface="+mn-ea"/>
              </a:rPr>
              <a:t>gasped for fresh air</a:t>
            </a:r>
            <a:r>
              <a:rPr lang="en-US" altLang="zh-CN" sz="2800" dirty="0">
                <a:latin typeface="Times New Roman" panose="02020603050405020304" pitchFamily="18" charset="0"/>
                <a:ea typeface="宋体" panose="02010600030101010101" pitchFamily="2" charset="-122"/>
                <a:sym typeface="+mn-ea"/>
              </a:rPr>
              <a:t>;</a:t>
            </a:r>
            <a:endParaRPr lang="en-US" altLang="zh-CN"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Ø"/>
            </a:pPr>
            <a:r>
              <a:rPr lang="en-US" altLang="zh-CN" sz="2800" dirty="0">
                <a:latin typeface="Times New Roman" panose="02020603050405020304" pitchFamily="18" charset="0"/>
                <a:ea typeface="宋体" panose="02010600030101010101" pitchFamily="2" charset="-122"/>
                <a:sym typeface="+mn-ea"/>
              </a:rPr>
              <a:t> </a:t>
            </a:r>
            <a:r>
              <a:rPr lang="en-US" sz="2800" dirty="0">
                <a:latin typeface="Times New Roman" panose="02020603050405020304" pitchFamily="18" charset="0"/>
                <a:ea typeface="Times New Roman" panose="02020603050405020304" pitchFamily="18" charset="0"/>
                <a:sym typeface="+mn-ea"/>
              </a:rPr>
              <a:t>I took a minute to catch my breath and </a:t>
            </a:r>
            <a:r>
              <a:rPr lang="en-US" sz="2800" dirty="0">
                <a:solidFill>
                  <a:srgbClr val="FF0000"/>
                </a:solidFill>
                <a:latin typeface="Times New Roman" panose="02020603050405020304" pitchFamily="18" charset="0"/>
                <a:ea typeface="Times New Roman" panose="02020603050405020304" pitchFamily="18" charset="0"/>
                <a:sym typeface="+mn-ea"/>
              </a:rPr>
              <a:t>steady</a:t>
            </a:r>
            <a:r>
              <a:rPr lang="en-US" sz="2800" dirty="0">
                <a:latin typeface="Times New Roman" panose="02020603050405020304" pitchFamily="18" charset="0"/>
                <a:ea typeface="Times New Roman" panose="02020603050405020304" pitchFamily="18" charset="0"/>
                <a:sym typeface="+mn-ea"/>
              </a:rPr>
              <a:t> myself.           </a:t>
            </a:r>
            <a:endParaRPr lang="en-US" sz="2800" dirty="0">
              <a:latin typeface="Times New Roman" panose="02020603050405020304" pitchFamily="18" charset="0"/>
              <a:ea typeface="Times New Roman" panose="02020603050405020304" pitchFamily="18" charset="0"/>
              <a:sym typeface="+mn-ea"/>
            </a:endParaRPr>
          </a:p>
          <a:p>
            <a:pPr marL="457200" indent="-457200" eaLnBrk="0" hangingPunct="0">
              <a:buFont typeface="Wingdings" panose="05000000000000000000" charset="0"/>
              <a:buChar char="Ø"/>
            </a:pPr>
            <a:r>
              <a:rPr lang="en-US" sz="2800" dirty="0">
                <a:latin typeface="Times New Roman" panose="02020603050405020304" pitchFamily="18" charset="0"/>
                <a:ea typeface="Times New Roman" panose="02020603050405020304" pitchFamily="18" charset="0"/>
                <a:sym typeface="+mn-ea"/>
              </a:rPr>
              <a:t>I felt </a:t>
            </a:r>
            <a:r>
              <a:rPr lang="en-US" sz="2800" dirty="0">
                <a:solidFill>
                  <a:srgbClr val="FF0000"/>
                </a:solidFill>
                <a:latin typeface="Times New Roman" panose="02020603050405020304" pitchFamily="18" charset="0"/>
                <a:ea typeface="Times New Roman" panose="02020603050405020304" pitchFamily="18" charset="0"/>
                <a:sym typeface="+mn-ea"/>
              </a:rPr>
              <a:t>a wave of relief</a:t>
            </a:r>
            <a:r>
              <a:rPr lang="en-US" sz="2800" dirty="0">
                <a:latin typeface="Times New Roman" panose="02020603050405020304" pitchFamily="18" charset="0"/>
                <a:ea typeface="Times New Roman" panose="02020603050405020304" pitchFamily="18" charset="0"/>
                <a:sym typeface="+mn-ea"/>
              </a:rPr>
              <a:t>.    </a:t>
            </a:r>
            <a:endParaRPr lang="en-US" altLang="zh-CN" sz="2800" dirty="0">
              <a:solidFill>
                <a:srgbClr val="FF0000"/>
              </a:solidFill>
              <a:latin typeface="Times New Roman" panose="02020603050405020304" pitchFamily="18" charset="0"/>
              <a:ea typeface="宋体" panose="02010600030101010101" pitchFamily="2" charset="-122"/>
              <a:sym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ox(in)">
                                      <p:cBhvr>
                                        <p:cTn id="47" dur="2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ox(in)">
                                      <p:cBhvr>
                                        <p:cTn id="57" dur="20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ox(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ox(in)">
                                      <p:cBhvr>
                                        <p:cTn id="67" dur="2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xit" presetSubtype="32" fill="hold" grpId="1" nodeType="clickEffect">
                                  <p:stCondLst>
                                    <p:cond delay="0"/>
                                  </p:stCondLst>
                                  <p:childTnLst>
                                    <p:animEffect transition="out" filter="box(out)">
                                      <p:cBhvr>
                                        <p:cTn id="71" dur="2000"/>
                                        <p:tgtEl>
                                          <p:spTgt spid="32"/>
                                        </p:tgtEl>
                                      </p:cBhvr>
                                    </p:animEffect>
                                    <p:set>
                                      <p:cBhvr>
                                        <p:cTn id="72" dur="1" fill="hold">
                                          <p:stCondLst>
                                            <p:cond delay="1999"/>
                                          </p:stCondLst>
                                        </p:cTn>
                                        <p:tgtEl>
                                          <p:spTgt spid="3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ox(in)">
                                      <p:cBhvr>
                                        <p:cTn id="77" dur="20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ox(in)">
                                      <p:cBhvr>
                                        <p:cTn id="82" dur="20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xit" presetSubtype="32" fill="hold" grpId="1" nodeType="clickEffect">
                                  <p:stCondLst>
                                    <p:cond delay="0"/>
                                  </p:stCondLst>
                                  <p:childTnLst>
                                    <p:animEffect transition="out" filter="box(out)">
                                      <p:cBhvr>
                                        <p:cTn id="86" dur="2000"/>
                                        <p:tgtEl>
                                          <p:spTgt spid="36"/>
                                        </p:tgtEl>
                                      </p:cBhvr>
                                    </p:animEffect>
                                    <p:set>
                                      <p:cBhvr>
                                        <p:cTn id="87" dur="1" fill="hold">
                                          <p:stCondLst>
                                            <p:cond delay="1999"/>
                                          </p:stCondLst>
                                        </p:cTn>
                                        <p:tgtEl>
                                          <p:spTgt spid="3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ox(in)">
                                      <p:cBhvr>
                                        <p:cTn id="92" dur="20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box(in)">
                                      <p:cBhvr>
                                        <p:cTn id="97" dur="2000"/>
                                        <p:tgtEl>
                                          <p:spTgt spid="40"/>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xit" presetSubtype="32" fill="hold" grpId="1" nodeType="clickEffect">
                                  <p:stCondLst>
                                    <p:cond delay="0"/>
                                  </p:stCondLst>
                                  <p:childTnLst>
                                    <p:animEffect transition="out" filter="box(out)">
                                      <p:cBhvr>
                                        <p:cTn id="101" dur="2000"/>
                                        <p:tgtEl>
                                          <p:spTgt spid="40"/>
                                        </p:tgtEl>
                                      </p:cBhvr>
                                    </p:animEffect>
                                    <p:set>
                                      <p:cBhvr>
                                        <p:cTn id="102"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bldLvl="0" animBg="1"/>
      <p:bldP spid="15" grpId="0" bldLvl="0" animBg="1"/>
      <p:bldP spid="11" grpId="0"/>
      <p:bldP spid="8" grpId="0"/>
      <p:bldP spid="14" grpId="0"/>
      <p:bldP spid="13" grpId="0"/>
      <p:bldP spid="3" grpId="0"/>
      <p:bldP spid="32" grpId="0" bldLvl="0" animBg="1"/>
      <p:bldP spid="32" grpId="1" bldLvl="0" animBg="1"/>
      <p:bldP spid="36" grpId="0" bldLvl="0" animBg="1"/>
      <p:bldP spid="36" grpId="1" bldLvl="0" animBg="1"/>
      <p:bldP spid="40" grpId="0" bldLvl="0" animBg="1"/>
      <p:bldP spid="40" grpId="1"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dirty="0">
              <a:solidFill>
                <a:schemeClr val="tx1"/>
              </a:solidFill>
              <a:latin typeface="Times New Roman" panose="02020603050405020304" pitchFamily="18" charset="0"/>
              <a:ea typeface="宋体" panose="02010600030101010101" pitchFamily="2" charset="-122"/>
              <a:sym typeface="+mn-ea"/>
            </a:endParaRPr>
          </a:p>
        </p:txBody>
      </p:sp>
      <p:grpSp>
        <p:nvGrpSpPr>
          <p:cNvPr id="27" name="组合 26"/>
          <p:cNvGrpSpPr/>
          <p:nvPr/>
        </p:nvGrpSpPr>
        <p:grpSpPr>
          <a:xfrm>
            <a:off x="140335" y="858520"/>
            <a:ext cx="4734560" cy="639445"/>
            <a:chOff x="6059598" y="4363788"/>
            <a:chExt cx="11498017" cy="1407778"/>
          </a:xfrm>
          <a:solidFill>
            <a:srgbClr val="00B050"/>
          </a:solidFill>
        </p:grpSpPr>
        <p:sp>
          <p:nvSpPr>
            <p:cNvPr id="18" name="对话气泡: 矩形 17"/>
            <p:cNvSpPr/>
            <p:nvPr/>
          </p:nvSpPr>
          <p:spPr>
            <a:xfrm>
              <a:off x="6059598" y="4363788"/>
              <a:ext cx="11498017"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19" name="矩形 18"/>
            <p:cNvSpPr/>
            <p:nvPr/>
          </p:nvSpPr>
          <p:spPr>
            <a:xfrm>
              <a:off x="6059598" y="4493802"/>
              <a:ext cx="11235858"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Plot-efforts from my family</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sp>
        <p:nvSpPr>
          <p:cNvPr id="2" name="文本框 1"/>
          <p:cNvSpPr txBox="1"/>
          <p:nvPr/>
        </p:nvSpPr>
        <p:spPr>
          <a:xfrm>
            <a:off x="361315" y="320675"/>
            <a:ext cx="11098530" cy="521970"/>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rPr>
              <a:t>Para.1 </a:t>
            </a:r>
            <a:r>
              <a:rPr lang="zh-CN" altLang="en-US" sz="2800">
                <a:latin typeface="Times New Roman" panose="02020603050405020304" pitchFamily="18" charset="0"/>
                <a:cs typeface="Times New Roman" panose="02020603050405020304" pitchFamily="18" charset="0"/>
              </a:rPr>
              <a:t>It was five or six minutes though it felt much longer.</a:t>
            </a:r>
            <a:r>
              <a:rPr lang="en-US" altLang="zh-CN" sz="2800">
                <a:latin typeface="Times New Roman" panose="02020603050405020304" pitchFamily="18" charset="0"/>
                <a:cs typeface="Times New Roman" panose="02020603050405020304" pitchFamily="18" charset="0"/>
              </a:rPr>
              <a:t>_____________</a:t>
            </a:r>
            <a:endParaRPr lang="en-US" altLang="zh-CN" sz="2800">
              <a:latin typeface="Times New Roman" panose="02020603050405020304" pitchFamily="18" charset="0"/>
              <a:cs typeface="Times New Roman" panose="02020603050405020304" pitchFamily="18" charset="0"/>
            </a:endParaRPr>
          </a:p>
        </p:txBody>
      </p:sp>
      <p:sp>
        <p:nvSpPr>
          <p:cNvPr id="4" name="文本框 3"/>
          <p:cNvSpPr txBox="1"/>
          <p:nvPr/>
        </p:nvSpPr>
        <p:spPr>
          <a:xfrm>
            <a:off x="361315" y="1658620"/>
            <a:ext cx="2312670"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1. </a:t>
            </a:r>
            <a:r>
              <a:rPr lang="zh-CN" altLang="en-US" sz="2800" b="1" dirty="0">
                <a:latin typeface="Franklin Gothic Demi Cond" panose="020B0706030402020204" charset="0"/>
                <a:ea typeface="宋体" panose="02010600030101010101" pitchFamily="2" charset="-122"/>
                <a:sym typeface="+mn-ea"/>
              </a:rPr>
              <a:t>围拢探情况</a:t>
            </a:r>
            <a:endParaRPr lang="en-US" altLang="zh-CN" sz="2800" b="1" dirty="0">
              <a:solidFill>
                <a:schemeClr val="tx1"/>
              </a:solidFill>
              <a:latin typeface="Franklin Gothic Demi Cond" panose="020B0706030402020204" charset="0"/>
              <a:ea typeface="宋体" panose="02010600030101010101" pitchFamily="2" charset="-122"/>
              <a:sym typeface="+mn-ea"/>
            </a:endParaRPr>
          </a:p>
        </p:txBody>
      </p:sp>
      <p:sp>
        <p:nvSpPr>
          <p:cNvPr id="5" name="文本框 4"/>
          <p:cNvSpPr txBox="1"/>
          <p:nvPr/>
        </p:nvSpPr>
        <p:spPr>
          <a:xfrm>
            <a:off x="361315" y="2981960"/>
            <a:ext cx="1238250"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2. </a:t>
            </a:r>
            <a:r>
              <a:rPr lang="zh-CN" sz="2800" b="1" dirty="0">
                <a:latin typeface="Franklin Gothic Demi Cond" panose="020B0706030402020204" charset="0"/>
                <a:ea typeface="宋体" panose="02010600030101010101" pitchFamily="2" charset="-122"/>
                <a:sym typeface="+mn-ea"/>
              </a:rPr>
              <a:t>安慰</a:t>
            </a:r>
            <a:endParaRPr lang="zh-CN" sz="2800" b="1" dirty="0">
              <a:solidFill>
                <a:schemeClr val="tx1"/>
              </a:solidFill>
              <a:latin typeface="Franklin Gothic Demi Cond" panose="020B0706030402020204" charset="0"/>
              <a:ea typeface="宋体" panose="02010600030101010101" pitchFamily="2" charset="-122"/>
              <a:sym typeface="+mn-ea"/>
            </a:endParaRPr>
          </a:p>
        </p:txBody>
      </p:sp>
      <p:sp>
        <p:nvSpPr>
          <p:cNvPr id="7" name="文本框 6"/>
          <p:cNvSpPr txBox="1"/>
          <p:nvPr/>
        </p:nvSpPr>
        <p:spPr>
          <a:xfrm>
            <a:off x="361315" y="4305300"/>
            <a:ext cx="1595755"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3. </a:t>
            </a:r>
            <a:r>
              <a:rPr lang="zh-CN" sz="2800" b="1" dirty="0">
                <a:latin typeface="Franklin Gothic Demi Cond" panose="020B0706030402020204" charset="0"/>
                <a:ea typeface="宋体" panose="02010600030101010101" pitchFamily="2" charset="-122"/>
                <a:sym typeface="+mn-ea"/>
              </a:rPr>
              <a:t>出主意</a:t>
            </a:r>
            <a:endParaRPr lang="zh-CN" sz="2800" b="1" dirty="0">
              <a:solidFill>
                <a:schemeClr val="tx1"/>
              </a:solidFill>
              <a:latin typeface="Franklin Gothic Demi Cond" panose="020B0706030402020204" charset="0"/>
              <a:ea typeface="宋体" panose="02010600030101010101" pitchFamily="2" charset="-122"/>
              <a:sym typeface="+mn-ea"/>
            </a:endParaRPr>
          </a:p>
        </p:txBody>
      </p:sp>
      <p:sp>
        <p:nvSpPr>
          <p:cNvPr id="8" name="文本框 7"/>
          <p:cNvSpPr txBox="1"/>
          <p:nvPr/>
        </p:nvSpPr>
        <p:spPr>
          <a:xfrm>
            <a:off x="361315" y="5529580"/>
            <a:ext cx="2330450" cy="521970"/>
          </a:xfrm>
          <a:prstGeom prst="rect">
            <a:avLst/>
          </a:prstGeom>
          <a:noFill/>
        </p:spPr>
        <p:txBody>
          <a:bodyPr wrap="none" rtlCol="0">
            <a:spAutoFit/>
          </a:bodyPr>
          <a:p>
            <a:pPr indent="0" algn="l">
              <a:buFont typeface="Wingdings" panose="05000000000000000000" charset="0"/>
              <a:buNone/>
            </a:pPr>
            <a:r>
              <a:rPr lang="en-US" altLang="zh-CN" sz="2800" b="1" dirty="0">
                <a:latin typeface="Franklin Gothic Demi Cond" panose="020B0706030402020204" charset="0"/>
                <a:ea typeface="宋体" panose="02010600030101010101" pitchFamily="2" charset="-122"/>
                <a:sym typeface="+mn-ea"/>
              </a:rPr>
              <a:t>4. </a:t>
            </a:r>
            <a:r>
              <a:rPr lang="zh-CN" sz="2800" b="1" dirty="0">
                <a:latin typeface="Franklin Gothic Demi Cond" panose="020B0706030402020204" charset="0"/>
                <a:ea typeface="宋体" panose="02010600030101010101" pitchFamily="2" charset="-122"/>
                <a:sym typeface="+mn-ea"/>
              </a:rPr>
              <a:t>拉</a:t>
            </a:r>
            <a:r>
              <a:rPr lang="en-US" altLang="zh-CN" sz="2800" b="1" dirty="0">
                <a:latin typeface="Franklin Gothic Demi Cond" panose="020B0706030402020204" charset="0"/>
                <a:ea typeface="宋体" panose="02010600030101010101" pitchFamily="2" charset="-122"/>
                <a:sym typeface="+mn-ea"/>
              </a:rPr>
              <a:t>/</a:t>
            </a:r>
            <a:r>
              <a:rPr lang="zh-CN" altLang="en-US" sz="2800" b="1" dirty="0">
                <a:latin typeface="Franklin Gothic Demi Cond" panose="020B0706030402020204" charset="0"/>
                <a:ea typeface="宋体" panose="02010600030101010101" pitchFamily="2" charset="-122"/>
                <a:sym typeface="+mn-ea"/>
              </a:rPr>
              <a:t>拽</a:t>
            </a:r>
            <a:r>
              <a:rPr lang="en-US" altLang="zh-CN" sz="2800" b="1" dirty="0">
                <a:latin typeface="Franklin Gothic Demi Cond" panose="020B0706030402020204" charset="0"/>
                <a:ea typeface="宋体" panose="02010600030101010101" pitchFamily="2" charset="-122"/>
                <a:sym typeface="+mn-ea"/>
              </a:rPr>
              <a:t>/</a:t>
            </a:r>
            <a:r>
              <a:rPr lang="zh-CN" altLang="en-US" sz="2800" b="1" dirty="0">
                <a:latin typeface="Franklin Gothic Demi Cond" panose="020B0706030402020204" charset="0"/>
                <a:ea typeface="宋体" panose="02010600030101010101" pitchFamily="2" charset="-122"/>
                <a:sym typeface="+mn-ea"/>
              </a:rPr>
              <a:t>举起</a:t>
            </a:r>
            <a:endParaRPr lang="zh-CN" altLang="en-US" sz="2800" b="1" dirty="0">
              <a:solidFill>
                <a:schemeClr val="tx1"/>
              </a:solidFill>
              <a:latin typeface="Franklin Gothic Demi Cond" panose="020B0706030402020204" charset="0"/>
              <a:ea typeface="宋体" panose="02010600030101010101" pitchFamily="2" charset="-122"/>
              <a:sym typeface="+mn-ea"/>
            </a:endParaRPr>
          </a:p>
        </p:txBody>
      </p:sp>
      <p:sp>
        <p:nvSpPr>
          <p:cNvPr id="11" name="文本框 10"/>
          <p:cNvSpPr txBox="1"/>
          <p:nvPr/>
        </p:nvSpPr>
        <p:spPr>
          <a:xfrm>
            <a:off x="6769735" y="5913120"/>
            <a:ext cx="5142230" cy="829945"/>
          </a:xfrm>
          <a:prstGeom prst="rect">
            <a:avLst/>
          </a:prstGeom>
          <a:noFill/>
        </p:spPr>
        <p:txBody>
          <a:bodyPr wrap="square" rtlCol="0">
            <a:spAutoFit/>
          </a:bodyPr>
          <a:p>
            <a:pPr marL="342900" indent="-342900" algn="l" eaLnBrk="0" hangingPunct="0">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Dad rushed to lift it to reduce its weight on my head.</a:t>
            </a:r>
            <a:endParaRPr 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361315" y="2052955"/>
            <a:ext cx="419735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Jumping to their feet, they huddled(</a:t>
            </a:r>
            <a:r>
              <a:rPr lang="zh-CN" altLang="en-US" sz="2400" dirty="0">
                <a:latin typeface="Times New Roman" panose="02020603050405020304" pitchFamily="18" charset="0"/>
                <a:ea typeface="宋体" panose="02010600030101010101" pitchFamily="2" charset="-122"/>
                <a:cs typeface="Times New Roman" panose="02020603050405020304" pitchFamily="18" charset="0"/>
                <a:sym typeface="+mn-ea"/>
              </a:rPr>
              <a:t>聚</a:t>
            </a: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sym typeface="+mn-ea"/>
              </a:rPr>
              <a:t>挤</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around me.</a:t>
            </a:r>
            <a:endParaRPr lang="en-US" alt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3" name="文本框 12"/>
          <p:cNvSpPr txBox="1"/>
          <p:nvPr/>
        </p:nvSpPr>
        <p:spPr>
          <a:xfrm>
            <a:off x="4155440" y="2052955"/>
            <a:ext cx="3631565"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After a careful study, they began to work on it.</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4" name="文本框 13"/>
          <p:cNvSpPr txBox="1"/>
          <p:nvPr/>
        </p:nvSpPr>
        <p:spPr>
          <a:xfrm>
            <a:off x="354965" y="3475355"/>
            <a:ext cx="451993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Jason stepped forward, patted me on the shoulder to ease me.</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5" name="文本框 14"/>
          <p:cNvSpPr txBox="1"/>
          <p:nvPr/>
        </p:nvSpPr>
        <p:spPr>
          <a:xfrm>
            <a:off x="4874895" y="3366770"/>
            <a:ext cx="612521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Sensing my mounting anxiety, Jason </a:t>
            </a:r>
            <a:r>
              <a:rPr lang="en-US" altLang="zh-CN" sz="2400" dirty="0">
                <a:latin typeface="Times New Roman" panose="02020603050405020304" pitchFamily="18" charset="0"/>
                <a:ea typeface="宋体" panose="02010600030101010101" pitchFamily="2" charset="-122"/>
                <a:sym typeface="+mn-ea"/>
              </a:rPr>
              <a:t>put one's arms around one's neck to offer comfort.</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6" name="文本框 15"/>
          <p:cNvSpPr txBox="1"/>
          <p:nvPr/>
        </p:nvSpPr>
        <p:spPr>
          <a:xfrm>
            <a:off x="354965" y="4827270"/>
            <a:ext cx="4676775"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“Let's </a:t>
            </a:r>
            <a:r>
              <a:rPr 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tug</a:t>
            </a:r>
            <a:r>
              <a:rPr lang="en-US" sz="2400" b="1" dirty="0">
                <a:latin typeface="Times New Roman" panose="02020603050405020304" pitchFamily="18" charset="0"/>
                <a:ea typeface="宋体" panose="02010600030101010101" pitchFamily="2" charset="-122"/>
                <a:cs typeface="Times New Roman" panose="02020603050405020304" pitchFamily="18" charset="0"/>
                <a:sym typeface="+mn-ea"/>
              </a:rPr>
              <a:t>(拉)</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it down together,”they chirped.</a:t>
            </a:r>
            <a:endParaRPr lang="zh-CN" altLang="en-US" sz="2400" b="1"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7" name="文本框 16"/>
          <p:cNvSpPr txBox="1"/>
          <p:nvPr/>
        </p:nvSpPr>
        <p:spPr>
          <a:xfrm>
            <a:off x="388620" y="5913120"/>
            <a:ext cx="651764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They </a:t>
            </a:r>
            <a:r>
              <a:rPr 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dragged/pulled</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/yanked at the pumpkin with all their strength.</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1" name="文本框 20"/>
          <p:cNvSpPr txBox="1"/>
          <p:nvPr/>
        </p:nvSpPr>
        <p:spPr>
          <a:xfrm>
            <a:off x="3962400" y="4827270"/>
            <a:ext cx="3896360" cy="829945"/>
          </a:xfrm>
          <a:prstGeom prst="rect">
            <a:avLst/>
          </a:prstGeom>
          <a:noFill/>
        </p:spPr>
        <p:txBody>
          <a:bodyPr wrap="square" rtlCol="0">
            <a:spAutoFit/>
          </a:bodyPr>
          <a:p>
            <a:pPr marL="342900" indent="-342900" algn="l">
              <a:buFont typeface="Wingdings" panose="05000000000000000000" charset="0"/>
              <a:buChar char="p"/>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Jason</a:t>
            </a:r>
            <a:r>
              <a:rPr 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proposed </a:t>
            </a: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calling the </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lgn="l">
              <a:buFont typeface="Wingdings" panose="05000000000000000000" charset="0"/>
              <a:buNone/>
            </a:pPr>
            <a:r>
              <a:rPr lang="en-US" sz="2400" dirty="0">
                <a:latin typeface="Times New Roman" panose="02020603050405020304" pitchFamily="18" charset="0"/>
                <a:ea typeface="宋体" panose="02010600030101010101" pitchFamily="2" charset="-122"/>
                <a:cs typeface="Times New Roman" panose="02020603050405020304" pitchFamily="18" charset="0"/>
                <a:sym typeface="+mn-ea"/>
              </a:rPr>
              <a:t>     fire department.</a:t>
            </a:r>
            <a:endParaRPr lang="en-US" sz="2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ox(in)">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ox(in)">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ox(in)">
                                      <p:cBhvr>
                                        <p:cTn id="57" dur="2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ox(in)">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box(in)">
                                      <p:cBhvr>
                                        <p:cTn id="6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2" grpId="0"/>
      <p:bldP spid="13" grpId="0"/>
      <p:bldP spid="14" grpId="0"/>
      <p:bldP spid="15" grpId="0"/>
      <p:bldP spid="16" grpId="0"/>
      <p:bldP spid="17"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295275" y="260985"/>
            <a:ext cx="11694795" cy="521970"/>
          </a:xfrm>
          <a:prstGeom prst="rect">
            <a:avLst/>
          </a:prstGeom>
          <a:noFill/>
        </p:spPr>
        <p:txBody>
          <a:bodyPr wrap="square" rtlCol="0" anchor="t">
            <a:spAutoFit/>
          </a:bodyPr>
          <a:p>
            <a:r>
              <a:rPr lang="en-US" altLang="zh-CN" sz="2800">
                <a:latin typeface="Times New Roman" panose="02020603050405020304" pitchFamily="18" charset="0"/>
                <a:cs typeface="Times New Roman" panose="02020603050405020304" pitchFamily="18" charset="0"/>
                <a:sym typeface="+mn-ea"/>
              </a:rPr>
              <a:t>Para.2  </a:t>
            </a:r>
            <a:r>
              <a:rPr lang="zh-CN" altLang="en-US" sz="2800">
                <a:latin typeface="Times New Roman" panose="02020603050405020304" pitchFamily="18" charset="0"/>
                <a:cs typeface="Times New Roman" panose="02020603050405020304" pitchFamily="18" charset="0"/>
                <a:sym typeface="+mn-ea"/>
              </a:rPr>
              <a:t>The video was posted online the Monday before Halloween. </a:t>
            </a:r>
            <a:r>
              <a:rPr lang="en-US" altLang="zh-CN" sz="2800">
                <a:latin typeface="Times New Roman" panose="02020603050405020304" pitchFamily="18" charset="0"/>
                <a:cs typeface="Times New Roman" panose="02020603050405020304" pitchFamily="18" charset="0"/>
                <a:sym typeface="+mn-ea"/>
              </a:rPr>
              <a:t>_________</a:t>
            </a:r>
            <a:endParaRPr lang="en-US" altLang="zh-CN" sz="2800">
              <a:latin typeface="Times New Roman" panose="02020603050405020304" pitchFamily="18" charset="0"/>
              <a:cs typeface="Times New Roman" panose="02020603050405020304" pitchFamily="18" charset="0"/>
            </a:endParaRPr>
          </a:p>
        </p:txBody>
      </p:sp>
      <p:grpSp>
        <p:nvGrpSpPr>
          <p:cNvPr id="27" name="组合 26"/>
          <p:cNvGrpSpPr/>
          <p:nvPr/>
        </p:nvGrpSpPr>
        <p:grpSpPr>
          <a:xfrm>
            <a:off x="295275" y="952500"/>
            <a:ext cx="4010660" cy="529605"/>
            <a:chOff x="6059598" y="4363788"/>
            <a:chExt cx="11498017" cy="1407816"/>
          </a:xfrm>
          <a:solidFill>
            <a:srgbClr val="00B050"/>
          </a:solidFill>
        </p:grpSpPr>
        <p:sp>
          <p:nvSpPr>
            <p:cNvPr id="18" name="对话气泡: 矩形 17"/>
            <p:cNvSpPr/>
            <p:nvPr/>
          </p:nvSpPr>
          <p:spPr>
            <a:xfrm>
              <a:off x="6059598" y="4363788"/>
              <a:ext cx="11498017"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19" name="矩形 18"/>
            <p:cNvSpPr/>
            <p:nvPr/>
          </p:nvSpPr>
          <p:spPr>
            <a:xfrm>
              <a:off x="6190671" y="4384083"/>
              <a:ext cx="11235858" cy="1387521"/>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Plot-netizens' reaction</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grpSp>
        <p:nvGrpSpPr>
          <p:cNvPr id="24" name="组合 23"/>
          <p:cNvGrpSpPr/>
          <p:nvPr/>
        </p:nvGrpSpPr>
        <p:grpSpPr>
          <a:xfrm>
            <a:off x="7646035" y="897255"/>
            <a:ext cx="2916555" cy="639445"/>
            <a:chOff x="6059598" y="4363788"/>
            <a:chExt cx="4392890" cy="1407778"/>
          </a:xfrm>
          <a:gradFill>
            <a:gsLst>
              <a:gs pos="91000">
                <a:srgbClr val="FE4444">
                  <a:alpha val="86000"/>
                </a:srgbClr>
              </a:gs>
              <a:gs pos="100000">
                <a:srgbClr val="832B2B"/>
              </a:gs>
            </a:gsLst>
            <a:lin ang="5400000" scaled="0"/>
          </a:gradFill>
        </p:grpSpPr>
        <p:sp>
          <p:nvSpPr>
            <p:cNvPr id="25" name="对话气泡: 矩形 17"/>
            <p:cNvSpPr/>
            <p:nvPr/>
          </p:nvSpPr>
          <p:spPr>
            <a:xfrm>
              <a:off x="6059598" y="4363788"/>
              <a:ext cx="4392890" cy="1407778"/>
            </a:xfrm>
            <a:prstGeom prst="wedgeRectCallout">
              <a:avLst>
                <a:gd name="adj1" fmla="val -54442"/>
                <a:gd name="adj2" fmla="val -30076"/>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6" name="矩形 25"/>
            <p:cNvSpPr/>
            <p:nvPr/>
          </p:nvSpPr>
          <p:spPr>
            <a:xfrm>
              <a:off x="6133002" y="4376106"/>
              <a:ext cx="4286419" cy="1149149"/>
            </a:xfrm>
            <a:prstGeom prst="rect">
              <a:avLst/>
            </a:prstGeom>
            <a:grp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rPr>
                <a:t>emotions</a:t>
              </a:r>
              <a:endParaRPr kumimoji="0" 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endParaRPr>
            </a:p>
          </p:txBody>
        </p:sp>
      </p:grpSp>
      <p:sp>
        <p:nvSpPr>
          <p:cNvPr id="3" name="文本框 2"/>
          <p:cNvSpPr txBox="1"/>
          <p:nvPr/>
        </p:nvSpPr>
        <p:spPr>
          <a:xfrm>
            <a:off x="502285" y="1957705"/>
            <a:ext cx="4074160" cy="645160"/>
          </a:xfrm>
          <a:prstGeom prst="rect">
            <a:avLst/>
          </a:prstGeom>
          <a:noFill/>
        </p:spPr>
        <p:txBody>
          <a:bodyPr wrap="square" rtlCol="0">
            <a:spAutoFit/>
          </a:bodyPr>
          <a:p>
            <a:endParaRPr lang="en-US" altLang="zh-CN"/>
          </a:p>
          <a:p>
            <a:endParaRPr lang="en-US" altLang="zh-CN"/>
          </a:p>
        </p:txBody>
      </p:sp>
      <p:sp>
        <p:nvSpPr>
          <p:cNvPr id="4" name="文本框 3"/>
          <p:cNvSpPr txBox="1"/>
          <p:nvPr/>
        </p:nvSpPr>
        <p:spPr>
          <a:xfrm>
            <a:off x="340995" y="1536700"/>
            <a:ext cx="3571240" cy="521970"/>
          </a:xfrm>
          <a:prstGeom prst="rect">
            <a:avLst/>
          </a:prstGeom>
          <a:noFill/>
        </p:spPr>
        <p:txBody>
          <a:bodyPr wrap="none" rtlCol="0">
            <a:spAutoFit/>
          </a:bodyPr>
          <a:p>
            <a:pPr algn="l"/>
            <a:r>
              <a:rPr lang="en-US" altLang="zh-CN" sz="2800">
                <a:latin typeface="Times New Roman" panose="02020603050405020304" pitchFamily="18" charset="0"/>
                <a:cs typeface="Times New Roman" panose="02020603050405020304" pitchFamily="18" charset="0"/>
                <a:sym typeface="+mn-ea"/>
              </a:rPr>
              <a:t>The video__________ .</a:t>
            </a:r>
            <a:endParaRPr lang="en-US" altLang="zh-CN" sz="280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412750" y="2080895"/>
            <a:ext cx="4711065" cy="1383665"/>
          </a:xfrm>
          <a:prstGeom prst="rect">
            <a:avLst/>
          </a:prstGeom>
          <a:noFill/>
        </p:spPr>
        <p:txBody>
          <a:bodyPr wrap="none" rtlCol="0">
            <a:spAutoFit/>
          </a:bodyPr>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provoked abundant attention</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caused quite a stir</a:t>
            </a:r>
            <a:endParaRPr lang="en-US" altLang="zh-CN" sz="2800">
              <a:latin typeface="Times New Roman" panose="02020603050405020304" pitchFamily="18" charset="0"/>
              <a:cs typeface="Times New Roman" panose="02020603050405020304" pitchFamily="18" charset="0"/>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raised wide attention</a:t>
            </a:r>
            <a:endParaRPr lang="en-US" altLang="zh-CN" sz="2800">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895350" y="3106420"/>
            <a:ext cx="309880" cy="798830"/>
          </a:xfrm>
          <a:prstGeom prst="rect">
            <a:avLst/>
          </a:prstGeom>
          <a:noFill/>
        </p:spPr>
        <p:txBody>
          <a:bodyPr wrap="none" rtlCol="0">
            <a:spAutoFit/>
          </a:bodyPr>
          <a:p>
            <a:pPr algn="l"/>
            <a:endParaRPr lang="en-US" altLang="zh-CN"/>
          </a:p>
          <a:p>
            <a:pPr algn="l"/>
            <a:endParaRPr lang="en-US" altLang="zh-CN" sz="2800">
              <a:latin typeface="Times New Roman" panose="02020603050405020304" pitchFamily="18" charset="0"/>
              <a:cs typeface="Times New Roman" panose="02020603050405020304" pitchFamily="18" charset="0"/>
            </a:endParaRPr>
          </a:p>
        </p:txBody>
      </p:sp>
      <p:sp>
        <p:nvSpPr>
          <p:cNvPr id="8" name="文本框 7"/>
          <p:cNvSpPr txBox="1"/>
          <p:nvPr/>
        </p:nvSpPr>
        <p:spPr>
          <a:xfrm>
            <a:off x="502285" y="3464560"/>
            <a:ext cx="3136265" cy="521970"/>
          </a:xfrm>
          <a:prstGeom prst="rect">
            <a:avLst/>
          </a:prstGeom>
          <a:noFill/>
        </p:spPr>
        <p:txBody>
          <a:bodyPr wrap="none" rtlCol="0">
            <a:spAutoFit/>
          </a:bodyPr>
          <a:p>
            <a:pPr algn="l"/>
            <a:r>
              <a:rPr lang="en-US" altLang="zh-CN" sz="2800">
                <a:latin typeface="Times New Roman" panose="02020603050405020304" pitchFamily="18" charset="0"/>
                <a:cs typeface="Times New Roman" panose="02020603050405020304" pitchFamily="18" charset="0"/>
                <a:sym typeface="+mn-ea"/>
              </a:rPr>
              <a:t>They____________.</a:t>
            </a:r>
            <a:endParaRPr lang="en-US" altLang="zh-CN" sz="28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502285" y="4095750"/>
            <a:ext cx="4878070" cy="2245360"/>
          </a:xfrm>
          <a:prstGeom prst="rect">
            <a:avLst/>
          </a:prstGeom>
          <a:noFill/>
        </p:spPr>
        <p:txBody>
          <a:bodyPr wrap="none" rtlCol="0">
            <a:spAutoFit/>
          </a:bodyPr>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showed their sympathy.</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gave loads of likes</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点赞</a:t>
            </a:r>
            <a:r>
              <a:rPr lang="en-US" altLang="zh-CN" sz="2400" b="1">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shared their own moments of </a:t>
            </a:r>
            <a:endParaRPr lang="en-US" altLang="zh-CN" sz="28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     dilemma.</a:t>
            </a:r>
            <a:endParaRPr lang="en-US" altLang="zh-CN" sz="2800">
              <a:latin typeface="Times New Roman" panose="02020603050405020304" pitchFamily="18" charset="0"/>
              <a:cs typeface="Times New Roman" panose="02020603050405020304" pitchFamily="18" charset="0"/>
              <a:sym typeface="+mn-ea"/>
            </a:endParaRPr>
          </a:p>
          <a:p>
            <a:pPr marL="457200" indent="-457200" algn="l">
              <a:buFont typeface="Wingdings" panose="05000000000000000000" charset="0"/>
              <a:buChar char="p"/>
            </a:pP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6230620" y="1668780"/>
            <a:ext cx="5775325" cy="2676525"/>
          </a:xfrm>
          <a:prstGeom prst="rect">
            <a:avLst/>
          </a:prstGeom>
          <a:noFill/>
          <a:ln w="9525">
            <a:noFill/>
          </a:ln>
        </p:spPr>
        <p:txBody>
          <a:bodyPr wrap="square" anchor="t">
            <a:spAutoFit/>
          </a:bodyPr>
          <a:p>
            <a:pPr eaLnBrk="0" hangingPunct="0"/>
            <a:r>
              <a:rPr lang="en-US" altLang="zh-CN" sz="2800" b="1" dirty="0">
                <a:solidFill>
                  <a:schemeClr val="accent5"/>
                </a:solidFill>
                <a:latin typeface="Times New Roman" panose="02020603050405020304" pitchFamily="18" charset="0"/>
                <a:ea typeface="宋体" panose="02010600030101010101" pitchFamily="2" charset="-122"/>
                <a:sym typeface="+mn-ea"/>
              </a:rPr>
              <a:t>They</a:t>
            </a:r>
            <a:r>
              <a:rPr lang="en-US" altLang="zh-CN" sz="2800" dirty="0">
                <a:latin typeface="Times New Roman" panose="02020603050405020304" pitchFamily="18" charset="0"/>
                <a:ea typeface="宋体" panose="02010600030101010101" pitchFamily="2" charset="-122"/>
                <a:sym typeface="+mn-ea"/>
              </a:rPr>
              <a:t> mentioned that on seeing the video they______________</a:t>
            </a:r>
            <a:endParaRPr lang="zh-CN" altLang="en-US"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u"/>
            </a:pPr>
            <a:r>
              <a:rPr lang="en-US" sz="2800" dirty="0">
                <a:latin typeface="Times New Roman" panose="02020603050405020304" pitchFamily="18" charset="0"/>
                <a:ea typeface="宋体" panose="02010600030101010101" pitchFamily="2" charset="-122"/>
                <a:sym typeface="+mn-ea"/>
              </a:rPr>
              <a:t>cried out in delight.</a:t>
            </a:r>
            <a:endParaRPr lang="en-US" sz="2800" dirty="0">
              <a:latin typeface="Times New Roman" panose="02020603050405020304" pitchFamily="18" charset="0"/>
              <a:ea typeface="Times New Roman" panose="02020603050405020304" pitchFamily="18" charset="0"/>
            </a:endParaRPr>
          </a:p>
          <a:p>
            <a:pPr marL="457200" indent="-457200" eaLnBrk="0" hangingPunct="0">
              <a:buFont typeface="Wingdings" panose="05000000000000000000" charset="0"/>
              <a:buChar char="u"/>
            </a:pPr>
            <a:r>
              <a:rPr lang="en-US" sz="2800" dirty="0">
                <a:latin typeface="Times New Roman" panose="02020603050405020304" pitchFamily="18" charset="0"/>
                <a:ea typeface="Times New Roman" panose="02020603050405020304" pitchFamily="18" charset="0"/>
                <a:sym typeface="+mn-ea"/>
              </a:rPr>
              <a:t>They chuckled</a:t>
            </a:r>
            <a:r>
              <a:rPr lang="en-US" sz="2400" b="1" dirty="0">
                <a:latin typeface="Times New Roman" panose="02020603050405020304" pitchFamily="18" charset="0"/>
                <a:ea typeface="Times New Roman" panose="02020603050405020304" pitchFamily="18" charset="0"/>
                <a:sym typeface="+mn-ea"/>
              </a:rPr>
              <a:t>(</a:t>
            </a:r>
            <a:r>
              <a:rPr lang="zh-CN" altLang="en-US" sz="2400" b="1" dirty="0">
                <a:latin typeface="Times New Roman" panose="02020603050405020304" pitchFamily="18" charset="0"/>
                <a:ea typeface="宋体" panose="02010600030101010101" pitchFamily="2" charset="-122"/>
                <a:sym typeface="+mn-ea"/>
              </a:rPr>
              <a:t>咯咯笑</a:t>
            </a:r>
            <a:r>
              <a:rPr lang="en-US" sz="2400" b="1" dirty="0">
                <a:latin typeface="Times New Roman" panose="02020603050405020304" pitchFamily="18" charset="0"/>
                <a:ea typeface="Times New Roman" panose="02020603050405020304" pitchFamily="18" charset="0"/>
                <a:sym typeface="+mn-ea"/>
              </a:rPr>
              <a:t>)</a:t>
            </a:r>
            <a:r>
              <a:rPr lang="en-US" sz="2800" dirty="0">
                <a:latin typeface="Times New Roman" panose="02020603050405020304" pitchFamily="18" charset="0"/>
                <a:ea typeface="Times New Roman" panose="02020603050405020304" pitchFamily="18" charset="0"/>
                <a:sym typeface="+mn-ea"/>
              </a:rPr>
              <a:t>/giggled/</a:t>
            </a:r>
            <a:endParaRPr lang="en-US" sz="2800" dirty="0">
              <a:latin typeface="Times New Roman" panose="02020603050405020304" pitchFamily="18" charset="0"/>
              <a:ea typeface="Times New Roman" panose="02020603050405020304" pitchFamily="18" charset="0"/>
              <a:sym typeface="+mn-ea"/>
            </a:endParaRPr>
          </a:p>
          <a:p>
            <a:pPr indent="0" eaLnBrk="0" hangingPunct="0">
              <a:buFont typeface="Wingdings" panose="05000000000000000000" charset="0"/>
              <a:buNone/>
            </a:pPr>
            <a:r>
              <a:rPr lang="en-US" sz="2800" dirty="0">
                <a:latin typeface="Times New Roman" panose="02020603050405020304" pitchFamily="18" charset="0"/>
                <a:ea typeface="Times New Roman" panose="02020603050405020304" pitchFamily="18" charset="0"/>
                <a:sym typeface="+mn-ea"/>
              </a:rPr>
              <a:t>     sniggered</a:t>
            </a:r>
            <a:r>
              <a:rPr lang="zh-CN" altLang="en-US" sz="2400" b="1" dirty="0">
                <a:latin typeface="Times New Roman" panose="02020603050405020304" pitchFamily="18" charset="0"/>
                <a:ea typeface="宋体" panose="02010600030101010101" pitchFamily="2" charset="-122"/>
                <a:sym typeface="+mn-ea"/>
              </a:rPr>
              <a:t>(窃笑).</a:t>
            </a:r>
            <a:endParaRPr lang="en-US" sz="2800" dirty="0">
              <a:latin typeface="Times New Roman" panose="02020603050405020304" pitchFamily="18" charset="0"/>
              <a:ea typeface="Times New Roman" panose="02020603050405020304" pitchFamily="18" charset="0"/>
            </a:endParaRPr>
          </a:p>
          <a:p>
            <a:pPr marL="457200" indent="-457200" eaLnBrk="0" hangingPunct="0">
              <a:buFont typeface="Wingdings" panose="05000000000000000000" charset="0"/>
              <a:buChar char="u"/>
            </a:pPr>
            <a:r>
              <a:rPr lang="en-US" sz="2800" dirty="0">
                <a:latin typeface="Times New Roman" panose="02020603050405020304" pitchFamily="18" charset="0"/>
                <a:ea typeface="Times New Roman" panose="02020603050405020304" pitchFamily="18" charset="0"/>
                <a:sym typeface="+mn-ea"/>
              </a:rPr>
              <a:t>roared with laughter.</a:t>
            </a:r>
            <a:r>
              <a:rPr lang="en-US" sz="2400" b="1" dirty="0">
                <a:latin typeface="Times New Roman" panose="02020603050405020304" pitchFamily="18" charset="0"/>
                <a:ea typeface="Times New Roman" panose="02020603050405020304" pitchFamily="18" charset="0"/>
                <a:sym typeface="+mn-ea"/>
              </a:rPr>
              <a:t>(放声大笑)</a:t>
            </a:r>
            <a:r>
              <a:rPr lang="en-US" sz="2400" b="1" dirty="0">
                <a:latin typeface="Times New Roman" panose="02020603050405020304" pitchFamily="18" charset="0"/>
                <a:ea typeface="Times New Roman" panose="02020603050405020304" pitchFamily="18" charset="0"/>
              </a:rPr>
              <a:t>    </a:t>
            </a:r>
            <a:r>
              <a:rPr lang="en-US" altLang="zh-CN" sz="2800" dirty="0">
                <a:latin typeface="Times New Roman" panose="02020603050405020304" pitchFamily="18" charset="0"/>
                <a:ea typeface="宋体" panose="02010600030101010101" pitchFamily="2" charset="-122"/>
              </a:rPr>
              <a:t>  </a:t>
            </a:r>
            <a:endParaRPr lang="en-US" altLang="zh-CN" sz="2800" dirty="0">
              <a:latin typeface="Times New Roman" panose="02020603050405020304" pitchFamily="18" charset="0"/>
              <a:ea typeface="宋体" panose="02010600030101010101" pitchFamily="2" charset="-122"/>
            </a:endParaRPr>
          </a:p>
        </p:txBody>
      </p:sp>
      <p:sp>
        <p:nvSpPr>
          <p:cNvPr id="12" name="文本框 11"/>
          <p:cNvSpPr txBox="1"/>
          <p:nvPr/>
        </p:nvSpPr>
        <p:spPr>
          <a:xfrm>
            <a:off x="6416675" y="4345305"/>
            <a:ext cx="5775325" cy="2183765"/>
          </a:xfrm>
          <a:prstGeom prst="rect">
            <a:avLst/>
          </a:prstGeom>
          <a:noFill/>
          <a:ln w="9525">
            <a:noFill/>
          </a:ln>
        </p:spPr>
        <p:txBody>
          <a:bodyPr wrap="square" anchor="t">
            <a:spAutoFit/>
          </a:bodyPr>
          <a:p>
            <a:pPr eaLnBrk="0" hangingPunct="0"/>
            <a:r>
              <a:rPr lang="en-US" sz="2800" dirty="0">
                <a:latin typeface="Times New Roman" panose="02020603050405020304" pitchFamily="18" charset="0"/>
                <a:ea typeface="Times New Roman" panose="02020603050405020304" pitchFamily="18" charset="0"/>
                <a:sym typeface="+mn-ea"/>
              </a:rPr>
              <a:t>Getting so many responses from strangers, </a:t>
            </a:r>
            <a:r>
              <a:rPr lang="en-US" altLang="zh-CN" sz="2800" b="1" dirty="0">
                <a:solidFill>
                  <a:schemeClr val="accent5"/>
                </a:solidFill>
                <a:latin typeface="Times New Roman" panose="02020603050405020304" pitchFamily="18" charset="0"/>
                <a:ea typeface="宋体" panose="02010600030101010101" pitchFamily="2" charset="-122"/>
                <a:sym typeface="+mn-ea"/>
              </a:rPr>
              <a:t>I</a:t>
            </a:r>
            <a:r>
              <a:rPr lang="en-US" altLang="zh-CN" sz="2800" dirty="0">
                <a:latin typeface="Times New Roman" panose="02020603050405020304" pitchFamily="18" charset="0"/>
                <a:ea typeface="宋体" panose="02010600030101010101" pitchFamily="2" charset="-122"/>
                <a:sym typeface="+mn-ea"/>
              </a:rPr>
              <a:t> ______________</a:t>
            </a:r>
            <a:endParaRPr lang="en-US"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u"/>
            </a:pPr>
            <a:r>
              <a:rPr lang="en-US" sz="2800" dirty="0">
                <a:latin typeface="Times New Roman" panose="02020603050405020304" pitchFamily="18" charset="0"/>
                <a:ea typeface="宋体" panose="02010600030101010101" pitchFamily="2" charset="-122"/>
                <a:sym typeface="+mn-ea"/>
              </a:rPr>
              <a:t>was dumbfounded</a:t>
            </a:r>
            <a:r>
              <a:rPr lang="en-US" sz="2400" b="1" dirty="0">
                <a:latin typeface="Times New Roman" panose="02020603050405020304" pitchFamily="18" charset="0"/>
                <a:ea typeface="Times New Roman" panose="02020603050405020304" pitchFamily="18" charset="0"/>
              </a:rPr>
              <a:t> (</a:t>
            </a:r>
            <a:r>
              <a:rPr lang="zh-CN" altLang="en-US" sz="2400" b="1" dirty="0">
                <a:latin typeface="Times New Roman" panose="02020603050405020304" pitchFamily="18" charset="0"/>
                <a:ea typeface="宋体" panose="02010600030101010101" pitchFamily="2" charset="-122"/>
              </a:rPr>
              <a:t>目瞪口呆的</a:t>
            </a:r>
            <a:r>
              <a:rPr lang="en-US" sz="2400" b="1" dirty="0">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marL="457200" indent="-457200" eaLnBrk="0" hangingPunct="0">
              <a:buFont typeface="Wingdings" panose="05000000000000000000" charset="0"/>
              <a:buChar char="u"/>
            </a:pPr>
            <a:r>
              <a:rPr lang="en-US" sz="2800" dirty="0">
                <a:latin typeface="Times New Roman" panose="02020603050405020304" pitchFamily="18" charset="0"/>
                <a:ea typeface="宋体" panose="02010600030101010101" pitchFamily="2" charset="-122"/>
                <a:sym typeface="+mn-ea"/>
              </a:rPr>
              <a:t>couldn't dampen my excitement</a:t>
            </a:r>
            <a:endParaRPr lang="en-US" sz="2800" dirty="0">
              <a:latin typeface="Times New Roman" panose="02020603050405020304" pitchFamily="18" charset="0"/>
              <a:ea typeface="宋体" panose="02010600030101010101" pitchFamily="2" charset="-122"/>
              <a:sym typeface="+mn-ea"/>
            </a:endParaRPr>
          </a:p>
          <a:p>
            <a:pPr marL="457200" indent="-457200" eaLnBrk="0" hangingPunct="0">
              <a:buFont typeface="Wingdings" panose="05000000000000000000" charset="0"/>
              <a:buChar char="u"/>
            </a:pPr>
            <a:r>
              <a:rPr lang="en-US" sz="2400" b="1" dirty="0">
                <a:latin typeface="Times New Roman" panose="02020603050405020304" pitchFamily="18" charset="0"/>
                <a:ea typeface="Times New Roman" panose="02020603050405020304" pitchFamily="18" charset="0"/>
              </a:rPr>
              <a:t> ...</a:t>
            </a:r>
            <a:endParaRPr lang="en-US" altLang="zh-CN" sz="2800" dirty="0">
              <a:latin typeface="Times New Roman" panose="02020603050405020304" pitchFamily="18" charset="0"/>
              <a:ea typeface="宋体" panose="02010600030101010101" pitchFamily="2"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ox(in)">
                                      <p:cBhvr>
                                        <p:cTn id="22" dur="2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ox(in)">
                                      <p:cBhvr>
                                        <p:cTn id="27" dur="20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ox(in)">
                                      <p:cBhvr>
                                        <p:cTn id="32" dur="20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box(in)">
                                      <p:cBhvr>
                                        <p:cTn id="42" dur="20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box(in)">
                                      <p:cBhvr>
                                        <p:cTn id="47" dur="20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box(in)">
                                      <p:cBhvr>
                                        <p:cTn id="52" dur="20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box(in)">
                                      <p:cBhvr>
                                        <p:cTn id="57" dur="20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box(in)">
                                      <p:cBhvr>
                                        <p:cTn id="62" dur="2000"/>
                                        <p:tgtEl>
                                          <p:spTgt spid="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linds(horizont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linds(horizontal)">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9550" y="675005"/>
            <a:ext cx="11772900" cy="5507990"/>
          </a:xfrm>
          <a:prstGeom prst="rect">
            <a:avLst/>
          </a:prstGeom>
          <a:noFill/>
          <a:ln w="28575">
            <a:solidFill>
              <a:schemeClr val="tx1"/>
            </a:solidFill>
          </a:ln>
        </p:spPr>
        <p:txBody>
          <a:bodyPr wrap="square" rtlCol="0" anchor="t">
            <a:spAutoFit/>
          </a:bodyPr>
          <a:p>
            <a:r>
              <a:rPr lang="en-US" altLang="zh-CN" sz="3200">
                <a:latin typeface="Times New Roman" panose="02020603050405020304" pitchFamily="18" charset="0"/>
                <a:cs typeface="Times New Roman" panose="02020603050405020304" pitchFamily="18" charset="0"/>
              </a:rPr>
              <a:t>Para.1 </a:t>
            </a:r>
            <a:r>
              <a:rPr lang="zh-CN" altLang="en-US" sz="3200">
                <a:latin typeface="Times New Roman" panose="02020603050405020304" pitchFamily="18" charset="0"/>
                <a:cs typeface="Times New Roman" panose="02020603050405020304" pitchFamily="18" charset="0"/>
                <a:sym typeface="+mn-ea"/>
              </a:rPr>
              <a:t>It was five or six minutes though it felt much longer. </a:t>
            </a:r>
            <a:r>
              <a:rPr lang="zh-CN" altLang="en-US" sz="3200">
                <a:latin typeface="Times New Roman" panose="02020603050405020304" pitchFamily="18" charset="0"/>
                <a:cs typeface="Times New Roman" panose="02020603050405020304" pitchFamily="18" charset="0"/>
              </a:rPr>
              <a:t>Trapped in the</a:t>
            </a:r>
            <a:r>
              <a:rPr lang="zh-CN" altLang="en-US" sz="3200" u="sng">
                <a:latin typeface="Times New Roman" panose="02020603050405020304" pitchFamily="18" charset="0"/>
                <a:cs typeface="Times New Roman" panose="02020603050405020304" pitchFamily="18" charset="0"/>
              </a:rPr>
              <a:t> pumpkin</a:t>
            </a:r>
            <a:r>
              <a:rPr lang="en-US" altLang="zh-CN" sz="3200">
                <a:latin typeface="Times New Roman" panose="02020603050405020304" pitchFamily="18" charset="0"/>
                <a:cs typeface="Times New Roman" panose="02020603050405020304" pitchFamily="18" charset="0"/>
              </a:rPr>
              <a:t>,</a:t>
            </a:r>
            <a:r>
              <a:rPr lang="zh-CN" altLang="en-US" sz="3200">
                <a:latin typeface="Times New Roman" panose="02020603050405020304" pitchFamily="18" charset="0"/>
                <a:cs typeface="Times New Roman" panose="02020603050405020304" pitchFamily="18" charset="0"/>
              </a:rPr>
              <a:t> I </a:t>
            </a:r>
            <a:r>
              <a:rPr lang="en-US" altLang="zh-CN" sz="3200">
                <a:latin typeface="Times New Roman" panose="02020603050405020304" pitchFamily="18" charset="0"/>
                <a:cs typeface="Times New Roman" panose="02020603050405020304" pitchFamily="18" charset="0"/>
              </a:rPr>
              <a:t>gulped for </a:t>
            </a:r>
            <a:r>
              <a:rPr lang="zh-CN" altLang="en-US" sz="3200">
                <a:latin typeface="Times New Roman" panose="02020603050405020304" pitchFamily="18" charset="0"/>
                <a:cs typeface="Times New Roman" panose="02020603050405020304" pitchFamily="18" charset="0"/>
              </a:rPr>
              <a:t>air</a:t>
            </a:r>
            <a:r>
              <a:rPr lang="en-US" altLang="zh-CN" sz="3200">
                <a:latin typeface="Times New Roman" panose="02020603050405020304" pitchFamily="18" charset="0"/>
                <a:cs typeface="Times New Roman" panose="02020603050405020304" pitchFamily="18" charset="0"/>
              </a:rPr>
              <a:t>,</a:t>
            </a:r>
            <a:r>
              <a:rPr lang="zh-CN" altLang="en-US" sz="3200">
                <a:latin typeface="Times New Roman" panose="02020603050405020304" pitchFamily="18" charset="0"/>
                <a:cs typeface="Times New Roman" panose="02020603050405020304" pitchFamily="18" charset="0"/>
              </a:rPr>
              <a:t> my throat dry </a:t>
            </a:r>
            <a:r>
              <a:rPr lang="en-US" altLang="zh-CN" sz="3200">
                <a:latin typeface="Times New Roman" panose="02020603050405020304" pitchFamily="18" charset="0"/>
                <a:cs typeface="Times New Roman" panose="02020603050405020304" pitchFamily="18" charset="0"/>
              </a:rPr>
              <a:t>and</a:t>
            </a:r>
            <a:r>
              <a:rPr lang="zh-CN" altLang="en-US" sz="3200">
                <a:latin typeface="Times New Roman" panose="02020603050405020304" pitchFamily="18" charset="0"/>
                <a:cs typeface="Times New Roman" panose="02020603050405020304" pitchFamily="18" charset="0"/>
              </a:rPr>
              <a:t> face burning up. </a:t>
            </a:r>
            <a:r>
              <a:rPr lang="en-US" altLang="zh-CN" sz="3200">
                <a:latin typeface="Times New Roman" panose="02020603050405020304" pitchFamily="18" charset="0"/>
                <a:cs typeface="Times New Roman" panose="02020603050405020304" pitchFamily="18" charset="0"/>
                <a:sym typeface="+mn-ea"/>
              </a:rPr>
              <a:t>It was a torment for me</a:t>
            </a:r>
            <a:r>
              <a:rPr lang="zh-CN" altLang="en-US" sz="3200">
                <a:latin typeface="Times New Roman" panose="02020603050405020304" pitchFamily="18" charset="0"/>
                <a:cs typeface="Times New Roman" panose="02020603050405020304" pitchFamily="18" charset="0"/>
                <a:sym typeface="+mn-ea"/>
              </a:rPr>
              <a:t>. </a:t>
            </a:r>
            <a:r>
              <a:rPr lang="zh-CN" altLang="en-US" sz="3200">
                <a:latin typeface="Times New Roman" panose="02020603050405020304" pitchFamily="18" charset="0"/>
                <a:cs typeface="Times New Roman" panose="02020603050405020304" pitchFamily="18" charset="0"/>
              </a:rPr>
              <a:t>I wrestled with the problem</a:t>
            </a:r>
            <a:r>
              <a:rPr lang="en-US" altLang="zh-CN" sz="3200">
                <a:latin typeface="Times New Roman" panose="02020603050405020304" pitchFamily="18" charset="0"/>
                <a:cs typeface="Times New Roman" panose="02020603050405020304" pitchFamily="18" charset="0"/>
              </a:rPr>
              <a:t>,</a:t>
            </a:r>
            <a:r>
              <a:rPr lang="zh-CN" altLang="en-US" sz="3200">
                <a:latin typeface="Times New Roman" panose="02020603050405020304" pitchFamily="18" charset="0"/>
                <a:cs typeface="Times New Roman" panose="02020603050405020304" pitchFamily="18" charset="0"/>
              </a:rPr>
              <a:t> attempting to squeeze my </a:t>
            </a:r>
            <a:r>
              <a:rPr lang="zh-CN" altLang="en-US" sz="3200" u="sng">
                <a:latin typeface="Times New Roman" panose="02020603050405020304" pitchFamily="18" charset="0"/>
                <a:cs typeface="Times New Roman" panose="02020603050405020304" pitchFamily="18" charset="0"/>
              </a:rPr>
              <a:t>head</a:t>
            </a:r>
            <a:r>
              <a:rPr lang="zh-CN" altLang="en-US" sz="3200">
                <a:latin typeface="Times New Roman" panose="02020603050405020304" pitchFamily="18" charset="0"/>
                <a:cs typeface="Times New Roman" panose="02020603050405020304" pitchFamily="18" charset="0"/>
              </a:rPr>
              <a:t> out of </a:t>
            </a:r>
            <a:r>
              <a:rPr lang="en-US" altLang="zh-CN" sz="3200">
                <a:latin typeface="Times New Roman" panose="02020603050405020304" pitchFamily="18" charset="0"/>
                <a:cs typeface="Times New Roman" panose="02020603050405020304" pitchFamily="18" charset="0"/>
              </a:rPr>
              <a:t>it</a:t>
            </a:r>
            <a:r>
              <a:rPr lang="zh-CN" altLang="en-US" sz="3200">
                <a:latin typeface="Times New Roman" panose="02020603050405020304" pitchFamily="18" charset="0"/>
                <a:cs typeface="Times New Roman" panose="02020603050405020304" pitchFamily="18" charset="0"/>
              </a:rPr>
              <a:t>, but in vain. </a:t>
            </a:r>
            <a:r>
              <a:rPr lang="en-US" altLang="zh-CN" sz="3200">
                <a:latin typeface="Times New Roman" panose="02020603050405020304" pitchFamily="18" charset="0"/>
                <a:cs typeface="Times New Roman" panose="02020603050405020304" pitchFamily="18" charset="0"/>
              </a:rPr>
              <a:t>So frightened was I that I </a:t>
            </a:r>
            <a:r>
              <a:rPr lang="en-US" altLang="zh-CN" sz="3200" u="sng">
                <a:latin typeface="Times New Roman" panose="02020603050405020304" pitchFamily="18" charset="0"/>
                <a:cs typeface="Times New Roman" panose="02020603050405020304" pitchFamily="18" charset="0"/>
              </a:rPr>
              <a:t>pulled</a:t>
            </a:r>
            <a:r>
              <a:rPr lang="en-US" altLang="zh-CN" sz="3200">
                <a:latin typeface="Times New Roman" panose="02020603050405020304" pitchFamily="18" charset="0"/>
                <a:cs typeface="Times New Roman" panose="02020603050405020304" pitchFamily="18" charset="0"/>
              </a:rPr>
              <a:t>, and banged the pumpkin frantically. Noticing my mounting fear, </a:t>
            </a:r>
            <a:r>
              <a:rPr lang="en-US" altLang="zh-CN" sz="3200" u="sng">
                <a:latin typeface="Times New Roman" panose="02020603050405020304" pitchFamily="18" charset="0"/>
                <a:cs typeface="Times New Roman" panose="02020603050405020304" pitchFamily="18" charset="0"/>
              </a:rPr>
              <a:t>Jason</a:t>
            </a:r>
            <a:r>
              <a:rPr lang="en-US" altLang="zh-CN" sz="3200">
                <a:latin typeface="Times New Roman" panose="02020603050405020304" pitchFamily="18" charset="0"/>
                <a:cs typeface="Times New Roman" panose="02020603050405020304" pitchFamily="18" charset="0"/>
              </a:rPr>
              <a:t> proposed calling the fire department, while others </a:t>
            </a:r>
            <a:r>
              <a:rPr lang="en-US" sz="3200" dirty="0">
                <a:latin typeface="Times New Roman" panose="02020603050405020304" pitchFamily="18" charset="0"/>
                <a:ea typeface="Times New Roman" panose="02020603050405020304" pitchFamily="18" charset="0"/>
                <a:sym typeface="+mn-ea"/>
              </a:rPr>
              <a:t>roared with laughter</a:t>
            </a:r>
            <a:r>
              <a:rPr lang="en-US" altLang="zh-CN" sz="3200">
                <a:latin typeface="Times New Roman" panose="02020603050405020304" pitchFamily="18" charset="0"/>
                <a:cs typeface="Times New Roman" panose="02020603050405020304" pitchFamily="18" charset="0"/>
              </a:rPr>
              <a:t> which made my blood boil. </a:t>
            </a:r>
            <a:r>
              <a:rPr lang="zh-CN" altLang="en-US" sz="3200">
                <a:latin typeface="Times New Roman" panose="02020603050405020304" pitchFamily="18" charset="0"/>
                <a:cs typeface="Times New Roman" panose="02020603050405020304" pitchFamily="18" charset="0"/>
                <a:sym typeface="+mn-ea"/>
              </a:rPr>
              <a:t>In </a:t>
            </a:r>
            <a:r>
              <a:rPr lang="en-US" altLang="zh-CN" sz="3200">
                <a:latin typeface="Times New Roman" panose="02020603050405020304" pitchFamily="18" charset="0"/>
                <a:cs typeface="Times New Roman" panose="02020603050405020304" pitchFamily="18" charset="0"/>
                <a:sym typeface="+mn-ea"/>
              </a:rPr>
              <a:t>great</a:t>
            </a:r>
            <a:r>
              <a:rPr lang="zh-CN" altLang="en-US" sz="3200">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sym typeface="+mn-ea"/>
              </a:rPr>
              <a:t>agony</a:t>
            </a:r>
            <a:r>
              <a:rPr lang="zh-CN" altLang="en-US" sz="3200">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rPr>
              <a:t>I let out a loud cry which awakened my </a:t>
            </a:r>
            <a:r>
              <a:rPr lang="en-US" altLang="zh-CN" sz="3200" u="sng">
                <a:latin typeface="Times New Roman" panose="02020603050405020304" pitchFamily="18" charset="0"/>
                <a:cs typeface="Times New Roman" panose="02020603050405020304" pitchFamily="18" charset="0"/>
              </a:rPr>
              <a:t>dad </a:t>
            </a:r>
            <a:r>
              <a:rPr lang="en-US" altLang="zh-CN" sz="3200">
                <a:latin typeface="Times New Roman" panose="02020603050405020304" pitchFamily="18" charset="0"/>
                <a:cs typeface="Times New Roman" panose="02020603050405020304" pitchFamily="18" charset="0"/>
              </a:rPr>
              <a:t>upstairs. Down dashed my dad who got me to push my head farther into the pumpkin so that mom's hand could reach in and loosen my ponytail. M</a:t>
            </a:r>
            <a:r>
              <a:rPr lang="en-US" altLang="zh-CN" sz="3200">
                <a:latin typeface="Times New Roman" panose="02020603050405020304" pitchFamily="18" charset="0"/>
                <a:cs typeface="Times New Roman" panose="02020603050405020304" pitchFamily="18" charset="0"/>
                <a:sym typeface="+mn-ea"/>
              </a:rPr>
              <a:t>y head was finally released and it was then that I realized my </a:t>
            </a:r>
            <a:r>
              <a:rPr lang="en-US" altLang="zh-CN" sz="3200" u="sng">
                <a:latin typeface="Times New Roman" panose="02020603050405020304" pitchFamily="18" charset="0"/>
                <a:cs typeface="Times New Roman" panose="02020603050405020304" pitchFamily="18" charset="0"/>
                <a:sym typeface="+mn-ea"/>
              </a:rPr>
              <a:t>mom</a:t>
            </a:r>
            <a:r>
              <a:rPr lang="en-US" altLang="zh-CN" sz="3200">
                <a:latin typeface="Times New Roman" panose="02020603050405020304" pitchFamily="18" charset="0"/>
                <a:cs typeface="Times New Roman" panose="02020603050405020304" pitchFamily="18" charset="0"/>
                <a:sym typeface="+mn-ea"/>
              </a:rPr>
              <a:t> had been filming the whole time.</a:t>
            </a:r>
            <a:endParaRPr lang="en-US" altLang="zh-CN" sz="3200">
              <a:latin typeface="Times New Roman" panose="02020603050405020304" pitchFamily="18" charset="0"/>
              <a:cs typeface="Times New Roman" panose="02020603050405020304" pitchFamily="18" charset="0"/>
            </a:endParaRPr>
          </a:p>
        </p:txBody>
      </p:sp>
    </p:spTree>
  </p:cSld>
  <p:clrMapOvr>
    <a:masterClrMapping/>
  </p:clrMapOvr>
  <p:transition spd="slow" advTm="2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8780" y="948055"/>
            <a:ext cx="11393805" cy="5015865"/>
          </a:xfrm>
          <a:prstGeom prst="rect">
            <a:avLst/>
          </a:prstGeom>
          <a:noFill/>
          <a:ln w="28575">
            <a:solidFill>
              <a:schemeClr val="tx1"/>
            </a:solidFill>
          </a:ln>
        </p:spPr>
        <p:txBody>
          <a:bodyPr wrap="square" rtlCol="0" anchor="t">
            <a:spAutoFit/>
          </a:bodyPr>
          <a:p>
            <a:pPr indent="0" algn="l">
              <a:buFont typeface="Wingdings" panose="05000000000000000000" charset="0"/>
              <a:buNone/>
            </a:pPr>
            <a:r>
              <a:rPr lang="zh-CN" altLang="en-US" sz="3200">
                <a:latin typeface="Times New Roman" panose="02020603050405020304" pitchFamily="18" charset="0"/>
                <a:cs typeface="Times New Roman" panose="02020603050405020304" pitchFamily="18" charset="0"/>
              </a:rPr>
              <a:t>P</a:t>
            </a:r>
            <a:r>
              <a:rPr lang="en-US" altLang="zh-CN" sz="3200">
                <a:latin typeface="Times New Roman" panose="02020603050405020304" pitchFamily="18" charset="0"/>
                <a:cs typeface="Times New Roman" panose="02020603050405020304" pitchFamily="18" charset="0"/>
              </a:rPr>
              <a:t>ara.2 </a:t>
            </a:r>
            <a:r>
              <a:rPr lang="en-US" altLang="zh-CN" sz="3200">
                <a:latin typeface="Times New Roman" panose="02020603050405020304" pitchFamily="18" charset="0"/>
                <a:cs typeface="Times New Roman" panose="02020603050405020304" pitchFamily="18" charset="0"/>
                <a:sym typeface="+mn-ea"/>
              </a:rPr>
              <a:t>The video was posted online the Monday before Halloween. When I logged in my Facebook I found myself dumbfounded by the abundant likes I received from those who had seen my video. Browsing their messages, I felt a wave of warmth. The nasty dilemma where I got the pulp-plugged nose, the sore chin by the stubborn pumpkin was melted in the positive responses, the heartfelt comfort as well as the countless similar stories shared by those strangers. Thanks to </a:t>
            </a:r>
            <a:r>
              <a:rPr lang="en-US" altLang="zh-CN" sz="3200" u="sng">
                <a:latin typeface="Times New Roman" panose="02020603050405020304" pitchFamily="18" charset="0"/>
                <a:cs typeface="Times New Roman" panose="02020603050405020304" pitchFamily="18" charset="0"/>
                <a:sym typeface="+mn-ea"/>
              </a:rPr>
              <a:t>mom</a:t>
            </a:r>
            <a:r>
              <a:rPr lang="en-US" altLang="zh-CN" sz="3200">
                <a:latin typeface="Times New Roman" panose="02020603050405020304" pitchFamily="18" charset="0"/>
                <a:cs typeface="Times New Roman" panose="02020603050405020304" pitchFamily="18" charset="0"/>
                <a:sym typeface="+mn-ea"/>
              </a:rPr>
              <a:t>, the video turned out to be a reminder, a captured memorable moment, a recollection of festival happiness, colored by hearty human interactions.</a:t>
            </a:r>
            <a:endParaRPr lang="en-US" altLang="zh-CN" sz="3200">
              <a:latin typeface="Times New Roman" panose="02020603050405020304" pitchFamily="18" charset="0"/>
              <a:cs typeface="Times New Roman" panose="02020603050405020304" pitchFamily="18" charset="0"/>
            </a:endParaRPr>
          </a:p>
        </p:txBody>
      </p:sp>
    </p:spTree>
  </p:cSld>
  <p:clrMapOvr>
    <a:masterClrMapping/>
  </p:clrMapOvr>
  <p:transition spd="slow" advTm="2000">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86043" y="377313"/>
            <a:ext cx="7819913" cy="6454929"/>
          </a:xfrm>
          <a:prstGeom prst="rect">
            <a:avLst/>
          </a:prstGeom>
        </p:spPr>
      </p:pic>
      <p:sp>
        <p:nvSpPr>
          <p:cNvPr id="6" name="文本框 5"/>
          <p:cNvSpPr txBox="1"/>
          <p:nvPr/>
        </p:nvSpPr>
        <p:spPr>
          <a:xfrm>
            <a:off x="4291739" y="2637597"/>
            <a:ext cx="3635976" cy="1106805"/>
          </a:xfrm>
          <a:prstGeom prst="rect">
            <a:avLst/>
          </a:prstGeom>
          <a:noFill/>
        </p:spPr>
        <p:txBody>
          <a:bodyPr wrap="square" rtlCol="0">
            <a:spAutoFit/>
          </a:bodyPr>
          <a:lstStyle/>
          <a:p>
            <a:pPr algn="ctr"/>
            <a:r>
              <a:rPr lang="en-US" altLang="zh-CN" sz="6600" b="1" dirty="0" smtClean="0">
                <a:solidFill>
                  <a:srgbClr val="FB5E46"/>
                </a:solidFill>
                <a:latin typeface="微软雅黑" panose="020B0503020204020204" pitchFamily="34" charset="-122"/>
                <a:ea typeface="微软雅黑" panose="020B0503020204020204" pitchFamily="34" charset="-122"/>
              </a:rPr>
              <a:t>The end</a:t>
            </a:r>
            <a:endParaRPr lang="en-US" altLang="zh-CN" sz="6600" b="1" dirty="0" smtClean="0">
              <a:solidFill>
                <a:srgbClr val="FB5E46"/>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4453206" y="3691002"/>
            <a:ext cx="33130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384502" y="3692585"/>
            <a:ext cx="3474511" cy="400110"/>
          </a:xfrm>
          <a:prstGeom prst="rect">
            <a:avLst/>
          </a:prstGeom>
        </p:spPr>
        <p:txBody>
          <a:bodyPr wrap="square">
            <a:spAutoFit/>
          </a:bodyPr>
          <a:lstStyle/>
          <a:p>
            <a:pPr algn="ctr"/>
            <a:r>
              <a:rPr lang="en-US" altLang="zh-CN" sz="2000" dirty="0" smtClean="0">
                <a:solidFill>
                  <a:srgbClr val="FFC000"/>
                </a:solidFill>
              </a:rPr>
              <a:t>THANK YOU FOR LISTENING</a:t>
            </a:r>
            <a:endParaRPr lang="en-US" altLang="zh-CN" sz="2000" dirty="0">
              <a:solidFill>
                <a:srgbClr val="FFC000"/>
              </a:solidFill>
            </a:endParaRPr>
          </a:p>
        </p:txBody>
      </p:sp>
    </p:spTree>
  </p:cSld>
  <p:clrMapOvr>
    <a:masterClrMapping/>
  </p:clrMapOvr>
  <p:transition spd="slow" advTm="2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23600" t="27042" r="20448" b="26573"/>
          <a:stretch>
            <a:fillRect/>
          </a:stretch>
        </p:blipFill>
        <p:spPr>
          <a:xfrm>
            <a:off x="3416935" y="3935730"/>
            <a:ext cx="4533900" cy="3102610"/>
          </a:xfrm>
          <a:prstGeom prst="rect">
            <a:avLst/>
          </a:prstGeom>
        </p:spPr>
      </p:pic>
      <p:sp>
        <p:nvSpPr>
          <p:cNvPr id="10" name="文本框 9"/>
          <p:cNvSpPr txBox="1"/>
          <p:nvPr/>
        </p:nvSpPr>
        <p:spPr>
          <a:xfrm>
            <a:off x="1444013" y="1433192"/>
            <a:ext cx="8335010" cy="1014730"/>
          </a:xfrm>
          <a:prstGeom prst="rect">
            <a:avLst/>
          </a:prstGeom>
          <a:noFill/>
        </p:spPr>
        <p:txBody>
          <a:bodyPr wrap="none" rtlCol="0">
            <a:spAutoFit/>
          </a:bodyPr>
          <a:lstStyle/>
          <a:p>
            <a:r>
              <a:rPr lang="en-US" altLang="zh-CN" sz="6000" b="1" dirty="0" smtClean="0">
                <a:solidFill>
                  <a:srgbClr val="FB5E46"/>
                </a:solidFill>
                <a:latin typeface="微软雅黑" panose="020B0503020204020204" pitchFamily="34" charset="-122"/>
                <a:ea typeface="微软雅黑" panose="020B0503020204020204" pitchFamily="34" charset="-122"/>
              </a:rPr>
              <a:t>Continuation Writing</a:t>
            </a:r>
            <a:endParaRPr lang="en-US" altLang="zh-CN" sz="6000" b="1" dirty="0" smtClean="0">
              <a:solidFill>
                <a:srgbClr val="FB5E46"/>
              </a:solidFill>
              <a:latin typeface="微软雅黑" panose="020B0503020204020204" pitchFamily="34" charset="-122"/>
              <a:ea typeface="微软雅黑" panose="020B0503020204020204" pitchFamily="34" charset="-122"/>
            </a:endParaRPr>
          </a:p>
        </p:txBody>
      </p:sp>
      <p:sp>
        <p:nvSpPr>
          <p:cNvPr id="13" name="矩形 8"/>
          <p:cNvSpPr>
            <a:spLocks noChangeArrowheads="1"/>
          </p:cNvSpPr>
          <p:nvPr/>
        </p:nvSpPr>
        <p:spPr bwMode="auto">
          <a:xfrm>
            <a:off x="3416934" y="2852344"/>
            <a:ext cx="3991610" cy="583565"/>
          </a:xfrm>
          <a:prstGeom prst="rect">
            <a:avLst/>
          </a:prstGeom>
          <a:solidFill>
            <a:srgbClr val="FFBD48"/>
          </a:solid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dirty="0" smtClean="0">
                <a:solidFill>
                  <a:schemeClr val="bg1"/>
                </a:solidFill>
                <a:latin typeface="微软雅黑" panose="020B0503020204020204" pitchFamily="34" charset="-122"/>
                <a:ea typeface="微软雅黑" panose="020B0503020204020204" pitchFamily="34" charset="-122"/>
                <a:sym typeface="+mn-ea"/>
              </a:rPr>
              <a:t>2021.1</a:t>
            </a:r>
            <a:r>
              <a:rPr lang="zh-CN" altLang="en-US" sz="3200" b="1" dirty="0" smtClean="0">
                <a:solidFill>
                  <a:schemeClr val="bg1"/>
                </a:solidFill>
                <a:latin typeface="微软雅黑" panose="020B0503020204020204" pitchFamily="34" charset="-122"/>
                <a:ea typeface="微软雅黑" panose="020B0503020204020204" pitchFamily="34" charset="-122"/>
                <a:sym typeface="+mn-ea"/>
              </a:rPr>
              <a:t>浙江英语高考</a:t>
            </a:r>
            <a:endParaRPr lang="zh-CN" altLang="en-US" sz="32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5" name="矩形 14"/>
          <p:cNvSpPr/>
          <p:nvPr/>
        </p:nvSpPr>
        <p:spPr>
          <a:xfrm>
            <a:off x="1308100" y="1313815"/>
            <a:ext cx="8766810" cy="1253490"/>
          </a:xfrm>
          <a:prstGeom prst="rect">
            <a:avLst/>
          </a:prstGeom>
          <a:noFill/>
          <a:ln>
            <a:solidFill>
              <a:srgbClr val="EE9B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2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图文框 18"/>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矩形 47"/>
          <p:cNvSpPr/>
          <p:nvPr/>
        </p:nvSpPr>
        <p:spPr>
          <a:xfrm>
            <a:off x="288290" y="285115"/>
            <a:ext cx="3170555" cy="575945"/>
          </a:xfrm>
          <a:prstGeom prst="rect">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r>
              <a:rPr lang="en-US" sz="2400">
                <a:solidFill>
                  <a:srgbClr val="FFFFFF"/>
                </a:solidFill>
                <a:latin typeface="Arial Black" panose="020B0A04020102020204" pitchFamily="34" charset="0"/>
                <a:ea typeface="Verdana" panose="020B0604030504040204" pitchFamily="34" charset="0"/>
                <a:cs typeface="Verdana" panose="020B0604030504040204" pitchFamily="34" charset="0"/>
              </a:rPr>
              <a:t>Guessing game</a:t>
            </a:r>
            <a:endParaRPr lang="en-US" sz="2400">
              <a:solidFill>
                <a:srgbClr val="FFFFFF"/>
              </a:solidFill>
              <a:latin typeface="Arial Black" panose="020B0A04020102020204" pitchFamily="34" charset="0"/>
              <a:ea typeface="Verdana" panose="020B0604030504040204" pitchFamily="34" charset="0"/>
              <a:cs typeface="Verdana" panose="020B0604030504040204" pitchFamily="34" charset="0"/>
            </a:endParaRPr>
          </a:p>
        </p:txBody>
      </p:sp>
      <p:sp>
        <p:nvSpPr>
          <p:cNvPr id="2" name="文本框 1"/>
          <p:cNvSpPr txBox="1"/>
          <p:nvPr/>
        </p:nvSpPr>
        <p:spPr>
          <a:xfrm>
            <a:off x="2295525" y="2004695"/>
            <a:ext cx="9737725" cy="2061210"/>
          </a:xfrm>
          <a:prstGeom prst="rect">
            <a:avLst/>
          </a:prstGeom>
          <a:noFill/>
        </p:spPr>
        <p:txBody>
          <a:bodyPr wrap="square" rtlCol="0">
            <a:spAutoFit/>
          </a:bodyPr>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l"/>
            </a:pPr>
            <a:endParaRPr lang="en-US" altLang="zh-CN" sz="3200">
              <a:latin typeface="Times New Roman" panose="02020603050405020304" pitchFamily="18" charset="0"/>
              <a:cs typeface="Times New Roman" panose="02020603050405020304" pitchFamily="18" charset="0"/>
            </a:endParaRPr>
          </a:p>
        </p:txBody>
      </p:sp>
      <p:sp>
        <p:nvSpPr>
          <p:cNvPr id="3" name="文本框 2"/>
          <p:cNvSpPr txBox="1"/>
          <p:nvPr/>
        </p:nvSpPr>
        <p:spPr>
          <a:xfrm>
            <a:off x="4405630" y="1847850"/>
            <a:ext cx="4227830" cy="583565"/>
          </a:xfrm>
          <a:prstGeom prst="rect">
            <a:avLst/>
          </a:prstGeom>
          <a:noFill/>
        </p:spPr>
        <p:txBody>
          <a:bodyPr wrap="none" rtlCol="0">
            <a:spAutoFit/>
          </a:bodyPr>
          <a:p>
            <a:pPr marL="457200" indent="-457200" algn="l">
              <a:buFont typeface="Wingdings" panose="05000000000000000000" charset="0"/>
              <a:buChar char="l"/>
            </a:pPr>
            <a:r>
              <a:rPr lang="en-US" altLang="zh-CN" sz="3200">
                <a:latin typeface="Times New Roman" panose="02020603050405020304" pitchFamily="18" charset="0"/>
                <a:cs typeface="Times New Roman" panose="02020603050405020304" pitchFamily="18" charset="0"/>
                <a:sym typeface="+mn-ea"/>
              </a:rPr>
              <a:t>It is a Western holiday</a:t>
            </a:r>
            <a:endParaRPr lang="en-US" altLang="zh-CN" sz="3200">
              <a:latin typeface="Times New Roman" panose="02020603050405020304" pitchFamily="18" charset="0"/>
              <a:cs typeface="Times New Roman" panose="02020603050405020304" pitchFamily="18" charset="0"/>
            </a:endParaRPr>
          </a:p>
        </p:txBody>
      </p:sp>
      <p:sp>
        <p:nvSpPr>
          <p:cNvPr id="4" name="文本框 3"/>
          <p:cNvSpPr txBox="1"/>
          <p:nvPr/>
        </p:nvSpPr>
        <p:spPr>
          <a:xfrm>
            <a:off x="4430395" y="2431415"/>
            <a:ext cx="4178300" cy="583565"/>
          </a:xfrm>
          <a:prstGeom prst="rect">
            <a:avLst/>
          </a:prstGeom>
          <a:noFill/>
        </p:spPr>
        <p:txBody>
          <a:bodyPr wrap="none" rtlCol="0">
            <a:spAutoFit/>
          </a:bodyPr>
          <a:p>
            <a:pPr marL="457200" indent="-457200" algn="l">
              <a:buFont typeface="Wingdings" panose="05000000000000000000" charset="0"/>
              <a:buChar char="l"/>
            </a:pPr>
            <a:r>
              <a:rPr lang="en-US" altLang="zh-CN" sz="3200">
                <a:latin typeface="Times New Roman" panose="02020603050405020304" pitchFamily="18" charset="0"/>
                <a:cs typeface="Times New Roman" panose="02020603050405020304" pitchFamily="18" charset="0"/>
                <a:sym typeface="+mn-ea"/>
              </a:rPr>
              <a:t>It falls on October 31;</a:t>
            </a:r>
            <a:endParaRPr lang="en-US" altLang="zh-CN" sz="3200">
              <a:latin typeface="Times New Roman" panose="02020603050405020304" pitchFamily="18" charset="0"/>
              <a:cs typeface="Times New Roman" panose="02020603050405020304" pitchFamily="18" charset="0"/>
            </a:endParaRPr>
          </a:p>
        </p:txBody>
      </p:sp>
      <p:sp>
        <p:nvSpPr>
          <p:cNvPr id="5" name="文本框 4"/>
          <p:cNvSpPr txBox="1"/>
          <p:nvPr/>
        </p:nvSpPr>
        <p:spPr>
          <a:xfrm>
            <a:off x="4430395" y="2989580"/>
            <a:ext cx="7602855" cy="1076325"/>
          </a:xfrm>
          <a:prstGeom prst="rect">
            <a:avLst/>
          </a:prstGeom>
          <a:noFill/>
        </p:spPr>
        <p:txBody>
          <a:bodyPr wrap="square" rtlCol="0">
            <a:spAutoFit/>
          </a:bodyPr>
          <a:p>
            <a:pPr marL="514350" indent="-514350" algn="l">
              <a:buFont typeface="Wingdings" panose="05000000000000000000" charset="0"/>
              <a:buChar char="l"/>
            </a:pPr>
            <a:r>
              <a:rPr lang="en-US" altLang="zh-CN" sz="3200">
                <a:latin typeface="Times New Roman" panose="02020603050405020304" pitchFamily="18" charset="0"/>
                <a:cs typeface="Times New Roman" panose="02020603050405020304" pitchFamily="18" charset="0"/>
                <a:sym typeface="+mn-ea"/>
              </a:rPr>
              <a:t>It is a day when the spirits of dead people return</a:t>
            </a:r>
            <a:endParaRPr lang="en-US" altLang="zh-CN" sz="3200">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4196715" y="5106670"/>
            <a:ext cx="4121785" cy="953135"/>
          </a:xfrm>
          <a:prstGeom prst="rect">
            <a:avLst/>
          </a:prstGeom>
          <a:noFill/>
        </p:spPr>
        <p:txBody>
          <a:bodyPr wrap="square" rtlCol="0">
            <a:spAutoFit/>
          </a:bodyPr>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Children can play </a:t>
            </a:r>
            <a:r>
              <a:rPr lang="en-US" altLang="zh-CN" sz="2800" i="1">
                <a:latin typeface="Times New Roman" panose="02020603050405020304" pitchFamily="18" charset="0"/>
                <a:cs typeface="Times New Roman" panose="02020603050405020304" pitchFamily="18" charset="0"/>
                <a:sym typeface="+mn-ea"/>
              </a:rPr>
              <a:t>trick or treat</a:t>
            </a:r>
            <a:r>
              <a:rPr lang="en-US" altLang="zh-CN" sz="2800">
                <a:latin typeface="Times New Roman" panose="02020603050405020304" pitchFamily="18" charset="0"/>
                <a:cs typeface="Times New Roman" panose="02020603050405020304" pitchFamily="18" charset="0"/>
                <a:sym typeface="+mn-ea"/>
              </a:rPr>
              <a:t> on their neighbors.</a:t>
            </a:r>
            <a:endParaRPr lang="en-US" altLang="zh-CN" sz="2800">
              <a:latin typeface="Times New Roman" panose="02020603050405020304" pitchFamily="18" charset="0"/>
              <a:cs typeface="Times New Roman" panose="02020603050405020304" pitchFamily="18" charset="0"/>
              <a:sym typeface="+mn-ea"/>
            </a:endParaRPr>
          </a:p>
        </p:txBody>
      </p:sp>
      <p:sp>
        <p:nvSpPr>
          <p:cNvPr id="16" name="流程图: 可选过程 15"/>
          <p:cNvSpPr/>
          <p:nvPr/>
        </p:nvSpPr>
        <p:spPr>
          <a:xfrm rot="20760000">
            <a:off x="183515" y="2469515"/>
            <a:ext cx="3957320" cy="946785"/>
          </a:xfrm>
          <a:prstGeom prst="flowChartAlternateProces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600">
                <a:latin typeface="Arial Black" panose="020B0A04020102020204" pitchFamily="34" charset="0"/>
                <a:cs typeface="Arial Black" panose="020B0A04020102020204" pitchFamily="34" charset="0"/>
              </a:rPr>
              <a:t>Halloween</a:t>
            </a:r>
            <a:endParaRPr lang="en-US" altLang="zh-CN" sz="4600">
              <a:latin typeface="Arial Black" panose="020B0A04020102020204" pitchFamily="34" charset="0"/>
              <a:cs typeface="Arial Black" panose="020B0A04020102020204" pitchFamily="34" charset="0"/>
            </a:endParaRPr>
          </a:p>
        </p:txBody>
      </p:sp>
      <p:sp>
        <p:nvSpPr>
          <p:cNvPr id="22529" name="TextBox 2"/>
          <p:cNvSpPr txBox="1"/>
          <p:nvPr/>
        </p:nvSpPr>
        <p:spPr>
          <a:xfrm>
            <a:off x="2245995" y="861060"/>
            <a:ext cx="9608185" cy="706755"/>
          </a:xfrm>
          <a:prstGeom prst="rect">
            <a:avLst/>
          </a:prstGeom>
          <a:noFill/>
          <a:ln w="9525">
            <a:noFill/>
          </a:ln>
        </p:spPr>
        <p:txBody>
          <a:bodyPr wrap="square" anchor="t">
            <a:spAutoFit/>
          </a:bodyPr>
          <a:p>
            <a:pPr>
              <a:buSzTx/>
            </a:pPr>
            <a:r>
              <a:rPr lang="en-US" sz="3600" dirty="0">
                <a:solidFill>
                  <a:srgbClr val="002060"/>
                </a:solidFill>
                <a:latin typeface="Times New Roman" panose="02020603050405020304" pitchFamily="18" charset="0"/>
                <a:ea typeface="宋体" panose="02010600030101010101" pitchFamily="2" charset="-122"/>
              </a:rPr>
              <a:t>What are traditional Halloween activities?</a:t>
            </a:r>
            <a:r>
              <a:rPr lang="en-US" altLang="zh-CN" sz="4000" dirty="0">
                <a:solidFill>
                  <a:srgbClr val="002060"/>
                </a:solidFill>
                <a:latin typeface="Times New Roman" panose="02020603050405020304" pitchFamily="18" charset="0"/>
                <a:ea typeface="宋体" panose="02010600030101010101" pitchFamily="2" charset="-122"/>
              </a:rPr>
              <a:t> </a:t>
            </a:r>
            <a:endParaRPr lang="en-US" altLang="zh-CN" sz="4000" dirty="0">
              <a:solidFill>
                <a:srgbClr val="002060"/>
              </a:solidFill>
              <a:latin typeface="Times New Roman" panose="02020603050405020304" pitchFamily="18" charset="0"/>
              <a:ea typeface="宋体" panose="02010600030101010101" pitchFamily="2" charset="-122"/>
            </a:endParaRPr>
          </a:p>
        </p:txBody>
      </p:sp>
      <p:pic>
        <p:nvPicPr>
          <p:cNvPr id="23" name="图片 22"/>
          <p:cNvPicPr>
            <a:picLocks noChangeAspect="1"/>
          </p:cNvPicPr>
          <p:nvPr/>
        </p:nvPicPr>
        <p:blipFill>
          <a:blip r:embed="rId1"/>
          <a:stretch>
            <a:fillRect/>
          </a:stretch>
        </p:blipFill>
        <p:spPr>
          <a:xfrm>
            <a:off x="4301490" y="1889760"/>
            <a:ext cx="3912870" cy="2957830"/>
          </a:xfrm>
          <a:prstGeom prst="rect">
            <a:avLst/>
          </a:prstGeom>
        </p:spPr>
      </p:pic>
      <p:pic>
        <p:nvPicPr>
          <p:cNvPr id="24" name="图片 23"/>
          <p:cNvPicPr>
            <a:picLocks noChangeAspect="1"/>
          </p:cNvPicPr>
          <p:nvPr/>
        </p:nvPicPr>
        <p:blipFill>
          <a:blip r:embed="rId2"/>
          <a:stretch>
            <a:fillRect/>
          </a:stretch>
        </p:blipFill>
        <p:spPr>
          <a:xfrm>
            <a:off x="73025" y="1847850"/>
            <a:ext cx="4123690" cy="2999740"/>
          </a:xfrm>
          <a:prstGeom prst="rect">
            <a:avLst/>
          </a:prstGeom>
        </p:spPr>
      </p:pic>
      <p:sp>
        <p:nvSpPr>
          <p:cNvPr id="25" name="文本框 24"/>
          <p:cNvSpPr txBox="1"/>
          <p:nvPr/>
        </p:nvSpPr>
        <p:spPr>
          <a:xfrm>
            <a:off x="127635" y="5217795"/>
            <a:ext cx="4773295" cy="521970"/>
          </a:xfrm>
          <a:prstGeom prst="rect">
            <a:avLst/>
          </a:prstGeom>
          <a:noFill/>
        </p:spPr>
        <p:txBody>
          <a:bodyPr wrap="square" rtlCol="0">
            <a:spAutoFit/>
          </a:bodyPr>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People wear costume.</a:t>
            </a:r>
            <a:endParaRPr lang="en-US" altLang="zh-CN" sz="2800">
              <a:latin typeface="Times New Roman" panose="02020603050405020304" pitchFamily="18" charset="0"/>
              <a:cs typeface="Times New Roman" panose="02020603050405020304" pitchFamily="18" charset="0"/>
              <a:sym typeface="+mn-ea"/>
            </a:endParaRPr>
          </a:p>
        </p:txBody>
      </p:sp>
      <p:pic>
        <p:nvPicPr>
          <p:cNvPr id="26" name="图片 25"/>
          <p:cNvPicPr>
            <a:picLocks noChangeAspect="1"/>
          </p:cNvPicPr>
          <p:nvPr/>
        </p:nvPicPr>
        <p:blipFill>
          <a:blip r:embed="rId3"/>
          <a:srcRect b="6365"/>
          <a:stretch>
            <a:fillRect/>
          </a:stretch>
        </p:blipFill>
        <p:spPr>
          <a:xfrm>
            <a:off x="8439785" y="1889760"/>
            <a:ext cx="3414395" cy="3007995"/>
          </a:xfrm>
          <a:prstGeom prst="rect">
            <a:avLst/>
          </a:prstGeom>
        </p:spPr>
      </p:pic>
      <p:sp>
        <p:nvSpPr>
          <p:cNvPr id="27" name="文本框 26"/>
          <p:cNvSpPr txBox="1"/>
          <p:nvPr/>
        </p:nvSpPr>
        <p:spPr>
          <a:xfrm>
            <a:off x="8439785" y="5106670"/>
            <a:ext cx="4773295" cy="521970"/>
          </a:xfrm>
          <a:prstGeom prst="rect">
            <a:avLst/>
          </a:prstGeom>
          <a:noFill/>
        </p:spPr>
        <p:txBody>
          <a:bodyPr wrap="square" rtlCol="0">
            <a:spAutoFit/>
          </a:bodyPr>
          <a:p>
            <a:pPr indent="0" algn="l">
              <a:buFont typeface="Wingdings" panose="05000000000000000000" charset="0"/>
              <a:buNone/>
            </a:pPr>
            <a:r>
              <a:rPr lang="en-US" altLang="zh-CN" sz="2800">
                <a:latin typeface="Times New Roman" panose="02020603050405020304" pitchFamily="18" charset="0"/>
                <a:cs typeface="Times New Roman" panose="02020603050405020304" pitchFamily="18" charset="0"/>
                <a:sym typeface="+mn-ea"/>
              </a:rPr>
              <a:t>People carve pumpkins.</a:t>
            </a:r>
            <a:endParaRPr lang="en-US" altLang="zh-CN" sz="2800">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3714750" y="6059805"/>
            <a:ext cx="6670040" cy="521970"/>
          </a:xfrm>
          <a:prstGeom prst="rect">
            <a:avLst/>
          </a:prstGeom>
          <a:noFill/>
        </p:spPr>
        <p:txBody>
          <a:bodyPr wrap="square" rtlCol="0">
            <a:spAutoFit/>
          </a:bodyPr>
          <a:p>
            <a:r>
              <a:rPr lang="en-US" altLang="zh-CN" sz="2800" b="1">
                <a:solidFill>
                  <a:srgbClr val="C00000"/>
                </a:solidFill>
              </a:rPr>
              <a:t>to scare away the evil spirits...</a:t>
            </a:r>
            <a:endParaRPr lang="en-US" altLang="zh-CN" sz="2800" b="1">
              <a:solidFill>
                <a:srgbClr val="C00000"/>
              </a:solidFill>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529"/>
                                        </p:tgtEl>
                                        <p:attrNameLst>
                                          <p:attrName>style.visibility</p:attrName>
                                        </p:attrNameLst>
                                      </p:cBhvr>
                                      <p:to>
                                        <p:strVal val="visible"/>
                                      </p:to>
                                    </p:set>
                                    <p:animEffect transition="in" filter="box(in)">
                                      <p:cBhvr>
                                        <p:cTn id="27" dur="2000"/>
                                        <p:tgtEl>
                                          <p:spTgt spid="2252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1" nodeType="clickEffect">
                                  <p:stCondLst>
                                    <p:cond delay="0"/>
                                  </p:stCondLst>
                                  <p:childTnLst>
                                    <p:animEffect transition="out" filter="box(out)">
                                      <p:cBhvr>
                                        <p:cTn id="31" dur="2000"/>
                                        <p:tgtEl>
                                          <p:spTgt spid="3"/>
                                        </p:tgtEl>
                                      </p:cBhvr>
                                    </p:animEffect>
                                    <p:set>
                                      <p:cBhvr>
                                        <p:cTn id="32" dur="1" fill="hold">
                                          <p:stCondLst>
                                            <p:cond delay="19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1" nodeType="clickEffect">
                                  <p:stCondLst>
                                    <p:cond delay="0"/>
                                  </p:stCondLst>
                                  <p:childTnLst>
                                    <p:animEffect transition="out" filter="box(out)">
                                      <p:cBhvr>
                                        <p:cTn id="36" dur="2000"/>
                                        <p:tgtEl>
                                          <p:spTgt spid="4"/>
                                        </p:tgtEl>
                                      </p:cBhvr>
                                    </p:animEffect>
                                    <p:set>
                                      <p:cBhvr>
                                        <p:cTn id="37" dur="1" fill="hold">
                                          <p:stCondLst>
                                            <p:cond delay="19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1" nodeType="clickEffect">
                                  <p:stCondLst>
                                    <p:cond delay="0"/>
                                  </p:stCondLst>
                                  <p:childTnLst>
                                    <p:animEffect transition="out" filter="box(out)">
                                      <p:cBhvr>
                                        <p:cTn id="41" dur="2000"/>
                                        <p:tgtEl>
                                          <p:spTgt spid="5"/>
                                        </p:tgtEl>
                                      </p:cBhvr>
                                    </p:animEffect>
                                    <p:set>
                                      <p:cBhvr>
                                        <p:cTn id="42" dur="1" fill="hold">
                                          <p:stCondLst>
                                            <p:cond delay="19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grpId="1" nodeType="clickEffect">
                                  <p:stCondLst>
                                    <p:cond delay="0"/>
                                  </p:stCondLst>
                                  <p:childTnLst>
                                    <p:animEffect transition="out" filter="box(out)">
                                      <p:cBhvr>
                                        <p:cTn id="46" dur="2000"/>
                                        <p:tgtEl>
                                          <p:spTgt spid="16"/>
                                        </p:tgtEl>
                                      </p:cBhvr>
                                    </p:animEffect>
                                    <p:set>
                                      <p:cBhvr>
                                        <p:cTn id="47" dur="1" fill="hold">
                                          <p:stCondLst>
                                            <p:cond delay="19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ox(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ox(in)">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ox(in)">
                                      <p:cBhvr>
                                        <p:cTn id="62" dur="2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ox(in)">
                                      <p:cBhvr>
                                        <p:cTn id="67" dur="2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20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ox(in)">
                                      <p:cBhvr>
                                        <p:cTn id="77" dur="20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ox(in)">
                                      <p:cBhvr>
                                        <p:cTn id="8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6" grpId="0" bldLvl="0" animBg="1"/>
      <p:bldP spid="22529" grpId="0"/>
      <p:bldP spid="4" grpId="1"/>
      <p:bldP spid="5" grpId="1"/>
      <p:bldP spid="16" grpId="1" bldLvl="0" animBg="1"/>
      <p:bldP spid="14" grpId="0"/>
      <p:bldP spid="25" grpId="0"/>
      <p:bldP spid="27" grpId="0"/>
      <p:bldP spid="3" grpId="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04595" y="1026795"/>
            <a:ext cx="8943340" cy="4993640"/>
          </a:xfrm>
          <a:prstGeom prst="rect">
            <a:avLst/>
          </a:prstGeom>
        </p:spPr>
      </p:pic>
    </p:spTree>
  </p:cSld>
  <p:clrMapOvr>
    <a:masterClrMapping/>
  </p:clrMapOvr>
  <p:transition spd="slow" advTm="2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7886" y="351190"/>
            <a:ext cx="11849735" cy="6123940"/>
          </a:xfrm>
          <a:prstGeom prst="rect">
            <a:avLst/>
          </a:prstGeom>
          <a:noFill/>
          <a:ln w="38100">
            <a:solidFill>
              <a:schemeClr val="accent2">
                <a:lumMod val="75000"/>
              </a:schemeClr>
            </a:solidFill>
            <a:miter lim="800000"/>
          </a:ln>
          <a:effectLst/>
        </p:spPr>
        <p:txBody>
          <a:bodyPr vert="horz" wrap="square" lIns="91440" tIns="45720" rIns="91440" bIns="45720" numCol="1" anchor="ctr" anchorCtr="0" compatLnSpc="1">
            <a:spAutoFit/>
          </a:bodyPr>
          <a:lstStyle/>
          <a:p>
            <a:pPr marL="0" marR="0" lvl="0" indent="408305" algn="just"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阅读下面短文，根据所给情节进行续写，使之构成一个完整的故事。</a:t>
            </a: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Pumpkin(南瓜) carving at Halloween is a family tradition. We visit a local farm every October. In the pumpkin field, I compete with my three brothers and sister to seek out the biggest pumpkin. My dad has a rule that we have to carry our pumpkins back home, and as the eldest child I have an advantage - I carried an 85 -pounder back last year.</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This year, it was hard to tell whether my prize or the one chosen by my 14-year. Old brother, Jason, was the winner. Unfortunately we forgot to weigh them before taking out their insides, but I was determined to prove my point. All of us were hard at work at the kitchen table, with my mom filming the annual event. I'm unsure now why I thought forcing my head inside the pumpkin would settle the matter,but it seemed to make perfect sense at the time.</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With the pumpkin resting on the table,hole uppermost,I bent over and pressed my head against the opening.At first I got jammed just above my eyes and then,as </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图文框 9"/>
          <p:cNvSpPr/>
          <p:nvPr/>
        </p:nvSpPr>
        <p:spPr>
          <a:xfrm>
            <a:off x="141605" y="126365"/>
            <a:ext cx="11957050" cy="660654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transition spd="slow" advTm="2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8765" y="126048"/>
            <a:ext cx="11682730" cy="6554470"/>
          </a:xfrm>
          <a:prstGeom prst="rect">
            <a:avLst/>
          </a:prstGeom>
          <a:noFill/>
          <a:ln w="38100">
            <a:noFill/>
            <a:miter lim="800000"/>
          </a:ln>
          <a:effectLst/>
        </p:spPr>
        <p:txBody>
          <a:bodyPr vert="horz" wrap="square" lIns="91440" tIns="45720" rIns="91440" bIns="45720" numCol="1" anchor="ctr" anchorCtr="0" compatLnSpc="1">
            <a:spAutoFit/>
          </a:bodyPr>
          <a:lstStyle/>
          <a:p>
            <a:pPr lvl="0" indent="0" algn="just" eaLnBrk="0" fontAlgn="base" hangingPunct="0">
              <a:spcBef>
                <a:spcPct val="0"/>
              </a:spcBef>
              <a:spcAft>
                <a:spcPct val="0"/>
              </a:spcAft>
            </a:pPr>
            <a:r>
              <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I went on with my task,unwilling to quit,my nose briefly prevented entry. Finally I managed to put my whole head into it，like a cork（软木塞）forced into a bottle.I was able to straighten up with the huge pumpkin resting on my shoulders.</a:t>
            </a:r>
            <a:endParaRPr lang="en-US" altLang="zh-CN" sz="2800" ker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lvl="0" indent="408305" algn="just" eaLnBrk="0" fontAlgn="base" hangingPunct="0">
              <a:spcBef>
                <a:spcPct val="0"/>
              </a:spcBef>
              <a:spcAft>
                <a:spcPct val="0"/>
              </a:spcAft>
            </a:pP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My excitement was short-lived.The pumpkin was heavy. "I'm going to set it down, now,"I said,and with Jason helping to support its weight,I bent back over the table to give it somewhere to rest. It was only when I tried to remove my head that I realized getting out was going to be less straightforward than getting in.When I pulled hard,my nose got in the way.I got into a panic as I pressed firmly against the table and moved my head around trying to find the right angle,but it was no use."I can't get it out!"I shouted,my voice sounding unnaturally loud in the enclosed space.</a:t>
            </a: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408305" algn="just" eaLnBrk="0" fontAlgn="base" hangingPunct="0">
              <a:spcBef>
                <a:spcPct val="0"/>
              </a:spcBef>
              <a:spcAft>
                <a:spcPct val="0"/>
              </a:spcAft>
            </a:pP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Para.1  I was stuck for five or six minutes though it felt much longer.______</a:t>
            </a: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indent="0" algn="l" eaLnBrk="0" fontAlgn="base" hangingPunct="0">
              <a:spcBef>
                <a:spcPct val="0"/>
              </a:spcBef>
              <a:spcAft>
                <a:spcPct val="0"/>
              </a:spcAft>
            </a:pPr>
            <a:r>
              <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Para.2 That video was posted online the Monday before Halloween._______</a:t>
            </a:r>
            <a:endParaRPr kumimoji="0" lang="en-US" altLang="zh-CN"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图文框 9"/>
          <p:cNvSpPr/>
          <p:nvPr/>
        </p:nvSpPr>
        <p:spPr>
          <a:xfrm>
            <a:off x="141605" y="126365"/>
            <a:ext cx="11957050" cy="660654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transition spd="slow" advTm="200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Number_1"/>
          <p:cNvSpPr/>
          <p:nvPr>
            <p:custDataLst>
              <p:tags r:id="rId1"/>
            </p:custDataLst>
          </p:nvPr>
        </p:nvSpPr>
        <p:spPr>
          <a:xfrm>
            <a:off x="346075" y="201930"/>
            <a:ext cx="345630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story</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 name="组合 1"/>
          <p:cNvGrpSpPr/>
          <p:nvPr/>
        </p:nvGrpSpPr>
        <p:grpSpPr>
          <a:xfrm>
            <a:off x="4574540" y="2643505"/>
            <a:ext cx="2948305" cy="1728470"/>
            <a:chOff x="7315" y="4647"/>
            <a:chExt cx="4643" cy="2722"/>
          </a:xfrm>
        </p:grpSpPr>
        <p:sp>
          <p:nvSpPr>
            <p:cNvPr id="5" name="椭圆 4"/>
            <p:cNvSpPr/>
            <p:nvPr/>
          </p:nvSpPr>
          <p:spPr>
            <a:xfrm>
              <a:off x="7315" y="4647"/>
              <a:ext cx="4570" cy="2723"/>
            </a:xfrm>
            <a:prstGeom prst="ellipse">
              <a:avLst/>
            </a:prstGeom>
            <a:solidFill>
              <a:schemeClr val="accent1">
                <a:lumMod val="40000"/>
                <a:lumOff val="6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21" name="TextBox 3"/>
            <p:cNvSpPr txBox="1"/>
            <p:nvPr/>
          </p:nvSpPr>
          <p:spPr>
            <a:xfrm>
              <a:off x="7390" y="5403"/>
              <a:ext cx="4568" cy="1210"/>
            </a:xfrm>
            <a:prstGeom prst="rect">
              <a:avLst/>
            </a:prstGeom>
            <a:noFill/>
            <a:ln w="9525">
              <a:noFill/>
            </a:ln>
          </p:spPr>
          <p:txBody>
            <a:bodyPr anchor="t">
              <a:spAutoFit/>
            </a:bodyPr>
            <a:p>
              <a:pPr algn="ctr" eaLnBrk="0" hangingPunct="0"/>
              <a:r>
                <a:rPr lang="en-US" altLang="zh-CN" sz="4400" b="1" dirty="0">
                  <a:latin typeface="Calibri" panose="020F0502020204030204" pitchFamily="34" charset="0"/>
                  <a:ea typeface="宋体" panose="02010600030101010101" pitchFamily="2" charset="-122"/>
                </a:rPr>
                <a:t>Story</a:t>
              </a:r>
              <a:endParaRPr lang="zh-CN" altLang="en-US" sz="4400" b="1" dirty="0">
                <a:latin typeface="Calibri" panose="020F0502020204030204" pitchFamily="34" charset="0"/>
                <a:ea typeface="宋体" panose="02010600030101010101" pitchFamily="2" charset="-122"/>
              </a:endParaRPr>
            </a:p>
          </p:txBody>
        </p:sp>
      </p:grpSp>
      <p:grpSp>
        <p:nvGrpSpPr>
          <p:cNvPr id="12" name="组合 11"/>
          <p:cNvGrpSpPr/>
          <p:nvPr/>
        </p:nvGrpSpPr>
        <p:grpSpPr>
          <a:xfrm>
            <a:off x="3505835" y="2137410"/>
            <a:ext cx="5054600" cy="2952750"/>
            <a:chOff x="5620" y="3588"/>
            <a:chExt cx="7960" cy="4650"/>
          </a:xfrm>
        </p:grpSpPr>
        <p:cxnSp>
          <p:nvCxnSpPr>
            <p:cNvPr id="26" name="直接箭头连接符 25"/>
            <p:cNvCxnSpPr/>
            <p:nvPr/>
          </p:nvCxnSpPr>
          <p:spPr>
            <a:xfrm flipH="1">
              <a:off x="5620" y="6008"/>
              <a:ext cx="1475" cy="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7683" y="3588"/>
              <a:ext cx="5897" cy="4650"/>
              <a:chOff x="7683" y="3588"/>
              <a:chExt cx="5897" cy="4650"/>
            </a:xfrm>
          </p:grpSpPr>
          <p:cxnSp>
            <p:nvCxnSpPr>
              <p:cNvPr id="9" name="直接箭头连接符 8"/>
              <p:cNvCxnSpPr/>
              <p:nvPr/>
            </p:nvCxnSpPr>
            <p:spPr>
              <a:xfrm flipH="1" flipV="1">
                <a:off x="8110" y="3588"/>
                <a:ext cx="503" cy="975"/>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11075" y="3663"/>
                <a:ext cx="1030" cy="106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12120" y="6025"/>
                <a:ext cx="1460" cy="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11075" y="7263"/>
                <a:ext cx="1030" cy="975"/>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7683" y="7370"/>
                <a:ext cx="850" cy="868"/>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9" name="组合 18"/>
          <p:cNvGrpSpPr/>
          <p:nvPr/>
        </p:nvGrpSpPr>
        <p:grpSpPr>
          <a:xfrm>
            <a:off x="2416810" y="1350645"/>
            <a:ext cx="8387080" cy="4315460"/>
            <a:chOff x="3905" y="2570"/>
            <a:chExt cx="13208" cy="6796"/>
          </a:xfrm>
        </p:grpSpPr>
        <p:sp>
          <p:nvSpPr>
            <p:cNvPr id="20" name="TextBox 7"/>
            <p:cNvSpPr txBox="1"/>
            <p:nvPr/>
          </p:nvSpPr>
          <p:spPr>
            <a:xfrm>
              <a:off x="6655" y="2570"/>
              <a:ext cx="2800"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when</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2" name="TextBox 8"/>
            <p:cNvSpPr txBox="1"/>
            <p:nvPr/>
          </p:nvSpPr>
          <p:spPr>
            <a:xfrm>
              <a:off x="11065" y="2685"/>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where</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3" name="TextBox 14"/>
            <p:cNvSpPr txBox="1"/>
            <p:nvPr/>
          </p:nvSpPr>
          <p:spPr>
            <a:xfrm>
              <a:off x="13715" y="5538"/>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who</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4" name="TextBox 19"/>
            <p:cNvSpPr txBox="1"/>
            <p:nvPr/>
          </p:nvSpPr>
          <p:spPr>
            <a:xfrm>
              <a:off x="11075" y="8350"/>
              <a:ext cx="3395"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what</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5" name="TextBox 24"/>
            <p:cNvSpPr txBox="1"/>
            <p:nvPr/>
          </p:nvSpPr>
          <p:spPr>
            <a:xfrm>
              <a:off x="3905" y="5721"/>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how</a:t>
              </a:r>
              <a:endParaRPr lang="en-US" altLang="zh-CN" sz="3600" b="1" dirty="0">
                <a:solidFill>
                  <a:srgbClr val="FF0000"/>
                </a:solidFill>
                <a:latin typeface="Calibri" panose="020F0502020204030204" pitchFamily="34" charset="0"/>
                <a:ea typeface="宋体" panose="02010600030101010101" pitchFamily="2" charset="-122"/>
              </a:endParaRPr>
            </a:p>
          </p:txBody>
        </p:sp>
        <p:sp>
          <p:nvSpPr>
            <p:cNvPr id="27" name="TextBox 8"/>
            <p:cNvSpPr txBox="1"/>
            <p:nvPr/>
          </p:nvSpPr>
          <p:spPr>
            <a:xfrm>
              <a:off x="6409" y="8350"/>
              <a:ext cx="3398" cy="1016"/>
            </a:xfrm>
            <a:prstGeom prst="rect">
              <a:avLst/>
            </a:prstGeom>
            <a:noFill/>
            <a:ln w="9525">
              <a:noFill/>
            </a:ln>
          </p:spPr>
          <p:txBody>
            <a:bodyPr anchor="t">
              <a:spAutoFit/>
            </a:bodyPr>
            <a:p>
              <a:pPr eaLnBrk="0" hangingPunct="0"/>
              <a:r>
                <a:rPr lang="en-US" altLang="zh-CN" sz="3600" b="1" dirty="0">
                  <a:solidFill>
                    <a:srgbClr val="FF0000"/>
                  </a:solidFill>
                  <a:latin typeface="Calibri" panose="020F0502020204030204" pitchFamily="34" charset="0"/>
                  <a:ea typeface="宋体" panose="02010600030101010101" pitchFamily="2" charset="-122"/>
                </a:rPr>
                <a:t>why</a:t>
              </a:r>
              <a:endParaRPr lang="en-US" altLang="zh-CN" sz="3600" b="1" dirty="0">
                <a:solidFill>
                  <a:srgbClr val="FF0000"/>
                </a:solidFill>
                <a:latin typeface="Calibri" panose="020F0502020204030204" pitchFamily="34" charset="0"/>
                <a:ea typeface="宋体" panose="02010600030101010101" pitchFamily="2" charset="-122"/>
              </a:endParaRPr>
            </a:p>
          </p:txBody>
        </p:sp>
      </p:grpSp>
      <p:sp>
        <p:nvSpPr>
          <p:cNvPr id="28" name="文本框 27"/>
          <p:cNvSpPr txBox="1"/>
          <p:nvPr/>
        </p:nvSpPr>
        <p:spPr>
          <a:xfrm>
            <a:off x="4225925" y="159385"/>
            <a:ext cx="6254750"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Get the main idea</a:t>
            </a:r>
            <a:r>
              <a:rPr lang="en-US" altLang="zh-CN" sz="3200" b="1"/>
              <a:t> </a:t>
            </a:r>
            <a:r>
              <a:rPr lang="en-US" altLang="zh-CN" sz="2800" b="1"/>
              <a:t>(</a:t>
            </a:r>
            <a:r>
              <a:rPr lang="zh-CN" altLang="en-US" sz="2800" b="1"/>
              <a:t>把握故事梗概</a:t>
            </a:r>
            <a:r>
              <a:rPr lang="en-US" altLang="zh-CN" sz="2800" b="1"/>
              <a:t>)</a:t>
            </a:r>
            <a:r>
              <a:rPr lang="zh-CN" altLang="en-US" sz="3200" b="1"/>
              <a:t> </a:t>
            </a:r>
            <a:endParaRPr lang="en-US" altLang="zh-CN" sz="3200" b="1"/>
          </a:p>
        </p:txBody>
      </p:sp>
      <p:sp>
        <p:nvSpPr>
          <p:cNvPr id="30" name="矩形 29"/>
          <p:cNvSpPr>
            <a:spLocks noChangeArrowheads="1"/>
          </p:cNvSpPr>
          <p:nvPr/>
        </p:nvSpPr>
        <p:spPr bwMode="auto">
          <a:xfrm>
            <a:off x="148590" y="1442720"/>
            <a:ext cx="2437130" cy="46037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at Halloween</a:t>
            </a:r>
            <a:endParaRPr lang="en-US" altLang="zh-CN" sz="2400" b="1">
              <a:latin typeface="微软雅黑" panose="020B0503020204020204" pitchFamily="34" charset="-122"/>
              <a:ea typeface="微软雅黑" panose="020B0503020204020204" pitchFamily="34" charset="-122"/>
            </a:endParaRPr>
          </a:p>
        </p:txBody>
      </p:sp>
      <p:sp>
        <p:nvSpPr>
          <p:cNvPr id="31" name="矩形 30"/>
          <p:cNvSpPr>
            <a:spLocks noChangeArrowheads="1"/>
          </p:cNvSpPr>
          <p:nvPr/>
        </p:nvSpPr>
        <p:spPr bwMode="auto">
          <a:xfrm>
            <a:off x="9631680" y="1350645"/>
            <a:ext cx="2437130" cy="46037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in the kitchen</a:t>
            </a:r>
            <a:endParaRPr lang="en-US" altLang="zh-CN" sz="2400" b="1">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9921875" y="3123565"/>
            <a:ext cx="1320800" cy="1568450"/>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Jason</a:t>
            </a:r>
            <a:endParaRPr lang="en-US" altLang="zh-CN" sz="2400" b="1">
              <a:latin typeface="微软雅黑" panose="020B0503020204020204" pitchFamily="34" charset="-122"/>
              <a:ea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rPr>
              <a:t>dad</a:t>
            </a:r>
            <a:endParaRPr lang="en-US" altLang="zh-CN" sz="2400" b="1">
              <a:latin typeface="微软雅黑" panose="020B0503020204020204" pitchFamily="34" charset="-122"/>
              <a:ea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rPr>
              <a:t>mom</a:t>
            </a:r>
            <a:endParaRPr lang="en-US" altLang="zh-CN" sz="2400" b="1">
              <a:latin typeface="微软雅黑" panose="020B0503020204020204" pitchFamily="34" charset="-122"/>
              <a:ea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rPr>
              <a:t>I</a:t>
            </a:r>
            <a:endParaRPr lang="en-US" altLang="zh-CN" sz="2400" b="1">
              <a:latin typeface="微软雅黑" panose="020B0503020204020204" pitchFamily="34" charset="-122"/>
              <a:ea typeface="微软雅黑" panose="020B0503020204020204" pitchFamily="34" charset="-122"/>
            </a:endParaRPr>
          </a:p>
        </p:txBody>
      </p:sp>
      <p:sp>
        <p:nvSpPr>
          <p:cNvPr id="33" name="矩形 32"/>
          <p:cNvSpPr>
            <a:spLocks noChangeArrowheads="1"/>
          </p:cNvSpPr>
          <p:nvPr/>
        </p:nvSpPr>
        <p:spPr bwMode="auto">
          <a:xfrm>
            <a:off x="7987665" y="5781040"/>
            <a:ext cx="3475355" cy="82994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I got my head stuck in a pumpkin</a:t>
            </a:r>
            <a:endParaRPr lang="en-US" altLang="zh-CN" sz="2400" b="1">
              <a:latin typeface="微软雅黑" panose="020B0503020204020204" pitchFamily="34" charset="-122"/>
              <a:ea typeface="微软雅黑" panose="020B0503020204020204" pitchFamily="34" charset="-122"/>
            </a:endParaRPr>
          </a:p>
        </p:txBody>
      </p:sp>
      <p:sp>
        <p:nvSpPr>
          <p:cNvPr id="34" name="矩形 33"/>
          <p:cNvSpPr>
            <a:spLocks noChangeArrowheads="1"/>
          </p:cNvSpPr>
          <p:nvPr/>
        </p:nvSpPr>
        <p:spPr bwMode="auto">
          <a:xfrm>
            <a:off x="715010" y="5781040"/>
            <a:ext cx="4832985" cy="829945"/>
          </a:xfrm>
          <a:prstGeom prst="rect">
            <a:avLst/>
          </a:prstGeom>
          <a:solidFill>
            <a:schemeClr val="accent5">
              <a:lumMod val="20000"/>
              <a:lumOff val="80000"/>
            </a:schemeClr>
          </a:solidFill>
          <a:ln w="9525">
            <a:noFill/>
            <a:miter lim="800000"/>
          </a:ln>
        </p:spPr>
        <p:txBody>
          <a:bodyPr wrap="square">
            <a:spAutoFit/>
          </a:bodyPr>
          <a:p>
            <a:r>
              <a:rPr lang="en-US" altLang="zh-CN" sz="2400" b="1">
                <a:latin typeface="微软雅黑" panose="020B0503020204020204" pitchFamily="34" charset="-122"/>
                <a:ea typeface="微软雅黑" panose="020B0503020204020204" pitchFamily="34" charset="-122"/>
              </a:rPr>
              <a:t>to prove my point as a winner of the biggest pumpkin</a:t>
            </a:r>
            <a:endParaRPr lang="en-US" altLang="zh-CN" sz="2400" b="1">
              <a:latin typeface="微软雅黑" panose="020B0503020204020204" pitchFamily="34" charset="-122"/>
              <a:ea typeface="微软雅黑" panose="020B0503020204020204" pitchFamily="34" charset="-122"/>
            </a:endParaRPr>
          </a:p>
        </p:txBody>
      </p:sp>
      <p:sp>
        <p:nvSpPr>
          <p:cNvPr id="35" name="文本框 34"/>
          <p:cNvSpPr txBox="1"/>
          <p:nvPr/>
        </p:nvSpPr>
        <p:spPr>
          <a:xfrm>
            <a:off x="1562735" y="3235325"/>
            <a:ext cx="1022985" cy="1014730"/>
          </a:xfrm>
          <a:prstGeom prst="rect">
            <a:avLst/>
          </a:prstGeom>
          <a:noFill/>
        </p:spPr>
        <p:txBody>
          <a:bodyPr wrap="square" rtlCol="0">
            <a:spAutoFit/>
          </a:bodyPr>
          <a:p>
            <a:r>
              <a:rPr lang="en-US" altLang="zh-CN" sz="6000" b="1">
                <a:solidFill>
                  <a:srgbClr val="C00000"/>
                </a:solidFill>
              </a:rPr>
              <a:t>?</a:t>
            </a:r>
            <a:endParaRPr lang="en-US" altLang="zh-CN" sz="6000" b="1">
              <a:solidFill>
                <a:srgbClr val="C00000"/>
              </a:solidFill>
            </a:endParaRPr>
          </a:p>
        </p:txBody>
      </p:sp>
      <p:pic>
        <p:nvPicPr>
          <p:cNvPr id="3" name="题源新鲜出炉 _ 2021年1月浙江高考英语续写题源和相关视频">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2164715" y="1464945"/>
            <a:ext cx="7466965" cy="4185285"/>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ox(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2" nodeType="clickEffect">
                                  <p:stCondLst>
                                    <p:cond delay="0"/>
                                  </p:stCondLst>
                                  <p:childTnLst>
                                    <p:set>
                                      <p:cBhvr>
                                        <p:cTn id="16" dur="1" fill="hold">
                                          <p:stCondLst>
                                            <p:cond delay="0"/>
                                          </p:stCondLst>
                                        </p:cTn>
                                        <p:tgtEl>
                                          <p:spTgt spid="31">
                                            <p:txEl>
                                              <p:pRg st="4294967295" end="4294967295"/>
                                            </p:txEl>
                                          </p:spTgt>
                                        </p:tgtEl>
                                        <p:attrNameLst>
                                          <p:attrName>style.visibility</p:attrName>
                                        </p:attrNameLst>
                                      </p:cBhvr>
                                      <p:to>
                                        <p:strVal val="visible"/>
                                      </p:to>
                                    </p:set>
                                    <p:animEffect transition="in" filter="box(in)">
                                      <p:cBhvr>
                                        <p:cTn id="17" dur="2000"/>
                                        <p:tgtEl>
                                          <p:spTgt spid="31">
                                            <p:txEl>
                                              <p:pRg st="4294967295" end="429496729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2" nodeType="click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box(in)">
                                      <p:cBhvr>
                                        <p:cTn id="22" dur="2000"/>
                                        <p:tgtEl>
                                          <p:spTgt spid="3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ox(in)">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ox(in)">
                                      <p:cBhvr>
                                        <p:cTn id="32" dur="2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ox(in)">
                                      <p:cBhvr>
                                        <p:cTn id="37" dur="20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ox(in)">
                                      <p:cBhvr>
                                        <p:cTn id="42" dur="20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nodeType="clickEffect">
                                  <p:stCondLst>
                                    <p:cond delay="0"/>
                                  </p:stCondLst>
                                  <p:childTnLst>
                                    <p:animEffect transition="out" filter="box(out)">
                                      <p:cBhvr>
                                        <p:cTn id="46" dur="2000"/>
                                        <p:tgtEl>
                                          <p:spTgt spid="19"/>
                                        </p:tgtEl>
                                      </p:cBhvr>
                                    </p:animEffect>
                                    <p:set>
                                      <p:cBhvr>
                                        <p:cTn id="47" dur="1" fill="hold">
                                          <p:stCondLst>
                                            <p:cond delay="19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ox(in)">
                                      <p:cBhvr>
                                        <p:cTn id="5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53" fill="hold" display="1">
                  <p:stCondLst>
                    <p:cond delay="indefinite"/>
                  </p:stCondLst>
                  <p:endCondLst>
                    <p:cond evt="onNext">
                      <p:tgtEl>
                        <p:sldTgt/>
                      </p:tgtEl>
                    </p:cond>
                    <p:cond evt="onPrev">
                      <p:tgtEl>
                        <p:sldTgt/>
                      </p:tgtEl>
                    </p:cond>
                  </p:endCondLst>
                </p:cTn>
                <p:tgtEl>
                  <p:spTgt spid="3"/>
                </p:tgtEl>
              </p:cMediaNode>
            </p:video>
          </p:childTnLst>
        </p:cTn>
      </p:par>
    </p:tnLst>
    <p:bldLst>
      <p:bldP spid="35" grpId="0"/>
      <p:bldP spid="30" grpId="0" bldLvl="0" animBg="1"/>
      <p:bldP spid="31" grpId="2" bldLvl="0" uiExpand="1" build="allAtOnce"/>
      <p:bldP spid="32" grpId="0" bldLvl="0" animBg="1"/>
      <p:bldP spid="33" grpId="0" bldLvl="0" animBg="1"/>
      <p:bldP spid="3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Number_1"/>
          <p:cNvSpPr/>
          <p:nvPr>
            <p:custDataLst>
              <p:tags r:id="rId1"/>
            </p:custDataLst>
          </p:nvPr>
        </p:nvSpPr>
        <p:spPr>
          <a:xfrm>
            <a:off x="346075" y="201930"/>
            <a:ext cx="3911600"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characters</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p:cNvSpPr txBox="1"/>
          <p:nvPr/>
        </p:nvSpPr>
        <p:spPr>
          <a:xfrm>
            <a:off x="1449705" y="1024890"/>
            <a:ext cx="1704340" cy="5015865"/>
          </a:xfrm>
          <a:prstGeom prst="rect">
            <a:avLst/>
          </a:prstGeom>
          <a:noFill/>
          <a:ln w="28575" cmpd="sng">
            <a:noFill/>
            <a:prstDash val="sysDot"/>
          </a:ln>
        </p:spPr>
        <p:txBody>
          <a:bodyPr wrap="square" rtlCol="0">
            <a:spAutoFit/>
          </a:bodyPr>
          <a:p>
            <a:r>
              <a:rPr lang="en-US" altLang="zh-CN" sz="3200" b="1">
                <a:latin typeface="Times New Roman" panose="02020603050405020304" pitchFamily="18" charset="0"/>
                <a:cs typeface="Times New Roman" panose="02020603050405020304" pitchFamily="18" charset="0"/>
              </a:rPr>
              <a:t>dad</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I</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Jason</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mom</a:t>
            </a:r>
            <a:endParaRPr lang="en-US" altLang="zh-CN" sz="3200" b="1">
              <a:latin typeface="Times New Roman" panose="02020603050405020304" pitchFamily="18" charset="0"/>
              <a:cs typeface="Times New Roman" panose="02020603050405020304" pitchFamily="18" charset="0"/>
            </a:endParaRPr>
          </a:p>
        </p:txBody>
      </p:sp>
      <p:sp>
        <p:nvSpPr>
          <p:cNvPr id="4" name="文本框 3"/>
          <p:cNvSpPr txBox="1"/>
          <p:nvPr/>
        </p:nvSpPr>
        <p:spPr>
          <a:xfrm>
            <a:off x="3252470" y="1119505"/>
            <a:ext cx="5687060" cy="86550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makes it a rule to bring home</a:t>
            </a:r>
            <a:r>
              <a:rPr lang="en-US" altLang="zh-CN" sz="2800">
                <a:solidFill>
                  <a:srgbClr val="FF0000"/>
                </a:solidFill>
                <a:latin typeface="Times New Roman" panose="02020603050405020304" pitchFamily="18" charset="0"/>
                <a:cs typeface="Times New Roman" panose="02020603050405020304" pitchFamily="18" charset="0"/>
              </a:rPr>
              <a:t> the biggest pumpkin </a:t>
            </a:r>
            <a:r>
              <a:rPr lang="en-US" altLang="zh-CN" sz="2800">
                <a:solidFill>
                  <a:schemeClr val="tx1"/>
                </a:solidFill>
                <a:latin typeface="Times New Roman" panose="02020603050405020304" pitchFamily="18" charset="0"/>
                <a:cs typeface="Times New Roman" panose="02020603050405020304" pitchFamily="18" charset="0"/>
              </a:rPr>
              <a:t>at Halloween.</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4718685" y="201930"/>
            <a:ext cx="7166610"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rPr>
              <a:t> Know the main characters</a:t>
            </a:r>
            <a:r>
              <a:rPr lang="en-US" altLang="zh-CN" sz="3200" b="1"/>
              <a:t> </a:t>
            </a:r>
            <a:r>
              <a:rPr lang="zh-CN" altLang="en-US" sz="2800" b="1"/>
              <a:t>(明确主要人物)</a:t>
            </a:r>
            <a:endParaRPr lang="zh-CN" altLang="en-US" sz="2800" b="1"/>
          </a:p>
        </p:txBody>
      </p:sp>
      <p:sp>
        <p:nvSpPr>
          <p:cNvPr id="5" name="文本框 4"/>
          <p:cNvSpPr txBox="1"/>
          <p:nvPr/>
        </p:nvSpPr>
        <p:spPr>
          <a:xfrm>
            <a:off x="3252470" y="2300605"/>
            <a:ext cx="5687060" cy="164020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the </a:t>
            </a:r>
            <a:r>
              <a:rPr lang="en-US" altLang="zh-CN" sz="2800">
                <a:solidFill>
                  <a:srgbClr val="FF0000"/>
                </a:solidFill>
                <a:latin typeface="Times New Roman" panose="02020603050405020304" pitchFamily="18" charset="0"/>
                <a:cs typeface="Times New Roman" panose="02020603050405020304" pitchFamily="18" charset="0"/>
              </a:rPr>
              <a:t>eldest</a:t>
            </a:r>
            <a:r>
              <a:rPr lang="en-US" altLang="zh-CN" sz="2800">
                <a:solidFill>
                  <a:schemeClr val="tx1"/>
                </a:solidFill>
                <a:latin typeface="Times New Roman" panose="02020603050405020304" pitchFamily="18" charset="0"/>
                <a:cs typeface="Times New Roman" panose="02020603050405020304" pitchFamily="18" charset="0"/>
              </a:rPr>
              <a:t> child</a:t>
            </a:r>
            <a:endParaRPr lang="en-US" altLang="zh-CN" sz="2800">
              <a:solidFill>
                <a:schemeClr val="tx1"/>
              </a:solidFill>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have an </a:t>
            </a:r>
            <a:r>
              <a:rPr lang="en-US" altLang="zh-CN" sz="2800">
                <a:solidFill>
                  <a:srgbClr val="FF0000"/>
                </a:solidFill>
                <a:latin typeface="Times New Roman" panose="02020603050405020304" pitchFamily="18" charset="0"/>
                <a:cs typeface="Times New Roman" panose="02020603050405020304" pitchFamily="18" charset="0"/>
              </a:rPr>
              <a:t>advantage</a:t>
            </a:r>
            <a:r>
              <a:rPr lang="en-US" altLang="zh-CN" sz="2800">
                <a:solidFill>
                  <a:schemeClr val="tx1"/>
                </a:solidFill>
                <a:latin typeface="Times New Roman" panose="02020603050405020304" pitchFamily="18" charset="0"/>
                <a:cs typeface="Times New Roman" panose="02020603050405020304" pitchFamily="18" charset="0"/>
              </a:rPr>
              <a:t>--I carried an 85-pounder back last year</a:t>
            </a:r>
            <a:endParaRPr lang="en-US" altLang="zh-CN" sz="2800">
              <a:solidFill>
                <a:schemeClr val="tx1"/>
              </a:solidFill>
              <a:latin typeface="Times New Roman" panose="02020603050405020304" pitchFamily="18" charset="0"/>
              <a:cs typeface="Times New Roman" panose="02020603050405020304" pitchFamily="18" charset="0"/>
            </a:endParaRPr>
          </a:p>
          <a:p>
            <a:pPr marL="285750" indent="-285750">
              <a:lnSpc>
                <a:spcPct val="90000"/>
              </a:lnSpc>
              <a:buFont typeface="Wingdings" panose="05000000000000000000" charset="0"/>
              <a:buChar char="l"/>
            </a:pPr>
            <a:r>
              <a:rPr lang="en-US" altLang="zh-CN" sz="2800">
                <a:solidFill>
                  <a:srgbClr val="FF0000"/>
                </a:solidFill>
                <a:latin typeface="Times New Roman" panose="02020603050405020304" pitchFamily="18" charset="0"/>
                <a:cs typeface="Times New Roman" panose="02020603050405020304" pitchFamily="18" charset="0"/>
              </a:rPr>
              <a:t>unwilling</a:t>
            </a:r>
            <a:r>
              <a:rPr lang="en-US" altLang="zh-CN" sz="2800">
                <a:solidFill>
                  <a:schemeClr val="tx1"/>
                </a:solidFill>
                <a:latin typeface="Times New Roman" panose="02020603050405020304" pitchFamily="18" charset="0"/>
                <a:cs typeface="Times New Roman" panose="02020603050405020304" pitchFamily="18" charset="0"/>
              </a:rPr>
              <a:t> to quit</a:t>
            </a:r>
            <a:endParaRPr lang="en-US" altLang="zh-CN" sz="2800">
              <a:solidFill>
                <a:schemeClr val="tx1"/>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a:srcRect l="23218" r="30609"/>
          <a:stretch>
            <a:fillRect/>
          </a:stretch>
        </p:blipFill>
        <p:spPr>
          <a:xfrm>
            <a:off x="9643745" y="2177415"/>
            <a:ext cx="2241550" cy="2710815"/>
          </a:xfrm>
          <a:prstGeom prst="ellipse">
            <a:avLst/>
          </a:prstGeom>
        </p:spPr>
      </p:pic>
      <p:sp>
        <p:nvSpPr>
          <p:cNvPr id="9" name="文本框 8"/>
          <p:cNvSpPr txBox="1"/>
          <p:nvPr/>
        </p:nvSpPr>
        <p:spPr>
          <a:xfrm>
            <a:off x="3252470" y="4599305"/>
            <a:ext cx="5687060" cy="47815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my 14-year-old brother</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3252470" y="5448300"/>
            <a:ext cx="5687060" cy="478155"/>
          </a:xfrm>
          <a:prstGeom prst="rect">
            <a:avLst/>
          </a:prstGeom>
          <a:noFill/>
          <a:ln w="28575" cmpd="sng">
            <a:solidFill>
              <a:schemeClr val="accent1">
                <a:shade val="50000"/>
              </a:schemeClr>
            </a:solidFill>
            <a:prstDash val="sysDot"/>
          </a:ln>
        </p:spPr>
        <p:txBody>
          <a:bodyPr wrap="square" rtlCol="0">
            <a:spAutoFit/>
          </a:bodyPr>
          <a:p>
            <a:pPr marL="285750" indent="-285750">
              <a:lnSpc>
                <a:spcPct val="90000"/>
              </a:lnSpc>
              <a:buFont typeface="Wingdings" panose="05000000000000000000" charset="0"/>
              <a:buChar char="l"/>
            </a:pPr>
            <a:r>
              <a:rPr lang="en-US" altLang="zh-CN" sz="2800">
                <a:solidFill>
                  <a:schemeClr val="tx1"/>
                </a:solidFill>
                <a:latin typeface="Times New Roman" panose="02020603050405020304" pitchFamily="18" charset="0"/>
                <a:cs typeface="Times New Roman" panose="02020603050405020304" pitchFamily="18" charset="0"/>
              </a:rPr>
              <a:t>filming the annual event</a:t>
            </a:r>
            <a:endParaRPr lang="en-US" altLang="zh-CN"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9" grpId="0" bldLvl="0" animBg="1"/>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图文框 9"/>
          <p:cNvSpPr/>
          <p:nvPr/>
        </p:nvSpPr>
        <p:spPr>
          <a:xfrm>
            <a:off x="0" y="0"/>
            <a:ext cx="12192000" cy="6858000"/>
          </a:xfrm>
          <a:prstGeom prst="frame">
            <a:avLst>
              <a:gd name="adj1" fmla="val 1272"/>
            </a:avLst>
          </a:prstGeom>
          <a:solidFill>
            <a:srgbClr val="FB5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 name="组合 1"/>
          <p:cNvGrpSpPr/>
          <p:nvPr/>
        </p:nvGrpSpPr>
        <p:grpSpPr>
          <a:xfrm>
            <a:off x="1571625" y="1611630"/>
            <a:ext cx="8227060" cy="4184650"/>
            <a:chOff x="1361" y="2587"/>
            <a:chExt cx="12956" cy="6590"/>
          </a:xfrm>
        </p:grpSpPr>
        <p:cxnSp>
          <p:nvCxnSpPr>
            <p:cNvPr id="4" name="直接连接符 3"/>
            <p:cNvCxnSpPr/>
            <p:nvPr/>
          </p:nvCxnSpPr>
          <p:spPr>
            <a:xfrm flipV="1">
              <a:off x="1361" y="8731"/>
              <a:ext cx="3617" cy="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4978" y="2587"/>
              <a:ext cx="3147" cy="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8125" y="2587"/>
              <a:ext cx="3543" cy="5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1669" y="7072"/>
              <a:ext cx="2649" cy="86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781050" y="1013460"/>
            <a:ext cx="10407650" cy="5629910"/>
            <a:chOff x="1230" y="1596"/>
            <a:chExt cx="16390" cy="8866"/>
          </a:xfrm>
        </p:grpSpPr>
        <p:sp>
          <p:nvSpPr>
            <p:cNvPr id="11" name="文本框 10"/>
            <p:cNvSpPr txBox="1"/>
            <p:nvPr/>
          </p:nvSpPr>
          <p:spPr>
            <a:xfrm>
              <a:off x="2475" y="9737"/>
              <a:ext cx="2786" cy="72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beginning</a:t>
              </a:r>
              <a:endParaRPr lang="en-US" altLang="zh-CN" sz="2400">
                <a:latin typeface="Georgia" panose="02040502050405020303" charset="0"/>
                <a:cs typeface="Georgia" panose="02040502050405020303" charset="0"/>
              </a:endParaRPr>
            </a:p>
          </p:txBody>
        </p:sp>
        <p:sp>
          <p:nvSpPr>
            <p:cNvPr id="12" name="文本框 11"/>
            <p:cNvSpPr txBox="1"/>
            <p:nvPr/>
          </p:nvSpPr>
          <p:spPr>
            <a:xfrm>
              <a:off x="7683" y="1596"/>
              <a:ext cx="2786" cy="72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climax</a:t>
              </a:r>
              <a:endParaRPr lang="en-US" altLang="zh-CN" sz="2400">
                <a:latin typeface="Georgia" panose="02040502050405020303" charset="0"/>
                <a:cs typeface="Georgia" panose="02040502050405020303" charset="0"/>
              </a:endParaRPr>
            </a:p>
          </p:txBody>
        </p:sp>
        <p:sp>
          <p:nvSpPr>
            <p:cNvPr id="14" name="文本框 13"/>
            <p:cNvSpPr txBox="1"/>
            <p:nvPr/>
          </p:nvSpPr>
          <p:spPr>
            <a:xfrm>
              <a:off x="1230" y="3530"/>
              <a:ext cx="1895" cy="1307"/>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rising action</a:t>
              </a:r>
              <a:endParaRPr lang="en-US" altLang="zh-CN" sz="2400">
                <a:latin typeface="Georgia" panose="02040502050405020303" charset="0"/>
                <a:cs typeface="Georgia" panose="02040502050405020303" charset="0"/>
              </a:endParaRPr>
            </a:p>
          </p:txBody>
        </p:sp>
        <p:sp>
          <p:nvSpPr>
            <p:cNvPr id="15" name="文本框 14"/>
            <p:cNvSpPr txBox="1"/>
            <p:nvPr/>
          </p:nvSpPr>
          <p:spPr>
            <a:xfrm>
              <a:off x="15725" y="3821"/>
              <a:ext cx="1895" cy="1307"/>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falling action</a:t>
              </a:r>
              <a:endParaRPr lang="en-US" altLang="zh-CN" sz="2400">
                <a:latin typeface="Georgia" panose="02040502050405020303" charset="0"/>
                <a:cs typeface="Georgia" panose="02040502050405020303" charset="0"/>
              </a:endParaRPr>
            </a:p>
          </p:txBody>
        </p:sp>
        <p:sp>
          <p:nvSpPr>
            <p:cNvPr id="16" name="文本框 15"/>
            <p:cNvSpPr txBox="1"/>
            <p:nvPr/>
          </p:nvSpPr>
          <p:spPr>
            <a:xfrm>
              <a:off x="13160" y="8543"/>
              <a:ext cx="1895" cy="72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ending</a:t>
              </a:r>
              <a:endParaRPr lang="en-US" altLang="zh-CN" sz="2400">
                <a:latin typeface="Georgia" panose="02040502050405020303" charset="0"/>
                <a:cs typeface="Georgia" panose="02040502050405020303" charset="0"/>
              </a:endParaRPr>
            </a:p>
          </p:txBody>
        </p:sp>
      </p:grpSp>
      <p:sp>
        <p:nvSpPr>
          <p:cNvPr id="19" name="文本框 18"/>
          <p:cNvSpPr txBox="1"/>
          <p:nvPr/>
        </p:nvSpPr>
        <p:spPr>
          <a:xfrm>
            <a:off x="1061085" y="5661025"/>
            <a:ext cx="923290" cy="460375"/>
          </a:xfrm>
          <a:prstGeom prst="rect">
            <a:avLst/>
          </a:prstGeom>
          <a:solidFill>
            <a:srgbClr val="FFFF00"/>
          </a:solidFill>
        </p:spPr>
        <p:txBody>
          <a:bodyPr wrap="square" rtlCol="0" anchor="t">
            <a:spAutoFit/>
          </a:bodyPr>
          <a:p>
            <a:r>
              <a:rPr lang="en-US" altLang="zh-CN" sz="2400" b="1" dirty="0">
                <a:solidFill>
                  <a:srgbClr val="C00000"/>
                </a:solidFill>
                <a:latin typeface="华文细黑" panose="02010600040101010101" charset="-122"/>
                <a:ea typeface="华文细黑" panose="02010600040101010101" charset="-122"/>
                <a:sym typeface="+mn-ea"/>
              </a:rPr>
              <a:t>plot</a:t>
            </a:r>
            <a:endParaRPr lang="en-US" altLang="zh-CN" sz="2400" b="1" dirty="0">
              <a:solidFill>
                <a:srgbClr val="C00000"/>
              </a:solidFill>
              <a:latin typeface="华文细黑" panose="02010600040101010101" charset="-122"/>
              <a:ea typeface="华文细黑" panose="02010600040101010101" charset="-122"/>
              <a:sym typeface="+mn-ea"/>
            </a:endParaRPr>
          </a:p>
        </p:txBody>
      </p:sp>
      <p:sp>
        <p:nvSpPr>
          <p:cNvPr id="24" name="文本框 50"/>
          <p:cNvSpPr txBox="1"/>
          <p:nvPr/>
        </p:nvSpPr>
        <p:spPr>
          <a:xfrm>
            <a:off x="1984375" y="5661025"/>
            <a:ext cx="1725930" cy="460375"/>
          </a:xfrm>
          <a:prstGeom prst="rect">
            <a:avLst/>
          </a:prstGeom>
          <a:solidFill>
            <a:srgbClr val="FF0066">
              <a:alpha val="47000"/>
            </a:srgbClr>
          </a:solidFill>
        </p:spPr>
        <p:txBody>
          <a:bodyPr wrap="square" rtlCol="0" anchor="t">
            <a:spAutoFit/>
          </a:bodyPr>
          <a:p>
            <a:pPr algn="ctr"/>
            <a:r>
              <a:rPr lang="en-US" altLang="zh-CN" sz="2400" b="1" dirty="0">
                <a:latin typeface="华文细黑" panose="02010600040101010101" charset="-122"/>
                <a:ea typeface="华文细黑" panose="02010600040101010101" charset="-122"/>
              </a:rPr>
              <a:t>emotions</a:t>
            </a:r>
            <a:endParaRPr lang="en-US" altLang="zh-CN" sz="2400" b="1" dirty="0">
              <a:latin typeface="华文细黑" panose="02010600040101010101" charset="-122"/>
              <a:ea typeface="华文细黑" panose="02010600040101010101" charset="-122"/>
            </a:endParaRPr>
          </a:p>
        </p:txBody>
      </p:sp>
      <p:sp>
        <p:nvSpPr>
          <p:cNvPr id="32" name="圆角矩形 31"/>
          <p:cNvSpPr/>
          <p:nvPr/>
        </p:nvSpPr>
        <p:spPr>
          <a:xfrm>
            <a:off x="7339965" y="2694940"/>
            <a:ext cx="1862455" cy="1174750"/>
          </a:xfrm>
          <a:prstGeom prst="roundRect">
            <a:avLst/>
          </a:prstGeom>
          <a:solidFill>
            <a:srgbClr val="C11E2F">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rPr>
              <a:t>Solution?</a:t>
            </a:r>
            <a:endPar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rPr>
              <a:t>Emotions?</a:t>
            </a:r>
            <a:endPar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endParaRPr>
          </a:p>
        </p:txBody>
      </p:sp>
      <p:sp>
        <p:nvSpPr>
          <p:cNvPr id="17" name="MH_Number_1"/>
          <p:cNvSpPr/>
          <p:nvPr>
            <p:custDataLst>
              <p:tags r:id="rId1"/>
            </p:custDataLst>
          </p:nvPr>
        </p:nvSpPr>
        <p:spPr>
          <a:xfrm>
            <a:off x="346075" y="201930"/>
            <a:ext cx="3142615" cy="498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
            <a:pPr algn="ctr"/>
            <a:r>
              <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Read the plot</a:t>
            </a:r>
            <a:endParaRPr 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p:cNvSpPr txBox="1"/>
          <p:nvPr/>
        </p:nvSpPr>
        <p:spPr>
          <a:xfrm>
            <a:off x="4530090" y="201930"/>
            <a:ext cx="6805295" cy="583565"/>
          </a:xfrm>
          <a:prstGeom prst="rect">
            <a:avLst/>
          </a:prstGeom>
          <a:noFill/>
        </p:spPr>
        <p:txBody>
          <a:bodyPr wrap="square" rtlCol="0">
            <a:spAutoFit/>
          </a:bodyPr>
          <a:p>
            <a:r>
              <a:rPr lang="en-US" altLang="zh-CN" sz="3200" b="1">
                <a:latin typeface="Franklin Gothic Demi Cond" panose="020B0706030402020204" charset="0"/>
                <a:cs typeface="Franklin Gothic Demi Cond" panose="020B0706030402020204" charset="0"/>
                <a:sym typeface="+mn-ea"/>
              </a:rPr>
              <a:t>Clarify the main events </a:t>
            </a:r>
            <a:r>
              <a:rPr lang="zh-CN" altLang="en-US" sz="2800" b="1">
                <a:sym typeface="+mn-ea"/>
              </a:rPr>
              <a:t>(</a:t>
            </a:r>
            <a:r>
              <a:rPr lang="zh-CN" altLang="en-US" sz="2800" b="1"/>
              <a:t>理清主要事件)</a:t>
            </a:r>
            <a:endParaRPr lang="zh-CN" altLang="en-US" sz="2800" b="1"/>
          </a:p>
        </p:txBody>
      </p:sp>
      <p:grpSp>
        <p:nvGrpSpPr>
          <p:cNvPr id="22" name="组合 21"/>
          <p:cNvGrpSpPr/>
          <p:nvPr/>
        </p:nvGrpSpPr>
        <p:grpSpPr>
          <a:xfrm>
            <a:off x="781050" y="4595495"/>
            <a:ext cx="2933700" cy="829310"/>
            <a:chOff x="640" y="7197"/>
            <a:chExt cx="4620" cy="1306"/>
          </a:xfrm>
        </p:grpSpPr>
        <p:sp>
          <p:nvSpPr>
            <p:cNvPr id="29"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0" name="文本框 19"/>
            <p:cNvSpPr txBox="1"/>
            <p:nvPr/>
          </p:nvSpPr>
          <p:spPr>
            <a:xfrm>
              <a:off x="767" y="7197"/>
              <a:ext cx="4493"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family</a:t>
              </a:r>
              <a:r>
                <a:rPr lang="en-US" altLang="zh-CN" sz="2400">
                  <a:solidFill>
                    <a:srgbClr val="00B0F0"/>
                  </a:solidFill>
                  <a:latin typeface="Times New Roman" panose="02020603050405020304" pitchFamily="18" charset="0"/>
                  <a:cs typeface="Times New Roman" panose="02020603050405020304" pitchFamily="18" charset="0"/>
                </a:rPr>
                <a:t> tradition</a:t>
              </a:r>
              <a:r>
                <a:rPr lang="en-US" altLang="zh-CN" sz="2400">
                  <a:latin typeface="Times New Roman" panose="02020603050405020304" pitchFamily="18" charset="0"/>
                  <a:cs typeface="Times New Roman" panose="02020603050405020304" pitchFamily="18" charset="0"/>
                </a:rPr>
                <a:t>: visit; seek out;  carry</a:t>
              </a:r>
              <a:endParaRPr lang="en-US" altLang="zh-CN" sz="2400">
                <a:latin typeface="Times New Roman" panose="02020603050405020304" pitchFamily="18" charset="0"/>
                <a:cs typeface="Times New Roman" panose="02020603050405020304" pitchFamily="18" charset="0"/>
              </a:endParaRPr>
            </a:p>
          </p:txBody>
        </p:sp>
      </p:grpSp>
      <p:grpSp>
        <p:nvGrpSpPr>
          <p:cNvPr id="23" name="组合 22"/>
          <p:cNvGrpSpPr/>
          <p:nvPr/>
        </p:nvGrpSpPr>
        <p:grpSpPr>
          <a:xfrm>
            <a:off x="1339850" y="3629660"/>
            <a:ext cx="2934335" cy="829945"/>
            <a:chOff x="640" y="7197"/>
            <a:chExt cx="4621" cy="1307"/>
          </a:xfrm>
        </p:grpSpPr>
        <p:sp>
          <p:nvSpPr>
            <p:cNvPr id="25"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26" name="文本框 25"/>
            <p:cNvSpPr txBox="1"/>
            <p:nvPr/>
          </p:nvSpPr>
          <p:spPr>
            <a:xfrm>
              <a:off x="767" y="7197"/>
              <a:ext cx="4493"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a:t>
              </a:r>
              <a:r>
                <a:rPr lang="en-US" altLang="zh-CN" sz="2400">
                  <a:solidFill>
                    <a:srgbClr val="00B0F0"/>
                  </a:solidFill>
                  <a:latin typeface="Times New Roman" panose="02020603050405020304" pitchFamily="18" charset="0"/>
                  <a:cs typeface="Times New Roman" panose="02020603050405020304" pitchFamily="18" charset="0"/>
                </a:rPr>
                <a:t>competition</a:t>
              </a:r>
              <a:r>
                <a:rPr lang="en-US" altLang="zh-CN" sz="2400">
                  <a:latin typeface="Times New Roman" panose="02020603050405020304" pitchFamily="18" charset="0"/>
                  <a:cs typeface="Times New Roman" panose="02020603050405020304" pitchFamily="18" charset="0"/>
                </a:rPr>
                <a:t>: forgot; </a:t>
              </a:r>
              <a:endParaRPr lang="en-US" altLang="zh-CN"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prove; forcing</a:t>
              </a:r>
              <a:endParaRPr lang="en-US" altLang="zh-CN" sz="2400">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1903730" y="2623820"/>
            <a:ext cx="2934335" cy="829945"/>
            <a:chOff x="640" y="7197"/>
            <a:chExt cx="4621" cy="1307"/>
          </a:xfrm>
        </p:grpSpPr>
        <p:sp>
          <p:nvSpPr>
            <p:cNvPr id="28"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30" name="文本框 29"/>
            <p:cNvSpPr txBox="1"/>
            <p:nvPr/>
          </p:nvSpPr>
          <p:spPr>
            <a:xfrm>
              <a:off x="767" y="7197"/>
              <a:ext cx="4493"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an </a:t>
              </a:r>
              <a:r>
                <a:rPr lang="en-US" altLang="zh-CN" sz="2400">
                  <a:solidFill>
                    <a:srgbClr val="00B0F0"/>
                  </a:solidFill>
                  <a:latin typeface="Times New Roman" panose="02020603050405020304" pitchFamily="18" charset="0"/>
                  <a:cs typeface="Times New Roman" panose="02020603050405020304" pitchFamily="18" charset="0"/>
                </a:rPr>
                <a:t>attempt</a:t>
              </a:r>
              <a:r>
                <a:rPr lang="en-US" altLang="zh-CN" sz="2400">
                  <a:latin typeface="Times New Roman" panose="02020603050405020304" pitchFamily="18" charset="0"/>
                  <a:cs typeface="Times New Roman" panose="02020603050405020304" pitchFamily="18" charset="0"/>
                </a:rPr>
                <a:t>: bent; pressed; jammed</a:t>
              </a:r>
              <a:endParaRPr lang="en-US" altLang="zh-CN" sz="2400">
                <a:latin typeface="Times New Roman" panose="02020603050405020304" pitchFamily="18" charset="0"/>
                <a:cs typeface="Times New Roman" panose="02020603050405020304" pitchFamily="18" charset="0"/>
              </a:endParaRPr>
            </a:p>
          </p:txBody>
        </p:sp>
      </p:grpSp>
      <p:grpSp>
        <p:nvGrpSpPr>
          <p:cNvPr id="31" name="组合 30"/>
          <p:cNvGrpSpPr/>
          <p:nvPr/>
        </p:nvGrpSpPr>
        <p:grpSpPr>
          <a:xfrm>
            <a:off x="2360930" y="1596390"/>
            <a:ext cx="3129280" cy="829945"/>
            <a:chOff x="640" y="7173"/>
            <a:chExt cx="4928" cy="1307"/>
          </a:xfrm>
        </p:grpSpPr>
        <p:sp>
          <p:nvSpPr>
            <p:cNvPr id="33"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34" name="文本框 33"/>
            <p:cNvSpPr txBox="1"/>
            <p:nvPr/>
          </p:nvSpPr>
          <p:spPr>
            <a:xfrm>
              <a:off x="640" y="7173"/>
              <a:ext cx="4928"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a:t>
              </a:r>
              <a:r>
                <a:rPr lang="en-US" altLang="zh-CN" sz="2400">
                  <a:solidFill>
                    <a:srgbClr val="00B0F0"/>
                  </a:solidFill>
                  <a:latin typeface="Times New Roman" panose="02020603050405020304" pitchFamily="18" charset="0"/>
                  <a:cs typeface="Times New Roman" panose="02020603050405020304" pitchFamily="18" charset="0"/>
                </a:rPr>
                <a:t>dilemma</a:t>
              </a:r>
              <a:r>
                <a:rPr lang="en-US" altLang="zh-CN" sz="2400">
                  <a:latin typeface="Times New Roman" panose="02020603050405020304" pitchFamily="18" charset="0"/>
                  <a:cs typeface="Times New Roman" panose="02020603050405020304" pitchFamily="18" charset="0"/>
                </a:rPr>
                <a:t>: bent; tried; realized; pulled;shouted</a:t>
              </a:r>
              <a:endParaRPr lang="en-US" altLang="zh-CN" sz="2400">
                <a:latin typeface="Times New Roman" panose="02020603050405020304" pitchFamily="18" charset="0"/>
                <a:cs typeface="Times New Roman" panose="02020603050405020304" pitchFamily="18" charset="0"/>
              </a:endParaRPr>
            </a:p>
          </p:txBody>
        </p:sp>
      </p:grpSp>
      <p:sp>
        <p:nvSpPr>
          <p:cNvPr id="37" name="对话气泡: 矩形 17"/>
          <p:cNvSpPr/>
          <p:nvPr/>
        </p:nvSpPr>
        <p:spPr>
          <a:xfrm>
            <a:off x="3649345" y="4136390"/>
            <a:ext cx="2398395" cy="529590"/>
          </a:xfrm>
          <a:prstGeom prst="wedgeRectCallout">
            <a:avLst>
              <a:gd name="adj1" fmla="val -54442"/>
              <a:gd name="adj2" fmla="val -30076"/>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sz="2800" b="1" noProof="0" dirty="0">
                <a:ln>
                  <a:noFill/>
                </a:ln>
                <a:solidFill>
                  <a:prstClr val="white"/>
                </a:solidFill>
                <a:effectLst/>
                <a:uLnTx/>
                <a:uFillTx/>
                <a:latin typeface="Cambria" panose="02040503050406030204"/>
                <a:ea typeface="微软雅黑" panose="020B0503020204020204" pitchFamily="34" charset="-122"/>
                <a:sym typeface="+mn-ea"/>
              </a:rPr>
              <a:t>competitive</a:t>
            </a:r>
            <a:endParaRPr kumimoji="0" lang="en-US" alt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sym typeface="+mn-ea"/>
            </a:endParaRPr>
          </a:p>
        </p:txBody>
      </p:sp>
      <p:sp>
        <p:nvSpPr>
          <p:cNvPr id="40" name="对话气泡: 矩形 17"/>
          <p:cNvSpPr/>
          <p:nvPr/>
        </p:nvSpPr>
        <p:spPr>
          <a:xfrm>
            <a:off x="4530090" y="3053715"/>
            <a:ext cx="1517650" cy="529590"/>
          </a:xfrm>
          <a:prstGeom prst="wedgeRectCallout">
            <a:avLst>
              <a:gd name="adj1" fmla="val -54442"/>
              <a:gd name="adj2" fmla="val -30076"/>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sz="2800" b="1" noProof="0" dirty="0">
                <a:ln>
                  <a:noFill/>
                </a:ln>
                <a:solidFill>
                  <a:prstClr val="white"/>
                </a:solidFill>
                <a:effectLst/>
                <a:uLnTx/>
                <a:uFillTx/>
                <a:latin typeface="Cambria" panose="02040503050406030204"/>
                <a:ea typeface="微软雅黑" panose="020B0503020204020204" pitchFamily="34" charset="-122"/>
                <a:sym typeface="+mn-ea"/>
              </a:rPr>
              <a:t>excited</a:t>
            </a:r>
            <a:endParaRPr kumimoji="0" lang="en-US" alt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sym typeface="+mn-ea"/>
            </a:endParaRPr>
          </a:p>
        </p:txBody>
      </p:sp>
      <p:sp>
        <p:nvSpPr>
          <p:cNvPr id="41" name="对话气泡: 矩形 17"/>
          <p:cNvSpPr/>
          <p:nvPr/>
        </p:nvSpPr>
        <p:spPr>
          <a:xfrm>
            <a:off x="5160010" y="1762125"/>
            <a:ext cx="1705610" cy="529590"/>
          </a:xfrm>
          <a:prstGeom prst="wedgeRectCallout">
            <a:avLst>
              <a:gd name="adj1" fmla="val -54442"/>
              <a:gd name="adj2" fmla="val -30076"/>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sz="2800" b="1" noProof="0" dirty="0">
                <a:ln>
                  <a:noFill/>
                </a:ln>
                <a:solidFill>
                  <a:prstClr val="white"/>
                </a:solidFill>
                <a:effectLst/>
                <a:uLnTx/>
                <a:uFillTx/>
                <a:latin typeface="Cambria" panose="02040503050406030204"/>
                <a:ea typeface="微软雅黑" panose="020B0503020204020204" pitchFamily="34" charset="-122"/>
                <a:sym typeface="+mn-ea"/>
              </a:rPr>
              <a:t>panicked</a:t>
            </a:r>
            <a:endParaRPr kumimoji="0" lang="en-US" altLang="en-US" sz="2800" b="1" i="0" u="none" strike="noStrike" kern="1200" cap="none" spc="0" normalizeH="0" baseline="0" noProof="0" dirty="0">
              <a:ln>
                <a:noFill/>
              </a:ln>
              <a:solidFill>
                <a:prstClr val="white"/>
              </a:solidFill>
              <a:effectLst/>
              <a:uLnTx/>
              <a:uFillTx/>
              <a:latin typeface="Cambria" panose="02040503050406030204"/>
              <a:ea typeface="微软雅黑" panose="020B0503020204020204" pitchFamily="34" charset="-122"/>
              <a:cs typeface="+mn-cs"/>
              <a:sym typeface="+mn-ea"/>
            </a:endParaRPr>
          </a:p>
        </p:txBody>
      </p:sp>
      <p:grpSp>
        <p:nvGrpSpPr>
          <p:cNvPr id="43" name="组合 42"/>
          <p:cNvGrpSpPr/>
          <p:nvPr/>
        </p:nvGrpSpPr>
        <p:grpSpPr>
          <a:xfrm>
            <a:off x="6865620" y="828675"/>
            <a:ext cx="2934335" cy="829945"/>
            <a:chOff x="640" y="7173"/>
            <a:chExt cx="4621" cy="1307"/>
          </a:xfrm>
        </p:grpSpPr>
        <p:sp>
          <p:nvSpPr>
            <p:cNvPr id="44" name="矩形: 圆角 28"/>
            <p:cNvSpPr/>
            <p:nvPr/>
          </p:nvSpPr>
          <p:spPr>
            <a:xfrm>
              <a:off x="640" y="7308"/>
              <a:ext cx="4621" cy="1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pitchFamily="34" charset="-122"/>
                <a:cs typeface="+mn-cs"/>
              </a:endParaRPr>
            </a:p>
          </p:txBody>
        </p:sp>
        <p:sp>
          <p:nvSpPr>
            <p:cNvPr id="45" name="文本框 44"/>
            <p:cNvSpPr txBox="1"/>
            <p:nvPr/>
          </p:nvSpPr>
          <p:spPr>
            <a:xfrm>
              <a:off x="640" y="7173"/>
              <a:ext cx="4620" cy="1307"/>
            </a:xfrm>
            <a:prstGeom prst="rect">
              <a:avLst/>
            </a:prstGeom>
            <a:noFill/>
          </p:spPr>
          <p:txBody>
            <a:bodyPr wrap="square" rtlCol="0">
              <a:spAutoFit/>
            </a:bodyPr>
            <a:p>
              <a:r>
                <a:rPr lang="en-US" altLang="zh-CN" sz="2400">
                  <a:latin typeface="Times New Roman" panose="02020603050405020304" pitchFamily="18" charset="0"/>
                  <a:cs typeface="Times New Roman" panose="02020603050405020304" pitchFamily="18" charset="0"/>
                </a:rPr>
                <a:t>a </a:t>
              </a:r>
              <a:r>
                <a:rPr lang="en-US" altLang="zh-CN" sz="2400">
                  <a:solidFill>
                    <a:srgbClr val="00B0F0"/>
                  </a:solidFill>
                  <a:latin typeface="Times New Roman" panose="02020603050405020304" pitchFamily="18" charset="0"/>
                  <a:cs typeface="Times New Roman" panose="02020603050405020304" pitchFamily="18" charset="0"/>
                </a:rPr>
                <a:t>torment</a:t>
              </a:r>
              <a:r>
                <a:rPr lang="en-US" altLang="zh-CN" sz="2400">
                  <a:latin typeface="Times New Roman" panose="02020603050405020304" pitchFamily="18" charset="0"/>
                  <a:cs typeface="Times New Roman" panose="02020603050405020304" pitchFamily="18" charset="0"/>
                </a:rPr>
                <a:t>: “I can't get it out!”</a:t>
              </a:r>
              <a:endParaRPr lang="en-US" altLang="zh-CN" sz="2400">
                <a:latin typeface="Times New Roman" panose="02020603050405020304" pitchFamily="18" charset="0"/>
                <a:cs typeface="Times New Roman" panose="02020603050405020304" pitchFamily="18" charset="0"/>
              </a:endParaRPr>
            </a:p>
          </p:txBody>
        </p: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ox(in)">
                                      <p:cBhvr>
                                        <p:cTn id="13" dur="2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ox(in)">
                                      <p:cBhvr>
                                        <p:cTn id="18" dur="2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ox(in)">
                                      <p:cBhvr>
                                        <p:cTn id="23" dur="2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ox(in)">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in)">
                                      <p:cBhvr>
                                        <p:cTn id="33" dur="20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ox(in)">
                                      <p:cBhvr>
                                        <p:cTn id="38" dur="20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ox(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ox(in)">
                                      <p:cBhvr>
                                        <p:cTn id="48" dur="20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ox(in)">
                                      <p:cBhvr>
                                        <p:cTn id="53"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4" grpId="0" bldLvl="0" animBg="1"/>
      <p:bldP spid="32" grpId="0" bldLvl="0" animBg="1"/>
      <p:bldP spid="37" grpId="0" animBg="1"/>
      <p:bldP spid="40" grpId="0" animBg="1"/>
      <p:bldP spid="41" grpId="0" bldLvl="0" animBg="1"/>
    </p:bldLst>
  </p:timing>
</p:sld>
</file>

<file path=ppt/tags/tag1.xml><?xml version="1.0" encoding="utf-8"?>
<p:tagLst xmlns:p="http://schemas.openxmlformats.org/presentationml/2006/main">
  <p:tag name="MH" val="20150429225421"/>
  <p:tag name="MH_LIBRARY" val="CONTENTS"/>
  <p:tag name="MH_TYPE" val="NUMBER"/>
  <p:tag name="ID" val="547142"/>
  <p:tag name="MH_ORDER" val="1"/>
</p:tagLst>
</file>

<file path=ppt/tags/tag2.xml><?xml version="1.0" encoding="utf-8"?>
<p:tagLst xmlns:p="http://schemas.openxmlformats.org/presentationml/2006/main">
  <p:tag name="MH" val="20150429225421"/>
  <p:tag name="MH_LIBRARY" val="CONTENTS"/>
  <p:tag name="MH_TYPE" val="NUMBER"/>
  <p:tag name="ID" val="547142"/>
  <p:tag name="MH_ORDER" val="1"/>
</p:tagLst>
</file>

<file path=ppt/tags/tag3.xml><?xml version="1.0" encoding="utf-8"?>
<p:tagLst xmlns:p="http://schemas.openxmlformats.org/presentationml/2006/main">
  <p:tag name="MH" val="20150429225421"/>
  <p:tag name="MH_LIBRARY" val="CONTENTS"/>
  <p:tag name="MH_TYPE" val="NUMBER"/>
  <p:tag name="ID" val="547142"/>
  <p:tag name="MH_ORDER" val="1"/>
</p:tagLst>
</file>

<file path=ppt/tags/tag4.xml><?xml version="1.0" encoding="utf-8"?>
<p:tagLst xmlns:p="http://schemas.openxmlformats.org/presentationml/2006/main">
  <p:tag name="MH" val="20150429225421"/>
  <p:tag name="MH_LIBRARY" val="CONTENTS"/>
  <p:tag name="MH_TYPE" val="NUMBER"/>
  <p:tag name="ID" val="547142"/>
  <p:tag name="MH_ORDER" val="1"/>
</p:tagLst>
</file>

<file path=ppt/tags/tag5.xml><?xml version="1.0" encoding="utf-8"?>
<p:tagLst xmlns:p="http://schemas.openxmlformats.org/presentationml/2006/main">
  <p:tag name="MH" val="20150429225421"/>
  <p:tag name="MH_LIBRARY" val="CONTENTS"/>
  <p:tag name="MH_TYPE" val="NUMBER"/>
  <p:tag name="ID" val="547142"/>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8502</Words>
  <Application>WPS 演示</Application>
  <PresentationFormat>宽屏</PresentationFormat>
  <Paragraphs>368</Paragraphs>
  <Slides>17</Slides>
  <Notes>23</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17</vt:i4>
      </vt:variant>
    </vt:vector>
  </HeadingPairs>
  <TitlesOfParts>
    <vt:vector size="38" baseType="lpstr">
      <vt:lpstr>Arial</vt:lpstr>
      <vt:lpstr>宋体</vt:lpstr>
      <vt:lpstr>Wingdings</vt:lpstr>
      <vt:lpstr>微软雅黑</vt:lpstr>
      <vt:lpstr>Calibri</vt:lpstr>
      <vt:lpstr>Arial Black</vt:lpstr>
      <vt:lpstr>Verdana</vt:lpstr>
      <vt:lpstr>Wingdings</vt:lpstr>
      <vt:lpstr>Times New Roman</vt:lpstr>
      <vt:lpstr>Franklin Gothic Demi Cond</vt:lpstr>
      <vt:lpstr>Georgia</vt:lpstr>
      <vt:lpstr>华文细黑</vt:lpstr>
      <vt:lpstr>Cambria</vt:lpstr>
      <vt:lpstr>Wingdings 2</vt:lpstr>
      <vt:lpstr>等线</vt:lpstr>
      <vt:lpstr>Arial Unicode MS</vt:lpstr>
      <vt:lpstr>等线 Light</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5762</dc:title>
  <dc:creator/>
  <cp:lastModifiedBy>南山有谷堆</cp:lastModifiedBy>
  <cp:revision>19</cp:revision>
  <dcterms:created xsi:type="dcterms:W3CDTF">2017-04-15T08:04:00Z</dcterms:created>
  <dcterms:modified xsi:type="dcterms:W3CDTF">2021-01-14T09:28:40Z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