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40" r:id="rId3"/>
    <p:sldId id="425" r:id="rId4"/>
    <p:sldId id="433" r:id="rId5"/>
    <p:sldId id="426" r:id="rId6"/>
    <p:sldId id="427" r:id="rId7"/>
    <p:sldId id="428" r:id="rId9"/>
    <p:sldId id="429" r:id="rId10"/>
    <p:sldId id="430" r:id="rId11"/>
    <p:sldId id="432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ZXL" initials="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  <a:srgbClr val="FFFFFF"/>
    <a:srgbClr val="FE5A00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tags" Target="../tags/tag63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jpeg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jpeg"/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5.GIF"/><Relationship Id="rId14" Type="http://schemas.openxmlformats.org/officeDocument/2006/relationships/image" Target="../media/image24.GIF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6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 useBgFill="1">
        <p:nvSpPr>
          <p:cNvPr id="4" name="文本框 3"/>
          <p:cNvSpPr txBox="1"/>
          <p:nvPr/>
        </p:nvSpPr>
        <p:spPr>
          <a:xfrm>
            <a:off x="-59690" y="5389245"/>
            <a:ext cx="12191365" cy="1322070"/>
          </a:xfrm>
          <a:prstGeom prst="rect">
            <a:avLst/>
          </a:prstGeom>
          <a:effectLst>
            <a:outerShdw blurRad="368300" dist="50800" dir="5400000" algn="ctr" rotWithShape="0">
              <a:srgbClr val="000000">
                <a:alpha val="75000"/>
              </a:srgb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8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The Internet                                         </a:t>
            </a:r>
            <a:endParaRPr lang="en-US" altLang="zh-CN" sz="80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85750" y="44450"/>
            <a:ext cx="738378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1"/>
            <a:srcRect l="23649" t="22896" r="26686" b="15099"/>
            <a:stretch>
              <a:fillRect/>
            </a:stretch>
          </p:blipFill>
          <p:spPr>
            <a:xfrm>
              <a:off x="450" y="250"/>
              <a:ext cx="84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124" y="70"/>
              <a:ext cx="4398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Learning Objectives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05740" y="1622425"/>
            <a:ext cx="12073255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At the end of the class, you will be able to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1. master following new words and phrases: 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write a blog post, use a search engine, chat with, have a chat with, stream movies, do a survey on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2. know some basic information of internet,especially its development in China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3. train their ability of guessing a new words in the listening by paying attention to the next sentences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4. describe their online habit and make a comment on others' online habits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5080" y="1420495"/>
            <a:ext cx="4162425" cy="4572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285750" y="44450"/>
            <a:ext cx="322072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3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906" y="70"/>
              <a:ext cx="3616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Lead-in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18865" y="213995"/>
            <a:ext cx="82569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——Know something about the “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Internet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”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4200" y="1420495"/>
            <a:ext cx="392176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Q1: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What is “internet”?</a:t>
            </a:r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875" y="2112645"/>
            <a:ext cx="772858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The Internet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is the network that </a:t>
            </a:r>
            <a:r>
              <a:rPr lang="en-US" altLang="zh-CN" sz="2800" b="1" i="1" u="sng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allows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computer users </a:t>
            </a:r>
            <a:r>
              <a:rPr lang="en-US" altLang="zh-CN" sz="2800" b="1" i="1" u="sng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to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connect </a:t>
            </a:r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with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computers all over the world.</a:t>
            </a:r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</a:t>
            </a:r>
            <a:endParaRPr lang="zh-CN" alt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4200" y="3557905"/>
            <a:ext cx="853059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Q2: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When did “internet” </a:t>
            </a:r>
            <a:r>
              <a:rPr lang="en-US" altLang="zh-CN" sz="28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come into existence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 Where?</a:t>
            </a:r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6535" y="4210685"/>
            <a:ext cx="772858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Internet</a:t>
            </a:r>
            <a:r>
              <a:rPr lang="zh-CN" altLang="en-US" sz="280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began in America in 1969 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u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nder the agreement made by ARPA 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(美国国防部研究计划署). It was first used for 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military connection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.</a:t>
            </a:r>
            <a:endParaRPr lang="en-US" altLang="zh-CN" sz="2800" b="1">
              <a:solidFill>
                <a:schemeClr val="accent1">
                  <a:lumMod val="50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4200" y="6025515"/>
            <a:ext cx="876681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Q3: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Do you know the development of internet in China?</a:t>
            </a:r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internet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33485" y="5351780"/>
            <a:ext cx="2360295" cy="1506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ldLvl="0" animBg="1"/>
      <p:bldP spid="11" grpId="1" animBg="1"/>
      <p:bldP spid="12" grpId="0"/>
      <p:bldP spid="12" grpId="1"/>
      <p:bldP spid="16" grpId="0" bldLvl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85750" y="44450"/>
            <a:ext cx="322072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1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906" y="70"/>
              <a:ext cx="3616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Lead-in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77920" y="152400"/>
            <a:ext cx="7539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The development of </a:t>
            </a: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internet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China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6700" y="1524000"/>
            <a:ext cx="12207875" cy="4658360"/>
            <a:chOff x="450" y="1979"/>
            <a:chExt cx="19225" cy="7336"/>
          </a:xfrm>
        </p:grpSpPr>
        <p:grpSp>
          <p:nvGrpSpPr>
            <p:cNvPr id="30" name="组合 29"/>
            <p:cNvGrpSpPr/>
            <p:nvPr/>
          </p:nvGrpSpPr>
          <p:grpSpPr>
            <a:xfrm>
              <a:off x="480" y="2801"/>
              <a:ext cx="17330" cy="5692"/>
              <a:chOff x="776" y="3238"/>
              <a:chExt cx="17330" cy="5692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776" y="3238"/>
                <a:ext cx="17330" cy="5692"/>
                <a:chOff x="636" y="2911"/>
                <a:chExt cx="17330" cy="5692"/>
              </a:xfrm>
            </p:grpSpPr>
            <p:cxnSp>
              <p:nvCxnSpPr>
                <p:cNvPr id="4" name="直接箭头连接符 3"/>
                <p:cNvCxnSpPr/>
                <p:nvPr/>
              </p:nvCxnSpPr>
              <p:spPr>
                <a:xfrm>
                  <a:off x="684" y="3044"/>
                  <a:ext cx="17282" cy="15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椭圆 8"/>
                <p:cNvSpPr/>
                <p:nvPr/>
              </p:nvSpPr>
              <p:spPr>
                <a:xfrm>
                  <a:off x="1015" y="2911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4147" y="2911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7685" y="2911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10474" y="2911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13278" y="2911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5" name="直接箭头连接符 14"/>
                <p:cNvCxnSpPr/>
                <p:nvPr/>
              </p:nvCxnSpPr>
              <p:spPr>
                <a:xfrm>
                  <a:off x="17763" y="3192"/>
                  <a:ext cx="32" cy="524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/>
              </p:nvSpPr>
              <p:spPr>
                <a:xfrm>
                  <a:off x="17591" y="5543"/>
                  <a:ext cx="327" cy="2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 rot="10800000">
                  <a:off x="636" y="8322"/>
                  <a:ext cx="17282" cy="281"/>
                  <a:chOff x="660" y="2911"/>
                  <a:chExt cx="17282" cy="281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16894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8" name="直接箭头连接符 17"/>
                  <p:cNvCxnSpPr/>
                  <p:nvPr/>
                </p:nvCxnSpPr>
                <p:spPr>
                  <a:xfrm>
                    <a:off x="660" y="3044"/>
                    <a:ext cx="17282" cy="1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椭圆 19"/>
                  <p:cNvSpPr/>
                  <p:nvPr/>
                </p:nvSpPr>
                <p:spPr>
                  <a:xfrm>
                    <a:off x="1015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4147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7685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椭圆 22"/>
                  <p:cNvSpPr/>
                  <p:nvPr/>
                </p:nvSpPr>
                <p:spPr>
                  <a:xfrm>
                    <a:off x="10474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椭圆 23"/>
                  <p:cNvSpPr/>
                  <p:nvPr/>
                </p:nvSpPr>
                <p:spPr>
                  <a:xfrm>
                    <a:off x="13278" y="2911"/>
                    <a:ext cx="327" cy="2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9" name="椭圆 28"/>
              <p:cNvSpPr/>
              <p:nvPr/>
            </p:nvSpPr>
            <p:spPr>
              <a:xfrm rot="10800000">
                <a:off x="16873" y="3238"/>
                <a:ext cx="327" cy="2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50" y="1979"/>
              <a:ext cx="1824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800" b="1">
                  <a:solidFill>
                    <a:schemeClr val="tx1"/>
                  </a:solidFill>
                  <a:latin typeface="Comic Sans MS" panose="030F0702030302020204" charset="0"/>
                  <a:ea typeface="楷体" panose="02010609060101010101" charset="-122"/>
                  <a:cs typeface="Comic Sans MS" panose="030F0702030302020204" charset="0"/>
                  <a:sym typeface="+mn-ea"/>
                </a:rPr>
                <a:t>1987         1994        1996                1988         1999</a:t>
              </a:r>
              <a:endParaRPr 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59" y="8493"/>
              <a:ext cx="1824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800" b="1">
                  <a:solidFill>
                    <a:schemeClr val="tx1"/>
                  </a:solidFill>
                  <a:latin typeface="Comic Sans MS" panose="030F0702030302020204" charset="0"/>
                  <a:ea typeface="楷体" panose="02010609060101010101" charset="-122"/>
                  <a:cs typeface="Comic Sans MS" panose="030F0702030302020204" charset="0"/>
                  <a:sym typeface="+mn-ea"/>
                </a:rPr>
                <a:t>2018       2016       2013      2011         2009      2003       </a:t>
              </a:r>
              <a:endParaRPr 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607" y="5162"/>
              <a:ext cx="206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800" b="1">
                  <a:solidFill>
                    <a:schemeClr val="tx1"/>
                  </a:solidFill>
                  <a:latin typeface="Comic Sans MS" panose="030F0702030302020204" charset="0"/>
                  <a:ea typeface="楷体" panose="02010609060101010101" charset="-122"/>
                  <a:cs typeface="Comic Sans MS" panose="030F0702030302020204" charset="0"/>
                  <a:sym typeface="+mn-ea"/>
                </a:rPr>
                <a:t>2000</a:t>
              </a:r>
              <a:endParaRPr 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0" y="2139950"/>
            <a:ext cx="19932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China 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sent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the first email</a:t>
            </a:r>
            <a:endParaRPr lang="en-US" sz="2800" b="1">
              <a:solidFill>
                <a:schemeClr val="accent1">
                  <a:lumMod val="50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751330" y="2161540"/>
            <a:ext cx="19932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China 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joined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the internet</a:t>
            </a:r>
            <a:endParaRPr lang="en-US" sz="28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506470" y="2224405"/>
            <a:ext cx="29394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olidFill>
                  <a:schemeClr val="accent3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The </a:t>
            </a:r>
            <a:r>
              <a:rPr lang="en-US" sz="24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establishment</a:t>
            </a:r>
            <a:r>
              <a:rPr lang="en-US" sz="2400" b="1">
                <a:solidFill>
                  <a:schemeClr val="accent3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of the first Internet company</a:t>
            </a:r>
            <a:endParaRPr lang="en-US" sz="2400" b="1">
              <a:solidFill>
                <a:schemeClr val="accent3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374005" y="931545"/>
            <a:ext cx="29394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The </a:t>
            </a:r>
            <a:r>
              <a:rPr lang="en-US" sz="24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establishment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of the network information center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285230" y="2224405"/>
            <a:ext cx="1313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1997</a:t>
            </a:r>
            <a:endParaRPr lang="en-US" sz="2800" b="1">
              <a:solidFill>
                <a:schemeClr val="accent1">
                  <a:lumMod val="50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42" name="图片 41" descr="3"/>
          <p:cNvPicPr>
            <a:picLocks noChangeAspect="1"/>
          </p:cNvPicPr>
          <p:nvPr/>
        </p:nvPicPr>
        <p:blipFill>
          <a:blip r:embed="rId2"/>
          <a:srcRect l="12027" t="14627" r="11440" b="11960"/>
          <a:stretch>
            <a:fillRect/>
          </a:stretch>
        </p:blipFill>
        <p:spPr>
          <a:xfrm>
            <a:off x="7846060" y="2296795"/>
            <a:ext cx="1301115" cy="1248410"/>
          </a:xfrm>
          <a:prstGeom prst="rect">
            <a:avLst/>
          </a:prstGeom>
        </p:spPr>
      </p:pic>
      <p:pic>
        <p:nvPicPr>
          <p:cNvPr id="44" name="图片 43" descr="C:\Users\86188\Pictures\4.jpg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60280" y="2254250"/>
            <a:ext cx="1301115" cy="119888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7342505" y="3606800"/>
            <a:ext cx="36918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XinLang, WangYi,Souhu</a:t>
            </a:r>
            <a:endParaRPr lang="en-US" sz="2400" b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47" name="图片 46" descr="C:\Users\86188\Pictures\4.jpg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60280" y="4308475"/>
            <a:ext cx="1301115" cy="1173480"/>
          </a:xfrm>
          <a:prstGeom prst="rect">
            <a:avLst/>
          </a:prstGeom>
        </p:spPr>
      </p:pic>
      <p:pic>
        <p:nvPicPr>
          <p:cNvPr id="48" name="图片 47" descr="C:\Users\86188\Pictures\6.jpg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41310" y="3328035"/>
            <a:ext cx="1510665" cy="2153920"/>
          </a:xfrm>
          <a:prstGeom prst="rect">
            <a:avLst/>
          </a:prstGeom>
        </p:spPr>
      </p:pic>
      <p:pic>
        <p:nvPicPr>
          <p:cNvPr id="49" name="图片 48" descr="C:\Users\86188\Pictures\6.jpg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39790" y="3770630"/>
            <a:ext cx="1510665" cy="171132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3506470" y="4926965"/>
            <a:ext cx="2939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olidFill>
                  <a:schemeClr val="accent3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4G</a:t>
            </a:r>
            <a:endParaRPr lang="en-US" sz="2400" b="1">
              <a:solidFill>
                <a:schemeClr val="accent3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51" name="图片 50" descr="C:\Users\86188\Pictures\7.jpg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97430" y="4144010"/>
            <a:ext cx="2006600" cy="133794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84785" y="4926965"/>
            <a:ext cx="1623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olidFill>
                  <a:schemeClr val="accent3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5G</a:t>
            </a:r>
            <a:endParaRPr lang="en-US" sz="2400" b="1">
              <a:solidFill>
                <a:schemeClr val="accent3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53" name="图片 52" descr="C:\Users\86188\Pictures\1.jp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55585" y="3328035"/>
            <a:ext cx="1682115" cy="215392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60325" y="3717290"/>
            <a:ext cx="11996420" cy="7988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4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Do you know the basic function of the internet?</a:t>
            </a:r>
            <a:endParaRPr lang="en-US" altLang="zh-CN" sz="4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5" grpId="0"/>
      <p:bldP spid="45" grpId="1"/>
      <p:bldP spid="50" grpId="0"/>
      <p:bldP spid="50" grpId="1"/>
      <p:bldP spid="52" grpId="0"/>
      <p:bldP spid="52" grpId="1"/>
      <p:bldP spid="54" grpId="0" bldLvl="0" animBg="1"/>
      <p:bldP spid="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3925" y="1818640"/>
            <a:ext cx="1331595" cy="132270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85750" y="44450"/>
            <a:ext cx="322072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2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906" y="70"/>
              <a:ext cx="3616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Lead-in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77920" y="152400"/>
            <a:ext cx="679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The basic function of the </a:t>
            </a: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internet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1" name="图片 30" descr="1"/>
          <p:cNvPicPr>
            <a:picLocks noChangeAspect="1"/>
          </p:cNvPicPr>
          <p:nvPr/>
        </p:nvPicPr>
        <p:blipFill>
          <a:blip r:embed="rId3"/>
          <a:srcRect l="11932" t="19939" r="49072" b="25274"/>
          <a:stretch>
            <a:fillRect/>
          </a:stretch>
        </p:blipFill>
        <p:spPr>
          <a:xfrm>
            <a:off x="4897120" y="2414270"/>
            <a:ext cx="2397760" cy="2427605"/>
          </a:xfrm>
          <a:prstGeom prst="ellipse">
            <a:avLst/>
          </a:prstGeom>
          <a:effectLst>
            <a:outerShdw blurRad="381000" dist="25400" dir="5400000" algn="ctr" rotWithShape="0">
              <a:srgbClr val="000000">
                <a:alpha val="75000"/>
              </a:srgbClr>
            </a:outerShdw>
          </a:effectLst>
        </p:spPr>
      </p:pic>
      <p:cxnSp>
        <p:nvCxnSpPr>
          <p:cNvPr id="32" name="曲线连接符 31"/>
          <p:cNvCxnSpPr/>
          <p:nvPr/>
        </p:nvCxnSpPr>
        <p:spPr>
          <a:xfrm flipV="1">
            <a:off x="6953885" y="1625600"/>
            <a:ext cx="1958975" cy="1154430"/>
          </a:xfrm>
          <a:prstGeom prst="curvedConnector3">
            <a:avLst>
              <a:gd name="adj1" fmla="val 50016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912860" y="1329690"/>
            <a:ext cx="2232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chat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 online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9" name="图片 48" descr="C:\Users\86188\Pictures\6.jpg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8290" y="2058035"/>
            <a:ext cx="1154430" cy="108331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500" y="1852295"/>
            <a:ext cx="1409065" cy="1322070"/>
          </a:xfrm>
          <a:prstGeom prst="rect">
            <a:avLst/>
          </a:prstGeom>
        </p:spPr>
      </p:pic>
      <p:pic>
        <p:nvPicPr>
          <p:cNvPr id="36" name="图片 35" descr="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6120" y="1818640"/>
            <a:ext cx="1226820" cy="1226820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38" name="文本框 37"/>
          <p:cNvSpPr txBox="1"/>
          <p:nvPr/>
        </p:nvSpPr>
        <p:spPr>
          <a:xfrm>
            <a:off x="9062720" y="3246755"/>
            <a:ext cx="31502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write a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 blog post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40" name="曲线连接符 39"/>
          <p:cNvCxnSpPr/>
          <p:nvPr/>
        </p:nvCxnSpPr>
        <p:spPr>
          <a:xfrm>
            <a:off x="6783705" y="4600575"/>
            <a:ext cx="1614170" cy="431800"/>
          </a:xfrm>
          <a:prstGeom prst="curvedConnector3">
            <a:avLst>
              <a:gd name="adj1" fmla="val 50039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8333105" y="2058035"/>
            <a:ext cx="3589655" cy="95313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chat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with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...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have a chat 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with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...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97875" y="4695825"/>
            <a:ext cx="4358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Sharing of 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resources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6645" y="5217795"/>
            <a:ext cx="2617470" cy="137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44" descr="C:\Users\86188\Pictures\2.jpg2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064115" y="4771390"/>
            <a:ext cx="3035935" cy="1917065"/>
          </a:xfrm>
          <a:prstGeom prst="rect">
            <a:avLst/>
          </a:prstGeom>
        </p:spPr>
      </p:pic>
      <p:pic>
        <p:nvPicPr>
          <p:cNvPr id="46" name="图片 45" descr="C:\Users\86188\Pictures\3.jpg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813925" y="5163820"/>
            <a:ext cx="1510665" cy="113284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5542280" y="6279515"/>
            <a:ext cx="35883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use a search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 engine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469120" y="6336030"/>
            <a:ext cx="2816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stream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 videos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50" name="曲线连接符 49"/>
          <p:cNvCxnSpPr/>
          <p:nvPr/>
        </p:nvCxnSpPr>
        <p:spPr>
          <a:xfrm>
            <a:off x="2861310" y="1952625"/>
            <a:ext cx="2266315" cy="1058545"/>
          </a:xfrm>
          <a:prstGeom prst="curvedConnector3">
            <a:avLst>
              <a:gd name="adj1" fmla="val 50014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598805" y="1625600"/>
            <a:ext cx="2449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online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 trade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0"/>
          <a:srcRect l="17144" r="22189"/>
          <a:stretch>
            <a:fillRect/>
          </a:stretch>
        </p:blipFill>
        <p:spPr>
          <a:xfrm>
            <a:off x="285750" y="2257425"/>
            <a:ext cx="1235710" cy="121856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/>
          <a:srcRect l="8333" t="7214" r="10430" b="6823"/>
          <a:stretch>
            <a:fillRect/>
          </a:stretch>
        </p:blipFill>
        <p:spPr>
          <a:xfrm>
            <a:off x="1521460" y="2336165"/>
            <a:ext cx="1002030" cy="1061085"/>
          </a:xfrm>
          <a:prstGeom prst="round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4785" y="2336165"/>
            <a:ext cx="1041400" cy="10604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6185" y="2336165"/>
            <a:ext cx="980440" cy="958850"/>
          </a:xfrm>
          <a:prstGeom prst="rect">
            <a:avLst/>
          </a:prstGeom>
        </p:spPr>
      </p:pic>
      <p:cxnSp>
        <p:nvCxnSpPr>
          <p:cNvPr id="56" name="曲线连接符 55"/>
          <p:cNvCxnSpPr/>
          <p:nvPr/>
        </p:nvCxnSpPr>
        <p:spPr>
          <a:xfrm flipV="1">
            <a:off x="3465830" y="4559935"/>
            <a:ext cx="1927225" cy="1383665"/>
          </a:xfrm>
          <a:prstGeom prst="curvedConnector3">
            <a:avLst>
              <a:gd name="adj1" fmla="val 50016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878840" y="5695950"/>
            <a:ext cx="27990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online games</a:t>
            </a:r>
            <a:endParaRPr lang="en-US" sz="32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0" name="图片 59" descr="C:\Users\86188\Pictures\1.gif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58775" y="3475990"/>
            <a:ext cx="4387850" cy="2352040"/>
          </a:xfrm>
          <a:prstGeom prst="rect">
            <a:avLst/>
          </a:prstGeom>
        </p:spPr>
      </p:pic>
      <p:pic>
        <p:nvPicPr>
          <p:cNvPr id="61" name="图片 60" descr="C:\Users\86188\Pictures\2.jpg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58775" y="3475990"/>
            <a:ext cx="4387850" cy="2352040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871220" y="3295015"/>
            <a:ext cx="10449560" cy="10147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6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What do you usually do online?</a:t>
            </a:r>
            <a:endParaRPr lang="en-US" altLang="zh-CN" sz="6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85750" y="3295015"/>
            <a:ext cx="11369040" cy="9220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Sam is </a:t>
            </a:r>
            <a:r>
              <a:rPr lang="en-US" altLang="zh-CN" sz="5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doing a survey on</a:t>
            </a:r>
            <a:r>
              <a:rPr lang="en-US" altLang="zh-CN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online habits</a:t>
            </a:r>
            <a:endParaRPr lang="en-US" altLang="zh-CN" sz="5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41" grpId="0" bldLvl="0" animBg="1"/>
      <p:bldP spid="41" grpId="1"/>
      <p:bldP spid="42" grpId="0"/>
      <p:bldP spid="42" grpId="1"/>
      <p:bldP spid="47" grpId="0"/>
      <p:bldP spid="47" grpId="1"/>
      <p:bldP spid="48" grpId="0"/>
      <p:bldP spid="48" grpId="1"/>
      <p:bldP spid="51" grpId="0"/>
      <p:bldP spid="51" grpId="1"/>
      <p:bldP spid="59" grpId="0"/>
      <p:bldP spid="59" grpId="1"/>
      <p:bldP spid="38" grpId="0"/>
      <p:bldP spid="38" grpId="1"/>
      <p:bldP spid="62" grpId="0" bldLvl="0" animBg="1"/>
      <p:bldP spid="62" grpId="1" animBg="1"/>
      <p:bldP spid="63" grpId="0" bldLvl="0" animBg="1"/>
      <p:bldP spid="63" grpId="1" animBg="1"/>
      <p:bldP spid="6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85750" y="44450"/>
            <a:ext cx="456692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1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906" y="70"/>
              <a:ext cx="3616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Listening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85750" y="1214120"/>
          <a:ext cx="11614150" cy="4643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11300"/>
                <a:gridCol w="2541270"/>
                <a:gridCol w="4451985"/>
                <a:gridCol w="3109595"/>
              </a:tblGrid>
              <a:tr h="822960">
                <a:tc>
                  <a:txBody>
                    <a:bodyPr wrap="square"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Name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Time spent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every day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activities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Reasons for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using the Internet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</a:tr>
              <a:tr h="1475105"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Anna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</a:tr>
              <a:tr h="1188720"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Paul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</a:tr>
              <a:tr h="1156335"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Joe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940560" y="1269365"/>
            <a:ext cx="2258060" cy="72263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95595" y="1269365"/>
            <a:ext cx="2258060" cy="72263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157335" y="1269365"/>
            <a:ext cx="2595245" cy="72263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87265" y="259715"/>
            <a:ext cx="5672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For time and activities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565" y="5721985"/>
            <a:ext cx="4971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a.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stream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videos and music;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60435" y="5721985"/>
            <a:ext cx="3631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e.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use a </a:t>
            </a: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search engine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to find information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31740" y="5721985"/>
            <a:ext cx="338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write </a:t>
            </a: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blog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post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3565" y="6115685"/>
            <a:ext cx="338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chat with friends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64710" y="6243955"/>
            <a:ext cx="439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d.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look up information;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8281" name="文本框 11"/>
          <p:cNvSpPr/>
          <p:nvPr>
            <p:custDataLst>
              <p:tags r:id="rId3"/>
            </p:custDataLst>
          </p:nvPr>
        </p:nvSpPr>
        <p:spPr>
          <a:xfrm>
            <a:off x="1824355" y="2380615"/>
            <a:ext cx="2489200" cy="4502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2 or 3 hours 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38284" name="文本框 4"/>
          <p:cNvSpPr/>
          <p:nvPr>
            <p:custDataLst>
              <p:tags r:id="rId4"/>
            </p:custDataLst>
          </p:nvPr>
        </p:nvSpPr>
        <p:spPr>
          <a:xfrm>
            <a:off x="2200910" y="3649345"/>
            <a:ext cx="1736090" cy="8089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2 hours or more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38287" name="文本框 7"/>
          <p:cNvSpPr/>
          <p:nvPr>
            <p:custDataLst>
              <p:tags r:id="rId5"/>
            </p:custDataLst>
          </p:nvPr>
        </p:nvSpPr>
        <p:spPr>
          <a:xfrm>
            <a:off x="2058670" y="4912995"/>
            <a:ext cx="2139950" cy="8089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at least 1 hour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2" name="文本框 11"/>
          <p:cNvSpPr/>
          <p:nvPr>
            <p:custDataLst>
              <p:tags r:id="rId6"/>
            </p:custDataLst>
          </p:nvPr>
        </p:nvSpPr>
        <p:spPr>
          <a:xfrm>
            <a:off x="8705850" y="2497455"/>
            <a:ext cx="3340735" cy="4502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_____and_____ 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3" name="文本框 11"/>
          <p:cNvSpPr/>
          <p:nvPr>
            <p:custDataLst>
              <p:tags r:id="rId7"/>
            </p:custDataLst>
          </p:nvPr>
        </p:nvSpPr>
        <p:spPr>
          <a:xfrm>
            <a:off x="8559165" y="3893185"/>
            <a:ext cx="3340735" cy="4502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to ________ 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4" name="文本框 11"/>
          <p:cNvSpPr/>
          <p:nvPr>
            <p:custDataLst>
              <p:tags r:id="rId8"/>
            </p:custDataLst>
          </p:nvPr>
        </p:nvSpPr>
        <p:spPr>
          <a:xfrm>
            <a:off x="8560435" y="4817745"/>
            <a:ext cx="3340735" cy="8089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to ________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   ________ 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5" name="文本框 11"/>
          <p:cNvSpPr/>
          <p:nvPr>
            <p:custDataLst>
              <p:tags r:id="rId9"/>
            </p:custDataLst>
          </p:nvPr>
        </p:nvSpPr>
        <p:spPr>
          <a:xfrm>
            <a:off x="8560435" y="2497455"/>
            <a:ext cx="3608070" cy="4502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cheap     easy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19" name="文本框 11"/>
          <p:cNvSpPr/>
          <p:nvPr>
            <p:custDataLst>
              <p:tags r:id="rId10"/>
            </p:custDataLst>
          </p:nvPr>
        </p:nvSpPr>
        <p:spPr>
          <a:xfrm>
            <a:off x="8874125" y="3893185"/>
            <a:ext cx="3608070" cy="4502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do homework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20" name="文本框 11"/>
          <p:cNvSpPr/>
          <p:nvPr>
            <p:custDataLst>
              <p:tags r:id="rId11"/>
            </p:custDataLst>
          </p:nvPr>
        </p:nvSpPr>
        <p:spPr>
          <a:xfrm>
            <a:off x="8771890" y="4817745"/>
            <a:ext cx="3608070" cy="8089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write sth interesting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pic>
        <p:nvPicPr>
          <p:cNvPr id="21" name="Unit3 listening &amp;speaking2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55350" y="259715"/>
            <a:ext cx="619125" cy="6191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77825" y="3439795"/>
            <a:ext cx="11668760" cy="7683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What can help us to understand the new words?</a:t>
            </a:r>
            <a:endParaRPr lang="en-US" altLang="zh-CN" sz="4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 fill="hold"/>
                                        <p:tgtEl>
                                          <p:spTgt spid="138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 fill="hold"/>
                                        <p:tgtEl>
                                          <p:spTgt spid="138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 fill="hold"/>
                                        <p:tgtEl>
                                          <p:spTgt spid="138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0885 -0.535648 " pathEditMode="relative" rAng="0" ptsTypes="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27500 -0.539537 " pathEditMode="relative" rAng="0" ptsTypes="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1 -0.001481 L 0.329948 -0.455833 " pathEditMode="relative" rAng="0" ptsTypes="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35208 -0.307037 " pathEditMode="relative" rAng="0" ptsTypes="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8073 -0.102407 " pathEditMode="relative" rAng="0" ptsTypes="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1" dur="1254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8" grpId="0"/>
      <p:bldP spid="8" grpId="1"/>
      <p:bldP spid="9" grpId="0"/>
      <p:bldP spid="16" grpId="0"/>
      <p:bldP spid="18" grpId="0"/>
      <p:bldP spid="17" grpId="0"/>
      <p:bldP spid="9" grpId="1"/>
      <p:bldP spid="16" grpId="1"/>
      <p:bldP spid="18" grpId="1"/>
      <p:bldP spid="17" grpId="1"/>
      <p:bldP spid="138281" grpId="0"/>
      <p:bldP spid="138284" grpId="0"/>
      <p:bldP spid="138287" grpId="0"/>
      <p:bldP spid="16" grpId="2"/>
      <p:bldP spid="18" grpId="2"/>
      <p:bldP spid="17" grpId="2"/>
      <p:bldP spid="9" grpId="2"/>
      <p:bldP spid="11" grpId="0"/>
      <p:bldP spid="11" grpId="1"/>
      <p:bldP spid="11" grpId="2"/>
      <p:bldP spid="12" grpId="0"/>
      <p:bldP spid="13" grpId="0"/>
      <p:bldP spid="14" grpId="0"/>
      <p:bldP spid="15" grpId="0"/>
      <p:bldP spid="19" grpId="0"/>
      <p:bldP spid="20" grpId="0"/>
      <p:bldP spid="22" grpId="0" bldLvl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85750" y="44450"/>
            <a:ext cx="4566920" cy="922020"/>
            <a:chOff x="450" y="70"/>
            <a:chExt cx="5072" cy="1452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1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  <p:sp useBgFill="1">
          <p:nvSpPr>
            <p:cNvPr id="6" name="文本框 5"/>
            <p:cNvSpPr txBox="1"/>
            <p:nvPr/>
          </p:nvSpPr>
          <p:spPr>
            <a:xfrm>
              <a:off x="1906" y="70"/>
              <a:ext cx="3616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Listening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768850" y="188595"/>
            <a:ext cx="35585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For guessing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5750" y="1163320"/>
            <a:ext cx="11668760" cy="7683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What can help us to understand the new words?</a:t>
            </a:r>
            <a:endParaRPr lang="en-US" altLang="zh-CN" sz="4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875" y="2112645"/>
            <a:ext cx="12131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Pay attention to</a:t>
            </a:r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the next sentence(s) to see if there is a </a:t>
            </a: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definition.</a:t>
            </a:r>
            <a:endParaRPr lang="en-US" sz="2800" b="1">
              <a:solidFill>
                <a:srgbClr val="C00000"/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51145" y="2729230"/>
            <a:ext cx="6627189" cy="3620135"/>
            <a:chOff x="7610" y="4298"/>
            <a:chExt cx="11228" cy="5701"/>
          </a:xfrm>
        </p:grpSpPr>
        <p:sp>
          <p:nvSpPr>
            <p:cNvPr id="11" name="文本框 10"/>
            <p:cNvSpPr txBox="1"/>
            <p:nvPr/>
          </p:nvSpPr>
          <p:spPr>
            <a:xfrm>
              <a:off x="8404" y="5493"/>
              <a:ext cx="10394" cy="45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endParaRPr lang="en-US" sz="24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  <a:p>
              <a:r>
                <a:rPr lang="en-US" sz="2400" b="1">
                  <a:solidFill>
                    <a:srgbClr val="C00000"/>
                  </a:solidFill>
                  <a:latin typeface="Comic Sans MS" panose="030F0702030302020204" charset="0"/>
                  <a:ea typeface="楷体" panose="02010609060101010101" charset="-122"/>
                  <a:cs typeface="Comic Sans MS" panose="030F0702030302020204" charset="0"/>
                  <a:sym typeface="+mn-ea"/>
                </a:rPr>
                <a:t>it's like   that is            for example</a:t>
              </a:r>
              <a:endParaRPr lang="en-US" sz="24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ym typeface="+mn-ea"/>
                </a:rPr>
                <a:t>                  that is to say         for instance</a:t>
              </a:r>
              <a:endParaRPr lang="en-US" altLang="zh-CN" sz="2400" b="1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ym typeface="+mn-ea"/>
                </a:rPr>
                <a:t>                  namely                   such as</a:t>
              </a:r>
              <a:endParaRPr lang="en-US" altLang="zh-CN" sz="2400" b="1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ym typeface="+mn-ea"/>
                </a:rPr>
                <a:t>                  in other words</a:t>
              </a:r>
              <a:endParaRPr lang="en-US" altLang="zh-CN" sz="2400" b="1" dirty="0"/>
            </a:p>
            <a:p>
              <a:endParaRPr lang="en-US" sz="24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610" y="5053"/>
              <a:ext cx="11228" cy="4072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上箭头 12"/>
            <p:cNvSpPr/>
            <p:nvPr/>
          </p:nvSpPr>
          <p:spPr>
            <a:xfrm>
              <a:off x="17312" y="4298"/>
              <a:ext cx="850" cy="770"/>
            </a:xfrm>
            <a:prstGeom prst="upArrow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8590" y="823595"/>
            <a:ext cx="12369800" cy="5851525"/>
            <a:chOff x="-103" y="2039"/>
            <a:chExt cx="19480" cy="9215"/>
          </a:xfrm>
        </p:grpSpPr>
        <p:sp>
          <p:nvSpPr>
            <p:cNvPr id="15" name="圆角矩形 14"/>
            <p:cNvSpPr/>
            <p:nvPr/>
          </p:nvSpPr>
          <p:spPr>
            <a:xfrm>
              <a:off x="-103" y="2039"/>
              <a:ext cx="18807" cy="9215"/>
            </a:xfrm>
            <a:prstGeom prst="roundRect">
              <a:avLst/>
            </a:prstGeom>
            <a:solidFill>
              <a:schemeClr val="bg1">
                <a:alpha val="8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77" y="4149"/>
              <a:ext cx="19200" cy="625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800" b="1" dirty="0" smtClean="0">
                  <a:latin typeface="Times New Roman" panose="02020603050405020304" charset="0"/>
                  <a:ea typeface="宋体" panose="02010600030101010101" pitchFamily="2" charset="-122"/>
                </a:rPr>
                <a:t>1  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A </a:t>
              </a:r>
              <a:r>
                <a:rPr lang="en-US" altLang="zh-CN" sz="2800" b="1" i="1" dirty="0" smtClean="0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blog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_______  an online diary where you write about something you are interested in. _____________, I like basketball, so I write a lot on my blog about my favorite team.</a:t>
              </a:r>
              <a:endParaRPr lang="en-US" altLang="zh-CN" sz="2800" b="1" dirty="0" smtClean="0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  I </a:t>
              </a:r>
              <a:r>
                <a:rPr lang="en-US" altLang="zh-CN" sz="2800" b="1" i="1" dirty="0" smtClean="0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stream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videos and music. __________ , I watch videos and listen to music online.</a:t>
              </a:r>
              <a:endParaRPr lang="en-US" altLang="zh-CN" sz="2800" b="1" dirty="0" smtClean="0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3  A </a:t>
              </a:r>
              <a:r>
                <a:rPr lang="en-US" altLang="zh-CN" sz="2800" b="1" i="1" dirty="0" smtClean="0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search engine </a:t>
              </a:r>
              <a:r>
                <a:rPr lang="en-US" altLang="zh-CN" sz="2800" b="1" i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__________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that helps you find what you're looking for.</a:t>
              </a:r>
              <a:endParaRPr lang="zh-CN" altLang="en-US" sz="2800" dirty="0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708" y="2448"/>
              <a:ext cx="3742" cy="12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 b="1" dirty="0" smtClean="0">
                  <a:cs typeface="Times New Roman" panose="02020603050405020304" charset="0"/>
                </a:rPr>
                <a:t>Use simpler words</a:t>
              </a:r>
              <a:endParaRPr lang="zh-CN" altLang="en-US" sz="2400" b="1" dirty="0">
                <a:cs typeface="Times New Roman" panose="02020603050405020304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7049" y="2562"/>
              <a:ext cx="3629" cy="12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 b="1" dirty="0" smtClean="0">
                  <a:cs typeface="Times New Roman" panose="02020603050405020304" charset="0"/>
                </a:rPr>
                <a:t>Use an example</a:t>
              </a:r>
              <a:endParaRPr lang="zh-CN" altLang="en-US" sz="2400" b="1" dirty="0" smtClean="0">
                <a:cs typeface="Times New Roman" panose="0202060305040502030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2097" y="2562"/>
              <a:ext cx="4082" cy="12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 b="1" dirty="0" smtClean="0">
                  <a:cs typeface="Times New Roman" panose="02020603050405020304" charset="0"/>
                </a:rPr>
                <a:t>Compare to something</a:t>
              </a:r>
              <a:endParaRPr lang="zh-CN" altLang="en-US" sz="2400" b="1" dirty="0" smtClean="0">
                <a:cs typeface="Times New Roman" panose="0202060305040502030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87818" y="2340129"/>
            <a:ext cx="139808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is like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5"/>
          <p:cNvSpPr txBox="1"/>
          <p:nvPr/>
        </p:nvSpPr>
        <p:spPr>
          <a:xfrm>
            <a:off x="2395969" y="3052857"/>
            <a:ext cx="25790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For example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1" name="Unit3 listening &amp;speaking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8625" y="232410"/>
            <a:ext cx="619125" cy="619125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>
          <a:xfrm>
            <a:off x="6499840" y="2529121"/>
            <a:ext cx="25922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 smtClean="0">
                <a:cs typeface="Times New Roman" panose="02020603050405020304" charset="0"/>
              </a:rPr>
              <a:t>Compare to something</a:t>
            </a:r>
            <a:endParaRPr lang="zh-CN" altLang="en-US" sz="2400" b="1" dirty="0" smtClean="0">
              <a:cs typeface="Times New Roman" panose="0202060305040502030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7999750" y="3353733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 smtClean="0">
                <a:cs typeface="Times New Roman" panose="02020603050405020304" charset="0"/>
              </a:rPr>
              <a:t>Use an example</a:t>
            </a:r>
            <a:endParaRPr lang="zh-CN" altLang="en-US" sz="2400" b="1" dirty="0" smtClean="0">
              <a:cs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8901108" y="4546898"/>
            <a:ext cx="23762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 smtClean="0">
                <a:cs typeface="Times New Roman" panose="02020603050405020304" charset="0"/>
              </a:rPr>
              <a:t>Use simpler words</a:t>
            </a:r>
            <a:endParaRPr lang="zh-CN" altLang="en-US" sz="2400" b="1" dirty="0">
              <a:cs typeface="Times New Roman" panose="0202060305040502030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662295" y="5749925"/>
            <a:ext cx="25922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 smtClean="0">
                <a:cs typeface="Times New Roman" panose="02020603050405020304" charset="0"/>
              </a:rPr>
              <a:t>Compare to something</a:t>
            </a:r>
            <a:endParaRPr lang="zh-CN" altLang="en-US" sz="2400" b="1" dirty="0" smtClean="0">
              <a:cs typeface="Times New Roman" panose="02020603050405020304" charset="0"/>
            </a:endParaRPr>
          </a:p>
        </p:txBody>
      </p:sp>
      <p:sp>
        <p:nvSpPr>
          <p:cNvPr id="19" name="文本框 6"/>
          <p:cNvSpPr txBox="1"/>
          <p:nvPr/>
        </p:nvSpPr>
        <p:spPr>
          <a:xfrm>
            <a:off x="4974585" y="4240267"/>
            <a:ext cx="1575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That is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7"/>
          <p:cNvSpPr txBox="1"/>
          <p:nvPr/>
        </p:nvSpPr>
        <p:spPr>
          <a:xfrm>
            <a:off x="3186068" y="5500737"/>
            <a:ext cx="19033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is a tool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4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" grpId="0"/>
      <p:bldP spid="8" grpId="1"/>
      <p:bldP spid="22" grpId="0" bldLvl="0" animBg="1"/>
      <p:bldP spid="22" grpId="1" animBg="1"/>
      <p:bldP spid="10" grpId="0"/>
      <p:bldP spid="10" grpId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7" grpId="0"/>
      <p:bldP spid="28" grpId="0"/>
      <p:bldP spid="19" grpId="0"/>
      <p:bldP spid="20" grpId="0"/>
      <p:bldP spid="27" grpId="1"/>
      <p:bldP spid="28" grpId="1"/>
      <p:bldP spid="19" grpId="1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85750" y="44450"/>
            <a:ext cx="6094582" cy="922020"/>
            <a:chOff x="450" y="70"/>
            <a:chExt cx="7142" cy="1452"/>
          </a:xfrm>
        </p:grpSpPr>
        <p:sp useBgFill="1">
          <p:nvSpPr>
            <p:cNvPr id="6" name="文本框 5"/>
            <p:cNvSpPr txBox="1"/>
            <p:nvPr/>
          </p:nvSpPr>
          <p:spPr>
            <a:xfrm>
              <a:off x="1227" y="70"/>
              <a:ext cx="6365" cy="1452"/>
            </a:xfrm>
            <a:prstGeom prst="rect">
              <a:avLst/>
            </a:prstGeom>
            <a:effectLst>
              <a:outerShdw blurRad="368300" dist="50800" dir="5400000" sx="1000" sy="1000" algn="ctr" rotWithShape="0">
                <a:srgbClr val="000000">
                  <a:alpha val="100000"/>
                </a:srgbClr>
              </a:outerShdw>
            </a:effectLst>
          </p:spPr>
          <p:txBody>
            <a:bodyPr wrap="square" rtlCol="0">
              <a:spAutoFit/>
            </a:bodyPr>
            <a:p>
              <a:pPr algn="ctr"/>
              <a:r>
                <a:rPr lang="en-US" altLang="zh-CN" sz="5400">
                  <a:solidFill>
                    <a:schemeClr val="tx1"/>
                  </a:solidFill>
                  <a:latin typeface="Impact" panose="020B0806030902050204" charset="0"/>
                  <a:cs typeface="Impact" panose="020B0806030902050204" charset="0"/>
                </a:rPr>
                <a:t>Discussion</a:t>
              </a:r>
              <a:endParaRPr lang="en-US" altLang="zh-CN" sz="5400">
                <a:solidFill>
                  <a:schemeClr val="tx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1"/>
            <a:srcRect l="23649" t="22896" r="26686" b="15099"/>
            <a:stretch>
              <a:fillRect/>
            </a:stretch>
          </p:blipFill>
          <p:spPr>
            <a:xfrm>
              <a:off x="450" y="250"/>
              <a:ext cx="1456" cy="1091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5647690" y="158750"/>
            <a:ext cx="64560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What's your online habit?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1" name="图片 30" descr="1"/>
          <p:cNvPicPr>
            <a:picLocks noChangeAspect="1"/>
          </p:cNvPicPr>
          <p:nvPr/>
        </p:nvPicPr>
        <p:blipFill>
          <a:blip r:embed="rId2"/>
          <a:srcRect l="11932" t="19939" r="49072" b="25274"/>
          <a:stretch>
            <a:fillRect/>
          </a:stretch>
        </p:blipFill>
        <p:spPr>
          <a:xfrm>
            <a:off x="4778375" y="1482090"/>
            <a:ext cx="1718945" cy="1740535"/>
          </a:xfrm>
          <a:prstGeom prst="ellipse">
            <a:avLst/>
          </a:prstGeom>
          <a:effectLst>
            <a:outerShdw blurRad="381000" dist="25400" dir="5400000" algn="ctr" rotWithShape="0">
              <a:srgbClr val="000000">
                <a:alpha val="75000"/>
              </a:srgbClr>
            </a:outerShdw>
          </a:effectLst>
        </p:spPr>
      </p:pic>
      <p:cxnSp>
        <p:nvCxnSpPr>
          <p:cNvPr id="32" name="曲线连接符 31"/>
          <p:cNvCxnSpPr/>
          <p:nvPr/>
        </p:nvCxnSpPr>
        <p:spPr>
          <a:xfrm flipV="1">
            <a:off x="6380480" y="1320165"/>
            <a:ext cx="1292860" cy="546100"/>
          </a:xfrm>
          <a:prstGeom prst="curvedConnector3">
            <a:avLst>
              <a:gd name="adj1" fmla="val 50049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673340" y="1050290"/>
            <a:ext cx="2991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online activities</a:t>
            </a:r>
            <a:endParaRPr 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9" name="曲线连接符 8"/>
          <p:cNvCxnSpPr/>
          <p:nvPr/>
        </p:nvCxnSpPr>
        <p:spPr>
          <a:xfrm flipV="1">
            <a:off x="6497320" y="2021205"/>
            <a:ext cx="1391285" cy="212725"/>
          </a:xfrm>
          <a:prstGeom prst="curvedConnector3">
            <a:avLst>
              <a:gd name="adj1" fmla="val 50023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888605" y="1776730"/>
            <a:ext cx="2991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online time</a:t>
            </a:r>
            <a:endParaRPr 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11" name="曲线连接符 10"/>
          <p:cNvCxnSpPr/>
          <p:nvPr/>
        </p:nvCxnSpPr>
        <p:spPr>
          <a:xfrm>
            <a:off x="6481445" y="2588895"/>
            <a:ext cx="1407160" cy="289560"/>
          </a:xfrm>
          <a:prstGeom prst="curvedConnector3">
            <a:avLst>
              <a:gd name="adj1" fmla="val 5004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888605" y="2472690"/>
            <a:ext cx="3939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attitude to internet</a:t>
            </a:r>
            <a:endParaRPr 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2345" y="3549650"/>
            <a:ext cx="8735695" cy="3230245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latin typeface="Impact" panose="020B0806030902050204" charset="0"/>
                <a:ea typeface="楷体" panose="02010609060101010101" charset="-122"/>
                <a:cs typeface="Impact" panose="020B0806030902050204" charset="0"/>
                <a:sym typeface="+mn-ea"/>
              </a:rPr>
              <a:t>Report</a:t>
            </a:r>
            <a:endParaRPr lang="en-US" altLang="zh-CN" sz="3600" b="1">
              <a:latin typeface="Impact" panose="020B0806030902050204" charset="0"/>
              <a:ea typeface="楷体" panose="02010609060101010101" charset="-122"/>
              <a:cs typeface="Impact" panose="020B0806030902050204" charset="0"/>
              <a:sym typeface="+mn-ea"/>
            </a:endParaRPr>
          </a:p>
          <a:p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My deskmate,XXX,usually 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surfs the internet</a:t>
            </a:r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to...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(activities)</a:t>
            </a:r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, she/he usually spends _______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(time)</a:t>
            </a:r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 on the internet 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in his spare time</a:t>
            </a:r>
            <a:r>
              <a:rPr lang="en-US" altLang="zh-CN" sz="2800" b="1"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, and she/he thinks that the internet is ________.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In my opinion, his/her way of surfing the internet is______, because______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66470"/>
            <a:ext cx="4546600" cy="581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3" grpId="0"/>
      <p:bldP spid="33" grpId="1"/>
      <p:bldP spid="10" grpId="0"/>
      <p:bldP spid="10" grpId="1"/>
      <p:bldP spid="12" grpId="0"/>
      <p:bldP spid="12" grpId="1"/>
      <p:bldP spid="13" grpId="0" bldLvl="0" animBg="1"/>
      <p:bldP spid="1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USER_VIEWPORT" val="{&quot;height&quot;:7200,&quot;width&quot;:11000}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496*824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4.xml><?xml version="1.0" encoding="utf-8"?>
<p:tagLst xmlns:p="http://schemas.openxmlformats.org/presentationml/2006/main">
  <p:tag name="KSO_WM_UNIT_TABLE_BEAUTIFY" val="smartTable{1ad48eae-9854-4d83-8d8a-ba70bbcc583e}"/>
  <p:tag name="TABLE_ENDDRAG_ORIGIN_RECT" val="914*358"/>
  <p:tag name="TABLE_ENDDRAG_RECT" val="22*95*914*358"/>
</p:tagLst>
</file>

<file path=ppt/tags/tag65.xml><?xml version="1.0" encoding="utf-8"?>
<p:tagLst xmlns:p="http://schemas.openxmlformats.org/presentationml/2006/main">
  <p:tag name="AS_UNIQUEID" val="666"/>
</p:tagLst>
</file>

<file path=ppt/tags/tag66.xml><?xml version="1.0" encoding="utf-8"?>
<p:tagLst xmlns:p="http://schemas.openxmlformats.org/presentationml/2006/main">
  <p:tag name="AS_UNIQUEID" val="669"/>
</p:tagLst>
</file>

<file path=ppt/tags/tag67.xml><?xml version="1.0" encoding="utf-8"?>
<p:tagLst xmlns:p="http://schemas.openxmlformats.org/presentationml/2006/main">
  <p:tag name="AS_UNIQUEID" val="672"/>
</p:tagLst>
</file>

<file path=ppt/tags/tag68.xml><?xml version="1.0" encoding="utf-8"?>
<p:tagLst xmlns:p="http://schemas.openxmlformats.org/presentationml/2006/main">
  <p:tag name="AS_UNIQUEID" val="666"/>
</p:tagLst>
</file>

<file path=ppt/tags/tag69.xml><?xml version="1.0" encoding="utf-8"?>
<p:tagLst xmlns:p="http://schemas.openxmlformats.org/presentationml/2006/main">
  <p:tag name="AS_UNIQUEID" val="66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666"/>
</p:tagLst>
</file>

<file path=ppt/tags/tag71.xml><?xml version="1.0" encoding="utf-8"?>
<p:tagLst xmlns:p="http://schemas.openxmlformats.org/presentationml/2006/main">
  <p:tag name="AS_UNIQUEID" val="666"/>
</p:tagLst>
</file>

<file path=ppt/tags/tag72.xml><?xml version="1.0" encoding="utf-8"?>
<p:tagLst xmlns:p="http://schemas.openxmlformats.org/presentationml/2006/main">
  <p:tag name="AS_UNIQUEID" val="666"/>
</p:tagLst>
</file>

<file path=ppt/tags/tag73.xml><?xml version="1.0" encoding="utf-8"?>
<p:tagLst xmlns:p="http://schemas.openxmlformats.org/presentationml/2006/main">
  <p:tag name="AS_UNIQUEID" val="66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3237</Words>
  <Application>WPS 演示</Application>
  <PresentationFormat>宽屏</PresentationFormat>
  <Paragraphs>193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Wingdings</vt:lpstr>
      <vt:lpstr>Impact</vt:lpstr>
      <vt:lpstr>Comic Sans MS</vt:lpstr>
      <vt:lpstr>Times New Roman</vt:lpstr>
      <vt:lpstr>楷体</vt:lpstr>
      <vt:lpstr>Times New Roman</vt:lpstr>
      <vt:lpstr>Arial Unicode MS</vt:lpstr>
      <vt:lpstr>Calibri</vt:lpstr>
      <vt:lpstr>HelveticaNeue</vt:lpstr>
      <vt:lpstr>NumberOnly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南山有谷堆</cp:lastModifiedBy>
  <cp:revision>187</cp:revision>
  <dcterms:created xsi:type="dcterms:W3CDTF">2019-06-19T02:08:00Z</dcterms:created>
  <dcterms:modified xsi:type="dcterms:W3CDTF">2021-01-15T09:47:50Z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