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omments/comment1.xml" ContentType="application/vnd.openxmlformats-officedocument.presentationml.comment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362" r:id="rId2"/>
    <p:sldId id="317" r:id="rId3"/>
    <p:sldId id="334" r:id="rId4"/>
    <p:sldId id="259" r:id="rId5"/>
    <p:sldId id="331" r:id="rId6"/>
    <p:sldId id="338" r:id="rId7"/>
    <p:sldId id="321" r:id="rId8"/>
    <p:sldId id="293" r:id="rId9"/>
    <p:sldId id="291" r:id="rId10"/>
    <p:sldId id="335" r:id="rId11"/>
    <p:sldId id="302" r:id="rId12"/>
    <p:sldId id="300" r:id="rId13"/>
    <p:sldId id="339" r:id="rId14"/>
    <p:sldId id="303" r:id="rId15"/>
    <p:sldId id="340" r:id="rId16"/>
    <p:sldId id="342" r:id="rId17"/>
    <p:sldId id="341" r:id="rId18"/>
    <p:sldId id="343" r:id="rId19"/>
    <p:sldId id="277" r:id="rId20"/>
    <p:sldId id="306" r:id="rId21"/>
    <p:sldId id="309" r:id="rId22"/>
    <p:sldId id="311" r:id="rId23"/>
    <p:sldId id="333" r:id="rId24"/>
    <p:sldId id="313" r:id="rId25"/>
    <p:sldId id="328" r:id="rId26"/>
    <p:sldId id="332" r:id="rId27"/>
    <p:sldId id="264" r:id="rId28"/>
    <p:sldId id="330" r:id="rId29"/>
    <p:sldId id="294"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3BD"/>
    <a:srgbClr val="F9E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8" y="28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25T22:05:23.684" idx="1">
    <p:pos x="4634" y="2712"/>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0-12-25T22:06:38.927" idx="7">
    <p:pos x="10" y="10"/>
    <p:text>occurred  struck 都有拼写错误</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0-12-25T22:07:58.529" idx="8">
    <p:pos x="10" y="10"/>
    <p:text>we have built...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417F24-4749-4EEE-A770-83AE3168B428}" type="datetimeFigureOut">
              <a:rPr lang="zh-CN" altLang="en-US" smtClean="0"/>
              <a:t>2021/1/18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E34B69-8D52-4CC5-85DB-C48BA75C0A5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FE34B69-8D52-4CC5-85DB-C48BA75C0A5E}"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4EBE4E0-9F93-4B42-99A4-78F4C952C728}" type="datetimeFigureOut">
              <a:rPr lang="zh-CN" altLang="en-US" smtClean="0"/>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1C7FAB-FFA4-4DCD-B1F9-7EFF51B761A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4EBE4E0-9F93-4B42-99A4-78F4C952C728}" type="datetimeFigureOut">
              <a:rPr lang="zh-CN" altLang="en-US" smtClean="0"/>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1C7FAB-FFA4-4DCD-B1F9-7EFF51B761A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4EBE4E0-9F93-4B42-99A4-78F4C952C728}" type="datetimeFigureOut">
              <a:rPr lang="zh-CN" altLang="en-US" smtClean="0"/>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1C7FAB-FFA4-4DCD-B1F9-7EFF51B761A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4EBE4E0-9F93-4B42-99A4-78F4C952C728}" type="datetimeFigureOut">
              <a:rPr lang="zh-CN" altLang="en-US" smtClean="0"/>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1C7FAB-FFA4-4DCD-B1F9-7EFF51B761A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4EBE4E0-9F93-4B42-99A4-78F4C952C728}" type="datetimeFigureOut">
              <a:rPr lang="zh-CN" altLang="en-US" smtClean="0"/>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1C7FAB-FFA4-4DCD-B1F9-7EFF51B761A3}"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F4EBE4E0-9F93-4B42-99A4-78F4C952C728}" type="datetimeFigureOut">
              <a:rPr lang="zh-CN" altLang="en-US" smtClean="0"/>
              <a:t>2021/1/18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1C7FAB-FFA4-4DCD-B1F9-7EFF51B761A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F4EBE4E0-9F93-4B42-99A4-78F4C952C728}" type="datetimeFigureOut">
              <a:rPr lang="zh-CN" altLang="en-US" smtClean="0"/>
              <a:t>2021/1/18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E1C7FAB-FFA4-4DCD-B1F9-7EFF51B761A3}"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4EBE4E0-9F93-4B42-99A4-78F4C952C728}" type="datetimeFigureOut">
              <a:rPr lang="zh-CN" altLang="en-US" smtClean="0"/>
              <a:t>2021/1/18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1C7FAB-FFA4-4DCD-B1F9-7EFF51B761A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EBE4E0-9F93-4B42-99A4-78F4C952C728}" type="datetimeFigureOut">
              <a:rPr lang="zh-CN" altLang="en-US" smtClean="0"/>
              <a:t>2021/1/18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1C7FAB-FFA4-4DCD-B1F9-7EFF51B761A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4EBE4E0-9F93-4B42-99A4-78F4C952C728}" type="datetimeFigureOut">
              <a:rPr lang="zh-CN" altLang="en-US" smtClean="0"/>
              <a:t>2021/1/18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1C7FAB-FFA4-4DCD-B1F9-7EFF51B761A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4EBE4E0-9F93-4B42-99A4-78F4C952C728}" type="datetimeFigureOut">
              <a:rPr lang="zh-CN" altLang="en-US" smtClean="0"/>
              <a:t>2021/1/18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1C7FAB-FFA4-4DCD-B1F9-7EFF51B761A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D3B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EBE4E0-9F93-4B42-99A4-78F4C952C728}" type="datetimeFigureOut">
              <a:rPr lang="zh-CN" altLang="en-US" smtClean="0"/>
              <a:t>2021/1/18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C7FAB-FFA4-4DCD-B1F9-7EFF51B761A3}" type="slidenum">
              <a:rPr lang="zh-CN" altLang="en-US" smtClean="0"/>
              <a:t>‹#›</a:t>
            </a:fld>
            <a:endParaRPr lang="zh-CN" altLang="en-US"/>
          </a:p>
        </p:txBody>
      </p:sp>
      <p:pic>
        <p:nvPicPr>
          <p:cNvPr id="8" name="图片 7" descr="水印"/>
          <p:cNvPicPr>
            <a:picLocks noChangeAspect="1"/>
          </p:cNvPicPr>
          <p:nvPr userDrawn="1"/>
        </p:nvPicPr>
        <p:blipFill>
          <a:blip r:embed="rId14"/>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4"/><Relationship Id="rId7" Type="http://schemas.openxmlformats.org/officeDocument/2006/relationships/image" Target="../media/image6.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video" Target="../media/media1.mp4"/><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extBox 1"/>
          <p:cNvSpPr/>
          <p:nvPr/>
        </p:nvSpPr>
        <p:spPr>
          <a:xfrm>
            <a:off x="830832" y="406428"/>
            <a:ext cx="10687878" cy="507831"/>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90000"/>
              </a:lnSpc>
            </a:pPr>
            <a:r>
              <a:rPr lang="en-US" altLang="zh-CN" sz="3000" dirty="0">
                <a:latin typeface="Comic Sans MS" panose="030F0702030302020204" pitchFamily="66" charset="0"/>
              </a:rPr>
              <a:t>Read the text again and underline main points.</a:t>
            </a:r>
          </a:p>
        </p:txBody>
      </p:sp>
      <p:pic>
        <p:nvPicPr>
          <p:cNvPr id="6" name="图片 5"/>
          <p:cNvPicPr>
            <a:picLocks noChangeAspect="1"/>
          </p:cNvPicPr>
          <p:nvPr/>
        </p:nvPicPr>
        <p:blipFill>
          <a:blip r:embed="rId2"/>
          <a:srcRect t="2916"/>
          <a:stretch>
            <a:fillRect/>
          </a:stretch>
        </p:blipFill>
        <p:spPr>
          <a:xfrm>
            <a:off x="639784" y="914259"/>
            <a:ext cx="10640455" cy="5786952"/>
          </a:xfrm>
          <a:prstGeom prst="rect">
            <a:avLst/>
          </a:prstGeom>
          <a:solidFill>
            <a:schemeClr val="bg1"/>
          </a:solidFill>
        </p:spPr>
      </p:pic>
      <p:sp>
        <p:nvSpPr>
          <p:cNvPr id="8" name="矩形 7"/>
          <p:cNvSpPr/>
          <p:nvPr/>
        </p:nvSpPr>
        <p:spPr>
          <a:xfrm>
            <a:off x="1101969" y="2363372"/>
            <a:ext cx="3183428" cy="2003912"/>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98174" y="2363372"/>
            <a:ext cx="1025659" cy="1200329"/>
          </a:xfrm>
          <a:prstGeom prst="rect">
            <a:avLst/>
          </a:prstGeom>
          <a:solidFill>
            <a:schemeClr val="accent4"/>
          </a:solidFill>
        </p:spPr>
        <p:txBody>
          <a:bodyPr wrap="square" rtlCol="0">
            <a:spAutoFit/>
          </a:bodyPr>
          <a:lstStyle/>
          <a:p>
            <a:r>
              <a:rPr lang="en-US" altLang="zh-CN" b="1" dirty="0"/>
              <a:t>The first</a:t>
            </a:r>
          </a:p>
          <a:p>
            <a:r>
              <a:rPr lang="en-US" altLang="zh-CN" b="1" dirty="0"/>
              <a:t>main point</a:t>
            </a:r>
            <a:endParaRPr lang="zh-CN" altLang="en-US" b="1" dirty="0"/>
          </a:p>
        </p:txBody>
      </p:sp>
      <p:sp>
        <p:nvSpPr>
          <p:cNvPr id="9" name="矩形 8"/>
          <p:cNvSpPr/>
          <p:nvPr/>
        </p:nvSpPr>
        <p:spPr>
          <a:xfrm>
            <a:off x="2291785" y="4535663"/>
            <a:ext cx="803795" cy="521403"/>
          </a:xfrm>
          <a:prstGeom prst="rect">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Comic Sans MS" panose="030F0702030302020204" pitchFamily="66" charset="0"/>
              </a:rPr>
              <a:t>Lead</a:t>
            </a:r>
            <a:endParaRPr lang="zh-CN" altLang="en-US" sz="2000" dirty="0">
              <a:solidFill>
                <a:schemeClr val="tx1"/>
              </a:solidFill>
              <a:latin typeface="Comic Sans MS" panose="030F0702030302020204" pitchFamily="66" charset="0"/>
            </a:endParaRPr>
          </a:p>
        </p:txBody>
      </p:sp>
      <p:sp>
        <p:nvSpPr>
          <p:cNvPr id="10" name="文本框 9"/>
          <p:cNvSpPr txBox="1"/>
          <p:nvPr/>
        </p:nvSpPr>
        <p:spPr>
          <a:xfrm>
            <a:off x="10688062" y="3746890"/>
            <a:ext cx="1503938" cy="646331"/>
          </a:xfrm>
          <a:prstGeom prst="rect">
            <a:avLst/>
          </a:prstGeom>
          <a:solidFill>
            <a:schemeClr val="accent4"/>
          </a:solidFill>
        </p:spPr>
        <p:txBody>
          <a:bodyPr wrap="none" rtlCol="0">
            <a:spAutoFit/>
          </a:bodyPr>
          <a:lstStyle/>
          <a:p>
            <a:r>
              <a:rPr lang="en-US" altLang="zh-CN" b="1" dirty="0"/>
              <a:t>The second</a:t>
            </a:r>
          </a:p>
          <a:p>
            <a:r>
              <a:rPr lang="en-US" altLang="zh-CN" b="1" dirty="0"/>
              <a:t>main point</a:t>
            </a:r>
            <a:endParaRPr lang="zh-CN" altLang="en-US" b="1" dirty="0"/>
          </a:p>
        </p:txBody>
      </p:sp>
      <p:sp>
        <p:nvSpPr>
          <p:cNvPr id="11" name="矩形 10"/>
          <p:cNvSpPr/>
          <p:nvPr/>
        </p:nvSpPr>
        <p:spPr>
          <a:xfrm>
            <a:off x="7676675" y="3910087"/>
            <a:ext cx="3183428" cy="771095"/>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676675" y="5359200"/>
            <a:ext cx="3183428" cy="1000657"/>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0740962" y="5359200"/>
            <a:ext cx="1451038" cy="646331"/>
          </a:xfrm>
          <a:prstGeom prst="rect">
            <a:avLst/>
          </a:prstGeom>
          <a:solidFill>
            <a:schemeClr val="accent4"/>
          </a:solidFill>
        </p:spPr>
        <p:txBody>
          <a:bodyPr wrap="none" rtlCol="0">
            <a:spAutoFit/>
          </a:bodyPr>
          <a:lstStyle/>
          <a:p>
            <a:r>
              <a:rPr lang="en-US" altLang="zh-CN" b="1" dirty="0"/>
              <a:t>The third</a:t>
            </a:r>
          </a:p>
          <a:p>
            <a:r>
              <a:rPr lang="en-US" altLang="zh-CN" b="1" dirty="0"/>
              <a:t>main point</a:t>
            </a:r>
            <a:endParaRPr lang="zh-CN" altLang="en-US" b="1" dirty="0"/>
          </a:p>
        </p:txBody>
      </p:sp>
      <p:sp>
        <p:nvSpPr>
          <p:cNvPr id="14" name="矩形 13"/>
          <p:cNvSpPr/>
          <p:nvPr/>
        </p:nvSpPr>
        <p:spPr>
          <a:xfrm>
            <a:off x="5558113" y="4295634"/>
            <a:ext cx="803795" cy="521403"/>
          </a:xfrm>
          <a:prstGeom prst="rect">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Comic Sans MS" panose="030F0702030302020204" pitchFamily="66" charset="0"/>
              </a:rPr>
              <a:t>Body</a:t>
            </a:r>
            <a:endParaRPr lang="zh-CN" altLang="en-US" sz="2000" dirty="0">
              <a:solidFill>
                <a:schemeClr val="tx1"/>
              </a:solidFill>
              <a:latin typeface="Comic Sans MS" panose="030F0702030302020204" pitchFamily="66" charset="0"/>
            </a:endParaRPr>
          </a:p>
        </p:txBody>
      </p:sp>
      <p:sp>
        <p:nvSpPr>
          <p:cNvPr id="15" name="矩形 14"/>
          <p:cNvSpPr/>
          <p:nvPr/>
        </p:nvSpPr>
        <p:spPr>
          <a:xfrm>
            <a:off x="8818412" y="4774953"/>
            <a:ext cx="803795" cy="521403"/>
          </a:xfrm>
          <a:prstGeom prst="rect">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Comic Sans MS" panose="030F0702030302020204" pitchFamily="66" charset="0"/>
              </a:rPr>
              <a:t>End</a:t>
            </a:r>
            <a:endParaRPr lang="zh-CN" altLang="en-US" sz="2000" b="1" dirty="0">
              <a:solidFill>
                <a:schemeClr val="tx1"/>
              </a:solidFill>
              <a:latin typeface="Comic Sans MS" panose="030F0702030302020204" pitchFamily="66" charset="0"/>
            </a:endParaRPr>
          </a:p>
        </p:txBody>
      </p:sp>
      <p:sp>
        <p:nvSpPr>
          <p:cNvPr id="16" name="object 11"/>
          <p:cNvSpPr/>
          <p:nvPr/>
        </p:nvSpPr>
        <p:spPr>
          <a:xfrm>
            <a:off x="1153719" y="2387550"/>
            <a:ext cx="9716086" cy="4159342"/>
          </a:xfrm>
          <a:custGeom>
            <a:avLst/>
            <a:gdLst/>
            <a:ahLst/>
            <a:cxnLst/>
            <a:rect l="l" t="t" r="r" b="b"/>
            <a:pathLst>
              <a:path w="19116675" h="9499600">
                <a:moveTo>
                  <a:pt x="6213424" y="4605096"/>
                </a:moveTo>
                <a:lnTo>
                  <a:pt x="0" y="4605096"/>
                </a:lnTo>
                <a:lnTo>
                  <a:pt x="0" y="9499181"/>
                </a:lnTo>
                <a:lnTo>
                  <a:pt x="6213424" y="9499181"/>
                </a:lnTo>
                <a:lnTo>
                  <a:pt x="6213424" y="4605096"/>
                </a:lnTo>
                <a:close/>
              </a:path>
              <a:path w="19116675" h="9499600">
                <a:moveTo>
                  <a:pt x="12548730" y="0"/>
                </a:moveTo>
                <a:lnTo>
                  <a:pt x="6567767" y="0"/>
                </a:lnTo>
                <a:lnTo>
                  <a:pt x="6567767" y="9499181"/>
                </a:lnTo>
                <a:lnTo>
                  <a:pt x="12548730" y="9499181"/>
                </a:lnTo>
                <a:lnTo>
                  <a:pt x="12548730" y="0"/>
                </a:lnTo>
                <a:close/>
              </a:path>
              <a:path w="19116675" h="9499600">
                <a:moveTo>
                  <a:pt x="19116498" y="0"/>
                </a:moveTo>
                <a:lnTo>
                  <a:pt x="12903073" y="0"/>
                </a:lnTo>
                <a:lnTo>
                  <a:pt x="12903073" y="3342309"/>
                </a:lnTo>
                <a:lnTo>
                  <a:pt x="19116498" y="3342309"/>
                </a:lnTo>
                <a:lnTo>
                  <a:pt x="19116498" y="0"/>
                </a:lnTo>
                <a:close/>
              </a:path>
            </a:pathLst>
          </a:custGeom>
          <a:solidFill>
            <a:srgbClr val="CACACA">
              <a:alpha val="90586"/>
            </a:srgbClr>
          </a:solidFill>
        </p:spPr>
        <p:txBody>
          <a:bodyPr wrap="square" lIns="0" tIns="0" rIns="0" bIns="0" rtlCol="0"/>
          <a:lstStyle/>
          <a:p>
            <a:endParaRPr dirty="0"/>
          </a:p>
        </p:txBody>
      </p:sp>
      <p:sp>
        <p:nvSpPr>
          <p:cNvPr id="19" name="TextBox 18"/>
          <p:cNvSpPr txBox="1"/>
          <p:nvPr/>
        </p:nvSpPr>
        <p:spPr>
          <a:xfrm>
            <a:off x="4626590" y="4612942"/>
            <a:ext cx="3078087" cy="523220"/>
          </a:xfrm>
          <a:prstGeom prst="rect">
            <a:avLst/>
          </a:prstGeom>
          <a:noFill/>
        </p:spPr>
        <p:txBody>
          <a:bodyPr wrap="none" rtlCol="0">
            <a:spAutoFit/>
          </a:bodyPr>
          <a:lstStyle/>
          <a:p>
            <a:r>
              <a:rPr lang="en-US" altLang="zh-CN" sz="2800" b="1" dirty="0">
                <a:latin typeface="Comic Sans MS" panose="030F0702030302020204" pitchFamily="66" charset="0"/>
              </a:rPr>
              <a:t>examples/details</a:t>
            </a:r>
            <a:endParaRPr lang="zh-CN" altLang="en-US" sz="2800" b="1" dirty="0">
              <a:latin typeface="Comic Sans MS" panose="030F0702030302020204" pitchFamily="66" charset="0"/>
            </a:endParaRPr>
          </a:p>
        </p:txBody>
      </p:sp>
      <p:sp>
        <p:nvSpPr>
          <p:cNvPr id="18" name="Rectangle 1"/>
          <p:cNvSpPr>
            <a:spLocks noChangeArrowheads="1"/>
          </p:cNvSpPr>
          <p:nvPr/>
        </p:nvSpPr>
        <p:spPr bwMode="auto">
          <a:xfrm>
            <a:off x="1125862" y="2686068"/>
            <a:ext cx="9835411" cy="2677656"/>
          </a:xfrm>
          <a:prstGeom prst="rect">
            <a:avLst/>
          </a:prstGeom>
          <a:solidFill>
            <a:schemeClr val="accent2">
              <a:lumMod val="40000"/>
              <a:lumOff val="60000"/>
            </a:schemeClr>
          </a:solidFill>
          <a:ln>
            <a:noFill/>
          </a:ln>
          <a:effectLst/>
        </p:spPr>
        <p:txBody>
          <a:bodyPr vert="horz" wrap="square" lIns="91440" tIns="45720" rIns="91440" bIns="45720" numCol="1" anchor="ctr" anchorCtr="0" compatLnSpc="1">
            <a:spAutoFit/>
          </a:bodyPr>
          <a:lstStyle>
            <a:lvl1pPr indent="355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7" name="文本框 16"/>
          <p:cNvSpPr txBox="1"/>
          <p:nvPr/>
        </p:nvSpPr>
        <p:spPr>
          <a:xfrm>
            <a:off x="1151390" y="2975427"/>
            <a:ext cx="8782148" cy="2246769"/>
          </a:xfrm>
          <a:prstGeom prst="rect">
            <a:avLst/>
          </a:prstGeom>
          <a:noFill/>
        </p:spPr>
        <p:txBody>
          <a:bodyPr wrap="none" rtlCol="0">
            <a:spAutoFit/>
          </a:bodyPr>
          <a:lstStyle/>
          <a:p>
            <a:r>
              <a:rPr lang="en-US" altLang="zh-CN" sz="2800" b="1" dirty="0">
                <a:solidFill>
                  <a:srgbClr val="FF0000"/>
                </a:solidFill>
              </a:rPr>
              <a:t>Tips for finding the main points:</a:t>
            </a:r>
            <a:endParaRPr lang="en-US" altLang="zh-CN" sz="2800" b="1" dirty="0"/>
          </a:p>
          <a:p>
            <a:r>
              <a:rPr lang="en-US" altLang="zh-CN" sz="2800" b="1" dirty="0"/>
              <a:t>1.Pay attention to the first and last sentence of </a:t>
            </a:r>
          </a:p>
          <a:p>
            <a:r>
              <a:rPr lang="en-US" altLang="zh-CN" sz="2800" b="1" dirty="0"/>
              <a:t>  each paragraph.</a:t>
            </a:r>
          </a:p>
          <a:p>
            <a:endParaRPr lang="en-US" altLang="zh-CN" sz="2800" b="1" dirty="0"/>
          </a:p>
          <a:p>
            <a:r>
              <a:rPr lang="en-US" altLang="zh-CN" sz="2800" b="1" dirty="0"/>
              <a:t>2.Ignore the examples or details.</a:t>
            </a:r>
            <a:endParaRPr lang="zh-CN" altLang="en-US" sz="28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animBg="1"/>
      <p:bldP spid="11" grpId="0" animBg="1"/>
      <p:bldP spid="12" grpId="0" animBg="1"/>
      <p:bldP spid="13" grpId="0" animBg="1"/>
      <p:bldP spid="16" grpId="0" animBg="1"/>
      <p:bldP spid="19" grpId="0"/>
      <p:bldP spid="18" grpId="0" build="p"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19"/>
          <p:cNvSpPr txBox="1"/>
          <p:nvPr/>
        </p:nvSpPr>
        <p:spPr>
          <a:xfrm>
            <a:off x="799375" y="289741"/>
            <a:ext cx="10825967"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3200" b="1" dirty="0">
                <a:solidFill>
                  <a:srgbClr val="FF0000"/>
                </a:solidFill>
                <a:latin typeface="Comic Sans MS" panose="030F0702030302020204" pitchFamily="66" charset="0"/>
                <a:ea typeface="宋体" panose="02010600030101010101" pitchFamily="2" charset="-122"/>
                <a:sym typeface="微软雅黑" panose="020B0503020204020204" pitchFamily="34" charset="-122"/>
              </a:rPr>
              <a:t>What can we do after finding the main points?</a:t>
            </a:r>
            <a:endParaRPr lang="en-US" altLang="zh-CN" sz="3200" b="1" dirty="0">
              <a:solidFill>
                <a:srgbClr val="FF0000"/>
              </a:solidFill>
              <a:latin typeface="Comic Sans MS" panose="030F0702030302020204" pitchFamily="66" charset="0"/>
              <a:ea typeface="宋体" panose="02010600030101010101" pitchFamily="2" charset="-122"/>
            </a:endParaRPr>
          </a:p>
        </p:txBody>
      </p:sp>
      <p:sp>
        <p:nvSpPr>
          <p:cNvPr id="37" name="圆角矩形 36"/>
          <p:cNvSpPr/>
          <p:nvPr/>
        </p:nvSpPr>
        <p:spPr>
          <a:xfrm>
            <a:off x="7692571" y="1844188"/>
            <a:ext cx="3932772" cy="4527584"/>
          </a:xfrm>
          <a:prstGeom prst="roundRect">
            <a:avLst/>
          </a:prstGeom>
          <a:solidFill>
            <a:srgbClr val="FFFF99"/>
          </a:solid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
          <p:cNvSpPr txBox="1"/>
          <p:nvPr/>
        </p:nvSpPr>
        <p:spPr>
          <a:xfrm>
            <a:off x="8011886" y="2389657"/>
            <a:ext cx="3620104" cy="2893100"/>
          </a:xfrm>
          <a:prstGeom prst="rect">
            <a:avLst/>
          </a:prstGeom>
          <a:noFill/>
        </p:spPr>
        <p:txBody>
          <a:bodyPr wrap="square" rtlCol="0">
            <a:spAutoFit/>
          </a:bodyPr>
          <a:lstStyle/>
          <a:p>
            <a:r>
              <a:rPr lang="en-US" altLang="zh-CN" sz="2600" b="1" dirty="0">
                <a:latin typeface="Comic Sans MS" panose="030F0702030302020204" pitchFamily="66" charset="0"/>
                <a:ea typeface="宋体" panose="02010600030101010101" pitchFamily="2" charset="-122"/>
                <a:sym typeface="+mn-ea"/>
              </a:rPr>
              <a:t>On </a:t>
            </a:r>
            <a:r>
              <a:rPr lang="en-US" altLang="zh-CN" sz="2600" b="1" dirty="0">
                <a:solidFill>
                  <a:srgbClr val="FF0000"/>
                </a:solidFill>
                <a:latin typeface="Comic Sans MS" panose="030F0702030302020204" pitchFamily="66" charset="0"/>
                <a:ea typeface="宋体" panose="02010600030101010101" pitchFamily="2" charset="-122"/>
                <a:sym typeface="+mn-ea"/>
              </a:rPr>
              <a:t>26</a:t>
            </a:r>
            <a:r>
              <a:rPr lang="en-US" altLang="zh-CN" sz="2600" b="1" dirty="0">
                <a:latin typeface="Comic Sans MS" panose="030F0702030302020204" pitchFamily="66" charset="0"/>
                <a:ea typeface="宋体" panose="02010600030101010101" pitchFamily="2" charset="-122"/>
                <a:sym typeface="+mn-ea"/>
              </a:rPr>
              <a:t> December 2004, a tsunami </a:t>
            </a:r>
            <a:r>
              <a:rPr lang="en-US" altLang="zh-CN" sz="2600" b="1" dirty="0">
                <a:solidFill>
                  <a:schemeClr val="accent1"/>
                </a:solidFill>
                <a:latin typeface="Comic Sans MS" panose="030F0702030302020204" pitchFamily="66" charset="0"/>
                <a:ea typeface="宋体" panose="02010600030101010101" pitchFamily="2" charset="-122"/>
                <a:sym typeface="+mn-ea"/>
              </a:rPr>
              <a:t>killed</a:t>
            </a:r>
            <a:r>
              <a:rPr lang="en-US" altLang="zh-CN" sz="2600" b="1" dirty="0">
                <a:latin typeface="Comic Sans MS" panose="030F0702030302020204" pitchFamily="66" charset="0"/>
                <a:ea typeface="宋体" panose="02010600030101010101" pitchFamily="2" charset="-122"/>
                <a:sym typeface="+mn-ea"/>
              </a:rPr>
              <a:t> more than 6,500 tourists, fishermen and</a:t>
            </a:r>
          </a:p>
          <a:p>
            <a:r>
              <a:rPr lang="en-US" altLang="zh-CN" sz="2600" b="1" dirty="0">
                <a:latin typeface="Comic Sans MS" panose="030F0702030302020204" pitchFamily="66" charset="0"/>
                <a:ea typeface="宋体" panose="02010600030101010101" pitchFamily="2" charset="-122"/>
                <a:sym typeface="+mn-ea"/>
              </a:rPr>
              <a:t> </a:t>
            </a:r>
            <a:r>
              <a:rPr lang="en-US" altLang="zh-CN" sz="2600" b="1" dirty="0">
                <a:solidFill>
                  <a:srgbClr val="FF0000"/>
                </a:solidFill>
                <a:latin typeface="Comic Sans MS" panose="030F0702030302020204" pitchFamily="66" charset="0"/>
                <a:ea typeface="宋体" panose="02010600030101010101" pitchFamily="2" charset="-122"/>
                <a:sym typeface="+mn-ea"/>
              </a:rPr>
              <a:t>other locals </a:t>
            </a:r>
          </a:p>
          <a:p>
            <a:r>
              <a:rPr lang="en-US" altLang="zh-CN" sz="2600" b="1" dirty="0">
                <a:solidFill>
                  <a:srgbClr val="FF0000"/>
                </a:solidFill>
                <a:latin typeface="Comic Sans MS" panose="030F0702030302020204" pitchFamily="66" charset="0"/>
                <a:ea typeface="宋体" panose="02010600030101010101" pitchFamily="2" charset="-122"/>
                <a:sym typeface="+mn-ea"/>
              </a:rPr>
              <a:t>in Southeast Asia</a:t>
            </a:r>
            <a:r>
              <a:rPr lang="en-US" altLang="zh-CN" sz="2600" b="1" dirty="0">
                <a:latin typeface="Comic Sans MS" panose="030F0702030302020204" pitchFamily="66" charset="0"/>
                <a:ea typeface="宋体" panose="02010600030101010101" pitchFamily="2" charset="-122"/>
                <a:sym typeface="+mn-ea"/>
              </a:rPr>
              <a:t>.</a:t>
            </a:r>
            <a:endParaRPr lang="zh-CN" altLang="en-US" sz="2600" b="1" dirty="0">
              <a:latin typeface="Comic Sans MS" panose="030F0702030302020204" pitchFamily="66" charset="0"/>
              <a:ea typeface="宋体" panose="02010600030101010101" pitchFamily="2" charset="-122"/>
              <a:sym typeface="微软雅黑" panose="020B0503020204020204" pitchFamily="34" charset="-122"/>
            </a:endParaRPr>
          </a:p>
        </p:txBody>
      </p:sp>
      <p:sp>
        <p:nvSpPr>
          <p:cNvPr id="45" name="圆角矩形 44"/>
          <p:cNvSpPr/>
          <p:nvPr/>
        </p:nvSpPr>
        <p:spPr>
          <a:xfrm>
            <a:off x="428172" y="1894987"/>
            <a:ext cx="4738914" cy="4527584"/>
          </a:xfrm>
          <a:prstGeom prst="roundRect">
            <a:avLst/>
          </a:prstGeom>
          <a:solidFill>
            <a:srgbClr val="FFFF99"/>
          </a:solid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endParaRPr lang="en-US" altLang="zh-CN" sz="2400" b="1" dirty="0">
              <a:solidFill>
                <a:schemeClr val="tx1"/>
              </a:solidFill>
              <a:latin typeface="微软雅黑" panose="020B0503020204020204" pitchFamily="34" charset="-122"/>
              <a:ea typeface="微软雅黑" panose="020B0503020204020204" pitchFamily="34" charset="-122"/>
            </a:endParaRPr>
          </a:p>
        </p:txBody>
      </p:sp>
      <p:sp>
        <p:nvSpPr>
          <p:cNvPr id="46" name="文本框 3"/>
          <p:cNvSpPr txBox="1"/>
          <p:nvPr/>
        </p:nvSpPr>
        <p:spPr>
          <a:xfrm>
            <a:off x="689429" y="2015936"/>
            <a:ext cx="4405084" cy="4893647"/>
          </a:xfrm>
          <a:prstGeom prst="rect">
            <a:avLst/>
          </a:prstGeom>
          <a:noFill/>
        </p:spPr>
        <p:txBody>
          <a:bodyPr wrap="square" rtlCol="0">
            <a:spAutoFit/>
          </a:bodyPr>
          <a:lstStyle/>
          <a:p>
            <a:pPr lvl="0">
              <a:buNone/>
            </a:pPr>
            <a:r>
              <a:rPr lang="en-US" altLang="zh-CN" sz="2600" b="1" dirty="0">
                <a:latin typeface="Comic Sans MS" panose="030F0702030302020204" pitchFamily="66" charset="0"/>
                <a:ea typeface="宋体" panose="02010600030101010101" pitchFamily="2" charset="-122"/>
                <a:sym typeface="微软雅黑" panose="020B0503020204020204" pitchFamily="34" charset="-122"/>
              </a:rPr>
              <a:t>           </a:t>
            </a:r>
            <a:r>
              <a:rPr lang="en-US" altLang="zh-CN" sz="2600" b="1" dirty="0">
                <a:latin typeface="Comic Sans MS" panose="030F0702030302020204" pitchFamily="66" charset="0"/>
                <a:ea typeface="宋体" panose="02010600030101010101" pitchFamily="2" charset="-122"/>
              </a:rPr>
              <a:t>Monday, </a:t>
            </a:r>
            <a:r>
              <a:rPr lang="en-US" altLang="zh-CN" sz="2600" b="1" dirty="0">
                <a:solidFill>
                  <a:srgbClr val="FF0000"/>
                </a:solidFill>
                <a:latin typeface="Comic Sans MS" panose="030F0702030302020204" pitchFamily="66" charset="0"/>
                <a:ea typeface="宋体" panose="02010600030101010101" pitchFamily="2" charset="-122"/>
              </a:rPr>
              <a:t>27 </a:t>
            </a:r>
            <a:r>
              <a:rPr lang="en-US" altLang="zh-CN" sz="2600" b="1" dirty="0">
                <a:latin typeface="Comic Sans MS" panose="030F0702030302020204" pitchFamily="66" charset="0"/>
                <a:ea typeface="宋体" panose="02010600030101010101" pitchFamily="2" charset="-122"/>
              </a:rPr>
              <a:t> December 2004.The most powerful earthquake …</a:t>
            </a:r>
          </a:p>
          <a:p>
            <a:pPr lvl="0">
              <a:buNone/>
            </a:pPr>
            <a:r>
              <a:rPr lang="en-US" altLang="zh-CN" sz="2600" b="1" dirty="0">
                <a:latin typeface="Comic Sans MS" panose="030F0702030302020204" pitchFamily="66" charset="0"/>
                <a:ea typeface="宋体" panose="02010600030101010101" pitchFamily="2" charset="-122"/>
              </a:rPr>
              <a:t>caused a tsunami … </a:t>
            </a:r>
            <a:r>
              <a:rPr lang="en-US" altLang="zh-CN" sz="2600" b="1" dirty="0">
                <a:solidFill>
                  <a:srgbClr val="FF0000"/>
                </a:solidFill>
                <a:latin typeface="Comic Sans MS" panose="030F0702030302020204" pitchFamily="66" charset="0"/>
                <a:ea typeface="宋体" panose="02010600030101010101" pitchFamily="2" charset="-122"/>
              </a:rPr>
              <a:t>yesterday</a:t>
            </a:r>
            <a:r>
              <a:rPr lang="en-US" altLang="zh-CN" sz="2600" b="1" dirty="0">
                <a:latin typeface="Comic Sans MS" panose="030F0702030302020204" pitchFamily="66" charset="0"/>
                <a:ea typeface="宋体" panose="02010600030101010101" pitchFamily="2" charset="-122"/>
              </a:rPr>
              <a:t>, </a:t>
            </a:r>
            <a:r>
              <a:rPr lang="en-US" altLang="zh-CN" sz="2600" b="1" dirty="0">
                <a:solidFill>
                  <a:schemeClr val="accent1"/>
                </a:solidFill>
                <a:latin typeface="Comic Sans MS" panose="030F0702030302020204" pitchFamily="66" charset="0"/>
                <a:ea typeface="宋体" panose="02010600030101010101" pitchFamily="2" charset="-122"/>
              </a:rPr>
              <a:t>killing</a:t>
            </a:r>
            <a:r>
              <a:rPr lang="en-US" altLang="zh-CN" sz="2600" b="1" dirty="0">
                <a:solidFill>
                  <a:srgbClr val="FF0000"/>
                </a:solidFill>
                <a:latin typeface="Comic Sans MS" panose="030F0702030302020204" pitchFamily="66" charset="0"/>
                <a:ea typeface="宋体" panose="02010600030101010101" pitchFamily="2" charset="-122"/>
              </a:rPr>
              <a:t> </a:t>
            </a:r>
            <a:r>
              <a:rPr lang="en-US" altLang="zh-CN" sz="2600" b="1" dirty="0">
                <a:latin typeface="Comic Sans MS" panose="030F0702030302020204" pitchFamily="66" charset="0"/>
                <a:ea typeface="宋体" panose="02010600030101010101" pitchFamily="2" charset="-122"/>
              </a:rPr>
              <a:t>more than 6500 people </a:t>
            </a:r>
            <a:r>
              <a:rPr lang="en-US" altLang="zh-CN" sz="2600" b="1" dirty="0">
                <a:solidFill>
                  <a:srgbClr val="FF0000"/>
                </a:solidFill>
                <a:latin typeface="Comic Sans MS" panose="030F0702030302020204" pitchFamily="66" charset="0"/>
                <a:ea typeface="宋体" panose="02010600030101010101" pitchFamily="2" charset="-122"/>
              </a:rPr>
              <a:t>in Indonesia, </a:t>
            </a:r>
            <a:r>
              <a:rPr lang="en-US" altLang="zh-CN" sz="2600" b="1" dirty="0" err="1">
                <a:solidFill>
                  <a:srgbClr val="FF0000"/>
                </a:solidFill>
                <a:latin typeface="Comic Sans MS" panose="030F0702030302020204" pitchFamily="66" charset="0"/>
                <a:ea typeface="宋体" panose="02010600030101010101" pitchFamily="2" charset="-122"/>
              </a:rPr>
              <a:t>India,Thailand</a:t>
            </a:r>
            <a:r>
              <a:rPr lang="en-US" altLang="zh-CN" sz="2600" b="1" dirty="0">
                <a:solidFill>
                  <a:srgbClr val="FF0000"/>
                </a:solidFill>
                <a:latin typeface="Comic Sans MS" panose="030F0702030302020204" pitchFamily="66" charset="0"/>
                <a:ea typeface="宋体" panose="02010600030101010101" pitchFamily="2" charset="-122"/>
              </a:rPr>
              <a:t>, Malaysia…</a:t>
            </a:r>
            <a:r>
              <a:rPr lang="en-US" altLang="zh-CN" sz="2600" b="1" dirty="0">
                <a:latin typeface="Comic Sans MS" panose="030F0702030302020204" pitchFamily="66" charset="0"/>
                <a:ea typeface="宋体" panose="02010600030101010101" pitchFamily="2" charset="-122"/>
              </a:rPr>
              <a:t>Fishermen, tourists, </a:t>
            </a:r>
            <a:r>
              <a:rPr lang="en-US" altLang="zh-CN" sz="2600" b="1" dirty="0">
                <a:solidFill>
                  <a:srgbClr val="FF0000"/>
                </a:solidFill>
                <a:latin typeface="Comic Sans MS" panose="030F0702030302020204" pitchFamily="66" charset="0"/>
                <a:ea typeface="宋体" panose="02010600030101010101" pitchFamily="2" charset="-122"/>
              </a:rPr>
              <a:t>hotels , homes and cars were swept away.</a:t>
            </a:r>
          </a:p>
          <a:p>
            <a:pPr>
              <a:lnSpc>
                <a:spcPct val="100000"/>
              </a:lnSpc>
            </a:pPr>
            <a:endParaRPr lang="en-US" altLang="zh-CN" sz="2600" b="1" dirty="0">
              <a:latin typeface="Comic Sans MS" panose="030F0702030302020204" pitchFamily="66" charset="0"/>
              <a:ea typeface="宋体" panose="02010600030101010101" pitchFamily="2" charset="-122"/>
              <a:sym typeface="微软雅黑" panose="020B0503020204020204" pitchFamily="34" charset="-122"/>
            </a:endParaRPr>
          </a:p>
        </p:txBody>
      </p:sp>
      <p:sp>
        <p:nvSpPr>
          <p:cNvPr id="47" name="文本框 3"/>
          <p:cNvSpPr/>
          <p:nvPr/>
        </p:nvSpPr>
        <p:spPr>
          <a:xfrm>
            <a:off x="1306690" y="826755"/>
            <a:ext cx="4211524" cy="638573"/>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List the main points</a:t>
            </a:r>
          </a:p>
        </p:txBody>
      </p:sp>
      <p:sp>
        <p:nvSpPr>
          <p:cNvPr id="48" name="椭圆 47"/>
          <p:cNvSpPr/>
          <p:nvPr/>
        </p:nvSpPr>
        <p:spPr>
          <a:xfrm>
            <a:off x="580572" y="848956"/>
            <a:ext cx="726118" cy="726118"/>
          </a:xfrm>
          <a:prstGeom prst="ellipse">
            <a:avLst/>
          </a:prstGeom>
          <a:solidFill>
            <a:srgbClr val="D6D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宋体" panose="02010600030101010101" pitchFamily="2" charset="-122"/>
              </a:rPr>
              <a:t>1</a:t>
            </a:r>
            <a:endParaRPr lang="zh-CN" altLang="en-US" sz="2800" b="1" dirty="0">
              <a:solidFill>
                <a:schemeClr val="tx1"/>
              </a:solidFill>
              <a:latin typeface="Comic Sans MS" panose="030F0702030302020204" pitchFamily="66" charset="0"/>
              <a:ea typeface="宋体" panose="02010600030101010101" pitchFamily="2" charset="-122"/>
            </a:endParaRPr>
          </a:p>
        </p:txBody>
      </p:sp>
      <p:sp>
        <p:nvSpPr>
          <p:cNvPr id="49" name="椭圆 48"/>
          <p:cNvSpPr/>
          <p:nvPr/>
        </p:nvSpPr>
        <p:spPr>
          <a:xfrm>
            <a:off x="5689276" y="904305"/>
            <a:ext cx="726118" cy="726118"/>
          </a:xfrm>
          <a:prstGeom prst="ellipse">
            <a:avLst/>
          </a:prstGeom>
          <a:solidFill>
            <a:srgbClr val="D6D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宋体" panose="02010600030101010101" pitchFamily="2" charset="-122"/>
              </a:rPr>
              <a:t>2</a:t>
            </a:r>
            <a:endParaRPr lang="zh-CN" altLang="en-US" sz="2800" b="1" dirty="0">
              <a:solidFill>
                <a:schemeClr val="tx1"/>
              </a:solidFill>
              <a:latin typeface="Comic Sans MS" panose="030F0702030302020204" pitchFamily="66" charset="0"/>
              <a:ea typeface="宋体" panose="02010600030101010101" pitchFamily="2" charset="-122"/>
            </a:endParaRPr>
          </a:p>
        </p:txBody>
      </p:sp>
      <p:sp>
        <p:nvSpPr>
          <p:cNvPr id="50" name="文本框 3"/>
          <p:cNvSpPr/>
          <p:nvPr/>
        </p:nvSpPr>
        <p:spPr>
          <a:xfrm>
            <a:off x="6285820" y="870383"/>
            <a:ext cx="5737581" cy="683264"/>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Rewrite the main points</a:t>
            </a:r>
          </a:p>
        </p:txBody>
      </p:sp>
      <p:sp>
        <p:nvSpPr>
          <p:cNvPr id="52" name="圆角矩形 51"/>
          <p:cNvSpPr/>
          <p:nvPr/>
        </p:nvSpPr>
        <p:spPr>
          <a:xfrm>
            <a:off x="5442856" y="2019869"/>
            <a:ext cx="1967877" cy="16650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Simplify and combine</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53" name="圆角矩形 52"/>
          <p:cNvSpPr/>
          <p:nvPr/>
        </p:nvSpPr>
        <p:spPr>
          <a:xfrm>
            <a:off x="5435598" y="4579257"/>
            <a:ext cx="1988784" cy="169871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sentence pattern</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6" name="右箭头 15"/>
          <p:cNvSpPr/>
          <p:nvPr/>
        </p:nvSpPr>
        <p:spPr>
          <a:xfrm>
            <a:off x="5281449" y="3600795"/>
            <a:ext cx="2222938" cy="8608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730481" y="2040516"/>
            <a:ext cx="1335315" cy="461665"/>
          </a:xfrm>
          <a:prstGeom prst="rect">
            <a:avLst/>
          </a:prstGeom>
        </p:spPr>
        <p:txBody>
          <a:bodyPr wrap="square">
            <a:spAutoFit/>
          </a:bodyPr>
          <a:lstStyle/>
          <a:p>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r>
              <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Para1</a:t>
            </a:r>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r>
              <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 </a:t>
            </a:r>
            <a:endParaRPr lang="zh-CN" altLang="en-US" sz="2400" dirty="0">
              <a:solidFill>
                <a:schemeClr val="accent1"/>
              </a:solidFill>
            </a:endParaRPr>
          </a:p>
        </p:txBody>
      </p:sp>
      <p:sp>
        <p:nvSpPr>
          <p:cNvPr id="22" name="矩形 21">
            <a:hlinkClick r:id="rId3" action="ppaction://hlinksldjump"/>
          </p:cNvPr>
          <p:cNvSpPr/>
          <p:nvPr/>
        </p:nvSpPr>
        <p:spPr>
          <a:xfrm>
            <a:off x="5297084" y="3689114"/>
            <a:ext cx="2349066" cy="567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latin typeface="Comic Sans MS" panose="030F0702030302020204" pitchFamily="66" charset="0"/>
                <a:ea typeface="Cambria Math" panose="02040503050406030204" pitchFamily="18" charset="0"/>
              </a:rPr>
              <a:t>paraphrase</a:t>
            </a:r>
            <a:endParaRPr lang="zh-CN" altLang="en-US" sz="3200" b="1" dirty="0">
              <a:solidFill>
                <a:schemeClr val="tx1"/>
              </a:solidFill>
              <a:latin typeface="Comic Sans MS" panose="030F0702030302020204" pitchFamily="66" charset="0"/>
            </a:endParaRPr>
          </a:p>
        </p:txBody>
      </p:sp>
      <p:sp>
        <p:nvSpPr>
          <p:cNvPr id="24" name="矩形 23"/>
          <p:cNvSpPr/>
          <p:nvPr/>
        </p:nvSpPr>
        <p:spPr>
          <a:xfrm>
            <a:off x="8129842" y="2029143"/>
            <a:ext cx="2146922" cy="461665"/>
          </a:xfrm>
          <a:prstGeom prst="rect">
            <a:avLst/>
          </a:prstGeom>
        </p:spPr>
        <p:txBody>
          <a:bodyPr wrap="square">
            <a:spAutoFit/>
          </a:bodyPr>
          <a:lstStyle/>
          <a:p>
            <a:r>
              <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(summary1) </a:t>
            </a:r>
            <a:endParaRPr lang="zh-CN" altLang="en-US" sz="2400" dirty="0">
              <a:solidFill>
                <a:schemeClr val="accent1"/>
              </a:solidFill>
            </a:endParaRPr>
          </a:p>
        </p:txBody>
      </p:sp>
      <p:pic>
        <p:nvPicPr>
          <p:cNvPr id="8" name="图片 7" descr="水印"/>
          <p:cNvPicPr>
            <a:picLocks noChangeAspect="1"/>
          </p:cNvPicPr>
          <p:nvPr userDrawn="1"/>
        </p:nvPicPr>
        <p:blipFill>
          <a:blip r:embed="rId4"/>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linds(horizontal)">
                                      <p:cBhvr>
                                        <p:cTn id="13" dur="500"/>
                                        <p:tgtEl>
                                          <p:spTgt spid="4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linds(horizontal)">
                                      <p:cBhvr>
                                        <p:cTn id="19" dur="500"/>
                                        <p:tgtEl>
                                          <p:spTgt spid="4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linds(horizontal)">
                                      <p:cBhvr>
                                        <p:cTn id="25" dur="500"/>
                                        <p:tgtEl>
                                          <p:spTgt spid="3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linds(horizontal)">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linds(horizont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5" grpId="0" animBg="1"/>
      <p:bldP spid="46" grpId="0"/>
      <p:bldP spid="47" grpId="0"/>
      <p:bldP spid="48" grpId="0" animBg="1"/>
      <p:bldP spid="49" grpId="0" animBg="1"/>
      <p:bldP spid="50" grpId="0"/>
      <p:bldP spid="52" grpId="0" animBg="1"/>
      <p:bldP spid="53" grpId="0" animBg="1"/>
      <p:bldP spid="16" grpId="0" animBg="1"/>
      <p:bldP spid="21"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7503887" y="1844188"/>
            <a:ext cx="4121456" cy="4527584"/>
          </a:xfrm>
          <a:prstGeom prst="roundRect">
            <a:avLst/>
          </a:prstGeom>
          <a:solidFill>
            <a:srgbClr val="FFFF99"/>
          </a:solid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
          <p:cNvSpPr txBox="1"/>
          <p:nvPr/>
        </p:nvSpPr>
        <p:spPr>
          <a:xfrm>
            <a:off x="7634514" y="2128400"/>
            <a:ext cx="3811251" cy="4093428"/>
          </a:xfrm>
          <a:prstGeom prst="rect">
            <a:avLst/>
          </a:prstGeom>
          <a:noFill/>
        </p:spPr>
        <p:txBody>
          <a:bodyPr wrap="square" rtlCol="0">
            <a:spAutoFit/>
          </a:bodyPr>
          <a:lstStyle/>
          <a:p>
            <a:endParaRPr lang="en-US" altLang="zh-CN" sz="2600" b="1" dirty="0">
              <a:latin typeface="Comic Sans MS" panose="030F0702030302020204" pitchFamily="66" charset="0"/>
              <a:ea typeface="宋体" panose="02010600030101010101" pitchFamily="2" charset="-122"/>
              <a:sym typeface="+mn-ea"/>
            </a:endParaRPr>
          </a:p>
          <a:p>
            <a:r>
              <a:rPr lang="en-US" altLang="zh-CN" sz="2600" b="1" dirty="0">
                <a:latin typeface="Comic Sans MS" panose="030F0702030302020204" pitchFamily="66" charset="0"/>
                <a:ea typeface="宋体" panose="02010600030101010101" pitchFamily="2" charset="-122"/>
                <a:sym typeface="+mn-ea"/>
              </a:rPr>
              <a:t>Thousands of people are missing and the number of deaths is expected to grow. </a:t>
            </a:r>
            <a:r>
              <a:rPr lang="en-US" altLang="zh-CN" sz="2600" b="1" dirty="0">
                <a:solidFill>
                  <a:srgbClr val="FF0000"/>
                </a:solidFill>
                <a:latin typeface="Comic Sans MS" panose="030F0702030302020204" pitchFamily="66" charset="0"/>
                <a:ea typeface="宋体" panose="02010600030101010101" pitchFamily="2" charset="-122"/>
                <a:sym typeface="+mn-ea"/>
              </a:rPr>
              <a:t>The damage caused by the tsunami </a:t>
            </a:r>
            <a:r>
              <a:rPr lang="en-US" altLang="zh-CN" sz="2600" b="1" dirty="0">
                <a:latin typeface="Comic Sans MS" panose="030F0702030302020204" pitchFamily="66" charset="0"/>
                <a:ea typeface="宋体" panose="02010600030101010101" pitchFamily="2" charset="-122"/>
                <a:sym typeface="+mn-ea"/>
              </a:rPr>
              <a:t>is making it difficult for </a:t>
            </a:r>
            <a:r>
              <a:rPr lang="en-US" altLang="zh-CN" sz="2600" b="1" dirty="0">
                <a:solidFill>
                  <a:srgbClr val="FF0000"/>
                </a:solidFill>
                <a:latin typeface="Comic Sans MS" panose="030F0702030302020204" pitchFamily="66" charset="0"/>
                <a:ea typeface="宋体" panose="02010600030101010101" pitchFamily="2" charset="-122"/>
                <a:sym typeface="+mn-ea"/>
              </a:rPr>
              <a:t>rescue workers to help the survivors</a:t>
            </a:r>
            <a:r>
              <a:rPr lang="en-US" altLang="zh-CN" sz="2600" b="1" dirty="0">
                <a:latin typeface="Comic Sans MS" panose="030F0702030302020204" pitchFamily="66" charset="0"/>
                <a:ea typeface="宋体" panose="02010600030101010101" pitchFamily="2" charset="-122"/>
                <a:sym typeface="+mn-ea"/>
              </a:rPr>
              <a:t>. </a:t>
            </a:r>
            <a:endParaRPr lang="zh-CN" altLang="en-US" sz="2600" b="1" dirty="0">
              <a:latin typeface="Comic Sans MS" panose="030F0702030302020204" pitchFamily="66" charset="0"/>
              <a:ea typeface="宋体" panose="02010600030101010101" pitchFamily="2" charset="-122"/>
              <a:sym typeface="微软雅黑" panose="020B0503020204020204" pitchFamily="34" charset="-122"/>
            </a:endParaRPr>
          </a:p>
        </p:txBody>
      </p:sp>
      <p:sp>
        <p:nvSpPr>
          <p:cNvPr id="45" name="圆角矩形 44"/>
          <p:cNvSpPr/>
          <p:nvPr/>
        </p:nvSpPr>
        <p:spPr>
          <a:xfrm>
            <a:off x="428172" y="1894987"/>
            <a:ext cx="4738914" cy="4527584"/>
          </a:xfrm>
          <a:prstGeom prst="roundRect">
            <a:avLst/>
          </a:prstGeom>
          <a:solidFill>
            <a:srgbClr val="FFFF99"/>
          </a:solid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endParaRPr lang="en-US" altLang="zh-CN" sz="2400" b="1" dirty="0">
              <a:solidFill>
                <a:schemeClr val="tx1"/>
              </a:solidFill>
              <a:latin typeface="微软雅黑" panose="020B0503020204020204" pitchFamily="34" charset="-122"/>
              <a:ea typeface="微软雅黑" panose="020B0503020204020204" pitchFamily="34" charset="-122"/>
            </a:endParaRPr>
          </a:p>
        </p:txBody>
      </p:sp>
      <p:sp>
        <p:nvSpPr>
          <p:cNvPr id="46" name="文本框 3"/>
          <p:cNvSpPr txBox="1"/>
          <p:nvPr/>
        </p:nvSpPr>
        <p:spPr>
          <a:xfrm>
            <a:off x="674914" y="2073994"/>
            <a:ext cx="4405084" cy="4493538"/>
          </a:xfrm>
          <a:prstGeom prst="rect">
            <a:avLst/>
          </a:prstGeom>
          <a:noFill/>
        </p:spPr>
        <p:txBody>
          <a:bodyPr wrap="square" rtlCol="0">
            <a:spAutoFit/>
          </a:bodyPr>
          <a:lstStyle/>
          <a:p>
            <a:pPr>
              <a:lnSpc>
                <a:spcPct val="100000"/>
              </a:lnSpc>
            </a:pPr>
            <a:r>
              <a:rPr lang="en-US" altLang="zh-CN" sz="2600" b="1" dirty="0">
                <a:latin typeface="Comic Sans MS" panose="030F0702030302020204" pitchFamily="66" charset="0"/>
                <a:ea typeface="宋体" panose="02010600030101010101" pitchFamily="2" charset="-122"/>
                <a:sym typeface="微软雅黑" panose="020B0503020204020204" pitchFamily="34" charset="-122"/>
              </a:rPr>
              <a:t>          </a:t>
            </a:r>
          </a:p>
          <a:p>
            <a:pPr>
              <a:lnSpc>
                <a:spcPct val="100000"/>
              </a:lnSpc>
            </a:pPr>
            <a:r>
              <a:rPr lang="en-US" altLang="zh-CN" sz="2600" b="1" dirty="0">
                <a:latin typeface="Comic Sans MS" panose="030F0702030302020204" pitchFamily="66" charset="0"/>
                <a:ea typeface="宋体" panose="02010600030101010101" pitchFamily="2" charset="-122"/>
                <a:sym typeface="微软雅黑" panose="020B0503020204020204" pitchFamily="34" charset="-122"/>
              </a:rPr>
              <a:t>Thousands of people are still missing, and the number of deaths is expected to grow. </a:t>
            </a:r>
            <a:r>
              <a:rPr lang="en-US" altLang="zh-CN" sz="2600" b="1" dirty="0">
                <a:latin typeface="Comic Sans MS" panose="030F0702030302020204" pitchFamily="66" charset="0"/>
                <a:ea typeface="宋体" panose="02010600030101010101" pitchFamily="2" charset="-122"/>
                <a:sym typeface="+mn-ea"/>
              </a:rPr>
              <a:t>However, </a:t>
            </a:r>
            <a:r>
              <a:rPr lang="en-US" altLang="zh-CN" sz="2600" b="1" dirty="0">
                <a:solidFill>
                  <a:srgbClr val="FF0000"/>
                </a:solidFill>
                <a:latin typeface="Comic Sans MS" panose="030F0702030302020204" pitchFamily="66" charset="0"/>
                <a:ea typeface="宋体" panose="02010600030101010101" pitchFamily="2" charset="-122"/>
                <a:sym typeface="+mn-ea"/>
              </a:rPr>
              <a:t>dangerous conditions and damaged roads</a:t>
            </a:r>
            <a:r>
              <a:rPr lang="en-US" altLang="zh-CN" sz="2600" b="1" dirty="0">
                <a:latin typeface="Comic Sans MS" panose="030F0702030302020204" pitchFamily="66" charset="0"/>
                <a:ea typeface="宋体" panose="02010600030101010101" pitchFamily="2" charset="-122"/>
                <a:sym typeface="+mn-ea"/>
              </a:rPr>
              <a:t> will make it difficult </a:t>
            </a:r>
            <a:r>
              <a:rPr lang="en-US" altLang="zh-CN" sz="2600" b="1" dirty="0">
                <a:solidFill>
                  <a:srgbClr val="FF0000"/>
                </a:solidFill>
                <a:latin typeface="Comic Sans MS" panose="030F0702030302020204" pitchFamily="66" charset="0"/>
                <a:ea typeface="宋体" panose="02010600030101010101" pitchFamily="2" charset="-122"/>
                <a:sym typeface="+mn-ea"/>
              </a:rPr>
              <a:t>to</a:t>
            </a:r>
            <a:r>
              <a:rPr lang="en-US" altLang="zh-CN" sz="2600" b="1" dirty="0">
                <a:latin typeface="Comic Sans MS" panose="030F0702030302020204" pitchFamily="66" charset="0"/>
                <a:ea typeface="宋体" panose="02010600030101010101" pitchFamily="2" charset="-122"/>
                <a:sym typeface="+mn-ea"/>
              </a:rPr>
              <a:t> </a:t>
            </a:r>
            <a:r>
              <a:rPr lang="en-US" altLang="zh-CN" sz="2600" b="1" dirty="0">
                <a:solidFill>
                  <a:srgbClr val="FF0000"/>
                </a:solidFill>
                <a:latin typeface="Comic Sans MS" panose="030F0702030302020204" pitchFamily="66" charset="0"/>
                <a:ea typeface="宋体" panose="02010600030101010101" pitchFamily="2" charset="-122"/>
                <a:sym typeface="+mn-ea"/>
              </a:rPr>
              <a:t>deliver food and supplies</a:t>
            </a:r>
            <a:r>
              <a:rPr lang="en-US" altLang="zh-CN" sz="2600" b="1" dirty="0">
                <a:latin typeface="Comic Sans MS" panose="030F0702030302020204" pitchFamily="66" charset="0"/>
                <a:ea typeface="宋体" panose="02010600030101010101" pitchFamily="2" charset="-122"/>
                <a:sym typeface="+mn-ea"/>
              </a:rPr>
              <a:t>.</a:t>
            </a:r>
            <a:endParaRPr lang="en-US" altLang="zh-CN" sz="2600" b="1" dirty="0">
              <a:latin typeface="Comic Sans MS" panose="030F0702030302020204" pitchFamily="66" charset="0"/>
              <a:ea typeface="宋体" panose="02010600030101010101" pitchFamily="2" charset="-122"/>
              <a:sym typeface="微软雅黑" panose="020B0503020204020204" pitchFamily="34" charset="-122"/>
            </a:endParaRPr>
          </a:p>
          <a:p>
            <a:pPr>
              <a:lnSpc>
                <a:spcPct val="100000"/>
              </a:lnSpc>
            </a:pPr>
            <a:endParaRPr lang="en-US" altLang="zh-CN" sz="2600" b="1" dirty="0">
              <a:latin typeface="Comic Sans MS" panose="030F0702030302020204" pitchFamily="66" charset="0"/>
              <a:ea typeface="宋体" panose="02010600030101010101" pitchFamily="2" charset="-122"/>
              <a:sym typeface="微软雅黑" panose="020B0503020204020204" pitchFamily="34" charset="-122"/>
            </a:endParaRPr>
          </a:p>
        </p:txBody>
      </p:sp>
      <p:sp>
        <p:nvSpPr>
          <p:cNvPr id="48" name="椭圆 47"/>
          <p:cNvSpPr/>
          <p:nvPr/>
        </p:nvSpPr>
        <p:spPr>
          <a:xfrm>
            <a:off x="609600" y="936041"/>
            <a:ext cx="726118" cy="726118"/>
          </a:xfrm>
          <a:prstGeom prst="ellipse">
            <a:avLst/>
          </a:prstGeom>
          <a:solidFill>
            <a:srgbClr val="D6D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宋体" panose="02010600030101010101" pitchFamily="2" charset="-122"/>
              </a:rPr>
              <a:t>1</a:t>
            </a:r>
            <a:endParaRPr lang="zh-CN" altLang="en-US" sz="2800" b="1" dirty="0">
              <a:solidFill>
                <a:schemeClr val="tx1"/>
              </a:solidFill>
              <a:latin typeface="Comic Sans MS" panose="030F0702030302020204" pitchFamily="66" charset="0"/>
              <a:ea typeface="宋体" panose="02010600030101010101" pitchFamily="2" charset="-122"/>
            </a:endParaRPr>
          </a:p>
        </p:txBody>
      </p:sp>
      <p:sp>
        <p:nvSpPr>
          <p:cNvPr id="49" name="椭圆 48"/>
          <p:cNvSpPr/>
          <p:nvPr/>
        </p:nvSpPr>
        <p:spPr>
          <a:xfrm>
            <a:off x="5703790" y="933334"/>
            <a:ext cx="726118" cy="726118"/>
          </a:xfrm>
          <a:prstGeom prst="ellipse">
            <a:avLst/>
          </a:prstGeom>
          <a:solidFill>
            <a:srgbClr val="D6D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宋体" panose="02010600030101010101" pitchFamily="2" charset="-122"/>
              </a:rPr>
              <a:t>2</a:t>
            </a:r>
            <a:endParaRPr lang="zh-CN" altLang="en-US" sz="2800" b="1" dirty="0">
              <a:solidFill>
                <a:schemeClr val="tx1"/>
              </a:solidFill>
              <a:latin typeface="Comic Sans MS" panose="030F0702030302020204" pitchFamily="66" charset="0"/>
              <a:ea typeface="宋体" panose="02010600030101010101" pitchFamily="2" charset="-122"/>
            </a:endParaRPr>
          </a:p>
        </p:txBody>
      </p:sp>
      <p:sp>
        <p:nvSpPr>
          <p:cNvPr id="50" name="文本框 3"/>
          <p:cNvSpPr/>
          <p:nvPr/>
        </p:nvSpPr>
        <p:spPr>
          <a:xfrm>
            <a:off x="6238247" y="979513"/>
            <a:ext cx="5737581" cy="683264"/>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Rewrite the main points</a:t>
            </a:r>
          </a:p>
        </p:txBody>
      </p:sp>
      <p:sp>
        <p:nvSpPr>
          <p:cNvPr id="52" name="圆角矩形 51"/>
          <p:cNvSpPr/>
          <p:nvPr/>
        </p:nvSpPr>
        <p:spPr>
          <a:xfrm>
            <a:off x="5380783" y="2074460"/>
            <a:ext cx="2002656" cy="14239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Simplify and combine</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53" name="圆角矩形 52"/>
          <p:cNvSpPr/>
          <p:nvPr/>
        </p:nvSpPr>
        <p:spPr>
          <a:xfrm>
            <a:off x="5308979" y="4544704"/>
            <a:ext cx="1949934" cy="16377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sentence pattern</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54" name="右箭头 53"/>
          <p:cNvSpPr/>
          <p:nvPr/>
        </p:nvSpPr>
        <p:spPr>
          <a:xfrm>
            <a:off x="5350883" y="3583591"/>
            <a:ext cx="2119715" cy="82376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38630" y="2126736"/>
            <a:ext cx="1509484" cy="461665"/>
          </a:xfrm>
          <a:prstGeom prst="rect">
            <a:avLst/>
          </a:prstGeom>
        </p:spPr>
        <p:txBody>
          <a:bodyPr wrap="square">
            <a:spAutoFit/>
          </a:bodyPr>
          <a:lstStyle/>
          <a:p>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r>
              <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Para3</a:t>
            </a:r>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endPar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endParaRPr>
          </a:p>
        </p:txBody>
      </p:sp>
      <p:sp>
        <p:nvSpPr>
          <p:cNvPr id="23" name="矩形 22"/>
          <p:cNvSpPr/>
          <p:nvPr/>
        </p:nvSpPr>
        <p:spPr>
          <a:xfrm>
            <a:off x="7656286" y="2133992"/>
            <a:ext cx="2242457" cy="461665"/>
          </a:xfrm>
          <a:prstGeom prst="rect">
            <a:avLst/>
          </a:prstGeom>
        </p:spPr>
        <p:txBody>
          <a:bodyPr wrap="square">
            <a:spAutoFit/>
          </a:bodyPr>
          <a:lstStyle/>
          <a:p>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r>
              <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summary3</a:t>
            </a:r>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endPar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endParaRPr>
          </a:p>
        </p:txBody>
      </p:sp>
      <p:sp>
        <p:nvSpPr>
          <p:cNvPr id="26" name="文本框 3"/>
          <p:cNvSpPr/>
          <p:nvPr/>
        </p:nvSpPr>
        <p:spPr>
          <a:xfrm>
            <a:off x="1344651" y="939039"/>
            <a:ext cx="4211524" cy="638573"/>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List the main points</a:t>
            </a:r>
          </a:p>
        </p:txBody>
      </p:sp>
      <p:sp>
        <p:nvSpPr>
          <p:cNvPr id="24" name="文本框 19"/>
          <p:cNvSpPr txBox="1"/>
          <p:nvPr/>
        </p:nvSpPr>
        <p:spPr>
          <a:xfrm>
            <a:off x="799375" y="289741"/>
            <a:ext cx="5630533"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3200" b="1" dirty="0">
                <a:solidFill>
                  <a:srgbClr val="FF0000"/>
                </a:solidFill>
                <a:latin typeface="Comic Sans MS" panose="030F0702030302020204" pitchFamily="66" charset="0"/>
                <a:ea typeface="宋体" panose="02010600030101010101" pitchFamily="2" charset="-122"/>
                <a:sym typeface="微软雅黑" panose="020B0503020204020204" pitchFamily="34" charset="-122"/>
              </a:rPr>
              <a:t>Steps of summary writing.</a:t>
            </a:r>
            <a:endParaRPr lang="en-US" altLang="zh-CN" sz="3200" b="1" dirty="0">
              <a:solidFill>
                <a:srgbClr val="FF0000"/>
              </a:solidFill>
              <a:latin typeface="Comic Sans MS" panose="030F0702030302020204" pitchFamily="66" charset="0"/>
              <a:ea typeface="宋体" panose="02010600030101010101" pitchFamily="2" charset="-122"/>
            </a:endParaRPr>
          </a:p>
        </p:txBody>
      </p:sp>
      <p:sp>
        <p:nvSpPr>
          <p:cNvPr id="17" name="矩形 16">
            <a:hlinkClick r:id="rId2" action="ppaction://hlinksldjump"/>
          </p:cNvPr>
          <p:cNvSpPr/>
          <p:nvPr/>
        </p:nvSpPr>
        <p:spPr>
          <a:xfrm>
            <a:off x="5297084" y="3689114"/>
            <a:ext cx="2349066" cy="567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latin typeface="Comic Sans MS" panose="030F0702030302020204" pitchFamily="66" charset="0"/>
                <a:ea typeface="Cambria Math" panose="02040503050406030204" pitchFamily="18" charset="0"/>
              </a:rPr>
              <a:t>paraphrase</a:t>
            </a:r>
            <a:endParaRPr lang="zh-CN" altLang="en-US" sz="3200" b="1" dirty="0">
              <a:solidFill>
                <a:schemeClr val="tx1"/>
              </a:solidFill>
              <a:latin typeface="Comic Sans MS" panose="030F0702030302020204" pitchFamily="66" charset="0"/>
            </a:endParaRPr>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linds(horizontal)">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87500" y="772109"/>
            <a:ext cx="7496691" cy="70788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40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rPr>
              <a:t>W</a:t>
            </a:r>
            <a:r>
              <a:rPr kumimoji="0" lang="en-US" altLang="zh-CN" sz="4000" b="1" i="0" u="none" strike="noStrike" kern="1200" cap="none" spc="0" normalizeH="0" baseline="0" noProof="0" dirty="0">
                <a:ln>
                  <a:noFill/>
                </a:ln>
                <a:solidFill>
                  <a:srgbClr val="000000"/>
                </a:solidFill>
                <a:effectLst/>
                <a:uLnTx/>
                <a:uFillTx/>
                <a:latin typeface="Comic Sans MS" panose="030F0702030302020204" pitchFamily="66" charset="0"/>
                <a:ea typeface="宋体" panose="02010600030101010101" pitchFamily="2" charset="-122"/>
                <a:cs typeface="Times New Roman" panose="02020603050405020304" pitchFamily="18" charset="0"/>
              </a:rPr>
              <a:t>hat makes a good summary?</a:t>
            </a:r>
          </a:p>
        </p:txBody>
      </p:sp>
      <p:sp>
        <p:nvSpPr>
          <p:cNvPr id="9" name="Rectangle 1"/>
          <p:cNvSpPr>
            <a:spLocks noChangeArrowheads="1"/>
          </p:cNvSpPr>
          <p:nvPr/>
        </p:nvSpPr>
        <p:spPr bwMode="auto">
          <a:xfrm>
            <a:off x="787500" y="1979120"/>
            <a:ext cx="7494931" cy="2677656"/>
          </a:xfrm>
          <a:prstGeom prst="rect">
            <a:avLst/>
          </a:prstGeom>
          <a:solidFill>
            <a:schemeClr val="accent2">
              <a:lumMod val="40000"/>
              <a:lumOff val="60000"/>
            </a:schemeClr>
          </a:solidFill>
          <a:ln>
            <a:noFill/>
          </a:ln>
          <a:effectLst/>
        </p:spPr>
        <p:txBody>
          <a:bodyPr vert="horz" wrap="square" lIns="91440" tIns="45720" rIns="91440" bIns="45720" numCol="1" anchor="ctr" anchorCtr="0" compatLnSpc="1">
            <a:spAutoFit/>
          </a:bodyPr>
          <a:lstStyle>
            <a:lvl1pPr indent="355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0" name="矩形 9"/>
          <p:cNvSpPr/>
          <p:nvPr/>
        </p:nvSpPr>
        <p:spPr>
          <a:xfrm>
            <a:off x="8456263" y="1962556"/>
            <a:ext cx="3153529" cy="2710783"/>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8696433" y="2247574"/>
            <a:ext cx="2673187" cy="2140745"/>
          </a:xfrm>
          <a:prstGeom prst="rect">
            <a:avLst/>
          </a:prstGeom>
        </p:spPr>
      </p:pic>
      <p:sp>
        <p:nvSpPr>
          <p:cNvPr id="7" name="文本框 6"/>
          <p:cNvSpPr txBox="1"/>
          <p:nvPr/>
        </p:nvSpPr>
        <p:spPr>
          <a:xfrm>
            <a:off x="1064647" y="2299836"/>
            <a:ext cx="576064" cy="1938992"/>
          </a:xfrm>
          <a:prstGeom prst="rect">
            <a:avLst/>
          </a:prstGeom>
          <a:noFill/>
          <a:ln w="28575">
            <a:solidFill>
              <a:srgbClr val="FF0000"/>
            </a:solidFill>
          </a:ln>
        </p:spPr>
        <p:txBody>
          <a:bodyPr wrap="square" rtlCol="0">
            <a:spAutoFit/>
          </a:bodyPr>
          <a:lstStyle/>
          <a:p>
            <a:r>
              <a:rPr lang="en-US" altLang="zh-CN" sz="4000" b="1" dirty="0">
                <a:solidFill>
                  <a:schemeClr val="accent2"/>
                </a:solidFill>
                <a:latin typeface="Comic Sans MS" panose="030F0702030302020204" pitchFamily="66" charset="0"/>
                <a:ea typeface="华文楷体" panose="02010600040101010101" pitchFamily="2" charset="-122"/>
              </a:rPr>
              <a:t>I</a:t>
            </a:r>
          </a:p>
          <a:p>
            <a:r>
              <a:rPr lang="en-US" altLang="zh-CN" sz="4000" b="1" dirty="0">
                <a:solidFill>
                  <a:schemeClr val="accent2"/>
                </a:solidFill>
                <a:latin typeface="Comic Sans MS" panose="030F0702030302020204" pitchFamily="66" charset="0"/>
                <a:ea typeface="华文楷体" panose="02010600040101010101" pitchFamily="2" charset="-122"/>
              </a:rPr>
              <a:t>C</a:t>
            </a:r>
          </a:p>
          <a:p>
            <a:r>
              <a:rPr lang="en-US" altLang="zh-CN" sz="4000" b="1" dirty="0">
                <a:solidFill>
                  <a:schemeClr val="accent2"/>
                </a:solidFill>
                <a:latin typeface="Comic Sans MS" panose="030F0702030302020204" pitchFamily="66" charset="0"/>
                <a:ea typeface="华文楷体" panose="02010600040101010101" pitchFamily="2" charset="-122"/>
              </a:rPr>
              <a:t>U</a:t>
            </a:r>
          </a:p>
        </p:txBody>
      </p:sp>
      <p:sp>
        <p:nvSpPr>
          <p:cNvPr id="12" name="文本框 11"/>
          <p:cNvSpPr txBox="1"/>
          <p:nvPr/>
        </p:nvSpPr>
        <p:spPr>
          <a:xfrm>
            <a:off x="1584784" y="2292745"/>
            <a:ext cx="6080511" cy="646331"/>
          </a:xfrm>
          <a:prstGeom prst="rect">
            <a:avLst/>
          </a:prstGeom>
          <a:noFill/>
        </p:spPr>
        <p:txBody>
          <a:bodyPr wrap="none" rtlCol="0">
            <a:spAutoFit/>
          </a:bodyPr>
          <a:lstStyle/>
          <a:p>
            <a:r>
              <a:rPr lang="en-US" altLang="zh-CN" sz="3600" b="1" dirty="0" err="1">
                <a:latin typeface="Comic Sans MS" panose="030F0702030302020204" pitchFamily="66" charset="0"/>
              </a:rPr>
              <a:t>nclude</a:t>
            </a:r>
            <a:r>
              <a:rPr lang="en-US" altLang="zh-CN" sz="3600" b="1" dirty="0">
                <a:latin typeface="Comic Sans MS" panose="030F0702030302020204" pitchFamily="66" charset="0"/>
              </a:rPr>
              <a:t> all the key points. </a:t>
            </a:r>
            <a:endParaRPr lang="zh-CN" altLang="en-US" sz="3600" b="1" dirty="0">
              <a:latin typeface="Comic Sans MS" panose="030F0702030302020204" pitchFamily="66" charset="0"/>
            </a:endParaRPr>
          </a:p>
        </p:txBody>
      </p:sp>
      <p:sp>
        <p:nvSpPr>
          <p:cNvPr id="13" name="文本框 12"/>
          <p:cNvSpPr txBox="1"/>
          <p:nvPr/>
        </p:nvSpPr>
        <p:spPr>
          <a:xfrm>
            <a:off x="1584784" y="2931985"/>
            <a:ext cx="5588389" cy="646331"/>
          </a:xfrm>
          <a:prstGeom prst="rect">
            <a:avLst/>
          </a:prstGeom>
          <a:noFill/>
        </p:spPr>
        <p:txBody>
          <a:bodyPr wrap="none" rtlCol="0">
            <a:spAutoFit/>
          </a:bodyPr>
          <a:lstStyle/>
          <a:p>
            <a:r>
              <a:rPr lang="en-US" altLang="zh-CN" sz="3600" b="1" dirty="0" err="1">
                <a:latin typeface="Comic Sans MS" panose="030F0702030302020204" pitchFamily="66" charset="0"/>
              </a:rPr>
              <a:t>ut</a:t>
            </a:r>
            <a:r>
              <a:rPr lang="en-US" altLang="zh-CN" sz="3600" b="1" dirty="0">
                <a:latin typeface="Comic Sans MS" panose="030F0702030302020204" pitchFamily="66" charset="0"/>
              </a:rPr>
              <a:t> unnecessary details. </a:t>
            </a:r>
            <a:endParaRPr lang="zh-CN" altLang="en-US" sz="3600" b="1" dirty="0">
              <a:latin typeface="Comic Sans MS" panose="030F0702030302020204" pitchFamily="66" charset="0"/>
            </a:endParaRPr>
          </a:p>
        </p:txBody>
      </p:sp>
      <p:sp>
        <p:nvSpPr>
          <p:cNvPr id="14" name="文本框 13"/>
          <p:cNvSpPr txBox="1"/>
          <p:nvPr/>
        </p:nvSpPr>
        <p:spPr>
          <a:xfrm>
            <a:off x="1583024" y="3526541"/>
            <a:ext cx="5588389" cy="1200329"/>
          </a:xfrm>
          <a:prstGeom prst="rect">
            <a:avLst/>
          </a:prstGeom>
          <a:noFill/>
        </p:spPr>
        <p:txBody>
          <a:bodyPr wrap="square" rtlCol="0">
            <a:spAutoFit/>
          </a:bodyPr>
          <a:lstStyle/>
          <a:p>
            <a:r>
              <a:rPr lang="en-US" altLang="zh-CN" sz="3600" b="1" dirty="0">
                <a:latin typeface="Comic Sans MS" panose="030F0702030302020204" pitchFamily="66" charset="0"/>
              </a:rPr>
              <a:t>se your own words.</a:t>
            </a:r>
          </a:p>
          <a:p>
            <a:r>
              <a:rPr lang="en-US" altLang="zh-CN" sz="3600" b="1" dirty="0">
                <a:latin typeface="Comic Sans MS" panose="030F0702030302020204" pitchFamily="66" charset="0"/>
              </a:rPr>
              <a:t>(</a:t>
            </a:r>
            <a:r>
              <a:rPr lang="en-US" altLang="zh-CN" sz="3600" b="1" dirty="0">
                <a:latin typeface="Comic Sans MS" panose="030F0702030302020204" pitchFamily="66" charset="0"/>
                <a:ea typeface="Cambria Math" panose="02040503050406030204" pitchFamily="18" charset="0"/>
              </a:rPr>
              <a:t>paraphrase</a:t>
            </a:r>
            <a:r>
              <a:rPr lang="en-US" altLang="zh-CN" sz="3600" b="1" dirty="0">
                <a:latin typeface="Comic Sans MS" panose="030F0702030302020204" pitchFamily="66" charset="0"/>
              </a:rPr>
              <a:t>) </a:t>
            </a:r>
            <a:endParaRPr lang="zh-CN" altLang="en-US" sz="3600" b="1"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animBg="1"/>
      <p:bldP spid="7"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
            </p:custDataLst>
          </p:nvPr>
        </p:nvSpPr>
        <p:spPr>
          <a:xfrm>
            <a:off x="1150376" y="417518"/>
            <a:ext cx="4336024"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lgn="ctr">
              <a:buClr>
                <a:srgbClr val="963B22"/>
              </a:buClr>
              <a:defRPr/>
            </a:pPr>
            <a:r>
              <a:rPr lang="da-DK" altLang="zh-CN" sz="3000" b="1" dirty="0">
                <a:solidFill>
                  <a:schemeClr val="bg1"/>
                </a:solidFill>
                <a:latin typeface="Comic Sans MS" panose="030F0702030302020204" pitchFamily="66" charset="0"/>
                <a:ea typeface="宋体" panose="02010600030101010101" pitchFamily="2" charset="-122"/>
              </a:rPr>
              <a:t>Summarize and share</a:t>
            </a:r>
            <a:endParaRPr lang="zh-CN" altLang="en-US" sz="3000" b="1" dirty="0">
              <a:solidFill>
                <a:schemeClr val="bg1"/>
              </a:solidFill>
              <a:latin typeface="Comic Sans MS" panose="030F0702030302020204" pitchFamily="66" charset="0"/>
              <a:ea typeface="宋体" panose="02010600030101010101" pitchFamily="2" charset="-122"/>
            </a:endParaRPr>
          </a:p>
        </p:txBody>
      </p:sp>
      <p:sp>
        <p:nvSpPr>
          <p:cNvPr id="18" name="椭圆 17"/>
          <p:cNvSpPr/>
          <p:nvPr>
            <p:custDataLst>
              <p:tags r:id="rId2"/>
            </p:custDataLst>
          </p:nvPr>
        </p:nvSpPr>
        <p:spPr>
          <a:xfrm>
            <a:off x="446918" y="447017"/>
            <a:ext cx="639233" cy="673100"/>
          </a:xfrm>
          <a:prstGeom prst="ellipse">
            <a:avLst/>
          </a:prstGeom>
          <a:solidFill>
            <a:srgbClr val="A67653"/>
          </a:solidFill>
        </p:spPr>
        <p:txBody>
          <a:bodyPr anchor="ctr"/>
          <a:lstStyle/>
          <a:p>
            <a:pPr algn="ctr">
              <a:buClr>
                <a:srgbClr val="963B22"/>
              </a:buClr>
              <a:defRPr/>
            </a:pPr>
            <a:r>
              <a:rPr lang="en-US" altLang="zh-CN" sz="4800" b="1" spc="400" dirty="0">
                <a:solidFill>
                  <a:schemeClr val="bg1"/>
                </a:solidFill>
                <a:latin typeface="华文隶书" panose="02010800040101010101" pitchFamily="2" charset="-122"/>
                <a:ea typeface="华文隶书" panose="02010800040101010101" pitchFamily="2" charset="-122"/>
              </a:rPr>
              <a:t>3</a:t>
            </a:r>
            <a:endParaRPr lang="zh-CN" altLang="en-US" sz="4800" b="1" spc="400" dirty="0">
              <a:solidFill>
                <a:schemeClr val="bg1"/>
              </a:solidFill>
              <a:latin typeface="华文隶书" panose="02010800040101010101" pitchFamily="2" charset="-122"/>
              <a:ea typeface="华文隶书" panose="02010800040101010101" pitchFamily="2" charset="-122"/>
            </a:endParaRPr>
          </a:p>
        </p:txBody>
      </p:sp>
      <p:sp>
        <p:nvSpPr>
          <p:cNvPr id="15" name="矩形 17425"/>
          <p:cNvSpPr/>
          <p:nvPr/>
        </p:nvSpPr>
        <p:spPr>
          <a:xfrm>
            <a:off x="1585081" y="1248231"/>
            <a:ext cx="8502347" cy="1077218"/>
          </a:xfrm>
          <a:prstGeom prst="rect">
            <a:avLst/>
          </a:prstGeom>
          <a:no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eaLnBrk="1" hangingPunct="1"/>
            <a:r>
              <a:rPr lang="en-US" altLang="zh-CN" sz="3200" dirty="0">
                <a:latin typeface="Comic Sans MS" panose="030F0702030302020204" pitchFamily="66" charset="0"/>
              </a:rPr>
              <a:t>THE NIGHT THE EARTH DIDN’T SLEEP  </a:t>
            </a:r>
          </a:p>
          <a:p>
            <a:pPr marL="0" marR="0" lvl="0" indent="0" eaLnBrk="1" hangingPunct="1"/>
            <a:r>
              <a:rPr lang="en-US" altLang="zh-CN" sz="3200" dirty="0">
                <a:latin typeface="Comic Sans MS" panose="030F0702030302020204" pitchFamily="66" charset="0"/>
              </a:rPr>
              <a:t>                     </a:t>
            </a:r>
            <a:r>
              <a:rPr lang="en-US" altLang="zh-CN" sz="2000" dirty="0">
                <a:latin typeface="Comic Sans MS" panose="030F0702030302020204" pitchFamily="66" charset="0"/>
              </a:rPr>
              <a:t>P50</a:t>
            </a:r>
          </a:p>
        </p:txBody>
      </p:sp>
      <p:pic>
        <p:nvPicPr>
          <p:cNvPr id="9" name="图片 8" descr="u=3529633995,4055858308&amp;fm=26&amp;gp=0.jpg"/>
          <p:cNvPicPr>
            <a:picLocks noChangeAspect="1"/>
          </p:cNvPicPr>
          <p:nvPr/>
        </p:nvPicPr>
        <p:blipFill>
          <a:blip r:embed="rId4"/>
          <a:stretch>
            <a:fillRect/>
          </a:stretch>
        </p:blipFill>
        <p:spPr>
          <a:xfrm>
            <a:off x="1132114" y="2525486"/>
            <a:ext cx="9753600" cy="3878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
            </p:custDataLst>
          </p:nvPr>
        </p:nvSpPr>
        <p:spPr>
          <a:xfrm>
            <a:off x="1150376" y="417518"/>
            <a:ext cx="4336024"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lgn="ctr">
              <a:buClr>
                <a:srgbClr val="963B22"/>
              </a:buClr>
              <a:defRPr/>
            </a:pPr>
            <a:r>
              <a:rPr lang="da-DK" altLang="zh-CN" sz="3000" b="1" dirty="0">
                <a:solidFill>
                  <a:schemeClr val="bg1"/>
                </a:solidFill>
                <a:latin typeface="Comic Sans MS" panose="030F0702030302020204" pitchFamily="66" charset="0"/>
                <a:ea typeface="宋体" panose="02010600030101010101" pitchFamily="2" charset="-122"/>
              </a:rPr>
              <a:t>Summarize and share</a:t>
            </a:r>
            <a:endParaRPr lang="zh-CN" altLang="en-US" sz="3000" b="1" dirty="0">
              <a:solidFill>
                <a:schemeClr val="bg1"/>
              </a:solidFill>
              <a:latin typeface="Comic Sans MS" panose="030F0702030302020204" pitchFamily="66" charset="0"/>
              <a:ea typeface="宋体" panose="02010600030101010101" pitchFamily="2" charset="-122"/>
            </a:endParaRPr>
          </a:p>
        </p:txBody>
      </p:sp>
      <p:sp>
        <p:nvSpPr>
          <p:cNvPr id="18" name="椭圆 17"/>
          <p:cNvSpPr/>
          <p:nvPr>
            <p:custDataLst>
              <p:tags r:id="rId2"/>
            </p:custDataLst>
          </p:nvPr>
        </p:nvSpPr>
        <p:spPr>
          <a:xfrm>
            <a:off x="446918" y="447017"/>
            <a:ext cx="639233" cy="673100"/>
          </a:xfrm>
          <a:prstGeom prst="ellipse">
            <a:avLst/>
          </a:prstGeom>
          <a:solidFill>
            <a:srgbClr val="A67653"/>
          </a:solidFill>
        </p:spPr>
        <p:txBody>
          <a:bodyPr anchor="ctr"/>
          <a:lstStyle/>
          <a:p>
            <a:pPr algn="ctr">
              <a:buClr>
                <a:srgbClr val="963B22"/>
              </a:buClr>
              <a:defRPr/>
            </a:pPr>
            <a:r>
              <a:rPr lang="en-US" altLang="zh-CN" sz="4800" b="1" spc="400" dirty="0">
                <a:solidFill>
                  <a:schemeClr val="bg1"/>
                </a:solidFill>
                <a:latin typeface="华文隶书" panose="02010800040101010101" pitchFamily="2" charset="-122"/>
                <a:ea typeface="华文隶书" panose="02010800040101010101" pitchFamily="2" charset="-122"/>
              </a:rPr>
              <a:t>3</a:t>
            </a:r>
            <a:endParaRPr lang="zh-CN" altLang="en-US" sz="4800" b="1" spc="400" dirty="0">
              <a:solidFill>
                <a:schemeClr val="bg1"/>
              </a:solidFill>
              <a:latin typeface="华文隶书" panose="02010800040101010101" pitchFamily="2" charset="-122"/>
              <a:ea typeface="华文隶书" panose="02010800040101010101" pitchFamily="2" charset="-122"/>
            </a:endParaRPr>
          </a:p>
        </p:txBody>
      </p:sp>
      <p:sp>
        <p:nvSpPr>
          <p:cNvPr id="8" name="文本框 6"/>
          <p:cNvSpPr txBox="1"/>
          <p:nvPr/>
        </p:nvSpPr>
        <p:spPr>
          <a:xfrm>
            <a:off x="1126415" y="2163518"/>
            <a:ext cx="2894042" cy="954107"/>
          </a:xfrm>
          <a:prstGeom prst="rect">
            <a:avLst/>
          </a:prstGeom>
          <a:noFill/>
        </p:spPr>
        <p:txBody>
          <a:bodyPr wrap="square" rtlCol="0">
            <a:spAutoFit/>
          </a:bodyPr>
          <a:lstStyle/>
          <a:p>
            <a:r>
              <a:rPr lang="en-US" altLang="zh-CN" sz="2800" b="1" dirty="0">
                <a:latin typeface="Comic Sans MS" panose="030F0702030302020204" pitchFamily="66" charset="0"/>
                <a:ea typeface="宋体" panose="02010600030101010101" pitchFamily="2" charset="-122"/>
                <a:sym typeface="+mn-ea"/>
              </a:rPr>
              <a:t>Part 1 (paragraph1)</a:t>
            </a:r>
          </a:p>
        </p:txBody>
      </p:sp>
      <p:sp>
        <p:nvSpPr>
          <p:cNvPr id="9" name="文本框 7"/>
          <p:cNvSpPr txBox="1"/>
          <p:nvPr/>
        </p:nvSpPr>
        <p:spPr>
          <a:xfrm>
            <a:off x="1159601" y="3503204"/>
            <a:ext cx="3005999" cy="1384995"/>
          </a:xfrm>
          <a:prstGeom prst="rect">
            <a:avLst/>
          </a:prstGeom>
          <a:noFill/>
        </p:spPr>
        <p:txBody>
          <a:bodyPr wrap="square" rtlCol="0">
            <a:spAutoFit/>
          </a:bodyPr>
          <a:lstStyle/>
          <a:p>
            <a:r>
              <a:rPr lang="en-US" altLang="zh-CN" sz="2800" b="1" dirty="0">
                <a:latin typeface="Comic Sans MS" panose="030F0702030302020204" pitchFamily="66" charset="0"/>
                <a:ea typeface="宋体" panose="02010600030101010101" pitchFamily="2" charset="-122"/>
                <a:sym typeface="+mn-ea"/>
              </a:rPr>
              <a:t>Part 2</a:t>
            </a:r>
          </a:p>
          <a:p>
            <a:r>
              <a:rPr lang="en-US" altLang="zh-CN" sz="2800" b="1" dirty="0">
                <a:latin typeface="Comic Sans MS" panose="030F0702030302020204" pitchFamily="66" charset="0"/>
                <a:ea typeface="宋体" panose="02010600030101010101" pitchFamily="2" charset="-122"/>
                <a:sym typeface="+mn-ea"/>
              </a:rPr>
              <a:t>(paragraph2</a:t>
            </a:r>
            <a:r>
              <a:rPr lang="zh-CN" altLang="en-US" sz="2800" b="1" dirty="0">
                <a:latin typeface="Comic Sans MS" panose="030F0702030302020204" pitchFamily="66" charset="0"/>
                <a:ea typeface="宋体" panose="02010600030101010101" pitchFamily="2" charset="-122"/>
                <a:sym typeface="+mn-ea"/>
              </a:rPr>
              <a:t>＆</a:t>
            </a:r>
            <a:r>
              <a:rPr lang="en-US" altLang="zh-CN" sz="2800" b="1" dirty="0">
                <a:latin typeface="Comic Sans MS" panose="030F0702030302020204" pitchFamily="66" charset="0"/>
                <a:ea typeface="宋体" panose="02010600030101010101" pitchFamily="2" charset="-122"/>
                <a:sym typeface="+mn-ea"/>
              </a:rPr>
              <a:t>3)</a:t>
            </a:r>
          </a:p>
          <a:p>
            <a:endParaRPr lang="en-US" altLang="zh-CN" sz="2800" dirty="0">
              <a:solidFill>
                <a:schemeClr val="tx1"/>
              </a:solidFill>
              <a:latin typeface="+mn-lt"/>
              <a:sym typeface="+mn-ea"/>
            </a:endParaRPr>
          </a:p>
        </p:txBody>
      </p:sp>
      <p:sp>
        <p:nvSpPr>
          <p:cNvPr id="10" name="文本框 8"/>
          <p:cNvSpPr txBox="1"/>
          <p:nvPr/>
        </p:nvSpPr>
        <p:spPr>
          <a:xfrm>
            <a:off x="1174115" y="4735014"/>
            <a:ext cx="3049542" cy="954107"/>
          </a:xfrm>
          <a:prstGeom prst="rect">
            <a:avLst/>
          </a:prstGeom>
          <a:noFill/>
        </p:spPr>
        <p:txBody>
          <a:bodyPr wrap="square" rtlCol="0">
            <a:spAutoFit/>
          </a:bodyPr>
          <a:lstStyle/>
          <a:p>
            <a:r>
              <a:rPr lang="en-US" altLang="zh-CN" sz="2800" b="1" dirty="0">
                <a:latin typeface="Comic Sans MS" panose="030F0702030302020204" pitchFamily="66" charset="0"/>
                <a:ea typeface="宋体" panose="02010600030101010101" pitchFamily="2" charset="-122"/>
                <a:sym typeface="+mn-ea"/>
              </a:rPr>
              <a:t>Part 3</a:t>
            </a:r>
          </a:p>
          <a:p>
            <a:r>
              <a:rPr lang="en-US" altLang="zh-CN" sz="2800" b="1" dirty="0">
                <a:latin typeface="Comic Sans MS" panose="030F0702030302020204" pitchFamily="66" charset="0"/>
                <a:ea typeface="宋体" panose="02010600030101010101" pitchFamily="2" charset="-122"/>
                <a:sym typeface="+mn-ea"/>
              </a:rPr>
              <a:t>(paragraph4</a:t>
            </a:r>
            <a:r>
              <a:rPr lang="zh-CN" altLang="en-US" sz="2800" b="1" dirty="0">
                <a:latin typeface="Comic Sans MS" panose="030F0702030302020204" pitchFamily="66" charset="0"/>
                <a:ea typeface="宋体" panose="02010600030101010101" pitchFamily="2" charset="-122"/>
                <a:sym typeface="+mn-ea"/>
              </a:rPr>
              <a:t>＆</a:t>
            </a:r>
            <a:r>
              <a:rPr lang="en-US" altLang="zh-CN" sz="2800" b="1" dirty="0">
                <a:latin typeface="Comic Sans MS" panose="030F0702030302020204" pitchFamily="66" charset="0"/>
                <a:ea typeface="宋体" panose="02010600030101010101" pitchFamily="2" charset="-122"/>
                <a:sym typeface="+mn-ea"/>
              </a:rPr>
              <a:t>5)</a:t>
            </a:r>
          </a:p>
        </p:txBody>
      </p:sp>
      <p:sp>
        <p:nvSpPr>
          <p:cNvPr id="11" name="文本框 11"/>
          <p:cNvSpPr txBox="1"/>
          <p:nvPr/>
        </p:nvSpPr>
        <p:spPr>
          <a:xfrm>
            <a:off x="5359761" y="2282734"/>
            <a:ext cx="6160135" cy="523220"/>
          </a:xfrm>
          <a:prstGeom prst="rect">
            <a:avLst/>
          </a:prstGeom>
          <a:noFill/>
        </p:spPr>
        <p:txBody>
          <a:bodyPr wrap="square" rtlCol="0" anchor="t">
            <a:spAutoFit/>
          </a:bodyPr>
          <a:lstStyle/>
          <a:p>
            <a:pPr lvl="0" algn="l">
              <a:lnSpc>
                <a:spcPct val="100000"/>
              </a:lnSpc>
            </a:pPr>
            <a:r>
              <a:rPr lang="en-US" altLang="zh-CN" sz="2800" b="1" dirty="0">
                <a:latin typeface="Comic Sans MS" panose="030F0702030302020204" pitchFamily="66" charset="0"/>
                <a:ea typeface="宋体" panose="02010600030101010101" pitchFamily="2" charset="-122"/>
                <a:sym typeface="+mn-ea"/>
              </a:rPr>
              <a:t>A:The effect of the earthquake.</a:t>
            </a:r>
          </a:p>
        </p:txBody>
      </p:sp>
      <p:sp>
        <p:nvSpPr>
          <p:cNvPr id="12" name="文本框 11"/>
          <p:cNvSpPr txBox="1"/>
          <p:nvPr/>
        </p:nvSpPr>
        <p:spPr>
          <a:xfrm>
            <a:off x="5396047" y="3538220"/>
            <a:ext cx="6160135" cy="954107"/>
          </a:xfrm>
          <a:prstGeom prst="rect">
            <a:avLst/>
          </a:prstGeom>
          <a:noFill/>
        </p:spPr>
        <p:txBody>
          <a:bodyPr wrap="square" rtlCol="0" anchor="t">
            <a:spAutoFit/>
          </a:bodyPr>
          <a:lstStyle/>
          <a:p>
            <a:pPr lvl="0" algn="l">
              <a:lnSpc>
                <a:spcPct val="100000"/>
              </a:lnSpc>
            </a:pPr>
            <a:r>
              <a:rPr lang="en-US" altLang="zh-CN" sz="2800" b="1" dirty="0">
                <a:latin typeface="Comic Sans MS" panose="030F0702030302020204" pitchFamily="66" charset="0"/>
                <a:ea typeface="宋体" panose="02010600030101010101" pitchFamily="2" charset="-122"/>
                <a:sym typeface="+mn-ea"/>
              </a:rPr>
              <a:t>B:The following events after the earthquake.</a:t>
            </a:r>
          </a:p>
        </p:txBody>
      </p:sp>
      <p:sp>
        <p:nvSpPr>
          <p:cNvPr id="13" name="文本框 11"/>
          <p:cNvSpPr txBox="1"/>
          <p:nvPr/>
        </p:nvSpPr>
        <p:spPr>
          <a:xfrm>
            <a:off x="5461361" y="5083991"/>
            <a:ext cx="6160135" cy="523220"/>
          </a:xfrm>
          <a:prstGeom prst="rect">
            <a:avLst/>
          </a:prstGeom>
          <a:noFill/>
        </p:spPr>
        <p:txBody>
          <a:bodyPr wrap="square" rtlCol="0" anchor="t">
            <a:spAutoFit/>
          </a:bodyPr>
          <a:lstStyle/>
          <a:p>
            <a:pPr lvl="0" algn="l">
              <a:lnSpc>
                <a:spcPct val="100000"/>
              </a:lnSpc>
            </a:pPr>
            <a:r>
              <a:rPr lang="en-US" altLang="zh-CN" sz="2800" b="1" dirty="0">
                <a:latin typeface="Comic Sans MS" panose="030F0702030302020204" pitchFamily="66" charset="0"/>
                <a:ea typeface="宋体" panose="02010600030101010101" pitchFamily="2" charset="-122"/>
                <a:sym typeface="+mn-ea"/>
              </a:rPr>
              <a:t>C:date, place and event.</a:t>
            </a:r>
          </a:p>
        </p:txBody>
      </p:sp>
      <p:sp>
        <p:nvSpPr>
          <p:cNvPr id="14" name="Line 9"/>
          <p:cNvSpPr/>
          <p:nvPr/>
        </p:nvSpPr>
        <p:spPr>
          <a:xfrm flipV="1">
            <a:off x="4085771" y="2714170"/>
            <a:ext cx="1357086" cy="1372053"/>
          </a:xfrm>
          <a:prstGeom prst="line">
            <a:avLst/>
          </a:prstGeom>
          <a:ln w="28575" cap="flat" cmpd="sng">
            <a:solidFill>
              <a:srgbClr val="FF0000"/>
            </a:solidFill>
            <a:prstDash val="solid"/>
            <a:headEnd type="none" w="med" len="med"/>
            <a:tailEnd type="none" w="med" len="med"/>
          </a:ln>
        </p:spPr>
      </p:sp>
      <p:sp>
        <p:nvSpPr>
          <p:cNvPr id="20" name="Line 9"/>
          <p:cNvSpPr/>
          <p:nvPr/>
        </p:nvSpPr>
        <p:spPr>
          <a:xfrm>
            <a:off x="3686630" y="2873830"/>
            <a:ext cx="1625600" cy="2467428"/>
          </a:xfrm>
          <a:prstGeom prst="line">
            <a:avLst/>
          </a:prstGeom>
          <a:ln w="28575" cap="flat" cmpd="sng">
            <a:solidFill>
              <a:srgbClr val="FF0000"/>
            </a:solidFill>
            <a:prstDash val="solid"/>
            <a:headEnd type="none" w="med" len="med"/>
            <a:tailEnd type="none" w="med" len="med"/>
          </a:ln>
        </p:spPr>
      </p:sp>
      <p:sp>
        <p:nvSpPr>
          <p:cNvPr id="21" name="Line 9"/>
          <p:cNvSpPr/>
          <p:nvPr/>
        </p:nvSpPr>
        <p:spPr>
          <a:xfrm flipH="1">
            <a:off x="4354285" y="4020457"/>
            <a:ext cx="1074054" cy="1306285"/>
          </a:xfrm>
          <a:prstGeom prst="line">
            <a:avLst/>
          </a:prstGeom>
          <a:ln w="28575" cap="flat" cmpd="sng">
            <a:solidFill>
              <a:srgbClr val="FF0000"/>
            </a:solidFill>
            <a:prstDash val="solid"/>
            <a:headEnd type="none" w="med" len="med"/>
            <a:tailEnd type="none" w="med" len="med"/>
          </a:ln>
        </p:spPr>
      </p:sp>
      <p:sp>
        <p:nvSpPr>
          <p:cNvPr id="22" name="TextBox 1"/>
          <p:cNvSpPr/>
          <p:nvPr/>
        </p:nvSpPr>
        <p:spPr>
          <a:xfrm>
            <a:off x="1063009" y="1248227"/>
            <a:ext cx="5424877" cy="553998"/>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(1). Review the structure.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7425"/>
          <p:cNvSpPr/>
          <p:nvPr/>
        </p:nvSpPr>
        <p:spPr>
          <a:xfrm>
            <a:off x="1004510" y="885374"/>
            <a:ext cx="8023376" cy="523220"/>
          </a:xfrm>
          <a:prstGeom prst="rect">
            <a:avLst/>
          </a:prstGeom>
          <a:no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r>
              <a:rPr lang="en-US" altLang="zh-CN" sz="2800" dirty="0">
                <a:solidFill>
                  <a:srgbClr val="FF0000"/>
                </a:solidFill>
                <a:latin typeface="Comic Sans MS" panose="030F0702030302020204" pitchFamily="66" charset="0"/>
              </a:rPr>
              <a:t> </a:t>
            </a:r>
            <a:r>
              <a:rPr lang="en-US" altLang="zh-CN" sz="2800" dirty="0">
                <a:solidFill>
                  <a:srgbClr val="FF0000"/>
                </a:solidFill>
                <a:latin typeface="Comic Sans MS" panose="030F0702030302020204" pitchFamily="66" charset="0"/>
                <a:sym typeface="+mn-ea"/>
              </a:rPr>
              <a:t>Part 1 (paragraph1):date, place and event.</a:t>
            </a:r>
          </a:p>
        </p:txBody>
      </p:sp>
      <p:pic>
        <p:nvPicPr>
          <p:cNvPr id="45057" name="Picture 1" descr="C:\Users\Administrator\AppData\Roaming\Tencent\Users\764016519\QQ\WinTemp\RichOle\M~C40OB29NR6GRR0IZ(AHO0.png"/>
          <p:cNvPicPr>
            <a:picLocks noChangeAspect="1" noChangeArrowheads="1"/>
          </p:cNvPicPr>
          <p:nvPr/>
        </p:nvPicPr>
        <p:blipFill>
          <a:blip r:embed="rId2"/>
          <a:srcRect/>
          <a:stretch>
            <a:fillRect/>
          </a:stretch>
        </p:blipFill>
        <p:spPr bwMode="auto">
          <a:xfrm>
            <a:off x="885372" y="1538515"/>
            <a:ext cx="9332686" cy="5007428"/>
          </a:xfrm>
          <a:prstGeom prst="rect">
            <a:avLst/>
          </a:prstGeom>
          <a:noFill/>
        </p:spPr>
      </p:pic>
      <p:sp>
        <p:nvSpPr>
          <p:cNvPr id="10" name="矩形 9"/>
          <p:cNvSpPr/>
          <p:nvPr/>
        </p:nvSpPr>
        <p:spPr>
          <a:xfrm>
            <a:off x="966061" y="2887340"/>
            <a:ext cx="7205482" cy="4042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1" name="矩形 10"/>
          <p:cNvSpPr/>
          <p:nvPr/>
        </p:nvSpPr>
        <p:spPr>
          <a:xfrm>
            <a:off x="8040914" y="4941112"/>
            <a:ext cx="1944916" cy="4042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2" name="矩形 11"/>
          <p:cNvSpPr/>
          <p:nvPr/>
        </p:nvSpPr>
        <p:spPr>
          <a:xfrm>
            <a:off x="1081314" y="5470884"/>
            <a:ext cx="8875486" cy="4042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3" name="矩形 12"/>
          <p:cNvSpPr/>
          <p:nvPr/>
        </p:nvSpPr>
        <p:spPr>
          <a:xfrm>
            <a:off x="1074058" y="5986141"/>
            <a:ext cx="1843313" cy="4042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4" name="矩形标注 13"/>
          <p:cNvSpPr/>
          <p:nvPr/>
        </p:nvSpPr>
        <p:spPr>
          <a:xfrm>
            <a:off x="10218059" y="1538515"/>
            <a:ext cx="1612880" cy="1306285"/>
          </a:xfrm>
          <a:prstGeom prst="wedgeRectCallout">
            <a:avLst>
              <a:gd name="adj1" fmla="val -177944"/>
              <a:gd name="adj2" fmla="val 8795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Event</a:t>
            </a:r>
          </a:p>
        </p:txBody>
      </p:sp>
      <p:sp>
        <p:nvSpPr>
          <p:cNvPr id="16" name="矩形标注 15"/>
          <p:cNvSpPr/>
          <p:nvPr/>
        </p:nvSpPr>
        <p:spPr>
          <a:xfrm>
            <a:off x="10278177" y="4707097"/>
            <a:ext cx="1567275" cy="1225799"/>
          </a:xfrm>
          <a:prstGeom prst="wedgeRectCallout">
            <a:avLst>
              <a:gd name="adj1" fmla="val -65887"/>
              <a:gd name="adj2" fmla="val 4041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Date</a:t>
            </a:r>
          </a:p>
          <a:p>
            <a:pPr algn="ctr"/>
            <a:r>
              <a:rPr lang="en-US" altLang="zh-CN" sz="2800" b="1" dirty="0">
                <a:solidFill>
                  <a:schemeClr val="tx1"/>
                </a:solidFill>
                <a:latin typeface="Comic Sans MS" panose="030F0702030302020204" pitchFamily="66" charset="0"/>
                <a:ea typeface="微软雅黑" panose="020B0503020204020204" pitchFamily="34" charset="-122"/>
              </a:rPr>
              <a:t>Place</a:t>
            </a:r>
            <a:endParaRPr lang="zh-CN" altLang="en-US" sz="2800" b="1" dirty="0">
              <a:solidFill>
                <a:schemeClr val="tx1"/>
              </a:solidFill>
              <a:latin typeface="Comic Sans MS" panose="030F0702030302020204" pitchFamily="66" charset="0"/>
              <a:ea typeface="微软雅黑" panose="020B0503020204020204" pitchFamily="34" charset="-122"/>
            </a:endParaRPr>
          </a:p>
        </p:txBody>
      </p:sp>
      <p:sp>
        <p:nvSpPr>
          <p:cNvPr id="19" name="矩形 18"/>
          <p:cNvSpPr/>
          <p:nvPr/>
        </p:nvSpPr>
        <p:spPr>
          <a:xfrm>
            <a:off x="1016001" y="5044106"/>
            <a:ext cx="8998856" cy="1200329"/>
          </a:xfrm>
          <a:prstGeom prst="rect">
            <a:avLst/>
          </a:prstGeom>
          <a:solidFill>
            <a:schemeClr val="bg1"/>
          </a:solidFill>
        </p:spPr>
        <p:txBody>
          <a:bodyPr wrap="square">
            <a:spAutoFit/>
          </a:bodyPr>
          <a:lstStyle/>
          <a:p>
            <a:endParaRPr lang="en-US" altLang="zh-CN" sz="2400" b="1" dirty="0">
              <a:solidFill>
                <a:srgbClr val="002060"/>
              </a:solidFill>
              <a:latin typeface="Comic Sans MS" panose="030F0702030302020204" pitchFamily="66" charset="0"/>
              <a:ea typeface="Arial Narrow" panose="020B0606020202030204" charset="0"/>
              <a:sym typeface="+mn-ea"/>
            </a:endParaRPr>
          </a:p>
          <a:p>
            <a:r>
              <a:rPr lang="en-US" altLang="zh-CN" sz="2400" b="1" dirty="0">
                <a:solidFill>
                  <a:srgbClr val="002060"/>
                </a:solidFill>
                <a:latin typeface="Comic Sans MS" panose="030F0702030302020204" pitchFamily="66" charset="0"/>
                <a:ea typeface="Arial Narrow" panose="020B0606020202030204" charset="0"/>
                <a:sym typeface="+mn-ea"/>
              </a:rPr>
              <a:t> An earthquake hit Tangshan China on 28 July 1976.</a:t>
            </a:r>
            <a:endParaRPr lang="en-US" altLang="zh-CN" sz="2400" b="1" dirty="0">
              <a:solidFill>
                <a:srgbClr val="002060"/>
              </a:solidFill>
              <a:latin typeface="Comic Sans MS" panose="030F0702030302020204" pitchFamily="66" charset="0"/>
              <a:sym typeface="+mn-ea"/>
            </a:endParaRPr>
          </a:p>
          <a:p>
            <a:endParaRPr lang="zh-CN" altLang="en-US" sz="2400" b="1" dirty="0">
              <a:latin typeface="Comic Sans MS" panose="030F0702030302020204" pitchFamily="66" charset="0"/>
            </a:endParaRPr>
          </a:p>
        </p:txBody>
      </p:sp>
      <p:sp>
        <p:nvSpPr>
          <p:cNvPr id="20" name="TextBox 1"/>
          <p:cNvSpPr/>
          <p:nvPr/>
        </p:nvSpPr>
        <p:spPr>
          <a:xfrm>
            <a:off x="787237" y="333827"/>
            <a:ext cx="8951849" cy="553998"/>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(2). Review the main points of each paragraph.</a:t>
            </a:r>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6"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C:\Users\Administrator\AppData\Roaming\Tencent\Users\764016519\QQ\WinTemp\RichOle\H7{E`L~L0TT%IP(N]BJ2@VJ.png"/>
          <p:cNvPicPr>
            <a:picLocks noChangeAspect="1" noChangeArrowheads="1"/>
          </p:cNvPicPr>
          <p:nvPr/>
        </p:nvPicPr>
        <p:blipFill>
          <a:blip r:embed="rId2"/>
          <a:srcRect/>
          <a:stretch>
            <a:fillRect/>
          </a:stretch>
        </p:blipFill>
        <p:spPr bwMode="auto">
          <a:xfrm>
            <a:off x="725714" y="1814285"/>
            <a:ext cx="9710057" cy="4717143"/>
          </a:xfrm>
          <a:prstGeom prst="rect">
            <a:avLst/>
          </a:prstGeom>
          <a:noFill/>
        </p:spPr>
      </p:pic>
      <p:sp>
        <p:nvSpPr>
          <p:cNvPr id="10" name="矩形 17425"/>
          <p:cNvSpPr/>
          <p:nvPr/>
        </p:nvSpPr>
        <p:spPr>
          <a:xfrm>
            <a:off x="714225" y="1117603"/>
            <a:ext cx="9982804" cy="523220"/>
          </a:xfrm>
          <a:prstGeom prst="rect">
            <a:avLst/>
          </a:prstGeom>
          <a:no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r>
              <a:rPr lang="en-US" altLang="zh-CN" sz="2800" dirty="0">
                <a:solidFill>
                  <a:srgbClr val="FF0000"/>
                </a:solidFill>
                <a:latin typeface="Comic Sans MS" panose="030F0702030302020204" pitchFamily="66" charset="0"/>
              </a:rPr>
              <a:t> </a:t>
            </a:r>
            <a:r>
              <a:rPr lang="en-US" altLang="zh-CN" sz="2800" dirty="0">
                <a:solidFill>
                  <a:srgbClr val="FF0000"/>
                </a:solidFill>
                <a:latin typeface="Comic Sans MS" panose="030F0702030302020204" pitchFamily="66" charset="0"/>
                <a:sym typeface="+mn-ea"/>
              </a:rPr>
              <a:t>Part 2 (paragraph2＆3):</a:t>
            </a:r>
            <a:r>
              <a:rPr lang="en-US" altLang="zh-CN" sz="2800" dirty="0">
                <a:latin typeface="Comic Sans MS" panose="030F0702030302020204" pitchFamily="66" charset="0"/>
                <a:sym typeface="+mn-ea"/>
              </a:rPr>
              <a:t> </a:t>
            </a:r>
            <a:r>
              <a:rPr lang="en-US" altLang="zh-CN" sz="2800" dirty="0">
                <a:solidFill>
                  <a:srgbClr val="FF0000"/>
                </a:solidFill>
                <a:latin typeface="Comic Sans MS" panose="030F0702030302020204" pitchFamily="66" charset="0"/>
                <a:sym typeface="+mn-ea"/>
              </a:rPr>
              <a:t>The effect of the earthquake</a:t>
            </a:r>
          </a:p>
        </p:txBody>
      </p:sp>
      <p:sp>
        <p:nvSpPr>
          <p:cNvPr id="12" name="矩形 11"/>
          <p:cNvSpPr/>
          <p:nvPr/>
        </p:nvSpPr>
        <p:spPr>
          <a:xfrm>
            <a:off x="1009604" y="3642083"/>
            <a:ext cx="8816568" cy="32031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3" name="矩形标注 12"/>
          <p:cNvSpPr/>
          <p:nvPr/>
        </p:nvSpPr>
        <p:spPr>
          <a:xfrm>
            <a:off x="10263663" y="1828801"/>
            <a:ext cx="1567275" cy="1015999"/>
          </a:xfrm>
          <a:prstGeom prst="wedgeRectCallout">
            <a:avLst>
              <a:gd name="adj1" fmla="val -126083"/>
              <a:gd name="adj2" fmla="val 11367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Effect</a:t>
            </a:r>
          </a:p>
          <a:p>
            <a:pPr algn="ctr"/>
            <a:endParaRPr lang="en-US" altLang="zh-CN" sz="2800" b="1" dirty="0">
              <a:solidFill>
                <a:schemeClr val="tx1"/>
              </a:solidFill>
              <a:latin typeface="Comic Sans MS" panose="030F0702030302020204" pitchFamily="66" charset="0"/>
              <a:ea typeface="微软雅黑" panose="020B0503020204020204" pitchFamily="34" charset="-122"/>
            </a:endParaRPr>
          </a:p>
        </p:txBody>
      </p:sp>
      <p:sp>
        <p:nvSpPr>
          <p:cNvPr id="14" name="矩形 13"/>
          <p:cNvSpPr/>
          <p:nvPr/>
        </p:nvSpPr>
        <p:spPr>
          <a:xfrm>
            <a:off x="7228113" y="4012197"/>
            <a:ext cx="2910115" cy="3275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20" name="矩形 19"/>
          <p:cNvSpPr/>
          <p:nvPr/>
        </p:nvSpPr>
        <p:spPr>
          <a:xfrm>
            <a:off x="1052285" y="4309741"/>
            <a:ext cx="1603830" cy="26226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21" name="矩形标注 20"/>
          <p:cNvSpPr/>
          <p:nvPr/>
        </p:nvSpPr>
        <p:spPr>
          <a:xfrm>
            <a:off x="10365263" y="4329727"/>
            <a:ext cx="1567275" cy="1225799"/>
          </a:xfrm>
          <a:prstGeom prst="wedgeRectCallout">
            <a:avLst>
              <a:gd name="adj1" fmla="val -100151"/>
              <a:gd name="adj2" fmla="val -4129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Effect</a:t>
            </a:r>
            <a:endParaRPr lang="zh-CN" altLang="en-US" sz="2800" b="1" dirty="0">
              <a:solidFill>
                <a:schemeClr val="tx1"/>
              </a:solidFill>
              <a:latin typeface="Comic Sans MS" panose="030F0702030302020204" pitchFamily="66" charset="0"/>
              <a:ea typeface="微软雅黑" panose="020B0503020204020204" pitchFamily="34" charset="-122"/>
            </a:endParaRPr>
          </a:p>
        </p:txBody>
      </p:sp>
      <p:sp>
        <p:nvSpPr>
          <p:cNvPr id="22" name="TextBox 1"/>
          <p:cNvSpPr/>
          <p:nvPr/>
        </p:nvSpPr>
        <p:spPr>
          <a:xfrm>
            <a:off x="787237" y="333827"/>
            <a:ext cx="8951849" cy="553998"/>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(2). Review the main points of each paragraph.</a:t>
            </a:r>
          </a:p>
        </p:txBody>
      </p:sp>
      <p:sp>
        <p:nvSpPr>
          <p:cNvPr id="11" name="矩形 10"/>
          <p:cNvSpPr/>
          <p:nvPr/>
        </p:nvSpPr>
        <p:spPr>
          <a:xfrm>
            <a:off x="9739086" y="3428999"/>
            <a:ext cx="437491" cy="2468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0" grpId="0" animBg="1"/>
      <p:bldP spid="21"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033" name="Picture 1" descr="C:\Users\Administrator\AppData\Roaming\Tencent\Users\764016519\QQ\WinTemp\RichOle\(FT}1R9O)_W6[@XC`XE6[BM.png"/>
          <p:cNvPicPr>
            <a:picLocks noChangeAspect="1" noChangeArrowheads="1"/>
          </p:cNvPicPr>
          <p:nvPr/>
        </p:nvPicPr>
        <p:blipFill>
          <a:blip r:embed="rId2"/>
          <a:srcRect/>
          <a:stretch>
            <a:fillRect/>
          </a:stretch>
        </p:blipFill>
        <p:spPr bwMode="auto">
          <a:xfrm>
            <a:off x="609600" y="1886857"/>
            <a:ext cx="9637485" cy="4615543"/>
          </a:xfrm>
          <a:prstGeom prst="rect">
            <a:avLst/>
          </a:prstGeom>
          <a:noFill/>
        </p:spPr>
      </p:pic>
      <p:sp>
        <p:nvSpPr>
          <p:cNvPr id="8" name="矩形 17425"/>
          <p:cNvSpPr/>
          <p:nvPr/>
        </p:nvSpPr>
        <p:spPr>
          <a:xfrm>
            <a:off x="725715" y="1045031"/>
            <a:ext cx="11132457" cy="523220"/>
          </a:xfrm>
          <a:prstGeom prst="rect">
            <a:avLst/>
          </a:prstGeom>
          <a:no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r>
              <a:rPr lang="en-US" altLang="zh-CN" sz="2800" dirty="0">
                <a:solidFill>
                  <a:srgbClr val="FF0000"/>
                </a:solidFill>
                <a:latin typeface="Comic Sans MS" panose="030F0702030302020204" pitchFamily="66" charset="0"/>
              </a:rPr>
              <a:t> </a:t>
            </a:r>
            <a:r>
              <a:rPr lang="en-US" altLang="zh-CN" sz="2800" dirty="0">
                <a:solidFill>
                  <a:srgbClr val="FF0000"/>
                </a:solidFill>
                <a:latin typeface="Comic Sans MS" panose="030F0702030302020204" pitchFamily="66" charset="0"/>
                <a:sym typeface="+mn-ea"/>
              </a:rPr>
              <a:t>Part 3 (paragraph4＆5):</a:t>
            </a:r>
            <a:r>
              <a:rPr lang="en-US" altLang="zh-CN" sz="2800" dirty="0">
                <a:latin typeface="Comic Sans MS" panose="030F0702030302020204" pitchFamily="66" charset="0"/>
                <a:sym typeface="+mn-ea"/>
              </a:rPr>
              <a:t> The following events after the quake</a:t>
            </a:r>
            <a:endParaRPr lang="en-US" altLang="zh-CN" sz="2800" dirty="0">
              <a:solidFill>
                <a:srgbClr val="FF0000"/>
              </a:solidFill>
              <a:latin typeface="Comic Sans MS" panose="030F0702030302020204" pitchFamily="66" charset="0"/>
              <a:sym typeface="+mn-ea"/>
            </a:endParaRPr>
          </a:p>
        </p:txBody>
      </p:sp>
      <p:sp>
        <p:nvSpPr>
          <p:cNvPr id="10" name="矩形 9"/>
          <p:cNvSpPr/>
          <p:nvPr/>
        </p:nvSpPr>
        <p:spPr>
          <a:xfrm>
            <a:off x="3135085" y="1886855"/>
            <a:ext cx="7039429" cy="33383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2" name="矩形 11"/>
          <p:cNvSpPr/>
          <p:nvPr/>
        </p:nvSpPr>
        <p:spPr>
          <a:xfrm>
            <a:off x="718457" y="2372085"/>
            <a:ext cx="9412514" cy="25500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3" name="矩形 12"/>
          <p:cNvSpPr/>
          <p:nvPr/>
        </p:nvSpPr>
        <p:spPr>
          <a:xfrm>
            <a:off x="725713" y="2756713"/>
            <a:ext cx="9412514" cy="25500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4" name="矩形 13"/>
          <p:cNvSpPr/>
          <p:nvPr/>
        </p:nvSpPr>
        <p:spPr>
          <a:xfrm>
            <a:off x="638629" y="1824227"/>
            <a:ext cx="9361714" cy="2123658"/>
          </a:xfrm>
          <a:prstGeom prst="rect">
            <a:avLst/>
          </a:prstGeom>
          <a:solidFill>
            <a:schemeClr val="bg1"/>
          </a:solidFill>
        </p:spPr>
        <p:txBody>
          <a:bodyPr wrap="square">
            <a:spAutoFit/>
          </a:bodyPr>
          <a:lstStyle/>
          <a:p>
            <a:endParaRPr lang="en-US" altLang="zh-CN" sz="2400" dirty="0">
              <a:latin typeface="Comic Sans MS" panose="030F0702030302020204" pitchFamily="66" charset="0"/>
              <a:ea typeface="Arial Narrow" panose="020B0606020202030204" charset="0"/>
              <a:sym typeface="+mn-ea"/>
            </a:endParaRPr>
          </a:p>
          <a:p>
            <a:r>
              <a:rPr lang="en-US" altLang="zh-CN" sz="2400" dirty="0">
                <a:latin typeface="Comic Sans MS" panose="030F0702030302020204" pitchFamily="66" charset="0"/>
                <a:ea typeface="Arial Narrow" panose="020B0606020202030204" charset="0"/>
                <a:sym typeface="+mn-ea"/>
              </a:rPr>
              <a:t> </a:t>
            </a:r>
            <a:r>
              <a:rPr lang="en-US" altLang="zh-CN" sz="2800" b="1" dirty="0">
                <a:latin typeface="Comic Sans MS" panose="030F0702030302020204" pitchFamily="66" charset="0"/>
                <a:ea typeface="宋体" panose="02010600030101010101" pitchFamily="2" charset="-122"/>
                <a:sym typeface="+mn-ea"/>
              </a:rPr>
              <a:t>Soldiers and medical workers came and began rescuing and rebuilding the city soon after the quakes.</a:t>
            </a:r>
          </a:p>
          <a:p>
            <a:endParaRPr lang="zh-CN" altLang="en-US" sz="2400" dirty="0">
              <a:latin typeface="Comic Sans MS" panose="030F0702030302020204" pitchFamily="66" charset="0"/>
            </a:endParaRPr>
          </a:p>
        </p:txBody>
      </p:sp>
      <p:sp>
        <p:nvSpPr>
          <p:cNvPr id="11" name="矩形标注 10"/>
          <p:cNvSpPr/>
          <p:nvPr/>
        </p:nvSpPr>
        <p:spPr>
          <a:xfrm>
            <a:off x="10072914" y="1886856"/>
            <a:ext cx="1758024" cy="1349829"/>
          </a:xfrm>
          <a:prstGeom prst="wedgeRectCallout">
            <a:avLst>
              <a:gd name="adj1" fmla="val -106116"/>
              <a:gd name="adj2" fmla="val -1527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chemeClr val="tx1"/>
              </a:solidFill>
              <a:latin typeface="Comic Sans MS" panose="030F0702030302020204" pitchFamily="66" charset="0"/>
              <a:ea typeface="微软雅黑" panose="020B0503020204020204" pitchFamily="34" charset="-122"/>
            </a:endParaRPr>
          </a:p>
          <a:p>
            <a:pPr algn="ctr"/>
            <a:r>
              <a:rPr lang="en-US" altLang="zh-CN" sz="2800" b="1" dirty="0">
                <a:solidFill>
                  <a:schemeClr val="tx1"/>
                </a:solidFill>
                <a:latin typeface="Comic Sans MS" panose="030F0702030302020204" pitchFamily="66" charset="0"/>
                <a:ea typeface="微软雅黑" panose="020B0503020204020204" pitchFamily="34" charset="-122"/>
              </a:rPr>
              <a:t>Following event</a:t>
            </a:r>
          </a:p>
          <a:p>
            <a:pPr algn="ctr"/>
            <a:endParaRPr lang="en-US" altLang="zh-CN" sz="2800" b="1" dirty="0">
              <a:solidFill>
                <a:schemeClr val="tx1"/>
              </a:solidFill>
              <a:latin typeface="Comic Sans MS" panose="030F0702030302020204" pitchFamily="66" charset="0"/>
              <a:ea typeface="微软雅黑" panose="020B0503020204020204" pitchFamily="34" charset="-122"/>
            </a:endParaRPr>
          </a:p>
        </p:txBody>
      </p:sp>
      <p:sp>
        <p:nvSpPr>
          <p:cNvPr id="19" name="矩形 18"/>
          <p:cNvSpPr/>
          <p:nvPr/>
        </p:nvSpPr>
        <p:spPr>
          <a:xfrm>
            <a:off x="6995886" y="3991428"/>
            <a:ext cx="3033486" cy="391886"/>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20" name="矩形 19"/>
          <p:cNvSpPr/>
          <p:nvPr/>
        </p:nvSpPr>
        <p:spPr>
          <a:xfrm>
            <a:off x="762001" y="4484913"/>
            <a:ext cx="9267370" cy="35560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21" name="矩形 20"/>
          <p:cNvSpPr/>
          <p:nvPr/>
        </p:nvSpPr>
        <p:spPr>
          <a:xfrm>
            <a:off x="776515" y="4884057"/>
            <a:ext cx="1850571" cy="31205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22" name="矩形标注 21"/>
          <p:cNvSpPr/>
          <p:nvPr/>
        </p:nvSpPr>
        <p:spPr>
          <a:xfrm>
            <a:off x="10152742" y="4187371"/>
            <a:ext cx="1758024" cy="1349829"/>
          </a:xfrm>
          <a:prstGeom prst="wedgeRectCallout">
            <a:avLst>
              <a:gd name="adj1" fmla="val -106116"/>
              <a:gd name="adj2" fmla="val -1527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chemeClr val="tx1"/>
              </a:solidFill>
              <a:latin typeface="Comic Sans MS" panose="030F0702030302020204" pitchFamily="66" charset="0"/>
              <a:ea typeface="微软雅黑" panose="020B0503020204020204" pitchFamily="34" charset="-122"/>
            </a:endParaRPr>
          </a:p>
          <a:p>
            <a:pPr algn="ctr"/>
            <a:r>
              <a:rPr lang="en-US" altLang="zh-CN" sz="2800" b="1" dirty="0">
                <a:solidFill>
                  <a:schemeClr val="tx1"/>
                </a:solidFill>
                <a:latin typeface="Comic Sans MS" panose="030F0702030302020204" pitchFamily="66" charset="0"/>
                <a:ea typeface="微软雅黑" panose="020B0503020204020204" pitchFamily="34" charset="-122"/>
              </a:rPr>
              <a:t>Following event</a:t>
            </a:r>
          </a:p>
          <a:p>
            <a:pPr algn="ctr"/>
            <a:endParaRPr lang="en-US" altLang="zh-CN" sz="2800" b="1" dirty="0">
              <a:solidFill>
                <a:schemeClr val="tx1"/>
              </a:solidFill>
              <a:latin typeface="Comic Sans MS" panose="030F0702030302020204" pitchFamily="66" charset="0"/>
              <a:ea typeface="微软雅黑" panose="020B0503020204020204" pitchFamily="34" charset="-122"/>
            </a:endParaRPr>
          </a:p>
        </p:txBody>
      </p:sp>
      <p:sp>
        <p:nvSpPr>
          <p:cNvPr id="23" name="TextBox 1"/>
          <p:cNvSpPr/>
          <p:nvPr/>
        </p:nvSpPr>
        <p:spPr>
          <a:xfrm>
            <a:off x="787237" y="333827"/>
            <a:ext cx="8951849" cy="553998"/>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(2). Review the main points of each paragraph.</a:t>
            </a:r>
          </a:p>
        </p:txBody>
      </p:sp>
      <p:pic>
        <p:nvPicPr>
          <p:cNvPr id="2" name="图片 1"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1" grpId="0" animBg="1"/>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179614" y="852716"/>
            <a:ext cx="11823700" cy="5078313"/>
          </a:xfrm>
          <a:prstGeom prst="rect">
            <a:avLst/>
          </a:prstGeom>
          <a:solidFill>
            <a:schemeClr val="bg1"/>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457200" marR="0" lvl="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(para1) Strange things happened in the countryside before the earthquake.</a:t>
            </a:r>
          </a:p>
          <a:p>
            <a:pPr marL="457200" marR="0" lvl="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(para1) </a:t>
            </a:r>
            <a:r>
              <a:rPr lang="en-US" altLang="zh-CN" sz="3000" dirty="0">
                <a:solidFill>
                  <a:srgbClr val="002060"/>
                </a:solidFill>
                <a:latin typeface="Arial Narrow" panose="020B0606020202030204" charset="0"/>
                <a:ea typeface="Arial Narrow" panose="020B0606020202030204" charset="0"/>
                <a:sym typeface="+mn-ea"/>
              </a:rPr>
              <a:t>An earthquake hit Tangshan China on 28 July 1976.</a:t>
            </a:r>
            <a:endParaRPr lang="en-US" altLang="zh-CN" sz="3000" dirty="0">
              <a:solidFill>
                <a:srgbClr val="002060"/>
              </a:solidFill>
              <a:latin typeface="Arial Narrow" panose="020B0606020202030204" charset="0"/>
              <a:ea typeface="Arial Narrow" panose="020B0606020202030204" charset="0"/>
            </a:endParaRPr>
          </a:p>
          <a:p>
            <a:pPr marL="457200" marR="0" lvl="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(para2) </a:t>
            </a:r>
            <a:r>
              <a:rPr lang="en-US" altLang="zh-CN" sz="3000" dirty="0">
                <a:solidFill>
                  <a:srgbClr val="002060"/>
                </a:solidFill>
                <a:latin typeface="Arial Narrow" panose="020B0606020202030204" charset="0"/>
                <a:ea typeface="Arial Narrow" panose="020B0606020202030204" charset="0"/>
                <a:sym typeface="+mn-ea"/>
              </a:rPr>
              <a:t>The number of people who were killed or badly injured in the quake was more than 400,000.</a:t>
            </a:r>
          </a:p>
          <a:p>
            <a:pPr marL="45720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(para3) </a:t>
            </a:r>
            <a:r>
              <a:rPr lang="en-US" altLang="zh-CN" sz="3000" dirty="0">
                <a:solidFill>
                  <a:srgbClr val="002060"/>
                </a:solidFill>
                <a:latin typeface="Arial Narrow" panose="020B0606020202030204" charset="0"/>
                <a:ea typeface="Arial Narrow" panose="020B0606020202030204" charset="0"/>
                <a:sym typeface="+mn-ea"/>
              </a:rPr>
              <a:t>Nearly everything in the city was destroyed.</a:t>
            </a:r>
          </a:p>
          <a:p>
            <a:pPr marL="457200" marR="0" lvl="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(para4)</a:t>
            </a:r>
            <a:r>
              <a:rPr lang="en-US" altLang="zh-CN" sz="3000" dirty="0">
                <a:solidFill>
                  <a:srgbClr val="FF0000"/>
                </a:solidFill>
                <a:latin typeface="Arial Narrow" panose="020B0606020202030204" charset="0"/>
              </a:rPr>
              <a:t> </a:t>
            </a:r>
            <a:r>
              <a:rPr lang="en-US" altLang="zh-CN" sz="3000" dirty="0">
                <a:solidFill>
                  <a:srgbClr val="002060"/>
                </a:solidFill>
                <a:latin typeface="Arial Narrow" panose="020B0606020202030204" charset="0"/>
                <a:ea typeface="Arial Narrow" panose="020B0606020202030204" charset="0"/>
                <a:sym typeface="+mn-ea"/>
              </a:rPr>
              <a:t>Soldiers and medical workers came and began rescuing and rebuilding the city soon after the quakes.</a:t>
            </a:r>
          </a:p>
          <a:p>
            <a:pPr marL="457200" marR="0" lvl="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(para5) </a:t>
            </a:r>
            <a:r>
              <a:rPr lang="en-US" altLang="zh-CN" sz="3000" dirty="0">
                <a:solidFill>
                  <a:srgbClr val="002060"/>
                </a:solidFill>
                <a:latin typeface="Arial Narrow" panose="020B0606020202030204" charset="0"/>
                <a:ea typeface="Arial Narrow" panose="020B0606020202030204" charset="0"/>
                <a:sym typeface="+mn-ea"/>
              </a:rPr>
              <a:t>With strong support from the government and the tireless efforts of the city's people, a new Tangshan was built upon the earthquake ruins</a:t>
            </a:r>
            <a:endParaRPr lang="en-US" altLang="zh-CN" sz="3000" dirty="0">
              <a:solidFill>
                <a:srgbClr val="002060"/>
              </a:solidFill>
              <a:latin typeface="Arial Narrow" panose="020B0606020202030204" charset="0"/>
              <a:ea typeface="Arial Narrow" panose="020B0606020202030204" charset="0"/>
            </a:endParaRPr>
          </a:p>
        </p:txBody>
      </p:sp>
      <p:sp>
        <p:nvSpPr>
          <p:cNvPr id="20487" name="TextBox 1"/>
          <p:cNvSpPr/>
          <p:nvPr/>
        </p:nvSpPr>
        <p:spPr>
          <a:xfrm>
            <a:off x="789517" y="4661265"/>
            <a:ext cx="11402483" cy="592855"/>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120000"/>
              </a:lnSpc>
            </a:pPr>
            <a:r>
              <a:rPr lang="en-US" altLang="zh-CN" sz="3000" dirty="0">
                <a:solidFill>
                  <a:srgbClr val="002060"/>
                </a:solidFill>
                <a:latin typeface="Arial Narrow" panose="020B0606020202030204" charset="0"/>
                <a:ea typeface="Arial Narrow" panose="020B0606020202030204" charset="0"/>
                <a:sym typeface="+mn-ea"/>
              </a:rPr>
              <a:t>.</a:t>
            </a:r>
          </a:p>
        </p:txBody>
      </p:sp>
      <p:sp>
        <p:nvSpPr>
          <p:cNvPr id="9" name="圆角矩形 8"/>
          <p:cNvSpPr/>
          <p:nvPr/>
        </p:nvSpPr>
        <p:spPr>
          <a:xfrm>
            <a:off x="319314" y="188686"/>
            <a:ext cx="6654691" cy="624114"/>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altLang="zh-CN" sz="3200" b="1" dirty="0">
                <a:solidFill>
                  <a:schemeClr val="tx1"/>
                </a:solidFill>
                <a:latin typeface="Comic Sans MS" panose="030F0702030302020204" pitchFamily="66" charset="0"/>
              </a:rPr>
              <a:t>  </a:t>
            </a:r>
          </a:p>
          <a:p>
            <a:pPr>
              <a:lnSpc>
                <a:spcPct val="90000"/>
              </a:lnSpc>
            </a:pPr>
            <a:r>
              <a:rPr lang="en-US" altLang="zh-CN" sz="3200" b="1" dirty="0">
                <a:solidFill>
                  <a:schemeClr val="tx1"/>
                </a:solidFill>
                <a:latin typeface="Comic Sans MS" panose="030F0702030302020204" pitchFamily="66" charset="0"/>
                <a:ea typeface="宋体" panose="02010600030101010101" pitchFamily="2" charset="-122"/>
              </a:rPr>
              <a:t>Main points of each paragraph</a:t>
            </a:r>
          </a:p>
          <a:p>
            <a:pPr lvl="0">
              <a:lnSpc>
                <a:spcPct val="90000"/>
              </a:lnSpc>
            </a:pPr>
            <a:endParaRPr lang="zh-CN" altLang="en-US" sz="3200" b="1" dirty="0">
              <a:solidFill>
                <a:schemeClr val="tx1"/>
              </a:solidFill>
              <a:latin typeface="Comic Sans MS" panose="030F0702030302020204" pitchFamily="66" charset="0"/>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additive="base">
                                        <p:cTn id="6" dur="1" fill="hold">
                                          <p:stCondLst>
                                            <p:cond delay="0"/>
                                          </p:stCondLst>
                                        </p:cTn>
                                        <p:tgtEl>
                                          <p:spTgt spid="20482"/>
                                        </p:tgtEl>
                                        <p:attrNameLst>
                                          <p:attrName>style.visibility</p:attrName>
                                        </p:attrNameLst>
                                      </p:cBhvr>
                                      <p:to>
                                        <p:strVal val="visible"/>
                                      </p:to>
                                    </p:set>
                                    <p:animEffect transition="in" filter="wipe(left)">
                                      <p:cBhvr additive="base">
                                        <p:cTn id="7" dur="500" fill="hold"/>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168928" y="1018249"/>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09098" y="1247034"/>
            <a:ext cx="2673187" cy="1718384"/>
          </a:xfrm>
          <a:prstGeom prst="rect">
            <a:avLst/>
          </a:prstGeom>
        </p:spPr>
      </p:pic>
      <p:sp>
        <p:nvSpPr>
          <p:cNvPr id="8" name="矩形 7"/>
          <p:cNvSpPr/>
          <p:nvPr/>
        </p:nvSpPr>
        <p:spPr>
          <a:xfrm>
            <a:off x="1168928" y="3612008"/>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09097" y="3840794"/>
            <a:ext cx="2673187" cy="1718384"/>
          </a:xfrm>
          <a:prstGeom prst="rect">
            <a:avLst/>
          </a:prstGeom>
        </p:spPr>
      </p:pic>
      <p:sp>
        <p:nvSpPr>
          <p:cNvPr id="15" name="矩形 14"/>
          <p:cNvSpPr/>
          <p:nvPr/>
        </p:nvSpPr>
        <p:spPr>
          <a:xfrm>
            <a:off x="4464202" y="2506819"/>
            <a:ext cx="6427470" cy="1568450"/>
          </a:xfrm>
          <a:prstGeom prst="rect">
            <a:avLst/>
          </a:prstGeom>
          <a:noFill/>
          <a:ln>
            <a:noFill/>
          </a:ln>
        </p:spPr>
        <p:txBody>
          <a:bodyPr>
            <a:spAutoFit/>
            <a:scene3d>
              <a:camera prst="orthographicFront"/>
              <a:lightRig rig="threePt" dir="t"/>
            </a:scene3d>
          </a:bodyPr>
          <a:lstStyle/>
          <a:p>
            <a:pPr algn="ctr" fontAlgn="base">
              <a:spcBef>
                <a:spcPct val="0"/>
              </a:spcBef>
              <a:spcAft>
                <a:spcPct val="0"/>
              </a:spcAft>
              <a:buFont typeface="Arial" panose="020B0604020202020204" pitchFamily="34" charset="0"/>
              <a:buNone/>
              <a:defRPr/>
            </a:pPr>
            <a:r>
              <a:rPr lang="en-US" altLang="zh-CN" sz="9600" b="1" noProof="1">
                <a:solidFill>
                  <a:srgbClr val="006462"/>
                </a:solidFill>
                <a:effectLst>
                  <a:outerShdw blurRad="38100" dist="25400" dir="5400000" algn="ctr" rotWithShape="0">
                    <a:srgbClr val="6E747A">
                      <a:alpha val="43000"/>
                    </a:srgbClr>
                  </a:outerShdw>
                </a:effectLst>
                <a:latin typeface="Comic Sans MS" panose="030F0702030302020204" pitchFamily="66" charset="0"/>
              </a:rPr>
              <a:t>Welcome</a:t>
            </a:r>
          </a:p>
        </p:txBody>
      </p:sp>
      <p:pic>
        <p:nvPicPr>
          <p:cNvPr id="10" name="Picture 2"/>
          <p:cNvPicPr>
            <a:picLocks noChangeAspect="1" noChangeArrowheads="1"/>
          </p:cNvPicPr>
          <p:nvPr/>
        </p:nvPicPr>
        <p:blipFill>
          <a:blip r:embed="rId3"/>
          <a:srcRect/>
          <a:stretch>
            <a:fillRect/>
          </a:stretch>
        </p:blipFill>
        <p:spPr bwMode="auto">
          <a:xfrm>
            <a:off x="10508343" y="302498"/>
            <a:ext cx="1273402" cy="125847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1"/>
          <p:cNvSpPr/>
          <p:nvPr/>
        </p:nvSpPr>
        <p:spPr>
          <a:xfrm>
            <a:off x="290286" y="246743"/>
            <a:ext cx="11651505" cy="1015663"/>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lvl="0" eaLnBrk="1" hangingPunct="1"/>
            <a:r>
              <a:rPr lang="en-US" altLang="zh-CN" sz="3000" dirty="0">
                <a:solidFill>
                  <a:srgbClr val="0070C0"/>
                </a:solidFill>
                <a:latin typeface="Comic Sans MS" panose="030F0702030302020204" pitchFamily="66" charset="0"/>
              </a:rPr>
              <a:t>(3). Rewrite the main points of each paragraph </a:t>
            </a:r>
            <a:r>
              <a:rPr lang="en-US" altLang="zh-CN" sz="3000" dirty="0">
                <a:solidFill>
                  <a:srgbClr val="FF0000"/>
                </a:solidFill>
                <a:latin typeface="Comic Sans MS" panose="030F0702030302020204" pitchFamily="66" charset="0"/>
              </a:rPr>
              <a:t>(in your own words as possible as you can)</a:t>
            </a:r>
            <a:r>
              <a:rPr lang="en-US" altLang="zh-CN" sz="3000" dirty="0">
                <a:solidFill>
                  <a:srgbClr val="0070C0"/>
                </a:solidFill>
                <a:latin typeface="Comic Sans MS" panose="030F0702030302020204" pitchFamily="66" charset="0"/>
              </a:rPr>
              <a:t>.</a:t>
            </a:r>
          </a:p>
        </p:txBody>
      </p:sp>
      <p:sp>
        <p:nvSpPr>
          <p:cNvPr id="5" name="TextBox 1"/>
          <p:cNvSpPr txBox="1">
            <a:spLocks noChangeArrowheads="1"/>
          </p:cNvSpPr>
          <p:nvPr/>
        </p:nvSpPr>
        <p:spPr bwMode="auto">
          <a:xfrm>
            <a:off x="409433" y="4401183"/>
            <a:ext cx="11338881" cy="2062103"/>
          </a:xfrm>
          <a:prstGeom prst="rect">
            <a:avLst/>
          </a:prstGeom>
          <a:solidFill>
            <a:schemeClr val="accent2">
              <a:lumMod val="20000"/>
              <a:lumOff val="80000"/>
            </a:schemeClr>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0" marR="0" lvl="0" indent="0" eaLnBrk="1" hangingPunct="1"/>
            <a:r>
              <a:rPr lang="en-US" altLang="zh-CN" sz="3200" dirty="0">
                <a:latin typeface="Comic Sans MS" panose="030F0702030302020204" pitchFamily="66" charset="0"/>
                <a:sym typeface="+mn-ea"/>
              </a:rPr>
              <a:t>One possible version:</a:t>
            </a:r>
          </a:p>
          <a:p>
            <a:pPr lvl="0" eaLnBrk="1" hangingPunct="1"/>
            <a:r>
              <a:rPr lang="en-US" altLang="zh-CN" sz="3200" dirty="0">
                <a:latin typeface="Comic Sans MS" panose="030F0702030302020204" pitchFamily="66" charset="0"/>
              </a:rPr>
              <a:t>Strange things occurred </a:t>
            </a:r>
            <a:r>
              <a:rPr lang="en-US" altLang="zh-CN" sz="3200" dirty="0">
                <a:latin typeface="Comic Sans MS" panose="030F0702030302020204" pitchFamily="66" charset="0"/>
                <a:sym typeface="+mn-ea"/>
              </a:rPr>
              <a:t>in the countryside </a:t>
            </a:r>
            <a:r>
              <a:rPr lang="en-US" altLang="zh-CN" sz="3200" dirty="0">
                <a:latin typeface="Comic Sans MS" panose="030F0702030302020204" pitchFamily="66" charset="0"/>
              </a:rPr>
              <a:t>before the earthquake</a:t>
            </a:r>
            <a:r>
              <a:rPr lang="en-US" altLang="zh-CN" sz="3200" dirty="0">
                <a:latin typeface="Comic Sans MS" panose="030F0702030302020204" pitchFamily="66" charset="0"/>
                <a:sym typeface="+mn-ea"/>
              </a:rPr>
              <a:t>.  On 28 July 1976, Tangshan was hit \ struck by an earthquake .</a:t>
            </a:r>
          </a:p>
        </p:txBody>
      </p:sp>
      <p:sp>
        <p:nvSpPr>
          <p:cNvPr id="10" name="矩形 9"/>
          <p:cNvSpPr/>
          <p:nvPr/>
        </p:nvSpPr>
        <p:spPr>
          <a:xfrm>
            <a:off x="627866" y="1598486"/>
            <a:ext cx="10609945" cy="2062103"/>
          </a:xfrm>
          <a:prstGeom prst="rect">
            <a:avLst/>
          </a:prstGeom>
        </p:spPr>
        <p:txBody>
          <a:bodyPr wrap="square">
            <a:spAutoFit/>
          </a:bodyPr>
          <a:lstStyle/>
          <a:p>
            <a:r>
              <a:rPr lang="en-US" altLang="zh-CN" sz="3200" b="1" dirty="0">
                <a:latin typeface="Comic Sans MS" panose="030F0702030302020204" pitchFamily="66" charset="0"/>
                <a:ea typeface="宋体" panose="02010600030101010101" pitchFamily="2" charset="-122"/>
              </a:rPr>
              <a:t>Para1.</a:t>
            </a:r>
          </a:p>
          <a:p>
            <a:r>
              <a:rPr lang="en-US" altLang="zh-CN" sz="3200" b="1" dirty="0">
                <a:latin typeface="Comic Sans MS" panose="030F0702030302020204" pitchFamily="66" charset="0"/>
                <a:ea typeface="宋体" panose="02010600030101010101" pitchFamily="2" charset="-122"/>
              </a:rPr>
              <a:t>Strange things happened in the countryside before the earthquake. </a:t>
            </a:r>
            <a:r>
              <a:rPr lang="en-US" altLang="zh-CN" sz="3200" b="1" dirty="0">
                <a:latin typeface="Comic Sans MS" panose="030F0702030302020204" pitchFamily="66" charset="0"/>
                <a:ea typeface="宋体" panose="02010600030101010101" pitchFamily="2" charset="-122"/>
                <a:sym typeface="+mn-ea"/>
              </a:rPr>
              <a:t>An earthquake hit Tangshan China on 28 July 1976.</a:t>
            </a:r>
            <a:r>
              <a:rPr lang="en-US" altLang="zh-CN" sz="3200" b="1" dirty="0">
                <a:latin typeface="Comic Sans MS" panose="030F0702030302020204" pitchFamily="66" charset="0"/>
                <a:ea typeface="宋体" panose="02010600030101010101" pitchFamily="2" charset="-122"/>
              </a:rPr>
              <a:t> </a:t>
            </a:r>
            <a:endParaRPr lang="zh-CN" altLang="en-US" sz="3200" dirty="0"/>
          </a:p>
        </p:txBody>
      </p:sp>
      <p:sp>
        <p:nvSpPr>
          <p:cNvPr id="13" name="圆角矩形 12"/>
          <p:cNvSpPr/>
          <p:nvPr/>
        </p:nvSpPr>
        <p:spPr>
          <a:xfrm>
            <a:off x="8826909" y="3122759"/>
            <a:ext cx="2869222" cy="9144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voice</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4" name="圆角矩形 13"/>
          <p:cNvSpPr/>
          <p:nvPr/>
        </p:nvSpPr>
        <p:spPr>
          <a:xfrm>
            <a:off x="1965279" y="1338347"/>
            <a:ext cx="2223900" cy="76265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Use synonyms</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5" name="圆角矩形 14"/>
          <p:cNvSpPr/>
          <p:nvPr/>
        </p:nvSpPr>
        <p:spPr>
          <a:xfrm>
            <a:off x="4426847" y="1337480"/>
            <a:ext cx="2124078" cy="693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occurred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2" name="直接连接符 11"/>
          <p:cNvCxnSpPr/>
          <p:nvPr/>
        </p:nvCxnSpPr>
        <p:spPr>
          <a:xfrm>
            <a:off x="7123450" y="3079216"/>
            <a:ext cx="669814" cy="66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圆角矩形 16"/>
          <p:cNvSpPr/>
          <p:nvPr/>
        </p:nvSpPr>
        <p:spPr>
          <a:xfrm>
            <a:off x="7123450" y="3209668"/>
            <a:ext cx="1562813" cy="6584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struck</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8" name="直接连接符 17"/>
          <p:cNvCxnSpPr/>
          <p:nvPr/>
        </p:nvCxnSpPr>
        <p:spPr>
          <a:xfrm flipV="1">
            <a:off x="3850479" y="2612571"/>
            <a:ext cx="1650435" cy="239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additive="base">
                                        <p:cTn id="36" dur="1" fill="hold">
                                          <p:stCondLst>
                                            <p:cond delay="0"/>
                                          </p:stCondLst>
                                        </p:cTn>
                                        <p:tgtEl>
                                          <p:spTgt spid="5"/>
                                        </p:tgtEl>
                                        <p:attrNameLst>
                                          <p:attrName>style.visibility</p:attrName>
                                        </p:attrNameLst>
                                      </p:cBhvr>
                                      <p:to>
                                        <p:strVal val="visible"/>
                                      </p:to>
                                    </p:set>
                                    <p:animEffect transition="in" filter="wipe(left)">
                                      <p:cBhvr additive="base">
                                        <p:cTn id="37" dur="500" fill="hold"/>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3" grpId="0" animBg="1"/>
      <p:bldP spid="14" grpId="0" animBg="1"/>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
          <p:cNvSpPr txBox="1">
            <a:spLocks noChangeArrowheads="1"/>
          </p:cNvSpPr>
          <p:nvPr/>
        </p:nvSpPr>
        <p:spPr bwMode="auto">
          <a:xfrm>
            <a:off x="575340" y="4401183"/>
            <a:ext cx="11172974" cy="1077218"/>
          </a:xfrm>
          <a:prstGeom prst="rect">
            <a:avLst/>
          </a:prstGeom>
          <a:solidFill>
            <a:schemeClr val="accent2">
              <a:lumMod val="20000"/>
              <a:lumOff val="80000"/>
            </a:schemeClr>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0" marR="0" lvl="0" indent="0" eaLnBrk="1" hangingPunct="1"/>
            <a:r>
              <a:rPr lang="en-US" altLang="zh-CN" sz="3200" dirty="0">
                <a:latin typeface="Comic Sans MS" panose="030F0702030302020204" pitchFamily="66" charset="0"/>
                <a:sym typeface="+mn-ea"/>
              </a:rPr>
              <a:t>One possible version:</a:t>
            </a:r>
          </a:p>
          <a:p>
            <a:pPr lvl="0" eaLnBrk="1" hangingPunct="1"/>
            <a:r>
              <a:rPr lang="en-US" altLang="zh-CN" sz="3200" dirty="0">
                <a:latin typeface="Comic Sans MS" panose="030F0702030302020204" pitchFamily="66" charset="0"/>
                <a:sym typeface="+mn-ea"/>
              </a:rPr>
              <a:t>More than 400,000 people were dead or injured.</a:t>
            </a:r>
          </a:p>
        </p:txBody>
      </p:sp>
      <p:sp>
        <p:nvSpPr>
          <p:cNvPr id="10" name="矩形 9"/>
          <p:cNvSpPr/>
          <p:nvPr/>
        </p:nvSpPr>
        <p:spPr>
          <a:xfrm>
            <a:off x="753990" y="1582720"/>
            <a:ext cx="10609945" cy="1569660"/>
          </a:xfrm>
          <a:prstGeom prst="rect">
            <a:avLst/>
          </a:prstGeom>
        </p:spPr>
        <p:txBody>
          <a:bodyPr wrap="square">
            <a:spAutoFit/>
          </a:bodyPr>
          <a:lstStyle/>
          <a:p>
            <a:r>
              <a:rPr lang="en-US" altLang="zh-CN" sz="3200" b="1" dirty="0">
                <a:latin typeface="Comic Sans MS" panose="030F0702030302020204" pitchFamily="66" charset="0"/>
                <a:ea typeface="宋体" panose="02010600030101010101" pitchFamily="2" charset="-122"/>
              </a:rPr>
              <a:t>Para2.</a:t>
            </a:r>
          </a:p>
          <a:p>
            <a:r>
              <a:rPr lang="en-US" altLang="zh-CN" sz="3200" b="1" dirty="0">
                <a:latin typeface="Comic Sans MS" panose="030F0702030302020204" pitchFamily="66" charset="0"/>
                <a:ea typeface="宋体" panose="02010600030101010101" pitchFamily="2" charset="-122"/>
              </a:rPr>
              <a:t>The number of people who were killed or badly injured in the quake was more than 400,000.</a:t>
            </a:r>
            <a:endParaRPr lang="zh-CN" altLang="en-US" sz="3200" dirty="0"/>
          </a:p>
        </p:txBody>
      </p:sp>
      <p:sp>
        <p:nvSpPr>
          <p:cNvPr id="8" name="圆角矩形 7"/>
          <p:cNvSpPr/>
          <p:nvPr/>
        </p:nvSpPr>
        <p:spPr>
          <a:xfrm>
            <a:off x="6687403" y="3129780"/>
            <a:ext cx="4708477" cy="114197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sentence pattern</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1" name="直接连接符 10"/>
          <p:cNvCxnSpPr/>
          <p:nvPr/>
        </p:nvCxnSpPr>
        <p:spPr>
          <a:xfrm>
            <a:off x="7155543" y="2627086"/>
            <a:ext cx="1224182" cy="2131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7220605" y="1528773"/>
            <a:ext cx="1399942" cy="65314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dead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3" name="TextBox 1"/>
          <p:cNvSpPr/>
          <p:nvPr/>
        </p:nvSpPr>
        <p:spPr>
          <a:xfrm>
            <a:off x="290286" y="246743"/>
            <a:ext cx="11651505" cy="1015663"/>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(3). Rewrite the main points of each paragraph</a:t>
            </a:r>
            <a:r>
              <a:rPr lang="en-US" altLang="zh-CN" sz="3000" dirty="0">
                <a:solidFill>
                  <a:srgbClr val="FF0000"/>
                </a:solidFill>
                <a:latin typeface="Comic Sans MS" panose="030F0702030302020204" pitchFamily="66" charset="0"/>
              </a:rPr>
              <a:t>(in your own words as possible as you can)</a:t>
            </a:r>
            <a:r>
              <a:rPr lang="en-US" altLang="zh-CN" sz="3000" dirty="0">
                <a:solidFill>
                  <a:srgbClr val="0070C0"/>
                </a:solidFill>
                <a:latin typeface="Comic Sans MS" panose="030F0702030302020204" pitchFamily="66"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additive="base">
                                        <p:cTn id="22" dur="1" fill="hold">
                                          <p:stCondLst>
                                            <p:cond delay="0"/>
                                          </p:stCondLst>
                                        </p:cTn>
                                        <p:tgtEl>
                                          <p:spTgt spid="5"/>
                                        </p:tgtEl>
                                        <p:attrNameLst>
                                          <p:attrName>style.visibility</p:attrName>
                                        </p:attrNameLst>
                                      </p:cBhvr>
                                      <p:to>
                                        <p:strVal val="visible"/>
                                      </p:to>
                                    </p:set>
                                    <p:animEffect transition="in" filter="wipe(left)">
                                      <p:cBhvr additive="base">
                                        <p:cTn id="23" dur="500" fill="hold"/>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8"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
          <p:cNvSpPr txBox="1">
            <a:spLocks noChangeArrowheads="1"/>
          </p:cNvSpPr>
          <p:nvPr/>
        </p:nvSpPr>
        <p:spPr bwMode="auto">
          <a:xfrm>
            <a:off x="575339" y="4401183"/>
            <a:ext cx="8699289" cy="1077218"/>
          </a:xfrm>
          <a:prstGeom prst="rect">
            <a:avLst/>
          </a:prstGeom>
          <a:solidFill>
            <a:schemeClr val="accent2">
              <a:lumMod val="20000"/>
              <a:lumOff val="80000"/>
            </a:schemeClr>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0" marR="0" lvl="0" indent="0" eaLnBrk="1" hangingPunct="1"/>
            <a:r>
              <a:rPr lang="en-US" altLang="zh-CN" sz="3200" dirty="0">
                <a:latin typeface="Comic Sans MS" panose="030F0702030302020204" pitchFamily="66" charset="0"/>
                <a:sym typeface="+mn-ea"/>
              </a:rPr>
              <a:t>One possible version:</a:t>
            </a:r>
          </a:p>
          <a:p>
            <a:pPr lvl="0" eaLnBrk="1" hangingPunct="1"/>
            <a:r>
              <a:rPr lang="en-US" altLang="zh-CN" sz="3200" dirty="0">
                <a:latin typeface="Comic Sans MS" panose="030F0702030302020204" pitchFamily="66" charset="0"/>
              </a:rPr>
              <a:t>The city was nearly/almost ruined.</a:t>
            </a:r>
            <a:endParaRPr lang="en-US" altLang="zh-CN" sz="3200" dirty="0">
              <a:latin typeface="Comic Sans MS" panose="030F0702030302020204" pitchFamily="66" charset="0"/>
              <a:sym typeface="+mn-ea"/>
            </a:endParaRPr>
          </a:p>
        </p:txBody>
      </p:sp>
      <p:sp>
        <p:nvSpPr>
          <p:cNvPr id="10" name="矩形 9"/>
          <p:cNvSpPr/>
          <p:nvPr/>
        </p:nvSpPr>
        <p:spPr>
          <a:xfrm>
            <a:off x="706693" y="1771906"/>
            <a:ext cx="10609945" cy="1077218"/>
          </a:xfrm>
          <a:prstGeom prst="rect">
            <a:avLst/>
          </a:prstGeom>
        </p:spPr>
        <p:txBody>
          <a:bodyPr wrap="square">
            <a:spAutoFit/>
          </a:bodyPr>
          <a:lstStyle/>
          <a:p>
            <a:r>
              <a:rPr lang="en-US" altLang="zh-CN" sz="3200" b="1" dirty="0">
                <a:latin typeface="Comic Sans MS" panose="030F0702030302020204" pitchFamily="66" charset="0"/>
                <a:ea typeface="宋体" panose="02010600030101010101" pitchFamily="2" charset="-122"/>
              </a:rPr>
              <a:t>Para3.</a:t>
            </a:r>
          </a:p>
          <a:p>
            <a:r>
              <a:rPr lang="en-US" altLang="zh-CN" sz="3200" b="1" dirty="0">
                <a:latin typeface="Comic Sans MS" panose="030F0702030302020204" pitchFamily="66" charset="0"/>
                <a:ea typeface="宋体" panose="02010600030101010101" pitchFamily="2" charset="-122"/>
              </a:rPr>
              <a:t>Nearly everything in the city was destroyed.</a:t>
            </a:r>
            <a:endParaRPr lang="zh-CN" altLang="en-US" sz="3200" dirty="0"/>
          </a:p>
        </p:txBody>
      </p:sp>
      <p:sp>
        <p:nvSpPr>
          <p:cNvPr id="8" name="圆角矩形 7"/>
          <p:cNvSpPr/>
          <p:nvPr/>
        </p:nvSpPr>
        <p:spPr>
          <a:xfrm>
            <a:off x="4605166" y="2930619"/>
            <a:ext cx="2464374" cy="6498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subject</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1" name="直接连接符 10"/>
          <p:cNvCxnSpPr/>
          <p:nvPr/>
        </p:nvCxnSpPr>
        <p:spPr>
          <a:xfrm flipV="1">
            <a:off x="838656" y="2844800"/>
            <a:ext cx="1265915" cy="111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769249" y="2934051"/>
            <a:ext cx="1721576" cy="693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almost</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9" name="直接连接符 8"/>
          <p:cNvCxnSpPr/>
          <p:nvPr/>
        </p:nvCxnSpPr>
        <p:spPr>
          <a:xfrm>
            <a:off x="7719402" y="2808600"/>
            <a:ext cx="1806735" cy="312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圆角矩形 13"/>
          <p:cNvSpPr/>
          <p:nvPr/>
        </p:nvSpPr>
        <p:spPr>
          <a:xfrm>
            <a:off x="7719402" y="2931996"/>
            <a:ext cx="1721576" cy="693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ruined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5" name="TextBox 1"/>
          <p:cNvSpPr/>
          <p:nvPr/>
        </p:nvSpPr>
        <p:spPr>
          <a:xfrm>
            <a:off x="290286" y="246743"/>
            <a:ext cx="11651505" cy="1015663"/>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(3). Rewrite the main points of each paragraph</a:t>
            </a:r>
            <a:r>
              <a:rPr lang="en-US" altLang="zh-CN" sz="3000" dirty="0">
                <a:solidFill>
                  <a:srgbClr val="FF0000"/>
                </a:solidFill>
                <a:latin typeface="Comic Sans MS" panose="030F0702030302020204" pitchFamily="66" charset="0"/>
              </a:rPr>
              <a:t>(in your own words as possible as you can)</a:t>
            </a:r>
            <a:r>
              <a:rPr lang="en-US" altLang="zh-CN" sz="3000" dirty="0">
                <a:solidFill>
                  <a:srgbClr val="0070C0"/>
                </a:solidFill>
                <a:latin typeface="Comic Sans MS" panose="030F0702030302020204" pitchFamily="66"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additive="base">
                                        <p:cTn id="32" dur="1" fill="hold">
                                          <p:stCondLst>
                                            <p:cond delay="0"/>
                                          </p:stCondLst>
                                        </p:cTn>
                                        <p:tgtEl>
                                          <p:spTgt spid="5"/>
                                        </p:tgtEl>
                                        <p:attrNameLst>
                                          <p:attrName>style.visibility</p:attrName>
                                        </p:attrNameLst>
                                      </p:cBhvr>
                                      <p:to>
                                        <p:strVal val="visible"/>
                                      </p:to>
                                    </p:set>
                                    <p:animEffect transition="in" filter="wipe(left)">
                                      <p:cBhvr additive="base">
                                        <p:cTn id="33" dur="500" fill="hold"/>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8"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
          <p:cNvSpPr txBox="1">
            <a:spLocks noChangeArrowheads="1"/>
          </p:cNvSpPr>
          <p:nvPr/>
        </p:nvSpPr>
        <p:spPr bwMode="auto">
          <a:xfrm>
            <a:off x="504967" y="4401183"/>
            <a:ext cx="11243347" cy="1569660"/>
          </a:xfrm>
          <a:prstGeom prst="rect">
            <a:avLst/>
          </a:prstGeom>
          <a:solidFill>
            <a:schemeClr val="accent2">
              <a:lumMod val="20000"/>
              <a:lumOff val="80000"/>
            </a:schemeClr>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0" marR="0" lvl="0" indent="0" eaLnBrk="1" hangingPunct="1"/>
            <a:r>
              <a:rPr lang="en-US" altLang="zh-CN" sz="3200" dirty="0">
                <a:latin typeface="Comic Sans MS" panose="030F0702030302020204" pitchFamily="66" charset="0"/>
                <a:sym typeface="+mn-ea"/>
              </a:rPr>
              <a:t>One possible version:</a:t>
            </a:r>
          </a:p>
          <a:p>
            <a:r>
              <a:rPr lang="en-US" altLang="zh-CN" sz="3200" dirty="0">
                <a:latin typeface="Comic Sans MS" panose="030F0702030302020204" pitchFamily="66" charset="0"/>
              </a:rPr>
              <a:t>Soldiers and medical workers arrived and started rescuing and rebuilding work right after the quakes.</a:t>
            </a:r>
          </a:p>
        </p:txBody>
      </p:sp>
      <p:sp>
        <p:nvSpPr>
          <p:cNvPr id="10" name="矩形 9"/>
          <p:cNvSpPr/>
          <p:nvPr/>
        </p:nvSpPr>
        <p:spPr>
          <a:xfrm>
            <a:off x="587766" y="1559033"/>
            <a:ext cx="11164742" cy="1569660"/>
          </a:xfrm>
          <a:prstGeom prst="rect">
            <a:avLst/>
          </a:prstGeom>
        </p:spPr>
        <p:txBody>
          <a:bodyPr wrap="square">
            <a:spAutoFit/>
          </a:bodyPr>
          <a:lstStyle/>
          <a:p>
            <a:r>
              <a:rPr lang="en-US" altLang="zh-CN" sz="3200" b="1" dirty="0">
                <a:latin typeface="Comic Sans MS" panose="030F0702030302020204" pitchFamily="66" charset="0"/>
                <a:ea typeface="宋体" panose="02010600030101010101" pitchFamily="2" charset="-122"/>
              </a:rPr>
              <a:t>Para4.</a:t>
            </a:r>
          </a:p>
          <a:p>
            <a:r>
              <a:rPr lang="en-US" altLang="zh-CN" sz="3200" b="1" dirty="0">
                <a:latin typeface="Comic Sans MS" panose="030F0702030302020204" pitchFamily="66" charset="0"/>
                <a:ea typeface="宋体" panose="02010600030101010101" pitchFamily="2" charset="-122"/>
              </a:rPr>
              <a:t>Soldiers and medical workers came and began rescuing and rebuilding the city soon after the quakes.</a:t>
            </a:r>
          </a:p>
        </p:txBody>
      </p:sp>
      <p:sp>
        <p:nvSpPr>
          <p:cNvPr id="13" name="圆角矩形 12"/>
          <p:cNvSpPr/>
          <p:nvPr/>
        </p:nvSpPr>
        <p:spPr>
          <a:xfrm>
            <a:off x="3559425" y="1300447"/>
            <a:ext cx="2130174" cy="78765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Use synonyms</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4" name="直接连接符 13"/>
          <p:cNvCxnSpPr/>
          <p:nvPr/>
        </p:nvCxnSpPr>
        <p:spPr>
          <a:xfrm>
            <a:off x="8648513" y="2582293"/>
            <a:ext cx="993228" cy="157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圆角矩形 17"/>
          <p:cNvSpPr/>
          <p:nvPr/>
        </p:nvSpPr>
        <p:spPr>
          <a:xfrm>
            <a:off x="6293945" y="1284791"/>
            <a:ext cx="1732455" cy="6498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arrived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5" name="直接连接符 14"/>
          <p:cNvCxnSpPr/>
          <p:nvPr/>
        </p:nvCxnSpPr>
        <p:spPr>
          <a:xfrm flipV="1">
            <a:off x="6564628" y="2556680"/>
            <a:ext cx="1013779" cy="1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圆角矩形 16"/>
          <p:cNvSpPr/>
          <p:nvPr/>
        </p:nvSpPr>
        <p:spPr>
          <a:xfrm>
            <a:off x="8536402" y="1292050"/>
            <a:ext cx="1828800" cy="6498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started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1" name="TextBox 1"/>
          <p:cNvSpPr/>
          <p:nvPr/>
        </p:nvSpPr>
        <p:spPr>
          <a:xfrm>
            <a:off x="290286" y="246743"/>
            <a:ext cx="11651505" cy="1015663"/>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(3). Rewrite the main points of each paragraph</a:t>
            </a:r>
            <a:r>
              <a:rPr lang="en-US" altLang="zh-CN" sz="3000" dirty="0">
                <a:solidFill>
                  <a:srgbClr val="FF0000"/>
                </a:solidFill>
                <a:latin typeface="Comic Sans MS" panose="030F0702030302020204" pitchFamily="66" charset="0"/>
              </a:rPr>
              <a:t>(in your own words as possible as you can)</a:t>
            </a:r>
            <a:r>
              <a:rPr lang="en-US" altLang="zh-CN" sz="3000" dirty="0">
                <a:solidFill>
                  <a:srgbClr val="0070C0"/>
                </a:solidFill>
                <a:latin typeface="Comic Sans MS" panose="030F0702030302020204" pitchFamily="66" charset="0"/>
              </a:rPr>
              <a:t>.</a:t>
            </a: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3" grpId="0" animBg="1"/>
      <p:bldP spid="18"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
          <p:cNvSpPr txBox="1">
            <a:spLocks noChangeArrowheads="1"/>
          </p:cNvSpPr>
          <p:nvPr/>
        </p:nvSpPr>
        <p:spPr bwMode="auto">
          <a:xfrm>
            <a:off x="575340" y="4401183"/>
            <a:ext cx="11172974" cy="1569660"/>
          </a:xfrm>
          <a:prstGeom prst="rect">
            <a:avLst/>
          </a:prstGeom>
          <a:solidFill>
            <a:schemeClr val="accent2">
              <a:lumMod val="20000"/>
              <a:lumOff val="80000"/>
            </a:schemeClr>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0" marR="0" lvl="0" indent="0" eaLnBrk="1" hangingPunct="1"/>
            <a:r>
              <a:rPr lang="en-US" altLang="zh-CN" sz="3200" dirty="0">
                <a:latin typeface="Comic Sans MS" panose="030F0702030302020204" pitchFamily="66" charset="0"/>
                <a:sym typeface="+mn-ea"/>
              </a:rPr>
              <a:t>One possible version:</a:t>
            </a:r>
          </a:p>
          <a:p>
            <a:pPr lvl="0" eaLnBrk="1" hangingPunct="1"/>
            <a:r>
              <a:rPr lang="en-US" altLang="zh-CN" sz="3200" dirty="0">
                <a:latin typeface="Comic Sans MS" panose="030F0702030302020204" pitchFamily="66" charset="0"/>
              </a:rPr>
              <a:t>Because of the government’s support and the people's efforts, we built a new Tangshan .</a:t>
            </a:r>
            <a:endParaRPr lang="en-US" altLang="zh-CN" sz="3200" dirty="0">
              <a:latin typeface="Comic Sans MS" panose="030F0702030302020204" pitchFamily="66" charset="0"/>
              <a:sym typeface="+mn-ea"/>
            </a:endParaRPr>
          </a:p>
        </p:txBody>
      </p:sp>
      <p:sp>
        <p:nvSpPr>
          <p:cNvPr id="10" name="矩形 9"/>
          <p:cNvSpPr/>
          <p:nvPr/>
        </p:nvSpPr>
        <p:spPr>
          <a:xfrm>
            <a:off x="533273" y="1771907"/>
            <a:ext cx="11022852" cy="2062103"/>
          </a:xfrm>
          <a:prstGeom prst="rect">
            <a:avLst/>
          </a:prstGeom>
        </p:spPr>
        <p:txBody>
          <a:bodyPr wrap="square">
            <a:spAutoFit/>
          </a:bodyPr>
          <a:lstStyle/>
          <a:p>
            <a:r>
              <a:rPr lang="en-US" altLang="zh-CN" sz="3200" b="1" dirty="0">
                <a:latin typeface="Comic Sans MS" panose="030F0702030302020204" pitchFamily="66" charset="0"/>
                <a:ea typeface="宋体" panose="02010600030101010101" pitchFamily="2" charset="-122"/>
              </a:rPr>
              <a:t>Para5.</a:t>
            </a:r>
          </a:p>
          <a:p>
            <a:r>
              <a:rPr lang="en-US" altLang="zh-CN" sz="3200" b="1" dirty="0">
                <a:latin typeface="Comic Sans MS" panose="030F0702030302020204" pitchFamily="66" charset="0"/>
                <a:ea typeface="宋体" panose="02010600030101010101" pitchFamily="2" charset="-122"/>
              </a:rPr>
              <a:t>With strong support from the government and the tireless efforts of the city's people, a new Tangshan was built upon the earthquake ruins.</a:t>
            </a:r>
            <a:endParaRPr lang="zh-CN" altLang="en-US" sz="3200" dirty="0"/>
          </a:p>
        </p:txBody>
      </p:sp>
      <p:cxnSp>
        <p:nvCxnSpPr>
          <p:cNvPr id="11" name="直接连接符 10"/>
          <p:cNvCxnSpPr/>
          <p:nvPr/>
        </p:nvCxnSpPr>
        <p:spPr>
          <a:xfrm>
            <a:off x="723331" y="2798586"/>
            <a:ext cx="8038532" cy="293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2038222" y="1654846"/>
            <a:ext cx="7206019" cy="6498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with the government’s support/aid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3" name="圆角矩形 12"/>
          <p:cNvSpPr/>
          <p:nvPr/>
        </p:nvSpPr>
        <p:spPr>
          <a:xfrm>
            <a:off x="2540587" y="3752654"/>
            <a:ext cx="2196716" cy="6498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voice</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4" name="TextBox 1"/>
          <p:cNvSpPr/>
          <p:nvPr/>
        </p:nvSpPr>
        <p:spPr>
          <a:xfrm>
            <a:off x="290286" y="246743"/>
            <a:ext cx="11651505" cy="1015663"/>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(3). Rewrite the main points of each paragraph</a:t>
            </a:r>
            <a:r>
              <a:rPr lang="en-US" altLang="zh-CN" sz="3000" dirty="0">
                <a:solidFill>
                  <a:srgbClr val="FF0000"/>
                </a:solidFill>
                <a:latin typeface="Comic Sans MS" panose="030F0702030302020204" pitchFamily="66" charset="0"/>
              </a:rPr>
              <a:t>(in your own words as possible as you can)</a:t>
            </a:r>
            <a:r>
              <a:rPr lang="en-US" altLang="zh-CN" sz="3000" dirty="0">
                <a:solidFill>
                  <a:srgbClr val="0070C0"/>
                </a:solidFill>
                <a:latin typeface="Comic Sans MS" panose="030F0702030302020204" pitchFamily="66" charset="0"/>
              </a:rPr>
              <a:t>.</a:t>
            </a:r>
          </a:p>
        </p:txBody>
      </p:sp>
      <p:cxnSp>
        <p:nvCxnSpPr>
          <p:cNvPr id="15" name="直接连接符 14"/>
          <p:cNvCxnSpPr/>
          <p:nvPr/>
        </p:nvCxnSpPr>
        <p:spPr>
          <a:xfrm>
            <a:off x="685502" y="3825265"/>
            <a:ext cx="1702856" cy="87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153102" y="3368065"/>
            <a:ext cx="3022898" cy="137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additive="base">
                                        <p:cTn id="33" dur="1" fill="hold">
                                          <p:stCondLst>
                                            <p:cond delay="0"/>
                                          </p:stCondLst>
                                        </p:cTn>
                                        <p:tgtEl>
                                          <p:spTgt spid="5"/>
                                        </p:tgtEl>
                                        <p:attrNameLst>
                                          <p:attrName>style.visibility</p:attrName>
                                        </p:attrNameLst>
                                      </p:cBhvr>
                                      <p:to>
                                        <p:strVal val="visible"/>
                                      </p:to>
                                    </p:set>
                                    <p:animEffect transition="in" filter="wipe(left)">
                                      <p:cBhvr additive="base">
                                        <p:cTn id="34" dur="500" fill="hold"/>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576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s</a:t>
            </a:r>
            <a:endParaRPr lang="zh-CN" altLang="en-US" dirty="0"/>
          </a:p>
        </p:txBody>
      </p:sp>
      <p:sp>
        <p:nvSpPr>
          <p:cNvPr id="12" name="文本框 2"/>
          <p:cNvSpPr/>
          <p:nvPr/>
        </p:nvSpPr>
        <p:spPr>
          <a:xfrm>
            <a:off x="613354" y="1760938"/>
            <a:ext cx="8313216" cy="4899803"/>
          </a:xfrm>
          <a:prstGeom prst="rect">
            <a:avLst/>
          </a:prstGeom>
          <a:noFill/>
          <a:ln>
            <a:solidFill>
              <a:schemeClr val="tx1"/>
            </a:solid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eaLnBrk="1" hangingPunct="1">
              <a:lnSpc>
                <a:spcPct val="110000"/>
              </a:lnSpc>
            </a:pPr>
            <a:r>
              <a:rPr lang="en-US" altLang="zh-CN" sz="2800" dirty="0">
                <a:solidFill>
                  <a:schemeClr val="accent6">
                    <a:lumMod val="75000"/>
                  </a:schemeClr>
                </a:solidFill>
                <a:latin typeface="Comic Sans MS" panose="030F0702030302020204" pitchFamily="66" charset="0"/>
                <a:sym typeface="+mn-ea"/>
              </a:rPr>
              <a:t>Strange things occurred in the countryside before the earthquake</a:t>
            </a:r>
            <a:r>
              <a:rPr lang="en-US" altLang="zh-CN" sz="2800" dirty="0">
                <a:latin typeface="Comic Sans MS" panose="030F0702030302020204" pitchFamily="66" charset="0"/>
                <a:sym typeface="+mn-ea"/>
              </a:rPr>
              <a:t>.</a:t>
            </a:r>
            <a:r>
              <a:rPr lang="en-US" altLang="zh-CN" sz="2800" dirty="0">
                <a:solidFill>
                  <a:schemeClr val="accent6">
                    <a:lumMod val="75000"/>
                  </a:schemeClr>
                </a:solidFill>
                <a:latin typeface="Comic Sans MS" panose="030F0702030302020204" pitchFamily="66" charset="0"/>
                <a:sym typeface="+mn-ea"/>
              </a:rPr>
              <a:t>       on  28 July 1976, Tangshan  was hit by an earthquake </a:t>
            </a:r>
            <a:r>
              <a:rPr sz="2800" dirty="0">
                <a:latin typeface="Comic Sans MS" panose="030F0702030302020204" pitchFamily="66" charset="0"/>
                <a:sym typeface="+mn-ea"/>
              </a:rPr>
              <a:t>. </a:t>
            </a:r>
            <a:r>
              <a:rPr lang="en-US" altLang="zh-CN" sz="2800" dirty="0">
                <a:solidFill>
                  <a:schemeClr val="accent1">
                    <a:lumMod val="75000"/>
                  </a:schemeClr>
                </a:solidFill>
                <a:latin typeface="Comic Sans MS" panose="030F0702030302020204" pitchFamily="66" charset="0"/>
                <a:sym typeface="+mn-ea"/>
              </a:rPr>
              <a:t>More  than  400,000  people were dead or injured. And  t</a:t>
            </a:r>
            <a:r>
              <a:rPr sz="2800" dirty="0">
                <a:solidFill>
                  <a:schemeClr val="accent1">
                    <a:lumMod val="75000"/>
                  </a:schemeClr>
                </a:solidFill>
                <a:latin typeface="Comic Sans MS" panose="030F0702030302020204" pitchFamily="66" charset="0"/>
                <a:sym typeface="+mn-ea"/>
              </a:rPr>
              <a:t>he city was  nearly  </a:t>
            </a:r>
            <a:r>
              <a:rPr lang="en-US" sz="2800" dirty="0">
                <a:solidFill>
                  <a:schemeClr val="accent1">
                    <a:lumMod val="75000"/>
                  </a:schemeClr>
                </a:solidFill>
                <a:latin typeface="Comic Sans MS" panose="030F0702030302020204" pitchFamily="66" charset="0"/>
                <a:sym typeface="+mn-ea"/>
              </a:rPr>
              <a:t>ruin</a:t>
            </a:r>
            <a:r>
              <a:rPr sz="2800" dirty="0">
                <a:solidFill>
                  <a:schemeClr val="accent1">
                    <a:lumMod val="75000"/>
                  </a:schemeClr>
                </a:solidFill>
                <a:latin typeface="Comic Sans MS" panose="030F0702030302020204" pitchFamily="66" charset="0"/>
                <a:sym typeface="+mn-ea"/>
              </a:rPr>
              <a:t>ed. </a:t>
            </a:r>
            <a:r>
              <a:rPr lang="en-US" sz="2800" dirty="0">
                <a:solidFill>
                  <a:schemeClr val="accent1">
                    <a:lumMod val="75000"/>
                  </a:schemeClr>
                </a:solidFill>
                <a:latin typeface="Comic Sans MS" panose="030F0702030302020204" pitchFamily="66" charset="0"/>
                <a:sym typeface="+mn-ea"/>
              </a:rPr>
              <a:t>   </a:t>
            </a:r>
            <a:r>
              <a:rPr lang="en-US" sz="2800" dirty="0">
                <a:latin typeface="Comic Sans MS" panose="030F0702030302020204" pitchFamily="66" charset="0"/>
                <a:sym typeface="+mn-ea"/>
              </a:rPr>
              <a:t>           </a:t>
            </a:r>
          </a:p>
          <a:p>
            <a:pPr eaLnBrk="1" hangingPunct="1">
              <a:lnSpc>
                <a:spcPct val="110000"/>
              </a:lnSpc>
            </a:pPr>
            <a:r>
              <a:rPr lang="en-US" sz="2800" dirty="0">
                <a:latin typeface="Comic Sans MS" panose="030F0702030302020204" pitchFamily="66" charset="0"/>
                <a:sym typeface="+mn-ea"/>
              </a:rPr>
              <a:t>           s</a:t>
            </a:r>
            <a:r>
              <a:rPr lang="en-US" altLang="zh-CN" sz="2800" dirty="0">
                <a:latin typeface="Comic Sans MS" panose="030F0702030302020204" pitchFamily="66" charset="0"/>
              </a:rPr>
              <a:t>oldiers  and  medical  workers arrived and started rescuing and rebuilding work right after the quakes. Because of the government’s support and the people's efforts, we have built a new Tangshan </a:t>
            </a:r>
            <a:r>
              <a:rPr lang="en-US" altLang="zh-CN" sz="2800" dirty="0">
                <a:latin typeface="Comic Sans MS" panose="030F0702030302020204" pitchFamily="66" charset="0"/>
                <a:sym typeface="+mn-ea"/>
              </a:rPr>
              <a:t>.</a:t>
            </a:r>
          </a:p>
        </p:txBody>
      </p:sp>
      <p:sp>
        <p:nvSpPr>
          <p:cNvPr id="34" name="TextBox 1"/>
          <p:cNvSpPr/>
          <p:nvPr/>
        </p:nvSpPr>
        <p:spPr>
          <a:xfrm>
            <a:off x="202497" y="281608"/>
            <a:ext cx="11862123" cy="553998"/>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r>
              <a:rPr lang="en-US" altLang="zh-CN" sz="3000" dirty="0">
                <a:solidFill>
                  <a:srgbClr val="0070C0"/>
                </a:solidFill>
                <a:latin typeface="Comic Sans MS" panose="030F0702030302020204" pitchFamily="66" charset="0"/>
              </a:rPr>
              <a:t>(4). Organize the ideas, using conjunctions if necessary. </a:t>
            </a:r>
          </a:p>
        </p:txBody>
      </p:sp>
      <p:sp>
        <p:nvSpPr>
          <p:cNvPr id="5" name="文本框 4"/>
          <p:cNvSpPr txBox="1"/>
          <p:nvPr/>
        </p:nvSpPr>
        <p:spPr>
          <a:xfrm>
            <a:off x="927484" y="1078173"/>
            <a:ext cx="2725426" cy="523220"/>
          </a:xfrm>
          <a:prstGeom prst="rect">
            <a:avLst/>
          </a:prstGeom>
          <a:solidFill>
            <a:schemeClr val="bg2"/>
          </a:solidFill>
        </p:spPr>
        <p:txBody>
          <a:bodyPr wrap="none" rtlCol="0">
            <a:spAutoFit/>
          </a:bodyPr>
          <a:lstStyle/>
          <a:p>
            <a:r>
              <a:rPr lang="en-US" altLang="zh-CN" sz="2800" b="1" dirty="0">
                <a:solidFill>
                  <a:srgbClr val="FF0000"/>
                </a:solidFill>
                <a:latin typeface="Comic Sans MS" panose="030F0702030302020204" pitchFamily="66" charset="0"/>
                <a:ea typeface="宋体" panose="02010600030101010101" pitchFamily="2" charset="-122"/>
              </a:rPr>
              <a:t>Sample writing</a:t>
            </a:r>
            <a:endParaRPr lang="zh-CN" altLang="en-US" sz="2800" b="1" dirty="0">
              <a:solidFill>
                <a:srgbClr val="FF0000"/>
              </a:solidFill>
              <a:latin typeface="Comic Sans MS" panose="030F0702030302020204" pitchFamily="66" charset="0"/>
              <a:ea typeface="宋体" panose="02010600030101010101" pitchFamily="2" charset="-122"/>
            </a:endParaRPr>
          </a:p>
        </p:txBody>
      </p:sp>
      <p:sp>
        <p:nvSpPr>
          <p:cNvPr id="2" name="矩形标注 1"/>
          <p:cNvSpPr/>
          <p:nvPr/>
        </p:nvSpPr>
        <p:spPr>
          <a:xfrm>
            <a:off x="9189606" y="1339783"/>
            <a:ext cx="1567275" cy="1225799"/>
          </a:xfrm>
          <a:prstGeom prst="wedgeRectCallout">
            <a:avLst>
              <a:gd name="adj1" fmla="val -101078"/>
              <a:gd name="adj2" fmla="val 5580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Date</a:t>
            </a:r>
          </a:p>
          <a:p>
            <a:pPr algn="ctr"/>
            <a:r>
              <a:rPr lang="en-US" altLang="zh-CN" sz="2800" b="1" dirty="0">
                <a:solidFill>
                  <a:schemeClr val="tx1"/>
                </a:solidFill>
                <a:latin typeface="Comic Sans MS" panose="030F0702030302020204" pitchFamily="66" charset="0"/>
                <a:ea typeface="微软雅黑" panose="020B0503020204020204" pitchFamily="34" charset="-122"/>
              </a:rPr>
              <a:t>Event</a:t>
            </a:r>
          </a:p>
          <a:p>
            <a:pPr algn="ctr"/>
            <a:r>
              <a:rPr lang="en-US" altLang="zh-CN" sz="2800" b="1" dirty="0">
                <a:solidFill>
                  <a:schemeClr val="tx1"/>
                </a:solidFill>
                <a:latin typeface="Comic Sans MS" panose="030F0702030302020204" pitchFamily="66" charset="0"/>
                <a:ea typeface="微软雅黑" panose="020B0503020204020204" pitchFamily="34" charset="-122"/>
              </a:rPr>
              <a:t>Place</a:t>
            </a:r>
            <a:endParaRPr lang="zh-CN" altLang="en-US" sz="2800" b="1" dirty="0">
              <a:solidFill>
                <a:schemeClr val="tx1"/>
              </a:solidFill>
              <a:latin typeface="Comic Sans MS" panose="030F0702030302020204" pitchFamily="66" charset="0"/>
              <a:ea typeface="微软雅黑" panose="020B0503020204020204" pitchFamily="34" charset="-122"/>
            </a:endParaRPr>
          </a:p>
        </p:txBody>
      </p:sp>
      <p:sp>
        <p:nvSpPr>
          <p:cNvPr id="8" name="矩形标注 7"/>
          <p:cNvSpPr/>
          <p:nvPr/>
        </p:nvSpPr>
        <p:spPr>
          <a:xfrm>
            <a:off x="9241751" y="3179927"/>
            <a:ext cx="1362557" cy="822277"/>
          </a:xfrm>
          <a:prstGeom prst="wedgeRectCallout">
            <a:avLst>
              <a:gd name="adj1" fmla="val -88711"/>
              <a:gd name="adj2" fmla="val 3878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Effect</a:t>
            </a:r>
          </a:p>
        </p:txBody>
      </p:sp>
      <p:sp>
        <p:nvSpPr>
          <p:cNvPr id="9" name="矩形标注 8"/>
          <p:cNvSpPr/>
          <p:nvPr/>
        </p:nvSpPr>
        <p:spPr>
          <a:xfrm>
            <a:off x="9241751" y="4878159"/>
            <a:ext cx="1812936" cy="822277"/>
          </a:xfrm>
          <a:prstGeom prst="wedgeRectCallout">
            <a:avLst>
              <a:gd name="adj1" fmla="val -92717"/>
              <a:gd name="adj2" fmla="val 13888"/>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Following events</a:t>
            </a:r>
          </a:p>
        </p:txBody>
      </p:sp>
      <p:sp>
        <p:nvSpPr>
          <p:cNvPr id="13" name="矩形 12"/>
          <p:cNvSpPr/>
          <p:nvPr/>
        </p:nvSpPr>
        <p:spPr>
          <a:xfrm>
            <a:off x="4809251" y="2297151"/>
            <a:ext cx="1043876" cy="461665"/>
          </a:xfrm>
          <a:prstGeom prst="rect">
            <a:avLst/>
          </a:prstGeom>
        </p:spPr>
        <p:txBody>
          <a:bodyPr wrap="none">
            <a:spAutoFit/>
          </a:bodyPr>
          <a:lstStyle/>
          <a:p>
            <a:r>
              <a:rPr lang="en-US" altLang="zh-CN" sz="2400" b="1" dirty="0">
                <a:solidFill>
                  <a:srgbClr val="FF0000"/>
                </a:solidFill>
                <a:latin typeface="Comic Sans MS" panose="030F0702030302020204" pitchFamily="66" charset="0"/>
                <a:sym typeface="+mn-ea"/>
              </a:rPr>
              <a:t>Then,</a:t>
            </a:r>
            <a:endParaRPr lang="zh-CN" altLang="en-US" sz="2400" b="1" dirty="0"/>
          </a:p>
        </p:txBody>
      </p:sp>
      <p:sp>
        <p:nvSpPr>
          <p:cNvPr id="14" name="矩形 13"/>
          <p:cNvSpPr/>
          <p:nvPr/>
        </p:nvSpPr>
        <p:spPr>
          <a:xfrm>
            <a:off x="711144" y="4144221"/>
            <a:ext cx="1564852" cy="461665"/>
          </a:xfrm>
          <a:prstGeom prst="rect">
            <a:avLst/>
          </a:prstGeom>
        </p:spPr>
        <p:txBody>
          <a:bodyPr wrap="none">
            <a:spAutoFit/>
          </a:bodyPr>
          <a:lstStyle/>
          <a:p>
            <a:r>
              <a:rPr lang="en-US" sz="2400" b="1" dirty="0">
                <a:solidFill>
                  <a:srgbClr val="FF0000"/>
                </a:solidFill>
                <a:latin typeface="Comic Sans MS" panose="030F0702030302020204" pitchFamily="66" charset="0"/>
                <a:sym typeface="+mn-ea"/>
              </a:rPr>
              <a:t>However,</a:t>
            </a:r>
            <a:endParaRPr lang="zh-CN" altLang="en-US" sz="2400" b="1" dirty="0"/>
          </a:p>
        </p:txBody>
      </p:sp>
      <p:pic>
        <p:nvPicPr>
          <p:cNvPr id="3" name="图片 2"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1" fill="hold" grpId="0" nodeType="withEffect">
                                  <p:stCondLst>
                                    <p:cond delay="0"/>
                                  </p:stCondLst>
                                  <p:childTnLst>
                                    <p:set>
                                      <p:cBhvr additive="base">
                                        <p:cTn id="9" dur="1" fill="hold">
                                          <p:stCondLst>
                                            <p:cond delay="0"/>
                                          </p:stCondLst>
                                        </p:cTn>
                                        <p:tgtEl>
                                          <p:spTgt spid="12"/>
                                        </p:tgtEl>
                                        <p:attrNameLst>
                                          <p:attrName>style.visibility</p:attrName>
                                        </p:attrNameLst>
                                      </p:cBhvr>
                                      <p:to>
                                        <p:strVal val="visible"/>
                                      </p:to>
                                    </p:set>
                                    <p:animEffect transition="in" filter="wipe(up)">
                                      <p:cBhvr additive="base">
                                        <p:cTn id="10" dur="500" fill="hold"/>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2" grpId="0" animBg="1"/>
      <p:bldP spid="8" grpId="0" animBg="1"/>
      <p:bldP spid="9" grpId="0" animBg="1"/>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1.jpg"/>
          <p:cNvPicPr>
            <a:picLocks noChangeAspect="1"/>
          </p:cNvPicPr>
          <p:nvPr/>
        </p:nvPicPr>
        <p:blipFill>
          <a:blip r:embed="rId2"/>
          <a:stretch>
            <a:fillRect/>
          </a:stretch>
        </p:blipFill>
        <p:spPr>
          <a:xfrm>
            <a:off x="0" y="0"/>
            <a:ext cx="12192000" cy="6858000"/>
          </a:xfrm>
          <a:prstGeom prst="rect">
            <a:avLst/>
          </a:prstGeom>
        </p:spPr>
      </p:pic>
      <p:pic>
        <p:nvPicPr>
          <p:cNvPr id="120834" name="图片 1"/>
          <p:cNvPicPr>
            <a:picLocks noChangeAspect="1"/>
          </p:cNvPicPr>
          <p:nvPr/>
        </p:nvPicPr>
        <p:blipFill>
          <a:blip r:embed="rId3"/>
          <a:stretch>
            <a:fillRect/>
          </a:stretch>
        </p:blipFill>
        <p:spPr>
          <a:xfrm>
            <a:off x="202656" y="186146"/>
            <a:ext cx="11784330" cy="1352550"/>
          </a:xfrm>
          <a:prstGeom prst="rect">
            <a:avLst/>
          </a:prstGeom>
          <a:noFill/>
          <a:ln w="9525">
            <a:noFill/>
          </a:ln>
        </p:spPr>
      </p:pic>
      <p:sp>
        <p:nvSpPr>
          <p:cNvPr id="8" name="矩形 7"/>
          <p:cNvSpPr/>
          <p:nvPr/>
        </p:nvSpPr>
        <p:spPr>
          <a:xfrm>
            <a:off x="1316446" y="440781"/>
            <a:ext cx="9910445" cy="768350"/>
          </a:xfrm>
          <a:prstGeom prst="rect">
            <a:avLst/>
          </a:prstGeom>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400" b="1" i="0" u="none" strike="noStrike" kern="1200" cap="none" spc="225" normalizeH="0" baseline="0" noProof="1">
                <a:ln>
                  <a:solidFill>
                    <a:sysClr val="window" lastClr="FFFFFF"/>
                  </a:solidFill>
                </a:ln>
                <a:solidFill>
                  <a:srgbClr val="FFFF00"/>
                </a:solidFill>
                <a:effectLst>
                  <a:outerShdw blurRad="38100" dist="38100" dir="2700000" algn="tl">
                    <a:srgbClr val="000000">
                      <a:alpha val="43137"/>
                    </a:srgbClr>
                  </a:outerShdw>
                </a:effectLst>
                <a:uLnTx/>
                <a:uFillTx/>
                <a:latin typeface="Comic Sans MS" panose="030F0702030302020204" pitchFamily="66" charset="0"/>
                <a:ea typeface="宋体" panose="02010600030101010101" pitchFamily="2" charset="-122"/>
                <a:cs typeface="Comic Sans MS" panose="030F0702030302020204" pitchFamily="66" charset="0"/>
                <a:sym typeface="微软雅黑" panose="020B0503020204020204" pitchFamily="34" charset="-122"/>
              </a:rPr>
              <a:t>Summary:What have we learnt?</a:t>
            </a:r>
          </a:p>
        </p:txBody>
      </p:sp>
      <p:sp>
        <p:nvSpPr>
          <p:cNvPr id="2" name="流程图: 可选过程 1"/>
          <p:cNvSpPr/>
          <p:nvPr/>
        </p:nvSpPr>
        <p:spPr>
          <a:xfrm>
            <a:off x="523784" y="1536700"/>
            <a:ext cx="3507105" cy="1712595"/>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 name="文本框 2"/>
          <p:cNvSpPr txBox="1"/>
          <p:nvPr/>
        </p:nvSpPr>
        <p:spPr>
          <a:xfrm>
            <a:off x="581841" y="1683838"/>
            <a:ext cx="3875405" cy="1569660"/>
          </a:xfrm>
          <a:prstGeom prst="rect">
            <a:avLst/>
          </a:prstGeom>
          <a:noFill/>
        </p:spPr>
        <p:txBody>
          <a:bodyPr wrap="square" rtlCol="0">
            <a:spAutoFit/>
          </a:bodyPr>
          <a:lstStyle/>
          <a:p>
            <a:r>
              <a:rPr lang="en-US" altLang="zh-CN" sz="3200" b="1">
                <a:latin typeface="Book Antiqua" panose="02040602050305030304" pitchFamily="18" charset="0"/>
                <a:ea typeface="宋体" panose="02010600030101010101" pitchFamily="2" charset="-122"/>
                <a:cs typeface="Book Antiqua" panose="02040602050305030304" pitchFamily="18" charset="0"/>
              </a:rPr>
              <a:t>structure and </a:t>
            </a:r>
          </a:p>
          <a:p>
            <a:r>
              <a:rPr lang="en-US" altLang="zh-CN" sz="3200" b="1">
                <a:latin typeface="Book Antiqua" panose="02040602050305030304" pitchFamily="18" charset="0"/>
                <a:ea typeface="宋体" panose="02010600030101010101" pitchFamily="2" charset="-122"/>
                <a:cs typeface="Book Antiqua" panose="02040602050305030304" pitchFamily="18" charset="0"/>
              </a:rPr>
              <a:t>main </a:t>
            </a:r>
            <a:r>
              <a:rPr lang="en-US" altLang="zh-CN" sz="3200" b="1" dirty="0">
                <a:latin typeface="Book Antiqua" panose="02040602050305030304" pitchFamily="18" charset="0"/>
                <a:ea typeface="宋体" panose="02010600030101010101" pitchFamily="2" charset="-122"/>
                <a:cs typeface="Book Antiqua" panose="02040602050305030304" pitchFamily="18" charset="0"/>
              </a:rPr>
              <a:t>points of a news report</a:t>
            </a:r>
          </a:p>
        </p:txBody>
      </p:sp>
      <p:sp>
        <p:nvSpPr>
          <p:cNvPr id="4" name="流程图: 可选过程 3"/>
          <p:cNvSpPr/>
          <p:nvPr/>
        </p:nvSpPr>
        <p:spPr>
          <a:xfrm>
            <a:off x="7739380" y="1536700"/>
            <a:ext cx="4011342" cy="1712595"/>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5" name="文本框 4"/>
          <p:cNvSpPr txBox="1"/>
          <p:nvPr/>
        </p:nvSpPr>
        <p:spPr>
          <a:xfrm>
            <a:off x="7674584" y="1679635"/>
            <a:ext cx="4198968" cy="1569660"/>
          </a:xfrm>
          <a:prstGeom prst="rect">
            <a:avLst/>
          </a:prstGeom>
          <a:noFill/>
        </p:spPr>
        <p:txBody>
          <a:bodyPr wrap="square" rtlCol="0">
            <a:spAutoFit/>
          </a:bodyPr>
          <a:lstStyle/>
          <a:p>
            <a:r>
              <a:rPr lang="en-US" altLang="zh-CN" sz="3200" b="1" dirty="0">
                <a:latin typeface="Book Antiqua" panose="02040602050305030304" pitchFamily="18" charset="0"/>
                <a:ea typeface="宋体" panose="02010600030101010101" pitchFamily="2" charset="-122"/>
                <a:cs typeface="Book Antiqua" panose="02040602050305030304" pitchFamily="18" charset="0"/>
              </a:rPr>
              <a:t>the rules of summary </a:t>
            </a:r>
          </a:p>
          <a:p>
            <a:r>
              <a:rPr lang="en-US" altLang="zh-CN" sz="3200" b="1" dirty="0">
                <a:latin typeface="Book Antiqua" panose="02040602050305030304" pitchFamily="18" charset="0"/>
                <a:ea typeface="宋体" panose="02010600030101010101" pitchFamily="2" charset="-122"/>
                <a:cs typeface="Book Antiqua" panose="02040602050305030304" pitchFamily="18" charset="0"/>
              </a:rPr>
              <a:t>writing and ways of paraphrasing</a:t>
            </a:r>
          </a:p>
        </p:txBody>
      </p:sp>
      <p:sp>
        <p:nvSpPr>
          <p:cNvPr id="6" name="流程图: 可选过程 5"/>
          <p:cNvSpPr/>
          <p:nvPr/>
        </p:nvSpPr>
        <p:spPr>
          <a:xfrm>
            <a:off x="4303395" y="2889251"/>
            <a:ext cx="3287576" cy="145073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377256" y="2857880"/>
            <a:ext cx="3689532" cy="1569660"/>
          </a:xfrm>
          <a:prstGeom prst="rect">
            <a:avLst/>
          </a:prstGeom>
          <a:noFill/>
        </p:spPr>
        <p:txBody>
          <a:bodyPr wrap="square" rtlCol="0">
            <a:spAutoFit/>
          </a:bodyPr>
          <a:lstStyle/>
          <a:p>
            <a:r>
              <a:rPr lang="en-US" altLang="zh-CN" sz="3200" b="1" dirty="0">
                <a:latin typeface="Book Antiqua" panose="02040602050305030304" pitchFamily="18" charset="0"/>
                <a:ea typeface="宋体" panose="02010600030101010101" pitchFamily="2" charset="-122"/>
                <a:cs typeface="Book Antiqua" panose="02040602050305030304" pitchFamily="18" charset="0"/>
              </a:rPr>
              <a:t>         How to </a:t>
            </a:r>
          </a:p>
          <a:p>
            <a:r>
              <a:rPr lang="en-US" altLang="zh-CN" sz="3200" b="1" dirty="0">
                <a:latin typeface="Book Antiqua" panose="02040602050305030304" pitchFamily="18" charset="0"/>
                <a:ea typeface="宋体" panose="02010600030101010101" pitchFamily="2" charset="-122"/>
                <a:cs typeface="Book Antiqua" panose="02040602050305030304" pitchFamily="18" charset="0"/>
              </a:rPr>
              <a:t>write a summary of a news report</a:t>
            </a:r>
          </a:p>
        </p:txBody>
      </p:sp>
      <p:sp>
        <p:nvSpPr>
          <p:cNvPr id="9" name="右箭头 8"/>
          <p:cNvSpPr/>
          <p:nvPr/>
        </p:nvSpPr>
        <p:spPr>
          <a:xfrm rot="12120000" flipH="1" flipV="1">
            <a:off x="4039867" y="2502326"/>
            <a:ext cx="762410" cy="4000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rot="19860000" flipH="1" flipV="1">
            <a:off x="6797761" y="2466363"/>
            <a:ext cx="910642" cy="4000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5" grpId="0"/>
      <p:bldP spid="6" grpId="0" animBg="1"/>
      <p:bldP spid="7" grpId="0"/>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W</a:t>
            </a:r>
            <a:endParaRPr lang="zh-CN" altLang="en-US" dirty="0"/>
          </a:p>
        </p:txBody>
      </p:sp>
      <p:sp>
        <p:nvSpPr>
          <p:cNvPr id="3" name="矩形 2"/>
          <p:cNvSpPr/>
          <p:nvPr/>
        </p:nvSpPr>
        <p:spPr>
          <a:xfrm>
            <a:off x="1168928" y="1018249"/>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09098" y="1247034"/>
            <a:ext cx="2673187" cy="1718384"/>
          </a:xfrm>
          <a:prstGeom prst="rect">
            <a:avLst/>
          </a:prstGeom>
        </p:spPr>
      </p:pic>
      <p:sp>
        <p:nvSpPr>
          <p:cNvPr id="8" name="矩形 7"/>
          <p:cNvSpPr/>
          <p:nvPr/>
        </p:nvSpPr>
        <p:spPr>
          <a:xfrm>
            <a:off x="1168928" y="3612008"/>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09097" y="3840794"/>
            <a:ext cx="2673187" cy="1718384"/>
          </a:xfrm>
          <a:prstGeom prst="rect">
            <a:avLst/>
          </a:prstGeom>
        </p:spPr>
      </p:pic>
      <p:sp>
        <p:nvSpPr>
          <p:cNvPr id="15" name="矩形 14"/>
          <p:cNvSpPr/>
          <p:nvPr/>
        </p:nvSpPr>
        <p:spPr>
          <a:xfrm>
            <a:off x="4322455" y="1247034"/>
            <a:ext cx="6427470" cy="769441"/>
          </a:xfrm>
          <a:prstGeom prst="rect">
            <a:avLst/>
          </a:prstGeom>
          <a:noFill/>
          <a:ln>
            <a:noFill/>
          </a:ln>
        </p:spPr>
        <p:txBody>
          <a:bodyPr>
            <a:spAutoFit/>
            <a:scene3d>
              <a:camera prst="orthographicFront"/>
              <a:lightRig rig="threePt" dir="t"/>
            </a:scene3d>
          </a:bodyPr>
          <a:lstStyle/>
          <a:p>
            <a:pPr algn="ctr" fontAlgn="base">
              <a:spcBef>
                <a:spcPct val="0"/>
              </a:spcBef>
              <a:spcAft>
                <a:spcPct val="0"/>
              </a:spcAft>
              <a:buFont typeface="Arial" panose="020B0604020202020204" pitchFamily="34" charset="0"/>
              <a:buNone/>
              <a:defRPr/>
            </a:pPr>
            <a:r>
              <a:rPr lang="en-US" altLang="zh-CN" sz="4400" b="1" noProof="1">
                <a:solidFill>
                  <a:srgbClr val="006462"/>
                </a:solidFill>
                <a:effectLst>
                  <a:outerShdw blurRad="38100" dist="25400" dir="5400000" algn="ctr" rotWithShape="0">
                    <a:srgbClr val="6E747A">
                      <a:alpha val="43000"/>
                    </a:srgbClr>
                  </a:outerShdw>
                </a:effectLst>
                <a:latin typeface="Comic Sans MS" panose="030F0702030302020204" pitchFamily="66" charset="0"/>
              </a:rPr>
              <a:t>Homework</a:t>
            </a:r>
          </a:p>
        </p:txBody>
      </p:sp>
      <p:sp>
        <p:nvSpPr>
          <p:cNvPr id="10" name="TextBox 2"/>
          <p:cNvSpPr/>
          <p:nvPr/>
        </p:nvSpPr>
        <p:spPr>
          <a:xfrm>
            <a:off x="4322453" y="1814070"/>
            <a:ext cx="7571373" cy="3046988"/>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endParaRPr lang="en-US" altLang="zh-CN" sz="3200" dirty="0">
              <a:latin typeface="Comic Sans MS" panose="030F0702030302020204" pitchFamily="66" charset="0"/>
            </a:endParaRPr>
          </a:p>
          <a:p>
            <a:pPr marL="0" lvl="0" indent="0" eaLnBrk="1" hangingPunct="1"/>
            <a:r>
              <a:rPr lang="en-US" altLang="zh-CN" sz="3200" dirty="0">
                <a:latin typeface="Comic Sans MS" panose="030F0702030302020204" pitchFamily="66" charset="0"/>
              </a:rPr>
              <a:t>1.Review what you have learnt today.</a:t>
            </a:r>
          </a:p>
          <a:p>
            <a:pPr marL="0" lvl="0" indent="0" eaLnBrk="1" hangingPunct="1"/>
            <a:endParaRPr lang="en-US" altLang="zh-CN" sz="3200" dirty="0">
              <a:latin typeface="Comic Sans MS" panose="030F0702030302020204" pitchFamily="66" charset="0"/>
            </a:endParaRPr>
          </a:p>
          <a:p>
            <a:pPr marL="0" lvl="0" indent="0" eaLnBrk="1" hangingPunct="1"/>
            <a:r>
              <a:rPr lang="en-US" altLang="zh-CN" sz="3200" dirty="0">
                <a:latin typeface="Comic Sans MS" panose="030F0702030302020204" pitchFamily="66" charset="0"/>
              </a:rPr>
              <a:t>2.Read another news report and  </a:t>
            </a:r>
          </a:p>
          <a:p>
            <a:pPr marL="0" lvl="0" indent="0" eaLnBrk="1" hangingPunct="1"/>
            <a:r>
              <a:rPr lang="en-US" altLang="zh-CN" sz="3200" dirty="0">
                <a:latin typeface="Comic Sans MS" panose="030F0702030302020204" pitchFamily="66" charset="0"/>
              </a:rPr>
              <a:t>  write a summary using the skills  </a:t>
            </a:r>
          </a:p>
          <a:p>
            <a:pPr marL="0" lvl="0" indent="0" eaLnBrk="1" hangingPunct="1"/>
            <a:r>
              <a:rPr lang="en-US" altLang="zh-CN" sz="3200" dirty="0">
                <a:latin typeface="Comic Sans MS" panose="030F0702030302020204" pitchFamily="66" charset="0"/>
              </a:rPr>
              <a:t>  you learnt in class.</a:t>
            </a:r>
          </a:p>
        </p:txBody>
      </p:sp>
      <p:pic>
        <p:nvPicPr>
          <p:cNvPr id="2" name="图片 1"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168928" y="1018249"/>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09098" y="1247034"/>
            <a:ext cx="2673187" cy="1718384"/>
          </a:xfrm>
          <a:prstGeom prst="rect">
            <a:avLst/>
          </a:prstGeom>
        </p:spPr>
      </p:pic>
      <p:sp>
        <p:nvSpPr>
          <p:cNvPr id="8" name="矩形 7"/>
          <p:cNvSpPr/>
          <p:nvPr/>
        </p:nvSpPr>
        <p:spPr>
          <a:xfrm>
            <a:off x="1168928" y="3612008"/>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09097" y="3840794"/>
            <a:ext cx="2673187" cy="1718384"/>
          </a:xfrm>
          <a:prstGeom prst="rect">
            <a:avLst/>
          </a:prstGeom>
        </p:spPr>
      </p:pic>
      <p:sp>
        <p:nvSpPr>
          <p:cNvPr id="15" name="矩形 14"/>
          <p:cNvSpPr/>
          <p:nvPr/>
        </p:nvSpPr>
        <p:spPr>
          <a:xfrm>
            <a:off x="4464202" y="2506819"/>
            <a:ext cx="6427470" cy="1568450"/>
          </a:xfrm>
          <a:prstGeom prst="rect">
            <a:avLst/>
          </a:prstGeom>
          <a:noFill/>
          <a:ln>
            <a:noFill/>
          </a:ln>
        </p:spPr>
        <p:txBody>
          <a:bodyPr>
            <a:spAutoFit/>
            <a:scene3d>
              <a:camera prst="orthographicFront"/>
              <a:lightRig rig="threePt" dir="t"/>
            </a:scene3d>
          </a:bodyPr>
          <a:lstStyle/>
          <a:p>
            <a:pPr algn="ctr" fontAlgn="base">
              <a:spcBef>
                <a:spcPct val="0"/>
              </a:spcBef>
              <a:spcAft>
                <a:spcPct val="0"/>
              </a:spcAft>
              <a:buFont typeface="Arial" panose="020B0604020202020204" pitchFamily="34" charset="0"/>
              <a:buNone/>
              <a:defRPr/>
            </a:pPr>
            <a:r>
              <a:rPr lang="en-US" altLang="zh-CN" sz="9600" b="1" noProof="1">
                <a:solidFill>
                  <a:srgbClr val="006462"/>
                </a:solidFill>
                <a:effectLst>
                  <a:outerShdw blurRad="38100" dist="25400" dir="5400000" algn="ctr" rotWithShape="0">
                    <a:srgbClr val="6E747A">
                      <a:alpha val="43000"/>
                    </a:srgbClr>
                  </a:outerShdw>
                </a:effectLst>
                <a:latin typeface="Comic Sans MS" panose="030F0702030302020204" pitchFamily="66" charset="0"/>
              </a:rPr>
              <a:t>Thanks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886075" y="522515"/>
            <a:ext cx="3686628" cy="112340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pPr>
            <a:r>
              <a:rPr lang="en-US" altLang="zh-CN" sz="4000" b="1" dirty="0">
                <a:solidFill>
                  <a:schemeClr val="tx1"/>
                </a:solidFill>
                <a:latin typeface="Comic Sans MS" panose="030F0702030302020204" pitchFamily="66" charset="0"/>
              </a:rPr>
              <a:t>  Paraphrase</a:t>
            </a:r>
            <a:endParaRPr lang="zh-CN" altLang="en-US" sz="4000" b="1" dirty="0">
              <a:solidFill>
                <a:schemeClr val="tx1"/>
              </a:solidFill>
              <a:latin typeface="Comic Sans MS" panose="030F0702030302020204" pitchFamily="66" charset="0"/>
            </a:endParaRPr>
          </a:p>
        </p:txBody>
      </p:sp>
      <p:sp>
        <p:nvSpPr>
          <p:cNvPr id="6" name="TextBox 1"/>
          <p:cNvSpPr/>
          <p:nvPr/>
        </p:nvSpPr>
        <p:spPr>
          <a:xfrm>
            <a:off x="895204" y="2264378"/>
            <a:ext cx="10545097" cy="1421928"/>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lvl="0">
              <a:lnSpc>
                <a:spcPct val="90000"/>
              </a:lnSpc>
            </a:pPr>
            <a:r>
              <a:rPr lang="en-US" sz="3200" dirty="0">
                <a:latin typeface="Comic Sans MS" panose="030F0702030302020204" pitchFamily="66" charset="0"/>
              </a:rPr>
              <a:t>Express the meaning of (something written or spoken or the writer or speaker) using different words, especially to achieve greater clarity.</a:t>
            </a:r>
            <a:endParaRPr sz="3200" dirty="0">
              <a:latin typeface="Comic Sans MS" panose="030F0702030302020204" pitchFamily="66" charset="0"/>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2765" y="267960"/>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custDataLst>
              <p:tags r:id="rId1"/>
            </p:custDataLst>
          </p:nvPr>
        </p:nvSpPr>
        <p:spPr>
          <a:xfrm>
            <a:off x="1263131" y="476513"/>
            <a:ext cx="3445347"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lgn="ctr">
              <a:buClr>
                <a:srgbClr val="963B22"/>
              </a:buClr>
              <a:defRPr/>
            </a:pPr>
            <a:r>
              <a:rPr lang="da-DK" altLang="zh-CN" sz="4800" b="1" spc="400" dirty="0">
                <a:solidFill>
                  <a:srgbClr val="FFFFFF"/>
                </a:solidFill>
                <a:latin typeface="华文隶书" panose="02010800040101010101" pitchFamily="2" charset="-122"/>
                <a:ea typeface="华文隶书" panose="02010800040101010101" pitchFamily="2" charset="-122"/>
              </a:rPr>
              <a:t> </a:t>
            </a:r>
            <a:r>
              <a:rPr lang="da-DK" altLang="zh-CN" sz="3000" b="1" dirty="0">
                <a:solidFill>
                  <a:schemeClr val="bg1"/>
                </a:solidFill>
                <a:latin typeface="Comic Sans MS" panose="030F0702030302020204" pitchFamily="66" charset="0"/>
                <a:ea typeface="宋体" panose="02010600030101010101" pitchFamily="2" charset="-122"/>
              </a:rPr>
              <a:t>Watch</a:t>
            </a:r>
            <a:r>
              <a:rPr lang="da-DK" altLang="zh-CN" sz="3000" b="1" spc="400" dirty="0">
                <a:solidFill>
                  <a:srgbClr val="FFFFFF"/>
                </a:solidFill>
                <a:latin typeface="华文隶书" panose="02010800040101010101" pitchFamily="2" charset="-122"/>
                <a:ea typeface="华文隶书" panose="02010800040101010101" pitchFamily="2" charset="-122"/>
              </a:rPr>
              <a:t> </a:t>
            </a:r>
            <a:r>
              <a:rPr lang="da-DK" altLang="zh-CN" sz="3000" b="1" dirty="0">
                <a:solidFill>
                  <a:schemeClr val="bg1"/>
                </a:solidFill>
                <a:latin typeface="Comic Sans MS" panose="030F0702030302020204" pitchFamily="66" charset="0"/>
                <a:ea typeface="宋体" panose="02010600030101010101" pitchFamily="2" charset="-122"/>
              </a:rPr>
              <a:t>and say</a:t>
            </a:r>
            <a:endParaRPr lang="zh-CN" altLang="en-US" sz="3000" b="1" dirty="0">
              <a:solidFill>
                <a:schemeClr val="bg1"/>
              </a:solidFill>
              <a:latin typeface="Comic Sans MS" panose="030F0702030302020204" pitchFamily="66" charset="0"/>
              <a:ea typeface="宋体" panose="02010600030101010101" pitchFamily="2" charset="-122"/>
            </a:endParaRPr>
          </a:p>
        </p:txBody>
      </p:sp>
      <p:sp>
        <p:nvSpPr>
          <p:cNvPr id="13" name="椭圆 12"/>
          <p:cNvSpPr/>
          <p:nvPr>
            <p:custDataLst>
              <p:tags r:id="rId2"/>
            </p:custDataLst>
          </p:nvPr>
        </p:nvSpPr>
        <p:spPr>
          <a:xfrm>
            <a:off x="505911" y="461764"/>
            <a:ext cx="639233" cy="673100"/>
          </a:xfrm>
          <a:prstGeom prst="ellipse">
            <a:avLst/>
          </a:prstGeom>
          <a:solidFill>
            <a:srgbClr val="A67653"/>
          </a:solidFill>
        </p:spPr>
        <p:txBody>
          <a:bodyPr anchor="ctr"/>
          <a:lstStyle/>
          <a:p>
            <a:pPr algn="ctr">
              <a:buClr>
                <a:srgbClr val="963B22"/>
              </a:buClr>
              <a:defRPr/>
            </a:pPr>
            <a:r>
              <a:rPr lang="en-US" altLang="zh-CN" sz="4800" b="1" spc="400" dirty="0">
                <a:solidFill>
                  <a:schemeClr val="bg1"/>
                </a:solidFill>
                <a:latin typeface="华文隶书" panose="02010800040101010101" pitchFamily="2" charset="-122"/>
                <a:ea typeface="华文隶书" panose="02010800040101010101" pitchFamily="2" charset="-122"/>
              </a:rPr>
              <a:t>1</a:t>
            </a:r>
            <a:endParaRPr lang="zh-CN" altLang="en-US" sz="4800" b="1" spc="400" dirty="0">
              <a:solidFill>
                <a:schemeClr val="bg1"/>
              </a:solidFill>
              <a:latin typeface="华文隶书" panose="02010800040101010101" pitchFamily="2" charset="-122"/>
              <a:ea typeface="华文隶书" panose="02010800040101010101" pitchFamily="2" charset="-122"/>
            </a:endParaRPr>
          </a:p>
        </p:txBody>
      </p:sp>
      <p:sp>
        <p:nvSpPr>
          <p:cNvPr id="16" name="文本框 3"/>
          <p:cNvSpPr/>
          <p:nvPr/>
        </p:nvSpPr>
        <p:spPr>
          <a:xfrm>
            <a:off x="988777" y="1247800"/>
            <a:ext cx="9396284" cy="683264"/>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What natural disaster happened in the video?</a:t>
            </a:r>
          </a:p>
        </p:txBody>
      </p:sp>
      <p:pic>
        <p:nvPicPr>
          <p:cNvPr id="18" name="图片 8">
            <a:hlinkClick r:id="" action="ppaction://noaction"/>
          </p:cNvPr>
          <p:cNvPicPr/>
          <p:nvPr/>
        </p:nvPicPr>
        <p:blipFill>
          <a:blip r:embed="rId6" cstate="print"/>
          <a:stretch>
            <a:fillRect/>
          </a:stretch>
        </p:blipFill>
        <p:spPr>
          <a:xfrm>
            <a:off x="10832123" y="378326"/>
            <a:ext cx="959546" cy="771287"/>
          </a:xfrm>
          <a:prstGeom prst="rect">
            <a:avLst/>
          </a:prstGeom>
          <a:noFill/>
          <a:ln>
            <a:noFill/>
            <a:miter lim="800000"/>
            <a:headEnd/>
            <a:tailEnd/>
          </a:ln>
        </p:spPr>
      </p:pic>
      <p:pic>
        <p:nvPicPr>
          <p:cNvPr id="14" name="图片 13" descr="微信图片_20201029154514.gif"/>
          <p:cNvPicPr>
            <a:picLocks noChangeAspect="1"/>
          </p:cNvPicPr>
          <p:nvPr/>
        </p:nvPicPr>
        <p:blipFill>
          <a:blip r:embed="rId7"/>
          <a:stretch>
            <a:fillRect/>
          </a:stretch>
        </p:blipFill>
        <p:spPr>
          <a:xfrm>
            <a:off x="690424" y="4604925"/>
            <a:ext cx="10920333" cy="1781182"/>
          </a:xfrm>
          <a:prstGeom prst="rect">
            <a:avLst/>
          </a:prstGeom>
        </p:spPr>
      </p:pic>
      <p:pic>
        <p:nvPicPr>
          <p:cNvPr id="17" name="图片 11"/>
          <p:cNvPicPr/>
          <p:nvPr/>
        </p:nvPicPr>
        <p:blipFill>
          <a:blip r:embed="rId8"/>
          <a:stretch>
            <a:fillRect/>
          </a:stretch>
        </p:blipFill>
        <p:spPr>
          <a:xfrm rot="464120">
            <a:off x="7357877" y="4312693"/>
            <a:ext cx="2831940" cy="2073414"/>
          </a:xfrm>
          <a:prstGeom prst="rect">
            <a:avLst/>
          </a:prstGeom>
          <a:noFill/>
          <a:ln>
            <a:noFill/>
            <a:miter lim="800000"/>
            <a:headEnd/>
            <a:tailEnd/>
          </a:ln>
        </p:spPr>
      </p:pic>
      <p:sp>
        <p:nvSpPr>
          <p:cNvPr id="9" name="横卷形 8"/>
          <p:cNvSpPr/>
          <p:nvPr/>
        </p:nvSpPr>
        <p:spPr>
          <a:xfrm>
            <a:off x="988776" y="1832228"/>
            <a:ext cx="10202387" cy="2772697"/>
          </a:xfrm>
          <a:prstGeom prst="horizontalScroll">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5"/>
          <p:cNvSpPr txBox="1"/>
          <p:nvPr/>
        </p:nvSpPr>
        <p:spPr>
          <a:xfrm>
            <a:off x="1461864" y="2295064"/>
            <a:ext cx="9581274" cy="1384995"/>
          </a:xfrm>
          <a:prstGeom prst="rect">
            <a:avLst/>
          </a:prstGeom>
          <a:noFill/>
        </p:spPr>
        <p:txBody>
          <a:bodyPr wrap="square" rtlCol="0">
            <a:spAutoFit/>
          </a:bodyPr>
          <a:lstStyle/>
          <a:p>
            <a:r>
              <a:rPr lang="en-US" altLang="zh-CN" sz="2800" b="1" dirty="0">
                <a:latin typeface="Comic Sans MS" panose="030F0702030302020204" pitchFamily="66" charset="0"/>
                <a:ea typeface="宋体" panose="02010600030101010101" pitchFamily="2" charset="-122"/>
                <a:sym typeface="微软雅黑" panose="020B0503020204020204" pitchFamily="34" charset="-122"/>
              </a:rPr>
              <a:t>A tsunami is a series of  waves in the s_____</a:t>
            </a:r>
            <a:r>
              <a:rPr lang="zh-CN" altLang="en-US" sz="2800" b="1" dirty="0">
                <a:solidFill>
                  <a:srgbClr val="002060"/>
                </a:solidFill>
                <a:latin typeface="Arial Narrow" panose="020B0606020202030204" charset="0"/>
                <a:sym typeface="+mn-ea"/>
              </a:rPr>
              <a:t>. </a:t>
            </a:r>
            <a:r>
              <a:rPr lang="en-US" altLang="zh-CN" sz="2800" b="1" dirty="0">
                <a:latin typeface="Comic Sans MS" panose="030F0702030302020204" pitchFamily="66" charset="0"/>
                <a:ea typeface="宋体" panose="02010600030101010101" pitchFamily="2" charset="-122"/>
                <a:sym typeface="+mn-ea"/>
              </a:rPr>
              <a:t>It is often caused by an e__________. It is very d_______ and can cause great d _______</a:t>
            </a:r>
            <a:r>
              <a:rPr lang="zh-CN" altLang="en-US" sz="2800" b="1" dirty="0">
                <a:latin typeface="Comic Sans MS" panose="030F0702030302020204" pitchFamily="66" charset="0"/>
                <a:ea typeface="宋体" panose="02010600030101010101" pitchFamily="2" charset="-122"/>
                <a:sym typeface="微软雅黑" panose="020B0503020204020204" pitchFamily="34" charset="-122"/>
              </a:rPr>
              <a:t> </a:t>
            </a:r>
            <a:r>
              <a:rPr lang="en-US" altLang="zh-CN" sz="2800" b="1" dirty="0">
                <a:latin typeface="Comic Sans MS" panose="030F0702030302020204" pitchFamily="66" charset="0"/>
                <a:ea typeface="宋体" panose="02010600030101010101" pitchFamily="2" charset="-122"/>
                <a:sym typeface="+mn-ea"/>
              </a:rPr>
              <a:t>.</a:t>
            </a:r>
            <a:endParaRPr lang="zh-CN" altLang="en-US" sz="2800" b="1" dirty="0">
              <a:latin typeface="Comic Sans MS" panose="030F0702030302020204" pitchFamily="66" charset="0"/>
              <a:ea typeface="宋体" panose="02010600030101010101" pitchFamily="2" charset="-122"/>
              <a:sym typeface="+mn-ea"/>
            </a:endParaRPr>
          </a:p>
        </p:txBody>
      </p:sp>
      <p:sp>
        <p:nvSpPr>
          <p:cNvPr id="11" name="文本框 9"/>
          <p:cNvSpPr/>
          <p:nvPr/>
        </p:nvSpPr>
        <p:spPr>
          <a:xfrm>
            <a:off x="8254210" y="2266807"/>
            <a:ext cx="1406152" cy="523220"/>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solidFill>
                  <a:srgbClr val="FF0000"/>
                </a:solidFill>
                <a:latin typeface="Comic Sans MS" panose="030F0702030302020204" pitchFamily="66" charset="0"/>
                <a:sym typeface="微软雅黑" panose="020B0503020204020204" pitchFamily="34" charset="-122"/>
              </a:rPr>
              <a:t>sea </a:t>
            </a:r>
          </a:p>
        </p:txBody>
      </p:sp>
      <p:sp>
        <p:nvSpPr>
          <p:cNvPr id="15" name="文本框 10"/>
          <p:cNvSpPr/>
          <p:nvPr/>
        </p:nvSpPr>
        <p:spPr>
          <a:xfrm>
            <a:off x="4930748" y="2733036"/>
            <a:ext cx="2159294" cy="523220"/>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solidFill>
                  <a:srgbClr val="FF0000"/>
                </a:solidFill>
                <a:latin typeface="Comic Sans MS" panose="030F0702030302020204" pitchFamily="66" charset="0"/>
              </a:rPr>
              <a:t>earthquake</a:t>
            </a:r>
          </a:p>
        </p:txBody>
      </p:sp>
      <p:sp>
        <p:nvSpPr>
          <p:cNvPr id="19" name="文本框 11"/>
          <p:cNvSpPr/>
          <p:nvPr/>
        </p:nvSpPr>
        <p:spPr>
          <a:xfrm>
            <a:off x="1461863" y="3027673"/>
            <a:ext cx="2012335" cy="644525"/>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solidFill>
                  <a:srgbClr val="FF0000"/>
                </a:solidFill>
                <a:latin typeface="Comic Sans MS" panose="030F0702030302020204" pitchFamily="66" charset="0"/>
                <a:sym typeface="微软雅黑" panose="020B0503020204020204" pitchFamily="34" charset="-122"/>
              </a:rPr>
              <a:t>dangerous</a:t>
            </a:r>
            <a:r>
              <a:rPr lang="en-US" altLang="zh-CN" dirty="0">
                <a:solidFill>
                  <a:srgbClr val="FF0000"/>
                </a:solidFill>
                <a:sym typeface="微软雅黑" panose="020B0503020204020204" pitchFamily="34" charset="-122"/>
              </a:rPr>
              <a:t> </a:t>
            </a:r>
          </a:p>
        </p:txBody>
      </p:sp>
      <p:sp>
        <p:nvSpPr>
          <p:cNvPr id="20" name="文本框 1"/>
          <p:cNvSpPr/>
          <p:nvPr/>
        </p:nvSpPr>
        <p:spPr>
          <a:xfrm>
            <a:off x="6981385" y="3157221"/>
            <a:ext cx="1577183" cy="523220"/>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solidFill>
                  <a:srgbClr val="FF0000"/>
                </a:solidFill>
                <a:latin typeface="Comic Sans MS" panose="030F0702030302020204" pitchFamily="66" charset="0"/>
                <a:sym typeface="微软雅黑" panose="020B0503020204020204" pitchFamily="34" charset="-122"/>
              </a:rPr>
              <a:t>damage</a:t>
            </a:r>
          </a:p>
        </p:txBody>
      </p:sp>
      <p:sp>
        <p:nvSpPr>
          <p:cNvPr id="21" name="文本框 25"/>
          <p:cNvSpPr/>
          <p:nvPr/>
        </p:nvSpPr>
        <p:spPr>
          <a:xfrm>
            <a:off x="690424" y="5782727"/>
            <a:ext cx="10352714" cy="523220"/>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r>
              <a:rPr lang="en-US" altLang="zh-CN" sz="2800" dirty="0">
                <a:solidFill>
                  <a:schemeClr val="bg1"/>
                </a:solidFill>
                <a:latin typeface="Comic Sans MS" panose="030F0702030302020204" pitchFamily="66" charset="0"/>
                <a:sym typeface="宋体" panose="02010600030101010101" pitchFamily="2" charset="-122"/>
              </a:rPr>
              <a:t>Now, let's read an article to know more about tsunami.</a:t>
            </a:r>
          </a:p>
        </p:txBody>
      </p:sp>
      <p:sp>
        <p:nvSpPr>
          <p:cNvPr id="23" name="object 13"/>
          <p:cNvSpPr/>
          <p:nvPr/>
        </p:nvSpPr>
        <p:spPr>
          <a:xfrm>
            <a:off x="7689472" y="5386376"/>
            <a:ext cx="2066424" cy="559254"/>
          </a:xfrm>
          <a:prstGeom prst="rect">
            <a:avLst/>
          </a:prstGeom>
          <a:blipFill>
            <a:blip r:embed="rId9" cstate="print"/>
            <a:stretch>
              <a:fillRect/>
            </a:stretch>
          </a:blipFill>
        </p:spPr>
        <p:txBody>
          <a:bodyPr wrap="square" lIns="0" tIns="0" rIns="0" bIns="0" rtlCol="0"/>
          <a:lstStyle/>
          <a:p>
            <a:endParaRPr/>
          </a:p>
        </p:txBody>
      </p:sp>
      <p:sp>
        <p:nvSpPr>
          <p:cNvPr id="24" name="文本框 3"/>
          <p:cNvSpPr/>
          <p:nvPr/>
        </p:nvSpPr>
        <p:spPr>
          <a:xfrm>
            <a:off x="1096370" y="1242466"/>
            <a:ext cx="3536038" cy="683264"/>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What is tsunami?</a:t>
            </a:r>
          </a:p>
        </p:txBody>
      </p:sp>
      <p:pic>
        <p:nvPicPr>
          <p:cNvPr id="3" name="视频资料">
            <a:hlinkClick r:id="" action="ppaction://media"/>
            <a:extLst>
              <a:ext uri="{FF2B5EF4-FFF2-40B4-BE49-F238E27FC236}">
                <a16:creationId xmlns:a16="http://schemas.microsoft.com/office/drawing/2014/main" id="{AF7F571D-37F3-4CA3-9256-4D5316EEC263}"/>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410497" y="2187402"/>
            <a:ext cx="6096000" cy="3505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md type="call" cmd="stop">
                                      <p:cBhvr>
                                        <p:cTn id="12" dur="1">
                                          <p:stCondLst>
                                            <p:cond delay="499"/>
                                          </p:stCondLst>
                                        </p:cTn>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2"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additive="base">
                                        <p:cTn id="47" dur="1" fill="hold">
                                          <p:stCondLst>
                                            <p:cond delay="0"/>
                                          </p:stCondLst>
                                        </p:cTn>
                                        <p:tgtEl>
                                          <p:spTgt spid="11"/>
                                        </p:tgtEl>
                                        <p:attrNameLst>
                                          <p:attrName>style.visibility</p:attrName>
                                        </p:attrNameLst>
                                      </p:cBhvr>
                                      <p:to>
                                        <p:strVal val="visible"/>
                                      </p:to>
                                    </p:set>
                                    <p:animEffect transition="in" filter="wipe(left)">
                                      <p:cBhvr additive="base">
                                        <p:cTn id="48" dur="500" fill="hold"/>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additive="base">
                                        <p:cTn id="52" dur="1" fill="hold">
                                          <p:stCondLst>
                                            <p:cond delay="0"/>
                                          </p:stCondLst>
                                        </p:cTn>
                                        <p:tgtEl>
                                          <p:spTgt spid="15"/>
                                        </p:tgtEl>
                                        <p:attrNameLst>
                                          <p:attrName>style.visibility</p:attrName>
                                        </p:attrNameLst>
                                      </p:cBhvr>
                                      <p:to>
                                        <p:strVal val="visible"/>
                                      </p:to>
                                    </p:set>
                                    <p:animEffect transition="in" filter="wipe(left)">
                                      <p:cBhvr additive="base">
                                        <p:cTn id="53" dur="500" fill="hold"/>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additive="base">
                                        <p:cTn id="57" dur="1" fill="hold">
                                          <p:stCondLst>
                                            <p:cond delay="0"/>
                                          </p:stCondLst>
                                        </p:cTn>
                                        <p:tgtEl>
                                          <p:spTgt spid="19"/>
                                        </p:tgtEl>
                                        <p:attrNameLst>
                                          <p:attrName>style.visibility</p:attrName>
                                        </p:attrNameLst>
                                      </p:cBhvr>
                                      <p:to>
                                        <p:strVal val="visible"/>
                                      </p:to>
                                    </p:set>
                                    <p:animEffect transition="in" filter="wipe(left)">
                                      <p:cBhvr additive="base">
                                        <p:cTn id="58" dur="500" fill="hold"/>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additive="base">
                                        <p:cTn id="62" dur="1" fill="hold">
                                          <p:stCondLst>
                                            <p:cond delay="0"/>
                                          </p:stCondLst>
                                        </p:cTn>
                                        <p:tgtEl>
                                          <p:spTgt spid="20"/>
                                        </p:tgtEl>
                                        <p:attrNameLst>
                                          <p:attrName>style.visibility</p:attrName>
                                        </p:attrNameLst>
                                      </p:cBhvr>
                                      <p:to>
                                        <p:strVal val="visible"/>
                                      </p:to>
                                    </p:set>
                                    <p:animEffect transition="in" filter="wipe(left)">
                                      <p:cBhvr additive="base">
                                        <p:cTn id="63" dur="500" fill="hold"/>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3"/>
                </p:tgtEl>
              </p:cMediaNode>
            </p:video>
          </p:childTnLst>
        </p:cTn>
      </p:par>
    </p:tnLst>
    <p:bldLst>
      <p:bldP spid="16" grpId="0"/>
      <p:bldP spid="16" grpId="1"/>
      <p:bldP spid="9" grpId="0" animBg="1"/>
      <p:bldP spid="10" grpId="0"/>
      <p:bldP spid="11" grpId="0"/>
      <p:bldP spid="15" grpId="0"/>
      <p:bldP spid="19" grpId="0"/>
      <p:bldP spid="20" grpId="0"/>
      <p:bldP spid="21" grpId="0"/>
      <p:bldP spid="23" grpId="0" animBg="1"/>
      <p:bldP spid="2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7"/>
          <p:cNvSpPr/>
          <p:nvPr/>
        </p:nvSpPr>
        <p:spPr>
          <a:xfrm>
            <a:off x="1856095" y="3794078"/>
            <a:ext cx="9376012" cy="140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lvl="0" indent="0" algn="ctr" eaLnBrk="1" hangingPunct="1"/>
            <a:r>
              <a:rPr lang="en-US" altLang="zh-CN" b="0" dirty="0">
                <a:ea typeface="汉仪南宫体简" panose="02010609000101010101" pitchFamily="49" charset="-122"/>
                <a:cs typeface="Times New Roman" panose="02020603050405020304" pitchFamily="18" charset="0"/>
                <a:sym typeface="宋体" panose="02010600030101010101" pitchFamily="2" charset="-122"/>
              </a:rPr>
              <a:t>（人教版2019</a:t>
            </a:r>
            <a:r>
              <a:rPr b="0" dirty="0">
                <a:ea typeface="汉仪南宫体简" panose="02010609000101010101" pitchFamily="49" charset="-122"/>
                <a:cs typeface="Times New Roman" panose="02020603050405020304" pitchFamily="18" charset="0"/>
                <a:sym typeface="宋体" panose="02010600030101010101" pitchFamily="2" charset="-122"/>
              </a:rPr>
              <a:t>）</a:t>
            </a:r>
            <a:r>
              <a:rPr lang="en-US" b="0" dirty="0">
                <a:ea typeface="汉仪南宫体简" panose="02010609000101010101" pitchFamily="49" charset="-122"/>
                <a:cs typeface="Times New Roman" panose="02020603050405020304" pitchFamily="18" charset="0"/>
                <a:sym typeface="宋体" panose="02010600030101010101" pitchFamily="2" charset="-122"/>
              </a:rPr>
              <a:t>B1</a:t>
            </a:r>
            <a:r>
              <a:rPr lang="en-US" altLang="zh-CN" b="0" dirty="0">
                <a:ea typeface="汉仪南宫体简" panose="02010609000101010101" pitchFamily="49" charset="-122"/>
                <a:cs typeface="Times New Roman" panose="02020603050405020304" pitchFamily="18" charset="0"/>
                <a:sym typeface="宋体" panose="02010600030101010101" pitchFamily="2" charset="-122"/>
              </a:rPr>
              <a:t>U4  Reading for Writing</a:t>
            </a:r>
          </a:p>
          <a:p>
            <a:pPr lvl="0" indent="0" algn="ctr" eaLnBrk="1" hangingPunct="1"/>
            <a:r>
              <a:rPr lang="en-US" altLang="zh-CN" sz="4400" dirty="0">
                <a:ea typeface="汉仪南宫体简" panose="02010609000101010101" pitchFamily="49" charset="-122"/>
                <a:cs typeface="Times New Roman" panose="02020603050405020304" pitchFamily="18" charset="0"/>
                <a:sym typeface="宋体" panose="02010600030101010101" pitchFamily="2" charset="-122"/>
              </a:rPr>
              <a:t>Tsunami Hits Asia Over 6500 Dead</a:t>
            </a:r>
          </a:p>
        </p:txBody>
      </p:sp>
      <p:pic>
        <p:nvPicPr>
          <p:cNvPr id="16" name="图片 2"/>
          <p:cNvPicPr/>
          <p:nvPr/>
        </p:nvPicPr>
        <p:blipFill>
          <a:blip r:embed="rId2"/>
          <a:stretch>
            <a:fillRect/>
          </a:stretch>
        </p:blipFill>
        <p:spPr>
          <a:xfrm>
            <a:off x="2429302" y="286601"/>
            <a:ext cx="6760190" cy="3248169"/>
          </a:xfrm>
          <a:prstGeom prst="rect">
            <a:avLst/>
          </a:prstGeom>
          <a:noFill/>
          <a:ln>
            <a:miter lim="800000"/>
            <a:headEnd/>
            <a:tailEnd/>
          </a:ln>
        </p:spPr>
      </p:pic>
      <p:sp>
        <p:nvSpPr>
          <p:cNvPr id="17" name="Text Box 4"/>
          <p:cNvSpPr txBox="1">
            <a:spLocks noChangeArrowheads="1"/>
          </p:cNvSpPr>
          <p:nvPr/>
        </p:nvSpPr>
        <p:spPr bwMode="auto">
          <a:xfrm>
            <a:off x="3491505" y="5432709"/>
            <a:ext cx="4752975" cy="382669"/>
          </a:xfrm>
          <a:prstGeom prst="rect">
            <a:avLst/>
          </a:prstGeom>
          <a:noFill/>
          <a:ln w="9525">
            <a:noFill/>
            <a:miter lim="800000"/>
          </a:ln>
        </p:spPr>
        <p:txBody>
          <a:bodyPr>
            <a:spAutoFit/>
          </a:bodyPr>
          <a:lstStyle/>
          <a:p>
            <a:pPr algn="ctr">
              <a:lnSpc>
                <a:spcPct val="60000"/>
              </a:lnSpc>
              <a:spcBef>
                <a:spcPct val="50000"/>
              </a:spcBef>
            </a:pPr>
            <a:r>
              <a:rPr lang="zh-CN" altLang="en-US" sz="2800" dirty="0">
                <a:latin typeface="Times New Roman" panose="02020603050405020304" pitchFamily="18" charset="0"/>
                <a:ea typeface="华文新魏" panose="02010800040101010101" pitchFamily="2" charset="-122"/>
                <a:cs typeface="Times New Roman" panose="02020603050405020304" pitchFamily="18" charset="0"/>
              </a:rPr>
              <a:t>三明九中张艳娇  </a:t>
            </a:r>
          </a:p>
        </p:txBody>
      </p:sp>
      <p:sp>
        <p:nvSpPr>
          <p:cNvPr id="6" name="文本框 4"/>
          <p:cNvSpPr/>
          <p:nvPr/>
        </p:nvSpPr>
        <p:spPr>
          <a:xfrm>
            <a:off x="7638640" y="5293090"/>
            <a:ext cx="1754717" cy="522288"/>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latin typeface="Arial Narrow" panose="020B0606020202030204" charset="0"/>
                <a:sym typeface="宋体" panose="02010600030101010101" pitchFamily="2" charset="-122"/>
              </a:rPr>
              <a:t>P 54</a:t>
            </a:r>
          </a:p>
        </p:txBody>
      </p:sp>
      <p:sp>
        <p:nvSpPr>
          <p:cNvPr id="7" name="等腰三角形 1"/>
          <p:cNvSpPr/>
          <p:nvPr/>
        </p:nvSpPr>
        <p:spPr>
          <a:xfrm rot="2880000">
            <a:off x="8472821" y="5235927"/>
            <a:ext cx="300173" cy="455804"/>
          </a:xfrm>
          <a:prstGeom prst="triangle">
            <a:avLst>
              <a:gd name="adj" fmla="val 50000"/>
            </a:avLst>
          </a:prstGeom>
          <a:solidFill>
            <a:srgbClr val="00B0F0"/>
          </a:solidFill>
          <a:ln>
            <a:noFill/>
            <a:miter lim="800000"/>
          </a:ln>
        </p:spPr>
        <p:txBody>
          <a:bodyPr rot="10800000" vert="vert">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endParaRPr lang="zh-CN" altLang="en-US" sz="280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8709" y="343057"/>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
            </p:custDataLst>
          </p:nvPr>
        </p:nvSpPr>
        <p:spPr>
          <a:xfrm>
            <a:off x="1150376" y="417518"/>
            <a:ext cx="3716594"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lgn="ctr">
              <a:buClr>
                <a:srgbClr val="963B22"/>
              </a:buClr>
              <a:defRPr/>
            </a:pPr>
            <a:r>
              <a:rPr lang="da-DK" altLang="zh-CN" sz="3000" b="1" dirty="0">
                <a:solidFill>
                  <a:schemeClr val="bg1"/>
                </a:solidFill>
                <a:latin typeface="Comic Sans MS" panose="030F0702030302020204" pitchFamily="66" charset="0"/>
                <a:ea typeface="宋体" panose="02010600030101010101" pitchFamily="2" charset="-122"/>
              </a:rPr>
              <a:t>Read and Analyze</a:t>
            </a:r>
            <a:endParaRPr lang="zh-CN" altLang="en-US" sz="3000" b="1" dirty="0">
              <a:solidFill>
                <a:schemeClr val="bg1"/>
              </a:solidFill>
              <a:latin typeface="Comic Sans MS" panose="030F0702030302020204" pitchFamily="66" charset="0"/>
              <a:ea typeface="宋体" panose="02010600030101010101" pitchFamily="2" charset="-122"/>
            </a:endParaRPr>
          </a:p>
        </p:txBody>
      </p:sp>
      <p:sp>
        <p:nvSpPr>
          <p:cNvPr id="18" name="椭圆 17"/>
          <p:cNvSpPr/>
          <p:nvPr>
            <p:custDataLst>
              <p:tags r:id="rId2"/>
            </p:custDataLst>
          </p:nvPr>
        </p:nvSpPr>
        <p:spPr>
          <a:xfrm>
            <a:off x="446918" y="447017"/>
            <a:ext cx="639233" cy="673100"/>
          </a:xfrm>
          <a:prstGeom prst="ellipse">
            <a:avLst/>
          </a:prstGeom>
          <a:solidFill>
            <a:srgbClr val="A67653"/>
          </a:solidFill>
        </p:spPr>
        <p:txBody>
          <a:bodyPr anchor="ctr"/>
          <a:lstStyle/>
          <a:p>
            <a:pPr algn="ctr">
              <a:buClr>
                <a:srgbClr val="963B22"/>
              </a:buClr>
              <a:defRPr/>
            </a:pPr>
            <a:r>
              <a:rPr lang="en-US" altLang="zh-CN" sz="4800" b="1" spc="400" dirty="0">
                <a:solidFill>
                  <a:schemeClr val="bg1"/>
                </a:solidFill>
                <a:latin typeface="华文隶书" panose="02010800040101010101" pitchFamily="2" charset="-122"/>
                <a:ea typeface="华文隶书" panose="02010800040101010101" pitchFamily="2" charset="-122"/>
              </a:rPr>
              <a:t>2</a:t>
            </a:r>
            <a:endParaRPr lang="zh-CN" altLang="en-US" sz="4800" b="1" spc="400" dirty="0">
              <a:solidFill>
                <a:schemeClr val="bg1"/>
              </a:solidFill>
              <a:latin typeface="华文隶书" panose="02010800040101010101" pitchFamily="2" charset="-122"/>
              <a:ea typeface="华文隶书" panose="02010800040101010101" pitchFamily="2" charset="-122"/>
            </a:endParaRPr>
          </a:p>
        </p:txBody>
      </p:sp>
      <p:sp>
        <p:nvSpPr>
          <p:cNvPr id="10" name="矩形 9"/>
          <p:cNvSpPr/>
          <p:nvPr/>
        </p:nvSpPr>
        <p:spPr>
          <a:xfrm>
            <a:off x="7198209" y="1920544"/>
            <a:ext cx="4328429" cy="1077218"/>
          </a:xfrm>
          <a:prstGeom prst="rect">
            <a:avLst/>
          </a:prstGeom>
        </p:spPr>
        <p:txBody>
          <a:bodyPr wrap="none">
            <a:spAutoFit/>
          </a:bodyPr>
          <a:lstStyle/>
          <a:p>
            <a:pPr algn="ctr"/>
            <a:r>
              <a:rPr lang="en-US" altLang="zh-CN" sz="3200" b="1" dirty="0">
                <a:latin typeface="Comic Sans MS" panose="030F0702030302020204" pitchFamily="66" charset="0"/>
                <a:ea typeface="宋体" panose="02010600030101010101" pitchFamily="2" charset="-122"/>
              </a:rPr>
              <a:t>1).What is the kind </a:t>
            </a:r>
          </a:p>
          <a:p>
            <a:pPr algn="ctr"/>
            <a:r>
              <a:rPr lang="en-US" altLang="zh-CN" sz="3200" b="1" dirty="0">
                <a:latin typeface="Comic Sans MS" panose="030F0702030302020204" pitchFamily="66" charset="0"/>
                <a:ea typeface="宋体" panose="02010600030101010101" pitchFamily="2" charset="-122"/>
              </a:rPr>
              <a:t>of </a:t>
            </a:r>
            <a:r>
              <a:rPr lang="en-US" altLang="zh-CN" sz="3200" b="1" dirty="0">
                <a:solidFill>
                  <a:srgbClr val="FF0000"/>
                </a:solidFill>
                <a:latin typeface="Comic Sans MS" panose="030F0702030302020204" pitchFamily="66" charset="0"/>
                <a:ea typeface="宋体" panose="02010600030101010101" pitchFamily="2" charset="-122"/>
              </a:rPr>
              <a:t>text type </a:t>
            </a:r>
            <a:r>
              <a:rPr lang="en-US" altLang="zh-CN" sz="3200" b="1" dirty="0">
                <a:latin typeface="Comic Sans MS" panose="030F0702030302020204" pitchFamily="66" charset="0"/>
                <a:ea typeface="宋体" panose="02010600030101010101" pitchFamily="2" charset="-122"/>
              </a:rPr>
              <a:t>?</a:t>
            </a:r>
            <a:endParaRPr lang="en-US" altLang="zh-CN" dirty="0"/>
          </a:p>
        </p:txBody>
      </p:sp>
      <p:sp>
        <p:nvSpPr>
          <p:cNvPr id="13" name="矩形 12"/>
          <p:cNvSpPr/>
          <p:nvPr/>
        </p:nvSpPr>
        <p:spPr>
          <a:xfrm>
            <a:off x="7818436" y="3407083"/>
            <a:ext cx="2664512" cy="523220"/>
          </a:xfrm>
          <a:prstGeom prst="rect">
            <a:avLst/>
          </a:prstGeom>
        </p:spPr>
        <p:txBody>
          <a:bodyPr wrap="none">
            <a:spAutoFit/>
          </a:bodyPr>
          <a:lstStyle/>
          <a:p>
            <a:pPr indent="-285750" algn="ctr"/>
            <a:r>
              <a:rPr lang="en-US" altLang="zh-CN" sz="2800" b="1" dirty="0">
                <a:solidFill>
                  <a:srgbClr val="FF0000"/>
                </a:solidFill>
                <a:latin typeface="Comic Sans MS" panose="030F0702030302020204" pitchFamily="66" charset="0"/>
                <a:ea typeface="宋体" panose="02010600030101010101" pitchFamily="2" charset="-122"/>
              </a:rPr>
              <a:t>A news report</a:t>
            </a:r>
          </a:p>
        </p:txBody>
      </p:sp>
      <p:sp>
        <p:nvSpPr>
          <p:cNvPr id="14" name="任意多边形 13"/>
          <p:cNvSpPr/>
          <p:nvPr>
            <p:custDataLst>
              <p:tags r:id="rId3"/>
            </p:custDataLst>
          </p:nvPr>
        </p:nvSpPr>
        <p:spPr>
          <a:xfrm>
            <a:off x="1086151" y="425171"/>
            <a:ext cx="6283640"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defRPr/>
            </a:pPr>
            <a:r>
              <a:rPr lang="en-US" altLang="zh-CN" sz="3000" b="1" dirty="0">
                <a:solidFill>
                  <a:schemeClr val="bg1"/>
                </a:solidFill>
                <a:latin typeface="Comic Sans MS" panose="030F0702030302020204" pitchFamily="66" charset="0"/>
                <a:ea typeface="宋体" panose="02010600030101010101" pitchFamily="2" charset="-122"/>
              </a:rPr>
              <a:t> Check your answers (Exercise1) </a:t>
            </a:r>
            <a:endParaRPr lang="zh-CN" altLang="en-US" sz="3000" b="1" dirty="0">
              <a:solidFill>
                <a:schemeClr val="bg1"/>
              </a:solidFill>
              <a:latin typeface="Comic Sans MS" panose="030F0702030302020204" pitchFamily="66" charset="0"/>
              <a:ea typeface="宋体" panose="02010600030101010101" pitchFamily="2" charset="-122"/>
            </a:endParaRPr>
          </a:p>
        </p:txBody>
      </p:sp>
      <p:pic>
        <p:nvPicPr>
          <p:cNvPr id="21" name="图片 20" descr="1.jpg"/>
          <p:cNvPicPr>
            <a:picLocks noChangeAspect="1"/>
          </p:cNvPicPr>
          <p:nvPr/>
        </p:nvPicPr>
        <p:blipFill>
          <a:blip r:embed="rId5" cstate="print"/>
          <a:stretch>
            <a:fillRect/>
          </a:stretch>
        </p:blipFill>
        <p:spPr>
          <a:xfrm>
            <a:off x="522516" y="1233713"/>
            <a:ext cx="6589486" cy="5370286"/>
          </a:xfrm>
          <a:prstGeom prst="rect">
            <a:avLst/>
          </a:prstGeom>
        </p:spPr>
      </p:pic>
      <p:cxnSp>
        <p:nvCxnSpPr>
          <p:cNvPr id="22" name="直接连接符 1"/>
          <p:cNvCxnSpPr/>
          <p:nvPr/>
        </p:nvCxnSpPr>
        <p:spPr>
          <a:xfrm>
            <a:off x="3187462" y="1920520"/>
            <a:ext cx="1261708" cy="3814"/>
          </a:xfrm>
          <a:prstGeom prst="line">
            <a:avLst/>
          </a:prstGeom>
          <a:noFill/>
          <a:ln w="25400">
            <a:solidFill>
              <a:srgbClr val="FF0000"/>
            </a:solidFill>
            <a:round/>
          </a:ln>
        </p:spPr>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additive="base">
                                        <p:cTn id="18" dur="1" fill="hold">
                                          <p:stCondLst>
                                            <p:cond delay="0"/>
                                          </p:stCondLst>
                                        </p:cTn>
                                        <p:tgtEl>
                                          <p:spTgt spid="22"/>
                                        </p:tgtEl>
                                        <p:attrNameLst>
                                          <p:attrName>style.visibility</p:attrName>
                                        </p:attrNameLst>
                                      </p:cBhvr>
                                      <p:to>
                                        <p:strVal val="visible"/>
                                      </p:to>
                                    </p:set>
                                    <p:animEffect transition="in" filter="wipe(left)">
                                      <p:cBhvr additive="base">
                                        <p:cTn id="19" dur="500" fill="hold"/>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8060" y="145193"/>
            <a:ext cx="11595652" cy="648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3"/>
          <p:cNvSpPr txBox="1"/>
          <p:nvPr/>
        </p:nvSpPr>
        <p:spPr>
          <a:xfrm>
            <a:off x="1069750" y="457692"/>
            <a:ext cx="4023360" cy="584775"/>
          </a:xfrm>
          <a:prstGeom prst="rect">
            <a:avLst/>
          </a:prstGeom>
          <a:noFill/>
        </p:spPr>
        <p:txBody>
          <a:bodyPr wrap="square" rtlCol="0">
            <a:spAutoFit/>
          </a:bodyPr>
          <a:lstStyle/>
          <a:p>
            <a:r>
              <a:rPr lang="en-US" altLang="zh-CN" sz="3200" b="1" dirty="0">
                <a:solidFill>
                  <a:schemeClr val="bg1"/>
                </a:solidFill>
                <a:latin typeface="Comic Sans MS" panose="030F0702030302020204" pitchFamily="66" charset="0"/>
                <a:ea typeface="宋体" panose="02010600030101010101" pitchFamily="2" charset="-122"/>
              </a:rPr>
              <a:t>Check the answers</a:t>
            </a:r>
          </a:p>
        </p:txBody>
      </p:sp>
      <p:sp>
        <p:nvSpPr>
          <p:cNvPr id="11" name="文本框 3"/>
          <p:cNvSpPr txBox="1"/>
          <p:nvPr/>
        </p:nvSpPr>
        <p:spPr>
          <a:xfrm>
            <a:off x="437838" y="164700"/>
            <a:ext cx="10457180" cy="640080"/>
          </a:xfrm>
          <a:prstGeom prst="rect">
            <a:avLst/>
          </a:prstGeom>
          <a:noFill/>
        </p:spPr>
        <p:txBody>
          <a:bodyPr wrap="square" rtlCol="0">
            <a:spAutoFit/>
          </a:bodyPr>
          <a:lstStyle/>
          <a:p>
            <a:r>
              <a:rPr lang="en-US" altLang="zh-CN" sz="3200" b="1" dirty="0">
                <a:latin typeface="Comic Sans MS" panose="030F0702030302020204" pitchFamily="66" charset="0"/>
                <a:ea typeface="宋体" panose="02010600030101010101" pitchFamily="2" charset="-122"/>
              </a:rPr>
              <a:t>2).What</a:t>
            </a:r>
            <a:r>
              <a:rPr lang="en-US" altLang="zh-CN" sz="3600" b="1" dirty="0">
                <a:latin typeface="Times New Roman" panose="02020603050405020304" pitchFamily="18" charset="0"/>
              </a:rPr>
              <a:t> </a:t>
            </a:r>
            <a:r>
              <a:rPr lang="en-US" altLang="zh-CN" sz="3200" b="1" dirty="0">
                <a:latin typeface="Comic Sans MS" panose="030F0702030302020204" pitchFamily="66" charset="0"/>
                <a:ea typeface="宋体" panose="02010600030101010101" pitchFamily="2" charset="-122"/>
              </a:rPr>
              <a:t>is the </a:t>
            </a:r>
            <a:r>
              <a:rPr lang="en-US" altLang="zh-CN" sz="3200" b="1" dirty="0">
                <a:solidFill>
                  <a:srgbClr val="FF0000"/>
                </a:solidFill>
                <a:latin typeface="Comic Sans MS" panose="030F0702030302020204" pitchFamily="66" charset="0"/>
                <a:ea typeface="宋体" panose="02010600030101010101" pitchFamily="2" charset="-122"/>
              </a:rPr>
              <a:t>structure</a:t>
            </a:r>
            <a:r>
              <a:rPr lang="en-US" altLang="zh-CN" sz="3200" b="1" dirty="0">
                <a:latin typeface="Comic Sans MS" panose="030F0702030302020204" pitchFamily="66" charset="0"/>
                <a:ea typeface="宋体" panose="02010600030101010101" pitchFamily="2" charset="-122"/>
              </a:rPr>
              <a:t> of the news report?</a:t>
            </a:r>
          </a:p>
        </p:txBody>
      </p:sp>
      <p:pic>
        <p:nvPicPr>
          <p:cNvPr id="12" name="图片 11"/>
          <p:cNvPicPr>
            <a:picLocks noChangeAspect="1"/>
          </p:cNvPicPr>
          <p:nvPr/>
        </p:nvPicPr>
        <p:blipFill>
          <a:blip r:embed="rId2"/>
          <a:srcRect t="2916"/>
          <a:stretch>
            <a:fillRect/>
          </a:stretch>
        </p:blipFill>
        <p:spPr>
          <a:xfrm>
            <a:off x="305049" y="887224"/>
            <a:ext cx="7835153" cy="5926314"/>
          </a:xfrm>
          <a:prstGeom prst="rect">
            <a:avLst/>
          </a:prstGeom>
        </p:spPr>
      </p:pic>
      <p:sp>
        <p:nvSpPr>
          <p:cNvPr id="13" name="矩形 12"/>
          <p:cNvSpPr/>
          <p:nvPr/>
        </p:nvSpPr>
        <p:spPr>
          <a:xfrm>
            <a:off x="782269" y="892618"/>
            <a:ext cx="5074023" cy="1070638"/>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79583" y="2484537"/>
            <a:ext cx="2410106" cy="4263531"/>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005528" y="2003237"/>
            <a:ext cx="4178964" cy="303565"/>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543594" y="3994605"/>
            <a:ext cx="2346779" cy="2762109"/>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3044819" y="2485456"/>
            <a:ext cx="4872601" cy="4295347"/>
            <a:chOff x="3016349" y="2166894"/>
            <a:chExt cx="4872601" cy="4358705"/>
          </a:xfrm>
        </p:grpSpPr>
        <p:cxnSp>
          <p:nvCxnSpPr>
            <p:cNvPr id="19" name="直接连接符 18"/>
            <p:cNvCxnSpPr/>
            <p:nvPr/>
          </p:nvCxnSpPr>
          <p:spPr>
            <a:xfrm flipH="1">
              <a:off x="3028950" y="4185599"/>
              <a:ext cx="0" cy="2340000"/>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a:off x="3016349" y="6466761"/>
              <a:ext cx="2384528" cy="20627"/>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28"/>
            <p:cNvCxnSpPr/>
            <p:nvPr/>
          </p:nvCxnSpPr>
          <p:spPr>
            <a:xfrm flipH="1">
              <a:off x="5431158" y="3680845"/>
              <a:ext cx="0" cy="2844000"/>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29"/>
            <p:cNvCxnSpPr/>
            <p:nvPr/>
          </p:nvCxnSpPr>
          <p:spPr>
            <a:xfrm>
              <a:off x="5413478" y="3670693"/>
              <a:ext cx="2448000" cy="27872"/>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30"/>
            <p:cNvCxnSpPr/>
            <p:nvPr/>
          </p:nvCxnSpPr>
          <p:spPr>
            <a:xfrm>
              <a:off x="5502385" y="2183151"/>
              <a:ext cx="2386565" cy="25969"/>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flipH="1">
              <a:off x="7848907" y="2166894"/>
              <a:ext cx="0" cy="1531671"/>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 name="直接连接符 32"/>
            <p:cNvCxnSpPr/>
            <p:nvPr/>
          </p:nvCxnSpPr>
          <p:spPr>
            <a:xfrm>
              <a:off x="3050927" y="2640406"/>
              <a:ext cx="2451458" cy="0"/>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直接连接符 33"/>
            <p:cNvCxnSpPr/>
            <p:nvPr/>
          </p:nvCxnSpPr>
          <p:spPr>
            <a:xfrm>
              <a:off x="3028950" y="2597036"/>
              <a:ext cx="0" cy="1634721"/>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矩形 34"/>
          <p:cNvSpPr/>
          <p:nvPr/>
        </p:nvSpPr>
        <p:spPr>
          <a:xfrm>
            <a:off x="8183623" y="1067854"/>
            <a:ext cx="3510096" cy="81339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sz="2400" b="1" dirty="0">
              <a:solidFill>
                <a:schemeClr val="tx1"/>
              </a:solidFill>
              <a:latin typeface="Times New Roman" panose="02020603050405020304" pitchFamily="18" charset="0"/>
              <a:cs typeface="Times New Roman" panose="02020603050405020304" pitchFamily="18" charset="0"/>
            </a:endParaRPr>
          </a:p>
          <a:p>
            <a:pPr lvl="0" algn="ctr"/>
            <a:r>
              <a:rPr lang="en-US" altLang="zh-CN" sz="2800" b="1" dirty="0">
                <a:solidFill>
                  <a:schemeClr val="tx1"/>
                </a:solidFill>
                <a:latin typeface="Comic Sans MS" panose="030F0702030302020204" pitchFamily="66" charset="0"/>
              </a:rPr>
              <a:t>Headline</a:t>
            </a:r>
            <a:r>
              <a:rPr lang="en-US" altLang="zh-CN" sz="2400" dirty="0">
                <a:solidFill>
                  <a:schemeClr val="tx1"/>
                </a:solidFill>
                <a:latin typeface="Comic Sans MS" panose="030F0702030302020204" pitchFamily="66" charset="0"/>
              </a:rPr>
              <a:t>(</a:t>
            </a:r>
            <a:r>
              <a:rPr lang="en-US" altLang="zh-CN" sz="2800" dirty="0">
                <a:solidFill>
                  <a:schemeClr val="tx1"/>
                </a:solidFill>
                <a:latin typeface="Comic Sans MS" panose="030F0702030302020204" pitchFamily="66" charset="0"/>
              </a:rPr>
              <a:t>tells what happened)</a:t>
            </a:r>
          </a:p>
          <a:p>
            <a:pPr algn="ctr"/>
            <a:endParaRPr lang="zh-CN" altLang="en-US" sz="2400" b="1" dirty="0">
              <a:solidFill>
                <a:schemeClr val="tx1"/>
              </a:solidFill>
              <a:latin typeface="Times New Roman" panose="02020603050405020304" pitchFamily="18" charset="0"/>
              <a:cs typeface="Times New Roman" panose="02020603050405020304" pitchFamily="18" charset="0"/>
            </a:endParaRPr>
          </a:p>
        </p:txBody>
      </p:sp>
      <p:sp>
        <p:nvSpPr>
          <p:cNvPr id="36" name="矩形 35"/>
          <p:cNvSpPr/>
          <p:nvPr/>
        </p:nvSpPr>
        <p:spPr>
          <a:xfrm>
            <a:off x="8183623" y="2126060"/>
            <a:ext cx="3510096" cy="1115839"/>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000"/>
              </a:lnSpc>
            </a:pPr>
            <a:endParaRPr lang="en-US" altLang="zh-CN" sz="2800" b="1" dirty="0">
              <a:solidFill>
                <a:schemeClr val="tx1"/>
              </a:solidFill>
              <a:latin typeface="Comic Sans MS" panose="030F0702030302020204" pitchFamily="66" charset="0"/>
            </a:endParaRPr>
          </a:p>
          <a:p>
            <a:pPr lvl="0" algn="ctr">
              <a:lnSpc>
                <a:spcPct val="85000"/>
              </a:lnSpc>
            </a:pPr>
            <a:r>
              <a:rPr lang="en-US" altLang="zh-CN" sz="2800" b="1" dirty="0">
                <a:solidFill>
                  <a:schemeClr val="tx1"/>
                </a:solidFill>
                <a:latin typeface="Comic Sans MS" panose="030F0702030302020204" pitchFamily="66" charset="0"/>
              </a:rPr>
              <a:t>Byline</a:t>
            </a:r>
            <a:r>
              <a:rPr lang="en-US" altLang="zh-CN" sz="2800" dirty="0">
                <a:solidFill>
                  <a:schemeClr val="tx1"/>
                </a:solidFill>
                <a:latin typeface="Comic Sans MS" panose="030F0702030302020204" pitchFamily="66" charset="0"/>
              </a:rPr>
              <a:t>(shows the reporter and date)</a:t>
            </a:r>
          </a:p>
          <a:p>
            <a:pPr algn="ctr"/>
            <a:endParaRPr lang="zh-CN" altLang="en-US" sz="2800" b="1" dirty="0">
              <a:solidFill>
                <a:schemeClr val="tx1"/>
              </a:solidFill>
              <a:latin typeface="Comic Sans MS" panose="030F0702030302020204" pitchFamily="66" charset="0"/>
            </a:endParaRPr>
          </a:p>
        </p:txBody>
      </p:sp>
      <p:sp>
        <p:nvSpPr>
          <p:cNvPr id="37" name="矩形 36"/>
          <p:cNvSpPr/>
          <p:nvPr/>
        </p:nvSpPr>
        <p:spPr>
          <a:xfrm>
            <a:off x="8183623" y="3515135"/>
            <a:ext cx="3510096" cy="936172"/>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rPr>
              <a:t>Lead</a:t>
            </a:r>
            <a:r>
              <a:rPr lang="en-US" altLang="zh-CN" sz="2800" dirty="0">
                <a:solidFill>
                  <a:schemeClr val="tx1"/>
                </a:solidFill>
                <a:latin typeface="Comic Sans MS" panose="030F0702030302020204" pitchFamily="66" charset="0"/>
              </a:rPr>
              <a:t>( date , place,</a:t>
            </a:r>
          </a:p>
          <a:p>
            <a:pPr algn="ctr"/>
            <a:r>
              <a:rPr lang="en-US" altLang="zh-CN" sz="2800" dirty="0">
                <a:solidFill>
                  <a:schemeClr val="tx1"/>
                </a:solidFill>
                <a:latin typeface="Comic Sans MS" panose="030F0702030302020204" pitchFamily="66" charset="0"/>
              </a:rPr>
              <a:t>event and cause)</a:t>
            </a:r>
            <a:endParaRPr lang="zh-CN" altLang="en-US" sz="2800" dirty="0">
              <a:solidFill>
                <a:schemeClr val="tx1"/>
              </a:solidFill>
              <a:latin typeface="Comic Sans MS" panose="030F0702030302020204" pitchFamily="66" charset="0"/>
            </a:endParaRPr>
          </a:p>
        </p:txBody>
      </p:sp>
      <p:sp>
        <p:nvSpPr>
          <p:cNvPr id="38" name="矩形 37"/>
          <p:cNvSpPr/>
          <p:nvPr/>
        </p:nvSpPr>
        <p:spPr>
          <a:xfrm>
            <a:off x="8201303" y="4668515"/>
            <a:ext cx="3510096" cy="57687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sz="2400" b="1" dirty="0">
              <a:solidFill>
                <a:schemeClr val="tx1"/>
              </a:solidFill>
              <a:latin typeface="Times New Roman" panose="02020603050405020304" pitchFamily="18" charset="0"/>
              <a:cs typeface="Times New Roman" panose="02020603050405020304" pitchFamily="18" charset="0"/>
            </a:endParaRPr>
          </a:p>
          <a:p>
            <a:pPr lvl="0" algn="ctr"/>
            <a:r>
              <a:rPr lang="en-US" altLang="zh-CN" sz="2800" b="1" dirty="0">
                <a:solidFill>
                  <a:schemeClr val="tx1"/>
                </a:solidFill>
                <a:latin typeface="Comic Sans MS" panose="030F0702030302020204" pitchFamily="66" charset="0"/>
              </a:rPr>
              <a:t> Body</a:t>
            </a:r>
            <a:r>
              <a:rPr lang="en-US" altLang="zh-CN" sz="2800" dirty="0">
                <a:solidFill>
                  <a:schemeClr val="tx1"/>
                </a:solidFill>
                <a:latin typeface="Comic Sans MS" panose="030F0702030302020204" pitchFamily="66" charset="0"/>
              </a:rPr>
              <a:t>(more details)</a:t>
            </a:r>
            <a:r>
              <a:rPr lang="en-US" altLang="zh-CN" sz="2800" b="1" dirty="0">
                <a:solidFill>
                  <a:schemeClr val="tx1"/>
                </a:solidFill>
                <a:latin typeface="Comic Sans MS" panose="030F0702030302020204" pitchFamily="66" charset="0"/>
              </a:rPr>
              <a:t> </a:t>
            </a:r>
          </a:p>
          <a:p>
            <a:pPr algn="ctr"/>
            <a:endParaRPr lang="zh-CN" altLang="en-US" sz="2400" b="1" dirty="0">
              <a:solidFill>
                <a:schemeClr val="tx1"/>
              </a:solidFill>
              <a:latin typeface="Times New Roman" panose="02020603050405020304" pitchFamily="18" charset="0"/>
              <a:cs typeface="Times New Roman" panose="02020603050405020304" pitchFamily="18" charset="0"/>
            </a:endParaRPr>
          </a:p>
        </p:txBody>
      </p:sp>
      <p:sp>
        <p:nvSpPr>
          <p:cNvPr id="39" name="矩形 38"/>
          <p:cNvSpPr/>
          <p:nvPr/>
        </p:nvSpPr>
        <p:spPr>
          <a:xfrm>
            <a:off x="8183623" y="5391493"/>
            <a:ext cx="3510096" cy="1195821"/>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rPr>
              <a:t>  End</a:t>
            </a:r>
            <a:r>
              <a:rPr lang="en-US" altLang="zh-CN" sz="2800" dirty="0">
                <a:solidFill>
                  <a:schemeClr val="tx1"/>
                </a:solidFill>
                <a:latin typeface="Comic Sans MS" panose="030F0702030302020204" pitchFamily="66" charset="0"/>
              </a:rPr>
              <a:t>(effect/</a:t>
            </a:r>
          </a:p>
          <a:p>
            <a:pPr algn="ctr"/>
            <a:r>
              <a:rPr lang="en-US" altLang="zh-CN" sz="2800" dirty="0">
                <a:solidFill>
                  <a:schemeClr val="tx1"/>
                </a:solidFill>
                <a:latin typeface="Comic Sans MS" panose="030F0702030302020204" pitchFamily="66" charset="0"/>
              </a:rPr>
              <a:t>following events)</a:t>
            </a:r>
            <a:endParaRPr lang="zh-CN" altLang="en-US" sz="2800" dirty="0">
              <a:solidFill>
                <a:schemeClr val="tx1"/>
              </a:solidFill>
              <a:latin typeface="Comic Sans MS" panose="030F0702030302020204" pitchFamily="66" charset="0"/>
            </a:endParaRPr>
          </a:p>
        </p:txBody>
      </p:sp>
      <p:cxnSp>
        <p:nvCxnSpPr>
          <p:cNvPr id="40" name="直接箭头连接符 39"/>
          <p:cNvCxnSpPr/>
          <p:nvPr/>
        </p:nvCxnSpPr>
        <p:spPr>
          <a:xfrm>
            <a:off x="5901852" y="1170038"/>
            <a:ext cx="2268631" cy="1636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连接符: 肘形 66"/>
          <p:cNvCxnSpPr>
            <a:endCxn id="36" idx="1"/>
          </p:cNvCxnSpPr>
          <p:nvPr/>
        </p:nvCxnSpPr>
        <p:spPr>
          <a:xfrm>
            <a:off x="6274200" y="2111583"/>
            <a:ext cx="1909423" cy="572397"/>
          </a:xfrm>
          <a:prstGeom prst="bentConnector3">
            <a:avLst>
              <a:gd name="adj1" fmla="val 50000"/>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1883623" y="3858681"/>
            <a:ext cx="6300000" cy="10387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a:off x="4108150" y="4902744"/>
            <a:ext cx="4075473" cy="5253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6794975" y="6187951"/>
            <a:ext cx="1375508" cy="1636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5513689" y="2484537"/>
            <a:ext cx="0" cy="466629"/>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sp>
        <p:nvSpPr>
          <p:cNvPr id="46" name="矩形 45"/>
          <p:cNvSpPr/>
          <p:nvPr/>
        </p:nvSpPr>
        <p:spPr>
          <a:xfrm>
            <a:off x="3013875" y="2510638"/>
            <a:ext cx="2410106" cy="397263"/>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par>
                          <p:cTn id="13" fill="hold">
                            <p:stCondLst>
                              <p:cond delay="500"/>
                            </p:stCondLst>
                            <p:childTnLst>
                              <p:par>
                                <p:cTn id="14" presetID="22" presetClass="entr" presetSubtype="4" fill="hold" grpId="0" nodeType="afterEffect">
                                  <p:stCondLst>
                                    <p:cond delay="50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par>
                          <p:cTn id="27" fill="hold">
                            <p:stCondLst>
                              <p:cond delay="500"/>
                            </p:stCondLst>
                            <p:childTnLst>
                              <p:par>
                                <p:cTn id="28" presetID="22" presetClass="entr" presetSubtype="8" fill="hold" grpId="0" nodeType="afterEffect">
                                  <p:stCondLst>
                                    <p:cond delay="50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500"/>
                            </p:stCondLst>
                            <p:childTnLst>
                              <p:par>
                                <p:cTn id="45" presetID="22" presetClass="entr" presetSubtype="8" fill="hold" grpId="0" nodeType="after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par>
                                <p:cTn id="53" presetID="2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down)">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wipe(left)">
                                      <p:cBhvr>
                                        <p:cTn id="73" dur="500"/>
                                        <p:tgtEl>
                                          <p:spTgt spid="45"/>
                                        </p:tgtEl>
                                      </p:cBhvr>
                                    </p:animEffect>
                                  </p:childTnLst>
                                </p:cTn>
                              </p:par>
                            </p:childTnLst>
                          </p:cTn>
                        </p:par>
                        <p:par>
                          <p:cTn id="74" fill="hold">
                            <p:stCondLst>
                              <p:cond delay="500"/>
                            </p:stCondLst>
                            <p:childTnLst>
                              <p:par>
                                <p:cTn id="75" presetID="22" presetClass="entr" presetSubtype="8" fill="hold" grpId="0" nodeType="afterEffect">
                                  <p:stCondLst>
                                    <p:cond delay="500"/>
                                  </p:stCondLst>
                                  <p:childTnLst>
                                    <p:set>
                                      <p:cBhvr>
                                        <p:cTn id="76" dur="1" fill="hold">
                                          <p:stCondLst>
                                            <p:cond delay="0"/>
                                          </p:stCondLst>
                                        </p:cTn>
                                        <p:tgtEl>
                                          <p:spTgt spid="39"/>
                                        </p:tgtEl>
                                        <p:attrNameLst>
                                          <p:attrName>style.visibility</p:attrName>
                                        </p:attrNameLst>
                                      </p:cBhvr>
                                      <p:to>
                                        <p:strVal val="visible"/>
                                      </p:to>
                                    </p:set>
                                    <p:animEffect transition="in" filter="wipe(left)">
                                      <p:cBhvr>
                                        <p:cTn id="7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35" grpId="0" animBg="1"/>
      <p:bldP spid="36" grpId="0" animBg="1"/>
      <p:bldP spid="37" grpId="0" animBg="1"/>
      <p:bldP spid="38" grpId="0" animBg="1"/>
      <p:bldP spid="39"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
          <p:cNvSpPr/>
          <p:nvPr/>
        </p:nvSpPr>
        <p:spPr>
          <a:xfrm>
            <a:off x="248608" y="1174945"/>
            <a:ext cx="10545097" cy="535531"/>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90000"/>
              </a:lnSpc>
            </a:pPr>
            <a:r>
              <a:rPr lang="en-US" altLang="zh-CN" sz="3200" dirty="0">
                <a:latin typeface="Comic Sans MS" panose="030F0702030302020204" pitchFamily="66" charset="0"/>
              </a:rPr>
              <a:t>1). When did the tsunami happen?</a:t>
            </a:r>
          </a:p>
        </p:txBody>
      </p:sp>
      <p:sp>
        <p:nvSpPr>
          <p:cNvPr id="22" name="TextBox 1"/>
          <p:cNvSpPr/>
          <p:nvPr/>
        </p:nvSpPr>
        <p:spPr>
          <a:xfrm>
            <a:off x="248608" y="3014985"/>
            <a:ext cx="12192000" cy="535531"/>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lvl="0" eaLnBrk="1" hangingPunct="1">
              <a:lnSpc>
                <a:spcPct val="90000"/>
              </a:lnSpc>
            </a:pPr>
            <a:r>
              <a:rPr lang="en-US" altLang="zh-CN" sz="3200" dirty="0">
                <a:latin typeface="Comic Sans MS" panose="030F0702030302020204" pitchFamily="66" charset="0"/>
              </a:rPr>
              <a:t>2). Why would it be difficult to deliver food and supplies?</a:t>
            </a:r>
            <a:endParaRPr sz="3200" dirty="0">
              <a:latin typeface="Comic Sans MS" panose="030F0702030302020204" pitchFamily="66" charset="0"/>
            </a:endParaRPr>
          </a:p>
        </p:txBody>
      </p:sp>
      <p:sp>
        <p:nvSpPr>
          <p:cNvPr id="23" name="TextBox 2"/>
          <p:cNvSpPr/>
          <p:nvPr/>
        </p:nvSpPr>
        <p:spPr>
          <a:xfrm>
            <a:off x="1045273" y="1729378"/>
            <a:ext cx="6365461" cy="978729"/>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514350" indent="-514350" eaLnBrk="1" hangingPunct="1">
              <a:lnSpc>
                <a:spcPct val="90000"/>
              </a:lnSpc>
              <a:buAutoNum type="alphaUcPeriod"/>
            </a:pPr>
            <a:r>
              <a:rPr lang="en-US" altLang="zh-CN" sz="3200" dirty="0">
                <a:latin typeface="Comic Sans MS" panose="030F0702030302020204" pitchFamily="66" charset="0"/>
              </a:rPr>
              <a:t>On 27 December, 2004. </a:t>
            </a:r>
          </a:p>
          <a:p>
            <a:pPr eaLnBrk="1" hangingPunct="1">
              <a:lnSpc>
                <a:spcPct val="90000"/>
              </a:lnSpc>
            </a:pPr>
            <a:r>
              <a:rPr lang="en-US" altLang="zh-CN" sz="3200" dirty="0" err="1">
                <a:latin typeface="Comic Sans MS" panose="030F0702030302020204" pitchFamily="66" charset="0"/>
              </a:rPr>
              <a:t>B.On</a:t>
            </a:r>
            <a:r>
              <a:rPr lang="en-US" altLang="zh-CN" sz="3200" dirty="0">
                <a:latin typeface="Comic Sans MS" panose="030F0702030302020204" pitchFamily="66" charset="0"/>
              </a:rPr>
              <a:t> 26 December, 2004.</a:t>
            </a:r>
          </a:p>
        </p:txBody>
      </p:sp>
      <p:sp>
        <p:nvSpPr>
          <p:cNvPr id="25" name="TextBox 2"/>
          <p:cNvSpPr/>
          <p:nvPr/>
        </p:nvSpPr>
        <p:spPr>
          <a:xfrm>
            <a:off x="1045273" y="3817253"/>
            <a:ext cx="11468100" cy="1421928"/>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eaLnBrk="1" hangingPunct="1">
              <a:lnSpc>
                <a:spcPct val="90000"/>
              </a:lnSpc>
            </a:pPr>
            <a:r>
              <a:rPr lang="en-US" altLang="zh-CN" sz="3200" dirty="0">
                <a:latin typeface="Comic Sans MS" panose="030F0702030302020204" pitchFamily="66" charset="0"/>
                <a:sym typeface="+mn-ea"/>
              </a:rPr>
              <a:t>A. Because of dangerous conditions.</a:t>
            </a:r>
          </a:p>
          <a:p>
            <a:pPr eaLnBrk="1" hangingPunct="1">
              <a:lnSpc>
                <a:spcPct val="90000"/>
              </a:lnSpc>
            </a:pPr>
            <a:r>
              <a:rPr lang="en-US" altLang="zh-CN" sz="3200" dirty="0">
                <a:latin typeface="Comic Sans MS" panose="030F0702030302020204" pitchFamily="66" charset="0"/>
                <a:sym typeface="+mn-ea"/>
              </a:rPr>
              <a:t>B. Because of damaged roads.</a:t>
            </a:r>
          </a:p>
          <a:p>
            <a:pPr eaLnBrk="1" hangingPunct="1">
              <a:lnSpc>
                <a:spcPct val="90000"/>
              </a:lnSpc>
            </a:pPr>
            <a:r>
              <a:rPr lang="en-US" altLang="zh-CN" sz="3200" dirty="0">
                <a:latin typeface="Comic Sans MS" panose="030F0702030302020204" pitchFamily="66" charset="0"/>
                <a:sym typeface="+mn-ea"/>
              </a:rPr>
              <a:t>C. Both A and B.</a:t>
            </a:r>
            <a:endParaRPr lang="en-US" altLang="zh-CN" sz="3200" dirty="0">
              <a:latin typeface="Comic Sans MS" panose="030F0702030302020204" pitchFamily="66" charset="0"/>
            </a:endParaRPr>
          </a:p>
        </p:txBody>
      </p:sp>
      <p:sp>
        <p:nvSpPr>
          <p:cNvPr id="26" name="文本框 3"/>
          <p:cNvSpPr txBox="1"/>
          <p:nvPr/>
        </p:nvSpPr>
        <p:spPr>
          <a:xfrm>
            <a:off x="1069750" y="457692"/>
            <a:ext cx="4023360" cy="584775"/>
          </a:xfrm>
          <a:prstGeom prst="rect">
            <a:avLst/>
          </a:prstGeom>
          <a:noFill/>
        </p:spPr>
        <p:txBody>
          <a:bodyPr wrap="square" rtlCol="0">
            <a:spAutoFit/>
          </a:bodyPr>
          <a:lstStyle/>
          <a:p>
            <a:r>
              <a:rPr lang="en-US" altLang="zh-CN" sz="3200" b="1" dirty="0">
                <a:solidFill>
                  <a:schemeClr val="bg1"/>
                </a:solidFill>
                <a:latin typeface="Comic Sans MS" panose="030F0702030302020204" pitchFamily="66" charset="0"/>
                <a:ea typeface="宋体" panose="02010600030101010101" pitchFamily="2" charset="-122"/>
              </a:rPr>
              <a:t>Check the answers</a:t>
            </a:r>
          </a:p>
        </p:txBody>
      </p:sp>
      <p:sp>
        <p:nvSpPr>
          <p:cNvPr id="11" name="任意多边形 10"/>
          <p:cNvSpPr/>
          <p:nvPr>
            <p:custDataLst>
              <p:tags r:id="rId1"/>
            </p:custDataLst>
          </p:nvPr>
        </p:nvSpPr>
        <p:spPr>
          <a:xfrm>
            <a:off x="963835" y="410776"/>
            <a:ext cx="6446899"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defRPr/>
            </a:pPr>
            <a:r>
              <a:rPr lang="en-US" altLang="zh-CN" sz="3000" b="1" dirty="0">
                <a:solidFill>
                  <a:schemeClr val="bg1"/>
                </a:solidFill>
                <a:latin typeface="Comic Sans MS" panose="030F0702030302020204" pitchFamily="66" charset="0"/>
                <a:ea typeface="宋体" panose="02010600030101010101" pitchFamily="2" charset="-122"/>
              </a:rPr>
              <a:t>  Check your answers (Exercise2) </a:t>
            </a:r>
            <a:endParaRPr lang="zh-CN" altLang="en-US" sz="3000" b="1" dirty="0">
              <a:solidFill>
                <a:schemeClr val="bg1"/>
              </a:solidFill>
              <a:latin typeface="Comic Sans MS" panose="030F0702030302020204" pitchFamily="66" charset="0"/>
              <a:ea typeface="宋体" panose="02010600030101010101" pitchFamily="2" charset="-122"/>
            </a:endParaRPr>
          </a:p>
        </p:txBody>
      </p:sp>
      <p:sp>
        <p:nvSpPr>
          <p:cNvPr id="12" name="椭圆 11"/>
          <p:cNvSpPr/>
          <p:nvPr>
            <p:custDataLst>
              <p:tags r:id="rId2"/>
            </p:custDataLst>
          </p:nvPr>
        </p:nvSpPr>
        <p:spPr>
          <a:xfrm>
            <a:off x="406040" y="404330"/>
            <a:ext cx="639233" cy="673100"/>
          </a:xfrm>
          <a:prstGeom prst="ellipse">
            <a:avLst/>
          </a:prstGeom>
          <a:solidFill>
            <a:srgbClr val="A67653"/>
          </a:solidFill>
        </p:spPr>
        <p:txBody>
          <a:bodyPr anchor="ctr"/>
          <a:lstStyle/>
          <a:p>
            <a:pPr algn="ctr">
              <a:buClr>
                <a:srgbClr val="963B22"/>
              </a:buClr>
              <a:defRPr/>
            </a:pPr>
            <a:r>
              <a:rPr lang="en-US" altLang="zh-CN" sz="4800" b="1" spc="400" dirty="0">
                <a:solidFill>
                  <a:schemeClr val="bg1"/>
                </a:solidFill>
                <a:latin typeface="华文隶书" panose="02010800040101010101" pitchFamily="2" charset="-122"/>
                <a:ea typeface="华文隶书" panose="02010800040101010101" pitchFamily="2" charset="-122"/>
              </a:rPr>
              <a:t>2</a:t>
            </a:r>
            <a:endParaRPr lang="zh-CN" altLang="en-US" sz="4800" b="1" spc="400" dirty="0">
              <a:solidFill>
                <a:schemeClr val="bg1"/>
              </a:solidFill>
              <a:latin typeface="华文隶书" panose="02010800040101010101" pitchFamily="2" charset="-122"/>
              <a:ea typeface="华文隶书" panose="02010800040101010101" pitchFamily="2" charset="-122"/>
            </a:endParaRPr>
          </a:p>
        </p:txBody>
      </p:sp>
      <p:sp>
        <p:nvSpPr>
          <p:cNvPr id="13" name=" 212"/>
          <p:cNvSpPr/>
          <p:nvPr/>
        </p:nvSpPr>
        <p:spPr>
          <a:xfrm>
            <a:off x="963835" y="2206886"/>
            <a:ext cx="501650" cy="454660"/>
          </a:xfrm>
          <a:prstGeom prst="heart">
            <a:avLst/>
          </a:prstGeom>
          <a:solidFill>
            <a:srgbClr val="FF0000"/>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eaLnBrk="1" fontAlgn="auto" hangingPunct="1">
              <a:spcBef>
                <a:spcPts val="0"/>
              </a:spcBef>
              <a:spcAft>
                <a:spcPts val="0"/>
              </a:spcAft>
              <a:defRPr/>
            </a:pPr>
            <a:endParaRPr lang="zh-CN" altLang="en-US">
              <a:solidFill>
                <a:srgbClr val="FF0000"/>
              </a:solidFill>
            </a:endParaRPr>
          </a:p>
        </p:txBody>
      </p:sp>
      <p:sp>
        <p:nvSpPr>
          <p:cNvPr id="14" name=" 212"/>
          <p:cNvSpPr/>
          <p:nvPr/>
        </p:nvSpPr>
        <p:spPr>
          <a:xfrm>
            <a:off x="1045273" y="4784521"/>
            <a:ext cx="501650" cy="454660"/>
          </a:xfrm>
          <a:prstGeom prst="heart">
            <a:avLst/>
          </a:prstGeom>
          <a:solidFill>
            <a:srgbClr val="FF0000"/>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eaLnBrk="1" fontAlgn="auto" hangingPunct="1">
              <a:spcBef>
                <a:spcPts val="0"/>
              </a:spcBef>
              <a:spcAft>
                <a:spcPts val="0"/>
              </a:spcAft>
              <a:defRPr/>
            </a:pPr>
            <a:endParaRPr lang="zh-CN" altLang="en-US">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形标注 5"/>
          <p:cNvSpPr/>
          <p:nvPr/>
        </p:nvSpPr>
        <p:spPr>
          <a:xfrm>
            <a:off x="298174" y="195133"/>
            <a:ext cx="6019543" cy="2087668"/>
          </a:xfrm>
          <a:prstGeom prst="wedgeEllipseCallout">
            <a:avLst>
              <a:gd name="adj1" fmla="val 56840"/>
              <a:gd name="adj2" fmla="val 41242"/>
            </a:avLst>
          </a:prstGeom>
          <a:solidFill>
            <a:schemeClr val="bg2"/>
          </a:solidFill>
          <a:ln>
            <a:solidFill>
              <a:srgbClr val="F9E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7" name="TextBox 1"/>
          <p:cNvSpPr/>
          <p:nvPr/>
        </p:nvSpPr>
        <p:spPr>
          <a:xfrm>
            <a:off x="645773" y="624540"/>
            <a:ext cx="5875777" cy="1338828"/>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90000"/>
              </a:lnSpc>
            </a:pPr>
            <a:r>
              <a:rPr lang="en-US" altLang="zh-CN" sz="3000" dirty="0">
                <a:latin typeface="Comic Sans MS" panose="030F0702030302020204" pitchFamily="66" charset="0"/>
              </a:rPr>
              <a:t>If you are asked to write </a:t>
            </a:r>
          </a:p>
          <a:p>
            <a:pPr marL="0" lvl="0" indent="0" eaLnBrk="1" hangingPunct="1">
              <a:lnSpc>
                <a:spcPct val="90000"/>
              </a:lnSpc>
            </a:pPr>
            <a:r>
              <a:rPr lang="en-US" altLang="zh-CN" sz="3000" dirty="0">
                <a:latin typeface="Comic Sans MS" panose="030F0702030302020204" pitchFamily="66" charset="0"/>
              </a:rPr>
              <a:t>a </a:t>
            </a:r>
            <a:r>
              <a:rPr lang="en-US" altLang="zh-CN" sz="3000" dirty="0">
                <a:solidFill>
                  <a:srgbClr val="FF0000"/>
                </a:solidFill>
                <a:latin typeface="Comic Sans MS" panose="030F0702030302020204" pitchFamily="66" charset="0"/>
              </a:rPr>
              <a:t>summary</a:t>
            </a:r>
            <a:r>
              <a:rPr lang="en-US" altLang="zh-CN" sz="3000" dirty="0">
                <a:latin typeface="Comic Sans MS" panose="030F0702030302020204" pitchFamily="66" charset="0"/>
              </a:rPr>
              <a:t> of the</a:t>
            </a:r>
            <a:r>
              <a:rPr lang="en-US" altLang="zh-CN" sz="3000" dirty="0">
                <a:solidFill>
                  <a:srgbClr val="FF0000"/>
                </a:solidFill>
                <a:latin typeface="Comic Sans MS" panose="030F0702030302020204" pitchFamily="66" charset="0"/>
              </a:rPr>
              <a:t> news report</a:t>
            </a:r>
            <a:r>
              <a:rPr lang="en-US" altLang="zh-CN" sz="3000" dirty="0">
                <a:latin typeface="Comic Sans MS" panose="030F0702030302020204" pitchFamily="66" charset="0"/>
              </a:rPr>
              <a:t>, </a:t>
            </a:r>
          </a:p>
          <a:p>
            <a:pPr marL="0" lvl="0" indent="0" eaLnBrk="1" hangingPunct="1">
              <a:lnSpc>
                <a:spcPct val="90000"/>
              </a:lnSpc>
            </a:pPr>
            <a:r>
              <a:rPr lang="en-US" altLang="zh-CN" sz="3000" dirty="0">
                <a:latin typeface="Comic Sans MS" panose="030F0702030302020204" pitchFamily="66" charset="0"/>
              </a:rPr>
              <a:t>What will you do at first?</a:t>
            </a:r>
          </a:p>
        </p:txBody>
      </p:sp>
      <p:sp>
        <p:nvSpPr>
          <p:cNvPr id="8" name="横卷形 7"/>
          <p:cNvSpPr/>
          <p:nvPr/>
        </p:nvSpPr>
        <p:spPr>
          <a:xfrm>
            <a:off x="298174" y="3645128"/>
            <a:ext cx="6593946" cy="2931263"/>
          </a:xfrm>
          <a:prstGeom prst="horizontalScroll">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5"/>
          <p:cNvSpPr txBox="1"/>
          <p:nvPr/>
        </p:nvSpPr>
        <p:spPr>
          <a:xfrm>
            <a:off x="645773" y="4059662"/>
            <a:ext cx="6360957" cy="2062103"/>
          </a:xfrm>
          <a:prstGeom prst="rect">
            <a:avLst/>
          </a:prstGeom>
          <a:noFill/>
        </p:spPr>
        <p:txBody>
          <a:bodyPr wrap="square" rtlCol="0">
            <a:spAutoFit/>
          </a:bodyPr>
          <a:lstStyle/>
          <a:p>
            <a:r>
              <a:rPr lang="zh-CN" altLang="en-US" sz="3200" b="1" dirty="0">
                <a:solidFill>
                  <a:srgbClr val="002060"/>
                </a:solidFill>
                <a:latin typeface="Arial Narrow" panose="020B0606020202030204" charset="0"/>
                <a:sym typeface="+mn-ea"/>
              </a:rPr>
              <a:t>A summary is a short statement of </a:t>
            </a:r>
            <a:r>
              <a:rPr lang="zh-CN" altLang="en-US" sz="3200" b="1" dirty="0">
                <a:solidFill>
                  <a:srgbClr val="FF0000"/>
                </a:solidFill>
                <a:latin typeface="Arial Narrow" panose="020B0606020202030204" charset="0"/>
                <a:sym typeface="+mn-ea"/>
              </a:rPr>
              <a:t>main points</a:t>
            </a:r>
            <a:r>
              <a:rPr lang="zh-CN" altLang="en-US" sz="3200" b="1" dirty="0">
                <a:solidFill>
                  <a:srgbClr val="002060"/>
                </a:solidFill>
                <a:latin typeface="Arial Narrow" panose="020B0606020202030204" charset="0"/>
                <a:sym typeface="+mn-ea"/>
              </a:rPr>
              <a:t>. A summary </a:t>
            </a:r>
            <a:r>
              <a:rPr lang="en-US" altLang="zh-CN" sz="3200" b="1" dirty="0">
                <a:solidFill>
                  <a:srgbClr val="002060"/>
                </a:solidFill>
                <a:latin typeface="Arial Narrow" panose="020B0606020202030204" charset="0"/>
                <a:sym typeface="+mn-ea"/>
              </a:rPr>
              <a:t>only tells </a:t>
            </a:r>
            <a:r>
              <a:rPr lang="zh-CN" altLang="en-US" sz="3200" b="1" dirty="0">
                <a:solidFill>
                  <a:srgbClr val="002060"/>
                </a:solidFill>
                <a:latin typeface="Arial Narrow" panose="020B0606020202030204" charset="0"/>
                <a:sym typeface="+mn-ea"/>
              </a:rPr>
              <a:t>the most important information of a </a:t>
            </a:r>
            <a:r>
              <a:rPr lang="en-US" altLang="zh-CN" sz="3200" b="1" dirty="0">
                <a:solidFill>
                  <a:srgbClr val="002060"/>
                </a:solidFill>
                <a:latin typeface="Arial Narrow" panose="020B0606020202030204" charset="0"/>
                <a:sym typeface="+mn-ea"/>
              </a:rPr>
              <a:t>l</a:t>
            </a:r>
            <a:r>
              <a:rPr lang="zh-CN" altLang="en-US" sz="3200" b="1" dirty="0">
                <a:solidFill>
                  <a:srgbClr val="002060"/>
                </a:solidFill>
                <a:latin typeface="Arial Narrow" panose="020B0606020202030204" charset="0"/>
                <a:sym typeface="+mn-ea"/>
              </a:rPr>
              <a:t>onger passage.</a:t>
            </a:r>
          </a:p>
        </p:txBody>
      </p:sp>
      <p:sp>
        <p:nvSpPr>
          <p:cNvPr id="10" name="椭圆形标注 9"/>
          <p:cNvSpPr/>
          <p:nvPr/>
        </p:nvSpPr>
        <p:spPr>
          <a:xfrm>
            <a:off x="309067" y="1801505"/>
            <a:ext cx="6019543" cy="2112244"/>
          </a:xfrm>
          <a:prstGeom prst="wedgeEllipseCallout">
            <a:avLst>
              <a:gd name="adj1" fmla="val 56840"/>
              <a:gd name="adj2" fmla="val 41242"/>
            </a:avLst>
          </a:prstGeom>
          <a:solidFill>
            <a:schemeClr val="bg2"/>
          </a:solidFill>
          <a:ln>
            <a:solidFill>
              <a:srgbClr val="F9E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11" name="TextBox 1"/>
          <p:cNvSpPr/>
          <p:nvPr/>
        </p:nvSpPr>
        <p:spPr>
          <a:xfrm>
            <a:off x="754931" y="2395962"/>
            <a:ext cx="5766619" cy="923330"/>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90000"/>
              </a:lnSpc>
            </a:pPr>
            <a:r>
              <a:rPr lang="en-US" altLang="zh-CN" sz="3000" dirty="0">
                <a:latin typeface="Comic Sans MS" panose="030F0702030302020204" pitchFamily="66" charset="0"/>
              </a:rPr>
              <a:t>What </a:t>
            </a:r>
            <a:r>
              <a:rPr lang="en-US" altLang="zh-CN" sz="3000" dirty="0">
                <a:solidFill>
                  <a:srgbClr val="FF0000"/>
                </a:solidFill>
                <a:latin typeface="Comic Sans MS" panose="030F0702030302020204" pitchFamily="66" charset="0"/>
              </a:rPr>
              <a:t>main points </a:t>
            </a:r>
            <a:r>
              <a:rPr lang="en-US" altLang="zh-CN" sz="3000" dirty="0">
                <a:latin typeface="Comic Sans MS" panose="030F0702030302020204" pitchFamily="66" charset="0"/>
              </a:rPr>
              <a:t>should be included in a news report ?</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120" y="281608"/>
            <a:ext cx="5055101" cy="6208307"/>
          </a:xfrm>
          <a:prstGeom prst="rect">
            <a:avLst/>
          </a:prstGeom>
        </p:spPr>
      </p:pic>
      <p:sp>
        <p:nvSpPr>
          <p:cNvPr id="3" name="文本框 2"/>
          <p:cNvSpPr txBox="1"/>
          <p:nvPr/>
        </p:nvSpPr>
        <p:spPr>
          <a:xfrm>
            <a:off x="617281" y="4176215"/>
            <a:ext cx="6139557" cy="1815882"/>
          </a:xfrm>
          <a:prstGeom prst="rect">
            <a:avLst/>
          </a:prstGeom>
          <a:solidFill>
            <a:schemeClr val="bg2"/>
          </a:solidFill>
        </p:spPr>
        <p:txBody>
          <a:bodyPr wrap="square" rtlCol="0">
            <a:spAutoFit/>
          </a:bodyPr>
          <a:lstStyle/>
          <a:p>
            <a:endParaRPr lang="en-US" altLang="zh-CN" sz="2800" b="1" dirty="0">
              <a:latin typeface="微软雅黑" panose="020B0503020204020204" pitchFamily="34" charset="-122"/>
              <a:ea typeface="微软雅黑" panose="020B0503020204020204" pitchFamily="34" charset="-122"/>
            </a:endParaRPr>
          </a:p>
          <a:p>
            <a:r>
              <a:rPr lang="en-US" altLang="zh-CN" sz="2800" dirty="0">
                <a:solidFill>
                  <a:srgbClr val="FF0000"/>
                </a:solidFill>
                <a:latin typeface="Comic Sans MS" panose="030F0702030302020204" pitchFamily="66" charset="0"/>
              </a:rPr>
              <a:t>Main points </a:t>
            </a:r>
            <a:r>
              <a:rPr lang="en-US" altLang="zh-CN" sz="2800" dirty="0">
                <a:latin typeface="Comic Sans MS" panose="030F0702030302020204" pitchFamily="66" charset="0"/>
              </a:rPr>
              <a:t>should be included in a news report </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date</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place</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cause</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effect</a:t>
            </a:r>
            <a:r>
              <a:rPr lang="zh-CN" altLang="en-US" sz="2800" b="1" dirty="0">
                <a:latin typeface="微软雅黑" panose="020B0503020204020204" pitchFamily="34" charset="-122"/>
                <a:ea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rPr>
              <a:t>following events.</a:t>
            </a:r>
            <a:endParaRPr lang="en-US" altLang="zh-CN" sz="28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3"/>
          <p:cNvGrpSpPr/>
          <p:nvPr/>
        </p:nvGrpSpPr>
        <p:grpSpPr>
          <a:xfrm>
            <a:off x="10723034" y="606425"/>
            <a:ext cx="1754717" cy="522288"/>
            <a:chOff x="7114" y="9746"/>
            <a:chExt cx="2075" cy="823"/>
          </a:xfrm>
        </p:grpSpPr>
        <p:sp>
          <p:nvSpPr>
            <p:cNvPr id="6" name="等腰三角形 1"/>
            <p:cNvSpPr/>
            <p:nvPr/>
          </p:nvSpPr>
          <p:spPr>
            <a:xfrm rot="2880000">
              <a:off x="8303" y="9812"/>
              <a:ext cx="473" cy="539"/>
            </a:xfrm>
            <a:prstGeom prst="triangle">
              <a:avLst>
                <a:gd name="adj" fmla="val 50000"/>
              </a:avLst>
            </a:prstGeom>
            <a:solidFill>
              <a:srgbClr val="00B0F0"/>
            </a:solidFill>
            <a:ln>
              <a:noFill/>
              <a:miter lim="800000"/>
            </a:ln>
          </p:spPr>
          <p:txBody>
            <a:bodyPr rot="10800000" vert="vert">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endParaRPr lang="zh-CN" altLang="en-US" sz="2800">
                <a:solidFill>
                  <a:srgbClr val="002060"/>
                </a:solidFill>
              </a:endParaRPr>
            </a:p>
          </p:txBody>
        </p:sp>
        <p:sp>
          <p:nvSpPr>
            <p:cNvPr id="7" name="文本框 4"/>
            <p:cNvSpPr/>
            <p:nvPr/>
          </p:nvSpPr>
          <p:spPr>
            <a:xfrm>
              <a:off x="7114" y="9746"/>
              <a:ext cx="2075" cy="823"/>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latin typeface="Arial Narrow" panose="020B0606020202030204" charset="0"/>
                  <a:sym typeface="宋体" panose="02010600030101010101" pitchFamily="2" charset="-122"/>
                </a:rPr>
                <a:t>P 55 2</a:t>
              </a:r>
            </a:p>
          </p:txBody>
        </p:sp>
      </p:grpSp>
      <p:grpSp>
        <p:nvGrpSpPr>
          <p:cNvPr id="9" name="组合 14"/>
          <p:cNvGrpSpPr/>
          <p:nvPr/>
        </p:nvGrpSpPr>
        <p:grpSpPr>
          <a:xfrm>
            <a:off x="378460" y="4843793"/>
            <a:ext cx="11637433" cy="1331912"/>
            <a:chOff x="737" y="12483"/>
            <a:chExt cx="12630" cy="2100"/>
          </a:xfrm>
        </p:grpSpPr>
        <p:sp>
          <p:nvSpPr>
            <p:cNvPr id="10" name="矩形 5"/>
            <p:cNvSpPr/>
            <p:nvPr/>
          </p:nvSpPr>
          <p:spPr>
            <a:xfrm>
              <a:off x="737" y="12651"/>
              <a:ext cx="680" cy="678"/>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1" name="矩形 6"/>
            <p:cNvSpPr/>
            <p:nvPr/>
          </p:nvSpPr>
          <p:spPr>
            <a:xfrm>
              <a:off x="11008" y="12651"/>
              <a:ext cx="680" cy="678"/>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2" name="矩形 7"/>
            <p:cNvSpPr/>
            <p:nvPr/>
          </p:nvSpPr>
          <p:spPr>
            <a:xfrm>
              <a:off x="737" y="13782"/>
              <a:ext cx="680" cy="681"/>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3" name="矩形 8"/>
            <p:cNvSpPr/>
            <p:nvPr/>
          </p:nvSpPr>
          <p:spPr>
            <a:xfrm>
              <a:off x="7312" y="12651"/>
              <a:ext cx="680" cy="678"/>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4" name="矩形 9"/>
            <p:cNvSpPr/>
            <p:nvPr/>
          </p:nvSpPr>
          <p:spPr>
            <a:xfrm>
              <a:off x="4024" y="12651"/>
              <a:ext cx="680" cy="678"/>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5" name="矩形 10"/>
            <p:cNvSpPr/>
            <p:nvPr/>
          </p:nvSpPr>
          <p:spPr>
            <a:xfrm>
              <a:off x="4024" y="13782"/>
              <a:ext cx="680" cy="681"/>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6" name="矩形 11"/>
            <p:cNvSpPr/>
            <p:nvPr/>
          </p:nvSpPr>
          <p:spPr>
            <a:xfrm>
              <a:off x="7312" y="13782"/>
              <a:ext cx="680" cy="681"/>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7" name="TextBox 3"/>
            <p:cNvSpPr/>
            <p:nvPr/>
          </p:nvSpPr>
          <p:spPr>
            <a:xfrm>
              <a:off x="1530" y="12530"/>
              <a:ext cx="1461"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date</a:t>
              </a:r>
            </a:p>
          </p:txBody>
        </p:sp>
        <p:sp>
          <p:nvSpPr>
            <p:cNvPr id="18" name="TextBox 20"/>
            <p:cNvSpPr/>
            <p:nvPr/>
          </p:nvSpPr>
          <p:spPr>
            <a:xfrm>
              <a:off x="1530" y="13663"/>
              <a:ext cx="1781"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cause</a:t>
              </a:r>
            </a:p>
          </p:txBody>
        </p:sp>
        <p:sp>
          <p:nvSpPr>
            <p:cNvPr id="19" name="TextBox 21"/>
            <p:cNvSpPr/>
            <p:nvPr/>
          </p:nvSpPr>
          <p:spPr>
            <a:xfrm>
              <a:off x="8107" y="13663"/>
              <a:ext cx="4678"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following events</a:t>
              </a:r>
            </a:p>
          </p:txBody>
        </p:sp>
        <p:sp>
          <p:nvSpPr>
            <p:cNvPr id="20" name="TextBox 22"/>
            <p:cNvSpPr/>
            <p:nvPr/>
          </p:nvSpPr>
          <p:spPr>
            <a:xfrm>
              <a:off x="11622" y="12483"/>
              <a:ext cx="1745"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event</a:t>
              </a:r>
            </a:p>
          </p:txBody>
        </p:sp>
        <p:sp>
          <p:nvSpPr>
            <p:cNvPr id="21" name="TextBox 23"/>
            <p:cNvSpPr/>
            <p:nvPr/>
          </p:nvSpPr>
          <p:spPr>
            <a:xfrm>
              <a:off x="4817" y="13663"/>
              <a:ext cx="1779"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effect</a:t>
              </a:r>
            </a:p>
          </p:txBody>
        </p:sp>
        <p:sp>
          <p:nvSpPr>
            <p:cNvPr id="22" name="TextBox 24"/>
            <p:cNvSpPr/>
            <p:nvPr/>
          </p:nvSpPr>
          <p:spPr>
            <a:xfrm>
              <a:off x="8107" y="12530"/>
              <a:ext cx="1710"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place</a:t>
              </a:r>
            </a:p>
          </p:txBody>
        </p:sp>
        <p:sp>
          <p:nvSpPr>
            <p:cNvPr id="23" name="TextBox 25"/>
            <p:cNvSpPr/>
            <p:nvPr/>
          </p:nvSpPr>
          <p:spPr>
            <a:xfrm>
              <a:off x="4817" y="12530"/>
              <a:ext cx="1496"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time</a:t>
              </a:r>
            </a:p>
          </p:txBody>
        </p:sp>
      </p:grpSp>
      <p:sp>
        <p:nvSpPr>
          <p:cNvPr id="24" name="勾"/>
          <p:cNvSpPr/>
          <p:nvPr/>
        </p:nvSpPr>
        <p:spPr bwMode="auto">
          <a:xfrm>
            <a:off x="443230" y="4873943"/>
            <a:ext cx="575733" cy="504825"/>
          </a:xfrm>
          <a:custGeom>
            <a:avLst/>
            <a:gdLst/>
            <a:ahLst/>
            <a:cxnLst>
              <a:cxn ang="0">
                <a:pos x="431800" y="20074"/>
              </a:cxn>
              <a:cxn ang="0">
                <a:pos x="386080" y="62824"/>
              </a:cxn>
              <a:cxn ang="0">
                <a:pos x="341630" y="111151"/>
              </a:cxn>
              <a:cxn ang="0">
                <a:pos x="298768" y="164681"/>
              </a:cxn>
              <a:cxn ang="0">
                <a:pos x="258128" y="223788"/>
              </a:cxn>
              <a:cxn ang="0">
                <a:pos x="220028" y="284382"/>
              </a:cxn>
              <a:cxn ang="0">
                <a:pos x="188595" y="345720"/>
              </a:cxn>
              <a:cxn ang="0">
                <a:pos x="162243" y="405570"/>
              </a:cxn>
              <a:cxn ang="0">
                <a:pos x="141605" y="465049"/>
              </a:cxn>
              <a:cxn ang="0">
                <a:pos x="119063" y="483264"/>
              </a:cxn>
              <a:cxn ang="0">
                <a:pos x="103188" y="497762"/>
              </a:cxn>
              <a:cxn ang="0">
                <a:pos x="94615" y="497018"/>
              </a:cxn>
              <a:cxn ang="0">
                <a:pos x="88583" y="474342"/>
              </a:cxn>
              <a:cxn ang="0">
                <a:pos x="76200" y="437912"/>
              </a:cxn>
              <a:cxn ang="0">
                <a:pos x="64770" y="404455"/>
              </a:cxn>
              <a:cxn ang="0">
                <a:pos x="54293" y="376574"/>
              </a:cxn>
              <a:cxn ang="0">
                <a:pos x="44450" y="354270"/>
              </a:cxn>
              <a:cxn ang="0">
                <a:pos x="35243" y="337170"/>
              </a:cxn>
              <a:cxn ang="0">
                <a:pos x="27305" y="324530"/>
              </a:cxn>
              <a:cxn ang="0">
                <a:pos x="18415" y="315237"/>
              </a:cxn>
              <a:cxn ang="0">
                <a:pos x="9208" y="309289"/>
              </a:cxn>
              <a:cxn ang="0">
                <a:pos x="0" y="306687"/>
              </a:cxn>
              <a:cxn ang="0">
                <a:pos x="12065" y="293676"/>
              </a:cxn>
              <a:cxn ang="0">
                <a:pos x="24448" y="284382"/>
              </a:cxn>
              <a:cxn ang="0">
                <a:pos x="34608" y="279550"/>
              </a:cxn>
              <a:cxn ang="0">
                <a:pos x="45085" y="277319"/>
              </a:cxn>
              <a:cxn ang="0">
                <a:pos x="58420" y="282895"/>
              </a:cxn>
              <a:cxn ang="0">
                <a:pos x="73343" y="299624"/>
              </a:cxn>
              <a:cxn ang="0">
                <a:pos x="87948" y="326389"/>
              </a:cxn>
              <a:cxn ang="0">
                <a:pos x="103823" y="364307"/>
              </a:cxn>
              <a:cxn ang="0">
                <a:pos x="129858" y="365050"/>
              </a:cxn>
              <a:cxn ang="0">
                <a:pos x="160973" y="305943"/>
              </a:cxn>
              <a:cxn ang="0">
                <a:pos x="195263" y="248695"/>
              </a:cxn>
              <a:cxn ang="0">
                <a:pos x="232410" y="194793"/>
              </a:cxn>
              <a:cxn ang="0">
                <a:pos x="272733" y="143120"/>
              </a:cxn>
              <a:cxn ang="0">
                <a:pos x="314008" y="96281"/>
              </a:cxn>
              <a:cxn ang="0">
                <a:pos x="356870" y="53531"/>
              </a:cxn>
              <a:cxn ang="0">
                <a:pos x="400050" y="16357"/>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25" name="勾"/>
          <p:cNvSpPr/>
          <p:nvPr/>
        </p:nvSpPr>
        <p:spPr bwMode="auto">
          <a:xfrm>
            <a:off x="6490547" y="4880292"/>
            <a:ext cx="575733" cy="503238"/>
          </a:xfrm>
          <a:custGeom>
            <a:avLst/>
            <a:gdLst/>
            <a:ahLst/>
            <a:cxnLst>
              <a:cxn ang="0">
                <a:pos x="431800" y="20011"/>
              </a:cxn>
              <a:cxn ang="0">
                <a:pos x="386080" y="62627"/>
              </a:cxn>
              <a:cxn ang="0">
                <a:pos x="341630" y="110801"/>
              </a:cxn>
              <a:cxn ang="0">
                <a:pos x="298768" y="164163"/>
              </a:cxn>
              <a:cxn ang="0">
                <a:pos x="258128" y="223084"/>
              </a:cxn>
              <a:cxn ang="0">
                <a:pos x="220028" y="283488"/>
              </a:cxn>
              <a:cxn ang="0">
                <a:pos x="188595" y="344632"/>
              </a:cxn>
              <a:cxn ang="0">
                <a:pos x="162243" y="404294"/>
              </a:cxn>
              <a:cxn ang="0">
                <a:pos x="141605" y="463586"/>
              </a:cxn>
              <a:cxn ang="0">
                <a:pos x="119063" y="481744"/>
              </a:cxn>
              <a:cxn ang="0">
                <a:pos x="103188" y="496196"/>
              </a:cxn>
              <a:cxn ang="0">
                <a:pos x="94615" y="495455"/>
              </a:cxn>
              <a:cxn ang="0">
                <a:pos x="88583" y="472850"/>
              </a:cxn>
              <a:cxn ang="0">
                <a:pos x="76200" y="436534"/>
              </a:cxn>
              <a:cxn ang="0">
                <a:pos x="64770" y="403183"/>
              </a:cxn>
              <a:cxn ang="0">
                <a:pos x="54293" y="375390"/>
              </a:cxn>
              <a:cxn ang="0">
                <a:pos x="44450" y="353155"/>
              </a:cxn>
              <a:cxn ang="0">
                <a:pos x="35243" y="336109"/>
              </a:cxn>
              <a:cxn ang="0">
                <a:pos x="27305" y="323510"/>
              </a:cxn>
              <a:cxn ang="0">
                <a:pos x="18415" y="314245"/>
              </a:cxn>
              <a:cxn ang="0">
                <a:pos x="9208" y="308316"/>
              </a:cxn>
              <a:cxn ang="0">
                <a:pos x="0" y="305722"/>
              </a:cxn>
              <a:cxn ang="0">
                <a:pos x="12065" y="292752"/>
              </a:cxn>
              <a:cxn ang="0">
                <a:pos x="24448" y="283488"/>
              </a:cxn>
              <a:cxn ang="0">
                <a:pos x="34608" y="278670"/>
              </a:cxn>
              <a:cxn ang="0">
                <a:pos x="45085" y="276447"/>
              </a:cxn>
              <a:cxn ang="0">
                <a:pos x="58420" y="282005"/>
              </a:cxn>
              <a:cxn ang="0">
                <a:pos x="73343" y="298681"/>
              </a:cxn>
              <a:cxn ang="0">
                <a:pos x="87948" y="325362"/>
              </a:cxn>
              <a:cxn ang="0">
                <a:pos x="103823" y="363161"/>
              </a:cxn>
              <a:cxn ang="0">
                <a:pos x="129858" y="363902"/>
              </a:cxn>
              <a:cxn ang="0">
                <a:pos x="160973" y="304981"/>
              </a:cxn>
              <a:cxn ang="0">
                <a:pos x="195263" y="247913"/>
              </a:cxn>
              <a:cxn ang="0">
                <a:pos x="232410" y="194180"/>
              </a:cxn>
              <a:cxn ang="0">
                <a:pos x="272733" y="142670"/>
              </a:cxn>
              <a:cxn ang="0">
                <a:pos x="314008" y="95978"/>
              </a:cxn>
              <a:cxn ang="0">
                <a:pos x="356870" y="53362"/>
              </a:cxn>
              <a:cxn ang="0">
                <a:pos x="400050" y="16305"/>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26" name="勾"/>
          <p:cNvSpPr/>
          <p:nvPr/>
        </p:nvSpPr>
        <p:spPr bwMode="auto">
          <a:xfrm>
            <a:off x="9925896" y="4915219"/>
            <a:ext cx="575733" cy="504825"/>
          </a:xfrm>
          <a:custGeom>
            <a:avLst/>
            <a:gdLst/>
            <a:ahLst/>
            <a:cxnLst>
              <a:cxn ang="0">
                <a:pos x="431800" y="20074"/>
              </a:cxn>
              <a:cxn ang="0">
                <a:pos x="386080" y="62824"/>
              </a:cxn>
              <a:cxn ang="0">
                <a:pos x="341630" y="111151"/>
              </a:cxn>
              <a:cxn ang="0">
                <a:pos x="298768" y="164681"/>
              </a:cxn>
              <a:cxn ang="0">
                <a:pos x="258128" y="223788"/>
              </a:cxn>
              <a:cxn ang="0">
                <a:pos x="220028" y="284382"/>
              </a:cxn>
              <a:cxn ang="0">
                <a:pos x="188595" y="345720"/>
              </a:cxn>
              <a:cxn ang="0">
                <a:pos x="162243" y="405570"/>
              </a:cxn>
              <a:cxn ang="0">
                <a:pos x="141605" y="465049"/>
              </a:cxn>
              <a:cxn ang="0">
                <a:pos x="119063" y="483264"/>
              </a:cxn>
              <a:cxn ang="0">
                <a:pos x="103188" y="497762"/>
              </a:cxn>
              <a:cxn ang="0">
                <a:pos x="94615" y="497018"/>
              </a:cxn>
              <a:cxn ang="0">
                <a:pos x="88583" y="474342"/>
              </a:cxn>
              <a:cxn ang="0">
                <a:pos x="76200" y="437912"/>
              </a:cxn>
              <a:cxn ang="0">
                <a:pos x="64770" y="404455"/>
              </a:cxn>
              <a:cxn ang="0">
                <a:pos x="54293" y="376574"/>
              </a:cxn>
              <a:cxn ang="0">
                <a:pos x="44450" y="354270"/>
              </a:cxn>
              <a:cxn ang="0">
                <a:pos x="35243" y="337170"/>
              </a:cxn>
              <a:cxn ang="0">
                <a:pos x="27305" y="324530"/>
              </a:cxn>
              <a:cxn ang="0">
                <a:pos x="18415" y="315237"/>
              </a:cxn>
              <a:cxn ang="0">
                <a:pos x="9208" y="309289"/>
              </a:cxn>
              <a:cxn ang="0">
                <a:pos x="0" y="306687"/>
              </a:cxn>
              <a:cxn ang="0">
                <a:pos x="12065" y="293676"/>
              </a:cxn>
              <a:cxn ang="0">
                <a:pos x="24448" y="284382"/>
              </a:cxn>
              <a:cxn ang="0">
                <a:pos x="34608" y="279550"/>
              </a:cxn>
              <a:cxn ang="0">
                <a:pos x="45085" y="277319"/>
              </a:cxn>
              <a:cxn ang="0">
                <a:pos x="58420" y="282895"/>
              </a:cxn>
              <a:cxn ang="0">
                <a:pos x="73343" y="299624"/>
              </a:cxn>
              <a:cxn ang="0">
                <a:pos x="87948" y="326389"/>
              </a:cxn>
              <a:cxn ang="0">
                <a:pos x="103823" y="364307"/>
              </a:cxn>
              <a:cxn ang="0">
                <a:pos x="129858" y="365050"/>
              </a:cxn>
              <a:cxn ang="0">
                <a:pos x="160973" y="305943"/>
              </a:cxn>
              <a:cxn ang="0">
                <a:pos x="195263" y="248695"/>
              </a:cxn>
              <a:cxn ang="0">
                <a:pos x="232410" y="194793"/>
              </a:cxn>
              <a:cxn ang="0">
                <a:pos x="272733" y="143120"/>
              </a:cxn>
              <a:cxn ang="0">
                <a:pos x="314008" y="96281"/>
              </a:cxn>
              <a:cxn ang="0">
                <a:pos x="356870" y="53531"/>
              </a:cxn>
              <a:cxn ang="0">
                <a:pos x="400050" y="16357"/>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28" name="勾"/>
          <p:cNvSpPr/>
          <p:nvPr/>
        </p:nvSpPr>
        <p:spPr bwMode="auto">
          <a:xfrm>
            <a:off x="488588" y="5609182"/>
            <a:ext cx="713317" cy="503238"/>
          </a:xfrm>
          <a:custGeom>
            <a:avLst/>
            <a:gdLst/>
            <a:ahLst/>
            <a:cxnLst>
              <a:cxn ang="0">
                <a:pos x="534987" y="20011"/>
              </a:cxn>
              <a:cxn ang="0">
                <a:pos x="478341" y="62627"/>
              </a:cxn>
              <a:cxn ang="0">
                <a:pos x="423269" y="110801"/>
              </a:cxn>
              <a:cxn ang="0">
                <a:pos x="370164" y="164163"/>
              </a:cxn>
              <a:cxn ang="0">
                <a:pos x="319812" y="223084"/>
              </a:cxn>
              <a:cxn ang="0">
                <a:pos x="272607" y="283488"/>
              </a:cxn>
              <a:cxn ang="0">
                <a:pos x="233663" y="344632"/>
              </a:cxn>
              <a:cxn ang="0">
                <a:pos x="201013" y="404294"/>
              </a:cxn>
              <a:cxn ang="0">
                <a:pos x="175444" y="463586"/>
              </a:cxn>
              <a:cxn ang="0">
                <a:pos x="147515" y="481744"/>
              </a:cxn>
              <a:cxn ang="0">
                <a:pos x="127846" y="496196"/>
              </a:cxn>
              <a:cxn ang="0">
                <a:pos x="117225" y="495455"/>
              </a:cxn>
              <a:cxn ang="0">
                <a:pos x="109751" y="472850"/>
              </a:cxn>
              <a:cxn ang="0">
                <a:pos x="94409" y="436534"/>
              </a:cxn>
              <a:cxn ang="0">
                <a:pos x="80248" y="403183"/>
              </a:cxn>
              <a:cxn ang="0">
                <a:pos x="67267" y="375390"/>
              </a:cxn>
              <a:cxn ang="0">
                <a:pos x="55072" y="353155"/>
              </a:cxn>
              <a:cxn ang="0">
                <a:pos x="43664" y="336109"/>
              </a:cxn>
              <a:cxn ang="0">
                <a:pos x="33830" y="323510"/>
              </a:cxn>
              <a:cxn ang="0">
                <a:pos x="22816" y="314245"/>
              </a:cxn>
              <a:cxn ang="0">
                <a:pos x="11408" y="308316"/>
              </a:cxn>
              <a:cxn ang="0">
                <a:pos x="0" y="305722"/>
              </a:cxn>
              <a:cxn ang="0">
                <a:pos x="14948" y="292752"/>
              </a:cxn>
              <a:cxn ang="0">
                <a:pos x="30290" y="283488"/>
              </a:cxn>
              <a:cxn ang="0">
                <a:pos x="42878" y="278670"/>
              </a:cxn>
              <a:cxn ang="0">
                <a:pos x="55859" y="276447"/>
              </a:cxn>
              <a:cxn ang="0">
                <a:pos x="72381" y="282005"/>
              </a:cxn>
              <a:cxn ang="0">
                <a:pos x="90869" y="298681"/>
              </a:cxn>
              <a:cxn ang="0">
                <a:pos x="108964" y="325362"/>
              </a:cxn>
              <a:cxn ang="0">
                <a:pos x="128633" y="363161"/>
              </a:cxn>
              <a:cxn ang="0">
                <a:pos x="160889" y="363902"/>
              </a:cxn>
              <a:cxn ang="0">
                <a:pos x="199440" y="304981"/>
              </a:cxn>
              <a:cxn ang="0">
                <a:pos x="241924" y="247913"/>
              </a:cxn>
              <a:cxn ang="0">
                <a:pos x="287949" y="194180"/>
              </a:cxn>
              <a:cxn ang="0">
                <a:pos x="337907" y="142670"/>
              </a:cxn>
              <a:cxn ang="0">
                <a:pos x="389046" y="95978"/>
              </a:cxn>
              <a:cxn ang="0">
                <a:pos x="442151" y="53362"/>
              </a:cxn>
              <a:cxn ang="0">
                <a:pos x="495650" y="16305"/>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33" name="勾"/>
          <p:cNvSpPr/>
          <p:nvPr/>
        </p:nvSpPr>
        <p:spPr bwMode="auto">
          <a:xfrm>
            <a:off x="3532901" y="5601764"/>
            <a:ext cx="575733" cy="504825"/>
          </a:xfrm>
          <a:custGeom>
            <a:avLst/>
            <a:gdLst/>
            <a:ahLst/>
            <a:cxnLst>
              <a:cxn ang="0">
                <a:pos x="431800" y="20074"/>
              </a:cxn>
              <a:cxn ang="0">
                <a:pos x="386080" y="62824"/>
              </a:cxn>
              <a:cxn ang="0">
                <a:pos x="341630" y="111151"/>
              </a:cxn>
              <a:cxn ang="0">
                <a:pos x="298768" y="164681"/>
              </a:cxn>
              <a:cxn ang="0">
                <a:pos x="258128" y="223788"/>
              </a:cxn>
              <a:cxn ang="0">
                <a:pos x="220028" y="284382"/>
              </a:cxn>
              <a:cxn ang="0">
                <a:pos x="188595" y="345720"/>
              </a:cxn>
              <a:cxn ang="0">
                <a:pos x="162243" y="405570"/>
              </a:cxn>
              <a:cxn ang="0">
                <a:pos x="141605" y="465049"/>
              </a:cxn>
              <a:cxn ang="0">
                <a:pos x="119063" y="483264"/>
              </a:cxn>
              <a:cxn ang="0">
                <a:pos x="103188" y="497762"/>
              </a:cxn>
              <a:cxn ang="0">
                <a:pos x="94615" y="497018"/>
              </a:cxn>
              <a:cxn ang="0">
                <a:pos x="88583" y="474342"/>
              </a:cxn>
              <a:cxn ang="0">
                <a:pos x="76200" y="437912"/>
              </a:cxn>
              <a:cxn ang="0">
                <a:pos x="64770" y="404455"/>
              </a:cxn>
              <a:cxn ang="0">
                <a:pos x="54293" y="376574"/>
              </a:cxn>
              <a:cxn ang="0">
                <a:pos x="44450" y="354270"/>
              </a:cxn>
              <a:cxn ang="0">
                <a:pos x="35243" y="337170"/>
              </a:cxn>
              <a:cxn ang="0">
                <a:pos x="27305" y="324530"/>
              </a:cxn>
              <a:cxn ang="0">
                <a:pos x="18415" y="315237"/>
              </a:cxn>
              <a:cxn ang="0">
                <a:pos x="9208" y="309289"/>
              </a:cxn>
              <a:cxn ang="0">
                <a:pos x="0" y="306687"/>
              </a:cxn>
              <a:cxn ang="0">
                <a:pos x="12065" y="293676"/>
              </a:cxn>
              <a:cxn ang="0">
                <a:pos x="24448" y="284382"/>
              </a:cxn>
              <a:cxn ang="0">
                <a:pos x="34608" y="279550"/>
              </a:cxn>
              <a:cxn ang="0">
                <a:pos x="45085" y="277319"/>
              </a:cxn>
              <a:cxn ang="0">
                <a:pos x="58420" y="282895"/>
              </a:cxn>
              <a:cxn ang="0">
                <a:pos x="73343" y="299624"/>
              </a:cxn>
              <a:cxn ang="0">
                <a:pos x="87948" y="326389"/>
              </a:cxn>
              <a:cxn ang="0">
                <a:pos x="103823" y="364307"/>
              </a:cxn>
              <a:cxn ang="0">
                <a:pos x="129858" y="365050"/>
              </a:cxn>
              <a:cxn ang="0">
                <a:pos x="160973" y="305943"/>
              </a:cxn>
              <a:cxn ang="0">
                <a:pos x="195263" y="248695"/>
              </a:cxn>
              <a:cxn ang="0">
                <a:pos x="232410" y="194793"/>
              </a:cxn>
              <a:cxn ang="0">
                <a:pos x="272733" y="143120"/>
              </a:cxn>
              <a:cxn ang="0">
                <a:pos x="314008" y="96281"/>
              </a:cxn>
              <a:cxn ang="0">
                <a:pos x="356870" y="53531"/>
              </a:cxn>
              <a:cxn ang="0">
                <a:pos x="400050" y="16357"/>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34" name="文本框 19"/>
          <p:cNvSpPr txBox="1"/>
          <p:nvPr/>
        </p:nvSpPr>
        <p:spPr>
          <a:xfrm>
            <a:off x="298174" y="203347"/>
            <a:ext cx="11813540"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3200" b="1" dirty="0">
                <a:latin typeface="Comic Sans MS" panose="030F0702030302020204" pitchFamily="66" charset="0"/>
                <a:ea typeface="宋体" panose="02010600030101010101" pitchFamily="2" charset="-122"/>
                <a:sym typeface="+mn-ea"/>
              </a:rPr>
              <a:t>Read the summary of the news report. </a:t>
            </a:r>
            <a:r>
              <a:rPr lang="en-US" altLang="zh-CN" sz="3200" b="1" dirty="0">
                <a:latin typeface="Comic Sans MS" panose="030F0702030302020204" pitchFamily="66" charset="0"/>
                <a:ea typeface="宋体" panose="02010600030101010101" pitchFamily="2" charset="-122"/>
                <a:sym typeface="微软雅黑" panose="020B0503020204020204" pitchFamily="34" charset="-122"/>
              </a:rPr>
              <a:t>Check the main points it includes.</a:t>
            </a:r>
            <a:endParaRPr lang="en-US" altLang="zh-CN" sz="3200" b="1" dirty="0">
              <a:latin typeface="Comic Sans MS" panose="030F0702030302020204" pitchFamily="66" charset="0"/>
              <a:ea typeface="宋体" panose="02010600030101010101" pitchFamily="2" charset="-122"/>
            </a:endParaRPr>
          </a:p>
        </p:txBody>
      </p:sp>
      <p:sp>
        <p:nvSpPr>
          <p:cNvPr id="37" name="圆角矩形 36"/>
          <p:cNvSpPr/>
          <p:nvPr/>
        </p:nvSpPr>
        <p:spPr>
          <a:xfrm>
            <a:off x="443230" y="1205560"/>
            <a:ext cx="11240171" cy="3161323"/>
          </a:xfrm>
          <a:prstGeom prst="roundRect">
            <a:avLst/>
          </a:prstGeom>
          <a:solidFill>
            <a:srgbClr val="FFFF99"/>
          </a:solid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
          <p:cNvSpPr txBox="1"/>
          <p:nvPr/>
        </p:nvSpPr>
        <p:spPr>
          <a:xfrm>
            <a:off x="633047" y="1231265"/>
            <a:ext cx="11195410" cy="3046988"/>
          </a:xfrm>
          <a:prstGeom prst="rect">
            <a:avLst/>
          </a:prstGeom>
          <a:noFill/>
        </p:spPr>
        <p:txBody>
          <a:bodyPr wrap="square" rtlCol="0">
            <a:spAutoFit/>
          </a:bodyPr>
          <a:lstStyle/>
          <a:p>
            <a:r>
              <a:rPr lang="en-US" altLang="zh-CN" sz="3200" b="1" dirty="0">
                <a:latin typeface="Times New Roman" panose="02020603050405020304" pitchFamily="18" charset="0"/>
                <a:sym typeface="+mn-ea"/>
              </a:rPr>
              <a:t>On 26 December 2004, a tsunami killed more than 6,500 tourists, fishermen and other locals in Southeast Asia.(point1) Thousands of people are missing and the number of deaths is expected to grow. (point2)The damage caused by </a:t>
            </a:r>
            <a:r>
              <a:rPr lang="en-US" altLang="zh-CN" sz="3200" b="1" dirty="0" err="1">
                <a:latin typeface="Times New Roman" panose="02020603050405020304" pitchFamily="18" charset="0"/>
                <a:sym typeface="+mn-ea"/>
              </a:rPr>
              <a:t>thetsunami</a:t>
            </a:r>
            <a:r>
              <a:rPr lang="en-US" altLang="zh-CN" sz="3200" b="1" dirty="0">
                <a:latin typeface="Times New Roman" panose="02020603050405020304" pitchFamily="18" charset="0"/>
                <a:sym typeface="+mn-ea"/>
              </a:rPr>
              <a:t> is making it difficult for rescue workers to help the survivors. </a:t>
            </a:r>
          </a:p>
          <a:p>
            <a:r>
              <a:rPr lang="en-US" altLang="zh-CN" sz="3200" b="1" dirty="0">
                <a:latin typeface="Times New Roman" panose="02020603050405020304" pitchFamily="18" charset="0"/>
                <a:sym typeface="+mn-ea"/>
              </a:rPr>
              <a:t>(point3).</a:t>
            </a:r>
            <a:endParaRPr lang="zh-CN" altLang="en-US" sz="3200" b="1" dirty="0">
              <a:latin typeface="Times New Roman" panose="02020603050405020304" pitchFamily="18" charset="0"/>
            </a:endParaRPr>
          </a:p>
        </p:txBody>
      </p:sp>
      <p:sp>
        <p:nvSpPr>
          <p:cNvPr id="36" name="矩形 35"/>
          <p:cNvSpPr/>
          <p:nvPr/>
        </p:nvSpPr>
        <p:spPr>
          <a:xfrm>
            <a:off x="661261" y="1363340"/>
            <a:ext cx="3868102" cy="4042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39" name="矩形 38"/>
          <p:cNvSpPr/>
          <p:nvPr/>
        </p:nvSpPr>
        <p:spPr>
          <a:xfrm>
            <a:off x="6886903" y="1864063"/>
            <a:ext cx="3072468" cy="388403"/>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41" name="矩形 40"/>
          <p:cNvSpPr/>
          <p:nvPr/>
        </p:nvSpPr>
        <p:spPr>
          <a:xfrm>
            <a:off x="4725114" y="1386484"/>
            <a:ext cx="5682915" cy="388404"/>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91739" y="2357027"/>
            <a:ext cx="10678995" cy="404273"/>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691739" y="2865228"/>
            <a:ext cx="3092470" cy="404273"/>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5140573" y="2783038"/>
            <a:ext cx="6339058" cy="404273"/>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653490" y="3267707"/>
            <a:ext cx="10213065" cy="404273"/>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691739" y="1852539"/>
            <a:ext cx="6129795" cy="388404"/>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勾"/>
          <p:cNvSpPr/>
          <p:nvPr/>
        </p:nvSpPr>
        <p:spPr bwMode="auto">
          <a:xfrm>
            <a:off x="6574599" y="5582503"/>
            <a:ext cx="575733" cy="504825"/>
          </a:xfrm>
          <a:custGeom>
            <a:avLst/>
            <a:gdLst/>
            <a:ahLst/>
            <a:cxnLst>
              <a:cxn ang="0">
                <a:pos x="431800" y="20074"/>
              </a:cxn>
              <a:cxn ang="0">
                <a:pos x="386080" y="62824"/>
              </a:cxn>
              <a:cxn ang="0">
                <a:pos x="341630" y="111151"/>
              </a:cxn>
              <a:cxn ang="0">
                <a:pos x="298768" y="164681"/>
              </a:cxn>
              <a:cxn ang="0">
                <a:pos x="258128" y="223788"/>
              </a:cxn>
              <a:cxn ang="0">
                <a:pos x="220028" y="284382"/>
              </a:cxn>
              <a:cxn ang="0">
                <a:pos x="188595" y="345720"/>
              </a:cxn>
              <a:cxn ang="0">
                <a:pos x="162243" y="405570"/>
              </a:cxn>
              <a:cxn ang="0">
                <a:pos x="141605" y="465049"/>
              </a:cxn>
              <a:cxn ang="0">
                <a:pos x="119063" y="483264"/>
              </a:cxn>
              <a:cxn ang="0">
                <a:pos x="103188" y="497762"/>
              </a:cxn>
              <a:cxn ang="0">
                <a:pos x="94615" y="497018"/>
              </a:cxn>
              <a:cxn ang="0">
                <a:pos x="88583" y="474342"/>
              </a:cxn>
              <a:cxn ang="0">
                <a:pos x="76200" y="437912"/>
              </a:cxn>
              <a:cxn ang="0">
                <a:pos x="64770" y="404455"/>
              </a:cxn>
              <a:cxn ang="0">
                <a:pos x="54293" y="376574"/>
              </a:cxn>
              <a:cxn ang="0">
                <a:pos x="44450" y="354270"/>
              </a:cxn>
              <a:cxn ang="0">
                <a:pos x="35243" y="337170"/>
              </a:cxn>
              <a:cxn ang="0">
                <a:pos x="27305" y="324530"/>
              </a:cxn>
              <a:cxn ang="0">
                <a:pos x="18415" y="315237"/>
              </a:cxn>
              <a:cxn ang="0">
                <a:pos x="9208" y="309289"/>
              </a:cxn>
              <a:cxn ang="0">
                <a:pos x="0" y="306687"/>
              </a:cxn>
              <a:cxn ang="0">
                <a:pos x="12065" y="293676"/>
              </a:cxn>
              <a:cxn ang="0">
                <a:pos x="24448" y="284382"/>
              </a:cxn>
              <a:cxn ang="0">
                <a:pos x="34608" y="279550"/>
              </a:cxn>
              <a:cxn ang="0">
                <a:pos x="45085" y="277319"/>
              </a:cxn>
              <a:cxn ang="0">
                <a:pos x="58420" y="282895"/>
              </a:cxn>
              <a:cxn ang="0">
                <a:pos x="73343" y="299624"/>
              </a:cxn>
              <a:cxn ang="0">
                <a:pos x="87948" y="326389"/>
              </a:cxn>
              <a:cxn ang="0">
                <a:pos x="103823" y="364307"/>
              </a:cxn>
              <a:cxn ang="0">
                <a:pos x="129858" y="365050"/>
              </a:cxn>
              <a:cxn ang="0">
                <a:pos x="160973" y="305943"/>
              </a:cxn>
              <a:cxn ang="0">
                <a:pos x="195263" y="248695"/>
              </a:cxn>
              <a:cxn ang="0">
                <a:pos x="232410" y="194793"/>
              </a:cxn>
              <a:cxn ang="0">
                <a:pos x="272733" y="143120"/>
              </a:cxn>
              <a:cxn ang="0">
                <a:pos x="314008" y="96281"/>
              </a:cxn>
              <a:cxn ang="0">
                <a:pos x="356870" y="53531"/>
              </a:cxn>
              <a:cxn ang="0">
                <a:pos x="400050" y="16357"/>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40" name="TextBox 1"/>
          <p:cNvSpPr/>
          <p:nvPr/>
        </p:nvSpPr>
        <p:spPr>
          <a:xfrm>
            <a:off x="298174" y="4584704"/>
            <a:ext cx="11096697" cy="1588127"/>
          </a:xfrm>
          <a:prstGeom prst="rect">
            <a:avLst/>
          </a:prstGeom>
          <a:solidFill>
            <a:schemeClr val="bg1"/>
          </a:solid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90000"/>
              </a:lnSpc>
            </a:pPr>
            <a:endParaRPr lang="en-US" altLang="zh-CN" dirty="0">
              <a:latin typeface="Comic Sans MS" panose="030F0702030302020204" pitchFamily="66" charset="0"/>
            </a:endParaRPr>
          </a:p>
          <a:p>
            <a:pPr marL="0" lvl="0" indent="0" eaLnBrk="1" hangingPunct="1">
              <a:lnSpc>
                <a:spcPct val="90000"/>
              </a:lnSpc>
            </a:pPr>
            <a:r>
              <a:rPr lang="en-US" altLang="zh-CN" dirty="0">
                <a:solidFill>
                  <a:schemeClr val="accent1"/>
                </a:solidFill>
                <a:latin typeface="Comic Sans MS" panose="030F0702030302020204" pitchFamily="66" charset="0"/>
              </a:rPr>
              <a:t>         Where do the main points come from?</a:t>
            </a:r>
          </a:p>
          <a:p>
            <a:pPr marL="0" lvl="0" indent="0" eaLnBrk="1" hangingPunct="1">
              <a:lnSpc>
                <a:spcPct val="90000"/>
              </a:lnSpc>
            </a:pPr>
            <a:endParaRPr lang="en-US" altLang="zh-CN" dirty="0">
              <a:latin typeface="Comic Sans MS" panose="030F0702030302020204" pitchFamily="66" charset="0"/>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additive="base">
                                        <p:cTn id="6" dur="1" fill="hold">
                                          <p:stCondLst>
                                            <p:cond delay="0"/>
                                          </p:stCondLst>
                                        </p:cTn>
                                        <p:tgtEl>
                                          <p:spTgt spid="9"/>
                                        </p:tgtEl>
                                        <p:attrNameLst>
                                          <p:attrName>style.visibility</p:attrName>
                                        </p:attrNameLst>
                                      </p:cBhvr>
                                      <p:to>
                                        <p:strVal val="visible"/>
                                      </p:to>
                                    </p:set>
                                    <p:animEffect transition="in" filter="wipe(left)">
                                      <p:cBhvr additive="base">
                                        <p:cTn id="7" dur="500" fill="hold"/>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288" fill="hold" nodeType="clickEffect">
                                  <p:stCondLst>
                                    <p:cond delay="0"/>
                                  </p:stCondLst>
                                  <p:childTnLst>
                                    <p:set>
                                      <p:cBhvr additive="base">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ppt_w</p:attrName>
                                        </p:attrNameLst>
                                      </p:cBhvr>
                                      <p:tavLst>
                                        <p:tav tm="0">
                                          <p:val>
                                            <p:strVal val="4/3*#ppt_w"/>
                                          </p:val>
                                        </p:tav>
                                        <p:tav tm="100000">
                                          <p:val>
                                            <p:strVal val="#ppt_w"/>
                                          </p:val>
                                        </p:tav>
                                      </p:tavLst>
                                    </p:anim>
                                    <p:anim calcmode="lin" valueType="num">
                                      <p:cBhvr additive="base">
                                        <p:cTn id="18" dur="500" fill="hold"/>
                                        <p:tgtEl>
                                          <p:spTgt spid="24"/>
                                        </p:tgtEl>
                                        <p:attrNameLst>
                                          <p:attrName>ppt_h</p:attrName>
                                        </p:attrNameLst>
                                      </p:cBhvr>
                                      <p:tavLst>
                                        <p:tav tm="0">
                                          <p:val>
                                            <p:strVal val="4/3*#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288" fill="hold" nodeType="clickEffect">
                                  <p:stCondLst>
                                    <p:cond delay="0"/>
                                  </p:stCondLst>
                                  <p:childTnLst>
                                    <p:set>
                                      <p:cBhvr additive="base">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ppt_w</p:attrName>
                                        </p:attrNameLst>
                                      </p:cBhvr>
                                      <p:tavLst>
                                        <p:tav tm="0">
                                          <p:val>
                                            <p:strVal val="4/3*#ppt_w"/>
                                          </p:val>
                                        </p:tav>
                                        <p:tav tm="100000">
                                          <p:val>
                                            <p:strVal val="#ppt_w"/>
                                          </p:val>
                                        </p:tav>
                                      </p:tavLst>
                                    </p:anim>
                                    <p:anim calcmode="lin" valueType="num">
                                      <p:cBhvr additive="base">
                                        <p:cTn id="32" dur="500" fill="hold"/>
                                        <p:tgtEl>
                                          <p:spTgt spid="26"/>
                                        </p:tgtEl>
                                        <p:attrNameLst>
                                          <p:attrName>ppt_h</p:attrName>
                                        </p:attrNameLst>
                                      </p:cBhvr>
                                      <p:tavLst>
                                        <p:tav tm="0">
                                          <p:val>
                                            <p:strVal val="4/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88" fill="hold" nodeType="clickEffect">
                                  <p:stCondLst>
                                    <p:cond delay="0"/>
                                  </p:stCondLst>
                                  <p:childTnLst>
                                    <p:set>
                                      <p:cBhvr additive="base">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ppt_w</p:attrName>
                                        </p:attrNameLst>
                                      </p:cBhvr>
                                      <p:tavLst>
                                        <p:tav tm="0">
                                          <p:val>
                                            <p:strVal val="4/3*#ppt_w"/>
                                          </p:val>
                                        </p:tav>
                                        <p:tav tm="100000">
                                          <p:val>
                                            <p:strVal val="#ppt_w"/>
                                          </p:val>
                                        </p:tav>
                                      </p:tavLst>
                                    </p:anim>
                                    <p:anim calcmode="lin" valueType="num">
                                      <p:cBhvr additive="base">
                                        <p:cTn id="38" dur="500" fill="hold"/>
                                        <p:tgtEl>
                                          <p:spTgt spid="28"/>
                                        </p:tgtEl>
                                        <p:attrNameLst>
                                          <p:attrName>ppt_h</p:attrName>
                                        </p:attrNameLst>
                                      </p:cBhvr>
                                      <p:tavLst>
                                        <p:tav tm="0">
                                          <p:val>
                                            <p:strVal val="4/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288" fill="hold" nodeType="clickEffect">
                                  <p:stCondLst>
                                    <p:cond delay="0"/>
                                  </p:stCondLst>
                                  <p:childTnLst>
                                    <p:set>
                                      <p:cBhvr additive="base">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ppt_w</p:attrName>
                                        </p:attrNameLst>
                                      </p:cBhvr>
                                      <p:tavLst>
                                        <p:tav tm="0">
                                          <p:val>
                                            <p:strVal val="4/3*#ppt_w"/>
                                          </p:val>
                                        </p:tav>
                                        <p:tav tm="100000">
                                          <p:val>
                                            <p:strVal val="#ppt_w"/>
                                          </p:val>
                                        </p:tav>
                                      </p:tavLst>
                                    </p:anim>
                                    <p:anim calcmode="lin" valueType="num">
                                      <p:cBhvr additive="base">
                                        <p:cTn id="49" dur="500" fill="hold"/>
                                        <p:tgtEl>
                                          <p:spTgt spid="25"/>
                                        </p:tgtEl>
                                        <p:attrNameLst>
                                          <p:attrName>ppt_h</p:attrName>
                                        </p:attrNameLst>
                                      </p:cBhvr>
                                      <p:tavLst>
                                        <p:tav tm="0">
                                          <p:val>
                                            <p:strVal val="4/3*#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down)">
                                      <p:cBhvr>
                                        <p:cTn id="54" dur="500"/>
                                        <p:tgtEl>
                                          <p:spTgt spid="4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288" fill="hold" nodeType="clickEffect">
                                  <p:stCondLst>
                                    <p:cond delay="0"/>
                                  </p:stCondLst>
                                  <p:childTnLst>
                                    <p:set>
                                      <p:cBhvr additive="base">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ppt_w</p:attrName>
                                        </p:attrNameLst>
                                      </p:cBhvr>
                                      <p:tavLst>
                                        <p:tav tm="0">
                                          <p:val>
                                            <p:strVal val="4/3*#ppt_w"/>
                                          </p:val>
                                        </p:tav>
                                        <p:tav tm="100000">
                                          <p:val>
                                            <p:strVal val="#ppt_w"/>
                                          </p:val>
                                        </p:tav>
                                      </p:tavLst>
                                    </p:anim>
                                    <p:anim calcmode="lin" valueType="num">
                                      <p:cBhvr additive="base">
                                        <p:cTn id="63" dur="500" fill="hold"/>
                                        <p:tgtEl>
                                          <p:spTgt spid="33"/>
                                        </p:tgtEl>
                                        <p:attrNameLst>
                                          <p:attrName>ppt_h</p:attrName>
                                        </p:attrNameLst>
                                      </p:cBhvr>
                                      <p:tavLst>
                                        <p:tav tm="0">
                                          <p:val>
                                            <p:strVal val="4/3*#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down)">
                                      <p:cBhvr>
                                        <p:cTn id="68" dur="500"/>
                                        <p:tgtEl>
                                          <p:spTgt spid="45"/>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down)">
                                      <p:cBhvr>
                                        <p:cTn id="71" dur="500"/>
                                        <p:tgtEl>
                                          <p:spTgt spid="46"/>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4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41" grpId="0" animBg="1"/>
      <p:bldP spid="43" grpId="0" animBg="1"/>
      <p:bldP spid="44" grpId="0" animBg="1"/>
      <p:bldP spid="45" grpId="0" animBg="1"/>
      <p:bldP spid="46" grpId="0" animBg="1"/>
      <p:bldP spid="42" grpId="0" animBg="1"/>
      <p:bldP spid="4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31"/>
  <p:tag name="KSO_WM_UNIT_TYPE" val="l_i"/>
  <p:tag name="KSO_WM_UNIT_INDEX" val="1_1"/>
  <p:tag name="KSO_WM_UNIT_ID" val="custom160431_8*l_i*1_1"/>
  <p:tag name="KSO_WM_UNIT_CLEAR" val="1"/>
  <p:tag name="KSO_WM_UNIT_LAYERLEVEL" val="1_1"/>
  <p:tag name="KSO_WM_DIAGRAM_GROUP_CODE" val="l1-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31"/>
  <p:tag name="KSO_WM_UNIT_TYPE" val="l_i"/>
  <p:tag name="KSO_WM_UNIT_INDEX" val="1_1"/>
  <p:tag name="KSO_WM_UNIT_ID" val="custom160431_8*l_i*1_1"/>
  <p:tag name="KSO_WM_UNIT_CLEAR" val="1"/>
  <p:tag name="KSO_WM_UNIT_LAYERLEVEL" val="1_1"/>
  <p:tag name="KSO_WM_DIAGRAM_GROUP_CODE" val="l1-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31"/>
  <p:tag name="KSO_WM_UNIT_TYPE" val="l_i"/>
  <p:tag name="KSO_WM_UNIT_INDEX" val="1_1"/>
  <p:tag name="KSO_WM_UNIT_ID" val="custom160431_8*l_i*1_1"/>
  <p:tag name="KSO_WM_UNIT_CLEAR" val="1"/>
  <p:tag name="KSO_WM_UNIT_LAYERLEVEL" val="1_1"/>
  <p:tag name="KSO_WM_DIAGRAM_GROUP_CODE" val="l1-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31"/>
  <p:tag name="KSO_WM_UNIT_TYPE" val="l_i"/>
  <p:tag name="KSO_WM_UNIT_INDEX" val="1_1"/>
  <p:tag name="KSO_WM_UNIT_ID" val="custom160431_8*l_i*1_1"/>
  <p:tag name="KSO_WM_UNIT_CLEAR" val="1"/>
  <p:tag name="KSO_WM_UNIT_LAYERLEVEL" val="1_1"/>
  <p:tag name="KSO_WM_DIAGRAM_GROUP_CODE" val="l1-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31"/>
  <p:tag name="KSO_WM_UNIT_TYPE" val="l_i"/>
  <p:tag name="KSO_WM_UNIT_INDEX" val="1_1"/>
  <p:tag name="KSO_WM_UNIT_ID" val="custom160431_8*l_i*1_1"/>
  <p:tag name="KSO_WM_UNIT_CLEAR" val="1"/>
  <p:tag name="KSO_WM_UNIT_LAYERLEVEL" val="1_1"/>
  <p:tag name="KSO_WM_DIAGRAM_GROUP_CODE" val="l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1535</Words>
  <Application>Microsoft Office PowerPoint</Application>
  <PresentationFormat>宽屏</PresentationFormat>
  <Paragraphs>242</Paragraphs>
  <Slides>29</Slides>
  <Notes>1</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29</vt:i4>
      </vt:variant>
    </vt:vector>
  </HeadingPairs>
  <TitlesOfParts>
    <vt:vector size="43" baseType="lpstr">
      <vt:lpstr>HelveticaNeue</vt:lpstr>
      <vt:lpstr>等线</vt:lpstr>
      <vt:lpstr>等线 Light</vt:lpstr>
      <vt:lpstr>华文隶书</vt:lpstr>
      <vt:lpstr>华文新魏</vt:lpstr>
      <vt:lpstr>微软雅黑</vt:lpstr>
      <vt:lpstr>Arial</vt:lpstr>
      <vt:lpstr>Arial Narrow</vt:lpstr>
      <vt:lpstr>Book Antiqua</vt:lpstr>
      <vt:lpstr>Calibri</vt:lpstr>
      <vt:lpstr>Comic Sans MS</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LEE Jerry</dc:creator>
  <cp:lastModifiedBy>Windows 用户</cp:lastModifiedBy>
  <cp:revision>336</cp:revision>
  <dcterms:created xsi:type="dcterms:W3CDTF">2019-12-31T08:01:00Z</dcterms:created>
  <dcterms:modified xsi:type="dcterms:W3CDTF">2021-01-18T06:45:42Z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