
<file path=[Content_Types].xml><?xml version="1.0" encoding="utf-8"?>
<Types xmlns="http://schemas.openxmlformats.org/package/2006/content-types">
  <Default Extension="jpeg" ContentType="image/jpeg"/>
  <Default Extension="wav" ContentType="audio/x-wav"/>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396" r:id="rId3"/>
    <p:sldId id="256" r:id="rId4"/>
    <p:sldId id="257" r:id="rId6"/>
    <p:sldId id="354" r:id="rId7"/>
    <p:sldId id="325" r:id="rId8"/>
    <p:sldId id="324" r:id="rId9"/>
    <p:sldId id="367" r:id="rId10"/>
    <p:sldId id="344" r:id="rId11"/>
    <p:sldId id="327" r:id="rId12"/>
    <p:sldId id="356" r:id="rId13"/>
    <p:sldId id="345" r:id="rId14"/>
    <p:sldId id="331" r:id="rId15"/>
    <p:sldId id="357" r:id="rId16"/>
    <p:sldId id="346" r:id="rId17"/>
    <p:sldId id="330" r:id="rId18"/>
    <p:sldId id="358" r:id="rId19"/>
    <p:sldId id="347" r:id="rId20"/>
    <p:sldId id="329" r:id="rId21"/>
    <p:sldId id="359" r:id="rId22"/>
    <p:sldId id="348" r:id="rId23"/>
    <p:sldId id="328" r:id="rId24"/>
    <p:sldId id="360" r:id="rId25"/>
    <p:sldId id="349" r:id="rId26"/>
    <p:sldId id="340" r:id="rId27"/>
    <p:sldId id="361" r:id="rId28"/>
    <p:sldId id="350" r:id="rId29"/>
    <p:sldId id="337" r:id="rId30"/>
    <p:sldId id="362" r:id="rId31"/>
    <p:sldId id="365" r:id="rId32"/>
    <p:sldId id="352" r:id="rId33"/>
    <p:sldId id="336" r:id="rId34"/>
    <p:sldId id="363" r:id="rId35"/>
    <p:sldId id="366" r:id="rId36"/>
    <p:sldId id="353" r:id="rId37"/>
    <p:sldId id="262" r:id="rId3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C21118"/>
    <a:srgbClr val="830714"/>
    <a:srgbClr val="8C02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5" autoAdjust="0"/>
    <p:restoredTop sz="94660"/>
  </p:normalViewPr>
  <p:slideViewPr>
    <p:cSldViewPr snapToGrid="0">
      <p:cViewPr varScale="1">
        <p:scale>
          <a:sx n="89" d="100"/>
          <a:sy n="89" d="100"/>
        </p:scale>
        <p:origin x="618" y="120"/>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 Target="slides/slide2.xml"/><Relationship Id="rId39" Type="http://schemas.openxmlformats.org/officeDocument/2006/relationships/presProps" Target="presProps.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印品黑体" panose="00000500000000000000" pitchFamily="2" charset="-122"/>
                <a:ea typeface="印品黑体" panose="00000500000000000000" pitchFamily="2" charset="-122"/>
              </a:defRPr>
            </a:lvl1pPr>
          </a:lstStyle>
          <a:p>
            <a:fld id="{F74D1CC2-D662-4A8C-ABE7-9E185E71CC66}"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印品黑体" panose="00000500000000000000" pitchFamily="2" charset="-122"/>
                <a:ea typeface="印品黑体" panose="00000500000000000000" pitchFamily="2" charset="-122"/>
              </a:defRPr>
            </a:lvl1pPr>
          </a:lstStyle>
          <a:p>
            <a:fld id="{5190A391-0415-4AF4-AE01-011FA575D158}"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1pPr>
    <a:lvl2pPr marL="4572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2pPr>
    <a:lvl3pPr marL="9144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3pPr>
    <a:lvl4pPr marL="13716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4pPr>
    <a:lvl5pPr marL="18288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159FFEB9-F90E-498F-A6D2-3E5615FA503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8F69E5-BDB3-488A-9288-E817FF00F43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59FFEB9-F90E-498F-A6D2-3E5615FA503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8F69E5-BDB3-488A-9288-E817FF00F43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59FFEB9-F90E-498F-A6D2-3E5615FA503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8F69E5-BDB3-488A-9288-E817FF00F43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59FFEB9-F90E-498F-A6D2-3E5615FA503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8F69E5-BDB3-488A-9288-E817FF00F43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159FFEB9-F90E-498F-A6D2-3E5615FA503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8F69E5-BDB3-488A-9288-E817FF00F43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159FFEB9-F90E-498F-A6D2-3E5615FA503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D8F69E5-BDB3-488A-9288-E817FF00F43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159FFEB9-F90E-498F-A6D2-3E5615FA5034}"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D8F69E5-BDB3-488A-9288-E817FF00F43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159FFEB9-F90E-498F-A6D2-3E5615FA503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D8F69E5-BDB3-488A-9288-E817FF00F43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59FFEB9-F90E-498F-A6D2-3E5615FA503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D8F69E5-BDB3-488A-9288-E817FF00F43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159FFEB9-F90E-498F-A6D2-3E5615FA503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D8F69E5-BDB3-488A-9288-E817FF00F43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159FFEB9-F90E-498F-A6D2-3E5615FA503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D8F69E5-BDB3-488A-9288-E817FF00F43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159FFEB9-F90E-498F-A6D2-3E5615FA5034}"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5D8F69E5-BDB3-488A-9288-E817FF00F431}" type="slidenum">
              <a:rPr lang="zh-CN" altLang="en-US" smtClean="0"/>
            </a:fld>
            <a:endParaRPr lang="zh-CN" altLang="en-US" dirty="0"/>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Tm="3000"/>
    </mc:Choice>
    <mc:Fallback>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image" Target="../media/image2.svg"/><Relationship Id="rId3" Type="http://schemas.openxmlformats.org/officeDocument/2006/relationships/image" Target="../media/image6.png"/><Relationship Id="rId2" Type="http://schemas.openxmlformats.org/officeDocument/2006/relationships/tags" Target="../tags/tag7.xml"/><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3.mp3"/><Relationship Id="rId3" Type="http://schemas.openxmlformats.org/officeDocument/2006/relationships/audio" Target="../media/media3.mp3"/><Relationship Id="rId2" Type="http://schemas.openxmlformats.org/officeDocument/2006/relationships/tags" Target="../tags/tag8.xml"/><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4.mp3"/><Relationship Id="rId3" Type="http://schemas.openxmlformats.org/officeDocument/2006/relationships/audio" Target="../media/media4.mp3"/><Relationship Id="rId2" Type="http://schemas.openxmlformats.org/officeDocument/2006/relationships/tags" Target="../tags/tag9.xml"/><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tags" Target="../tags/tag10.xml"/><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4.mp3"/><Relationship Id="rId3" Type="http://schemas.openxmlformats.org/officeDocument/2006/relationships/audio" Target="../media/media4.mp3"/><Relationship Id="rId2" Type="http://schemas.openxmlformats.org/officeDocument/2006/relationships/tags" Target="../tags/tag11.xml"/><Relationship Id="rId1" Type="http://schemas.openxmlformats.org/officeDocument/2006/relationships/image" Target="../media/image5.pn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5.mp3"/><Relationship Id="rId3" Type="http://schemas.openxmlformats.org/officeDocument/2006/relationships/audio" Target="../media/media5.mp3"/><Relationship Id="rId2" Type="http://schemas.openxmlformats.org/officeDocument/2006/relationships/tags" Target="../tags/tag12.xml"/><Relationship Id="rId1" Type="http://schemas.openxmlformats.org/officeDocument/2006/relationships/image" Target="../media/image5.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tags" Target="../tags/tag13.xml"/><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5.mp3"/><Relationship Id="rId3" Type="http://schemas.openxmlformats.org/officeDocument/2006/relationships/audio" Target="../media/media5.mp3"/><Relationship Id="rId2" Type="http://schemas.openxmlformats.org/officeDocument/2006/relationships/tags" Target="../tags/tag14.xml"/><Relationship Id="rId1" Type="http://schemas.openxmlformats.org/officeDocument/2006/relationships/image" Target="../media/image5.pn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6.mp3"/><Relationship Id="rId3" Type="http://schemas.openxmlformats.org/officeDocument/2006/relationships/audio" Target="../media/media6.mp3"/><Relationship Id="rId2" Type="http://schemas.openxmlformats.org/officeDocument/2006/relationships/tags" Target="../tags/tag15.xml"/><Relationship Id="rId1" Type="http://schemas.openxmlformats.org/officeDocument/2006/relationships/image" Target="../media/image5.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tags" Target="../tags/tag16.xml"/><Relationship Id="rId1" Type="http://schemas.openxmlformats.org/officeDocument/2006/relationships/image" Target="../media/image5.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4.png"/><Relationship Id="rId3" Type="http://schemas.microsoft.com/office/2007/relationships/media" Target="../media/audio1.wav"/><Relationship Id="rId2" Type="http://schemas.openxmlformats.org/officeDocument/2006/relationships/audio" Target="../media/audio1.wav"/><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6.mp3"/><Relationship Id="rId3" Type="http://schemas.openxmlformats.org/officeDocument/2006/relationships/audio" Target="../media/media6.mp3"/><Relationship Id="rId2" Type="http://schemas.openxmlformats.org/officeDocument/2006/relationships/tags" Target="../tags/tag17.xml"/><Relationship Id="rId1" Type="http://schemas.openxmlformats.org/officeDocument/2006/relationships/image" Target="../media/image5.pn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7.mp3"/><Relationship Id="rId3" Type="http://schemas.openxmlformats.org/officeDocument/2006/relationships/audio" Target="../media/media7.mp3"/><Relationship Id="rId2" Type="http://schemas.openxmlformats.org/officeDocument/2006/relationships/tags" Target="../tags/tag18.xml"/><Relationship Id="rId1" Type="http://schemas.openxmlformats.org/officeDocument/2006/relationships/image" Target="../media/image5.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tags" Target="../tags/tag19.xml"/><Relationship Id="rId1" Type="http://schemas.openxmlformats.org/officeDocument/2006/relationships/image" Target="../media/image5.pn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7.mp3"/><Relationship Id="rId3" Type="http://schemas.openxmlformats.org/officeDocument/2006/relationships/audio" Target="../media/media7.mp3"/><Relationship Id="rId2" Type="http://schemas.openxmlformats.org/officeDocument/2006/relationships/tags" Target="../tags/tag20.xml"/><Relationship Id="rId1" Type="http://schemas.openxmlformats.org/officeDocument/2006/relationships/image" Target="../media/image5.pn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8.mp3"/><Relationship Id="rId3" Type="http://schemas.openxmlformats.org/officeDocument/2006/relationships/audio" Target="../media/media8.mp3"/><Relationship Id="rId2" Type="http://schemas.openxmlformats.org/officeDocument/2006/relationships/tags" Target="../tags/tag21.xml"/><Relationship Id="rId1" Type="http://schemas.openxmlformats.org/officeDocument/2006/relationships/image" Target="../media/image5.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tags" Target="../tags/tag22.xml"/><Relationship Id="rId1" Type="http://schemas.openxmlformats.org/officeDocument/2006/relationships/image" Target="../media/image5.png"/></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24.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8.mp3"/><Relationship Id="rId3" Type="http://schemas.openxmlformats.org/officeDocument/2006/relationships/audio" Target="../media/media8.mp3"/><Relationship Id="rId2" Type="http://schemas.openxmlformats.org/officeDocument/2006/relationships/tags" Target="../tags/tag23.xml"/><Relationship Id="rId1" Type="http://schemas.openxmlformats.org/officeDocument/2006/relationships/image" Target="../media/image5.pn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2.xml"/><Relationship Id="rId4" Type="http://schemas.openxmlformats.org/officeDocument/2006/relationships/image" Target="../media/image4.png"/><Relationship Id="rId3" Type="http://schemas.microsoft.com/office/2007/relationships/media" Target="../media/media9.mp3"/><Relationship Id="rId2" Type="http://schemas.openxmlformats.org/officeDocument/2006/relationships/audio" Target="../media/media9.mp3"/><Relationship Id="rId1" Type="http://schemas.openxmlformats.org/officeDocument/2006/relationships/tags" Target="../tags/tag24.xml"/></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tags" Target="../tags/tag25.xml"/></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tags" Target="../tags/tag26.xml"/></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tags" Target="../tags/tag1.xml"/><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2.xml"/><Relationship Id="rId4" Type="http://schemas.openxmlformats.org/officeDocument/2006/relationships/image" Target="../media/image4.png"/><Relationship Id="rId3" Type="http://schemas.microsoft.com/office/2007/relationships/media" Target="../media/media9.mp3"/><Relationship Id="rId2" Type="http://schemas.openxmlformats.org/officeDocument/2006/relationships/audio" Target="../media/media9.mp3"/><Relationship Id="rId1" Type="http://schemas.openxmlformats.org/officeDocument/2006/relationships/tags" Target="../tags/tag27.xml"/></Relationships>
</file>

<file path=ppt/slides/_rels/slide31.xml.rels><?xml version="1.0" encoding="UTF-8" standalone="yes"?>
<Relationships xmlns="http://schemas.openxmlformats.org/package/2006/relationships"><Relationship Id="rId7" Type="http://schemas.openxmlformats.org/officeDocument/2006/relationships/notesSlide" Target="../notesSlides/notesSlide29.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10.mp3"/><Relationship Id="rId3" Type="http://schemas.openxmlformats.org/officeDocument/2006/relationships/audio" Target="../media/media10.mp3"/><Relationship Id="rId2" Type="http://schemas.openxmlformats.org/officeDocument/2006/relationships/image" Target="../media/image5.png"/><Relationship Id="rId1" Type="http://schemas.openxmlformats.org/officeDocument/2006/relationships/tags" Target="../tags/tag28.xml"/></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tags" Target="../tags/tag29.xml"/></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tags" Target="../tags/tag30.xml"/></Relationships>
</file>

<file path=ppt/slides/_rels/slide34.xml.rels><?xml version="1.0" encoding="UTF-8" standalone="yes"?>
<Relationships xmlns="http://schemas.openxmlformats.org/package/2006/relationships"><Relationship Id="rId7" Type="http://schemas.openxmlformats.org/officeDocument/2006/relationships/notesSlide" Target="../notesSlides/notesSlide32.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10.mp3"/><Relationship Id="rId3" Type="http://schemas.openxmlformats.org/officeDocument/2006/relationships/audio" Target="../media/media10.mp3"/><Relationship Id="rId2" Type="http://schemas.openxmlformats.org/officeDocument/2006/relationships/image" Target="../media/image5.png"/><Relationship Id="rId1" Type="http://schemas.openxmlformats.org/officeDocument/2006/relationships/tags" Target="../tags/tag31.xml"/></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2.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image" Target="../media/image2.svg"/><Relationship Id="rId3" Type="http://schemas.openxmlformats.org/officeDocument/2006/relationships/image" Target="../media/image6.png"/><Relationship Id="rId2" Type="http://schemas.openxmlformats.org/officeDocument/2006/relationships/tags" Target="../tags/tag2.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tags" Target="../tags/tag3.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2.mp3"/><Relationship Id="rId3" Type="http://schemas.openxmlformats.org/officeDocument/2006/relationships/audio" Target="../media/media2.mp3"/><Relationship Id="rId2" Type="http://schemas.openxmlformats.org/officeDocument/2006/relationships/tags" Target="../tags/tag4.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2.sv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2.mp3"/><Relationship Id="rId3" Type="http://schemas.openxmlformats.org/officeDocument/2006/relationships/audio" Target="../media/media2.mp3"/><Relationship Id="rId2" Type="http://schemas.openxmlformats.org/officeDocument/2006/relationships/tags" Target="../tags/tag5.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3.mp3"/><Relationship Id="rId3" Type="http://schemas.openxmlformats.org/officeDocument/2006/relationships/audio" Target="../media/media3.mp3"/><Relationship Id="rId2" Type="http://schemas.openxmlformats.org/officeDocument/2006/relationships/tags" Target="../tags/tag6.xml"/><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1" y="112154"/>
            <a:ext cx="2198629" cy="6745846"/>
          </a:xfrm>
          <a:prstGeom prst="rect">
            <a:avLst/>
          </a:prstGeom>
        </p:spPr>
      </p:pic>
      <p:sp>
        <p:nvSpPr>
          <p:cNvPr id="23" name="文本框 22"/>
          <p:cNvSpPr txBox="1"/>
          <p:nvPr>
            <p:custDataLst>
              <p:tags r:id="rId2"/>
            </p:custDataLst>
          </p:nvPr>
        </p:nvSpPr>
        <p:spPr>
          <a:xfrm>
            <a:off x="2592593" y="570156"/>
            <a:ext cx="9477487" cy="5304622"/>
          </a:xfrm>
          <a:prstGeom prst="rect">
            <a:avLst/>
          </a:prstGeom>
          <a:noFill/>
        </p:spPr>
        <p:txBody>
          <a:bodyPr anchor="ctr">
            <a:normAutofit/>
          </a:bodyPr>
          <a:lstStyle/>
          <a:p>
            <a:r>
              <a:rPr lang="en-US" altLang="zh-CN" sz="2800" b="1" dirty="0"/>
              <a:t>Text 3	</a:t>
            </a:r>
            <a:r>
              <a:rPr lang="zh-CN" altLang="en-US" sz="2800" b="1" dirty="0">
                <a:solidFill>
                  <a:srgbClr val="0070C0"/>
                </a:solidFill>
              </a:rPr>
              <a:t>推理判断 </a:t>
            </a:r>
            <a:r>
              <a:rPr lang="en-US" altLang="zh-CN" sz="2800" b="1" dirty="0"/>
              <a:t>	</a:t>
            </a:r>
            <a:endParaRPr lang="zh-CN" altLang="zh-CN" sz="2800" b="1" dirty="0"/>
          </a:p>
          <a:p>
            <a:r>
              <a:rPr lang="en-US" altLang="zh-CN" sz="2800" dirty="0"/>
              <a:t>3.Where are the speakers?</a:t>
            </a:r>
            <a:endParaRPr lang="en-US" altLang="zh-CN" sz="2800" dirty="0"/>
          </a:p>
          <a:p>
            <a:endParaRPr lang="zh-CN" altLang="zh-CN" sz="2800" dirty="0"/>
          </a:p>
          <a:p>
            <a:r>
              <a:rPr lang="en-US" altLang="zh-CN" sz="2800" dirty="0"/>
              <a:t>  A. In a library.    </a:t>
            </a:r>
            <a:endParaRPr lang="en-US" altLang="zh-CN" sz="2800" dirty="0"/>
          </a:p>
          <a:p>
            <a:r>
              <a:rPr lang="en-US" altLang="zh-CN" sz="2800" dirty="0"/>
              <a:t>        </a:t>
            </a:r>
            <a:endParaRPr lang="en-US" altLang="zh-CN" sz="2800" dirty="0"/>
          </a:p>
          <a:p>
            <a:r>
              <a:rPr lang="en-US" altLang="zh-CN" sz="2800" dirty="0"/>
              <a:t>  B. In a store .  </a:t>
            </a:r>
            <a:endParaRPr lang="en-US" altLang="zh-CN" sz="2800" dirty="0"/>
          </a:p>
          <a:p>
            <a:r>
              <a:rPr lang="en-US" altLang="zh-CN" sz="2800" dirty="0"/>
              <a:t>        </a:t>
            </a:r>
            <a:endParaRPr lang="en-US" altLang="zh-CN" sz="2800" dirty="0"/>
          </a:p>
          <a:p>
            <a:r>
              <a:rPr lang="en-US" altLang="zh-CN" sz="2800" dirty="0"/>
              <a:t>  C. In a bank.</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9156" y="2930455"/>
            <a:ext cx="1633859" cy="3927545"/>
          </a:xfrm>
          <a:prstGeom prst="rect">
            <a:avLst/>
          </a:prstGeom>
        </p:spPr>
      </p:pic>
      <p:pic>
        <p:nvPicPr>
          <p:cNvPr id="6" name="图形 5" descr="蝴蝶 纯色填充"/>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29470" y="2570677"/>
            <a:ext cx="914400" cy="9144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1" y="112154"/>
            <a:ext cx="2198629" cy="6745846"/>
          </a:xfrm>
          <a:prstGeom prst="rect">
            <a:avLst/>
          </a:prstGeom>
        </p:spPr>
      </p:pic>
      <p:sp>
        <p:nvSpPr>
          <p:cNvPr id="23" name="文本框 22"/>
          <p:cNvSpPr txBox="1"/>
          <p:nvPr>
            <p:custDataLst>
              <p:tags r:id="rId2"/>
            </p:custDataLst>
          </p:nvPr>
        </p:nvSpPr>
        <p:spPr>
          <a:xfrm>
            <a:off x="2592593" y="570156"/>
            <a:ext cx="9477487" cy="5304622"/>
          </a:xfrm>
          <a:prstGeom prst="rect">
            <a:avLst/>
          </a:prstGeom>
          <a:noFill/>
        </p:spPr>
        <p:txBody>
          <a:bodyPr anchor="ctr">
            <a:normAutofit/>
          </a:bodyPr>
          <a:lstStyle/>
          <a:p>
            <a:r>
              <a:rPr lang="en-US" altLang="zh-CN" sz="2800" b="1" dirty="0"/>
              <a:t>Text 3	 	</a:t>
            </a:r>
            <a:r>
              <a:rPr lang="en-US" altLang="zh-CN" sz="2800" b="1" dirty="0" err="1"/>
              <a:t>逾期还书</a:t>
            </a:r>
            <a:endParaRPr lang="zh-CN" altLang="zh-CN" sz="2800" b="1" dirty="0"/>
          </a:p>
          <a:p>
            <a:r>
              <a:rPr lang="en-US" altLang="zh-CN" sz="2800" dirty="0"/>
              <a:t>M: Excuse me. I’m sorry tha</a:t>
            </a:r>
            <a:r>
              <a:rPr lang="en-US" altLang="zh-CN" sz="2800" dirty="0">
                <a:solidFill>
                  <a:srgbClr val="0070C0"/>
                </a:solidFill>
              </a:rPr>
              <a:t>t</a:t>
            </a:r>
            <a:r>
              <a:rPr lang="en-US" altLang="zh-CN" sz="2800" dirty="0"/>
              <a:t> </a:t>
            </a:r>
            <a:r>
              <a:rPr lang="en-US" altLang="zh-CN" sz="2800" u="sng" dirty="0">
                <a:solidFill>
                  <a:srgbClr val="00B050"/>
                </a:solidFill>
              </a:rPr>
              <a:t>this book was due </a:t>
            </a:r>
            <a:r>
              <a:rPr lang="en-US" altLang="zh-CN" sz="2800" dirty="0"/>
              <a:t>yesterday.</a:t>
            </a:r>
            <a:endParaRPr lang="zh-CN" altLang="zh-CN" sz="2800" dirty="0"/>
          </a:p>
          <a:p>
            <a:r>
              <a:rPr lang="en-US" altLang="zh-CN" sz="2800" dirty="0">
                <a:solidFill>
                  <a:srgbClr val="FF0000"/>
                </a:solidFill>
              </a:rPr>
              <a:t>W: </a:t>
            </a:r>
            <a:r>
              <a:rPr lang="en-US" altLang="zh-CN" sz="2800" dirty="0"/>
              <a:t>That’s okay. You know you nee</a:t>
            </a:r>
            <a:r>
              <a:rPr lang="en-US" altLang="zh-CN" sz="2800" dirty="0">
                <a:solidFill>
                  <a:srgbClr val="0070C0"/>
                </a:solidFill>
              </a:rPr>
              <a:t>d</a:t>
            </a:r>
            <a:r>
              <a:rPr lang="en-US" altLang="zh-CN" sz="2800" dirty="0"/>
              <a:t> to </a:t>
            </a:r>
            <a:r>
              <a:rPr lang="en-US" altLang="zh-CN" sz="2800" u="sng" dirty="0">
                <a:solidFill>
                  <a:srgbClr val="00B050"/>
                </a:solidFill>
              </a:rPr>
              <a:t>pay a fine </a:t>
            </a:r>
            <a:r>
              <a:rPr lang="en-US" altLang="zh-CN" sz="2800" dirty="0"/>
              <a:t>for that, </a:t>
            </a:r>
            <a:endParaRPr lang="en-US" altLang="zh-CN" sz="2800" dirty="0"/>
          </a:p>
          <a:p>
            <a:r>
              <a:rPr lang="en-US" altLang="zh-CN" sz="2800" dirty="0"/>
              <a:t>      right? That’s one dollar an</a:t>
            </a:r>
            <a:r>
              <a:rPr lang="en-US" altLang="zh-CN" sz="2800" dirty="0">
                <a:solidFill>
                  <a:srgbClr val="0070C0"/>
                </a:solidFill>
              </a:rPr>
              <a:t>d</a:t>
            </a:r>
            <a:r>
              <a:rPr lang="en-US" altLang="zh-CN" sz="2800" dirty="0"/>
              <a:t> fifty cents total.</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9156" y="2930455"/>
            <a:ext cx="1633859" cy="3927545"/>
          </a:xfrm>
          <a:prstGeom prst="rect">
            <a:avLst/>
          </a:prstGeom>
        </p:spPr>
      </p:pic>
      <p:pic>
        <p:nvPicPr>
          <p:cNvPr id="2" name="2021年第一次山东听力音频-剪辑-20210109203257">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984838" y="4589427"/>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55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1" y="112154"/>
            <a:ext cx="2198629" cy="6745846"/>
          </a:xfrm>
          <a:prstGeom prst="rect">
            <a:avLst/>
          </a:prstGeom>
        </p:spPr>
      </p:pic>
      <p:sp>
        <p:nvSpPr>
          <p:cNvPr id="23" name="文本框 22"/>
          <p:cNvSpPr txBox="1"/>
          <p:nvPr>
            <p:custDataLst>
              <p:tags r:id="rId2"/>
            </p:custDataLst>
          </p:nvPr>
        </p:nvSpPr>
        <p:spPr>
          <a:xfrm>
            <a:off x="2703015" y="408791"/>
            <a:ext cx="9488985" cy="5304622"/>
          </a:xfrm>
          <a:prstGeom prst="rect">
            <a:avLst/>
          </a:prstGeom>
          <a:noFill/>
        </p:spPr>
        <p:txBody>
          <a:bodyPr anchor="ctr">
            <a:normAutofit/>
          </a:bodyPr>
          <a:lstStyle/>
          <a:p>
            <a:r>
              <a:rPr lang="en-US" altLang="zh-CN" sz="2800" b="1" dirty="0"/>
              <a:t>Text 4	</a:t>
            </a:r>
            <a:endParaRPr lang="en-US" altLang="zh-CN" sz="2800" b="1" dirty="0"/>
          </a:p>
          <a:p>
            <a:r>
              <a:rPr lang="en-US" altLang="zh-CN" sz="2800" dirty="0"/>
              <a:t>M: Hello!</a:t>
            </a:r>
            <a:endParaRPr lang="zh-CN" altLang="zh-CN" sz="2800" dirty="0"/>
          </a:p>
          <a:p>
            <a:r>
              <a:rPr lang="en-US" altLang="zh-CN" sz="2800" dirty="0">
                <a:solidFill>
                  <a:srgbClr val="FF0000"/>
                </a:solidFill>
              </a:rPr>
              <a:t>W: </a:t>
            </a:r>
            <a:r>
              <a:rPr lang="en-US" altLang="zh-CN" sz="2800" dirty="0"/>
              <a:t>Can I help you with anything?</a:t>
            </a:r>
            <a:endParaRPr lang="zh-CN" altLang="zh-CN" sz="2800" dirty="0"/>
          </a:p>
          <a:p>
            <a:r>
              <a:rPr lang="en-US" altLang="zh-CN" sz="2800" dirty="0"/>
              <a:t>M: Er… Yes. I’m here to ________. I saw your ad about a</a:t>
            </a:r>
            <a:endParaRPr lang="en-US" altLang="zh-CN" sz="2800" dirty="0"/>
          </a:p>
          <a:p>
            <a:r>
              <a:rPr lang="en-US" altLang="zh-CN" sz="2800" dirty="0"/>
              <a:t>______________. </a:t>
            </a:r>
            <a:endParaRPr lang="en-US" altLang="zh-CN" sz="2800" dirty="0"/>
          </a:p>
          <a:p>
            <a:r>
              <a:rPr lang="en-US" altLang="zh-CN" sz="2800" dirty="0">
                <a:solidFill>
                  <a:srgbClr val="FF0000"/>
                </a:solidFill>
              </a:rPr>
              <a:t>W: </a:t>
            </a:r>
            <a:r>
              <a:rPr lang="en-US" altLang="zh-CN" sz="2800" dirty="0"/>
              <a:t>Oh, you’ve come to the wrong door.  The flat for rent is</a:t>
            </a:r>
            <a:endParaRPr lang="en-US" altLang="zh-CN" sz="2800" dirty="0"/>
          </a:p>
          <a:p>
            <a:r>
              <a:rPr lang="en-US" altLang="zh-CN" sz="2800" dirty="0"/>
              <a:t>      one floor up.</a:t>
            </a:r>
            <a:endParaRPr lang="zh-CN" altLang="zh-CN" sz="2800" dirty="0"/>
          </a:p>
          <a:p>
            <a:r>
              <a:rPr lang="en-US" altLang="zh-CN" dirty="0"/>
              <a:t> </a:t>
            </a:r>
            <a:endParaRPr lang="zh-CN" altLang="zh-CN"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9156" y="2930455"/>
            <a:ext cx="1633859" cy="3927545"/>
          </a:xfrm>
          <a:prstGeom prst="rect">
            <a:avLst/>
          </a:prstGeom>
        </p:spPr>
      </p:pic>
      <p:pic>
        <p:nvPicPr>
          <p:cNvPr id="2" name="2021年第一次山东听力音频-剪辑-20210109204825">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525845" y="5533913"/>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316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1" y="112154"/>
            <a:ext cx="2198629" cy="6745846"/>
          </a:xfrm>
          <a:prstGeom prst="rect">
            <a:avLst/>
          </a:prstGeom>
        </p:spPr>
      </p:pic>
      <p:sp>
        <p:nvSpPr>
          <p:cNvPr id="23" name="文本框 22"/>
          <p:cNvSpPr txBox="1"/>
          <p:nvPr>
            <p:custDataLst>
              <p:tags r:id="rId2"/>
            </p:custDataLst>
          </p:nvPr>
        </p:nvSpPr>
        <p:spPr>
          <a:xfrm>
            <a:off x="2703015" y="408791"/>
            <a:ext cx="9488985" cy="5304622"/>
          </a:xfrm>
          <a:prstGeom prst="rect">
            <a:avLst/>
          </a:prstGeom>
          <a:noFill/>
        </p:spPr>
        <p:txBody>
          <a:bodyPr anchor="ctr">
            <a:normAutofit/>
          </a:bodyPr>
          <a:lstStyle/>
          <a:p>
            <a:r>
              <a:rPr lang="en-US" altLang="zh-CN" sz="2800" b="1" dirty="0"/>
              <a:t>Text 4	</a:t>
            </a:r>
            <a:r>
              <a:rPr lang="zh-CN" altLang="en-US" sz="2800" b="1" dirty="0">
                <a:solidFill>
                  <a:srgbClr val="0070C0"/>
                </a:solidFill>
              </a:rPr>
              <a:t>细节题</a:t>
            </a:r>
            <a:endParaRPr lang="zh-CN" altLang="zh-CN" sz="2800" b="1" dirty="0">
              <a:solidFill>
                <a:srgbClr val="0070C0"/>
              </a:solidFill>
            </a:endParaRPr>
          </a:p>
          <a:p>
            <a:r>
              <a:rPr lang="en-US" altLang="zh-CN" sz="2800" dirty="0"/>
              <a:t> 4. Why is the man talking  to the woman?</a:t>
            </a:r>
            <a:endParaRPr lang="en-US" altLang="zh-CN" sz="2800" dirty="0"/>
          </a:p>
          <a:p>
            <a:endParaRPr lang="zh-CN" altLang="zh-CN" sz="2800" dirty="0"/>
          </a:p>
          <a:p>
            <a:r>
              <a:rPr lang="en-US" altLang="zh-CN" sz="2800" dirty="0"/>
              <a:t>  A. To fix the door .     </a:t>
            </a:r>
            <a:endParaRPr lang="en-US" altLang="zh-CN" sz="2800" dirty="0"/>
          </a:p>
          <a:p>
            <a:endParaRPr lang="en-US" altLang="zh-CN" sz="2800" dirty="0"/>
          </a:p>
          <a:p>
            <a:r>
              <a:rPr lang="en-US" altLang="zh-CN" sz="2800" dirty="0"/>
              <a:t>  B. To place an ad.  </a:t>
            </a:r>
            <a:endParaRPr lang="en-US" altLang="zh-CN" sz="2800" dirty="0"/>
          </a:p>
          <a:p>
            <a:r>
              <a:rPr lang="en-US" altLang="zh-CN" sz="2800" dirty="0"/>
              <a:t>    </a:t>
            </a:r>
            <a:endParaRPr lang="en-US" altLang="zh-CN" sz="2800" dirty="0"/>
          </a:p>
          <a:p>
            <a:r>
              <a:rPr lang="en-US" altLang="zh-CN" sz="2800" dirty="0"/>
              <a:t>  C. To see a flat.</a:t>
            </a:r>
            <a:endParaRPr lang="zh-CN" altLang="zh-CN" sz="2800" dirty="0"/>
          </a:p>
          <a:p>
            <a:endParaRPr lang="zh-CN" altLang="zh-CN"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9156" y="2930455"/>
            <a:ext cx="1633859" cy="3927545"/>
          </a:xfrm>
          <a:prstGeom prst="rect">
            <a:avLst/>
          </a:prstGeom>
        </p:spPr>
      </p:pic>
      <p:pic>
        <p:nvPicPr>
          <p:cNvPr id="6" name="图形 5" descr="蝴蝶 纯色填充"/>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9076" y="3979827"/>
            <a:ext cx="914400" cy="9144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1" y="112154"/>
            <a:ext cx="2198629" cy="6745846"/>
          </a:xfrm>
          <a:prstGeom prst="rect">
            <a:avLst/>
          </a:prstGeom>
        </p:spPr>
      </p:pic>
      <p:sp>
        <p:nvSpPr>
          <p:cNvPr id="23" name="文本框 22"/>
          <p:cNvSpPr txBox="1"/>
          <p:nvPr>
            <p:custDataLst>
              <p:tags r:id="rId2"/>
            </p:custDataLst>
          </p:nvPr>
        </p:nvSpPr>
        <p:spPr>
          <a:xfrm>
            <a:off x="2703015" y="408791"/>
            <a:ext cx="9488985" cy="5304622"/>
          </a:xfrm>
          <a:prstGeom prst="rect">
            <a:avLst/>
          </a:prstGeom>
          <a:noFill/>
        </p:spPr>
        <p:txBody>
          <a:bodyPr anchor="ctr">
            <a:normAutofit/>
          </a:bodyPr>
          <a:lstStyle/>
          <a:p>
            <a:r>
              <a:rPr lang="en-US" altLang="zh-CN" sz="2800" b="1" dirty="0"/>
              <a:t>Text 4		</a:t>
            </a:r>
            <a:r>
              <a:rPr lang="en-US" altLang="zh-CN" sz="2800" b="1" dirty="0" err="1"/>
              <a:t>租房询问</a:t>
            </a:r>
            <a:endParaRPr lang="zh-CN" altLang="zh-CN" sz="2800" b="1" dirty="0"/>
          </a:p>
          <a:p>
            <a:r>
              <a:rPr lang="en-US" altLang="zh-CN" sz="2800" dirty="0"/>
              <a:t>M: Hello!</a:t>
            </a:r>
            <a:endParaRPr lang="zh-CN" altLang="zh-CN" sz="2800" dirty="0"/>
          </a:p>
          <a:p>
            <a:r>
              <a:rPr lang="en-US" altLang="zh-CN" sz="2800" dirty="0">
                <a:solidFill>
                  <a:srgbClr val="FF0000"/>
                </a:solidFill>
              </a:rPr>
              <a:t>W: </a:t>
            </a:r>
            <a:r>
              <a:rPr lang="en-US" altLang="zh-CN" sz="2800" dirty="0"/>
              <a:t>Ca</a:t>
            </a:r>
            <a:r>
              <a:rPr lang="en-US" altLang="zh-CN" sz="2800" u="sng" dirty="0">
                <a:solidFill>
                  <a:srgbClr val="FF0000"/>
                </a:solidFill>
              </a:rPr>
              <a:t>n I</a:t>
            </a:r>
            <a:r>
              <a:rPr lang="en-US" altLang="zh-CN" sz="2800" dirty="0"/>
              <a:t> hel</a:t>
            </a:r>
            <a:r>
              <a:rPr lang="en-US" altLang="zh-CN" sz="2800" u="sng" dirty="0">
                <a:solidFill>
                  <a:srgbClr val="FF0000"/>
                </a:solidFill>
              </a:rPr>
              <a:t>p you </a:t>
            </a:r>
            <a:r>
              <a:rPr lang="en-US" altLang="zh-CN" sz="2800" dirty="0"/>
              <a:t>with anything?</a:t>
            </a:r>
            <a:endParaRPr lang="zh-CN" altLang="zh-CN" sz="2800" dirty="0"/>
          </a:p>
          <a:p>
            <a:r>
              <a:rPr lang="en-US" altLang="zh-CN" sz="2800" dirty="0"/>
              <a:t>M: Er… Yes. I’m here to </a:t>
            </a:r>
            <a:r>
              <a:rPr lang="en-US" altLang="zh-CN" sz="2800" u="sng" dirty="0">
                <a:solidFill>
                  <a:srgbClr val="00B050"/>
                </a:solidFill>
              </a:rPr>
              <a:t>see the flat</a:t>
            </a:r>
            <a:r>
              <a:rPr lang="en-US" altLang="zh-CN" sz="2800" dirty="0"/>
              <a:t>. I saw your ad about </a:t>
            </a:r>
            <a:endParaRPr lang="en-US" altLang="zh-CN" sz="2800" dirty="0"/>
          </a:p>
          <a:p>
            <a:r>
              <a:rPr lang="en-US" altLang="zh-CN" sz="2800" dirty="0"/>
              <a:t>  </a:t>
            </a:r>
            <a:r>
              <a:rPr lang="en-US" altLang="zh-CN" sz="2800" u="sng" dirty="0">
                <a:solidFill>
                  <a:srgbClr val="00B050"/>
                </a:solidFill>
              </a:rPr>
              <a:t>a room for rent</a:t>
            </a:r>
            <a:r>
              <a:rPr lang="en-US" altLang="zh-CN" sz="2800" dirty="0"/>
              <a:t>. </a:t>
            </a:r>
            <a:endParaRPr lang="en-US" altLang="zh-CN" sz="2800" dirty="0"/>
          </a:p>
          <a:p>
            <a:r>
              <a:rPr lang="en-US" altLang="zh-CN" sz="2800" dirty="0">
                <a:solidFill>
                  <a:srgbClr val="FF0000"/>
                </a:solidFill>
              </a:rPr>
              <a:t>W: </a:t>
            </a:r>
            <a:r>
              <a:rPr lang="en-US" altLang="zh-CN" sz="2800" dirty="0"/>
              <a:t>Oh, you’ve come to the wrong door.  The flat for rent is</a:t>
            </a:r>
            <a:endParaRPr lang="en-US" altLang="zh-CN" sz="2800" dirty="0"/>
          </a:p>
          <a:p>
            <a:r>
              <a:rPr lang="en-US" altLang="zh-CN" sz="2800" dirty="0"/>
              <a:t>      one floor up.</a:t>
            </a:r>
            <a:endParaRPr lang="zh-CN" altLang="zh-CN" sz="2800" dirty="0"/>
          </a:p>
          <a:p>
            <a:r>
              <a:rPr lang="en-US" altLang="zh-CN" dirty="0"/>
              <a:t> </a:t>
            </a:r>
            <a:endParaRPr lang="zh-CN" altLang="zh-CN"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9156" y="2930455"/>
            <a:ext cx="1633859" cy="3927545"/>
          </a:xfrm>
          <a:prstGeom prst="rect">
            <a:avLst/>
          </a:prstGeom>
        </p:spPr>
      </p:pic>
      <p:pic>
        <p:nvPicPr>
          <p:cNvPr id="2" name="2021年第一次山东听力音频-剪辑-20210109204825">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525845" y="5533913"/>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316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1" y="112154"/>
            <a:ext cx="2198629" cy="6745846"/>
          </a:xfrm>
          <a:prstGeom prst="rect">
            <a:avLst/>
          </a:prstGeom>
        </p:spPr>
      </p:pic>
      <p:sp>
        <p:nvSpPr>
          <p:cNvPr id="23" name="文本框 22"/>
          <p:cNvSpPr txBox="1"/>
          <p:nvPr>
            <p:custDataLst>
              <p:tags r:id="rId2"/>
            </p:custDataLst>
          </p:nvPr>
        </p:nvSpPr>
        <p:spPr>
          <a:xfrm>
            <a:off x="2703015" y="408791"/>
            <a:ext cx="9388580" cy="5304622"/>
          </a:xfrm>
          <a:prstGeom prst="rect">
            <a:avLst/>
          </a:prstGeom>
          <a:noFill/>
        </p:spPr>
        <p:txBody>
          <a:bodyPr anchor="ctr">
            <a:normAutofit/>
          </a:bodyPr>
          <a:lstStyle/>
          <a:p>
            <a:r>
              <a:rPr lang="en-US" altLang="zh-CN" sz="2800" b="1" dirty="0"/>
              <a:t>Text 5		</a:t>
            </a:r>
            <a:endParaRPr lang="zh-CN" altLang="zh-CN" sz="2800" b="1" dirty="0"/>
          </a:p>
          <a:p>
            <a:r>
              <a:rPr lang="en-US" altLang="zh-CN" sz="2800" dirty="0"/>
              <a:t>M: Does your Grandma______________________?</a:t>
            </a:r>
            <a:endParaRPr lang="zh-CN" altLang="zh-CN" sz="2800" dirty="0"/>
          </a:p>
          <a:p>
            <a:r>
              <a:rPr lang="en-US" altLang="zh-CN" sz="2800" dirty="0">
                <a:solidFill>
                  <a:srgbClr val="FF0000"/>
                </a:solidFill>
              </a:rPr>
              <a:t>W</a:t>
            </a:r>
            <a:r>
              <a:rPr lang="en-US" altLang="zh-CN" sz="2800" dirty="0"/>
              <a:t>:____. She says she can take care of herself though her</a:t>
            </a:r>
            <a:endParaRPr lang="en-US" altLang="zh-CN" sz="2800" dirty="0"/>
          </a:p>
          <a:p>
            <a:r>
              <a:rPr lang="en-US" altLang="zh-CN" sz="2800" dirty="0"/>
              <a:t>     hearing is going. She loved to have her children go </a:t>
            </a:r>
            <a:endParaRPr lang="en-US" altLang="zh-CN" sz="2800" dirty="0"/>
          </a:p>
          <a:p>
            <a:r>
              <a:rPr lang="en-US" altLang="zh-CN" sz="2800" dirty="0"/>
              <a:t>     back and stay with her. But she wouldn’t come to live</a:t>
            </a:r>
            <a:endParaRPr lang="en-US" altLang="zh-CN" sz="2800" dirty="0"/>
          </a:p>
          <a:p>
            <a:r>
              <a:rPr lang="en-US" altLang="zh-CN" sz="2800" dirty="0"/>
              <a:t>     with us.</a:t>
            </a:r>
            <a:endParaRPr lang="zh-CN" altLang="zh-CN" sz="2800" dirty="0"/>
          </a:p>
          <a:p>
            <a:r>
              <a:rPr lang="en-US" altLang="zh-CN" sz="2800" dirty="0"/>
              <a:t>M: That’s________________________.</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9156" y="2930455"/>
            <a:ext cx="1633859" cy="3927545"/>
          </a:xfrm>
          <a:prstGeom prst="rect">
            <a:avLst/>
          </a:prstGeom>
        </p:spPr>
      </p:pic>
      <p:pic>
        <p:nvPicPr>
          <p:cNvPr id="2" name="2021年第一次山东听力音频-剪辑-20210109210211">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954993" y="5328276"/>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91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1" y="112154"/>
            <a:ext cx="2198629" cy="6745846"/>
          </a:xfrm>
          <a:prstGeom prst="rect">
            <a:avLst/>
          </a:prstGeom>
        </p:spPr>
      </p:pic>
      <p:sp>
        <p:nvSpPr>
          <p:cNvPr id="23" name="文本框 22"/>
          <p:cNvSpPr txBox="1"/>
          <p:nvPr>
            <p:custDataLst>
              <p:tags r:id="rId2"/>
            </p:custDataLst>
          </p:nvPr>
        </p:nvSpPr>
        <p:spPr>
          <a:xfrm>
            <a:off x="2703015" y="408791"/>
            <a:ext cx="9388580" cy="5304622"/>
          </a:xfrm>
          <a:prstGeom prst="rect">
            <a:avLst/>
          </a:prstGeom>
          <a:noFill/>
        </p:spPr>
        <p:txBody>
          <a:bodyPr anchor="ctr">
            <a:normAutofit/>
          </a:bodyPr>
          <a:lstStyle/>
          <a:p>
            <a:r>
              <a:rPr lang="en-US" altLang="zh-CN" sz="2800" b="1" dirty="0"/>
              <a:t>Text 5	</a:t>
            </a:r>
            <a:r>
              <a:rPr lang="en-US" altLang="zh-CN" sz="2800" b="1" dirty="0">
                <a:solidFill>
                  <a:srgbClr val="00B0F0"/>
                </a:solidFill>
              </a:rPr>
              <a:t>  </a:t>
            </a:r>
            <a:r>
              <a:rPr lang="zh-CN" altLang="en-US" sz="2800" b="1" dirty="0">
                <a:solidFill>
                  <a:srgbClr val="00B0F0"/>
                </a:solidFill>
              </a:rPr>
              <a:t>推理判断题</a:t>
            </a:r>
            <a:endParaRPr lang="en-US" altLang="zh-CN" sz="2800" b="1" dirty="0">
              <a:solidFill>
                <a:srgbClr val="00B0F0"/>
              </a:solidFill>
            </a:endParaRPr>
          </a:p>
          <a:p>
            <a:r>
              <a:rPr lang="en-US" altLang="zh-CN" sz="2800" dirty="0"/>
              <a:t>5. What would the woman’s grandma like to do ?</a:t>
            </a:r>
            <a:endParaRPr lang="zh-CN" altLang="zh-CN" sz="2800" dirty="0"/>
          </a:p>
          <a:p>
            <a:pPr marL="514350" indent="-514350">
              <a:buAutoNum type="alphaUcPeriod"/>
            </a:pPr>
            <a:r>
              <a:rPr lang="en-US" altLang="zh-CN" sz="2800" dirty="0"/>
              <a:t>Leave her hometown.  </a:t>
            </a:r>
            <a:endParaRPr lang="en-US" altLang="zh-CN" sz="2800" dirty="0"/>
          </a:p>
          <a:p>
            <a:r>
              <a:rPr lang="en-US" altLang="zh-CN" sz="2800" dirty="0"/>
              <a:t>               </a:t>
            </a:r>
            <a:endParaRPr lang="zh-CN" altLang="zh-CN" sz="2800" dirty="0"/>
          </a:p>
          <a:p>
            <a:r>
              <a:rPr lang="en-US" altLang="zh-CN" sz="2800" dirty="0"/>
              <a:t>B. Visit her children often.   </a:t>
            </a:r>
            <a:endParaRPr lang="en-US" altLang="zh-CN" sz="2800" dirty="0"/>
          </a:p>
          <a:p>
            <a:r>
              <a:rPr lang="en-US" altLang="zh-CN" sz="2800" dirty="0"/>
              <a:t>   </a:t>
            </a:r>
            <a:endParaRPr lang="zh-CN" altLang="zh-CN" sz="2800" dirty="0"/>
          </a:p>
          <a:p>
            <a:r>
              <a:rPr lang="en-US" altLang="zh-CN" sz="2800" dirty="0"/>
              <a:t>C. Live in her own home .</a:t>
            </a:r>
            <a:endParaRPr lang="zh-CN" altLang="zh-CN" sz="2800" dirty="0"/>
          </a:p>
          <a:p>
            <a:endParaRPr lang="zh-CN" altLang="zh-CN" sz="2800" b="1"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9156" y="2930455"/>
            <a:ext cx="1633859" cy="3927545"/>
          </a:xfrm>
          <a:prstGeom prst="rect">
            <a:avLst/>
          </a:prstGeom>
        </p:spPr>
      </p:pic>
      <p:pic>
        <p:nvPicPr>
          <p:cNvPr id="6" name="图形 5" descr="蝴蝶 纯色填充"/>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8480" y="3757659"/>
            <a:ext cx="914400" cy="9144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1" y="112154"/>
            <a:ext cx="2198629" cy="6745846"/>
          </a:xfrm>
          <a:prstGeom prst="rect">
            <a:avLst/>
          </a:prstGeom>
        </p:spPr>
      </p:pic>
      <p:sp>
        <p:nvSpPr>
          <p:cNvPr id="23" name="文本框 22"/>
          <p:cNvSpPr txBox="1"/>
          <p:nvPr>
            <p:custDataLst>
              <p:tags r:id="rId2"/>
            </p:custDataLst>
          </p:nvPr>
        </p:nvSpPr>
        <p:spPr>
          <a:xfrm>
            <a:off x="2703015" y="418218"/>
            <a:ext cx="9388580" cy="5304622"/>
          </a:xfrm>
          <a:prstGeom prst="rect">
            <a:avLst/>
          </a:prstGeom>
          <a:noFill/>
        </p:spPr>
        <p:txBody>
          <a:bodyPr anchor="ctr">
            <a:normAutofit/>
          </a:bodyPr>
          <a:lstStyle/>
          <a:p>
            <a:r>
              <a:rPr lang="en-US" altLang="zh-CN" sz="2800" b="1" dirty="0"/>
              <a:t>Text 5		</a:t>
            </a:r>
            <a:r>
              <a:rPr lang="en-US" altLang="zh-CN" sz="2800" b="1" dirty="0" err="1"/>
              <a:t>谈论家人</a:t>
            </a:r>
            <a:endParaRPr lang="zh-CN" altLang="zh-CN" sz="2800" b="1" dirty="0"/>
          </a:p>
          <a:p>
            <a:r>
              <a:rPr lang="en-US" altLang="zh-CN" sz="2800" dirty="0"/>
              <a:t>M: Does your Grandma </a:t>
            </a:r>
            <a:r>
              <a:rPr lang="en-US" altLang="zh-CN" sz="2800" u="sng" dirty="0">
                <a:solidFill>
                  <a:srgbClr val="00B050"/>
                </a:solidFill>
              </a:rPr>
              <a:t>still live in your hometown</a:t>
            </a:r>
            <a:r>
              <a:rPr lang="en-US" altLang="zh-CN" sz="2800" dirty="0">
                <a:solidFill>
                  <a:srgbClr val="00B050"/>
                </a:solidFill>
              </a:rPr>
              <a:t>?</a:t>
            </a:r>
            <a:endParaRPr lang="zh-CN" altLang="zh-CN" sz="2800" dirty="0">
              <a:solidFill>
                <a:srgbClr val="00B050"/>
              </a:solidFill>
            </a:endParaRPr>
          </a:p>
          <a:p>
            <a:r>
              <a:rPr lang="en-US" altLang="zh-CN" sz="2800" dirty="0">
                <a:solidFill>
                  <a:srgbClr val="FF0000"/>
                </a:solidFill>
              </a:rPr>
              <a:t>W</a:t>
            </a:r>
            <a:r>
              <a:rPr lang="en-US" altLang="zh-CN" sz="2800" dirty="0"/>
              <a:t>:</a:t>
            </a:r>
            <a:r>
              <a:rPr lang="en-US" altLang="zh-CN" sz="2800" u="sng" dirty="0">
                <a:solidFill>
                  <a:srgbClr val="00B050"/>
                </a:solidFill>
              </a:rPr>
              <a:t>yes</a:t>
            </a:r>
            <a:r>
              <a:rPr lang="en-US" altLang="zh-CN" sz="2800" dirty="0"/>
              <a:t>. She says she can take care of herself though her</a:t>
            </a:r>
            <a:endParaRPr lang="en-US" altLang="zh-CN" sz="2800" dirty="0"/>
          </a:p>
          <a:p>
            <a:r>
              <a:rPr lang="en-US" altLang="zh-CN" sz="2800" dirty="0"/>
              <a:t>     hearing is going. She lov</a:t>
            </a:r>
            <a:r>
              <a:rPr lang="en-US" altLang="zh-CN" sz="2800" dirty="0">
                <a:solidFill>
                  <a:srgbClr val="0070C0"/>
                </a:solidFill>
              </a:rPr>
              <a:t>ed</a:t>
            </a:r>
            <a:r>
              <a:rPr lang="en-US" altLang="zh-CN" sz="2800" dirty="0"/>
              <a:t> to have her children go </a:t>
            </a:r>
            <a:endParaRPr lang="en-US" altLang="zh-CN" sz="2800" dirty="0"/>
          </a:p>
          <a:p>
            <a:r>
              <a:rPr lang="en-US" altLang="zh-CN" sz="2800" dirty="0"/>
              <a:t>     back an</a:t>
            </a:r>
            <a:r>
              <a:rPr lang="en-US" altLang="zh-CN" sz="2800" dirty="0">
                <a:solidFill>
                  <a:srgbClr val="0070C0"/>
                </a:solidFill>
              </a:rPr>
              <a:t>d</a:t>
            </a:r>
            <a:r>
              <a:rPr lang="en-US" altLang="zh-CN" sz="2800" dirty="0"/>
              <a:t> stay with her. Bu</a:t>
            </a:r>
            <a:r>
              <a:rPr lang="en-US" altLang="zh-CN" sz="2800" dirty="0">
                <a:solidFill>
                  <a:srgbClr val="0070C0"/>
                </a:solidFill>
              </a:rPr>
              <a:t>t</a:t>
            </a:r>
            <a:r>
              <a:rPr lang="en-US" altLang="zh-CN" sz="2800" dirty="0"/>
              <a:t> she wouldn</a:t>
            </a:r>
            <a:r>
              <a:rPr lang="en-US" altLang="zh-CN" sz="2800" dirty="0">
                <a:solidFill>
                  <a:srgbClr val="0070C0"/>
                </a:solidFill>
              </a:rPr>
              <a:t>’t</a:t>
            </a:r>
            <a:r>
              <a:rPr lang="en-US" altLang="zh-CN" sz="2800" dirty="0"/>
              <a:t> come to live</a:t>
            </a:r>
            <a:endParaRPr lang="en-US" altLang="zh-CN" sz="2800" dirty="0"/>
          </a:p>
          <a:p>
            <a:r>
              <a:rPr lang="en-US" altLang="zh-CN" sz="2800" dirty="0"/>
              <a:t>     wi</a:t>
            </a:r>
            <a:r>
              <a:rPr lang="en-US" altLang="zh-CN" sz="2800" u="sng" dirty="0">
                <a:solidFill>
                  <a:srgbClr val="FF0000"/>
                </a:solidFill>
              </a:rPr>
              <a:t>th u</a:t>
            </a:r>
            <a:r>
              <a:rPr lang="en-US" altLang="zh-CN" sz="2800" dirty="0"/>
              <a:t>s.</a:t>
            </a:r>
            <a:endParaRPr lang="zh-CN" altLang="zh-CN" sz="2800" dirty="0"/>
          </a:p>
          <a:p>
            <a:r>
              <a:rPr lang="en-US" altLang="zh-CN" sz="2800" dirty="0"/>
              <a:t>M: That’s </a:t>
            </a:r>
            <a:r>
              <a:rPr lang="en-US" altLang="zh-CN" sz="2800" u="sng" dirty="0">
                <a:solidFill>
                  <a:srgbClr val="00B050"/>
                </a:solidFill>
              </a:rPr>
              <a:t>typical of people of her age</a:t>
            </a:r>
            <a:r>
              <a:rPr lang="en-US" altLang="zh-CN" sz="2800" dirty="0"/>
              <a:t>.</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9156" y="2930455"/>
            <a:ext cx="1633859" cy="3927545"/>
          </a:xfrm>
          <a:prstGeom prst="rect">
            <a:avLst/>
          </a:prstGeom>
        </p:spPr>
      </p:pic>
      <p:pic>
        <p:nvPicPr>
          <p:cNvPr id="2" name="2021年第一次山东听力音频-剪辑-20210109210211">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954993" y="5328276"/>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91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1479625" cy="6745846"/>
          </a:xfrm>
          <a:prstGeom prst="rect">
            <a:avLst/>
          </a:prstGeom>
        </p:spPr>
      </p:pic>
      <p:sp>
        <p:nvSpPr>
          <p:cNvPr id="23" name="文本框 22"/>
          <p:cNvSpPr txBox="1"/>
          <p:nvPr>
            <p:custDataLst>
              <p:tags r:id="rId2"/>
            </p:custDataLst>
          </p:nvPr>
        </p:nvSpPr>
        <p:spPr>
          <a:xfrm>
            <a:off x="2086984" y="408791"/>
            <a:ext cx="10105016" cy="5304622"/>
          </a:xfrm>
          <a:prstGeom prst="rect">
            <a:avLst/>
          </a:prstGeom>
          <a:noFill/>
        </p:spPr>
        <p:txBody>
          <a:bodyPr anchor="ctr">
            <a:normAutofit/>
          </a:bodyPr>
          <a:lstStyle/>
          <a:p>
            <a:r>
              <a:rPr lang="en-US" altLang="zh-CN" sz="2800" b="1" dirty="0"/>
              <a:t>Text 6	</a:t>
            </a:r>
            <a:endParaRPr lang="zh-CN" altLang="zh-CN" sz="2800" b="1" dirty="0"/>
          </a:p>
          <a:p>
            <a:r>
              <a:rPr lang="en-US" altLang="zh-CN" sz="2800" dirty="0"/>
              <a:t>M: Come on._____________. We promised_______________. </a:t>
            </a:r>
            <a:r>
              <a:rPr lang="en-US" altLang="zh-CN" sz="2800" dirty="0">
                <a:solidFill>
                  <a:srgbClr val="FF0000"/>
                </a:solidFill>
              </a:rPr>
              <a:t>W</a:t>
            </a:r>
            <a:r>
              <a:rPr lang="en-US" altLang="zh-CN" sz="2800" dirty="0"/>
              <a:t>: Just hold your horses. What’s the hurry anyway?</a:t>
            </a:r>
            <a:endParaRPr lang="zh-CN" altLang="zh-CN" sz="2800" dirty="0"/>
          </a:p>
          <a:p>
            <a:r>
              <a:rPr lang="en-US" altLang="zh-CN" sz="2800" dirty="0"/>
              <a:t>M: Well, I’ve to _________and __________________first. </a:t>
            </a:r>
            <a:endParaRPr lang="en-US" altLang="zh-CN" sz="2800" dirty="0"/>
          </a:p>
          <a:p>
            <a:r>
              <a:rPr lang="en-US" altLang="zh-CN" sz="2800" dirty="0">
                <a:solidFill>
                  <a:srgbClr val="FF0000"/>
                </a:solidFill>
              </a:rPr>
              <a:t>W</a:t>
            </a:r>
            <a:r>
              <a:rPr lang="en-US" altLang="zh-CN" sz="2800" dirty="0"/>
              <a:t>: That won’t take long.</a:t>
            </a:r>
            <a:endParaRPr lang="zh-CN" altLang="zh-CN" sz="2800" dirty="0"/>
          </a:p>
          <a:p>
            <a:r>
              <a:rPr lang="en-US" altLang="zh-CN" sz="2800" dirty="0"/>
              <a:t>M: Well, it won’t if there is no line there. </a:t>
            </a:r>
            <a:endParaRPr lang="en-US" altLang="zh-CN" sz="2800" dirty="0"/>
          </a:p>
          <a:p>
            <a:r>
              <a:rPr lang="en-US" altLang="zh-CN" sz="2800" dirty="0">
                <a:solidFill>
                  <a:srgbClr val="FF0000"/>
                </a:solidFill>
              </a:rPr>
              <a:t>W</a:t>
            </a:r>
            <a:r>
              <a:rPr lang="en-US" altLang="zh-CN" sz="2800" dirty="0"/>
              <a:t>: But I’m not quite ready.</a:t>
            </a:r>
            <a:endParaRPr lang="zh-CN" altLang="zh-CN" sz="2800" dirty="0"/>
          </a:p>
          <a:p>
            <a:r>
              <a:rPr lang="en-US" altLang="zh-CN" sz="2800" dirty="0"/>
              <a:t>M: I’ll give you_______________. Then I’m _____________</a:t>
            </a:r>
            <a:endParaRPr lang="en-US" altLang="zh-CN" sz="2800" dirty="0"/>
          </a:p>
          <a:p>
            <a:r>
              <a:rPr lang="en-US" altLang="zh-CN" sz="2800" dirty="0">
                <a:solidFill>
                  <a:srgbClr val="FF0000"/>
                </a:solidFill>
              </a:rPr>
              <a:t>W</a:t>
            </a:r>
            <a:r>
              <a:rPr lang="en-US" altLang="zh-CN" sz="2800" dirty="0"/>
              <a:t>: You wouldn’t do that to me.</a:t>
            </a:r>
            <a:endParaRPr lang="zh-CN" altLang="zh-CN" sz="2800" dirty="0"/>
          </a:p>
          <a:p>
            <a:r>
              <a:rPr lang="en-US" altLang="zh-CN" sz="2800" dirty="0"/>
              <a:t>M: Oh, yes, I would.</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9157" y="2930455"/>
            <a:ext cx="931766" cy="3927545"/>
          </a:xfrm>
          <a:prstGeom prst="rect">
            <a:avLst/>
          </a:prstGeom>
        </p:spPr>
      </p:pic>
      <p:pic>
        <p:nvPicPr>
          <p:cNvPr id="2" name="2021年第一次山东听力音频-剪辑-20210109210716">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486400" y="5713413"/>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81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1479625" cy="6745846"/>
          </a:xfrm>
          <a:prstGeom prst="rect">
            <a:avLst/>
          </a:prstGeom>
        </p:spPr>
      </p:pic>
      <p:sp>
        <p:nvSpPr>
          <p:cNvPr id="23" name="文本框 22"/>
          <p:cNvSpPr txBox="1"/>
          <p:nvPr>
            <p:custDataLst>
              <p:tags r:id="rId2"/>
            </p:custDataLst>
          </p:nvPr>
        </p:nvSpPr>
        <p:spPr>
          <a:xfrm>
            <a:off x="2086984" y="408791"/>
            <a:ext cx="10105016" cy="5304622"/>
          </a:xfrm>
          <a:prstGeom prst="rect">
            <a:avLst/>
          </a:prstGeom>
          <a:noFill/>
        </p:spPr>
        <p:txBody>
          <a:bodyPr anchor="ctr">
            <a:normAutofit fontScale="92500" lnSpcReduction="10000"/>
          </a:bodyPr>
          <a:lstStyle/>
          <a:p>
            <a:r>
              <a:rPr lang="en-US" altLang="zh-CN" sz="2800" b="1" dirty="0"/>
              <a:t>Text 6	</a:t>
            </a:r>
            <a:r>
              <a:rPr lang="zh-CN" altLang="en-US" sz="2800" b="1" dirty="0">
                <a:solidFill>
                  <a:srgbClr val="0070C0"/>
                </a:solidFill>
              </a:rPr>
              <a:t>推理判断</a:t>
            </a:r>
            <a:r>
              <a:rPr lang="en-US" altLang="zh-CN" sz="2800" b="1" dirty="0"/>
              <a:t>	</a:t>
            </a:r>
            <a:endParaRPr lang="zh-CN" altLang="zh-CN" sz="2800" b="1" dirty="0"/>
          </a:p>
          <a:p>
            <a:r>
              <a:rPr lang="en-US" altLang="zh-CN" sz="2800" dirty="0"/>
              <a:t>6. Where does the conversation probably take place?</a:t>
            </a:r>
            <a:endParaRPr lang="zh-CN" altLang="zh-CN" sz="2800" dirty="0"/>
          </a:p>
          <a:p>
            <a:r>
              <a:rPr lang="en-US" altLang="zh-CN" sz="2800" dirty="0"/>
              <a:t>  A. In a office.</a:t>
            </a:r>
            <a:endParaRPr lang="en-US" altLang="zh-CN" sz="2800" dirty="0"/>
          </a:p>
          <a:p>
            <a:r>
              <a:rPr lang="en-US" altLang="zh-CN" sz="2800" dirty="0"/>
              <a:t>          </a:t>
            </a:r>
            <a:endParaRPr lang="en-US" altLang="zh-CN" sz="2800" dirty="0"/>
          </a:p>
          <a:p>
            <a:r>
              <a:rPr lang="en-US" altLang="zh-CN" sz="2800" dirty="0"/>
              <a:t>  B. At home .    </a:t>
            </a:r>
            <a:endParaRPr lang="en-US" altLang="zh-CN" sz="2800" dirty="0"/>
          </a:p>
          <a:p>
            <a:r>
              <a:rPr lang="en-US" altLang="zh-CN" sz="2800" dirty="0"/>
              <a:t>       </a:t>
            </a:r>
            <a:endParaRPr lang="en-US" altLang="zh-CN" sz="2800" dirty="0"/>
          </a:p>
          <a:p>
            <a:r>
              <a:rPr lang="en-US" altLang="zh-CN" sz="2800" dirty="0"/>
              <a:t> C. At a gas station .</a:t>
            </a:r>
            <a:endParaRPr lang="en-US" altLang="zh-CN" sz="2800" dirty="0"/>
          </a:p>
          <a:p>
            <a:endParaRPr lang="zh-CN" altLang="zh-CN" sz="2800" dirty="0"/>
          </a:p>
          <a:p>
            <a:r>
              <a:rPr lang="en-US" altLang="zh-CN" sz="2800" dirty="0"/>
              <a:t>7. What does the man sound ?</a:t>
            </a:r>
            <a:endParaRPr lang="zh-CN" altLang="zh-CN" sz="2800" dirty="0"/>
          </a:p>
          <a:p>
            <a:r>
              <a:rPr lang="en-US" altLang="zh-CN" sz="2800" dirty="0"/>
              <a:t>  A. impatient.   </a:t>
            </a:r>
            <a:r>
              <a:rPr lang="zh-CN" altLang="en-US" sz="2800" dirty="0"/>
              <a:t>不耐烦的 </a:t>
            </a:r>
            <a:r>
              <a:rPr lang="en-US" altLang="zh-CN" sz="2800" dirty="0"/>
              <a:t>  </a:t>
            </a:r>
            <a:endParaRPr lang="en-US" altLang="zh-CN" sz="2800" dirty="0"/>
          </a:p>
          <a:p>
            <a:r>
              <a:rPr lang="en-US" altLang="zh-CN" sz="2800" dirty="0"/>
              <a:t>             </a:t>
            </a:r>
            <a:endParaRPr lang="en-US" altLang="zh-CN" sz="2800" dirty="0"/>
          </a:p>
          <a:p>
            <a:r>
              <a:rPr lang="en-US" altLang="zh-CN" sz="2800" dirty="0"/>
              <a:t> B.  Confused    </a:t>
            </a:r>
            <a:r>
              <a:rPr lang="zh-CN" altLang="en-US" sz="2800" dirty="0"/>
              <a:t>疑惑的</a:t>
            </a:r>
            <a:endParaRPr lang="en-US" altLang="zh-CN" sz="2800" dirty="0"/>
          </a:p>
          <a:p>
            <a:r>
              <a:rPr lang="en-US" altLang="zh-CN" sz="2800" dirty="0"/>
              <a:t>   </a:t>
            </a:r>
            <a:endParaRPr lang="en-US" altLang="zh-CN" sz="2800" dirty="0"/>
          </a:p>
          <a:p>
            <a:r>
              <a:rPr lang="en-US" altLang="zh-CN" sz="2800" dirty="0"/>
              <a:t> C.  Humorous   </a:t>
            </a:r>
            <a:r>
              <a:rPr lang="zh-CN" altLang="en-US" sz="2800" dirty="0"/>
              <a:t>幽默而 </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9157" y="2930455"/>
            <a:ext cx="931766" cy="3927545"/>
          </a:xfrm>
          <a:prstGeom prst="rect">
            <a:avLst/>
          </a:prstGeom>
        </p:spPr>
      </p:pic>
      <p:pic>
        <p:nvPicPr>
          <p:cNvPr id="6" name="图形 5" descr="蝴蝶 纯色填充"/>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891" y="1664426"/>
            <a:ext cx="914400" cy="914400"/>
          </a:xfrm>
          <a:prstGeom prst="rect">
            <a:avLst/>
          </a:prstGeom>
        </p:spPr>
      </p:pic>
      <p:pic>
        <p:nvPicPr>
          <p:cNvPr id="7" name="图形 6" descr="蝴蝶 纯色填充"/>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891" y="3532984"/>
            <a:ext cx="914400" cy="9144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4983480" y="4269105"/>
            <a:ext cx="6271895" cy="40005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6" name="文本框 5"/>
          <p:cNvSpPr txBox="1"/>
          <p:nvPr/>
        </p:nvSpPr>
        <p:spPr>
          <a:xfrm>
            <a:off x="2943225" y="1249680"/>
            <a:ext cx="8826500" cy="2086610"/>
          </a:xfrm>
          <a:prstGeom prst="rect">
            <a:avLst/>
          </a:prstGeom>
          <a:noFill/>
        </p:spPr>
        <p:txBody>
          <a:bodyPr wrap="square" rtlCol="0">
            <a:spAutoFit/>
          </a:bodyPr>
          <a:lstStyle/>
          <a:p>
            <a:pPr algn="ctr" fontAlgn="auto">
              <a:lnSpc>
                <a:spcPts val="7780"/>
              </a:lnSpc>
            </a:pPr>
            <a:r>
              <a:rPr lang="zh-CN" altLang="en-US" sz="4400" b="1" dirty="0">
                <a:latin typeface="印品黑体" panose="00000500000000000000" pitchFamily="2" charset="-122"/>
                <a:ea typeface="印品黑体" panose="00000500000000000000" pitchFamily="2" charset="-122"/>
              </a:rPr>
              <a:t>2021山东新高考</a:t>
            </a:r>
            <a:endParaRPr lang="zh-CN" altLang="en-US" sz="4400" b="1" dirty="0">
              <a:latin typeface="印品黑体" panose="00000500000000000000" pitchFamily="2" charset="-122"/>
              <a:ea typeface="印品黑体" panose="00000500000000000000" pitchFamily="2" charset="-122"/>
            </a:endParaRPr>
          </a:p>
          <a:p>
            <a:pPr algn="ctr" fontAlgn="auto">
              <a:lnSpc>
                <a:spcPts val="7780"/>
              </a:lnSpc>
            </a:pPr>
            <a:r>
              <a:rPr lang="zh-CN" altLang="en-US" sz="6600" b="1" dirty="0">
                <a:latin typeface="印品黑体" panose="00000500000000000000" pitchFamily="2" charset="-122"/>
                <a:ea typeface="印品黑体" panose="00000500000000000000" pitchFamily="2" charset="-122"/>
              </a:rPr>
              <a:t>第一次听力试题精听</a:t>
            </a:r>
            <a:r>
              <a:rPr lang="zh-CN" altLang="en-US" sz="5400" b="1" dirty="0">
                <a:latin typeface="印品黑体" panose="00000500000000000000" pitchFamily="2" charset="-122"/>
                <a:ea typeface="印品黑体" panose="00000500000000000000" pitchFamily="2" charset="-122"/>
              </a:rPr>
              <a:t> </a:t>
            </a:r>
            <a:endParaRPr lang="zh-CN" altLang="en-US" sz="5400" b="1" dirty="0">
              <a:latin typeface="印品黑体" panose="00000500000000000000" pitchFamily="2" charset="-122"/>
              <a:ea typeface="印品黑体" panose="00000500000000000000" pitchFamily="2" charset="-122"/>
            </a:endParaRPr>
          </a:p>
        </p:txBody>
      </p:sp>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r="39992"/>
          <a:stretch>
            <a:fillRect/>
          </a:stretch>
        </p:blipFill>
        <p:spPr>
          <a:xfrm flipH="1">
            <a:off x="0" y="9423"/>
            <a:ext cx="2797532" cy="6839687"/>
          </a:xfrm>
          <a:prstGeom prst="rect">
            <a:avLst/>
          </a:prstGeom>
        </p:spPr>
      </p:pic>
      <p:sp>
        <p:nvSpPr>
          <p:cNvPr id="3" name="矩形: 圆角 2"/>
          <p:cNvSpPr/>
          <p:nvPr/>
        </p:nvSpPr>
        <p:spPr>
          <a:xfrm>
            <a:off x="9403534" y="4269370"/>
            <a:ext cx="1328057" cy="400110"/>
          </a:xfrm>
          <a:prstGeom prst="roundRect">
            <a:avLst>
              <a:gd name="adj" fmla="val 4659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12" name="文本框 11"/>
          <p:cNvSpPr txBox="1"/>
          <p:nvPr/>
        </p:nvSpPr>
        <p:spPr>
          <a:xfrm>
            <a:off x="5120005" y="4269105"/>
            <a:ext cx="5481955" cy="398780"/>
          </a:xfrm>
          <a:prstGeom prst="rect">
            <a:avLst/>
          </a:prstGeom>
          <a:noFill/>
        </p:spPr>
        <p:txBody>
          <a:bodyPr wrap="square" rtlCol="0">
            <a:spAutoFit/>
          </a:bodyPr>
          <a:lstStyle/>
          <a:p>
            <a:pPr algn="dist"/>
            <a:r>
              <a:rPr lang="zh-CN" altLang="en-US" sz="2000" dirty="0">
                <a:solidFill>
                  <a:schemeClr val="bg1"/>
                </a:solidFill>
                <a:latin typeface="印品黑体" panose="00000500000000000000" pitchFamily="2" charset="-122"/>
                <a:ea typeface="印品黑体" panose="00000500000000000000" pitchFamily="2" charset="-122"/>
              </a:rPr>
              <a:t>温州市平阳县佳诚高级中学  </a:t>
            </a:r>
            <a:r>
              <a:rPr lang="zh-CN" altLang="en-US" sz="2000" dirty="0">
                <a:solidFill>
                  <a:srgbClr val="FF0000"/>
                </a:solidFill>
                <a:latin typeface="印品黑体" panose="00000500000000000000" pitchFamily="2" charset="-122"/>
                <a:ea typeface="印品黑体" panose="00000500000000000000" pitchFamily="2" charset="-122"/>
              </a:rPr>
              <a:t>焦海滨</a:t>
            </a:r>
            <a:endParaRPr lang="zh-CN" altLang="en-US" sz="2000" dirty="0">
              <a:solidFill>
                <a:srgbClr val="FF0000"/>
              </a:solidFill>
              <a:latin typeface="印品黑体" panose="00000500000000000000" pitchFamily="2" charset="-122"/>
              <a:ea typeface="印品黑体" panose="00000500000000000000" pitchFamily="2" charset="-122"/>
            </a:endParaRPr>
          </a:p>
        </p:txBody>
      </p:sp>
      <p:pic>
        <p:nvPicPr>
          <p:cNvPr id="4" name="清新欢乐节奏流行进取电音乐" hidden="1">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761567" y="62484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400" advTm="3000">
        <p14:honeycomb/>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41" presetClass="entr" presetSubtype="0" fill="hold" grpId="0" nodeType="withEffect">
                                  <p:stCondLst>
                                    <p:cond delay="0"/>
                                  </p:stCondLst>
                                  <p:iterate type="lt">
                                    <p:tmPct val="10000"/>
                                  </p:iterate>
                                  <p:childTnLst>
                                    <p:set>
                                      <p:cBhvr>
                                        <p:cTn id="8" dur="1" fill="hold">
                                          <p:stCondLst>
                                            <p:cond delay="0"/>
                                          </p:stCondLst>
                                        </p:cTn>
                                        <p:tgtEl>
                                          <p:spTgt spid="6"/>
                                        </p:tgtEl>
                                        <p:attrNameLst>
                                          <p:attrName>style.visibility</p:attrName>
                                        </p:attrNameLst>
                                      </p:cBhvr>
                                      <p:to>
                                        <p:strVal val="visible"/>
                                      </p:to>
                                    </p:set>
                                    <p:anim calcmode="lin" valueType="num">
                                      <p:cBhvr>
                                        <p:cTn id="9"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6"/>
                                        </p:tgtEl>
                                        <p:attrNameLst>
                                          <p:attrName>ppt_y</p:attrName>
                                        </p:attrNameLst>
                                      </p:cBhvr>
                                      <p:tavLst>
                                        <p:tav tm="0">
                                          <p:val>
                                            <p:strVal val="#ppt_y"/>
                                          </p:val>
                                        </p:tav>
                                        <p:tav tm="100000">
                                          <p:val>
                                            <p:strVal val="#ppt_y"/>
                                          </p:val>
                                        </p:tav>
                                      </p:tavLst>
                                    </p:anim>
                                    <p:anim calcmode="lin" valueType="num">
                                      <p:cBhvr>
                                        <p:cTn id="11"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6"/>
                                        </p:tgtEl>
                                      </p:cBhvr>
                                    </p:animEffect>
                                  </p:childTnLst>
                                </p:cTn>
                              </p:par>
                            </p:childTnLst>
                          </p:cTn>
                        </p:par>
                        <p:par>
                          <p:cTn id="14" fill="hold">
                            <p:stCondLst>
                              <p:cond delay="1399"/>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par>
                          <p:cTn id="18" fill="hold">
                            <p:stCondLst>
                              <p:cond delay="1899"/>
                            </p:stCondLst>
                            <p:childTnLst>
                              <p:par>
                                <p:cTn id="19" presetID="10"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2399"/>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6" fill="hold" display="0">
                  <p:stCondLst>
                    <p:cond delay="indefinite"/>
                  </p:stCondLst>
                  <p:endCondLst>
                    <p:cond evt="onStopAudio" delay="0">
                      <p:tgtEl>
                        <p:sldTgt/>
                      </p:tgtEl>
                    </p:cond>
                  </p:endCondLst>
                </p:cTn>
                <p:tgtEl>
                  <p:spTgt spid="4"/>
                </p:tgtEl>
              </p:cMediaNode>
            </p:audio>
          </p:childTnLst>
        </p:cTn>
      </p:par>
    </p:tnLst>
    <p:bldLst>
      <p:bldP spid="2" grpId="0" bldLvl="0" animBg="1"/>
      <p:bldP spid="6" grpId="0"/>
      <p:bldP spid="3" grpId="0" bldLvl="0" animBg="1"/>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1479625" cy="6745846"/>
          </a:xfrm>
          <a:prstGeom prst="rect">
            <a:avLst/>
          </a:prstGeom>
        </p:spPr>
      </p:pic>
      <p:sp>
        <p:nvSpPr>
          <p:cNvPr id="23" name="文本框 22"/>
          <p:cNvSpPr txBox="1"/>
          <p:nvPr>
            <p:custDataLst>
              <p:tags r:id="rId2"/>
            </p:custDataLst>
          </p:nvPr>
        </p:nvSpPr>
        <p:spPr>
          <a:xfrm>
            <a:off x="2086984" y="408791"/>
            <a:ext cx="10105016" cy="5304622"/>
          </a:xfrm>
          <a:prstGeom prst="rect">
            <a:avLst/>
          </a:prstGeom>
          <a:noFill/>
        </p:spPr>
        <p:txBody>
          <a:bodyPr anchor="ctr">
            <a:normAutofit/>
          </a:bodyPr>
          <a:lstStyle/>
          <a:p>
            <a:r>
              <a:rPr lang="en-US" altLang="zh-CN" sz="2800" b="1" dirty="0"/>
              <a:t>Text 6	</a:t>
            </a:r>
            <a:r>
              <a:rPr lang="en-US" altLang="zh-CN" sz="2800" b="1" dirty="0" err="1"/>
              <a:t>催促出行</a:t>
            </a:r>
            <a:endParaRPr lang="zh-CN" altLang="zh-CN" sz="2800" b="1" dirty="0"/>
          </a:p>
          <a:p>
            <a:r>
              <a:rPr lang="en-US" altLang="zh-CN" sz="2800" dirty="0"/>
              <a:t>M: Co</a:t>
            </a:r>
            <a:r>
              <a:rPr lang="en-US" altLang="zh-CN" sz="2800" u="sng" dirty="0">
                <a:solidFill>
                  <a:srgbClr val="FF0000"/>
                </a:solidFill>
              </a:rPr>
              <a:t>me on</a:t>
            </a:r>
            <a:r>
              <a:rPr lang="en-US" altLang="zh-CN" sz="2800" dirty="0"/>
              <a:t>. </a:t>
            </a:r>
            <a:r>
              <a:rPr lang="en-US" altLang="zh-CN" sz="2800" u="sng" dirty="0">
                <a:solidFill>
                  <a:srgbClr val="00B050"/>
                </a:solidFill>
              </a:rPr>
              <a:t>It’s time to go</a:t>
            </a:r>
            <a:r>
              <a:rPr lang="en-US" altLang="zh-CN" sz="2800" dirty="0"/>
              <a:t>. We promis</a:t>
            </a:r>
            <a:r>
              <a:rPr lang="en-US" altLang="zh-CN" sz="2800" dirty="0">
                <a:solidFill>
                  <a:srgbClr val="0070C0"/>
                </a:solidFill>
              </a:rPr>
              <a:t>ed</a:t>
            </a:r>
            <a:r>
              <a:rPr lang="en-US" altLang="zh-CN" sz="2800" dirty="0"/>
              <a:t> </a:t>
            </a:r>
            <a:r>
              <a:rPr lang="en-US" altLang="zh-CN" sz="2800" u="sng" dirty="0">
                <a:solidFill>
                  <a:srgbClr val="00B050"/>
                </a:solidFill>
              </a:rPr>
              <a:t>Mom no</a:t>
            </a:r>
            <a:r>
              <a:rPr lang="en-US" altLang="zh-CN" sz="2800" u="sng" dirty="0">
                <a:solidFill>
                  <a:srgbClr val="0070C0"/>
                </a:solidFill>
              </a:rPr>
              <a:t>t</a:t>
            </a:r>
            <a:r>
              <a:rPr lang="en-US" altLang="zh-CN" sz="2800" u="sng" dirty="0">
                <a:solidFill>
                  <a:srgbClr val="00B050"/>
                </a:solidFill>
              </a:rPr>
              <a:t> to be late</a:t>
            </a:r>
            <a:r>
              <a:rPr lang="en-US" altLang="zh-CN" sz="2800" dirty="0"/>
              <a:t>. </a:t>
            </a:r>
            <a:r>
              <a:rPr lang="en-US" altLang="zh-CN" sz="2800" dirty="0">
                <a:solidFill>
                  <a:srgbClr val="FF0000"/>
                </a:solidFill>
              </a:rPr>
              <a:t>W</a:t>
            </a:r>
            <a:r>
              <a:rPr lang="en-US" altLang="zh-CN" sz="2800" dirty="0"/>
              <a:t>: Jus</a:t>
            </a:r>
            <a:r>
              <a:rPr lang="en-US" altLang="zh-CN" sz="2800" dirty="0">
                <a:solidFill>
                  <a:srgbClr val="0070C0"/>
                </a:solidFill>
              </a:rPr>
              <a:t>t</a:t>
            </a:r>
            <a:r>
              <a:rPr lang="en-US" altLang="zh-CN" sz="2800" dirty="0"/>
              <a:t> hol</a:t>
            </a:r>
            <a:r>
              <a:rPr lang="en-US" altLang="zh-CN" sz="2800" u="sng" dirty="0">
                <a:solidFill>
                  <a:srgbClr val="FF0000"/>
                </a:solidFill>
              </a:rPr>
              <a:t>d your </a:t>
            </a:r>
            <a:r>
              <a:rPr lang="en-US" altLang="zh-CN" sz="2800" dirty="0"/>
              <a:t>horses. What’s the hurry anyway?</a:t>
            </a:r>
            <a:endParaRPr lang="zh-CN" altLang="zh-CN" sz="2800" dirty="0"/>
          </a:p>
          <a:p>
            <a:r>
              <a:rPr lang="en-US" altLang="zh-CN" sz="2800" dirty="0"/>
              <a:t>M: Well, I’ve to </a:t>
            </a:r>
            <a:r>
              <a:rPr lang="en-US" altLang="zh-CN" sz="2800" u="sng" dirty="0">
                <a:solidFill>
                  <a:srgbClr val="00B050"/>
                </a:solidFill>
              </a:rPr>
              <a:t>ge</a:t>
            </a:r>
            <a:r>
              <a:rPr lang="en-US" altLang="zh-CN" sz="2800" u="sng" dirty="0">
                <a:solidFill>
                  <a:srgbClr val="0070C0"/>
                </a:solidFill>
              </a:rPr>
              <a:t>t</a:t>
            </a:r>
            <a:r>
              <a:rPr lang="en-US" altLang="zh-CN" sz="2800" u="sng" dirty="0">
                <a:solidFill>
                  <a:srgbClr val="00B050"/>
                </a:solidFill>
              </a:rPr>
              <a:t> to stop </a:t>
            </a:r>
            <a:r>
              <a:rPr lang="en-US" altLang="zh-CN" sz="2800" dirty="0"/>
              <a:t>an</a:t>
            </a:r>
            <a:r>
              <a:rPr lang="en-US" altLang="zh-CN" sz="2800" dirty="0">
                <a:solidFill>
                  <a:srgbClr val="0070C0"/>
                </a:solidFill>
              </a:rPr>
              <a:t>d</a:t>
            </a:r>
            <a:r>
              <a:rPr lang="en-US" altLang="zh-CN" sz="2800" dirty="0"/>
              <a:t> </a:t>
            </a:r>
            <a:r>
              <a:rPr lang="en-US" altLang="zh-CN" sz="2800" u="sng" dirty="0">
                <a:solidFill>
                  <a:srgbClr val="00B050"/>
                </a:solidFill>
              </a:rPr>
              <a:t>pu</a:t>
            </a:r>
            <a:r>
              <a:rPr lang="en-US" altLang="zh-CN" sz="2800" u="sng" dirty="0">
                <a:solidFill>
                  <a:srgbClr val="0070C0"/>
                </a:solidFill>
              </a:rPr>
              <a:t>t</a:t>
            </a:r>
            <a:r>
              <a:rPr lang="en-US" altLang="zh-CN" sz="2800" u="sng" dirty="0">
                <a:solidFill>
                  <a:srgbClr val="00B050"/>
                </a:solidFill>
              </a:rPr>
              <a:t> gas in the car </a:t>
            </a:r>
            <a:r>
              <a:rPr lang="en-US" altLang="zh-CN" sz="2800" dirty="0"/>
              <a:t>first. </a:t>
            </a:r>
            <a:endParaRPr lang="en-US" altLang="zh-CN" sz="2800" dirty="0"/>
          </a:p>
          <a:p>
            <a:r>
              <a:rPr lang="en-US" altLang="zh-CN" sz="2800" dirty="0">
                <a:solidFill>
                  <a:srgbClr val="FF0000"/>
                </a:solidFill>
              </a:rPr>
              <a:t>W</a:t>
            </a:r>
            <a:r>
              <a:rPr lang="en-US" altLang="zh-CN" sz="2800" dirty="0"/>
              <a:t>: Tha</a:t>
            </a:r>
            <a:r>
              <a:rPr lang="en-US" altLang="zh-CN" sz="2800" dirty="0">
                <a:solidFill>
                  <a:srgbClr val="0070C0"/>
                </a:solidFill>
              </a:rPr>
              <a:t>t</a:t>
            </a:r>
            <a:r>
              <a:rPr lang="en-US" altLang="zh-CN" sz="2800" dirty="0"/>
              <a:t> won</a:t>
            </a:r>
            <a:r>
              <a:rPr lang="en-US" altLang="zh-CN" sz="2800" dirty="0">
                <a:solidFill>
                  <a:srgbClr val="0070C0"/>
                </a:solidFill>
              </a:rPr>
              <a:t>’t</a:t>
            </a:r>
            <a:r>
              <a:rPr lang="en-US" altLang="zh-CN" sz="2800" dirty="0"/>
              <a:t> take long.</a:t>
            </a:r>
            <a:endParaRPr lang="zh-CN" altLang="zh-CN" sz="2800" dirty="0"/>
          </a:p>
          <a:p>
            <a:r>
              <a:rPr lang="en-US" altLang="zh-CN" sz="2800" dirty="0"/>
              <a:t>M: Well, it won’t if there is no line there. </a:t>
            </a:r>
            <a:endParaRPr lang="en-US" altLang="zh-CN" sz="2800" dirty="0"/>
          </a:p>
          <a:p>
            <a:r>
              <a:rPr lang="en-US" altLang="zh-CN" sz="2800" dirty="0">
                <a:solidFill>
                  <a:srgbClr val="FF0000"/>
                </a:solidFill>
              </a:rPr>
              <a:t>W</a:t>
            </a:r>
            <a:r>
              <a:rPr lang="en-US" altLang="zh-CN" sz="2800" dirty="0"/>
              <a:t>: Bu</a:t>
            </a:r>
            <a:r>
              <a:rPr lang="en-US" altLang="zh-CN" sz="2800" dirty="0">
                <a:solidFill>
                  <a:srgbClr val="0070C0"/>
                </a:solidFill>
              </a:rPr>
              <a:t>t</a:t>
            </a:r>
            <a:r>
              <a:rPr lang="en-US" altLang="zh-CN" sz="2800" dirty="0"/>
              <a:t> I’m no</a:t>
            </a:r>
            <a:r>
              <a:rPr lang="en-US" altLang="zh-CN" sz="2800" dirty="0">
                <a:solidFill>
                  <a:srgbClr val="0070C0"/>
                </a:solidFill>
              </a:rPr>
              <a:t>t</a:t>
            </a:r>
            <a:r>
              <a:rPr lang="en-US" altLang="zh-CN" sz="2800" dirty="0"/>
              <a:t> quite ready.</a:t>
            </a:r>
            <a:endParaRPr lang="zh-CN" altLang="zh-CN" sz="2800" dirty="0"/>
          </a:p>
          <a:p>
            <a:r>
              <a:rPr lang="en-US" altLang="zh-CN" sz="2800" dirty="0"/>
              <a:t>M: I’ll give you </a:t>
            </a:r>
            <a:r>
              <a:rPr lang="en-US" altLang="zh-CN" sz="2800" u="sng" dirty="0">
                <a:solidFill>
                  <a:srgbClr val="00B050"/>
                </a:solidFill>
              </a:rPr>
              <a:t>five more minutes</a:t>
            </a:r>
            <a:r>
              <a:rPr lang="en-US" altLang="zh-CN" sz="2800" dirty="0"/>
              <a:t>. Then I’m </a:t>
            </a:r>
            <a:r>
              <a:rPr lang="en-US" altLang="zh-CN" sz="2800" u="sng" dirty="0">
                <a:solidFill>
                  <a:srgbClr val="00B050"/>
                </a:solidFill>
              </a:rPr>
              <a:t>going on without</a:t>
            </a:r>
            <a:endParaRPr lang="en-US" altLang="zh-CN" sz="2800" u="sng" dirty="0">
              <a:solidFill>
                <a:srgbClr val="00B050"/>
              </a:solidFill>
            </a:endParaRPr>
          </a:p>
          <a:p>
            <a:r>
              <a:rPr lang="en-US" altLang="zh-CN" sz="2800" u="sng" dirty="0">
                <a:solidFill>
                  <a:srgbClr val="00B050"/>
                </a:solidFill>
              </a:rPr>
              <a:t>     you. </a:t>
            </a:r>
            <a:endParaRPr lang="en-US" altLang="zh-CN" sz="2800" u="sng" dirty="0">
              <a:solidFill>
                <a:srgbClr val="00B050"/>
              </a:solidFill>
            </a:endParaRPr>
          </a:p>
          <a:p>
            <a:r>
              <a:rPr lang="en-US" altLang="zh-CN" sz="2800" dirty="0">
                <a:solidFill>
                  <a:srgbClr val="FF0000"/>
                </a:solidFill>
              </a:rPr>
              <a:t>W:</a:t>
            </a:r>
            <a:r>
              <a:rPr lang="en-US" altLang="zh-CN" sz="2800" dirty="0"/>
              <a:t> You wouldn</a:t>
            </a:r>
            <a:r>
              <a:rPr lang="en-US" altLang="zh-CN" sz="2800" dirty="0">
                <a:solidFill>
                  <a:srgbClr val="0070C0"/>
                </a:solidFill>
              </a:rPr>
              <a:t>’t</a:t>
            </a:r>
            <a:r>
              <a:rPr lang="en-US" altLang="zh-CN" sz="2800" dirty="0"/>
              <a:t> do tha</a:t>
            </a:r>
            <a:r>
              <a:rPr lang="en-US" altLang="zh-CN" sz="2800" dirty="0">
                <a:solidFill>
                  <a:srgbClr val="0070C0"/>
                </a:solidFill>
              </a:rPr>
              <a:t>t</a:t>
            </a:r>
            <a:r>
              <a:rPr lang="en-US" altLang="zh-CN" sz="2800" dirty="0"/>
              <a:t> to me.</a:t>
            </a:r>
            <a:endParaRPr lang="zh-CN" altLang="zh-CN" sz="2800" dirty="0"/>
          </a:p>
          <a:p>
            <a:r>
              <a:rPr lang="en-US" altLang="zh-CN" sz="2800" dirty="0"/>
              <a:t>M: Oh, yes, I would.            Hold one’s horse </a:t>
            </a:r>
            <a:r>
              <a:rPr lang="zh-CN" altLang="en-US" sz="2800" dirty="0"/>
              <a:t>忍耐一下</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9157" y="2930455"/>
            <a:ext cx="931766" cy="3927545"/>
          </a:xfrm>
          <a:prstGeom prst="rect">
            <a:avLst/>
          </a:prstGeom>
        </p:spPr>
      </p:pic>
      <p:pic>
        <p:nvPicPr>
          <p:cNvPr id="2" name="2021年第一次山东听力音频-剪辑-20210109210716">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486400" y="5713413"/>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81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1" y="112154"/>
            <a:ext cx="1189168" cy="6745846"/>
          </a:xfrm>
          <a:prstGeom prst="rect">
            <a:avLst/>
          </a:prstGeom>
        </p:spPr>
      </p:pic>
      <p:sp>
        <p:nvSpPr>
          <p:cNvPr id="23" name="文本框 22"/>
          <p:cNvSpPr txBox="1"/>
          <p:nvPr>
            <p:custDataLst>
              <p:tags r:id="rId2"/>
            </p:custDataLst>
          </p:nvPr>
        </p:nvSpPr>
        <p:spPr>
          <a:xfrm>
            <a:off x="1882589" y="408791"/>
            <a:ext cx="10198250" cy="5304622"/>
          </a:xfrm>
          <a:prstGeom prst="rect">
            <a:avLst/>
          </a:prstGeom>
          <a:noFill/>
        </p:spPr>
        <p:txBody>
          <a:bodyPr anchor="ctr">
            <a:normAutofit/>
          </a:bodyPr>
          <a:lstStyle/>
          <a:p>
            <a:r>
              <a:rPr lang="en-US" altLang="zh-CN" sz="2800" b="1" dirty="0"/>
              <a:t>Text 7	</a:t>
            </a:r>
            <a:endParaRPr lang="zh-CN" altLang="zh-CN" sz="2800" b="1" dirty="0"/>
          </a:p>
          <a:p>
            <a:r>
              <a:rPr lang="en-US" altLang="zh-CN" sz="2800" dirty="0"/>
              <a:t>M: Hello, Sophia!</a:t>
            </a:r>
            <a:endParaRPr lang="zh-CN" altLang="zh-CN" sz="2800" dirty="0"/>
          </a:p>
          <a:p>
            <a:r>
              <a:rPr lang="en-US" altLang="zh-CN" sz="2800" dirty="0">
                <a:solidFill>
                  <a:srgbClr val="FF0000"/>
                </a:solidFill>
              </a:rPr>
              <a:t>W</a:t>
            </a:r>
            <a:r>
              <a:rPr lang="en-US" altLang="zh-CN" sz="2800" dirty="0"/>
              <a:t>: Simon, I owe you an apology. I______________________</a:t>
            </a:r>
            <a:endParaRPr lang="en-US" altLang="zh-CN" sz="2800" dirty="0"/>
          </a:p>
          <a:p>
            <a:r>
              <a:rPr lang="en-US" altLang="zh-CN" sz="2800" dirty="0"/>
              <a:t>     and ___the party suddenly. You know, I was in such a hurry </a:t>
            </a:r>
            <a:endParaRPr lang="en-US" altLang="zh-CN" sz="2800" dirty="0"/>
          </a:p>
          <a:p>
            <a:r>
              <a:rPr lang="en-US" altLang="zh-CN" sz="2800" dirty="0"/>
              <a:t>     that I nearly knocked over the table with glasses of wine.</a:t>
            </a:r>
            <a:endParaRPr lang="zh-CN" altLang="zh-CN" sz="2800" dirty="0"/>
          </a:p>
          <a:p>
            <a:r>
              <a:rPr lang="en-US" altLang="zh-CN" sz="2800" dirty="0"/>
              <a:t>M: Oh, forget it. </a:t>
            </a:r>
            <a:r>
              <a:rPr lang="en-US" altLang="zh-CN" sz="2800" dirty="0" err="1"/>
              <a:t>Jashar</a:t>
            </a:r>
            <a:r>
              <a:rPr lang="en-US" altLang="zh-CN" sz="2800" dirty="0"/>
              <a:t> told me your dad_______________. </a:t>
            </a:r>
            <a:endParaRPr lang="en-US" altLang="zh-CN" sz="2800" dirty="0"/>
          </a:p>
          <a:p>
            <a:r>
              <a:rPr lang="en-US" altLang="zh-CN" sz="2800" dirty="0"/>
              <a:t>    How is he now?</a:t>
            </a:r>
            <a:endParaRPr lang="zh-CN" altLang="zh-CN" sz="2800" dirty="0"/>
          </a:p>
          <a:p>
            <a:r>
              <a:rPr lang="en-US" altLang="zh-CN" sz="2800" dirty="0">
                <a:solidFill>
                  <a:srgbClr val="FF0000"/>
                </a:solidFill>
              </a:rPr>
              <a:t>W</a:t>
            </a:r>
            <a:r>
              <a:rPr lang="en-US" altLang="zh-CN" sz="2800" dirty="0"/>
              <a:t>: Much better. He hurt his knee in his office and he’s now at</a:t>
            </a:r>
            <a:endParaRPr lang="en-US" altLang="zh-CN" sz="2800" dirty="0"/>
          </a:p>
          <a:p>
            <a:r>
              <a:rPr lang="en-US" altLang="zh-CN" sz="2800" dirty="0"/>
              <a:t>     home. He will have his last appointment with the doctor next</a:t>
            </a:r>
            <a:endParaRPr lang="en-US" altLang="zh-CN" sz="2800" dirty="0"/>
          </a:p>
          <a:p>
            <a:r>
              <a:rPr lang="en-US" altLang="zh-CN" sz="2800" dirty="0"/>
              <a:t>    Monday. I guess he’ll be able to get back to work soon.</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9157" y="2930455"/>
            <a:ext cx="695098" cy="3927545"/>
          </a:xfrm>
          <a:prstGeom prst="rect">
            <a:avLst/>
          </a:prstGeom>
        </p:spPr>
      </p:pic>
      <p:pic>
        <p:nvPicPr>
          <p:cNvPr id="2" name="2021年第一次山东听力音频-剪辑-20210109211122">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4696348" y="5745686"/>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57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1" y="112154"/>
            <a:ext cx="1189168" cy="6745846"/>
          </a:xfrm>
          <a:prstGeom prst="rect">
            <a:avLst/>
          </a:prstGeom>
        </p:spPr>
      </p:pic>
      <p:sp>
        <p:nvSpPr>
          <p:cNvPr id="23" name="文本框 22"/>
          <p:cNvSpPr txBox="1"/>
          <p:nvPr>
            <p:custDataLst>
              <p:tags r:id="rId2"/>
            </p:custDataLst>
          </p:nvPr>
        </p:nvSpPr>
        <p:spPr>
          <a:xfrm>
            <a:off x="1882589" y="408791"/>
            <a:ext cx="10198250" cy="5304622"/>
          </a:xfrm>
          <a:prstGeom prst="rect">
            <a:avLst/>
          </a:prstGeom>
          <a:noFill/>
        </p:spPr>
        <p:txBody>
          <a:bodyPr anchor="ctr">
            <a:normAutofit fontScale="92500" lnSpcReduction="10000"/>
          </a:bodyPr>
          <a:lstStyle/>
          <a:p>
            <a:r>
              <a:rPr lang="en-US" altLang="zh-CN" sz="2800" b="1" dirty="0"/>
              <a:t>Text 7	</a:t>
            </a:r>
            <a:r>
              <a:rPr lang="zh-CN" altLang="en-US" sz="2800" b="1" dirty="0">
                <a:solidFill>
                  <a:srgbClr val="0070C0"/>
                </a:solidFill>
              </a:rPr>
              <a:t>细节理解题 </a:t>
            </a:r>
            <a:endParaRPr lang="en-US" altLang="zh-CN" sz="2800" b="1" dirty="0">
              <a:solidFill>
                <a:srgbClr val="0070C0"/>
              </a:solidFill>
            </a:endParaRPr>
          </a:p>
          <a:p>
            <a:r>
              <a:rPr lang="en-US" altLang="zh-CN" sz="2800" dirty="0"/>
              <a:t>8. Why does  Sophia  apologize to Simon?</a:t>
            </a:r>
            <a:endParaRPr lang="zh-CN" altLang="zh-CN" sz="2800" dirty="0"/>
          </a:p>
          <a:p>
            <a:r>
              <a:rPr lang="en-US" altLang="zh-CN" sz="2800" dirty="0"/>
              <a:t>  A. For leaving without saying goodbye. </a:t>
            </a:r>
            <a:endParaRPr lang="en-US" altLang="zh-CN" sz="2800" dirty="0"/>
          </a:p>
          <a:p>
            <a:r>
              <a:rPr lang="en-US" altLang="zh-CN" sz="2800" dirty="0"/>
              <a:t>           </a:t>
            </a:r>
            <a:endParaRPr lang="zh-CN" altLang="zh-CN" sz="2800" dirty="0"/>
          </a:p>
          <a:p>
            <a:r>
              <a:rPr lang="en-US" altLang="zh-CN" sz="2800" dirty="0"/>
              <a:t>  B. For breaking the wine glasses.  </a:t>
            </a:r>
            <a:endParaRPr lang="en-US" altLang="zh-CN" sz="2800" dirty="0"/>
          </a:p>
          <a:p>
            <a:r>
              <a:rPr lang="en-US" altLang="zh-CN" sz="2800" dirty="0"/>
              <a:t>      </a:t>
            </a:r>
            <a:endParaRPr lang="zh-CN" altLang="zh-CN" sz="2800" dirty="0"/>
          </a:p>
          <a:p>
            <a:r>
              <a:rPr lang="en-US" altLang="zh-CN" sz="2800" dirty="0"/>
              <a:t>  C. For being late for the party.</a:t>
            </a:r>
            <a:endParaRPr lang="en-US" altLang="zh-CN" sz="2800" dirty="0"/>
          </a:p>
          <a:p>
            <a:endParaRPr lang="zh-CN" altLang="zh-CN" sz="2800" dirty="0"/>
          </a:p>
          <a:p>
            <a:r>
              <a:rPr lang="en-US" altLang="zh-CN" sz="2800" dirty="0"/>
              <a:t>9. What happened to Sophia’s father ?</a:t>
            </a:r>
            <a:endParaRPr lang="zh-CN" altLang="zh-CN" sz="2800" dirty="0"/>
          </a:p>
          <a:p>
            <a:r>
              <a:rPr lang="en-US" altLang="zh-CN" sz="2800" dirty="0"/>
              <a:t>  A. He lost his job.       </a:t>
            </a:r>
            <a:endParaRPr lang="en-US" altLang="zh-CN" sz="2800" dirty="0"/>
          </a:p>
          <a:p>
            <a:r>
              <a:rPr lang="en-US" altLang="zh-CN" sz="2800" dirty="0"/>
              <a:t> </a:t>
            </a:r>
            <a:endParaRPr lang="en-US" altLang="zh-CN" sz="2800" dirty="0"/>
          </a:p>
          <a:p>
            <a:r>
              <a:rPr lang="en-US" altLang="zh-CN" sz="2800" dirty="0"/>
              <a:t> B. He had an accident.   </a:t>
            </a:r>
            <a:endParaRPr lang="en-US" altLang="zh-CN" sz="2800" dirty="0"/>
          </a:p>
          <a:p>
            <a:r>
              <a:rPr lang="en-US" altLang="zh-CN" sz="2800" dirty="0"/>
              <a:t> </a:t>
            </a:r>
            <a:endParaRPr lang="en-US" altLang="zh-CN" sz="2800" dirty="0"/>
          </a:p>
          <a:p>
            <a:r>
              <a:rPr lang="en-US" altLang="zh-CN" sz="2800" dirty="0"/>
              <a:t> C. He missed a meeting .</a:t>
            </a:r>
            <a:endParaRPr lang="zh-CN" altLang="zh-CN" sz="2800" dirty="0"/>
          </a:p>
          <a:p>
            <a:endParaRPr lang="zh-CN" altLang="zh-CN" sz="2800" b="1"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9157" y="2930455"/>
            <a:ext cx="695098" cy="3927545"/>
          </a:xfrm>
          <a:prstGeom prst="rect">
            <a:avLst/>
          </a:prstGeom>
        </p:spPr>
      </p:pic>
      <p:pic>
        <p:nvPicPr>
          <p:cNvPr id="6" name="图形 5" descr="蝴蝶 纯色填充"/>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8194" y="869826"/>
            <a:ext cx="914400" cy="914400"/>
          </a:xfrm>
          <a:prstGeom prst="rect">
            <a:avLst/>
          </a:prstGeom>
        </p:spPr>
      </p:pic>
      <p:pic>
        <p:nvPicPr>
          <p:cNvPr id="7" name="图形 6" descr="蝴蝶 纯色填充"/>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4255" y="4048980"/>
            <a:ext cx="914400" cy="9144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1" y="112154"/>
            <a:ext cx="1189168" cy="6745846"/>
          </a:xfrm>
          <a:prstGeom prst="rect">
            <a:avLst/>
          </a:prstGeom>
        </p:spPr>
      </p:pic>
      <p:sp>
        <p:nvSpPr>
          <p:cNvPr id="23" name="文本框 22"/>
          <p:cNvSpPr txBox="1"/>
          <p:nvPr>
            <p:custDataLst>
              <p:tags r:id="rId2"/>
            </p:custDataLst>
          </p:nvPr>
        </p:nvSpPr>
        <p:spPr>
          <a:xfrm>
            <a:off x="1882589" y="408791"/>
            <a:ext cx="10198250" cy="5304622"/>
          </a:xfrm>
          <a:prstGeom prst="rect">
            <a:avLst/>
          </a:prstGeom>
          <a:noFill/>
        </p:spPr>
        <p:txBody>
          <a:bodyPr anchor="ctr">
            <a:normAutofit/>
          </a:bodyPr>
          <a:lstStyle/>
          <a:p>
            <a:r>
              <a:rPr lang="en-US" altLang="zh-CN" sz="2800" b="1" dirty="0"/>
              <a:t>Text 7	</a:t>
            </a:r>
            <a:r>
              <a:rPr lang="en-US" altLang="zh-CN" sz="2800" b="1" dirty="0" err="1"/>
              <a:t>表达歉意</a:t>
            </a:r>
            <a:endParaRPr lang="zh-CN" altLang="zh-CN" sz="2800" b="1" dirty="0"/>
          </a:p>
          <a:p>
            <a:r>
              <a:rPr lang="en-US" altLang="zh-CN" sz="2800" dirty="0"/>
              <a:t>M: Hello, Sophia!</a:t>
            </a:r>
            <a:endParaRPr lang="zh-CN" altLang="zh-CN" sz="2800" dirty="0"/>
          </a:p>
          <a:p>
            <a:r>
              <a:rPr lang="en-US" altLang="zh-CN" sz="2800" dirty="0">
                <a:solidFill>
                  <a:srgbClr val="FF0000"/>
                </a:solidFill>
              </a:rPr>
              <a:t>W:</a:t>
            </a:r>
            <a:r>
              <a:rPr lang="en-US" altLang="zh-CN" sz="2800" dirty="0"/>
              <a:t> Simon, I owe you a</a:t>
            </a:r>
            <a:r>
              <a:rPr lang="en-US" altLang="zh-CN" sz="2800" u="sng" dirty="0">
                <a:solidFill>
                  <a:srgbClr val="FF0000"/>
                </a:solidFill>
              </a:rPr>
              <a:t>n a</a:t>
            </a:r>
            <a:r>
              <a:rPr lang="en-US" altLang="zh-CN" sz="2800" dirty="0"/>
              <a:t>pology. I </a:t>
            </a:r>
            <a:r>
              <a:rPr lang="en-US" altLang="zh-CN" sz="2800" u="sng" dirty="0">
                <a:solidFill>
                  <a:srgbClr val="00B050"/>
                </a:solidFill>
              </a:rPr>
              <a:t>shouldn’</a:t>
            </a:r>
            <a:r>
              <a:rPr lang="en-US" altLang="zh-CN" sz="2800" u="sng" dirty="0">
                <a:solidFill>
                  <a:srgbClr val="0070C0"/>
                </a:solidFill>
              </a:rPr>
              <a:t>t</a:t>
            </a:r>
            <a:r>
              <a:rPr lang="en-US" altLang="zh-CN" sz="2800" u="sng" dirty="0">
                <a:solidFill>
                  <a:srgbClr val="00B050"/>
                </a:solidFill>
              </a:rPr>
              <a:t> have sai</a:t>
            </a:r>
            <a:r>
              <a:rPr lang="en-US" altLang="zh-CN" sz="2800" u="sng" dirty="0">
                <a:solidFill>
                  <a:srgbClr val="0070C0"/>
                </a:solidFill>
              </a:rPr>
              <a:t>d</a:t>
            </a:r>
            <a:r>
              <a:rPr lang="en-US" altLang="zh-CN" sz="2800" u="sng" dirty="0">
                <a:solidFill>
                  <a:srgbClr val="00B050"/>
                </a:solidFill>
              </a:rPr>
              <a:t> nothing</a:t>
            </a:r>
            <a:endParaRPr lang="en-US" altLang="zh-CN" sz="2800" u="sng" dirty="0">
              <a:solidFill>
                <a:srgbClr val="00B050"/>
              </a:solidFill>
            </a:endParaRPr>
          </a:p>
          <a:p>
            <a:r>
              <a:rPr lang="en-US" altLang="zh-CN" sz="2800" dirty="0">
                <a:solidFill>
                  <a:srgbClr val="00B050"/>
                </a:solidFill>
              </a:rPr>
              <a:t>    </a:t>
            </a:r>
            <a:r>
              <a:rPr lang="en-US" altLang="zh-CN" sz="2800" u="sng" dirty="0">
                <a:solidFill>
                  <a:srgbClr val="00B050"/>
                </a:solidFill>
              </a:rPr>
              <a:t> an</a:t>
            </a:r>
            <a:r>
              <a:rPr lang="en-US" altLang="zh-CN" sz="2800" u="sng" dirty="0">
                <a:solidFill>
                  <a:srgbClr val="0070C0"/>
                </a:solidFill>
              </a:rPr>
              <a:t>d</a:t>
            </a:r>
            <a:r>
              <a:rPr lang="en-US" altLang="zh-CN" sz="2800" u="sng" dirty="0">
                <a:solidFill>
                  <a:srgbClr val="00B050"/>
                </a:solidFill>
              </a:rPr>
              <a:t> lef</a:t>
            </a:r>
            <a:r>
              <a:rPr lang="en-US" altLang="zh-CN" sz="2800" u="sng" dirty="0">
                <a:solidFill>
                  <a:srgbClr val="0070C0"/>
                </a:solidFill>
              </a:rPr>
              <a:t>t</a:t>
            </a:r>
            <a:r>
              <a:rPr lang="en-US" altLang="zh-CN" sz="2800" dirty="0"/>
              <a:t> the party suddenly. You know, I wa</a:t>
            </a:r>
            <a:r>
              <a:rPr lang="en-US" altLang="zh-CN" sz="2800" u="sng" dirty="0">
                <a:solidFill>
                  <a:srgbClr val="FF0000"/>
                </a:solidFill>
              </a:rPr>
              <a:t>s in </a:t>
            </a:r>
            <a:r>
              <a:rPr lang="en-US" altLang="zh-CN" sz="2800" dirty="0"/>
              <a:t>su</a:t>
            </a:r>
            <a:r>
              <a:rPr lang="en-US" altLang="zh-CN" sz="2800" dirty="0">
                <a:solidFill>
                  <a:srgbClr val="FF0000"/>
                </a:solidFill>
              </a:rPr>
              <a:t>ch a</a:t>
            </a:r>
            <a:r>
              <a:rPr lang="en-US" altLang="zh-CN" sz="2800" dirty="0"/>
              <a:t> hurry </a:t>
            </a:r>
            <a:endParaRPr lang="en-US" altLang="zh-CN" sz="2800" dirty="0"/>
          </a:p>
          <a:p>
            <a:r>
              <a:rPr lang="en-US" altLang="zh-CN" sz="2800" dirty="0"/>
              <a:t>     tha</a:t>
            </a:r>
            <a:r>
              <a:rPr lang="en-US" altLang="zh-CN" sz="2800" dirty="0">
                <a:solidFill>
                  <a:srgbClr val="0070C0"/>
                </a:solidFill>
              </a:rPr>
              <a:t>t</a:t>
            </a:r>
            <a:r>
              <a:rPr lang="en-US" altLang="zh-CN" sz="2800" dirty="0"/>
              <a:t> I nearly knock</a:t>
            </a:r>
            <a:r>
              <a:rPr lang="en-US" altLang="zh-CN" sz="2800" dirty="0">
                <a:solidFill>
                  <a:srgbClr val="0070C0"/>
                </a:solidFill>
              </a:rPr>
              <a:t>ed</a:t>
            </a:r>
            <a:r>
              <a:rPr lang="en-US" altLang="zh-CN" sz="2800" dirty="0"/>
              <a:t> over the table with glasse</a:t>
            </a:r>
            <a:r>
              <a:rPr lang="en-US" altLang="zh-CN" sz="2800" u="sng" dirty="0">
                <a:solidFill>
                  <a:srgbClr val="FF0000"/>
                </a:solidFill>
              </a:rPr>
              <a:t>s of </a:t>
            </a:r>
            <a:r>
              <a:rPr lang="en-US" altLang="zh-CN" sz="2800" dirty="0"/>
              <a:t>wine.</a:t>
            </a:r>
            <a:endParaRPr lang="zh-CN" altLang="zh-CN" sz="2800" dirty="0"/>
          </a:p>
          <a:p>
            <a:r>
              <a:rPr lang="en-US" altLang="zh-CN" sz="2800" dirty="0"/>
              <a:t>M: Oh, forge</a:t>
            </a:r>
            <a:r>
              <a:rPr lang="en-US" altLang="zh-CN" sz="2800" u="sng" dirty="0">
                <a:solidFill>
                  <a:srgbClr val="FF0000"/>
                </a:solidFill>
              </a:rPr>
              <a:t>t i</a:t>
            </a:r>
            <a:r>
              <a:rPr lang="en-US" altLang="zh-CN" sz="2800" dirty="0"/>
              <a:t>t. </a:t>
            </a:r>
            <a:r>
              <a:rPr lang="en-US" altLang="zh-CN" sz="2800" dirty="0" err="1"/>
              <a:t>Jashar</a:t>
            </a:r>
            <a:r>
              <a:rPr lang="en-US" altLang="zh-CN" sz="2800" dirty="0"/>
              <a:t> tol</a:t>
            </a:r>
            <a:r>
              <a:rPr lang="en-US" altLang="zh-CN" sz="2800" dirty="0">
                <a:solidFill>
                  <a:srgbClr val="0070C0"/>
                </a:solidFill>
              </a:rPr>
              <a:t>d</a:t>
            </a:r>
            <a:r>
              <a:rPr lang="en-US" altLang="zh-CN" sz="2800" dirty="0"/>
              <a:t> me your da</a:t>
            </a:r>
            <a:r>
              <a:rPr lang="en-US" altLang="zh-CN" sz="2800" dirty="0">
                <a:solidFill>
                  <a:srgbClr val="0070C0"/>
                </a:solidFill>
              </a:rPr>
              <a:t>d</a:t>
            </a:r>
            <a:r>
              <a:rPr lang="en-US" altLang="zh-CN" sz="2800" dirty="0"/>
              <a:t> </a:t>
            </a:r>
            <a:r>
              <a:rPr lang="en-US" altLang="zh-CN" sz="2800" u="sng" dirty="0">
                <a:solidFill>
                  <a:srgbClr val="00B050"/>
                </a:solidFill>
              </a:rPr>
              <a:t>had a</a:t>
            </a:r>
            <a:r>
              <a:rPr lang="en-US" altLang="zh-CN" sz="2800" u="sng" dirty="0">
                <a:solidFill>
                  <a:srgbClr val="FF0000"/>
                </a:solidFill>
              </a:rPr>
              <a:t>n a</a:t>
            </a:r>
            <a:r>
              <a:rPr lang="en-US" altLang="zh-CN" sz="2800" u="sng" dirty="0">
                <a:solidFill>
                  <a:srgbClr val="00B050"/>
                </a:solidFill>
              </a:rPr>
              <a:t>ccident</a:t>
            </a:r>
            <a:r>
              <a:rPr lang="en-US" altLang="zh-CN" sz="2800" dirty="0"/>
              <a:t>. </a:t>
            </a:r>
            <a:endParaRPr lang="en-US" altLang="zh-CN" sz="2800" dirty="0"/>
          </a:p>
          <a:p>
            <a:r>
              <a:rPr lang="en-US" altLang="zh-CN" sz="2800" dirty="0"/>
              <a:t>    How is he now?</a:t>
            </a:r>
            <a:endParaRPr lang="zh-CN" altLang="zh-CN" sz="2800" dirty="0"/>
          </a:p>
          <a:p>
            <a:r>
              <a:rPr lang="en-US" altLang="zh-CN" sz="2800" dirty="0">
                <a:solidFill>
                  <a:srgbClr val="FF0000"/>
                </a:solidFill>
              </a:rPr>
              <a:t>W:</a:t>
            </a:r>
            <a:r>
              <a:rPr lang="en-US" altLang="zh-CN" sz="2800" dirty="0"/>
              <a:t> Much better. He hur</a:t>
            </a:r>
            <a:r>
              <a:rPr lang="en-US" altLang="zh-CN" sz="2800" dirty="0">
                <a:solidFill>
                  <a:srgbClr val="0070C0"/>
                </a:solidFill>
              </a:rPr>
              <a:t>t </a:t>
            </a:r>
            <a:r>
              <a:rPr lang="en-US" altLang="zh-CN" sz="2800" dirty="0"/>
              <a:t>his knee in his office an</a:t>
            </a:r>
            <a:r>
              <a:rPr lang="en-US" altLang="zh-CN" sz="2800" dirty="0">
                <a:solidFill>
                  <a:srgbClr val="0070C0"/>
                </a:solidFill>
              </a:rPr>
              <a:t>d</a:t>
            </a:r>
            <a:r>
              <a:rPr lang="en-US" altLang="zh-CN" sz="2800" dirty="0"/>
              <a:t> he’s now a</a:t>
            </a:r>
            <a:r>
              <a:rPr lang="en-US" altLang="zh-CN" sz="2800" dirty="0">
                <a:solidFill>
                  <a:srgbClr val="0070C0"/>
                </a:solidFill>
              </a:rPr>
              <a:t>t</a:t>
            </a:r>
            <a:endParaRPr lang="en-US" altLang="zh-CN" sz="2800" dirty="0">
              <a:solidFill>
                <a:srgbClr val="0070C0"/>
              </a:solidFill>
            </a:endParaRPr>
          </a:p>
          <a:p>
            <a:r>
              <a:rPr lang="en-US" altLang="zh-CN" sz="2800" dirty="0"/>
              <a:t>     home. He will have his las</a:t>
            </a:r>
            <a:r>
              <a:rPr lang="en-US" altLang="zh-CN" sz="2800" dirty="0">
                <a:solidFill>
                  <a:srgbClr val="0070C0"/>
                </a:solidFill>
              </a:rPr>
              <a:t>t</a:t>
            </a:r>
            <a:r>
              <a:rPr lang="en-US" altLang="zh-CN" sz="2800" dirty="0"/>
              <a:t> appointmen</a:t>
            </a:r>
            <a:r>
              <a:rPr lang="en-US" altLang="zh-CN" sz="2800" dirty="0">
                <a:solidFill>
                  <a:srgbClr val="0070C0"/>
                </a:solidFill>
              </a:rPr>
              <a:t>t</a:t>
            </a:r>
            <a:r>
              <a:rPr lang="en-US" altLang="zh-CN" sz="2800" dirty="0"/>
              <a:t> with the doctor nex</a:t>
            </a:r>
            <a:r>
              <a:rPr lang="en-US" altLang="zh-CN" sz="2800" dirty="0">
                <a:solidFill>
                  <a:srgbClr val="0070C0"/>
                </a:solidFill>
              </a:rPr>
              <a:t>t</a:t>
            </a:r>
            <a:endParaRPr lang="en-US" altLang="zh-CN" sz="2800" dirty="0">
              <a:solidFill>
                <a:srgbClr val="0070C0"/>
              </a:solidFill>
            </a:endParaRPr>
          </a:p>
          <a:p>
            <a:r>
              <a:rPr lang="en-US" altLang="zh-CN" sz="2800" dirty="0"/>
              <a:t>    Monday. I guess he’ll be able to ge</a:t>
            </a:r>
            <a:r>
              <a:rPr lang="en-US" altLang="zh-CN" sz="2800" dirty="0">
                <a:solidFill>
                  <a:srgbClr val="0070C0"/>
                </a:solidFill>
              </a:rPr>
              <a:t>t</a:t>
            </a:r>
            <a:r>
              <a:rPr lang="en-US" altLang="zh-CN" sz="2800" dirty="0"/>
              <a:t> back to wor</a:t>
            </a:r>
            <a:r>
              <a:rPr lang="en-US" altLang="zh-CN" sz="2800" dirty="0">
                <a:solidFill>
                  <a:srgbClr val="0070C0"/>
                </a:solidFill>
              </a:rPr>
              <a:t>k</a:t>
            </a:r>
            <a:r>
              <a:rPr lang="en-US" altLang="zh-CN" sz="2800" dirty="0"/>
              <a:t> soon.</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9157" y="2930455"/>
            <a:ext cx="695098" cy="3927545"/>
          </a:xfrm>
          <a:prstGeom prst="rect">
            <a:avLst/>
          </a:prstGeom>
        </p:spPr>
      </p:pic>
      <p:pic>
        <p:nvPicPr>
          <p:cNvPr id="2" name="2021年第一次山东听力音频-剪辑-20210109211122">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4696348" y="5745686"/>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57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748105" cy="6745846"/>
          </a:xfrm>
          <a:prstGeom prst="rect">
            <a:avLst/>
          </a:prstGeom>
        </p:spPr>
      </p:pic>
      <p:sp>
        <p:nvSpPr>
          <p:cNvPr id="23" name="文本框 22"/>
          <p:cNvSpPr txBox="1"/>
          <p:nvPr>
            <p:custDataLst>
              <p:tags r:id="rId2"/>
            </p:custDataLst>
          </p:nvPr>
        </p:nvSpPr>
        <p:spPr>
          <a:xfrm>
            <a:off x="1495313" y="0"/>
            <a:ext cx="10696687" cy="6857999"/>
          </a:xfrm>
          <a:prstGeom prst="rect">
            <a:avLst/>
          </a:prstGeom>
          <a:noFill/>
        </p:spPr>
        <p:txBody>
          <a:bodyPr anchor="ctr">
            <a:noAutofit/>
          </a:bodyPr>
          <a:lstStyle/>
          <a:p>
            <a:r>
              <a:rPr lang="en-US" altLang="zh-CN" sz="2800" b="1" dirty="0"/>
              <a:t>Text 8		</a:t>
            </a:r>
            <a:endParaRPr lang="zh-CN" altLang="zh-CN" sz="2800" b="1" dirty="0"/>
          </a:p>
          <a:p>
            <a:r>
              <a:rPr lang="en-US" altLang="zh-CN" sz="2800" dirty="0">
                <a:solidFill>
                  <a:srgbClr val="FF0000"/>
                </a:solidFill>
              </a:rPr>
              <a:t>W: </a:t>
            </a:r>
            <a:r>
              <a:rPr lang="en-US" altLang="zh-CN" sz="2800" dirty="0"/>
              <a:t>Hi Jim. How are you?</a:t>
            </a:r>
            <a:endParaRPr lang="zh-CN" altLang="zh-CN" sz="2800" dirty="0"/>
          </a:p>
          <a:p>
            <a:r>
              <a:rPr lang="en-US" altLang="zh-CN" sz="2800" dirty="0"/>
              <a:t>M: Hi Tracy. Why are you carrying so much books? Do you need any help?</a:t>
            </a:r>
            <a:endParaRPr lang="zh-CN" altLang="zh-CN" sz="2800" dirty="0"/>
          </a:p>
          <a:p>
            <a:r>
              <a:rPr lang="en-US" altLang="zh-CN" sz="2800" dirty="0">
                <a:solidFill>
                  <a:srgbClr val="FF0000"/>
                </a:solidFill>
              </a:rPr>
              <a:t>W: </a:t>
            </a:r>
            <a:r>
              <a:rPr lang="en-US" altLang="zh-CN" sz="2800" dirty="0"/>
              <a:t>No, thanks. I’m going to the library to return them. It’s not far away. I’ve just finished _____________for my world history class. How are you doing?</a:t>
            </a:r>
            <a:endParaRPr lang="zh-CN" altLang="zh-CN" sz="2800" dirty="0"/>
          </a:p>
          <a:p>
            <a:r>
              <a:rPr lang="en-US" altLang="zh-CN" sz="2800" dirty="0"/>
              <a:t>M: Not bad. Very busy, though. I just got off work. I’m about to get something to eat. </a:t>
            </a:r>
            <a:endParaRPr lang="en-US" altLang="zh-CN" sz="2800" dirty="0"/>
          </a:p>
          <a:p>
            <a:r>
              <a:rPr lang="en-US" altLang="zh-CN" sz="2800" dirty="0">
                <a:solidFill>
                  <a:srgbClr val="FF0000"/>
                </a:solidFill>
              </a:rPr>
              <a:t>W: </a:t>
            </a:r>
            <a:r>
              <a:rPr lang="en-US" altLang="zh-CN" sz="2800" dirty="0"/>
              <a:t>I hear you’ve changed your job. Where are you working now?</a:t>
            </a:r>
            <a:endParaRPr lang="zh-CN" altLang="zh-CN" sz="2800" dirty="0"/>
          </a:p>
          <a:p>
            <a:r>
              <a:rPr lang="en-US" altLang="zh-CN" sz="2800" dirty="0"/>
              <a:t>M: ABC Company as a computer programmer. It’s a good job but a bit difficult for me now. It____________________.</a:t>
            </a:r>
            <a:endParaRPr lang="zh-CN" altLang="zh-CN" sz="2800" dirty="0"/>
          </a:p>
          <a:p>
            <a:r>
              <a:rPr lang="en-US" altLang="zh-CN" sz="2800" dirty="0">
                <a:solidFill>
                  <a:srgbClr val="FF0000"/>
                </a:solidFill>
              </a:rPr>
              <a:t>W: </a:t>
            </a:r>
            <a:r>
              <a:rPr lang="en-US" altLang="zh-CN" sz="2800" dirty="0"/>
              <a:t>Well, I’m sure you can manage. Now I’d better___________ _______________.</a:t>
            </a:r>
            <a:br>
              <a:rPr lang="en-US" altLang="zh-CN" sz="2800" dirty="0"/>
            </a:br>
            <a:r>
              <a:rPr lang="en-US" altLang="zh-CN" sz="2800" dirty="0"/>
              <a:t>M:_____. It’s great seeing you again.</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60612" y="2930455"/>
            <a:ext cx="634701" cy="3927545"/>
          </a:xfrm>
          <a:prstGeom prst="rect">
            <a:avLst/>
          </a:prstGeom>
        </p:spPr>
      </p:pic>
      <p:pic>
        <p:nvPicPr>
          <p:cNvPr id="2" name="2021年第一次山东听力音频-剪辑-20210109211841">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8728037" y="109465"/>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95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748105" cy="6745846"/>
          </a:xfrm>
          <a:prstGeom prst="rect">
            <a:avLst/>
          </a:prstGeom>
        </p:spPr>
      </p:pic>
      <p:sp>
        <p:nvSpPr>
          <p:cNvPr id="23" name="文本框 22"/>
          <p:cNvSpPr txBox="1"/>
          <p:nvPr>
            <p:custDataLst>
              <p:tags r:id="rId2"/>
            </p:custDataLst>
          </p:nvPr>
        </p:nvSpPr>
        <p:spPr>
          <a:xfrm>
            <a:off x="1495313" y="0"/>
            <a:ext cx="10696687" cy="6857999"/>
          </a:xfrm>
          <a:prstGeom prst="rect">
            <a:avLst/>
          </a:prstGeom>
          <a:noFill/>
        </p:spPr>
        <p:txBody>
          <a:bodyPr anchor="ctr">
            <a:noAutofit/>
          </a:bodyPr>
          <a:lstStyle/>
          <a:p>
            <a:r>
              <a:rPr lang="en-US" altLang="zh-CN" sz="2800" b="1" dirty="0"/>
              <a:t>Text 8		</a:t>
            </a:r>
            <a:endParaRPr lang="en-US" altLang="zh-CN" sz="2800" b="1" dirty="0"/>
          </a:p>
          <a:p>
            <a:r>
              <a:rPr lang="en-US" altLang="zh-CN" sz="2800" dirty="0"/>
              <a:t>10.What is Tracy?</a:t>
            </a:r>
            <a:r>
              <a:rPr lang="zh-CN" altLang="en-US" sz="2800" dirty="0"/>
              <a:t>推理题 </a:t>
            </a:r>
            <a:endParaRPr lang="zh-CN" altLang="zh-CN" sz="2800" dirty="0"/>
          </a:p>
          <a:p>
            <a:r>
              <a:rPr lang="en-US" altLang="zh-CN" sz="2800" dirty="0"/>
              <a:t>  A. A student.                   </a:t>
            </a:r>
            <a:endParaRPr lang="en-US" altLang="zh-CN" sz="2800" dirty="0"/>
          </a:p>
          <a:p>
            <a:r>
              <a:rPr lang="en-US" altLang="zh-CN" sz="2800" dirty="0"/>
              <a:t> B. A librarian.  </a:t>
            </a:r>
            <a:endParaRPr lang="en-US" altLang="zh-CN" sz="2800" dirty="0"/>
          </a:p>
          <a:p>
            <a:r>
              <a:rPr lang="en-US" altLang="zh-CN" sz="2800" dirty="0"/>
              <a:t> C. A programmer.</a:t>
            </a:r>
            <a:endParaRPr lang="zh-CN" altLang="zh-CN" sz="2800" dirty="0"/>
          </a:p>
          <a:p>
            <a:r>
              <a:rPr lang="en-US" altLang="zh-CN" sz="2800" dirty="0"/>
              <a:t>11. What does Jim think of his job? </a:t>
            </a:r>
            <a:r>
              <a:rPr lang="zh-CN" altLang="en-US" sz="2800" dirty="0"/>
              <a:t>同义转述 </a:t>
            </a:r>
            <a:endParaRPr lang="zh-CN" altLang="zh-CN" sz="2800" dirty="0"/>
          </a:p>
          <a:p>
            <a:r>
              <a:rPr lang="en-US" altLang="zh-CN" sz="2800" dirty="0"/>
              <a:t>  A. Enjoyable.   </a:t>
            </a:r>
            <a:r>
              <a:rPr lang="zh-CN" altLang="en-US" sz="2800" dirty="0"/>
              <a:t> </a:t>
            </a:r>
            <a:r>
              <a:rPr lang="en-US" altLang="zh-CN" sz="2800" dirty="0"/>
              <a:t>      </a:t>
            </a:r>
            <a:endParaRPr lang="en-US" altLang="zh-CN" sz="2800" dirty="0"/>
          </a:p>
          <a:p>
            <a:r>
              <a:rPr lang="en-US" altLang="zh-CN" sz="2800" dirty="0"/>
              <a:t> B.  Demanding . </a:t>
            </a:r>
            <a:r>
              <a:rPr lang="zh-CN" altLang="en-US" sz="2800" dirty="0"/>
              <a:t>很费心的</a:t>
            </a:r>
            <a:r>
              <a:rPr lang="en-US" altLang="zh-CN" sz="2800" dirty="0"/>
              <a:t>      </a:t>
            </a:r>
            <a:endParaRPr lang="en-US" altLang="zh-CN" sz="2800" dirty="0"/>
          </a:p>
          <a:p>
            <a:r>
              <a:rPr lang="en-US" altLang="zh-CN" sz="2800" dirty="0"/>
              <a:t> C.  Boring .</a:t>
            </a:r>
            <a:endParaRPr lang="zh-CN" altLang="zh-CN" sz="2800" dirty="0"/>
          </a:p>
          <a:p>
            <a:r>
              <a:rPr lang="en-US" altLang="zh-CN" sz="2800" dirty="0"/>
              <a:t>12. What is Jim probably going to do ? </a:t>
            </a:r>
            <a:r>
              <a:rPr lang="zh-CN" altLang="en-US" sz="2800" dirty="0"/>
              <a:t>细节题 </a:t>
            </a:r>
            <a:endParaRPr lang="zh-CN" altLang="zh-CN" sz="2800" dirty="0"/>
          </a:p>
          <a:p>
            <a:r>
              <a:rPr lang="en-US" altLang="zh-CN" sz="2800" dirty="0"/>
              <a:t>  A. Meet a friend .     </a:t>
            </a:r>
            <a:endParaRPr lang="en-US" altLang="zh-CN" sz="2800" dirty="0"/>
          </a:p>
          <a:p>
            <a:r>
              <a:rPr lang="en-US" altLang="zh-CN" sz="2800" dirty="0"/>
              <a:t> B.  Eating something .     </a:t>
            </a:r>
            <a:endParaRPr lang="en-US" altLang="zh-CN" sz="2800" dirty="0"/>
          </a:p>
          <a:p>
            <a:r>
              <a:rPr lang="en-US" altLang="zh-CN" sz="2800" dirty="0"/>
              <a:t> C.  See his boss.</a:t>
            </a:r>
            <a:endParaRPr lang="zh-CN" altLang="zh-CN" sz="2800" dirty="0"/>
          </a:p>
          <a:p>
            <a:endParaRPr lang="zh-CN" altLang="zh-CN" sz="2800" b="1"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60612" y="2930455"/>
            <a:ext cx="634701" cy="3927545"/>
          </a:xfrm>
          <a:prstGeom prst="rect">
            <a:avLst/>
          </a:prstGeom>
        </p:spPr>
      </p:pic>
      <p:pic>
        <p:nvPicPr>
          <p:cNvPr id="6" name="图形 5" descr="蝴蝶 纯色填充"/>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6837" y="1031435"/>
            <a:ext cx="914400" cy="914400"/>
          </a:xfrm>
          <a:prstGeom prst="rect">
            <a:avLst/>
          </a:prstGeom>
        </p:spPr>
      </p:pic>
      <p:pic>
        <p:nvPicPr>
          <p:cNvPr id="7" name="图形 6" descr="蝴蝶 纯色填充"/>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8097" y="3247214"/>
            <a:ext cx="914400" cy="914400"/>
          </a:xfrm>
          <a:prstGeom prst="rect">
            <a:avLst/>
          </a:prstGeom>
        </p:spPr>
      </p:pic>
      <p:pic>
        <p:nvPicPr>
          <p:cNvPr id="8" name="图形 7" descr="蝴蝶 纯色填充"/>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1705" y="4925998"/>
            <a:ext cx="914400" cy="9144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748105" cy="6745846"/>
          </a:xfrm>
          <a:prstGeom prst="rect">
            <a:avLst/>
          </a:prstGeom>
        </p:spPr>
      </p:pic>
      <p:sp>
        <p:nvSpPr>
          <p:cNvPr id="23" name="文本框 22"/>
          <p:cNvSpPr txBox="1"/>
          <p:nvPr>
            <p:custDataLst>
              <p:tags r:id="rId2"/>
            </p:custDataLst>
          </p:nvPr>
        </p:nvSpPr>
        <p:spPr>
          <a:xfrm>
            <a:off x="978945" y="0"/>
            <a:ext cx="11213055" cy="6857999"/>
          </a:xfrm>
          <a:prstGeom prst="rect">
            <a:avLst/>
          </a:prstGeom>
          <a:noFill/>
        </p:spPr>
        <p:txBody>
          <a:bodyPr anchor="ctr">
            <a:noAutofit/>
          </a:bodyPr>
          <a:lstStyle/>
          <a:p>
            <a:r>
              <a:rPr lang="en-US" altLang="zh-CN" sz="2800" b="1" dirty="0"/>
              <a:t>Text 8		</a:t>
            </a:r>
            <a:r>
              <a:rPr lang="en-US" altLang="zh-CN" sz="2800" b="1" dirty="0" err="1"/>
              <a:t>朋友偶遇</a:t>
            </a:r>
            <a:endParaRPr lang="zh-CN" altLang="zh-CN" sz="2800" b="1" dirty="0"/>
          </a:p>
          <a:p>
            <a:r>
              <a:rPr lang="en-US" altLang="zh-CN" sz="2800" dirty="0">
                <a:solidFill>
                  <a:srgbClr val="FF0000"/>
                </a:solidFill>
              </a:rPr>
              <a:t>W:</a:t>
            </a:r>
            <a:r>
              <a:rPr lang="en-US" altLang="zh-CN" sz="2800" dirty="0"/>
              <a:t> Hi Jim. How are you?</a:t>
            </a:r>
            <a:endParaRPr lang="zh-CN" altLang="zh-CN" sz="2800" dirty="0"/>
          </a:p>
          <a:p>
            <a:r>
              <a:rPr lang="en-US" altLang="zh-CN" sz="2800" dirty="0"/>
              <a:t>M: Hi Tracy. Why are you carrying so many books? Do you need any</a:t>
            </a:r>
            <a:endParaRPr lang="en-US" altLang="zh-CN" sz="2800" dirty="0"/>
          </a:p>
          <a:p>
            <a:r>
              <a:rPr lang="en-US" altLang="zh-CN" sz="2800" dirty="0"/>
              <a:t>     help?</a:t>
            </a:r>
            <a:endParaRPr lang="zh-CN" altLang="zh-CN" sz="2800" dirty="0"/>
          </a:p>
          <a:p>
            <a:r>
              <a:rPr lang="en-US" altLang="zh-CN" sz="2800" dirty="0">
                <a:solidFill>
                  <a:srgbClr val="FF0000"/>
                </a:solidFill>
              </a:rPr>
              <a:t>W:</a:t>
            </a:r>
            <a:r>
              <a:rPr lang="en-US" altLang="zh-CN" sz="2800" dirty="0"/>
              <a:t> No, thanks. I’m going to the library to return them. It’s not far away.</a:t>
            </a:r>
            <a:endParaRPr lang="en-US" altLang="zh-CN" sz="2800" dirty="0"/>
          </a:p>
          <a:p>
            <a:r>
              <a:rPr lang="en-US" altLang="zh-CN" sz="2800" dirty="0"/>
              <a:t>      I’ve jus</a:t>
            </a:r>
            <a:r>
              <a:rPr lang="en-US" altLang="zh-CN" sz="2800" dirty="0">
                <a:solidFill>
                  <a:srgbClr val="0070C0"/>
                </a:solidFill>
              </a:rPr>
              <a:t>t </a:t>
            </a:r>
            <a:r>
              <a:rPr lang="en-US" altLang="zh-CN" sz="2800" dirty="0"/>
              <a:t>finish</a:t>
            </a:r>
            <a:r>
              <a:rPr lang="en-US" altLang="zh-CN" sz="2800" dirty="0">
                <a:solidFill>
                  <a:srgbClr val="0070C0"/>
                </a:solidFill>
              </a:rPr>
              <a:t>ed</a:t>
            </a:r>
            <a:r>
              <a:rPr lang="en-US" altLang="zh-CN" sz="2800" dirty="0"/>
              <a:t> </a:t>
            </a:r>
            <a:r>
              <a:rPr lang="en-US" altLang="zh-CN" sz="2800" u="sng" dirty="0">
                <a:solidFill>
                  <a:srgbClr val="00B050"/>
                </a:solidFill>
              </a:rPr>
              <a:t>my term paper </a:t>
            </a:r>
            <a:r>
              <a:rPr lang="en-US" altLang="zh-CN" sz="2800" dirty="0"/>
              <a:t>for my worl</a:t>
            </a:r>
            <a:r>
              <a:rPr lang="en-US" altLang="zh-CN" sz="2800" dirty="0">
                <a:solidFill>
                  <a:srgbClr val="0070C0"/>
                </a:solidFill>
              </a:rPr>
              <a:t>d</a:t>
            </a:r>
            <a:r>
              <a:rPr lang="en-US" altLang="zh-CN" sz="2800" dirty="0"/>
              <a:t> history class. How</a:t>
            </a:r>
            <a:endParaRPr lang="en-US" altLang="zh-CN" sz="2800" dirty="0"/>
          </a:p>
          <a:p>
            <a:r>
              <a:rPr lang="en-US" altLang="zh-CN" sz="2800" dirty="0"/>
              <a:t>      are you doing?</a:t>
            </a:r>
            <a:endParaRPr lang="zh-CN" altLang="zh-CN" sz="2800" dirty="0"/>
          </a:p>
          <a:p>
            <a:r>
              <a:rPr lang="en-US" altLang="zh-CN" sz="2800" dirty="0"/>
              <a:t>M: No</a:t>
            </a:r>
            <a:r>
              <a:rPr lang="en-US" altLang="zh-CN" sz="2800" dirty="0">
                <a:solidFill>
                  <a:srgbClr val="0070C0"/>
                </a:solidFill>
              </a:rPr>
              <a:t>t</a:t>
            </a:r>
            <a:r>
              <a:rPr lang="en-US" altLang="zh-CN" sz="2800" dirty="0"/>
              <a:t> ba</a:t>
            </a:r>
            <a:r>
              <a:rPr lang="en-US" altLang="zh-CN" sz="2800" dirty="0">
                <a:solidFill>
                  <a:srgbClr val="0070C0"/>
                </a:solidFill>
              </a:rPr>
              <a:t>d</a:t>
            </a:r>
            <a:r>
              <a:rPr lang="en-US" altLang="zh-CN" sz="2800" dirty="0"/>
              <a:t>. Very busy, though. I just go</a:t>
            </a:r>
            <a:r>
              <a:rPr lang="en-US" altLang="zh-CN" sz="2800" u="sng" dirty="0">
                <a:solidFill>
                  <a:srgbClr val="FF0000"/>
                </a:solidFill>
              </a:rPr>
              <a:t>t off </a:t>
            </a:r>
            <a:r>
              <a:rPr lang="en-US" altLang="zh-CN" sz="2800" dirty="0"/>
              <a:t>work. I’m abou</a:t>
            </a:r>
            <a:r>
              <a:rPr lang="en-US" altLang="zh-CN" sz="2800" dirty="0">
                <a:solidFill>
                  <a:srgbClr val="0070C0"/>
                </a:solidFill>
              </a:rPr>
              <a:t>t</a:t>
            </a:r>
            <a:r>
              <a:rPr lang="en-US" altLang="zh-CN" sz="2800" dirty="0"/>
              <a:t> to ge</a:t>
            </a:r>
            <a:r>
              <a:rPr lang="en-US" altLang="zh-CN" sz="2800" dirty="0">
                <a:solidFill>
                  <a:srgbClr val="0070C0"/>
                </a:solidFill>
              </a:rPr>
              <a:t>t</a:t>
            </a:r>
            <a:endParaRPr lang="en-US" altLang="zh-CN" sz="2800" dirty="0">
              <a:solidFill>
                <a:srgbClr val="0070C0"/>
              </a:solidFill>
            </a:endParaRPr>
          </a:p>
          <a:p>
            <a:r>
              <a:rPr lang="en-US" altLang="zh-CN" sz="2800" dirty="0"/>
              <a:t>     something to eat. </a:t>
            </a:r>
            <a:endParaRPr lang="en-US" altLang="zh-CN" sz="2800" dirty="0"/>
          </a:p>
          <a:p>
            <a:r>
              <a:rPr lang="en-US" altLang="zh-CN" sz="2800" dirty="0">
                <a:solidFill>
                  <a:srgbClr val="FF0000"/>
                </a:solidFill>
              </a:rPr>
              <a:t>W:</a:t>
            </a:r>
            <a:r>
              <a:rPr lang="en-US" altLang="zh-CN" sz="2800" dirty="0"/>
              <a:t> I hear you’ve chang</a:t>
            </a:r>
            <a:r>
              <a:rPr lang="en-US" altLang="zh-CN" sz="2800" dirty="0">
                <a:solidFill>
                  <a:srgbClr val="0070C0"/>
                </a:solidFill>
              </a:rPr>
              <a:t>ed</a:t>
            </a:r>
            <a:r>
              <a:rPr lang="en-US" altLang="zh-CN" sz="2800" dirty="0"/>
              <a:t> your job. Where are you working now?</a:t>
            </a:r>
            <a:endParaRPr lang="zh-CN" altLang="zh-CN" sz="2800" dirty="0"/>
          </a:p>
          <a:p>
            <a:r>
              <a:rPr lang="en-US" altLang="zh-CN" sz="2800" dirty="0"/>
              <a:t>M: ABC Company a</a:t>
            </a:r>
            <a:r>
              <a:rPr lang="en-US" altLang="zh-CN" sz="2800" u="sng" dirty="0">
                <a:solidFill>
                  <a:srgbClr val="FF0000"/>
                </a:solidFill>
              </a:rPr>
              <a:t>s a</a:t>
            </a:r>
            <a:r>
              <a:rPr lang="en-US" altLang="zh-CN" sz="2800" dirty="0"/>
              <a:t> computer programmer. I</a:t>
            </a:r>
            <a:r>
              <a:rPr lang="en-US" altLang="zh-CN" sz="2800" u="sng" dirty="0">
                <a:solidFill>
                  <a:srgbClr val="FF0000"/>
                </a:solidFill>
              </a:rPr>
              <a:t>t’s a</a:t>
            </a:r>
            <a:r>
              <a:rPr lang="en-US" altLang="zh-CN" sz="2800" dirty="0"/>
              <a:t> goo</a:t>
            </a:r>
            <a:r>
              <a:rPr lang="en-US" altLang="zh-CN" sz="2800" dirty="0">
                <a:solidFill>
                  <a:srgbClr val="0070C0"/>
                </a:solidFill>
              </a:rPr>
              <a:t>d</a:t>
            </a:r>
            <a:r>
              <a:rPr lang="en-US" altLang="zh-CN" sz="2800" dirty="0"/>
              <a:t> job bu</a:t>
            </a:r>
            <a:r>
              <a:rPr lang="en-US" altLang="zh-CN" sz="2800" u="sng" dirty="0">
                <a:solidFill>
                  <a:srgbClr val="FF0000"/>
                </a:solidFill>
              </a:rPr>
              <a:t>t a</a:t>
            </a:r>
            <a:r>
              <a:rPr lang="en-US" altLang="zh-CN" sz="2800" dirty="0"/>
              <a:t> bi</a:t>
            </a:r>
            <a:r>
              <a:rPr lang="en-US" altLang="zh-CN" sz="2800" dirty="0">
                <a:solidFill>
                  <a:srgbClr val="0070C0"/>
                </a:solidFill>
              </a:rPr>
              <a:t>t</a:t>
            </a:r>
            <a:endParaRPr lang="en-US" altLang="zh-CN" sz="2800" dirty="0">
              <a:solidFill>
                <a:srgbClr val="0070C0"/>
              </a:solidFill>
            </a:endParaRPr>
          </a:p>
          <a:p>
            <a:r>
              <a:rPr lang="en-US" altLang="zh-CN" sz="2800" dirty="0"/>
              <a:t>    difficult for me now. </a:t>
            </a:r>
            <a:r>
              <a:rPr lang="en-US" altLang="zh-CN" sz="2800" u="sng" dirty="0">
                <a:solidFill>
                  <a:srgbClr val="00B050"/>
                </a:solidFill>
              </a:rPr>
              <a:t>It requires a lot of work</a:t>
            </a:r>
            <a:r>
              <a:rPr lang="en-US" altLang="zh-CN" sz="2800" dirty="0">
                <a:solidFill>
                  <a:srgbClr val="00B050"/>
                </a:solidFill>
              </a:rPr>
              <a:t>.</a:t>
            </a:r>
            <a:endParaRPr lang="zh-CN" altLang="zh-CN" sz="2800" dirty="0">
              <a:solidFill>
                <a:srgbClr val="00B050"/>
              </a:solidFill>
            </a:endParaRPr>
          </a:p>
          <a:p>
            <a:r>
              <a:rPr lang="en-US" altLang="zh-CN" sz="2800" dirty="0">
                <a:solidFill>
                  <a:srgbClr val="FF0000"/>
                </a:solidFill>
              </a:rPr>
              <a:t>W</a:t>
            </a:r>
            <a:r>
              <a:rPr lang="en-US" altLang="zh-CN" sz="2800" dirty="0"/>
              <a:t>: Well, I’m sure you can manage. Now I’d better </a:t>
            </a:r>
            <a:r>
              <a:rPr lang="en-US" altLang="zh-CN" sz="2800" u="sng" dirty="0">
                <a:solidFill>
                  <a:srgbClr val="00B050"/>
                </a:solidFill>
              </a:rPr>
              <a:t>let you go an</a:t>
            </a:r>
            <a:r>
              <a:rPr lang="en-US" altLang="zh-CN" sz="2800" u="sng" dirty="0">
                <a:solidFill>
                  <a:srgbClr val="0070C0"/>
                </a:solidFill>
              </a:rPr>
              <a:t>d</a:t>
            </a:r>
            <a:r>
              <a:rPr lang="en-US" altLang="zh-CN" sz="2800" u="sng" dirty="0">
                <a:solidFill>
                  <a:srgbClr val="00B050"/>
                </a:solidFill>
              </a:rPr>
              <a:t>  ge</a:t>
            </a:r>
            <a:r>
              <a:rPr lang="en-US" altLang="zh-CN" sz="2800" u="sng" dirty="0">
                <a:solidFill>
                  <a:srgbClr val="0070C0"/>
                </a:solidFill>
              </a:rPr>
              <a:t>t</a:t>
            </a:r>
            <a:endParaRPr lang="en-US" altLang="zh-CN" sz="2800" u="sng" dirty="0">
              <a:solidFill>
                <a:srgbClr val="0070C0"/>
              </a:solidFill>
            </a:endParaRPr>
          </a:p>
          <a:p>
            <a:r>
              <a:rPr lang="en-US" altLang="zh-CN" sz="2800" dirty="0">
                <a:solidFill>
                  <a:srgbClr val="0070C0"/>
                </a:solidFill>
              </a:rPr>
              <a:t>     </a:t>
            </a:r>
            <a:r>
              <a:rPr lang="en-US" altLang="zh-CN" sz="2800" u="sng" dirty="0">
                <a:solidFill>
                  <a:srgbClr val="00B050"/>
                </a:solidFill>
              </a:rPr>
              <a:t> some  food. </a:t>
            </a:r>
            <a:endParaRPr lang="en-US" altLang="zh-CN" sz="2800" u="sng" dirty="0">
              <a:solidFill>
                <a:srgbClr val="00B050"/>
              </a:solidFill>
            </a:endParaRPr>
          </a:p>
          <a:p>
            <a:r>
              <a:rPr lang="en-US" altLang="zh-CN" sz="2800" dirty="0"/>
              <a:t>M: </a:t>
            </a:r>
            <a:r>
              <a:rPr lang="en-US" altLang="zh-CN" sz="2800" u="sng" dirty="0">
                <a:solidFill>
                  <a:srgbClr val="00B050"/>
                </a:solidFill>
              </a:rPr>
              <a:t>Yeah</a:t>
            </a:r>
            <a:r>
              <a:rPr lang="en-US" altLang="zh-CN" sz="2800" dirty="0">
                <a:solidFill>
                  <a:srgbClr val="00B050"/>
                </a:solidFill>
              </a:rPr>
              <a:t>. </a:t>
            </a:r>
            <a:r>
              <a:rPr lang="en-US" altLang="zh-CN" sz="2800" dirty="0"/>
              <a:t>It’s grea</a:t>
            </a:r>
            <a:r>
              <a:rPr lang="en-US" altLang="zh-CN" sz="2800" dirty="0">
                <a:solidFill>
                  <a:srgbClr val="0070C0"/>
                </a:solidFill>
              </a:rPr>
              <a:t>t</a:t>
            </a:r>
            <a:r>
              <a:rPr lang="en-US" altLang="zh-CN" sz="2800" dirty="0"/>
              <a:t> seeing you again.</a:t>
            </a:r>
            <a:endParaRPr lang="zh-CN" altLang="zh-CN" sz="2800" dirty="0"/>
          </a:p>
        </p:txBody>
      </p:sp>
      <p:pic>
        <p:nvPicPr>
          <p:cNvPr id="2" name="2021年第一次山东听力音频-剪辑-20210109211841">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8663491" y="5749963"/>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95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custDataLst>
              <p:tags r:id="rId1"/>
            </p:custDataLst>
          </p:nvPr>
        </p:nvSpPr>
        <p:spPr>
          <a:xfrm>
            <a:off x="1" y="112154"/>
            <a:ext cx="12192000" cy="6745846"/>
          </a:xfrm>
          <a:prstGeom prst="rect">
            <a:avLst/>
          </a:prstGeom>
          <a:noFill/>
        </p:spPr>
        <p:txBody>
          <a:bodyPr anchor="ctr">
            <a:noAutofit/>
          </a:bodyPr>
          <a:lstStyle/>
          <a:p>
            <a:r>
              <a:rPr lang="en-US" altLang="zh-CN" sz="2400" b="1" dirty="0"/>
              <a:t>Text 9 186 词 </a:t>
            </a:r>
            <a:endParaRPr lang="en-US" altLang="zh-CN" sz="2400" b="1" dirty="0"/>
          </a:p>
          <a:p>
            <a:r>
              <a:rPr lang="en-US" altLang="zh-CN" sz="2400" u="sng" dirty="0">
                <a:solidFill>
                  <a:srgbClr val="FF0000"/>
                </a:solidFill>
              </a:rPr>
              <a:t>W: </a:t>
            </a:r>
            <a:r>
              <a:rPr lang="en-US" altLang="zh-CN" sz="2400" dirty="0"/>
              <a:t>Good evening. This is Meeting Artists. __________today is James </a:t>
            </a:r>
            <a:r>
              <a:rPr lang="en-US" altLang="zh-CN" sz="2400" dirty="0" err="1"/>
              <a:t>Patric</a:t>
            </a:r>
            <a:r>
              <a:rPr lang="en-US" altLang="zh-CN" sz="2400" dirty="0"/>
              <a:t> Comb, the happy artist. Mr. Comb is famous for his colorful murals that is pictures painted on the wall. Welcome Happy. _________is curious about how you got your name.</a:t>
            </a:r>
            <a:endParaRPr lang="zh-CN" altLang="zh-CN" sz="2400" dirty="0"/>
          </a:p>
          <a:p>
            <a:r>
              <a:rPr lang="en-US" altLang="zh-CN" sz="2400" u="sng" dirty="0"/>
              <a:t>M:</a:t>
            </a:r>
            <a:r>
              <a:rPr lang="en-US" altLang="zh-CN" sz="2400" dirty="0"/>
              <a:t>  _________are JP. In________, they’re pronounced “ha-pay”. And my Mexican friends called me so when we were in Mexico.</a:t>
            </a:r>
            <a:endParaRPr lang="zh-CN" altLang="zh-CN" sz="2400" dirty="0"/>
          </a:p>
          <a:p>
            <a:r>
              <a:rPr lang="en-US" altLang="zh-CN" sz="2400" u="sng" dirty="0">
                <a:solidFill>
                  <a:srgbClr val="FF0000"/>
                </a:solidFill>
              </a:rPr>
              <a:t>W: </a:t>
            </a:r>
            <a:r>
              <a:rPr lang="en-US" altLang="zh-CN" sz="2400" dirty="0"/>
              <a:t>____________ you to become_________?</a:t>
            </a:r>
            <a:endParaRPr lang="zh-CN" altLang="zh-CN" sz="2400" dirty="0"/>
          </a:p>
          <a:p>
            <a:r>
              <a:rPr lang="en-US" altLang="zh-CN" sz="2400" u="sng" dirty="0"/>
              <a:t>M: </a:t>
            </a:r>
            <a:r>
              <a:rPr lang="en-US" altLang="zh-CN" sz="2400" dirty="0"/>
              <a:t>__________was an oil painting artist. He used to work in the living room. One day when I was six, I put some paint and </a:t>
            </a:r>
            <a:r>
              <a:rPr lang="en-US" altLang="zh-CN" sz="2400" dirty="0" err="1"/>
              <a:t>wanna</a:t>
            </a:r>
            <a:r>
              <a:rPr lang="en-US" altLang="zh-CN" sz="2400" dirty="0"/>
              <a:t> his painting when he was out. First, he was mad. Then he left. That was all it took to make me an artist.</a:t>
            </a:r>
            <a:endParaRPr lang="zh-CN" altLang="zh-CN" sz="2400" dirty="0"/>
          </a:p>
          <a:p>
            <a:r>
              <a:rPr lang="en-US" altLang="zh-CN" sz="2400" u="sng" dirty="0">
                <a:solidFill>
                  <a:srgbClr val="FF0000"/>
                </a:solidFill>
              </a:rPr>
              <a:t>W: </a:t>
            </a:r>
            <a:r>
              <a:rPr lang="en-US" altLang="zh-CN" sz="2400" dirty="0"/>
              <a:t>How do you describe your work?</a:t>
            </a:r>
            <a:endParaRPr lang="zh-CN" altLang="zh-CN" sz="2400" dirty="0"/>
          </a:p>
          <a:p>
            <a:r>
              <a:rPr lang="en-US" altLang="zh-CN" sz="2400" u="sng" dirty="0"/>
              <a:t>M: </a:t>
            </a:r>
            <a:r>
              <a:rPr lang="en-US" altLang="zh-CN" sz="2400" dirty="0"/>
              <a:t>My work speaks to the five-year </a:t>
            </a:r>
            <a:r>
              <a:rPr lang="en-US" altLang="zh-CN" sz="2400" dirty="0" err="1"/>
              <a:t>olds</a:t>
            </a:r>
            <a:r>
              <a:rPr lang="en-US" altLang="zh-CN" sz="2400" dirty="0"/>
              <a:t> in all of us that we become experienced when we grow up. We’re always__________________. We all want to_________.</a:t>
            </a:r>
            <a:endParaRPr lang="zh-CN" altLang="zh-CN" sz="2400" dirty="0"/>
          </a:p>
          <a:p>
            <a:r>
              <a:rPr lang="en-US" altLang="zh-CN" sz="2400" u="sng" dirty="0">
                <a:solidFill>
                  <a:srgbClr val="FF0000"/>
                </a:solidFill>
              </a:rPr>
              <a:t>W: </a:t>
            </a:r>
            <a:r>
              <a:rPr lang="en-US" altLang="zh-CN" sz="2400" dirty="0"/>
              <a:t>That’s a unique idea, which is__________________. Thank you very much for coming Happy and for bringing us so much happiness.</a:t>
            </a:r>
            <a:endParaRPr lang="zh-CN" altLang="zh-CN" sz="2400" dirty="0"/>
          </a:p>
        </p:txBody>
      </p:sp>
      <p:pic>
        <p:nvPicPr>
          <p:cNvPr id="2" name="2021年第一次山东听力音频-剪辑-20210109212807">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6482117" y="0"/>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92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custDataLst>
              <p:tags r:id="rId1"/>
            </p:custDataLst>
          </p:nvPr>
        </p:nvSpPr>
        <p:spPr>
          <a:xfrm>
            <a:off x="1" y="112154"/>
            <a:ext cx="12192000" cy="6745846"/>
          </a:xfrm>
          <a:prstGeom prst="rect">
            <a:avLst/>
          </a:prstGeom>
          <a:noFill/>
        </p:spPr>
        <p:txBody>
          <a:bodyPr anchor="ctr">
            <a:noAutofit/>
          </a:bodyPr>
          <a:lstStyle/>
          <a:p>
            <a:r>
              <a:rPr lang="en-US" altLang="zh-CN" sz="2400" b="1" dirty="0"/>
              <a:t>Text 9      </a:t>
            </a:r>
            <a:r>
              <a:rPr lang="en-US" altLang="zh-CN" sz="2400" b="1" dirty="0" err="1"/>
              <a:t>采访知名艺术家</a:t>
            </a:r>
            <a:endParaRPr lang="en-US" altLang="zh-CN" sz="2400" b="1" dirty="0"/>
          </a:p>
          <a:p>
            <a:r>
              <a:rPr lang="en-US" altLang="zh-CN" sz="2800" dirty="0"/>
              <a:t>13. What is the woman doing? </a:t>
            </a:r>
            <a:r>
              <a:rPr lang="zh-CN" altLang="en-US" sz="2800" dirty="0"/>
              <a:t>推理题 </a:t>
            </a:r>
            <a:endParaRPr lang="zh-CN" altLang="zh-CN" sz="2800" dirty="0"/>
          </a:p>
          <a:p>
            <a:r>
              <a:rPr lang="en-US" altLang="zh-CN" sz="2800" dirty="0"/>
              <a:t>  A. She’s interpreting a painting .</a:t>
            </a:r>
            <a:r>
              <a:rPr lang="en-US" altLang="zh-CN" sz="2800" dirty="0">
                <a:solidFill>
                  <a:srgbClr val="FF0000"/>
                </a:solidFill>
              </a:rPr>
              <a:t> Interpret </a:t>
            </a:r>
            <a:r>
              <a:rPr lang="zh-CN" altLang="en-US" sz="2800" dirty="0">
                <a:solidFill>
                  <a:srgbClr val="FF0000"/>
                </a:solidFill>
              </a:rPr>
              <a:t>解释，说明  </a:t>
            </a:r>
            <a:endParaRPr lang="en-US" altLang="zh-CN" sz="2800" dirty="0">
              <a:solidFill>
                <a:srgbClr val="FF0000"/>
              </a:solidFill>
            </a:endParaRPr>
          </a:p>
          <a:p>
            <a:endParaRPr lang="en-US" altLang="zh-CN" sz="2800" dirty="0"/>
          </a:p>
          <a:p>
            <a:r>
              <a:rPr lang="en-US" altLang="zh-CN" sz="2800" dirty="0"/>
              <a:t>  B. She’s chairing a meeting .</a:t>
            </a:r>
            <a:endParaRPr lang="en-US" altLang="zh-CN" sz="2800" dirty="0"/>
          </a:p>
          <a:p>
            <a:r>
              <a:rPr lang="en-US" altLang="zh-CN" sz="2800" dirty="0"/>
              <a:t> </a:t>
            </a:r>
            <a:endParaRPr lang="en-US" altLang="zh-CN" sz="2800" dirty="0"/>
          </a:p>
          <a:p>
            <a:r>
              <a:rPr lang="en-US" altLang="zh-CN" sz="2800" dirty="0"/>
              <a:t>  C. She’s hosting a program.</a:t>
            </a:r>
            <a:endParaRPr lang="zh-CN" altLang="zh-CN" sz="2800" dirty="0"/>
          </a:p>
          <a:p>
            <a:r>
              <a:rPr lang="en-US" altLang="zh-CN" sz="2800" dirty="0"/>
              <a:t>14. How did Kuhn get the name “Happy”? </a:t>
            </a:r>
            <a:r>
              <a:rPr lang="zh-CN" altLang="en-US" sz="2800" dirty="0"/>
              <a:t>细节题 </a:t>
            </a:r>
            <a:endParaRPr lang="zh-CN" altLang="zh-CN" sz="2800" dirty="0"/>
          </a:p>
          <a:p>
            <a:r>
              <a:rPr lang="en-US" altLang="zh-CN" sz="2800" dirty="0"/>
              <a:t>  A. From an oil painting .     </a:t>
            </a:r>
            <a:endParaRPr lang="en-US" altLang="zh-CN" sz="2800" dirty="0"/>
          </a:p>
          <a:p>
            <a:r>
              <a:rPr lang="en-US" altLang="zh-CN" sz="2800" dirty="0"/>
              <a:t>     </a:t>
            </a:r>
            <a:endParaRPr lang="zh-CN" altLang="zh-CN" sz="2800" dirty="0"/>
          </a:p>
          <a:p>
            <a:r>
              <a:rPr lang="en-US" altLang="zh-CN" sz="2800" dirty="0"/>
              <a:t>  B. From a city in Mexico.</a:t>
            </a:r>
            <a:endParaRPr lang="en-US" altLang="zh-CN" sz="2800" dirty="0"/>
          </a:p>
          <a:p>
            <a:endParaRPr lang="zh-CN" altLang="zh-CN" sz="2800" dirty="0"/>
          </a:p>
          <a:p>
            <a:r>
              <a:rPr lang="en-US" altLang="zh-CN" sz="2800" dirty="0"/>
              <a:t>  C. From his initials in Spanish . </a:t>
            </a:r>
            <a:endParaRPr lang="zh-CN" altLang="zh-CN" sz="2800" dirty="0"/>
          </a:p>
          <a:p>
            <a:r>
              <a:rPr lang="en-US" altLang="zh-CN" sz="2400" b="1" dirty="0"/>
              <a:t> </a:t>
            </a:r>
            <a:endParaRPr lang="zh-CN" altLang="zh-CN" sz="2400" b="1" dirty="0"/>
          </a:p>
        </p:txBody>
      </p:sp>
      <p:pic>
        <p:nvPicPr>
          <p:cNvPr id="4" name="图形 3" descr="蝴蝶 纯色填充"/>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008" y="2805057"/>
            <a:ext cx="914400" cy="914400"/>
          </a:xfrm>
          <a:prstGeom prst="rect">
            <a:avLst/>
          </a:prstGeom>
        </p:spPr>
      </p:pic>
      <p:pic>
        <p:nvPicPr>
          <p:cNvPr id="5" name="图形 4" descr="蝴蝶 纯色填充"/>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008" y="5388637"/>
            <a:ext cx="914400" cy="9144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custDataLst>
              <p:tags r:id="rId1"/>
            </p:custDataLst>
          </p:nvPr>
        </p:nvSpPr>
        <p:spPr>
          <a:xfrm>
            <a:off x="1" y="112154"/>
            <a:ext cx="12192000" cy="6745846"/>
          </a:xfrm>
          <a:prstGeom prst="rect">
            <a:avLst/>
          </a:prstGeom>
          <a:noFill/>
        </p:spPr>
        <p:txBody>
          <a:bodyPr anchor="ctr">
            <a:noAutofit/>
          </a:bodyPr>
          <a:lstStyle/>
          <a:p>
            <a:r>
              <a:rPr lang="en-US" altLang="zh-CN" sz="2400" b="1" dirty="0"/>
              <a:t>Text 9      </a:t>
            </a:r>
            <a:r>
              <a:rPr lang="en-US" altLang="zh-CN" sz="2400" b="1" dirty="0" err="1"/>
              <a:t>采访知名艺术家</a:t>
            </a:r>
            <a:endParaRPr lang="en-US" altLang="zh-CN" sz="2400" b="1" dirty="0"/>
          </a:p>
          <a:p>
            <a:r>
              <a:rPr lang="en-US" altLang="zh-CN" sz="2800" dirty="0"/>
              <a:t>15. Who discovered Kuhn’s artistic talent? </a:t>
            </a:r>
            <a:r>
              <a:rPr lang="zh-CN" altLang="en-US" sz="2800" dirty="0"/>
              <a:t>推理题 </a:t>
            </a:r>
            <a:endParaRPr lang="zh-CN" altLang="zh-CN" sz="2800" dirty="0"/>
          </a:p>
          <a:p>
            <a:r>
              <a:rPr lang="en-US" altLang="zh-CN" sz="2800" dirty="0"/>
              <a:t>  A. His childhood friend.</a:t>
            </a:r>
            <a:endParaRPr lang="en-US" altLang="zh-CN" sz="2800" dirty="0"/>
          </a:p>
          <a:p>
            <a:r>
              <a:rPr lang="en-US" altLang="zh-CN" sz="2800" dirty="0"/>
              <a:t>     </a:t>
            </a:r>
            <a:endParaRPr lang="en-US" altLang="zh-CN" sz="2800" dirty="0"/>
          </a:p>
          <a:p>
            <a:r>
              <a:rPr lang="en-US" altLang="zh-CN" sz="2800" dirty="0"/>
              <a:t> B. His father.    </a:t>
            </a:r>
            <a:endParaRPr lang="en-US" altLang="zh-CN" sz="2800" dirty="0"/>
          </a:p>
          <a:p>
            <a:r>
              <a:rPr lang="en-US" altLang="zh-CN" sz="2800" dirty="0"/>
              <a:t>   </a:t>
            </a:r>
            <a:endParaRPr lang="en-US" altLang="zh-CN" sz="2800" dirty="0"/>
          </a:p>
          <a:p>
            <a:r>
              <a:rPr lang="en-US" altLang="zh-CN" sz="2800" dirty="0"/>
              <a:t> C. A woman artist .</a:t>
            </a:r>
            <a:endParaRPr lang="zh-CN" altLang="zh-CN" sz="2800" dirty="0"/>
          </a:p>
          <a:p>
            <a:r>
              <a:rPr lang="en-US" altLang="zh-CN" sz="2800" dirty="0"/>
              <a:t>16.What makes Kuhn art special?  </a:t>
            </a:r>
            <a:r>
              <a:rPr lang="zh-CN" altLang="en-US" sz="2800" dirty="0"/>
              <a:t>推理题 </a:t>
            </a:r>
            <a:endParaRPr lang="zh-CN" altLang="zh-CN" sz="2800" dirty="0"/>
          </a:p>
          <a:p>
            <a:r>
              <a:rPr lang="en-US" altLang="zh-CN" sz="2800" dirty="0"/>
              <a:t>  A. His focus on life of the aged .      </a:t>
            </a:r>
            <a:endParaRPr lang="en-US" altLang="zh-CN" sz="2800" dirty="0"/>
          </a:p>
          <a:p>
            <a:endParaRPr lang="en-US" altLang="zh-CN" sz="2800" dirty="0"/>
          </a:p>
          <a:p>
            <a:r>
              <a:rPr lang="en-US" altLang="zh-CN" sz="2800" dirty="0"/>
              <a:t> B. His Unique use of bright </a:t>
            </a:r>
            <a:r>
              <a:rPr lang="en-US" altLang="zh-CN" sz="2800" dirty="0" err="1"/>
              <a:t>colours</a:t>
            </a:r>
            <a:r>
              <a:rPr lang="en-US" altLang="zh-CN" sz="2800" dirty="0"/>
              <a:t>.  </a:t>
            </a:r>
            <a:r>
              <a:rPr lang="zh-CN" altLang="en-US" sz="2800" dirty="0"/>
              <a:t>独特的风格  </a:t>
            </a:r>
            <a:endParaRPr lang="en-US" altLang="zh-CN" sz="2800" dirty="0"/>
          </a:p>
          <a:p>
            <a:endParaRPr lang="en-US" altLang="zh-CN" sz="2800" dirty="0"/>
          </a:p>
          <a:p>
            <a:r>
              <a:rPr lang="en-US" altLang="zh-CN" sz="2800" dirty="0"/>
              <a:t> C. His expression of childlike innocence.</a:t>
            </a:r>
            <a:r>
              <a:rPr lang="zh-CN" altLang="en-US" sz="2800" dirty="0"/>
              <a:t>童心  </a:t>
            </a:r>
            <a:endParaRPr lang="zh-CN" altLang="zh-CN" sz="2800" dirty="0"/>
          </a:p>
          <a:p>
            <a:r>
              <a:rPr lang="en-US" altLang="zh-CN" sz="2400" b="1" dirty="0"/>
              <a:t> </a:t>
            </a:r>
            <a:endParaRPr lang="zh-CN" altLang="zh-CN" sz="2400" b="1" dirty="0"/>
          </a:p>
        </p:txBody>
      </p:sp>
      <p:pic>
        <p:nvPicPr>
          <p:cNvPr id="6" name="图形 5" descr="蝴蝶 纯色填充"/>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144" y="1977079"/>
            <a:ext cx="914400" cy="914400"/>
          </a:xfrm>
          <a:prstGeom prst="rect">
            <a:avLst/>
          </a:prstGeom>
        </p:spPr>
      </p:pic>
      <p:pic>
        <p:nvPicPr>
          <p:cNvPr id="7" name="图形 6" descr="蝴蝶 纯色填充"/>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144" y="5331939"/>
            <a:ext cx="914400" cy="9144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1" y="112154"/>
            <a:ext cx="2198629" cy="6745846"/>
          </a:xfrm>
          <a:prstGeom prst="rect">
            <a:avLst/>
          </a:prstGeom>
        </p:spPr>
      </p:pic>
      <p:sp>
        <p:nvSpPr>
          <p:cNvPr id="23" name="文本框 22"/>
          <p:cNvSpPr txBox="1"/>
          <p:nvPr>
            <p:custDataLst>
              <p:tags r:id="rId2"/>
            </p:custDataLst>
          </p:nvPr>
        </p:nvSpPr>
        <p:spPr>
          <a:xfrm>
            <a:off x="2703015" y="408791"/>
            <a:ext cx="9488985" cy="5304622"/>
          </a:xfrm>
          <a:prstGeom prst="rect">
            <a:avLst/>
          </a:prstGeom>
          <a:noFill/>
        </p:spPr>
        <p:txBody>
          <a:bodyPr anchor="ctr">
            <a:normAutofit/>
          </a:bodyPr>
          <a:lstStyle/>
          <a:p>
            <a:r>
              <a:rPr lang="en-US" altLang="zh-CN" sz="2800" b="1" dirty="0"/>
              <a:t>Text 1	</a:t>
            </a:r>
            <a:endParaRPr lang="en-US" altLang="zh-CN" sz="2800" b="1" dirty="0"/>
          </a:p>
          <a:p>
            <a:r>
              <a:rPr lang="en-US" altLang="zh-CN" sz="2800" dirty="0"/>
              <a:t>M: Hi Sally! This is Joe.</a:t>
            </a:r>
            <a:endParaRPr lang="zh-CN" altLang="zh-CN" sz="2800" dirty="0"/>
          </a:p>
          <a:p>
            <a:r>
              <a:rPr lang="en-US" altLang="zh-CN" sz="2800" dirty="0">
                <a:solidFill>
                  <a:srgbClr val="FF0000"/>
                </a:solidFill>
              </a:rPr>
              <a:t>W: </a:t>
            </a:r>
            <a:r>
              <a:rPr lang="en-US" altLang="zh-CN" sz="2800" dirty="0"/>
              <a:t>Hi Joe!</a:t>
            </a:r>
            <a:endParaRPr lang="zh-CN" altLang="zh-CN" sz="2800" dirty="0"/>
          </a:p>
          <a:p>
            <a:r>
              <a:rPr lang="en-US" altLang="zh-CN" sz="2800" dirty="0"/>
              <a:t>M: We’re __________________ for Susanna this Friday.</a:t>
            </a:r>
            <a:endParaRPr lang="en-US" altLang="zh-CN" sz="2800" dirty="0"/>
          </a:p>
          <a:p>
            <a:r>
              <a:rPr lang="en-US" altLang="zh-CN" sz="2800" dirty="0"/>
              <a:t>    She is retiring this month. Would you like to come?</a:t>
            </a:r>
            <a:endParaRPr lang="zh-CN" altLang="zh-CN" sz="2800" dirty="0"/>
          </a:p>
          <a:p>
            <a:r>
              <a:rPr lang="en-US" altLang="zh-CN" sz="2800" dirty="0">
                <a:solidFill>
                  <a:srgbClr val="FF0000"/>
                </a:solidFill>
              </a:rPr>
              <a:t>W: </a:t>
            </a:r>
            <a:r>
              <a:rPr lang="en-US" altLang="zh-CN" sz="2800" dirty="0"/>
              <a:t>Sure, come in.</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9156" y="2930455"/>
            <a:ext cx="1633859" cy="3927545"/>
          </a:xfrm>
          <a:prstGeom prst="rect">
            <a:avLst/>
          </a:prstGeom>
        </p:spPr>
      </p:pic>
      <p:pic>
        <p:nvPicPr>
          <p:cNvPr id="3" name="2021年第一次山东听力音频-剪辑-20210109202225">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6490447" y="4759362"/>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79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custDataLst>
              <p:tags r:id="rId1"/>
            </p:custDataLst>
          </p:nvPr>
        </p:nvSpPr>
        <p:spPr>
          <a:xfrm>
            <a:off x="1" y="112154"/>
            <a:ext cx="12192000" cy="6745846"/>
          </a:xfrm>
          <a:prstGeom prst="rect">
            <a:avLst/>
          </a:prstGeom>
          <a:noFill/>
        </p:spPr>
        <p:txBody>
          <a:bodyPr anchor="ctr">
            <a:noAutofit/>
          </a:bodyPr>
          <a:lstStyle/>
          <a:p>
            <a:r>
              <a:rPr lang="en-US" altLang="zh-CN" sz="2400" b="1" dirty="0"/>
              <a:t>Text 9 186 词 </a:t>
            </a:r>
            <a:r>
              <a:rPr lang="en-US" altLang="zh-CN" sz="2400" b="1" dirty="0" err="1"/>
              <a:t>采访知名艺术家</a:t>
            </a:r>
            <a:endParaRPr lang="zh-CN" altLang="zh-CN" sz="2400" b="1" dirty="0"/>
          </a:p>
          <a:p>
            <a:r>
              <a:rPr lang="en-US" altLang="zh-CN" sz="2400" u="sng" dirty="0">
                <a:solidFill>
                  <a:srgbClr val="FF0000"/>
                </a:solidFill>
              </a:rPr>
              <a:t>W: </a:t>
            </a:r>
            <a:r>
              <a:rPr lang="en-US" altLang="zh-CN" sz="2400" dirty="0"/>
              <a:t>Good evening. This is Meeting Artists. </a:t>
            </a:r>
            <a:r>
              <a:rPr lang="en-US" altLang="zh-CN" sz="2400" u="sng" dirty="0">
                <a:solidFill>
                  <a:srgbClr val="00B050"/>
                </a:solidFill>
              </a:rPr>
              <a:t>Our guest </a:t>
            </a:r>
            <a:r>
              <a:rPr lang="en-US" altLang="zh-CN" sz="2400" dirty="0"/>
              <a:t>today is James </a:t>
            </a:r>
            <a:r>
              <a:rPr lang="en-US" altLang="zh-CN" sz="2400" dirty="0" err="1"/>
              <a:t>Patric</a:t>
            </a:r>
            <a:r>
              <a:rPr lang="en-US" altLang="zh-CN" sz="2400" dirty="0"/>
              <a:t> Comb, the happy artist. Mr. Comb is famous for his colorful murals that is pictures painted on the world. Welcome Happy. </a:t>
            </a:r>
            <a:r>
              <a:rPr lang="en-US" altLang="zh-CN" sz="2400" u="sng" dirty="0">
                <a:solidFill>
                  <a:srgbClr val="00B050"/>
                </a:solidFill>
              </a:rPr>
              <a:t>Our audience </a:t>
            </a:r>
            <a:r>
              <a:rPr lang="en-US" altLang="zh-CN" sz="2400" dirty="0"/>
              <a:t>is curious about how you got your name.</a:t>
            </a:r>
            <a:endParaRPr lang="zh-CN" altLang="zh-CN" sz="2400" dirty="0"/>
          </a:p>
          <a:p>
            <a:r>
              <a:rPr lang="en-US" altLang="zh-CN" sz="2400" u="sng" dirty="0"/>
              <a:t>M: </a:t>
            </a:r>
            <a:r>
              <a:rPr lang="en-US" altLang="zh-CN" sz="2400" u="sng" dirty="0">
                <a:solidFill>
                  <a:srgbClr val="00B050"/>
                </a:solidFill>
              </a:rPr>
              <a:t>My initials </a:t>
            </a:r>
            <a:r>
              <a:rPr lang="zh-CN" altLang="en-US" sz="2400" u="sng" dirty="0">
                <a:solidFill>
                  <a:srgbClr val="00B050"/>
                </a:solidFill>
              </a:rPr>
              <a:t>（ 熟词生义，这里的意思是姓名的首字母）</a:t>
            </a:r>
            <a:r>
              <a:rPr lang="en-US" altLang="zh-CN" sz="2400" dirty="0"/>
              <a:t>are JP. </a:t>
            </a:r>
            <a:r>
              <a:rPr lang="en-US" altLang="zh-CN" sz="2400" u="sng" dirty="0">
                <a:solidFill>
                  <a:srgbClr val="00B050"/>
                </a:solidFill>
              </a:rPr>
              <a:t>In Spanish</a:t>
            </a:r>
            <a:r>
              <a:rPr lang="en-US" altLang="zh-CN" sz="2400" dirty="0"/>
              <a:t>, they’re pronounced “ha-pay”. And my Mexican friends called me so when we were in Mexico.</a:t>
            </a:r>
            <a:endParaRPr lang="zh-CN" altLang="zh-CN" sz="2400" dirty="0"/>
          </a:p>
          <a:p>
            <a:r>
              <a:rPr lang="en-US" altLang="zh-CN" sz="2400" u="sng" dirty="0">
                <a:solidFill>
                  <a:srgbClr val="FF0000"/>
                </a:solidFill>
              </a:rPr>
              <a:t>W: </a:t>
            </a:r>
            <a:r>
              <a:rPr lang="en-US" altLang="zh-CN" sz="2400" u="sng" dirty="0">
                <a:solidFill>
                  <a:srgbClr val="00B050"/>
                </a:solidFill>
              </a:rPr>
              <a:t>What inspired </a:t>
            </a:r>
            <a:r>
              <a:rPr lang="en-US" altLang="zh-CN" sz="2400" dirty="0"/>
              <a:t>you to become </a:t>
            </a:r>
            <a:r>
              <a:rPr lang="en-US" altLang="zh-CN" sz="2400" u="sng" dirty="0">
                <a:solidFill>
                  <a:srgbClr val="00B050"/>
                </a:solidFill>
              </a:rPr>
              <a:t>an artist</a:t>
            </a:r>
            <a:r>
              <a:rPr lang="en-US" altLang="zh-CN" sz="2400" dirty="0"/>
              <a:t>?</a:t>
            </a:r>
            <a:endParaRPr lang="zh-CN" altLang="zh-CN" sz="2400" dirty="0"/>
          </a:p>
          <a:p>
            <a:r>
              <a:rPr lang="en-US" altLang="zh-CN" sz="2400" u="sng" dirty="0"/>
              <a:t>M: </a:t>
            </a:r>
            <a:r>
              <a:rPr lang="en-US" altLang="zh-CN" sz="2400" u="sng" dirty="0">
                <a:solidFill>
                  <a:srgbClr val="00B050"/>
                </a:solidFill>
              </a:rPr>
              <a:t>My father </a:t>
            </a:r>
            <a:r>
              <a:rPr lang="en-US" altLang="zh-CN" sz="2400" dirty="0"/>
              <a:t>was an oil painting artist. He used to work in the living room. One day when I was six, I put some paint and </a:t>
            </a:r>
            <a:r>
              <a:rPr lang="en-US" altLang="zh-CN" sz="2400" dirty="0" err="1"/>
              <a:t>wanna</a:t>
            </a:r>
            <a:r>
              <a:rPr lang="en-US" altLang="zh-CN" sz="2400" dirty="0"/>
              <a:t> his painting when he was out. First, he was mad. Then he left. That was all it took to make me an artist.</a:t>
            </a:r>
            <a:endParaRPr lang="zh-CN" altLang="zh-CN" sz="2400" dirty="0"/>
          </a:p>
          <a:p>
            <a:r>
              <a:rPr lang="en-US" altLang="zh-CN" sz="2400" u="sng" dirty="0">
                <a:solidFill>
                  <a:srgbClr val="FF0000"/>
                </a:solidFill>
              </a:rPr>
              <a:t>W: </a:t>
            </a:r>
            <a:r>
              <a:rPr lang="en-US" altLang="zh-CN" sz="2400" dirty="0"/>
              <a:t>How do you describe your work?</a:t>
            </a:r>
            <a:endParaRPr lang="zh-CN" altLang="zh-CN" sz="2400" dirty="0"/>
          </a:p>
          <a:p>
            <a:r>
              <a:rPr lang="en-US" altLang="zh-CN" sz="2400" u="sng" dirty="0"/>
              <a:t>M: </a:t>
            </a:r>
            <a:r>
              <a:rPr lang="en-US" altLang="zh-CN" sz="2400" dirty="0"/>
              <a:t>My work speaks to the five-year </a:t>
            </a:r>
            <a:r>
              <a:rPr lang="en-US" altLang="zh-CN" sz="2400" dirty="0" err="1"/>
              <a:t>olds</a:t>
            </a:r>
            <a:r>
              <a:rPr lang="en-US" altLang="zh-CN" sz="2400" dirty="0"/>
              <a:t> in all of us that we become experienced when we grow up. We’re </a:t>
            </a:r>
            <a:r>
              <a:rPr lang="en-US" altLang="zh-CN" sz="2400" u="sng" dirty="0">
                <a:solidFill>
                  <a:srgbClr val="00B050"/>
                </a:solidFill>
              </a:rPr>
              <a:t>always five years old at heart</a:t>
            </a:r>
            <a:r>
              <a:rPr lang="en-US" altLang="zh-CN" sz="2400" dirty="0"/>
              <a:t>. We all want to </a:t>
            </a:r>
            <a:r>
              <a:rPr lang="en-US" altLang="zh-CN" sz="2400" u="sng" dirty="0">
                <a:solidFill>
                  <a:srgbClr val="00B050"/>
                </a:solidFill>
              </a:rPr>
              <a:t>have fun</a:t>
            </a:r>
            <a:r>
              <a:rPr lang="en-US" altLang="zh-CN" sz="2400" dirty="0"/>
              <a:t>.</a:t>
            </a:r>
            <a:endParaRPr lang="zh-CN" altLang="zh-CN" sz="2400" dirty="0"/>
          </a:p>
          <a:p>
            <a:r>
              <a:rPr lang="en-US" altLang="zh-CN" sz="2400" u="sng" dirty="0">
                <a:solidFill>
                  <a:srgbClr val="FF0000"/>
                </a:solidFill>
              </a:rPr>
              <a:t>W: </a:t>
            </a:r>
            <a:r>
              <a:rPr lang="en-US" altLang="zh-CN" sz="2400" dirty="0"/>
              <a:t>That’s a unique idea, which is </a:t>
            </a:r>
            <a:r>
              <a:rPr lang="en-US" altLang="zh-CN" sz="2400" u="sng" dirty="0">
                <a:solidFill>
                  <a:srgbClr val="00B050"/>
                </a:solidFill>
              </a:rPr>
              <a:t>why your art is so special</a:t>
            </a:r>
            <a:r>
              <a:rPr lang="en-US" altLang="zh-CN" sz="2400" dirty="0"/>
              <a:t>. Thank you very much for coming Happy and for bringing us so much happiness.</a:t>
            </a:r>
            <a:endParaRPr lang="zh-CN" altLang="zh-CN" sz="2400" dirty="0"/>
          </a:p>
        </p:txBody>
      </p:sp>
      <p:pic>
        <p:nvPicPr>
          <p:cNvPr id="2" name="2021年第一次山东听力音频-剪辑-20210109212807">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6482117" y="0"/>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92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custDataLst>
              <p:tags r:id="rId1"/>
            </p:custDataLst>
          </p:nvPr>
        </p:nvSpPr>
        <p:spPr>
          <a:xfrm>
            <a:off x="1000461" y="570156"/>
            <a:ext cx="11116235" cy="6287844"/>
          </a:xfrm>
          <a:prstGeom prst="rect">
            <a:avLst/>
          </a:prstGeom>
          <a:noFill/>
        </p:spPr>
        <p:txBody>
          <a:bodyPr anchor="ctr">
            <a:normAutofit lnSpcReduction="10000"/>
          </a:bodyPr>
          <a:lstStyle/>
          <a:p>
            <a:r>
              <a:rPr lang="en-US" altLang="zh-CN" sz="2400" b="1" dirty="0"/>
              <a:t>Text 10     </a:t>
            </a:r>
            <a:r>
              <a:rPr lang="zh-CN" altLang="zh-CN" sz="2400" b="1" dirty="0"/>
              <a:t>介绍英语训练项目</a:t>
            </a:r>
            <a:endParaRPr lang="zh-CN" altLang="zh-CN" sz="2400" b="1" dirty="0"/>
          </a:p>
          <a:p>
            <a:r>
              <a:rPr lang="en-US" altLang="zh-CN" sz="2400" dirty="0"/>
              <a:t>W: Good morning, welcome to the language center of our university. We aim at helping people improve their language ability in several languages. Now our focus on one of our programs — the English training program, which I think you might be interested in. The program offers year-round English courses in _____levels from beginning to advanced. It offers a wide variety of courses for students, scholars, and professionals. Participants can prepare for study at an American university, improve their language skills and knowledge of U.S. culture needed for their jobs. The strength of the program is its ability to offer courses that are specially designed to____________________________. More students in this program study full-time which consists of twenty hours a week. On the first day of the program, you’ll take a test to determine your level. At the end of each seven-week session, your language skills are evaluated. And if you’ve made enough progress, you’re_________________________. In addition, you can enter the language center bonus project, which will allow you to___________________________________________. For more practice chances, there are also several social activities and field trips organized by the Students Center.</a:t>
            </a:r>
            <a:endParaRPr lang="zh-CN" altLang="zh-CN" sz="2400" dirty="0"/>
          </a:p>
          <a:p>
            <a:endParaRPr lang="zh-CN" altLang="zh-CN" dirty="0"/>
          </a:p>
        </p:txBody>
      </p:sp>
      <p:pic>
        <p:nvPicPr>
          <p:cNvPr id="26" name="图片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22" y="-318354"/>
            <a:ext cx="1172583" cy="3927545"/>
          </a:xfrm>
          <a:prstGeom prst="rect">
            <a:avLst/>
          </a:prstGeom>
        </p:spPr>
      </p:pic>
      <p:pic>
        <p:nvPicPr>
          <p:cNvPr id="7" name="2021年第一次山东听力音频-剪辑-20210109213727">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7490907" y="81318"/>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63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7"/>
                </p:tgtEl>
              </p:cMediaNode>
            </p:audio>
          </p:childTnLst>
        </p:cTn>
      </p:par>
    </p:tnLst>
    <p:bldLst>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custDataLst>
              <p:tags r:id="rId1"/>
            </p:custDataLst>
          </p:nvPr>
        </p:nvSpPr>
        <p:spPr>
          <a:xfrm>
            <a:off x="398033" y="570156"/>
            <a:ext cx="11718664" cy="6287844"/>
          </a:xfrm>
          <a:prstGeom prst="rect">
            <a:avLst/>
          </a:prstGeom>
          <a:noFill/>
        </p:spPr>
        <p:txBody>
          <a:bodyPr anchor="ctr">
            <a:normAutofit/>
          </a:bodyPr>
          <a:lstStyle/>
          <a:p>
            <a:r>
              <a:rPr lang="en-US" altLang="zh-CN" sz="2400" b="1" dirty="0"/>
              <a:t>Text 10           </a:t>
            </a:r>
            <a:endParaRPr lang="en-US" altLang="zh-CN" sz="2400" b="1" dirty="0"/>
          </a:p>
          <a:p>
            <a:r>
              <a:rPr lang="en-US" altLang="zh-CN" sz="2800" dirty="0"/>
              <a:t>17.How many levels does the program offer ?  </a:t>
            </a:r>
            <a:r>
              <a:rPr lang="zh-CN" altLang="en-US" sz="2800" dirty="0"/>
              <a:t>数字辨认题</a:t>
            </a:r>
            <a:endParaRPr lang="zh-CN" altLang="zh-CN" sz="2800" dirty="0"/>
          </a:p>
          <a:p>
            <a:pPr marL="514350" indent="-514350">
              <a:buAutoNum type="alphaUcPeriod"/>
            </a:pPr>
            <a:r>
              <a:rPr lang="en-US" altLang="zh-CN" sz="2800" dirty="0"/>
              <a:t>Seven.  </a:t>
            </a:r>
            <a:endParaRPr lang="en-US" altLang="zh-CN" sz="2800" dirty="0"/>
          </a:p>
          <a:p>
            <a:pPr marL="514350" indent="-514350">
              <a:buAutoNum type="alphaUcPeriod"/>
            </a:pPr>
            <a:endParaRPr lang="en-US" altLang="zh-CN" sz="2800" dirty="0"/>
          </a:p>
          <a:p>
            <a:pPr marL="514350" indent="-514350">
              <a:buAutoNum type="alphaUcPeriod"/>
            </a:pPr>
            <a:r>
              <a:rPr lang="en-US" altLang="zh-CN" sz="2800" dirty="0"/>
              <a:t> Eight. </a:t>
            </a:r>
            <a:endParaRPr lang="en-US" altLang="zh-CN" sz="2800" dirty="0"/>
          </a:p>
          <a:p>
            <a:r>
              <a:rPr lang="en-US" altLang="zh-CN" sz="2800" dirty="0"/>
              <a:t>     </a:t>
            </a:r>
            <a:endParaRPr lang="en-US" altLang="zh-CN" sz="2800" dirty="0"/>
          </a:p>
          <a:p>
            <a:r>
              <a:rPr lang="en-US" altLang="zh-CN" sz="2800" dirty="0"/>
              <a:t>C. Twelve.</a:t>
            </a:r>
            <a:endParaRPr lang="zh-CN" altLang="zh-CN" sz="2800" dirty="0"/>
          </a:p>
          <a:p>
            <a:r>
              <a:rPr lang="en-US" altLang="zh-CN" sz="2800" dirty="0"/>
              <a:t>18. What is the strength of the program? </a:t>
            </a:r>
            <a:r>
              <a:rPr lang="zh-CN" altLang="en-US" sz="2800" dirty="0"/>
              <a:t>细节题 </a:t>
            </a:r>
            <a:endParaRPr lang="en-US" altLang="zh-CN" sz="2800" dirty="0"/>
          </a:p>
          <a:p>
            <a:endParaRPr lang="zh-CN" altLang="zh-CN" sz="2800" dirty="0"/>
          </a:p>
          <a:p>
            <a:r>
              <a:rPr lang="en-US" altLang="zh-CN" sz="2800" dirty="0"/>
              <a:t>  A. It can meet  personal needs.    </a:t>
            </a:r>
            <a:endParaRPr lang="en-US" altLang="zh-CN" sz="2800" dirty="0"/>
          </a:p>
          <a:p>
            <a:endParaRPr lang="en-US" altLang="zh-CN" sz="2800" dirty="0"/>
          </a:p>
          <a:p>
            <a:r>
              <a:rPr lang="en-US" altLang="zh-CN" sz="2800" dirty="0"/>
              <a:t>  B. It is available throughout the year.   </a:t>
            </a:r>
            <a:endParaRPr lang="en-US" altLang="zh-CN" sz="2800" dirty="0"/>
          </a:p>
          <a:p>
            <a:endParaRPr lang="en-US" altLang="zh-CN" sz="2800" dirty="0"/>
          </a:p>
          <a:p>
            <a:r>
              <a:rPr lang="en-US" altLang="zh-CN" sz="2800" dirty="0"/>
              <a:t> C. It provides courses on U. S .culture . </a:t>
            </a:r>
            <a:endParaRPr lang="zh-CN" altLang="zh-CN" sz="2800" dirty="0"/>
          </a:p>
          <a:p>
            <a:endParaRPr lang="zh-CN" altLang="zh-CN" dirty="0"/>
          </a:p>
        </p:txBody>
      </p:sp>
      <p:pic>
        <p:nvPicPr>
          <p:cNvPr id="26" name="图片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22" y="-318354"/>
            <a:ext cx="892885" cy="3927545"/>
          </a:xfrm>
          <a:prstGeom prst="rect">
            <a:avLst/>
          </a:prstGeom>
        </p:spPr>
      </p:pic>
      <p:pic>
        <p:nvPicPr>
          <p:cNvPr id="5" name="图形 4" descr="蝴蝶 纯色填充"/>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3" y="2022575"/>
            <a:ext cx="914400" cy="914400"/>
          </a:xfrm>
          <a:prstGeom prst="rect">
            <a:avLst/>
          </a:prstGeom>
        </p:spPr>
      </p:pic>
      <p:pic>
        <p:nvPicPr>
          <p:cNvPr id="6" name="图形 5" descr="蝴蝶 纯色填充"/>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563" y="4117495"/>
            <a:ext cx="914400" cy="9144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custDataLst>
              <p:tags r:id="rId1"/>
            </p:custDataLst>
          </p:nvPr>
        </p:nvSpPr>
        <p:spPr>
          <a:xfrm>
            <a:off x="398033" y="570156"/>
            <a:ext cx="11718664" cy="6287844"/>
          </a:xfrm>
          <a:prstGeom prst="rect">
            <a:avLst/>
          </a:prstGeom>
          <a:noFill/>
        </p:spPr>
        <p:txBody>
          <a:bodyPr anchor="ctr">
            <a:normAutofit/>
          </a:bodyPr>
          <a:lstStyle/>
          <a:p>
            <a:r>
              <a:rPr lang="en-US" altLang="zh-CN" sz="2400" b="1" dirty="0"/>
              <a:t>Text 10           </a:t>
            </a:r>
            <a:endParaRPr lang="en-US" altLang="zh-CN" sz="2400" b="1" dirty="0"/>
          </a:p>
          <a:p>
            <a:r>
              <a:rPr lang="en-US" altLang="zh-CN" sz="2800" dirty="0"/>
              <a:t>19.What can students get if they perform well in an end-of-session ?</a:t>
            </a:r>
            <a:endParaRPr lang="zh-CN" altLang="zh-CN" sz="2800" dirty="0"/>
          </a:p>
          <a:p>
            <a:r>
              <a:rPr lang="en-US" altLang="zh-CN" sz="2800" dirty="0"/>
              <a:t>  A. A course for free .  </a:t>
            </a:r>
            <a:r>
              <a:rPr lang="zh-CN" altLang="en-US" sz="2800" dirty="0"/>
              <a:t>同义转述题 </a:t>
            </a:r>
            <a:endParaRPr lang="en-US" altLang="zh-CN" sz="2800" dirty="0"/>
          </a:p>
          <a:p>
            <a:endParaRPr lang="zh-CN" altLang="zh-CN" sz="2800" dirty="0"/>
          </a:p>
          <a:p>
            <a:r>
              <a:rPr lang="en-US" altLang="zh-CN" sz="2800" dirty="0"/>
              <a:t>  B. A chance to work part-time .</a:t>
            </a:r>
            <a:endParaRPr lang="en-US" altLang="zh-CN" sz="2800" dirty="0"/>
          </a:p>
          <a:p>
            <a:endParaRPr lang="zh-CN" altLang="zh-CN" sz="2800" dirty="0"/>
          </a:p>
          <a:p>
            <a:r>
              <a:rPr lang="en-US" altLang="zh-CN" sz="2800" dirty="0"/>
              <a:t>  C. A promotion to a high level .</a:t>
            </a:r>
            <a:endParaRPr lang="zh-CN" altLang="zh-CN" sz="2800" dirty="0"/>
          </a:p>
          <a:p>
            <a:r>
              <a:rPr lang="en-US" altLang="zh-CN" sz="2800" dirty="0"/>
              <a:t>20. What does the Language Center Bonus Project offer?  </a:t>
            </a:r>
            <a:r>
              <a:rPr lang="zh-CN" altLang="en-US" sz="2800" dirty="0"/>
              <a:t>同义转述题 </a:t>
            </a:r>
            <a:endParaRPr lang="zh-CN" altLang="zh-CN" sz="2800" dirty="0"/>
          </a:p>
          <a:p>
            <a:r>
              <a:rPr lang="en-US" altLang="zh-CN" sz="2800" dirty="0"/>
              <a:t>  A. Extra practice hours .    </a:t>
            </a:r>
            <a:endParaRPr lang="en-US" altLang="zh-CN" sz="2800" dirty="0"/>
          </a:p>
          <a:p>
            <a:endParaRPr lang="en-US" altLang="zh-CN" sz="2800" dirty="0"/>
          </a:p>
          <a:p>
            <a:r>
              <a:rPr lang="en-US" altLang="zh-CN" sz="2800" dirty="0"/>
              <a:t>   B. Social activities. </a:t>
            </a:r>
            <a:endParaRPr lang="en-US" altLang="zh-CN" sz="2800" dirty="0"/>
          </a:p>
          <a:p>
            <a:r>
              <a:rPr lang="en-US" altLang="zh-CN" sz="2800" dirty="0"/>
              <a:t>      </a:t>
            </a:r>
            <a:endParaRPr lang="en-US" altLang="zh-CN" sz="2800" dirty="0"/>
          </a:p>
          <a:p>
            <a:r>
              <a:rPr lang="en-US" altLang="zh-CN" sz="2800" dirty="0"/>
              <a:t>   C. Field trips . </a:t>
            </a:r>
            <a:endParaRPr lang="en-US" altLang="zh-CN" sz="2800" dirty="0"/>
          </a:p>
          <a:p>
            <a:r>
              <a:rPr lang="en-US" altLang="zh-CN" sz="2800" dirty="0"/>
              <a:t>     bonus n </a:t>
            </a:r>
            <a:r>
              <a:rPr lang="zh-CN" altLang="en-US" sz="2800" dirty="0"/>
              <a:t>奖金，红利；额外津贴  </a:t>
            </a:r>
            <a:endParaRPr lang="zh-CN" altLang="zh-CN" sz="2800" dirty="0"/>
          </a:p>
          <a:p>
            <a:endParaRPr lang="zh-CN" altLang="zh-CN" dirty="0"/>
          </a:p>
        </p:txBody>
      </p:sp>
      <p:pic>
        <p:nvPicPr>
          <p:cNvPr id="26" name="图片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22" y="-318354"/>
            <a:ext cx="892885" cy="3927545"/>
          </a:xfrm>
          <a:prstGeom prst="rect">
            <a:avLst/>
          </a:prstGeom>
        </p:spPr>
      </p:pic>
      <p:pic>
        <p:nvPicPr>
          <p:cNvPr id="8" name="图形 7" descr="蝴蝶 纯色填充"/>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563" y="2855653"/>
            <a:ext cx="914400" cy="914400"/>
          </a:xfrm>
          <a:prstGeom prst="rect">
            <a:avLst/>
          </a:prstGeom>
        </p:spPr>
      </p:pic>
      <p:pic>
        <p:nvPicPr>
          <p:cNvPr id="9" name="图形 8" descr="蝴蝶 纯色填充"/>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563" y="3770053"/>
            <a:ext cx="914400" cy="9144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custDataLst>
              <p:tags r:id="rId1"/>
            </p:custDataLst>
          </p:nvPr>
        </p:nvSpPr>
        <p:spPr>
          <a:xfrm>
            <a:off x="523875" y="570156"/>
            <a:ext cx="11592821" cy="6287844"/>
          </a:xfrm>
          <a:prstGeom prst="rect">
            <a:avLst/>
          </a:prstGeom>
          <a:noFill/>
        </p:spPr>
        <p:txBody>
          <a:bodyPr anchor="ctr">
            <a:normAutofit lnSpcReduction="10000"/>
          </a:bodyPr>
          <a:lstStyle/>
          <a:p>
            <a:r>
              <a:rPr lang="en-US" altLang="zh-CN" sz="2400" b="1" dirty="0"/>
              <a:t>Text 10     </a:t>
            </a:r>
            <a:r>
              <a:rPr lang="zh-CN" altLang="zh-CN" sz="2400" b="1" dirty="0"/>
              <a:t>介绍英语训练项目</a:t>
            </a:r>
            <a:endParaRPr lang="zh-CN" altLang="zh-CN" sz="2400" b="1" dirty="0"/>
          </a:p>
          <a:p>
            <a:r>
              <a:rPr lang="en-US" altLang="zh-CN" sz="2400" dirty="0"/>
              <a:t>      W: Goo</a:t>
            </a:r>
            <a:r>
              <a:rPr lang="en-US" altLang="zh-CN" sz="2400" dirty="0">
                <a:solidFill>
                  <a:srgbClr val="0070C0"/>
                </a:solidFill>
              </a:rPr>
              <a:t>d</a:t>
            </a:r>
            <a:r>
              <a:rPr lang="en-US" altLang="zh-CN" sz="2400" dirty="0"/>
              <a:t> morning, welcome to the language center of our university. We aim a</a:t>
            </a:r>
            <a:r>
              <a:rPr lang="en-US" altLang="zh-CN" sz="2400" dirty="0">
                <a:solidFill>
                  <a:srgbClr val="0070C0"/>
                </a:solidFill>
              </a:rPr>
              <a:t>t</a:t>
            </a:r>
            <a:r>
              <a:rPr lang="en-US" altLang="zh-CN" sz="2400" dirty="0"/>
              <a:t> helping people improve their language ability in several languages. Now our focu</a:t>
            </a:r>
            <a:r>
              <a:rPr lang="en-US" altLang="zh-CN" sz="2400" u="sng" dirty="0">
                <a:solidFill>
                  <a:srgbClr val="FF0000"/>
                </a:solidFill>
              </a:rPr>
              <a:t>s o</a:t>
            </a:r>
            <a:r>
              <a:rPr lang="en-US" altLang="zh-CN" sz="2400" dirty="0"/>
              <a:t>n o</a:t>
            </a:r>
            <a:r>
              <a:rPr lang="en-US" altLang="zh-CN" sz="2400" u="sng" dirty="0">
                <a:solidFill>
                  <a:srgbClr val="FF0000"/>
                </a:solidFill>
              </a:rPr>
              <a:t>ne o</a:t>
            </a:r>
            <a:r>
              <a:rPr lang="en-US" altLang="zh-CN" sz="2400" dirty="0"/>
              <a:t>f our programs — the English training program, whi</a:t>
            </a:r>
            <a:r>
              <a:rPr lang="en-US" altLang="zh-CN" sz="2400" u="sng" dirty="0">
                <a:solidFill>
                  <a:srgbClr val="FF0000"/>
                </a:solidFill>
              </a:rPr>
              <a:t>ch I</a:t>
            </a:r>
            <a:r>
              <a:rPr lang="en-US" altLang="zh-CN" sz="2400" dirty="0"/>
              <a:t> think you migh</a:t>
            </a:r>
            <a:r>
              <a:rPr lang="en-US" altLang="zh-CN" sz="2400" dirty="0">
                <a:solidFill>
                  <a:srgbClr val="0070C0"/>
                </a:solidFill>
              </a:rPr>
              <a:t>t</a:t>
            </a:r>
            <a:r>
              <a:rPr lang="en-US" altLang="zh-CN" sz="2400" dirty="0"/>
              <a:t> be interest</a:t>
            </a:r>
            <a:r>
              <a:rPr lang="en-US" altLang="zh-CN" sz="2400" u="sng" dirty="0">
                <a:solidFill>
                  <a:srgbClr val="FF0000"/>
                </a:solidFill>
              </a:rPr>
              <a:t>ed in</a:t>
            </a:r>
            <a:r>
              <a:rPr lang="en-US" altLang="zh-CN" sz="2400" dirty="0"/>
              <a:t>. The program offers year-round English courses in </a:t>
            </a:r>
            <a:r>
              <a:rPr lang="en-US" altLang="zh-CN" sz="2400" u="sng" dirty="0">
                <a:solidFill>
                  <a:srgbClr val="00B050"/>
                </a:solidFill>
              </a:rPr>
              <a:t>eight</a:t>
            </a:r>
            <a:r>
              <a:rPr lang="en-US" altLang="zh-CN" sz="2400" dirty="0"/>
              <a:t> levels from beginning to advanced. It offers a wide variety of courses for students, scholars, an</a:t>
            </a:r>
            <a:r>
              <a:rPr lang="en-US" altLang="zh-CN" sz="2400" dirty="0">
                <a:solidFill>
                  <a:srgbClr val="0070C0"/>
                </a:solidFill>
              </a:rPr>
              <a:t>d</a:t>
            </a:r>
            <a:r>
              <a:rPr lang="en-US" altLang="zh-CN" sz="2400" dirty="0"/>
              <a:t> professionals. Participants can prepare for study at an American university, improve their language skills an</a:t>
            </a:r>
            <a:r>
              <a:rPr lang="en-US" altLang="zh-CN" sz="2400" dirty="0">
                <a:solidFill>
                  <a:srgbClr val="0070C0"/>
                </a:solidFill>
              </a:rPr>
              <a:t>d </a:t>
            </a:r>
            <a:r>
              <a:rPr lang="en-US" altLang="zh-CN" sz="2400" dirty="0"/>
              <a:t>knowledge of U.S. culture needed for their jobs. The streng</a:t>
            </a:r>
            <a:r>
              <a:rPr lang="en-US" altLang="zh-CN" sz="2400" u="sng" dirty="0">
                <a:solidFill>
                  <a:srgbClr val="FF0000"/>
                </a:solidFill>
              </a:rPr>
              <a:t>th of </a:t>
            </a:r>
            <a:r>
              <a:rPr lang="en-US" altLang="zh-CN" sz="2400" dirty="0"/>
              <a:t>the program is its ability to offer courses tha</a:t>
            </a:r>
            <a:r>
              <a:rPr lang="en-US" altLang="zh-CN" sz="2400" u="sng" dirty="0">
                <a:solidFill>
                  <a:srgbClr val="FF0000"/>
                </a:solidFill>
              </a:rPr>
              <a:t>t are </a:t>
            </a:r>
            <a:r>
              <a:rPr lang="en-US" altLang="zh-CN" sz="2400" dirty="0"/>
              <a:t>specially designe</a:t>
            </a:r>
            <a:r>
              <a:rPr lang="en-US" altLang="zh-CN" sz="2400" dirty="0">
                <a:solidFill>
                  <a:srgbClr val="0070C0"/>
                </a:solidFill>
              </a:rPr>
              <a:t>d</a:t>
            </a:r>
            <a:r>
              <a:rPr lang="en-US" altLang="zh-CN" sz="2400" dirty="0"/>
              <a:t> </a:t>
            </a:r>
            <a:r>
              <a:rPr lang="en-US" altLang="zh-CN" sz="2400" u="sng" dirty="0">
                <a:solidFill>
                  <a:srgbClr val="00B050"/>
                </a:solidFill>
              </a:rPr>
              <a:t>to meet any student’s specific needs and goals</a:t>
            </a:r>
            <a:r>
              <a:rPr lang="en-US" altLang="zh-CN" sz="2400" dirty="0"/>
              <a:t>. More students in this program study full-time which consists of twenty hours a week. On the first day of the program, you’ll take a tes</a:t>
            </a:r>
            <a:r>
              <a:rPr lang="en-US" altLang="zh-CN" sz="2400" dirty="0">
                <a:solidFill>
                  <a:srgbClr val="0070C0"/>
                </a:solidFill>
              </a:rPr>
              <a:t>t</a:t>
            </a:r>
            <a:r>
              <a:rPr lang="en-US" altLang="zh-CN" sz="2400" dirty="0"/>
              <a:t> to determine your level. A</a:t>
            </a:r>
            <a:r>
              <a:rPr lang="en-US" altLang="zh-CN" sz="2400" dirty="0">
                <a:solidFill>
                  <a:srgbClr val="0070C0"/>
                </a:solidFill>
              </a:rPr>
              <a:t>t</a:t>
            </a:r>
            <a:r>
              <a:rPr lang="en-US" altLang="zh-CN" sz="2400" dirty="0"/>
              <a:t> the en</a:t>
            </a:r>
            <a:r>
              <a:rPr lang="en-US" altLang="zh-CN" sz="2400" u="sng" dirty="0">
                <a:solidFill>
                  <a:srgbClr val="FF0000"/>
                </a:solidFill>
              </a:rPr>
              <a:t>d of </a:t>
            </a:r>
            <a:r>
              <a:rPr lang="en-US" altLang="zh-CN" sz="2400" dirty="0"/>
              <a:t>each seven-week session, your language skills are evaluated. </a:t>
            </a:r>
            <a:r>
              <a:rPr lang="en-US" altLang="zh-CN" sz="2400" u="sng" dirty="0">
                <a:solidFill>
                  <a:srgbClr val="00B050"/>
                </a:solidFill>
              </a:rPr>
              <a:t>And if you’ve made enough progress, you’re promoted to the next level.</a:t>
            </a:r>
            <a:r>
              <a:rPr lang="en-US" altLang="zh-CN" sz="2400" dirty="0">
                <a:solidFill>
                  <a:srgbClr val="00B050"/>
                </a:solidFill>
              </a:rPr>
              <a:t> </a:t>
            </a:r>
            <a:r>
              <a:rPr lang="en-US" altLang="zh-CN" sz="2400" dirty="0"/>
              <a:t>In addition, you can enter the language center bonus project, which will allow you to </a:t>
            </a:r>
            <a:r>
              <a:rPr lang="en-US" altLang="zh-CN" sz="2400" u="sng" dirty="0">
                <a:solidFill>
                  <a:srgbClr val="00B050"/>
                </a:solidFill>
              </a:rPr>
              <a:t>have extra English hours with a native speaker</a:t>
            </a:r>
            <a:r>
              <a:rPr lang="en-US" altLang="zh-CN" sz="2400" dirty="0"/>
              <a:t>. For more practice chances, there are also several social activities an</a:t>
            </a:r>
            <a:r>
              <a:rPr lang="en-US" altLang="zh-CN" sz="2400" dirty="0">
                <a:solidFill>
                  <a:srgbClr val="0070C0"/>
                </a:solidFill>
              </a:rPr>
              <a:t>d</a:t>
            </a:r>
            <a:r>
              <a:rPr lang="en-US" altLang="zh-CN" sz="2400" dirty="0"/>
              <a:t> fiel</a:t>
            </a:r>
            <a:r>
              <a:rPr lang="en-US" altLang="zh-CN" sz="2400" dirty="0">
                <a:solidFill>
                  <a:srgbClr val="0070C0"/>
                </a:solidFill>
              </a:rPr>
              <a:t>d</a:t>
            </a:r>
            <a:r>
              <a:rPr lang="en-US" altLang="zh-CN" sz="2400" dirty="0"/>
              <a:t> trips organiz</a:t>
            </a:r>
            <a:r>
              <a:rPr lang="en-US" altLang="zh-CN" sz="2400" dirty="0">
                <a:solidFill>
                  <a:srgbClr val="0070C0"/>
                </a:solidFill>
              </a:rPr>
              <a:t>ed</a:t>
            </a:r>
            <a:r>
              <a:rPr lang="en-US" altLang="zh-CN" sz="2400" dirty="0"/>
              <a:t> by the Students Center.</a:t>
            </a:r>
            <a:endParaRPr lang="zh-CN" altLang="zh-CN" sz="2400" dirty="0"/>
          </a:p>
          <a:p>
            <a:endParaRPr lang="zh-CN" altLang="zh-CN" dirty="0"/>
          </a:p>
        </p:txBody>
      </p:sp>
      <p:pic>
        <p:nvPicPr>
          <p:cNvPr id="26" name="图片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21" y="-318354"/>
            <a:ext cx="838872" cy="3927545"/>
          </a:xfrm>
          <a:prstGeom prst="rect">
            <a:avLst/>
          </a:prstGeom>
        </p:spPr>
      </p:pic>
      <p:pic>
        <p:nvPicPr>
          <p:cNvPr id="7" name="2021年第一次山东听力音频-剪辑-20210109213727">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7490907" y="81318"/>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63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7"/>
                </p:tgtEl>
              </p:cMediaNode>
            </p:audio>
          </p:childTnLst>
        </p:cTn>
      </p:par>
    </p:tnLst>
    <p:bldLst>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1" r="-404"/>
          <a:stretch>
            <a:fillRect/>
          </a:stretch>
        </p:blipFill>
        <p:spPr>
          <a:xfrm flipH="1">
            <a:off x="7239096" y="18313"/>
            <a:ext cx="4680761" cy="6839687"/>
          </a:xfrm>
          <a:prstGeom prst="rect">
            <a:avLst/>
          </a:prstGeom>
        </p:spPr>
      </p:pic>
      <p:sp>
        <p:nvSpPr>
          <p:cNvPr id="6" name="TextBox 1"/>
          <p:cNvSpPr txBox="1">
            <a:spLocks noChangeArrowheads="1"/>
          </p:cNvSpPr>
          <p:nvPr>
            <p:custDataLst>
              <p:tags r:id="rId2"/>
            </p:custDataLst>
          </p:nvPr>
        </p:nvSpPr>
        <p:spPr bwMode="auto">
          <a:xfrm>
            <a:off x="2413000" y="2574925"/>
            <a:ext cx="339387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6000" dirty="0">
                <a:solidFill>
                  <a:schemeClr val="accent1"/>
                </a:solidFill>
                <a:latin typeface="印品黑体" panose="00000500000000000000" pitchFamily="2" charset="-122"/>
                <a:ea typeface="印品黑体" panose="00000500000000000000" pitchFamily="2" charset="-122"/>
              </a:rPr>
              <a:t>THANKS</a:t>
            </a:r>
            <a:endParaRPr lang="en-US" altLang="zh-CN" sz="6000" dirty="0">
              <a:solidFill>
                <a:schemeClr val="accent1"/>
              </a:solidFill>
              <a:latin typeface="印品黑体" panose="00000500000000000000" pitchFamily="2" charset="-122"/>
              <a:ea typeface="印品黑体" panose="00000500000000000000" pitchFamily="2" charset="-122"/>
            </a:endParaRPr>
          </a:p>
        </p:txBody>
      </p:sp>
      <p:sp>
        <p:nvSpPr>
          <p:cNvPr id="7" name="空心弧 6"/>
          <p:cNvSpPr/>
          <p:nvPr>
            <p:custDataLst>
              <p:tags r:id="rId3"/>
            </p:custDataLst>
          </p:nvPr>
        </p:nvSpPr>
        <p:spPr bwMode="auto">
          <a:xfrm rot="7086271">
            <a:off x="4697414" y="2335214"/>
            <a:ext cx="1482725" cy="1482725"/>
          </a:xfrm>
          <a:prstGeom prst="blockArc">
            <a:avLst>
              <a:gd name="adj1" fmla="val 5502533"/>
              <a:gd name="adj2" fmla="val 1980318"/>
              <a:gd name="adj3" fmla="val 1053"/>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latin typeface="印品黑体" panose="00000500000000000000" pitchFamily="2" charset="-122"/>
              <a:ea typeface="印品黑体" panose="00000500000000000000" pitchFamily="2" charset="-122"/>
            </a:endParaRPr>
          </a:p>
        </p:txBody>
      </p:sp>
      <p:sp>
        <p:nvSpPr>
          <p:cNvPr id="8" name="TextBox 8"/>
          <p:cNvSpPr txBox="1">
            <a:spLocks noChangeArrowheads="1"/>
          </p:cNvSpPr>
          <p:nvPr>
            <p:custDataLst>
              <p:tags r:id="rId4"/>
            </p:custDataLst>
          </p:nvPr>
        </p:nvSpPr>
        <p:spPr bwMode="auto">
          <a:xfrm>
            <a:off x="2560639" y="3419475"/>
            <a:ext cx="2192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dist">
              <a:defRPr/>
            </a:pPr>
            <a:r>
              <a:rPr lang="zh-CN" altLang="en-US" sz="1800" dirty="0">
                <a:latin typeface="印品黑体" panose="00000500000000000000" pitchFamily="2" charset="-122"/>
                <a:ea typeface="印品黑体" panose="00000500000000000000" pitchFamily="2" charset="-122"/>
              </a:rPr>
              <a:t>谢谢聆听</a:t>
            </a:r>
            <a:endParaRPr lang="zh-CN" altLang="en-US" sz="1800" dirty="0">
              <a:latin typeface="印品黑体" panose="00000500000000000000" pitchFamily="2" charset="-122"/>
              <a:ea typeface="印品黑体"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2" presetClass="entr" presetSubtype="2"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ppt_x</p:attrName>
                                        </p:attrNameLst>
                                      </p:cBhvr>
                                      <p:tavLst>
                                        <p:tav tm="0">
                                          <p:val>
                                            <p:strVal val="#ppt_x+#ppt_w*1.125000"/>
                                          </p:val>
                                        </p:tav>
                                        <p:tav tm="100000">
                                          <p:val>
                                            <p:strVal val="#ppt_x"/>
                                          </p:val>
                                        </p:tav>
                                      </p:tavLst>
                                    </p:anim>
                                    <p:animEffect transition="in" filter="wipe(left)">
                                      <p:cBhvr>
                                        <p:cTn id="14" dur="500"/>
                                        <p:tgtEl>
                                          <p:spTgt spid="7"/>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1" y="112154"/>
            <a:ext cx="2198629" cy="6745846"/>
          </a:xfrm>
          <a:prstGeom prst="rect">
            <a:avLst/>
          </a:prstGeom>
        </p:spPr>
      </p:pic>
      <p:sp>
        <p:nvSpPr>
          <p:cNvPr id="23" name="文本框 22"/>
          <p:cNvSpPr txBox="1"/>
          <p:nvPr>
            <p:custDataLst>
              <p:tags r:id="rId2"/>
            </p:custDataLst>
          </p:nvPr>
        </p:nvSpPr>
        <p:spPr>
          <a:xfrm>
            <a:off x="2703015" y="408791"/>
            <a:ext cx="9488985" cy="6142838"/>
          </a:xfrm>
          <a:prstGeom prst="rect">
            <a:avLst/>
          </a:prstGeom>
          <a:noFill/>
        </p:spPr>
        <p:txBody>
          <a:bodyPr anchor="ctr">
            <a:normAutofit/>
          </a:bodyPr>
          <a:lstStyle/>
          <a:p>
            <a:r>
              <a:rPr lang="en-US" altLang="zh-CN" sz="2800" b="1" dirty="0"/>
              <a:t>Text 1	</a:t>
            </a:r>
            <a:r>
              <a:rPr lang="zh-CN" altLang="en-US" sz="2800" b="1" dirty="0">
                <a:solidFill>
                  <a:srgbClr val="0070C0"/>
                </a:solidFill>
              </a:rPr>
              <a:t>细节理解题</a:t>
            </a:r>
            <a:endParaRPr lang="en-US" altLang="zh-CN" sz="2800" b="1" dirty="0">
              <a:solidFill>
                <a:srgbClr val="0070C0"/>
              </a:solidFill>
            </a:endParaRPr>
          </a:p>
          <a:p>
            <a:pPr marL="514350" indent="-514350">
              <a:buAutoNum type="arabicPeriod"/>
            </a:pPr>
            <a:r>
              <a:rPr lang="en-US" altLang="zh-CN" sz="2800" dirty="0"/>
              <a:t>What are the speakers talking about ?</a:t>
            </a:r>
            <a:endParaRPr lang="en-US" altLang="zh-CN" sz="2800" dirty="0"/>
          </a:p>
          <a:p>
            <a:pPr marL="514350" indent="-514350">
              <a:buAutoNum type="arabicPeriod"/>
            </a:pPr>
            <a:endParaRPr lang="zh-CN" altLang="zh-CN" sz="2800" dirty="0"/>
          </a:p>
          <a:p>
            <a:r>
              <a:rPr lang="en-US" altLang="zh-CN" sz="2800" dirty="0"/>
              <a:t>  A. A party .</a:t>
            </a:r>
            <a:endParaRPr lang="en-US" altLang="zh-CN" sz="2800" dirty="0"/>
          </a:p>
          <a:p>
            <a:endParaRPr lang="en-US" altLang="zh-CN" sz="2800" dirty="0"/>
          </a:p>
          <a:p>
            <a:r>
              <a:rPr lang="en-US" altLang="zh-CN" sz="2800" dirty="0"/>
              <a:t>  B. A gift.  </a:t>
            </a:r>
            <a:endParaRPr lang="en-US" altLang="zh-CN" sz="2800" dirty="0"/>
          </a:p>
          <a:p>
            <a:r>
              <a:rPr lang="en-US" altLang="zh-CN" sz="2800" dirty="0"/>
              <a:t>   </a:t>
            </a:r>
            <a:endParaRPr lang="en-US" altLang="zh-CN" sz="2800" dirty="0"/>
          </a:p>
          <a:p>
            <a:r>
              <a:rPr lang="en-US" altLang="zh-CN" sz="2800" dirty="0"/>
              <a:t>  C. A trip .</a:t>
            </a:r>
            <a:endParaRPr lang="zh-CN" altLang="zh-CN" sz="2800" dirty="0"/>
          </a:p>
          <a:p>
            <a:endParaRPr lang="zh-CN" altLang="zh-CN" sz="2800" b="1"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9156" y="2930455"/>
            <a:ext cx="1633859" cy="3927545"/>
          </a:xfrm>
          <a:prstGeom prst="rect">
            <a:avLst/>
          </a:prstGeom>
        </p:spPr>
      </p:pic>
      <p:pic>
        <p:nvPicPr>
          <p:cNvPr id="6" name="图形 5" descr="蝴蝶 纯色填充"/>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26930" y="2565810"/>
            <a:ext cx="914400" cy="9144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1" y="112154"/>
            <a:ext cx="2198629" cy="6745846"/>
          </a:xfrm>
          <a:prstGeom prst="rect">
            <a:avLst/>
          </a:prstGeom>
        </p:spPr>
      </p:pic>
      <p:sp>
        <p:nvSpPr>
          <p:cNvPr id="23" name="文本框 22"/>
          <p:cNvSpPr txBox="1"/>
          <p:nvPr>
            <p:custDataLst>
              <p:tags r:id="rId2"/>
            </p:custDataLst>
          </p:nvPr>
        </p:nvSpPr>
        <p:spPr>
          <a:xfrm>
            <a:off x="2703015" y="408791"/>
            <a:ext cx="9488985" cy="5304622"/>
          </a:xfrm>
          <a:prstGeom prst="rect">
            <a:avLst/>
          </a:prstGeom>
          <a:noFill/>
        </p:spPr>
        <p:txBody>
          <a:bodyPr anchor="ctr">
            <a:normAutofit/>
          </a:bodyPr>
          <a:lstStyle/>
          <a:p>
            <a:r>
              <a:rPr lang="en-US" altLang="zh-CN" sz="2800" b="1" dirty="0"/>
              <a:t>Text 1   </a:t>
            </a:r>
            <a:r>
              <a:rPr lang="en-US" altLang="zh-CN" sz="2800" b="1" dirty="0" err="1"/>
              <a:t>准备惊喜</a:t>
            </a:r>
            <a:r>
              <a:rPr lang="en-US" altLang="zh-CN" sz="2800" b="1" dirty="0"/>
              <a:t> “</a:t>
            </a:r>
            <a:r>
              <a:rPr lang="en-US" altLang="zh-CN" sz="2800" b="1" dirty="0" err="1"/>
              <a:t>退休</a:t>
            </a:r>
            <a:r>
              <a:rPr lang="en-US" altLang="zh-CN" sz="2800" b="1" dirty="0"/>
              <a:t>” </a:t>
            </a:r>
            <a:r>
              <a:rPr lang="en-US" altLang="zh-CN" sz="2800" b="1" dirty="0" err="1"/>
              <a:t>派对</a:t>
            </a:r>
            <a:endParaRPr lang="zh-CN" altLang="zh-CN" sz="2800" b="1" dirty="0"/>
          </a:p>
          <a:p>
            <a:r>
              <a:rPr lang="en-US" altLang="zh-CN" sz="2800" dirty="0"/>
              <a:t>M: Hi Sally! Thi</a:t>
            </a:r>
            <a:r>
              <a:rPr lang="en-US" altLang="zh-CN" sz="2800" u="sng" dirty="0">
                <a:solidFill>
                  <a:srgbClr val="FF0000"/>
                </a:solidFill>
              </a:rPr>
              <a:t>s i</a:t>
            </a:r>
            <a:r>
              <a:rPr lang="en-US" altLang="zh-CN" sz="2800" dirty="0"/>
              <a:t>s Joe.</a:t>
            </a:r>
            <a:endParaRPr lang="zh-CN" altLang="zh-CN" sz="2800" dirty="0"/>
          </a:p>
          <a:p>
            <a:r>
              <a:rPr lang="en-US" altLang="zh-CN" sz="2800" dirty="0">
                <a:solidFill>
                  <a:srgbClr val="FF0000"/>
                </a:solidFill>
              </a:rPr>
              <a:t>W: </a:t>
            </a:r>
            <a:r>
              <a:rPr lang="en-US" altLang="zh-CN" sz="2800" dirty="0"/>
              <a:t>Hi Joe!</a:t>
            </a:r>
            <a:endParaRPr lang="zh-CN" altLang="zh-CN" sz="2800" dirty="0"/>
          </a:p>
          <a:p>
            <a:r>
              <a:rPr lang="en-US" altLang="zh-CN" sz="2800" dirty="0"/>
              <a:t>M: We’re </a:t>
            </a:r>
            <a:r>
              <a:rPr lang="en-US" altLang="zh-CN" sz="2800" u="sng" dirty="0">
                <a:solidFill>
                  <a:srgbClr val="00B050"/>
                </a:solidFill>
              </a:rPr>
              <a:t>planning a surprise party </a:t>
            </a:r>
            <a:r>
              <a:rPr lang="en-US" altLang="zh-CN" sz="2800" dirty="0"/>
              <a:t>for Susanna this Friday.</a:t>
            </a:r>
            <a:endParaRPr lang="en-US" altLang="zh-CN" sz="2800" dirty="0"/>
          </a:p>
          <a:p>
            <a:r>
              <a:rPr lang="en-US" altLang="zh-CN" sz="2800" dirty="0"/>
              <a:t>    She is retiring this month. Woul</a:t>
            </a:r>
            <a:r>
              <a:rPr lang="en-US" altLang="zh-CN" sz="2800" u="sng" dirty="0">
                <a:solidFill>
                  <a:srgbClr val="FF0000"/>
                </a:solidFill>
              </a:rPr>
              <a:t>d you </a:t>
            </a:r>
            <a:r>
              <a:rPr lang="en-US" altLang="zh-CN" sz="2800" dirty="0"/>
              <a:t>like to come?</a:t>
            </a:r>
            <a:endParaRPr lang="zh-CN" altLang="zh-CN" sz="2800" dirty="0"/>
          </a:p>
          <a:p>
            <a:r>
              <a:rPr lang="en-US" altLang="zh-CN" sz="2800" dirty="0">
                <a:solidFill>
                  <a:srgbClr val="FF0000"/>
                </a:solidFill>
              </a:rPr>
              <a:t>W: </a:t>
            </a:r>
            <a:r>
              <a:rPr lang="en-US" altLang="zh-CN" sz="2800" dirty="0"/>
              <a:t>Sure, come in.</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9156" y="2930455"/>
            <a:ext cx="1633859" cy="3927545"/>
          </a:xfrm>
          <a:prstGeom prst="rect">
            <a:avLst/>
          </a:prstGeom>
        </p:spPr>
      </p:pic>
      <p:pic>
        <p:nvPicPr>
          <p:cNvPr id="6" name="2021年第一次山东听力音频-剪辑-20210109202225">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6697837" y="5692615"/>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79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bldLst>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1" y="112154"/>
            <a:ext cx="2198629" cy="6745846"/>
          </a:xfrm>
          <a:prstGeom prst="rect">
            <a:avLst/>
          </a:prstGeom>
        </p:spPr>
      </p:pic>
      <p:sp>
        <p:nvSpPr>
          <p:cNvPr id="23" name="文本框 22"/>
          <p:cNvSpPr txBox="1"/>
          <p:nvPr>
            <p:custDataLst>
              <p:tags r:id="rId2"/>
            </p:custDataLst>
          </p:nvPr>
        </p:nvSpPr>
        <p:spPr>
          <a:xfrm>
            <a:off x="2517289" y="408791"/>
            <a:ext cx="9674711" cy="5304622"/>
          </a:xfrm>
          <a:prstGeom prst="rect">
            <a:avLst/>
          </a:prstGeom>
          <a:noFill/>
        </p:spPr>
        <p:txBody>
          <a:bodyPr anchor="ctr">
            <a:normAutofit/>
          </a:bodyPr>
          <a:lstStyle/>
          <a:p>
            <a:r>
              <a:rPr lang="en-US" altLang="zh-CN" sz="2800" b="1" dirty="0"/>
              <a:t>Text 2	</a:t>
            </a:r>
            <a:endParaRPr lang="zh-CN" altLang="zh-CN" sz="2800" b="1" dirty="0"/>
          </a:p>
          <a:p>
            <a:r>
              <a:rPr lang="en-US" altLang="zh-CN" sz="2800" dirty="0">
                <a:solidFill>
                  <a:srgbClr val="FF0000"/>
                </a:solidFill>
              </a:rPr>
              <a:t>W: </a:t>
            </a:r>
            <a:r>
              <a:rPr lang="en-US" altLang="zh-CN" sz="2800" dirty="0"/>
              <a:t>I think you should try hard to get that job. You should do</a:t>
            </a:r>
            <a:endParaRPr lang="en-US" altLang="zh-CN" sz="2800" dirty="0"/>
          </a:p>
          <a:p>
            <a:r>
              <a:rPr lang="en-US" altLang="zh-CN" sz="2800" dirty="0"/>
              <a:t>     careful research to prepare for the interview.</a:t>
            </a:r>
            <a:endParaRPr lang="zh-CN" altLang="zh-CN" sz="2800" dirty="0"/>
          </a:p>
          <a:p>
            <a:r>
              <a:rPr lang="en-US" altLang="zh-CN" sz="2800" dirty="0"/>
              <a:t>M: Thanks. But I’ve changed my mind. Why should I go to</a:t>
            </a:r>
            <a:endParaRPr lang="en-US" altLang="zh-CN" sz="2800" dirty="0"/>
          </a:p>
          <a:p>
            <a:r>
              <a:rPr lang="en-US" altLang="zh-CN" sz="2800" dirty="0"/>
              <a:t>     these job interviews? I’d like to________________.</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9156" y="2930455"/>
            <a:ext cx="1633859" cy="3927545"/>
          </a:xfrm>
          <a:prstGeom prst="rect">
            <a:avLst/>
          </a:prstGeom>
        </p:spPr>
      </p:pic>
      <p:pic>
        <p:nvPicPr>
          <p:cNvPr id="3" name="2021年1月8日山东英语听力（第一次）音频-剪辑-20210119231644">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6025627" y="4685590"/>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81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1925618" y="1825625"/>
            <a:ext cx="9428181" cy="4351338"/>
          </a:xfrm>
        </p:spPr>
        <p:txBody>
          <a:bodyPr/>
          <a:lstStyle/>
          <a:p>
            <a:pPr marL="0" indent="0">
              <a:buNone/>
            </a:pPr>
            <a:r>
              <a:rPr lang="en-US" altLang="zh-CN" sz="2800" b="1" dirty="0"/>
              <a:t>Text 2	  </a:t>
            </a:r>
            <a:r>
              <a:rPr lang="zh-CN" altLang="en-US" sz="2800" b="1" dirty="0">
                <a:solidFill>
                  <a:srgbClr val="0070C0"/>
                </a:solidFill>
              </a:rPr>
              <a:t>同义转述 </a:t>
            </a:r>
            <a:endParaRPr lang="zh-CN" altLang="zh-CN" sz="2800" b="1" dirty="0">
              <a:solidFill>
                <a:srgbClr val="0070C0"/>
              </a:solidFill>
            </a:endParaRPr>
          </a:p>
          <a:p>
            <a:pPr marL="0" indent="0">
              <a:buNone/>
            </a:pPr>
            <a:r>
              <a:rPr lang="en-US" altLang="zh-CN" sz="2800" dirty="0"/>
              <a:t>2. What is the man considering doing ?</a:t>
            </a:r>
            <a:endParaRPr lang="zh-CN" altLang="zh-CN" sz="2800" dirty="0"/>
          </a:p>
          <a:p>
            <a:pPr marL="0" indent="0">
              <a:buNone/>
            </a:pPr>
            <a:r>
              <a:rPr lang="en-US" altLang="zh-CN" sz="2800" dirty="0"/>
              <a:t>  </a:t>
            </a:r>
            <a:endParaRPr lang="en-US" altLang="zh-CN" sz="2800" dirty="0"/>
          </a:p>
          <a:p>
            <a:pPr marL="514350" indent="-514350">
              <a:buAutoNum type="alphaUcPeriod"/>
            </a:pPr>
            <a:r>
              <a:rPr lang="en-US" altLang="zh-CN" sz="2800" dirty="0"/>
              <a:t>Joining a research team.   </a:t>
            </a:r>
            <a:endParaRPr lang="en-US" altLang="zh-CN" sz="2800" dirty="0"/>
          </a:p>
          <a:p>
            <a:pPr marL="0" indent="0">
              <a:buNone/>
            </a:pPr>
            <a:r>
              <a:rPr lang="en-US" altLang="zh-CN" sz="2800" dirty="0"/>
              <a:t>     </a:t>
            </a:r>
            <a:endParaRPr lang="zh-CN" altLang="zh-CN" sz="2800" dirty="0"/>
          </a:p>
          <a:p>
            <a:pPr marL="0" indent="0">
              <a:buNone/>
            </a:pPr>
            <a:r>
              <a:rPr lang="en-US" altLang="zh-CN" sz="2800" dirty="0"/>
              <a:t>B. Starting his own business.</a:t>
            </a:r>
            <a:endParaRPr lang="en-US" altLang="zh-CN" sz="2800" dirty="0"/>
          </a:p>
          <a:p>
            <a:pPr marL="0" indent="0">
              <a:buNone/>
            </a:pPr>
            <a:r>
              <a:rPr lang="en-US" altLang="zh-CN" sz="2800" dirty="0"/>
              <a:t>             </a:t>
            </a:r>
            <a:endParaRPr lang="zh-CN" altLang="zh-CN" sz="2800" dirty="0"/>
          </a:p>
          <a:p>
            <a:pPr marL="0" indent="0">
              <a:buNone/>
            </a:pPr>
            <a:r>
              <a:rPr lang="en-US" altLang="zh-CN" sz="2800" dirty="0"/>
              <a:t>C.  Attending more interview.</a:t>
            </a:r>
            <a:endParaRPr lang="zh-CN" altLang="zh-CN" sz="2800" dirty="0"/>
          </a:p>
          <a:p>
            <a:endParaRPr lang="zh-CN" altLang="en-US" dirty="0"/>
          </a:p>
        </p:txBody>
      </p:sp>
      <p:pic>
        <p:nvPicPr>
          <p:cNvPr id="4" name="图形 3" descr="蝴蝶 纯色填充"/>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640483" y="4119628"/>
            <a:ext cx="914400" cy="91440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0455" y="-414336"/>
            <a:ext cx="1065007" cy="6745846"/>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485" y="2249418"/>
            <a:ext cx="490703" cy="39275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1" y="112154"/>
            <a:ext cx="2198629" cy="6745846"/>
          </a:xfrm>
          <a:prstGeom prst="rect">
            <a:avLst/>
          </a:prstGeom>
        </p:spPr>
      </p:pic>
      <p:sp>
        <p:nvSpPr>
          <p:cNvPr id="23" name="文本框 22"/>
          <p:cNvSpPr txBox="1"/>
          <p:nvPr>
            <p:custDataLst>
              <p:tags r:id="rId2"/>
            </p:custDataLst>
          </p:nvPr>
        </p:nvSpPr>
        <p:spPr>
          <a:xfrm>
            <a:off x="2517289" y="408791"/>
            <a:ext cx="9674711" cy="5304622"/>
          </a:xfrm>
          <a:prstGeom prst="rect">
            <a:avLst/>
          </a:prstGeom>
          <a:noFill/>
        </p:spPr>
        <p:txBody>
          <a:bodyPr anchor="ctr">
            <a:normAutofit/>
          </a:bodyPr>
          <a:lstStyle/>
          <a:p>
            <a:r>
              <a:rPr lang="en-US" altLang="zh-CN" sz="2800" b="1" dirty="0"/>
              <a:t>Text 2		</a:t>
            </a:r>
            <a:r>
              <a:rPr lang="en-US" altLang="zh-CN" sz="2800" b="1" dirty="0" err="1"/>
              <a:t>工作与创业</a:t>
            </a:r>
            <a:endParaRPr lang="zh-CN" altLang="zh-CN" sz="2800" b="1" dirty="0"/>
          </a:p>
          <a:p>
            <a:r>
              <a:rPr lang="en-US" altLang="zh-CN" sz="2800" dirty="0">
                <a:solidFill>
                  <a:srgbClr val="FF0000"/>
                </a:solidFill>
              </a:rPr>
              <a:t>W: </a:t>
            </a:r>
            <a:r>
              <a:rPr lang="en-US" altLang="zh-CN" sz="2800" dirty="0"/>
              <a:t>I think you shoul</a:t>
            </a:r>
            <a:r>
              <a:rPr lang="en-US" altLang="zh-CN" sz="2800" dirty="0">
                <a:solidFill>
                  <a:srgbClr val="0070C0"/>
                </a:solidFill>
              </a:rPr>
              <a:t>d</a:t>
            </a:r>
            <a:r>
              <a:rPr lang="en-US" altLang="zh-CN" sz="2800" dirty="0"/>
              <a:t> try har</a:t>
            </a:r>
            <a:r>
              <a:rPr lang="en-US" altLang="zh-CN" sz="2800" dirty="0">
                <a:solidFill>
                  <a:srgbClr val="0070C0"/>
                </a:solidFill>
              </a:rPr>
              <a:t>d</a:t>
            </a:r>
            <a:r>
              <a:rPr lang="en-US" altLang="zh-CN" sz="2800" dirty="0"/>
              <a:t> to ge</a:t>
            </a:r>
            <a:r>
              <a:rPr lang="en-US" altLang="zh-CN" sz="2800" dirty="0">
                <a:solidFill>
                  <a:srgbClr val="0070C0"/>
                </a:solidFill>
              </a:rPr>
              <a:t>t</a:t>
            </a:r>
            <a:r>
              <a:rPr lang="en-US" altLang="zh-CN" sz="2800" dirty="0"/>
              <a:t> tha</a:t>
            </a:r>
            <a:r>
              <a:rPr lang="en-US" altLang="zh-CN" sz="2800" dirty="0">
                <a:solidFill>
                  <a:srgbClr val="0070C0"/>
                </a:solidFill>
              </a:rPr>
              <a:t>t</a:t>
            </a:r>
            <a:r>
              <a:rPr lang="en-US" altLang="zh-CN" sz="2800" dirty="0"/>
              <a:t> job. You shoul</a:t>
            </a:r>
            <a:r>
              <a:rPr lang="en-US" altLang="zh-CN" sz="2800" dirty="0">
                <a:solidFill>
                  <a:srgbClr val="0070C0"/>
                </a:solidFill>
              </a:rPr>
              <a:t>d</a:t>
            </a:r>
            <a:r>
              <a:rPr lang="en-US" altLang="zh-CN" sz="2800" dirty="0"/>
              <a:t> do</a:t>
            </a:r>
            <a:endParaRPr lang="en-US" altLang="zh-CN" sz="2800" dirty="0"/>
          </a:p>
          <a:p>
            <a:r>
              <a:rPr lang="en-US" altLang="zh-CN" sz="2800" dirty="0"/>
              <a:t>     careful research to prepare for the interview.</a:t>
            </a:r>
            <a:endParaRPr lang="zh-CN" altLang="zh-CN" sz="2800" dirty="0"/>
          </a:p>
          <a:p>
            <a:r>
              <a:rPr lang="en-US" altLang="zh-CN" sz="2800" dirty="0"/>
              <a:t>M: Thanks. Bu</a:t>
            </a:r>
            <a:r>
              <a:rPr lang="en-US" altLang="zh-CN" sz="2800" dirty="0">
                <a:solidFill>
                  <a:srgbClr val="0070C0"/>
                </a:solidFill>
              </a:rPr>
              <a:t>t</a:t>
            </a:r>
            <a:r>
              <a:rPr lang="en-US" altLang="zh-CN" sz="2800" dirty="0"/>
              <a:t> I’ve chang</a:t>
            </a:r>
            <a:r>
              <a:rPr lang="en-US" altLang="zh-CN" sz="2800" dirty="0">
                <a:solidFill>
                  <a:srgbClr val="0070C0"/>
                </a:solidFill>
              </a:rPr>
              <a:t>ed</a:t>
            </a:r>
            <a:r>
              <a:rPr lang="en-US" altLang="zh-CN" sz="2800" dirty="0"/>
              <a:t> my mind. Why shoul</a:t>
            </a:r>
            <a:r>
              <a:rPr lang="en-US" altLang="zh-CN" sz="2800" u="sng" dirty="0">
                <a:solidFill>
                  <a:srgbClr val="FF0000"/>
                </a:solidFill>
              </a:rPr>
              <a:t>d I</a:t>
            </a:r>
            <a:r>
              <a:rPr lang="en-US" altLang="zh-CN" sz="2800" dirty="0"/>
              <a:t> go to</a:t>
            </a:r>
            <a:endParaRPr lang="en-US" altLang="zh-CN" sz="2800" dirty="0"/>
          </a:p>
          <a:p>
            <a:r>
              <a:rPr lang="en-US" altLang="zh-CN" sz="2800" dirty="0"/>
              <a:t>     these job interviews? I’d like to </a:t>
            </a:r>
            <a:r>
              <a:rPr lang="en-US" altLang="zh-CN" sz="2800" u="sng" dirty="0">
                <a:solidFill>
                  <a:srgbClr val="00B050"/>
                </a:solidFill>
              </a:rPr>
              <a:t>be my own boss</a:t>
            </a:r>
            <a:r>
              <a:rPr lang="en-US" altLang="zh-CN" sz="2800" dirty="0"/>
              <a:t>.</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9156" y="2930455"/>
            <a:ext cx="1633859" cy="3927545"/>
          </a:xfrm>
          <a:prstGeom prst="rect">
            <a:avLst/>
          </a:prstGeom>
        </p:spPr>
      </p:pic>
      <p:pic>
        <p:nvPicPr>
          <p:cNvPr id="3" name="2021年1月8日山东英语听力（第一次）音频-剪辑-20210119231644">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6342268" y="4894227"/>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81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1" y="112154"/>
            <a:ext cx="2198629" cy="6745846"/>
          </a:xfrm>
          <a:prstGeom prst="rect">
            <a:avLst/>
          </a:prstGeom>
        </p:spPr>
      </p:pic>
      <p:sp>
        <p:nvSpPr>
          <p:cNvPr id="23" name="文本框 22"/>
          <p:cNvSpPr txBox="1"/>
          <p:nvPr>
            <p:custDataLst>
              <p:tags r:id="rId2"/>
            </p:custDataLst>
          </p:nvPr>
        </p:nvSpPr>
        <p:spPr>
          <a:xfrm>
            <a:off x="2592593" y="570156"/>
            <a:ext cx="9477487" cy="5304622"/>
          </a:xfrm>
          <a:prstGeom prst="rect">
            <a:avLst/>
          </a:prstGeom>
          <a:noFill/>
        </p:spPr>
        <p:txBody>
          <a:bodyPr anchor="ctr">
            <a:normAutofit/>
          </a:bodyPr>
          <a:lstStyle/>
          <a:p>
            <a:r>
              <a:rPr lang="en-US" altLang="zh-CN" sz="2800" b="1" dirty="0"/>
              <a:t>Text 3	</a:t>
            </a:r>
            <a:endParaRPr lang="en-US" altLang="zh-CN" sz="2800" b="1" dirty="0"/>
          </a:p>
          <a:p>
            <a:r>
              <a:rPr lang="en-US" altLang="zh-CN" sz="2800" dirty="0"/>
              <a:t>M: Excuse me. I’m sorry that _______________yesterday.</a:t>
            </a:r>
            <a:endParaRPr lang="zh-CN" altLang="zh-CN" sz="2800" dirty="0"/>
          </a:p>
          <a:p>
            <a:r>
              <a:rPr lang="en-US" altLang="zh-CN" sz="2800" dirty="0">
                <a:solidFill>
                  <a:srgbClr val="FF0000"/>
                </a:solidFill>
              </a:rPr>
              <a:t>W: </a:t>
            </a:r>
            <a:r>
              <a:rPr lang="en-US" altLang="zh-CN" sz="2800" dirty="0"/>
              <a:t>That’s okay. You know you need to __________for that, </a:t>
            </a:r>
            <a:endParaRPr lang="en-US" altLang="zh-CN" sz="2800" dirty="0"/>
          </a:p>
          <a:p>
            <a:r>
              <a:rPr lang="en-US" altLang="zh-CN" sz="2800" dirty="0"/>
              <a:t>      right? That’s one dollar and fifty cents total.</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9156" y="2930455"/>
            <a:ext cx="1633859" cy="3927545"/>
          </a:xfrm>
          <a:prstGeom prst="rect">
            <a:avLst/>
          </a:prstGeom>
        </p:spPr>
      </p:pic>
      <p:pic>
        <p:nvPicPr>
          <p:cNvPr id="2" name="2021年第一次山东听力音频-剪辑-20210109203257">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984838" y="4589427"/>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55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tags/tag1.xml><?xml version="1.0" encoding="utf-8"?>
<p:tagLst xmlns:p="http://schemas.openxmlformats.org/presentationml/2006/main">
  <p:tag name="MH" val="20170414083924"/>
  <p:tag name="MH_LIBRARY" val="GRAPHIC"/>
  <p:tag name="MH_ORDER" val="TextBox 23"/>
</p:tagLst>
</file>

<file path=ppt/tags/tag10.xml><?xml version="1.0" encoding="utf-8"?>
<p:tagLst xmlns:p="http://schemas.openxmlformats.org/presentationml/2006/main">
  <p:tag name="MH" val="20170414083924"/>
  <p:tag name="MH_LIBRARY" val="GRAPHIC"/>
  <p:tag name="MH_ORDER" val="TextBox 23"/>
</p:tagLst>
</file>

<file path=ppt/tags/tag11.xml><?xml version="1.0" encoding="utf-8"?>
<p:tagLst xmlns:p="http://schemas.openxmlformats.org/presentationml/2006/main">
  <p:tag name="MH" val="20170414083924"/>
  <p:tag name="MH_LIBRARY" val="GRAPHIC"/>
  <p:tag name="MH_ORDER" val="TextBox 23"/>
</p:tagLst>
</file>

<file path=ppt/tags/tag12.xml><?xml version="1.0" encoding="utf-8"?>
<p:tagLst xmlns:p="http://schemas.openxmlformats.org/presentationml/2006/main">
  <p:tag name="MH" val="20170414083924"/>
  <p:tag name="MH_LIBRARY" val="GRAPHIC"/>
  <p:tag name="MH_ORDER" val="TextBox 23"/>
</p:tagLst>
</file>

<file path=ppt/tags/tag13.xml><?xml version="1.0" encoding="utf-8"?>
<p:tagLst xmlns:p="http://schemas.openxmlformats.org/presentationml/2006/main">
  <p:tag name="MH" val="20170414083924"/>
  <p:tag name="MH_LIBRARY" val="GRAPHIC"/>
  <p:tag name="MH_ORDER" val="TextBox 23"/>
</p:tagLst>
</file>

<file path=ppt/tags/tag14.xml><?xml version="1.0" encoding="utf-8"?>
<p:tagLst xmlns:p="http://schemas.openxmlformats.org/presentationml/2006/main">
  <p:tag name="MH" val="20170414083924"/>
  <p:tag name="MH_LIBRARY" val="GRAPHIC"/>
  <p:tag name="MH_ORDER" val="TextBox 23"/>
</p:tagLst>
</file>

<file path=ppt/tags/tag15.xml><?xml version="1.0" encoding="utf-8"?>
<p:tagLst xmlns:p="http://schemas.openxmlformats.org/presentationml/2006/main">
  <p:tag name="MH" val="20170414083924"/>
  <p:tag name="MH_LIBRARY" val="GRAPHIC"/>
  <p:tag name="MH_ORDER" val="TextBox 23"/>
</p:tagLst>
</file>

<file path=ppt/tags/tag16.xml><?xml version="1.0" encoding="utf-8"?>
<p:tagLst xmlns:p="http://schemas.openxmlformats.org/presentationml/2006/main">
  <p:tag name="MH" val="20170414083924"/>
  <p:tag name="MH_LIBRARY" val="GRAPHIC"/>
  <p:tag name="MH_ORDER" val="TextBox 23"/>
</p:tagLst>
</file>

<file path=ppt/tags/tag17.xml><?xml version="1.0" encoding="utf-8"?>
<p:tagLst xmlns:p="http://schemas.openxmlformats.org/presentationml/2006/main">
  <p:tag name="MH" val="20170414083924"/>
  <p:tag name="MH_LIBRARY" val="GRAPHIC"/>
  <p:tag name="MH_ORDER" val="TextBox 23"/>
</p:tagLst>
</file>

<file path=ppt/tags/tag18.xml><?xml version="1.0" encoding="utf-8"?>
<p:tagLst xmlns:p="http://schemas.openxmlformats.org/presentationml/2006/main">
  <p:tag name="MH" val="20170414083924"/>
  <p:tag name="MH_LIBRARY" val="GRAPHIC"/>
  <p:tag name="MH_ORDER" val="TextBox 23"/>
</p:tagLst>
</file>

<file path=ppt/tags/tag19.xml><?xml version="1.0" encoding="utf-8"?>
<p:tagLst xmlns:p="http://schemas.openxmlformats.org/presentationml/2006/main">
  <p:tag name="MH" val="20170414083924"/>
  <p:tag name="MH_LIBRARY" val="GRAPHIC"/>
  <p:tag name="MH_ORDER" val="TextBox 23"/>
</p:tagLst>
</file>

<file path=ppt/tags/tag2.xml><?xml version="1.0" encoding="utf-8"?>
<p:tagLst xmlns:p="http://schemas.openxmlformats.org/presentationml/2006/main">
  <p:tag name="MH" val="20170414083924"/>
  <p:tag name="MH_LIBRARY" val="GRAPHIC"/>
  <p:tag name="MH_ORDER" val="TextBox 23"/>
</p:tagLst>
</file>

<file path=ppt/tags/tag20.xml><?xml version="1.0" encoding="utf-8"?>
<p:tagLst xmlns:p="http://schemas.openxmlformats.org/presentationml/2006/main">
  <p:tag name="MH" val="20170414083924"/>
  <p:tag name="MH_LIBRARY" val="GRAPHIC"/>
  <p:tag name="MH_ORDER" val="TextBox 23"/>
</p:tagLst>
</file>

<file path=ppt/tags/tag21.xml><?xml version="1.0" encoding="utf-8"?>
<p:tagLst xmlns:p="http://schemas.openxmlformats.org/presentationml/2006/main">
  <p:tag name="MH" val="20170414083924"/>
  <p:tag name="MH_LIBRARY" val="GRAPHIC"/>
  <p:tag name="MH_ORDER" val="TextBox 23"/>
</p:tagLst>
</file>

<file path=ppt/tags/tag22.xml><?xml version="1.0" encoding="utf-8"?>
<p:tagLst xmlns:p="http://schemas.openxmlformats.org/presentationml/2006/main">
  <p:tag name="MH" val="20170414083924"/>
  <p:tag name="MH_LIBRARY" val="GRAPHIC"/>
  <p:tag name="MH_ORDER" val="TextBox 23"/>
</p:tagLst>
</file>

<file path=ppt/tags/tag23.xml><?xml version="1.0" encoding="utf-8"?>
<p:tagLst xmlns:p="http://schemas.openxmlformats.org/presentationml/2006/main">
  <p:tag name="MH" val="20170414083924"/>
  <p:tag name="MH_LIBRARY" val="GRAPHIC"/>
  <p:tag name="MH_ORDER" val="TextBox 23"/>
</p:tagLst>
</file>

<file path=ppt/tags/tag24.xml><?xml version="1.0" encoding="utf-8"?>
<p:tagLst xmlns:p="http://schemas.openxmlformats.org/presentationml/2006/main">
  <p:tag name="MH" val="20170414083924"/>
  <p:tag name="MH_LIBRARY" val="GRAPHIC"/>
  <p:tag name="MH_ORDER" val="TextBox 23"/>
</p:tagLst>
</file>

<file path=ppt/tags/tag25.xml><?xml version="1.0" encoding="utf-8"?>
<p:tagLst xmlns:p="http://schemas.openxmlformats.org/presentationml/2006/main">
  <p:tag name="MH" val="20170414083924"/>
  <p:tag name="MH_LIBRARY" val="GRAPHIC"/>
  <p:tag name="MH_ORDER" val="TextBox 23"/>
</p:tagLst>
</file>

<file path=ppt/tags/tag26.xml><?xml version="1.0" encoding="utf-8"?>
<p:tagLst xmlns:p="http://schemas.openxmlformats.org/presentationml/2006/main">
  <p:tag name="MH" val="20170414083924"/>
  <p:tag name="MH_LIBRARY" val="GRAPHIC"/>
  <p:tag name="MH_ORDER" val="TextBox 23"/>
</p:tagLst>
</file>

<file path=ppt/tags/tag27.xml><?xml version="1.0" encoding="utf-8"?>
<p:tagLst xmlns:p="http://schemas.openxmlformats.org/presentationml/2006/main">
  <p:tag name="MH" val="20170414083924"/>
  <p:tag name="MH_LIBRARY" val="GRAPHIC"/>
  <p:tag name="MH_ORDER" val="TextBox 23"/>
</p:tagLst>
</file>

<file path=ppt/tags/tag28.xml><?xml version="1.0" encoding="utf-8"?>
<p:tagLst xmlns:p="http://schemas.openxmlformats.org/presentationml/2006/main">
  <p:tag name="MH" val="20170414083924"/>
  <p:tag name="MH_LIBRARY" val="GRAPHIC"/>
  <p:tag name="MH_ORDER" val="TextBox 23"/>
</p:tagLst>
</file>

<file path=ppt/tags/tag29.xml><?xml version="1.0" encoding="utf-8"?>
<p:tagLst xmlns:p="http://schemas.openxmlformats.org/presentationml/2006/main">
  <p:tag name="MH" val="20170414083924"/>
  <p:tag name="MH_LIBRARY" val="GRAPHIC"/>
  <p:tag name="MH_ORDER" val="TextBox 23"/>
</p:tagLst>
</file>

<file path=ppt/tags/tag3.xml><?xml version="1.0" encoding="utf-8"?>
<p:tagLst xmlns:p="http://schemas.openxmlformats.org/presentationml/2006/main">
  <p:tag name="MH" val="20170414083924"/>
  <p:tag name="MH_LIBRARY" val="GRAPHIC"/>
  <p:tag name="MH_ORDER" val="TextBox 23"/>
</p:tagLst>
</file>

<file path=ppt/tags/tag30.xml><?xml version="1.0" encoding="utf-8"?>
<p:tagLst xmlns:p="http://schemas.openxmlformats.org/presentationml/2006/main">
  <p:tag name="MH" val="20170414083924"/>
  <p:tag name="MH_LIBRARY" val="GRAPHIC"/>
  <p:tag name="MH_ORDER" val="TextBox 23"/>
</p:tagLst>
</file>

<file path=ppt/tags/tag31.xml><?xml version="1.0" encoding="utf-8"?>
<p:tagLst xmlns:p="http://schemas.openxmlformats.org/presentationml/2006/main">
  <p:tag name="MH" val="20170414083924"/>
  <p:tag name="MH_LIBRARY" val="GRAPHIC"/>
  <p:tag name="MH_ORDER" val="TextBox 23"/>
</p:tagLst>
</file>

<file path=ppt/tags/tag32.xml><?xml version="1.0" encoding="utf-8"?>
<p:tagLst xmlns:p="http://schemas.openxmlformats.org/presentationml/2006/main">
  <p:tag name="MH" val="20170507081541"/>
  <p:tag name="MH_LIBRARY" val="GRAPHIC"/>
  <p:tag name="MH_ORDER" val="TextBox 1"/>
</p:tagLst>
</file>

<file path=ppt/tags/tag33.xml><?xml version="1.0" encoding="utf-8"?>
<p:tagLst xmlns:p="http://schemas.openxmlformats.org/presentationml/2006/main">
  <p:tag name="MH" val="20170507081541"/>
  <p:tag name="MH_LIBRARY" val="GRAPHIC"/>
  <p:tag name="MH_ORDER" val="Block Arc 2"/>
</p:tagLst>
</file>

<file path=ppt/tags/tag34.xml><?xml version="1.0" encoding="utf-8"?>
<p:tagLst xmlns:p="http://schemas.openxmlformats.org/presentationml/2006/main">
  <p:tag name="MH" val="20170507081541"/>
  <p:tag name="MH_LIBRARY" val="GRAPHIC"/>
  <p:tag name="MH_ORDER" val="TextBox 8"/>
</p:tagLst>
</file>

<file path=ppt/tags/tag4.xml><?xml version="1.0" encoding="utf-8"?>
<p:tagLst xmlns:p="http://schemas.openxmlformats.org/presentationml/2006/main">
  <p:tag name="MH" val="20170414083924"/>
  <p:tag name="MH_LIBRARY" val="GRAPHIC"/>
  <p:tag name="MH_ORDER" val="TextBox 23"/>
</p:tagLst>
</file>

<file path=ppt/tags/tag5.xml><?xml version="1.0" encoding="utf-8"?>
<p:tagLst xmlns:p="http://schemas.openxmlformats.org/presentationml/2006/main">
  <p:tag name="MH" val="20170414083924"/>
  <p:tag name="MH_LIBRARY" val="GRAPHIC"/>
  <p:tag name="MH_ORDER" val="TextBox 23"/>
</p:tagLst>
</file>

<file path=ppt/tags/tag6.xml><?xml version="1.0" encoding="utf-8"?>
<p:tagLst xmlns:p="http://schemas.openxmlformats.org/presentationml/2006/main">
  <p:tag name="MH" val="20170414083924"/>
  <p:tag name="MH_LIBRARY" val="GRAPHIC"/>
  <p:tag name="MH_ORDER" val="TextBox 23"/>
</p:tagLst>
</file>

<file path=ppt/tags/tag7.xml><?xml version="1.0" encoding="utf-8"?>
<p:tagLst xmlns:p="http://schemas.openxmlformats.org/presentationml/2006/main">
  <p:tag name="MH" val="20170414083924"/>
  <p:tag name="MH_LIBRARY" val="GRAPHIC"/>
  <p:tag name="MH_ORDER" val="TextBox 23"/>
</p:tagLst>
</file>

<file path=ppt/tags/tag8.xml><?xml version="1.0" encoding="utf-8"?>
<p:tagLst xmlns:p="http://schemas.openxmlformats.org/presentationml/2006/main">
  <p:tag name="MH" val="20170414083924"/>
  <p:tag name="MH_LIBRARY" val="GRAPHIC"/>
  <p:tag name="MH_ORDER" val="TextBox 23"/>
</p:tagLst>
</file>

<file path=ppt/tags/tag9.xml><?xml version="1.0" encoding="utf-8"?>
<p:tagLst xmlns:p="http://schemas.openxmlformats.org/presentationml/2006/main">
  <p:tag name="MH" val="20170414083924"/>
  <p:tag name="MH_LIBRARY" val="GRAPHIC"/>
  <p:tag name="MH_ORDER" val="TextBox 23"/>
</p:tagLst>
</file>

<file path=ppt/theme/theme1.xml><?xml version="1.0" encoding="utf-8"?>
<a:theme xmlns:a="http://schemas.openxmlformats.org/drawingml/2006/main" name="Office 主题​​">
  <a:themeElements>
    <a:clrScheme name="自定义 8">
      <a:dk1>
        <a:sysClr val="windowText" lastClr="000000"/>
      </a:dk1>
      <a:lt1>
        <a:sysClr val="window" lastClr="FFFFFF"/>
      </a:lt1>
      <a:dk2>
        <a:srgbClr val="44546A"/>
      </a:dk2>
      <a:lt2>
        <a:srgbClr val="E7E6E6"/>
      </a:lt2>
      <a:accent1>
        <a:srgbClr val="C00000"/>
      </a:accent1>
      <a:accent2>
        <a:srgbClr val="000000"/>
      </a:accent2>
      <a:accent3>
        <a:srgbClr val="7F7F7F"/>
      </a:accent3>
      <a:accent4>
        <a:srgbClr val="FFC000"/>
      </a:accent4>
      <a:accent5>
        <a:srgbClr val="5B9BD5"/>
      </a:accent5>
      <a:accent6>
        <a:srgbClr val="70AD47"/>
      </a:accent6>
      <a:hlink>
        <a:srgbClr val="0563C1"/>
      </a:hlink>
      <a:folHlink>
        <a:srgbClr val="954F72"/>
      </a:folHlink>
    </a:clrScheme>
    <a:fontScheme name="自定义 1">
      <a:majorFont>
        <a:latin typeface="Arial"/>
        <a:ea typeface="幼圆"/>
        <a:cs typeface=""/>
      </a:majorFont>
      <a:minorFont>
        <a:latin typeface="Arial"/>
        <a:ea typeface="幼圆"/>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12566</Words>
  <Application>WPS 演示</Application>
  <PresentationFormat>宽屏</PresentationFormat>
  <Paragraphs>336</Paragraphs>
  <Slides>35</Slides>
  <Notes>33</Notes>
  <HiddenSlides>0</HiddenSlides>
  <MMClips>21</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35</vt:i4>
      </vt:variant>
    </vt:vector>
  </HeadingPairs>
  <TitlesOfParts>
    <vt:vector size="49" baseType="lpstr">
      <vt:lpstr>Arial</vt:lpstr>
      <vt:lpstr>宋体</vt:lpstr>
      <vt:lpstr>Wingdings</vt:lpstr>
      <vt:lpstr>印品黑体</vt:lpstr>
      <vt:lpstr>黑体</vt:lpstr>
      <vt:lpstr>微软雅黑</vt:lpstr>
      <vt:lpstr>Arial Unicode MS</vt:lpstr>
      <vt:lpstr>Calibri</vt:lpstr>
      <vt:lpstr>幼圆</vt:lpstr>
      <vt:lpstr>Times New Roman</vt:lpstr>
      <vt:lpstr>HelveticaNeue</vt:lpstr>
      <vt:lpstr>Corbel</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0508红色花朵PPT模板</dc:title>
  <dc:creator>admin013512</dc:creator>
  <cp:lastModifiedBy>南山有谷堆</cp:lastModifiedBy>
  <cp:revision>129</cp:revision>
  <dcterms:created xsi:type="dcterms:W3CDTF">2017-04-14T00:40:00Z</dcterms:created>
  <dcterms:modified xsi:type="dcterms:W3CDTF">2021-01-20T13:40:24Z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