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9" r:id="rId3"/>
    <p:sldId id="256" r:id="rId4"/>
    <p:sldId id="259" r:id="rId6"/>
    <p:sldId id="258" r:id="rId7"/>
    <p:sldId id="257" r:id="rId8"/>
    <p:sldId id="261" r:id="rId9"/>
    <p:sldId id="262" r:id="rId10"/>
    <p:sldId id="263" r:id="rId11"/>
    <p:sldId id="268" r:id="rId12"/>
    <p:sldId id="270" r:id="rId13"/>
    <p:sldId id="269" r:id="rId14"/>
    <p:sldId id="271" r:id="rId15"/>
    <p:sldId id="272" r:id="rId16"/>
    <p:sldId id="264" r:id="rId17"/>
    <p:sldId id="265" r:id="rId18"/>
    <p:sldId id="273" r:id="rId19"/>
    <p:sldId id="267" r:id="rId20"/>
    <p:sldId id="274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E2A71-F48E-4F69-9B61-A5983B015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microsoft.com/office/2007/relationships/media" Target="../media/media3.avi"/><Relationship Id="rId1" Type="http://schemas.openxmlformats.org/officeDocument/2006/relationships/video" Target="../media/media3.avi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1" y="0"/>
            <a:ext cx="31683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istening part1: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580" y="869698"/>
            <a:ext cx="8496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What on Earth Are We Doing to Our Planet</a:t>
            </a:r>
            <a:r>
              <a:rPr lang="en-US" altLang="zh-CN" sz="3200" b="1" dirty="0" smtClean="0"/>
              <a:t>?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	Our </a:t>
            </a:r>
            <a:r>
              <a:rPr lang="en-US" altLang="zh-CN" sz="2400" b="1" dirty="0"/>
              <a:t>planet’s ________ is dying out at an alarming rate. Between 150-200 species are becoming extinct every day. This mass extinction is caused by hunting, habitat ______, and pollution. We must make people aware of the problem and help _______ the endangered wildlife before it’s too late!</a:t>
            </a:r>
            <a:endParaRPr lang="en-US" altLang="zh-C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191" y="365187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protect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61414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loss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49163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wildlife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67944" y="2038077"/>
            <a:ext cx="2232248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24126" y="1507668"/>
            <a:ext cx="2664297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09968" y="1491629"/>
            <a:ext cx="1314159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3688" y="957957"/>
            <a:ext cx="1584176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52539" y="3651870"/>
            <a:ext cx="3184586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735795" y="3118197"/>
            <a:ext cx="2988332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94325" y="2614141"/>
            <a:ext cx="2061949" cy="389658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Listening and speaking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5782" y="2579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46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0" y="0"/>
            <a:ext cx="34743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istening part2: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b="1" dirty="0" smtClean="0"/>
              <a:t>How </a:t>
            </a:r>
            <a:r>
              <a:rPr lang="en-US" altLang="zh-CN" sz="2400" b="1" dirty="0"/>
              <a:t>many elephants are killed on average every day</a:t>
            </a:r>
            <a:r>
              <a:rPr lang="en-US" altLang="zh-CN" sz="2400" b="1" dirty="0" smtClean="0"/>
              <a:t>?____</a:t>
            </a:r>
            <a:endParaRPr lang="en-US" altLang="zh-CN" sz="2400" b="1" dirty="0" smtClean="0"/>
          </a:p>
          <a:p>
            <a:pPr marL="457200" indent="-457200">
              <a:buAutoNum type="arabicPeriod"/>
            </a:pPr>
            <a:endParaRPr lang="en-US" altLang="zh-CN" sz="2400" b="1" dirty="0"/>
          </a:p>
          <a:p>
            <a:pPr marL="457200" indent="-457200">
              <a:buAutoNum type="arabicPeriod"/>
            </a:pPr>
            <a:r>
              <a:rPr lang="en-US" altLang="zh-CN" sz="2400" b="1" dirty="0" smtClean="0"/>
              <a:t>What did Prince William say about China?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A. China has made a lot of progress.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B. China can become a global leader in wildlife protection.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C. China preserves its natural habitats well. 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pPr marL="457200" indent="-457200">
              <a:buAutoNum type="arabicPeriod" startAt="3"/>
            </a:pPr>
            <a:r>
              <a:rPr lang="en-US" altLang="zh-CN" sz="2400" b="1" dirty="0" smtClean="0"/>
              <a:t>What does the speaker tell us at the ending of the speech?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_________________________________________</a:t>
            </a:r>
            <a:endParaRPr lang="en-US" altLang="zh-C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57115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Change begins with you!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22927"/>
            <a:ext cx="9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B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627534"/>
            <a:ext cx="9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54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837" y="4240128"/>
            <a:ext cx="82244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If </a:t>
            </a:r>
            <a:r>
              <a:rPr lang="en-US" altLang="zh-CN" sz="2000" b="1" dirty="0"/>
              <a:t>we want things to change, we must change ourselves first and not wait for others to change first. We must be the change we want to see in the world. </a:t>
            </a:r>
            <a:endParaRPr lang="en-US" altLang="zh-CN" sz="2000" b="1" dirty="0"/>
          </a:p>
        </p:txBody>
      </p:sp>
      <p:pic>
        <p:nvPicPr>
          <p:cNvPr id="2" name="Listening and speakin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9578" y="1505714"/>
            <a:ext cx="609600" cy="609600"/>
          </a:xfrm>
          <a:prstGeom prst="rect">
            <a:avLst/>
          </a:prstGeom>
        </p:spPr>
      </p:pic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-352"/>
            <a:ext cx="9160412" cy="5155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55" y="195486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Someone has to1.____________________________. Some famous people, such as Chinese superstar Yao Ming and Britain’s Prince William, work hard to help. In October 2015, Prince William 2._________________ on CCTV: “In the 33 years since I was born, 3.______________________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Africa’s elephant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  Of those that are left, 20000 are killed every year. That is 54 elephants killed every single day.” That means 4.____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his speech, Prince William also praised China’s efforts to protect wildlife: “ 5._____________________ that China can become 6.________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in the protection of wildlife.” You don’t have to be Prince William or Yao Ming to speak up and do something 7.________________. ________. You can 8.______________________________ in your area. Remember: Change begins with you!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219822"/>
            <a:ext cx="3541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absolutely convinced </a:t>
            </a:r>
            <a:endParaRPr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156" y="4229095"/>
            <a:ext cx="1189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203598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lost around 70 percent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92251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up for endangered animals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8386" y="867094"/>
            <a:ext cx="291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a moving speech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226811"/>
            <a:ext cx="5462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 which are being killed right now!</a:t>
            </a:r>
            <a:endParaRPr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185167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0184" y="4227934"/>
            <a:ext cx="4168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 voice of wildlife protection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3219821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581023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8759" y="3941063"/>
            <a:ext cx="2461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endangered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22720" y="227674"/>
            <a:ext cx="2325544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166509" y="250800"/>
            <a:ext cx="1189468" cy="3723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739899" y="4298780"/>
            <a:ext cx="1823895" cy="3612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524328" y="3281758"/>
            <a:ext cx="11627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619672" y="3255244"/>
            <a:ext cx="3072263" cy="3954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55977" y="2240190"/>
            <a:ext cx="1341929" cy="328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327961" y="902518"/>
            <a:ext cx="2608461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73491" y="3622525"/>
            <a:ext cx="1108185" cy="3427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Listening and speakin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2306732"/>
            <a:ext cx="609600" cy="60960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808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4239" r="9691" b="624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289" y="1131590"/>
            <a:ext cx="7417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face of the massive extinction of endangered animals, </a:t>
            </a:r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hat can we do to preserve them from dying out ?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561" r="13007" b="8001"/>
          <a:stretch>
            <a:fillRect/>
          </a:stretch>
        </p:blipFill>
        <p:spPr>
          <a:xfrm>
            <a:off x="6732240" y="2787774"/>
            <a:ext cx="1112838" cy="1854702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-352"/>
            <a:ext cx="9160412" cy="5155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16" y="51470"/>
            <a:ext cx="896448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What can we do to preserve them from dying out ?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4867" y="627534"/>
            <a:ext cx="72674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cs typeface="Times New Roman" panose="02020603050405020304" pitchFamily="18" charset="0"/>
              </a:rPr>
              <a:t>If a problem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seems too difficult for 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a single nation, the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global community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 can sometimes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provide a solution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 </a:t>
            </a: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cs typeface="Times New Roman" panose="02020603050405020304" pitchFamily="18" charset="0"/>
              </a:rPr>
              <a:t>Laws </a:t>
            </a:r>
            <a:r>
              <a:rPr lang="en-US" altLang="zh-CN" sz="2200" b="1" dirty="0">
                <a:cs typeface="Times New Roman" panose="02020603050405020304" pitchFamily="18" charset="0"/>
              </a:rPr>
              <a:t>should be passed to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stop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cs typeface="Times New Roman" panose="02020603050405020304" pitchFamily="18" charset="0"/>
              </a:rPr>
              <a:t>people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from</a:t>
            </a:r>
            <a:r>
              <a:rPr lang="en-US" altLang="zh-CN" sz="2200" b="1" dirty="0">
                <a:cs typeface="Times New Roman" panose="02020603050405020304" pitchFamily="18" charset="0"/>
              </a:rPr>
              <a:t> killing or hunting them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</a:t>
            </a: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Nature preserves/reserves </a:t>
            </a:r>
            <a:r>
              <a:rPr lang="en-US" altLang="zh-CN" sz="2200" b="1" dirty="0">
                <a:cs typeface="Times New Roman" panose="02020603050405020304" pitchFamily="18" charset="0"/>
              </a:rPr>
              <a:t>are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set up </a:t>
            </a:r>
            <a:r>
              <a:rPr lang="en-US" altLang="zh-CN" sz="2200" b="1" dirty="0">
                <a:cs typeface="Times New Roman" panose="02020603050405020304" pitchFamily="18" charset="0"/>
              </a:rPr>
              <a:t>so that wild animals can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live in peace </a:t>
            </a:r>
            <a:r>
              <a:rPr lang="en-US" altLang="zh-CN" sz="2200" b="1" dirty="0">
                <a:cs typeface="Times New Roman" panose="02020603050405020304" pitchFamily="18" charset="0"/>
              </a:rPr>
              <a:t>with no hunting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</a:t>
            </a: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cs typeface="Times New Roman" panose="02020603050405020304" pitchFamily="18" charset="0"/>
              </a:rPr>
              <a:t>People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are educated to be aware of </a:t>
            </a:r>
            <a:r>
              <a:rPr lang="en-US" altLang="zh-CN" sz="2200" b="1" dirty="0">
                <a:cs typeface="Times New Roman" panose="02020603050405020304" pitchFamily="18" charset="0"/>
              </a:rPr>
              <a:t>the importance of wildlife protection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</a:t>
            </a:r>
            <a:endParaRPr lang="en-US" altLang="zh-CN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1520" y="4418494"/>
            <a:ext cx="6822620" cy="601528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561" r="13007" b="8001"/>
          <a:stretch>
            <a:fillRect/>
          </a:stretch>
        </p:blipFill>
        <p:spPr>
          <a:xfrm>
            <a:off x="7651950" y="3075806"/>
            <a:ext cx="1112838" cy="185470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47" y="843558"/>
            <a:ext cx="1544307" cy="15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7560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People organized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international organizations </a:t>
            </a:r>
            <a:r>
              <a:rPr lang="en-US" altLang="zh-CN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to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preserve wildlife </a:t>
            </a:r>
            <a:r>
              <a:rPr lang="en-US" altLang="zh-CN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together. </a:t>
            </a:r>
            <a:endParaRPr lang="en-US" altLang="zh-CN" sz="2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威廉王子、贝克汉姆和姚明－保护野生动物公益广告_高清_baofeng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27534"/>
            <a:ext cx="9144000" cy="447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42"/>
            <a:ext cx="460851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33"/>
                </a:solidFill>
                <a:latin typeface="Arial" panose="020B0604020202020204"/>
              </a:rPr>
              <a:t>public service advertising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1607"/>
            <a:ext cx="4644008" cy="51435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t="17294" r="11594"/>
          <a:stretch>
            <a:fillRect/>
          </a:stretch>
        </p:blipFill>
        <p:spPr>
          <a:xfrm>
            <a:off x="0" y="0"/>
            <a:ext cx="4355976" cy="519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56" y="12642"/>
            <a:ext cx="12596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poster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8309" y="4083918"/>
            <a:ext cx="9180512" cy="707886"/>
          </a:xfrm>
          <a:prstGeom prst="rect">
            <a:avLst/>
          </a:prstGeom>
          <a:solidFill>
            <a:srgbClr val="92D05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Impact" panose="020B0806030902050204" pitchFamily="34" charset="0"/>
              </a:rPr>
              <a:t>When the buying stops, the killing can too.</a:t>
            </a:r>
            <a:endParaRPr lang="en-US" altLang="zh-CN" sz="4000" dirty="0" smtClean="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>
            <a:off x="0" y="267494"/>
            <a:ext cx="9144000" cy="4608512"/>
          </a:xfrm>
          <a:prstGeom prst="cloudCallout">
            <a:avLst>
              <a:gd name="adj1" fmla="val -38106"/>
              <a:gd name="adj2" fmla="val 827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38140" y="1168671"/>
            <a:ext cx="766772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200" b="1" dirty="0"/>
              <a:t>The protection of wild animals and plants is essentially to protect the ecological environment on which human beings live, is to protect the homeland of human beings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pPr lvl="0" algn="r">
              <a:spcBef>
                <a:spcPct val="20000"/>
              </a:spcBef>
            </a:pPr>
            <a:r>
              <a:rPr lang="en-US" altLang="zh-CN" sz="3200" b="1" i="1" dirty="0" smtClean="0">
                <a:solidFill>
                  <a:prstClr val="black"/>
                </a:solidFill>
              </a:rPr>
              <a:t>-- Xi </a:t>
            </a:r>
            <a:r>
              <a:rPr lang="en-US" altLang="zh-CN" sz="3200" b="1" i="1" dirty="0" err="1" smtClean="0">
                <a:solidFill>
                  <a:prstClr val="black"/>
                </a:solidFill>
              </a:rPr>
              <a:t>Jinping</a:t>
            </a:r>
            <a:endParaRPr lang="zh-CN" alt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30735" y="2110085"/>
            <a:ext cx="335978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zh-CN" altLang="en-U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583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5496" y="3507854"/>
            <a:ext cx="9144000" cy="897392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What are they scared of?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8" name="图片占位符 6" descr="C:\Users\Administrator\Desktop\d50735fae6cd7b89191e53300e2442a7d9330e16.jpgd50735fae6cd7b89191e53300e2442a7d9330e16"/>
          <p:cNvPicPr>
            <a:picLocks noChangeAspect="1"/>
          </p:cNvPicPr>
          <p:nvPr/>
        </p:nvPicPr>
        <p:blipFill>
          <a:blip r:embed="rId3"/>
          <a:srcRect l="9001" t="7656" r="6264" b="4165"/>
          <a:stretch>
            <a:fillRect/>
          </a:stretch>
        </p:blipFill>
        <p:spPr>
          <a:xfrm>
            <a:off x="1763688" y="278867"/>
            <a:ext cx="5373469" cy="3312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451596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-- Yu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Yue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Shengzhou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Senior High School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195486"/>
            <a:ext cx="9131300" cy="923330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Impact" panose="020B0806030902050204" pitchFamily="34" charset="0"/>
              </a:rPr>
              <a:t>M2U2 </a:t>
            </a:r>
            <a:r>
              <a:rPr lang="en-US" altLang="zh-CN" sz="5400" dirty="0">
                <a:latin typeface="Impact" panose="020B0806030902050204" pitchFamily="34" charset="0"/>
              </a:rPr>
              <a:t>W</a:t>
            </a:r>
            <a:r>
              <a:rPr lang="en-US" altLang="zh-CN" sz="5400" dirty="0" smtClean="0">
                <a:latin typeface="Impact" panose="020B0806030902050204" pitchFamily="34" charset="0"/>
              </a:rPr>
              <a:t>ildlife Protection</a:t>
            </a:r>
            <a:endParaRPr lang="zh-CN" altLang="en-US" sz="5400" dirty="0"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68266" y="1516187"/>
            <a:ext cx="10080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7200" b="1" dirty="0"/>
              <a:t>｛</a:t>
            </a:r>
            <a:endParaRPr lang="zh-CN" altLang="en-US" sz="7200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60428" y="1265362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0000FF"/>
                </a:solidFill>
              </a:rPr>
              <a:t>wild plants 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60428" y="2079749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00FF"/>
                </a:solidFill>
              </a:rPr>
              <a:t>wild animals</a:t>
            </a:r>
            <a:endParaRPr lang="en-US" altLang="zh-CN" sz="4000" b="1">
              <a:solidFill>
                <a:srgbClr val="0000FF"/>
              </a:solidFill>
            </a:endParaRPr>
          </a:p>
        </p:txBody>
      </p:sp>
      <p:sp>
        <p:nvSpPr>
          <p:cNvPr id="9" name="直角双向箭头 8"/>
          <p:cNvSpPr/>
          <p:nvPr/>
        </p:nvSpPr>
        <p:spPr>
          <a:xfrm rot="5400000">
            <a:off x="3354387" y="1149588"/>
            <a:ext cx="1339850" cy="1108075"/>
          </a:xfrm>
          <a:prstGeom prst="leftUpArrow">
            <a:avLst>
              <a:gd name="adj1" fmla="val 14284"/>
              <a:gd name="adj2" fmla="val 25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Rectangle 16"/>
          <p:cNvSpPr>
            <a:spLocks noRot="1" noChangeArrowheads="1"/>
          </p:cNvSpPr>
          <p:nvPr/>
        </p:nvSpPr>
        <p:spPr bwMode="auto">
          <a:xfrm>
            <a:off x="3237458" y="3651869"/>
            <a:ext cx="5078958" cy="665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kumimoji="1" lang="en-US" altLang="zh-CN" b="1" kern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Listening and Speaking</a:t>
            </a:r>
            <a:endParaRPr kumimoji="1" lang="en-US" altLang="zh-CN" b="1" kern="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2544"/>
            <a:ext cx="2074540" cy="3004488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4390" y="19548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Wildlife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60428" y="1987214"/>
            <a:ext cx="3384376" cy="89309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4239" r="9691" b="624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583" y="555526"/>
            <a:ext cx="76162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What's </a:t>
            </a:r>
            <a:r>
              <a:rPr lang="en-US" altLang="zh-CN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the present living condition of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wild animals?</a:t>
            </a:r>
            <a:endParaRPr lang="zh-CN" alt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22837"/>
            <a:ext cx="1701715" cy="1701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22837"/>
            <a:ext cx="1656184" cy="1701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1805" y="3012029"/>
            <a:ext cx="92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</a:rPr>
              <a:t>or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" y="0"/>
            <a:ext cx="464994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1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omic Sans MS" panose="030F0702030302020204" pitchFamily="66" charset="0"/>
              </a:rPr>
              <a:t>i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llegal hunting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97" y="4620280"/>
            <a:ext cx="4102655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Whales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are hunted for </a:t>
            </a:r>
            <a:r>
              <a:rPr lang="en-US" altLang="zh-CN" sz="2600" b="1" dirty="0" smtClean="0"/>
              <a:t>food!</a:t>
            </a:r>
            <a:endParaRPr lang="zh-CN" alt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32339" y="4250948"/>
            <a:ext cx="4511661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Elephants are hunted for ivories!</a:t>
            </a:r>
            <a:endParaRPr lang="zh-CN" altLang="en-US" sz="2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7507" cy="51435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511"/>
            <a:ext cx="4499991" cy="5134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omic Sans MS" panose="030F0702030302020204" pitchFamily="66" charset="0"/>
              </a:rPr>
              <a:t>h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abitat</a:t>
            </a:r>
            <a:r>
              <a:rPr lang="en-US" altLang="zh-CN" sz="4000" b="1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loss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289" y="3837527"/>
            <a:ext cx="465529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Global warming </a:t>
            </a:r>
            <a:r>
              <a:rPr lang="en-US" altLang="zh-CN" sz="2600" b="1" dirty="0" smtClean="0"/>
              <a:t>melt glaciers so that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polar bears </a:t>
            </a:r>
            <a:r>
              <a:rPr lang="en-US" altLang="zh-CN" sz="2600" b="1" dirty="0" smtClean="0"/>
              <a:t>are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losing their homes.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7492" y="3850838"/>
            <a:ext cx="4486507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People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cut trees </a:t>
            </a:r>
            <a:r>
              <a:rPr lang="en-US" altLang="zh-CN" sz="2600" b="1" dirty="0" smtClean="0"/>
              <a:t>for various reasons so </a:t>
            </a:r>
            <a:r>
              <a:rPr lang="en-US" altLang="zh-CN" sz="2600" b="1" dirty="0"/>
              <a:t>that </a:t>
            </a:r>
            <a:r>
              <a:rPr lang="en-US" altLang="zh-CN" sz="2600" b="1" dirty="0">
                <a:solidFill>
                  <a:srgbClr val="FF0000"/>
                </a:solidFill>
              </a:rPr>
              <a:t>natural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habitats</a:t>
            </a:r>
            <a:r>
              <a:rPr lang="en-US" altLang="zh-CN" sz="2600" b="1" dirty="0" smtClean="0"/>
              <a:t> are fewer and fewer. </a:t>
            </a:r>
            <a:endParaRPr lang="zh-CN" altLang="en-US" sz="2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0"/>
            <a:ext cx="4584493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74617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omic Sans MS" panose="030F0702030302020204" pitchFamily="66" charset="0"/>
              </a:rPr>
              <a:t>w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hite pollution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55926"/>
            <a:ext cx="9329467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People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throw away </a:t>
            </a:r>
            <a:r>
              <a:rPr lang="en-US" altLang="zh-CN" sz="2600" b="1" dirty="0" smtClean="0"/>
              <a:t>plastic bags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there and here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en-US" altLang="zh-CN" sz="2600" b="1" dirty="0" smtClean="0"/>
              <a:t> which pollutes wild animals’ habitat. </a:t>
            </a:r>
            <a:endParaRPr lang="zh-CN" alt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anose="030F0702030302020204" pitchFamily="66" charset="0"/>
              </a:rPr>
              <a:t>habitat pollution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18" y="-20538"/>
            <a:ext cx="239878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i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llegal hunting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7614"/>
            <a:ext cx="239878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h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abitat</a:t>
            </a:r>
            <a:r>
              <a:rPr lang="en-US" altLang="zh-CN" sz="3200" b="1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loss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1" y="2660077"/>
            <a:ext cx="239878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h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abitat</a:t>
            </a:r>
            <a:endParaRPr lang="en-US" altLang="zh-CN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3200" b="1" dirty="0" smtClean="0">
                <a:latin typeface="Comic Sans MS" panose="030F0702030302020204" pitchFamily="66" charset="0"/>
              </a:rPr>
              <a:t>pollution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086820"/>
            <a:ext cx="24117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l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ack of food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2413007" y="412340"/>
            <a:ext cx="396044" cy="431965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04226" y="2283718"/>
            <a:ext cx="608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bg1"/>
                </a:solidFill>
              </a:rPr>
              <a:t>The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mass extinction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is caused.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05" y="3484047"/>
            <a:ext cx="1551971" cy="1594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9612" y="68589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bg1"/>
                </a:solidFill>
              </a:rPr>
              <a:t>An increasing number of wild animals are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dying out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.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" y="0"/>
            <a:ext cx="9122569" cy="5143500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229" y="879562"/>
            <a:ext cx="2778923" cy="316835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915566"/>
            <a:ext cx="2650158" cy="309634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226" y="915566"/>
            <a:ext cx="2676895" cy="316835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56" y="12642"/>
            <a:ext cx="12596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poster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51470"/>
            <a:ext cx="764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What message do these posters share?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Wild animals are in danger!</a:t>
            </a:r>
            <a:endParaRPr lang="zh-CN" altLang="en-US" sz="5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1"/>
  <p:tag name="KSO_WM_UNIT_TYPE" val="a"/>
  <p:tag name="KSO_WM_UNIT_INDEX" val="1"/>
  <p:tag name="KSO_WM_UNIT_ID" val="custom160231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3651</Words>
  <Application>WPS 演示</Application>
  <PresentationFormat>全屏显示(16:9)</PresentationFormat>
  <Paragraphs>151</Paragraphs>
  <Slides>18</Slides>
  <Notes>3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Impact</vt:lpstr>
      <vt:lpstr>Wingdings 2</vt:lpstr>
      <vt:lpstr>Comic Sans MS</vt:lpstr>
      <vt:lpstr>Times New Roman</vt:lpstr>
      <vt:lpstr>Arial</vt:lpstr>
      <vt:lpstr>Calibri</vt:lpstr>
      <vt:lpstr>微软雅黑</vt:lpstr>
      <vt:lpstr>Arial Unicode MS</vt:lpstr>
      <vt:lpstr>HelveticaNeue</vt:lpstr>
      <vt:lpstr>NumberOnly</vt:lpstr>
      <vt:lpstr>华文新魏</vt:lpstr>
      <vt:lpstr>Office 主题</vt:lpstr>
      <vt:lpstr>PowerPoint 演示文稿</vt:lpstr>
      <vt:lpstr>What are they scared of?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Protection</dc:title>
  <dc:creator>俞樾</dc:creator>
  <cp:lastModifiedBy>南山有谷堆</cp:lastModifiedBy>
  <cp:revision>55</cp:revision>
  <dcterms:created xsi:type="dcterms:W3CDTF">2020-12-28T02:20:00Z</dcterms:created>
  <dcterms:modified xsi:type="dcterms:W3CDTF">2021-01-19T08:32:20Z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