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315" r:id="rId3"/>
    <p:sldId id="273" r:id="rId4"/>
    <p:sldId id="301" r:id="rId5"/>
    <p:sldId id="261" r:id="rId7"/>
    <p:sldId id="258" r:id="rId8"/>
    <p:sldId id="289" r:id="rId9"/>
    <p:sldId id="290" r:id="rId10"/>
    <p:sldId id="291" r:id="rId11"/>
    <p:sldId id="292" r:id="rId12"/>
    <p:sldId id="293" r:id="rId13"/>
    <p:sldId id="302" r:id="rId14"/>
    <p:sldId id="298" r:id="rId15"/>
    <p:sldId id="294" r:id="rId16"/>
    <p:sldId id="303" r:id="rId17"/>
    <p:sldId id="304" r:id="rId18"/>
    <p:sldId id="297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38" y="78"/>
      </p:cViewPr>
      <p:guideLst>
        <p:guide orient="horz" pos="2062"/>
        <p:guide pos="38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E17A-57A2-4FFC-887E-FABA6F4FD0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84B93-ED9F-40EE-B612-47189D0391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E17A-57A2-4FFC-887E-FABA6F4FD0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84B93-ED9F-40EE-B612-47189D0391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E17A-57A2-4FFC-887E-FABA6F4FD0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84B93-ED9F-40EE-B612-47189D0391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260" y="4404360"/>
            <a:ext cx="1617345" cy="263398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100965" y="73660"/>
            <a:ext cx="12003405" cy="670242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E17A-57A2-4FFC-887E-FABA6F4FD0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84B93-ED9F-40EE-B612-47189D0391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3707765"/>
            <a:ext cx="2134870" cy="3305810"/>
            <a:chOff x="2368517" y="1213446"/>
            <a:chExt cx="3210199" cy="4787304"/>
          </a:xfrm>
        </p:grpSpPr>
        <p:sp>
          <p:nvSpPr>
            <p:cNvPr id="8" name="椭圆 7"/>
            <p:cNvSpPr/>
            <p:nvPr/>
          </p:nvSpPr>
          <p:spPr>
            <a:xfrm>
              <a:off x="2463743" y="2285999"/>
              <a:ext cx="3114973" cy="3114973"/>
            </a:xfrm>
            <a:prstGeom prst="ellipse">
              <a:avLst/>
            </a:pr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17" y="1213446"/>
              <a:ext cx="2940002" cy="4787304"/>
            </a:xfrm>
            <a:prstGeom prst="rect">
              <a:avLst/>
            </a:prstGeom>
          </p:spPr>
        </p:pic>
      </p:grpSp>
      <p:sp>
        <p:nvSpPr>
          <p:cNvPr id="10" name="圆角矩形 9"/>
          <p:cNvSpPr/>
          <p:nvPr userDrawn="1"/>
        </p:nvSpPr>
        <p:spPr>
          <a:xfrm>
            <a:off x="100965" y="59690"/>
            <a:ext cx="12003405" cy="670242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E17A-57A2-4FFC-887E-FABA6F4FD0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84B93-ED9F-40EE-B612-47189D0391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E17A-57A2-4FFC-887E-FABA6F4FD0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84B93-ED9F-40EE-B612-47189D0391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E17A-57A2-4FFC-887E-FABA6F4FD0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84B93-ED9F-40EE-B612-47189D0391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475"/>
            <a:ext cx="1464945" cy="2930525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100965" y="59690"/>
            <a:ext cx="12003405" cy="670242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E17A-57A2-4FFC-887E-FABA6F4FD0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84B93-ED9F-40EE-B612-47189D0391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E17A-57A2-4FFC-887E-FABA6F4FD0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84B93-ED9F-40EE-B612-47189D0391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3E17A-57A2-4FFC-887E-FABA6F4FD0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84B93-ED9F-40EE-B612-47189D03914B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hyperlink" Target="Unit4%20Natural%20Disaster.mp4" TargetMode="Externa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.svg"/><Relationship Id="rId2" Type="http://schemas.openxmlformats.org/officeDocument/2006/relationships/image" Target="../media/image13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.svg"/><Relationship Id="rId2" Type="http://schemas.openxmlformats.org/officeDocument/2006/relationships/image" Target="../media/image13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80000">
            <a:off x="11713463" y="-14420"/>
            <a:ext cx="537210" cy="6330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231630" y="246380"/>
            <a:ext cx="22644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en-US" sz="3600" b="1" i="1">
                <a:solidFill>
                  <a:srgbClr val="C00000"/>
                </a:solidFill>
                <a:sym typeface="+mn-ea"/>
              </a:rPr>
              <a:t>The people</a:t>
            </a:r>
            <a:endParaRPr lang="en-US" altLang="en-US" sz="36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7500" y="274955"/>
            <a:ext cx="316039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en-US" sz="3600" b="1" i="1">
                <a:sym typeface="+mn-ea"/>
              </a:rPr>
              <a:t>The earthquake</a:t>
            </a:r>
            <a:endParaRPr lang="en-US" altLang="en-US" sz="3600" b="1" i="1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3255" y="1029970"/>
            <a:ext cx="232981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buClrTx/>
              <a:buSzTx/>
              <a:buFontTx/>
            </a:pPr>
            <a:r>
              <a:rPr lang="en-US" altLang="en-US" sz="3600" b="1" i="1">
                <a:sym typeface="+mn-ea"/>
              </a:rPr>
              <a:t>Destructive</a:t>
            </a:r>
            <a:endParaRPr lang="en-US" altLang="en-US" sz="3600" b="1" i="1"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21665" y="3592830"/>
            <a:ext cx="27628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600" b="1" i="1">
                <a:sym typeface="+mn-ea"/>
              </a:rPr>
              <a:t>Unstoppable</a:t>
            </a:r>
            <a:endParaRPr lang="en-US" altLang="zh-CN" sz="3600" b="1" i="1"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43255" y="1844675"/>
            <a:ext cx="32092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600" b="1" i="1">
                <a:sym typeface="+mn-ea"/>
              </a:rPr>
              <a:t>Unpredictable</a:t>
            </a:r>
            <a:endParaRPr lang="en-US" altLang="zh-CN" sz="3600" b="1" i="1"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36270" y="2734945"/>
            <a:ext cx="27539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600" b="1" i="1">
                <a:sym typeface="+mn-ea"/>
              </a:rPr>
              <a:t>Unavoidable</a:t>
            </a:r>
            <a:endParaRPr lang="en-US" altLang="zh-CN" sz="3600" b="1" i="1"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94055" y="5090795"/>
            <a:ext cx="15741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600" b="1" i="1">
                <a:sym typeface="+mn-ea"/>
              </a:rPr>
              <a:t>Cruel</a:t>
            </a:r>
            <a:endParaRPr lang="en-US" altLang="zh-CN" sz="3600" b="1" i="1"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10185" y="1012825"/>
            <a:ext cx="3375025" cy="48615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52545" y="891540"/>
            <a:ext cx="4823460" cy="82994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>
              <a:buClrTx/>
              <a:buSzTx/>
              <a:buFontTx/>
            </a:pPr>
            <a:r>
              <a:rPr lang="en-US" altLang="en-US" sz="24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How did the people of San Francisco behave during the disaster?</a:t>
            </a:r>
            <a:endParaRPr lang="en-US" altLang="en-US" sz="2400" b="1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677275" y="1387475"/>
            <a:ext cx="35147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600" b="1" i="1">
                <a:solidFill>
                  <a:srgbClr val="C00000"/>
                </a:solidFill>
                <a:sym typeface="+mn-ea"/>
              </a:rPr>
              <a:t>Brave &amp; Selfless</a:t>
            </a:r>
            <a:endParaRPr lang="en-US" altLang="zh-CN" sz="36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729355" y="1844675"/>
            <a:ext cx="508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en-US" sz="2800" b="1" i="1">
                <a:solidFill>
                  <a:srgbClr val="C00000"/>
                </a:solidFill>
                <a:sym typeface="+mn-ea"/>
              </a:rPr>
              <a:t>The firefighters did their best </a:t>
            </a:r>
            <a:endParaRPr lang="en-US" altLang="en-US" sz="28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676005" y="1029970"/>
            <a:ext cx="3375025" cy="486156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677275" y="2032635"/>
            <a:ext cx="35147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600" b="1" i="1">
                <a:solidFill>
                  <a:srgbClr val="C00000"/>
                </a:solidFill>
                <a:sym typeface="+mn-ea"/>
              </a:rPr>
              <a:t>Responsible</a:t>
            </a:r>
            <a:endParaRPr lang="en-US" altLang="zh-CN" sz="36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56660" y="2827655"/>
            <a:ext cx="49663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en-US" sz="2400" b="1" i="1">
                <a:solidFill>
                  <a:srgbClr val="C00000"/>
                </a:solidFill>
                <a:sym typeface="+mn-ea"/>
              </a:rPr>
              <a:t>Man himself had to make ruins... </a:t>
            </a:r>
            <a:endParaRPr lang="en-US" altLang="en-US" sz="24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77275" y="2734945"/>
            <a:ext cx="35147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600" b="1" i="1">
                <a:solidFill>
                  <a:srgbClr val="C00000"/>
                </a:solidFill>
                <a:sym typeface="+mn-ea"/>
              </a:rPr>
              <a:t>Considerate</a:t>
            </a:r>
            <a:endParaRPr lang="en-US" altLang="zh-CN" sz="36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677275" y="3482975"/>
            <a:ext cx="31978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600" b="1" i="1">
                <a:solidFill>
                  <a:srgbClr val="C00000"/>
                </a:solidFill>
                <a:sym typeface="+mn-ea"/>
              </a:rPr>
              <a:t>Helpful &amp; Kind</a:t>
            </a:r>
            <a:endParaRPr lang="en-US" altLang="zh-CN" sz="36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29355" y="3408045"/>
            <a:ext cx="4824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en-US" sz="2400" b="1" i="1">
                <a:solidFill>
                  <a:srgbClr val="C00000"/>
                </a:solidFill>
                <a:sym typeface="+mn-ea"/>
              </a:rPr>
              <a:t>Tens of thousands left the city ...</a:t>
            </a:r>
            <a:endParaRPr lang="en-US" altLang="en-US" sz="24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736330" y="4128135"/>
            <a:ext cx="31978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600" b="1" i="1">
                <a:solidFill>
                  <a:srgbClr val="C00000"/>
                </a:solidFill>
                <a:sym typeface="+mn-ea"/>
              </a:rPr>
              <a:t>Hopeful </a:t>
            </a:r>
            <a:endParaRPr lang="en-US" altLang="zh-CN" sz="36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56660" y="4773295"/>
            <a:ext cx="5080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en-US" sz="2400" b="1" i="1">
                <a:solidFill>
                  <a:srgbClr val="C00000"/>
                </a:solidFill>
                <a:sym typeface="+mn-ea"/>
              </a:rPr>
              <a:t>There were no fights and no pushing or shoving.</a:t>
            </a:r>
            <a:endParaRPr lang="en-US" altLang="en-US" sz="24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36330" y="4744085"/>
            <a:ext cx="31978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600" b="1" i="1">
                <a:solidFill>
                  <a:srgbClr val="C00000"/>
                </a:solidFill>
                <a:sym typeface="+mn-ea"/>
              </a:rPr>
              <a:t>Well-mannered </a:t>
            </a:r>
            <a:endParaRPr lang="en-US" altLang="zh-CN" sz="36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7500" y="5891530"/>
            <a:ext cx="431736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buClrTx/>
              <a:buSzTx/>
              <a:buFontTx/>
            </a:pPr>
            <a:r>
              <a:rPr lang="en-US" altLang="en-US" sz="3600" b="1" i="1">
                <a:sym typeface="+mn-ea"/>
              </a:rPr>
              <a:t>The worst of disasters</a:t>
            </a:r>
            <a:endParaRPr lang="en-US" altLang="en-US" sz="3600" b="1" i="1"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56455" y="5922010"/>
            <a:ext cx="2372995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>
              <a:buClrTx/>
              <a:buSzTx/>
              <a:buFontTx/>
            </a:pPr>
            <a:r>
              <a:rPr lang="en-US" altLang="en-US" sz="32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brought out</a:t>
            </a:r>
            <a:endParaRPr lang="en-US" altLang="en-US" sz="3200" b="1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781165" y="5927090"/>
            <a:ext cx="48298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en-US" sz="3600" b="1" i="1">
                <a:solidFill>
                  <a:srgbClr val="C00000"/>
                </a:solidFill>
                <a:sym typeface="+mn-ea"/>
              </a:rPr>
              <a:t>the best in the survivors.</a:t>
            </a:r>
            <a:endParaRPr lang="zh-CN" altLang="en-US" sz="36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43255" y="4445635"/>
            <a:ext cx="16249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600" b="1" i="1">
                <a:sym typeface="+mn-ea"/>
              </a:rPr>
              <a:t>Terrible</a:t>
            </a:r>
            <a:endParaRPr lang="en-US" altLang="zh-CN" sz="3600" b="1" i="1"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756660" y="3985260"/>
            <a:ext cx="4824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en-US" sz="2400" b="1" i="1">
                <a:solidFill>
                  <a:srgbClr val="C00000"/>
                </a:solidFill>
                <a:sym typeface="+mn-ea"/>
              </a:rPr>
              <a:t>Some were dressed ...and carried...</a:t>
            </a:r>
            <a:endParaRPr lang="en-US" altLang="en-US" sz="2400" b="1" i="1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/>
      <p:bldP spid="29" grpId="0"/>
      <p:bldP spid="30" grpId="0"/>
      <p:bldP spid="28" grpId="0"/>
      <p:bldP spid="19" grpId="0"/>
      <p:bldP spid="13" grpId="0"/>
      <p:bldP spid="7" grpId="0" animBg="1"/>
      <p:bldP spid="6" grpId="0"/>
      <p:bldP spid="100" grpId="0"/>
      <p:bldP spid="31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20" grpId="0"/>
      <p:bldP spid="22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347345" y="302895"/>
            <a:ext cx="431736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buClrTx/>
              <a:buSzTx/>
              <a:buFontTx/>
            </a:pPr>
            <a:r>
              <a:rPr lang="en-US" altLang="en-US" sz="3600" b="1" i="1">
                <a:sym typeface="+mn-ea"/>
              </a:rPr>
              <a:t>The worst of disasters</a:t>
            </a:r>
            <a:endParaRPr lang="en-US" altLang="en-US" sz="3600" b="1" i="1"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86300" y="333375"/>
            <a:ext cx="2372995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>
              <a:buClrTx/>
              <a:buSzTx/>
              <a:buFontTx/>
            </a:pPr>
            <a:r>
              <a:rPr lang="en-US" altLang="en-US" sz="32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brought out</a:t>
            </a:r>
            <a:endParaRPr lang="en-US" altLang="en-US" sz="3200" b="1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810375" y="309245"/>
            <a:ext cx="48298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buClrTx/>
              <a:buSzTx/>
              <a:buFontTx/>
            </a:pPr>
            <a:r>
              <a:rPr lang="en-US" altLang="en-US" sz="3600" b="1" i="1">
                <a:solidFill>
                  <a:srgbClr val="C00000"/>
                </a:solidFill>
                <a:sym typeface="+mn-ea"/>
              </a:rPr>
              <a:t>the best in the survivors.</a:t>
            </a:r>
            <a:endParaRPr lang="zh-CN" altLang="en-US" sz="36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7395" y="1244600"/>
            <a:ext cx="11131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en-US" altLang="zh-CN" sz="3200" b="1" i="1" u="sng">
                <a:sym typeface="+mn-ea"/>
              </a:rPr>
              <a:t>Never before in history has a city been so completely destroyed. </a:t>
            </a:r>
            <a:endParaRPr lang="en-US" altLang="zh-CN" sz="3200" b="1" i="1" u="sng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47395" y="5396230"/>
            <a:ext cx="113252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200" b="1" i="1" u="sng">
                <a:solidFill>
                  <a:srgbClr val="C00000"/>
                </a:solidFill>
                <a:sym typeface="+mn-ea"/>
              </a:rPr>
              <a:t> Never in all of San Francisco's history were her people so kind as on this night of terror.</a:t>
            </a:r>
            <a:endParaRPr lang="en-US" altLang="zh-CN" sz="3200" b="1" i="1" u="sng">
              <a:solidFill>
                <a:srgbClr val="C00000"/>
              </a:solidFill>
              <a:sym typeface="+mn-ea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 flipH="1">
            <a:off x="10511790" y="1755140"/>
            <a:ext cx="14605" cy="3924935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10617200" y="3014345"/>
            <a:ext cx="1261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b="1" i="1">
                <a:solidFill>
                  <a:schemeClr val="accent1">
                    <a:lumMod val="75000"/>
                  </a:schemeClr>
                </a:solidFill>
              </a:rPr>
              <a:t>Echo</a:t>
            </a:r>
            <a:endParaRPr lang="en-US" altLang="zh-CN" sz="4000" b="1" i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5830" y="3075940"/>
            <a:ext cx="316039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en-US" sz="3600" b="1" i="1">
                <a:sym typeface="+mn-ea"/>
              </a:rPr>
              <a:t>The earthquake</a:t>
            </a:r>
            <a:endParaRPr lang="en-US" altLang="en-US" sz="3600" b="1" i="1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93025" y="3075940"/>
            <a:ext cx="22644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en-US" sz="3600" b="1" i="1">
                <a:solidFill>
                  <a:srgbClr val="C00000"/>
                </a:solidFill>
                <a:sym typeface="+mn-ea"/>
              </a:rPr>
              <a:t>The people</a:t>
            </a:r>
            <a:endParaRPr lang="en-US" altLang="en-US" sz="36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77740" y="3045460"/>
            <a:ext cx="203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b="1" i="1">
                <a:solidFill>
                  <a:schemeClr val="accent1">
                    <a:lumMod val="75000"/>
                  </a:schemeClr>
                </a:solidFill>
              </a:rPr>
              <a:t>Contrast</a:t>
            </a:r>
            <a:endParaRPr lang="en-US" altLang="zh-CN" sz="4000" b="1" i="1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6" grpId="0"/>
      <p:bldP spid="26" grpId="1"/>
      <p:bldP spid="100" grpId="0"/>
      <p:bldP spid="3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03960" y="241300"/>
            <a:ext cx="37738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i="1">
                <a:sym typeface="+mn-ea"/>
              </a:rPr>
              <a:t>San Francisco in 1906</a:t>
            </a:r>
            <a:endParaRPr lang="en-US" altLang="zh-CN" sz="3200" b="1" i="1">
              <a:sym typeface="+mn-ea"/>
            </a:endParaRPr>
          </a:p>
        </p:txBody>
      </p:sp>
      <p:pic>
        <p:nvPicPr>
          <p:cNvPr id="3" name="图片 2" descr="1906旧金山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2090" y="1017905"/>
            <a:ext cx="5758180" cy="40506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472045" y="241300"/>
            <a:ext cx="32746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i="1">
                <a:sym typeface="+mn-ea"/>
              </a:rPr>
              <a:t>San Francisco now</a:t>
            </a:r>
            <a:endParaRPr lang="en-US" altLang="zh-CN" sz="3200" b="1" i="1">
              <a:sym typeface="+mn-ea"/>
            </a:endParaRPr>
          </a:p>
        </p:txBody>
      </p:sp>
      <p:pic>
        <p:nvPicPr>
          <p:cNvPr id="6" name="图片 5" descr="旧金山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720" y="1017905"/>
            <a:ext cx="5302250" cy="40506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97735" y="5267960"/>
            <a:ext cx="781685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buClrTx/>
              <a:buSzTx/>
              <a:buFontTx/>
            </a:pPr>
            <a:r>
              <a:rPr lang="en-US" altLang="en-US" sz="3600" b="1" i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What makes the change and difference?</a:t>
            </a:r>
            <a:endParaRPr lang="en-US" altLang="en-US" sz="3600" b="1" i="1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20545" y="5913120"/>
            <a:ext cx="87287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en-US" sz="3600" b="1" i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Where there is love and hope, there is a way.</a:t>
            </a:r>
            <a:endParaRPr lang="en-US" altLang="en-US" sz="3600" b="1" i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" grpId="1"/>
      <p:bldP spid="4" grpId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80000">
            <a:off x="11713463" y="-14420"/>
            <a:ext cx="537210" cy="6330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9270" y="326390"/>
            <a:ext cx="11172825" cy="70675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>
              <a:buClrTx/>
              <a:buSzTx/>
              <a:buFontTx/>
            </a:pPr>
            <a:r>
              <a:rPr lang="en-US" altLang="en-US" sz="4000" b="1" i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Further thinking: </a:t>
            </a:r>
            <a:r>
              <a:rPr lang="en-US" altLang="en-US" sz="24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</a:t>
            </a:r>
            <a:r>
              <a:rPr lang="en-US" altLang="en-US" sz="3600" b="1" i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What can you get from the story?</a:t>
            </a:r>
            <a:endParaRPr lang="en-US" altLang="en-US" sz="3600" b="1" i="1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8020" y="1153795"/>
            <a:ext cx="1091374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200000"/>
              </a:lnSpc>
            </a:pPr>
            <a:r>
              <a:rPr lang="en-US" altLang="zh-CN">
                <a:sym typeface="+mn-ea"/>
              </a:rPr>
              <a:t> _____________________________________________________________________________________________</a:t>
            </a:r>
            <a:endParaRPr lang="en-US" altLang="zh-CN"/>
          </a:p>
          <a:p>
            <a:pPr fontAlgn="auto">
              <a:lnSpc>
                <a:spcPct val="200000"/>
              </a:lnSpc>
            </a:pPr>
            <a:r>
              <a:rPr lang="en-US" altLang="zh-CN">
                <a:sym typeface="+mn-ea"/>
              </a:rPr>
              <a:t> _____________________________________________________________________________________________</a:t>
            </a:r>
            <a:endParaRPr lang="en-US" altLang="zh-CN"/>
          </a:p>
          <a:p>
            <a:pPr fontAlgn="auto">
              <a:lnSpc>
                <a:spcPct val="200000"/>
              </a:lnSpc>
            </a:pPr>
            <a:r>
              <a:rPr lang="en-US" altLang="zh-CN">
                <a:sym typeface="+mn-ea"/>
              </a:rPr>
              <a:t> _____________________________________________________________________________________________</a:t>
            </a:r>
            <a:endParaRPr lang="en-US" altLang="zh-CN"/>
          </a:p>
          <a:p>
            <a:pPr fontAlgn="auto">
              <a:lnSpc>
                <a:spcPct val="200000"/>
              </a:lnSpc>
            </a:pPr>
            <a:r>
              <a:rPr lang="en-US" altLang="zh-CN">
                <a:sym typeface="+mn-ea"/>
              </a:rPr>
              <a:t> _____________________________________________________________________________________________</a:t>
            </a:r>
            <a:endParaRPr lang="en-US" altLang="zh-CN"/>
          </a:p>
          <a:p>
            <a:pPr fontAlgn="auto">
              <a:lnSpc>
                <a:spcPct val="200000"/>
              </a:lnSpc>
            </a:pPr>
            <a:r>
              <a:rPr lang="en-US" altLang="zh-CN">
                <a:sym typeface="+mn-ea"/>
              </a:rPr>
              <a:t> ___________________________________________________________________________________________</a:t>
            </a:r>
            <a:endParaRPr lang="en-US" altLang="zh-CN"/>
          </a:p>
          <a:p>
            <a:pPr fontAlgn="auto">
              <a:lnSpc>
                <a:spcPct val="200000"/>
              </a:lnSpc>
            </a:pPr>
            <a:r>
              <a:rPr lang="en-US" altLang="zh-CN">
                <a:sym typeface="+mn-ea"/>
              </a:rPr>
              <a:t> _____________________________________________________________________________________________</a:t>
            </a:r>
            <a:endParaRPr lang="en-US" altLang="zh-CN"/>
          </a:p>
          <a:p>
            <a:pPr fontAlgn="auto">
              <a:lnSpc>
                <a:spcPct val="200000"/>
              </a:lnSpc>
            </a:pPr>
            <a:r>
              <a:rPr lang="en-US" altLang="zh-CN">
                <a:sym typeface="+mn-ea"/>
              </a:rPr>
              <a:t> _____________________________________________________________________________________________</a:t>
            </a:r>
            <a:endParaRPr lang="en-US" altLang="zh-CN"/>
          </a:p>
          <a:p>
            <a:pPr fontAlgn="auto">
              <a:lnSpc>
                <a:spcPct val="200000"/>
              </a:lnSpc>
            </a:pPr>
            <a:r>
              <a:rPr lang="en-US" altLang="zh-CN">
                <a:sym typeface="+mn-ea"/>
              </a:rPr>
              <a:t> _____________________________________________________________________________________________</a:t>
            </a:r>
            <a:endParaRPr lang="en-US" altLang="zh-CN"/>
          </a:p>
          <a:p>
            <a:pPr fontAlgn="auto">
              <a:lnSpc>
                <a:spcPct val="200000"/>
              </a:lnSpc>
            </a:pPr>
            <a:r>
              <a:rPr lang="en-US" altLang="zh-CN">
                <a:sym typeface="+mn-ea"/>
              </a:rPr>
              <a:t> _____________________________________________________________________________________________</a:t>
            </a:r>
            <a:endParaRPr lang="en-US" altLang="zh-CN"/>
          </a:p>
          <a:p>
            <a:pPr fontAlgn="auto">
              <a:lnSpc>
                <a:spcPct val="200000"/>
              </a:lnSpc>
            </a:pPr>
            <a:r>
              <a:rPr lang="en-US" altLang="zh-CN">
                <a:sym typeface="+mn-ea"/>
              </a:rPr>
              <a:t> ____________________________________________________________________________________________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784225" y="1106170"/>
            <a:ext cx="81629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en-US" sz="3200" b="1" i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1. Where there is love and hope, there is a way.</a:t>
            </a:r>
            <a:endParaRPr lang="en-US" altLang="en-US" sz="3200" b="1" i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5015" y="1718945"/>
            <a:ext cx="1064323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en-US" sz="3200" b="1" i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2. We cannot stop natural disasters, but we can arm ourselves  </a:t>
            </a:r>
            <a:endParaRPr lang="en-US" altLang="en-US" sz="3200" b="1" i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en-US" sz="3200" b="1" i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   with knowledge and bravery.</a:t>
            </a:r>
            <a:endParaRPr lang="en-US" altLang="en-US" sz="3200" b="1" i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5015" y="2795270"/>
            <a:ext cx="106432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en-US" sz="3200" b="1" i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3. Live to tell: raising awareness, reducing mortality.</a:t>
            </a:r>
            <a:endParaRPr lang="en-US" altLang="en-US" sz="3200" b="1" i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5015" y="3378835"/>
            <a:ext cx="57791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en-US" sz="3200" b="1" i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4. Many hands make light work.</a:t>
            </a:r>
            <a:endParaRPr lang="en-US" altLang="en-US" sz="3200" b="1" i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0410" y="3944620"/>
            <a:ext cx="57791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en-US" sz="3200" b="1" i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5. ...</a:t>
            </a:r>
            <a:endParaRPr lang="en-US" altLang="en-US" sz="3200" b="1" i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3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509270" y="326390"/>
            <a:ext cx="11172825" cy="70675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>
              <a:buClrTx/>
              <a:buSzTx/>
              <a:buFontTx/>
            </a:pPr>
            <a:r>
              <a:rPr lang="en-US" altLang="en-US" sz="4000" b="1" i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Assignment: </a:t>
            </a:r>
            <a:r>
              <a:rPr lang="en-US" altLang="en-US" sz="24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</a:t>
            </a:r>
            <a:endParaRPr lang="en-US" altLang="en-US" sz="3600" b="1" i="1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53105" y="459105"/>
            <a:ext cx="8662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/>
              <a:t>Read the passage again and write a summary of the text.</a:t>
            </a:r>
            <a:endParaRPr lang="en-US" altLang="zh-CN" sz="2800" b="1" i="1"/>
          </a:p>
        </p:txBody>
      </p:sp>
      <p:sp>
        <p:nvSpPr>
          <p:cNvPr id="3" name="文本框 2"/>
          <p:cNvSpPr txBox="1"/>
          <p:nvPr/>
        </p:nvSpPr>
        <p:spPr>
          <a:xfrm>
            <a:off x="509270" y="1252855"/>
            <a:ext cx="9878695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800" b="1" i="1"/>
              <a:t>These questions may be helpful for you to organise the summary:</a:t>
            </a:r>
            <a:endParaRPr lang="en-US" altLang="zh-CN" sz="2800" b="1" i="1"/>
          </a:p>
          <a:p>
            <a:pPr fontAlgn="auto">
              <a:lnSpc>
                <a:spcPct val="150000"/>
              </a:lnSpc>
            </a:pPr>
            <a:r>
              <a:rPr lang="en-US" altLang="zh-CN" sz="2800" b="1" i="1">
                <a:solidFill>
                  <a:srgbClr val="C00000"/>
                </a:solidFill>
              </a:rPr>
              <a:t>        1. What was the first disaster?</a:t>
            </a:r>
            <a:endParaRPr lang="en-US" altLang="zh-CN" sz="2800" b="1" i="1">
              <a:solidFill>
                <a:srgbClr val="C0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i="1">
                <a:solidFill>
                  <a:srgbClr val="C00000"/>
                </a:solidFill>
              </a:rPr>
              <a:t>        2. When and where did it happen?</a:t>
            </a:r>
            <a:endParaRPr lang="en-US" altLang="zh-CN" sz="2800" b="1" i="1">
              <a:solidFill>
                <a:srgbClr val="C0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i="1">
                <a:solidFill>
                  <a:srgbClr val="C00000"/>
                </a:solidFill>
              </a:rPr>
              <a:t>        3. What was the second disaster?</a:t>
            </a:r>
            <a:endParaRPr lang="en-US" altLang="zh-CN" sz="2800" b="1" i="1">
              <a:solidFill>
                <a:srgbClr val="C0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i="1">
                <a:solidFill>
                  <a:srgbClr val="C00000"/>
                </a:solidFill>
              </a:rPr>
              <a:t>        4. What damage did it cause?</a:t>
            </a:r>
            <a:endParaRPr lang="en-US" altLang="zh-CN" sz="2800" b="1" i="1">
              <a:solidFill>
                <a:srgbClr val="C0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i="1">
                <a:solidFill>
                  <a:srgbClr val="C00000"/>
                </a:solidFill>
              </a:rPr>
              <a:t>        5. How did people behave?</a:t>
            </a:r>
            <a:endParaRPr lang="en-US" altLang="zh-CN" sz="2800" b="1" i="1">
              <a:solidFill>
                <a:srgbClr val="C0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i="1">
                <a:solidFill>
                  <a:srgbClr val="C00000"/>
                </a:solidFill>
              </a:rPr>
              <a:t>        6. Who described the event? </a:t>
            </a:r>
            <a:endParaRPr lang="en-US" altLang="zh-CN" sz="2800" b="1" i="1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6545" y="1155700"/>
            <a:ext cx="1153350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en-US" sz="3600" b="1" i="1">
                <a:cs typeface="+mn-lt"/>
              </a:rPr>
              <a:t>The first disaster was the earthquake that struck San Francisco on Wednesday, April 18, 1906 at 5:15 in the morning. The second disaster was the fires caused by the earthquake. These fires destroyed half of the city centre in a day. But people behaved well and there was no fighting or pushing. Jack London described the event from a ship in the harbour.</a:t>
            </a:r>
            <a:endParaRPr lang="zh-CN" altLang="en-US" sz="3600" b="1" i="1">
              <a:cs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6545" y="497205"/>
            <a:ext cx="40043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 i="1">
                <a:solidFill>
                  <a:srgbClr val="C00000"/>
                </a:solidFill>
                <a:cs typeface="+mn-lt"/>
              </a:rPr>
              <a:t>Reference Version</a:t>
            </a:r>
            <a:endParaRPr lang="zh-CN" altLang="en-US" sz="4000" b="1" i="1">
              <a:solidFill>
                <a:srgbClr val="C00000"/>
              </a:solidFill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80000">
            <a:off x="11713463" y="-14420"/>
            <a:ext cx="537210" cy="6330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97175" y="1756410"/>
            <a:ext cx="746125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1500" b="1" i="1"/>
              <a:t>Thank you!</a:t>
            </a:r>
            <a:endParaRPr lang="zh-CN" altLang="en-US" sz="11500" b="1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80000">
            <a:off x="11713463" y="-14420"/>
            <a:ext cx="537210" cy="6330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42645" y="1768475"/>
            <a:ext cx="1100010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1500" b="1" i="1"/>
              <a:t>Natural Disasters</a:t>
            </a:r>
            <a:endParaRPr lang="en-US" altLang="zh-CN" sz="11500" b="1" i="1"/>
          </a:p>
        </p:txBody>
      </p:sp>
      <p:sp>
        <p:nvSpPr>
          <p:cNvPr id="5" name="文本框 4"/>
          <p:cNvSpPr txBox="1"/>
          <p:nvPr/>
        </p:nvSpPr>
        <p:spPr>
          <a:xfrm>
            <a:off x="4265930" y="4975860"/>
            <a:ext cx="75469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嵊州市高级中学     尹 娟</a:t>
            </a:r>
            <a:endParaRPr lang="zh-CN" altLang="en-US" sz="5400" b="1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Unit4 Natural Disaster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4655820" y="1801495"/>
            <a:ext cx="2956560" cy="26924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80000">
            <a:off x="11713463" y="-14420"/>
            <a:ext cx="537210" cy="633095"/>
          </a:xfrm>
          <a:prstGeom prst="rect">
            <a:avLst/>
          </a:prstGeom>
        </p:spPr>
      </p:pic>
      <p:sp>
        <p:nvSpPr>
          <p:cNvPr id="3" name="文本框 2">
            <a:hlinkClick r:id="rId2" action="ppaction://hlinkfile"/>
          </p:cNvPr>
          <p:cNvSpPr txBox="1"/>
          <p:nvPr/>
        </p:nvSpPr>
        <p:spPr>
          <a:xfrm>
            <a:off x="4655820" y="2172335"/>
            <a:ext cx="31051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5400" b="1" i="1"/>
              <a:t>Natural </a:t>
            </a:r>
            <a:endParaRPr lang="en-US" altLang="zh-CN" sz="5400" b="1" i="1"/>
          </a:p>
          <a:p>
            <a:pPr algn="ctr"/>
            <a:r>
              <a:rPr lang="en-US" altLang="zh-CN" sz="5400" b="1" i="1"/>
              <a:t>Disasters</a:t>
            </a:r>
            <a:endParaRPr lang="en-US" altLang="zh-CN" sz="5400" b="1" i="1"/>
          </a:p>
        </p:txBody>
      </p:sp>
      <p:sp>
        <p:nvSpPr>
          <p:cNvPr id="5" name="椭圆 4"/>
          <p:cNvSpPr/>
          <p:nvPr/>
        </p:nvSpPr>
        <p:spPr>
          <a:xfrm>
            <a:off x="1871980" y="398145"/>
            <a:ext cx="1559560" cy="140335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H="1" flipV="1">
            <a:off x="3240405" y="1534160"/>
            <a:ext cx="1590675" cy="892175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3" idx="1"/>
          </p:cNvCxnSpPr>
          <p:nvPr/>
        </p:nvCxnSpPr>
        <p:spPr>
          <a:xfrm flipH="1">
            <a:off x="2571115" y="3049270"/>
            <a:ext cx="2084705" cy="127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>
            <a:off x="3154680" y="3925570"/>
            <a:ext cx="1762125" cy="898525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endCxn id="24" idx="4"/>
          </p:cNvCxnSpPr>
          <p:nvPr/>
        </p:nvCxnSpPr>
        <p:spPr>
          <a:xfrm flipV="1">
            <a:off x="6042660" y="1403350"/>
            <a:ext cx="3810" cy="398145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endCxn id="29" idx="0"/>
          </p:cNvCxnSpPr>
          <p:nvPr/>
        </p:nvCxnSpPr>
        <p:spPr>
          <a:xfrm>
            <a:off x="6090285" y="4493895"/>
            <a:ext cx="5715" cy="960755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V="1">
            <a:off x="7412990" y="1638300"/>
            <a:ext cx="1137285" cy="788035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7612380" y="3036570"/>
            <a:ext cx="1887855" cy="1397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7379970" y="3855085"/>
            <a:ext cx="1203960" cy="96901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5266690" y="0"/>
            <a:ext cx="1559560" cy="140335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8431530" y="540385"/>
            <a:ext cx="1559560" cy="140335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9596755" y="2348230"/>
            <a:ext cx="1559560" cy="140335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1011555" y="2341880"/>
            <a:ext cx="1559560" cy="140335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680845" y="4457065"/>
            <a:ext cx="1559560" cy="140335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5316220" y="5454650"/>
            <a:ext cx="1559560" cy="140335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8431530" y="4493895"/>
            <a:ext cx="1559560" cy="140335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1857375" y="749300"/>
            <a:ext cx="1573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/>
              <a:t>E</a:t>
            </a:r>
            <a:endParaRPr lang="en-US" altLang="zh-CN" sz="3200" b="1" i="1"/>
          </a:p>
        </p:txBody>
      </p:sp>
      <p:sp>
        <p:nvSpPr>
          <p:cNvPr id="32" name="文本框 31"/>
          <p:cNvSpPr txBox="1"/>
          <p:nvPr/>
        </p:nvSpPr>
        <p:spPr>
          <a:xfrm>
            <a:off x="5252720" y="398145"/>
            <a:ext cx="1573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/>
              <a:t>T</a:t>
            </a:r>
            <a:endParaRPr lang="en-US" altLang="zh-CN" sz="3200" b="1" i="1"/>
          </a:p>
        </p:txBody>
      </p:sp>
      <p:sp>
        <p:nvSpPr>
          <p:cNvPr id="33" name="文本框 32"/>
          <p:cNvSpPr txBox="1"/>
          <p:nvPr/>
        </p:nvSpPr>
        <p:spPr>
          <a:xfrm>
            <a:off x="8431530" y="949960"/>
            <a:ext cx="1573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/>
              <a:t>V</a:t>
            </a:r>
            <a:endParaRPr lang="en-US" altLang="zh-CN" sz="3200" b="1" i="1"/>
          </a:p>
        </p:txBody>
      </p:sp>
      <p:sp>
        <p:nvSpPr>
          <p:cNvPr id="34" name="文本框 33"/>
          <p:cNvSpPr txBox="1"/>
          <p:nvPr/>
        </p:nvSpPr>
        <p:spPr>
          <a:xfrm>
            <a:off x="9529445" y="2751455"/>
            <a:ext cx="1573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/>
              <a:t>F</a:t>
            </a:r>
            <a:endParaRPr lang="en-US" altLang="zh-CN" sz="3200" b="1" i="1"/>
          </a:p>
        </p:txBody>
      </p:sp>
      <p:sp>
        <p:nvSpPr>
          <p:cNvPr id="35" name="文本框 34"/>
          <p:cNvSpPr txBox="1"/>
          <p:nvPr/>
        </p:nvSpPr>
        <p:spPr>
          <a:xfrm>
            <a:off x="8417560" y="4904105"/>
            <a:ext cx="1573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/>
              <a:t>H</a:t>
            </a:r>
            <a:endParaRPr lang="en-US" altLang="zh-CN" sz="3200" b="1" i="1"/>
          </a:p>
        </p:txBody>
      </p:sp>
      <p:sp>
        <p:nvSpPr>
          <p:cNvPr id="36" name="文本框 35"/>
          <p:cNvSpPr txBox="1"/>
          <p:nvPr/>
        </p:nvSpPr>
        <p:spPr>
          <a:xfrm>
            <a:off x="5302250" y="5860415"/>
            <a:ext cx="1573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/>
              <a:t>S</a:t>
            </a:r>
            <a:endParaRPr lang="en-US" altLang="zh-CN" sz="3200" b="1" i="1"/>
          </a:p>
        </p:txBody>
      </p:sp>
      <p:sp>
        <p:nvSpPr>
          <p:cNvPr id="37" name="文本框 36"/>
          <p:cNvSpPr txBox="1"/>
          <p:nvPr/>
        </p:nvSpPr>
        <p:spPr>
          <a:xfrm>
            <a:off x="1680845" y="4866640"/>
            <a:ext cx="1573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/>
              <a:t>W</a:t>
            </a:r>
            <a:endParaRPr lang="en-US" altLang="zh-CN" sz="3200" b="1" i="1"/>
          </a:p>
        </p:txBody>
      </p:sp>
      <p:sp>
        <p:nvSpPr>
          <p:cNvPr id="38" name="文本框 37"/>
          <p:cNvSpPr txBox="1"/>
          <p:nvPr/>
        </p:nvSpPr>
        <p:spPr>
          <a:xfrm>
            <a:off x="1004570" y="2751455"/>
            <a:ext cx="1573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/>
              <a:t>D</a:t>
            </a:r>
            <a:endParaRPr lang="en-US" altLang="zh-CN" sz="3200" b="1" i="1"/>
          </a:p>
        </p:txBody>
      </p:sp>
      <p:sp>
        <p:nvSpPr>
          <p:cNvPr id="7" name="文本框 6"/>
          <p:cNvSpPr txBox="1"/>
          <p:nvPr/>
        </p:nvSpPr>
        <p:spPr>
          <a:xfrm>
            <a:off x="1857375" y="751205"/>
            <a:ext cx="2331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/>
              <a:t>Earthquake</a:t>
            </a:r>
            <a:endParaRPr lang="en-US" altLang="zh-CN" sz="3200" b="1" i="1"/>
          </a:p>
        </p:txBody>
      </p:sp>
      <p:sp>
        <p:nvSpPr>
          <p:cNvPr id="8" name="文本框 7"/>
          <p:cNvSpPr txBox="1"/>
          <p:nvPr/>
        </p:nvSpPr>
        <p:spPr>
          <a:xfrm>
            <a:off x="5259705" y="404495"/>
            <a:ext cx="2032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/>
              <a:t>Tsunami</a:t>
            </a:r>
            <a:endParaRPr lang="en-US" altLang="zh-CN" sz="3200" b="1" i="1"/>
          </a:p>
        </p:txBody>
      </p:sp>
      <p:sp>
        <p:nvSpPr>
          <p:cNvPr id="9" name="文本框 8"/>
          <p:cNvSpPr txBox="1"/>
          <p:nvPr/>
        </p:nvSpPr>
        <p:spPr>
          <a:xfrm>
            <a:off x="8433435" y="951230"/>
            <a:ext cx="1573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sym typeface="+mn-ea"/>
              </a:rPr>
              <a:t>V</a:t>
            </a:r>
            <a:r>
              <a:rPr lang="en-US" altLang="zh-CN" sz="3200" b="1" i="1"/>
              <a:t>olcano</a:t>
            </a:r>
            <a:endParaRPr lang="en-US" altLang="zh-CN" sz="3200" b="1" i="1"/>
          </a:p>
        </p:txBody>
      </p:sp>
      <p:sp>
        <p:nvSpPr>
          <p:cNvPr id="12" name="文本框 11"/>
          <p:cNvSpPr txBox="1"/>
          <p:nvPr/>
        </p:nvSpPr>
        <p:spPr>
          <a:xfrm>
            <a:off x="9525000" y="2761615"/>
            <a:ext cx="1573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/>
              <a:t>Flood</a:t>
            </a:r>
            <a:endParaRPr lang="en-US" altLang="zh-CN" sz="3200" b="1" i="1"/>
          </a:p>
        </p:txBody>
      </p:sp>
      <p:sp>
        <p:nvSpPr>
          <p:cNvPr id="13" name="文本框 12"/>
          <p:cNvSpPr txBox="1"/>
          <p:nvPr/>
        </p:nvSpPr>
        <p:spPr>
          <a:xfrm>
            <a:off x="8413115" y="4914265"/>
            <a:ext cx="18853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/>
              <a:t>Hurricane</a:t>
            </a:r>
            <a:endParaRPr lang="en-US" altLang="zh-CN" sz="3200" b="1" i="1"/>
          </a:p>
        </p:txBody>
      </p:sp>
      <p:sp>
        <p:nvSpPr>
          <p:cNvPr id="14" name="文本框 13"/>
          <p:cNvSpPr txBox="1"/>
          <p:nvPr/>
        </p:nvSpPr>
        <p:spPr>
          <a:xfrm>
            <a:off x="5297805" y="5870575"/>
            <a:ext cx="2182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/>
              <a:t>Sandstorm</a:t>
            </a:r>
            <a:endParaRPr lang="en-US" altLang="zh-CN" sz="3200" b="1" i="1"/>
          </a:p>
        </p:txBody>
      </p:sp>
      <p:sp>
        <p:nvSpPr>
          <p:cNvPr id="15" name="文本框 14"/>
          <p:cNvSpPr txBox="1"/>
          <p:nvPr/>
        </p:nvSpPr>
        <p:spPr>
          <a:xfrm>
            <a:off x="1676400" y="4862195"/>
            <a:ext cx="1573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/>
              <a:t>Wildfire</a:t>
            </a:r>
            <a:endParaRPr lang="en-US" altLang="zh-CN" sz="3200" b="1" i="1"/>
          </a:p>
        </p:txBody>
      </p:sp>
      <p:sp>
        <p:nvSpPr>
          <p:cNvPr id="16" name="文本框 15"/>
          <p:cNvSpPr txBox="1"/>
          <p:nvPr/>
        </p:nvSpPr>
        <p:spPr>
          <a:xfrm>
            <a:off x="1000125" y="2747010"/>
            <a:ext cx="1781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/>
              <a:t>Drought</a:t>
            </a:r>
            <a:endParaRPr lang="en-US" altLang="zh-CN" sz="3200" b="1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7" grpId="1"/>
      <p:bldP spid="8" grpId="1"/>
      <p:bldP spid="9" grpId="1"/>
      <p:bldP spid="12" grpId="1"/>
      <p:bldP spid="13" grpId="1"/>
      <p:bldP spid="14" grpId="1"/>
      <p:bldP spid="15" grpId="1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80000">
            <a:off x="11713463" y="-14420"/>
            <a:ext cx="537210" cy="6330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7525" y="1183640"/>
            <a:ext cx="111810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 i="1"/>
              <a:t>The Story of an Eyewitness (Adapted)     </a:t>
            </a:r>
            <a:endParaRPr lang="en-US" altLang="zh-CN" sz="5400" b="1" i="1"/>
          </a:p>
          <a:p>
            <a:r>
              <a:rPr lang="en-US" altLang="zh-CN" sz="5400" b="1" i="1"/>
              <a:t>                                                </a:t>
            </a:r>
            <a:r>
              <a:rPr lang="en-US" altLang="zh-CN" sz="4800" b="1" i="1"/>
              <a:t>Jack London</a:t>
            </a:r>
            <a:endParaRPr lang="en-US" altLang="zh-CN" sz="4800" b="1" i="1"/>
          </a:p>
        </p:txBody>
      </p:sp>
      <p:sp>
        <p:nvSpPr>
          <p:cNvPr id="11" name="文本框 10"/>
          <p:cNvSpPr txBox="1"/>
          <p:nvPr/>
        </p:nvSpPr>
        <p:spPr>
          <a:xfrm>
            <a:off x="2125345" y="4249420"/>
            <a:ext cx="930910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/>
              <a:t>Q1. Who is the eyewitness?</a:t>
            </a:r>
            <a:endParaRPr lang="en-US" altLang="zh-CN" sz="2800" b="1" i="1"/>
          </a:p>
          <a:p>
            <a:endParaRPr lang="en-US" altLang="zh-CN" sz="2800" b="1" i="1"/>
          </a:p>
          <a:p>
            <a:r>
              <a:rPr lang="en-US" altLang="zh-CN" sz="2800" b="1" i="1"/>
              <a:t>Q2. What event is the eyewitness describing?</a:t>
            </a:r>
            <a:endParaRPr lang="en-US" altLang="zh-CN" sz="2800" b="1" i="1"/>
          </a:p>
          <a:p>
            <a:endParaRPr lang="en-US" altLang="zh-CN" sz="2800" b="1" i="1"/>
          </a:p>
          <a:p>
            <a:r>
              <a:rPr lang="en-US" altLang="zh-CN" sz="2800" b="1" i="1"/>
              <a:t>Q3. Which do you think is the proper meaning of “The story”? </a:t>
            </a:r>
            <a:endParaRPr lang="en-US" altLang="zh-CN" sz="2800" b="1" i="1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r="17530"/>
          <a:stretch>
            <a:fillRect/>
          </a:stretch>
        </p:blipFill>
        <p:spPr>
          <a:xfrm>
            <a:off x="4737100" y="254000"/>
            <a:ext cx="6696710" cy="1093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 descr="story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" y="1991995"/>
            <a:ext cx="7541895" cy="673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 descr="story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20" y="2665095"/>
            <a:ext cx="7540625" cy="656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 descr="story3"/>
          <p:cNvPicPr>
            <a:picLocks noChangeAspect="1"/>
          </p:cNvPicPr>
          <p:nvPr/>
        </p:nvPicPr>
        <p:blipFill>
          <a:blip r:embed="rId5"/>
          <a:srcRect l="1743" t="-3756"/>
          <a:stretch>
            <a:fillRect/>
          </a:stretch>
        </p:blipFill>
        <p:spPr>
          <a:xfrm>
            <a:off x="300355" y="3335655"/>
            <a:ext cx="7539990" cy="421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图片 15" descr="story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85" y="3756660"/>
            <a:ext cx="7541895" cy="4051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80000">
            <a:off x="11713463" y="-14420"/>
            <a:ext cx="537210" cy="633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1010" y="671830"/>
            <a:ext cx="7061200" cy="4523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just"/>
            <a:r>
              <a:rPr lang="en-US" altLang="zh-CN" sz="2400" b="1" i="1"/>
              <a:t>    </a:t>
            </a:r>
            <a:r>
              <a:rPr lang="zh-CN" altLang="en-US" sz="2400" b="1" i="1"/>
              <a:t>The western American city of San Francisco, California suffered a huge earthquake on April </a:t>
            </a:r>
            <a:r>
              <a:rPr lang="en-US" altLang="zh-CN" sz="2400" b="1" i="1"/>
              <a:t>18</a:t>
            </a:r>
            <a:r>
              <a:rPr lang="zh-CN" altLang="en-US" sz="2400" b="1" i="1"/>
              <a:t>th, </a:t>
            </a:r>
            <a:r>
              <a:rPr lang="en-US" altLang="zh-CN" sz="2400" b="1" i="1"/>
              <a:t>1906</a:t>
            </a:r>
            <a:r>
              <a:rPr lang="zh-CN" altLang="en-US" sz="2400" b="1" i="1"/>
              <a:t>.</a:t>
            </a:r>
            <a:endParaRPr lang="zh-CN" altLang="en-US" sz="2400" b="1" i="1"/>
          </a:p>
          <a:p>
            <a:pPr algn="just"/>
            <a:r>
              <a:rPr lang="zh-CN" altLang="en-US" sz="2400" b="1" i="1"/>
              <a:t>    Just a few hours after the terrible earthquake, a magazine named Collier's sent a telegraph message to the famous American writer Jack London. They asked Mister London to go to San Francisco and report about what he saw.</a:t>
            </a:r>
            <a:endParaRPr lang="zh-CN" altLang="en-US" sz="2400" b="1" i="1"/>
          </a:p>
          <a:p>
            <a:pPr algn="just"/>
            <a:r>
              <a:rPr lang="zh-CN" altLang="en-US" sz="2400" b="1" i="1"/>
              <a:t>    He arrived in the city only a few hours after the earthquake.The report he wrote is called, "THE STORY OF AN EYEWITNESS." </a:t>
            </a:r>
            <a:r>
              <a:rPr lang="en-US" altLang="zh-CN" sz="2400" b="1" i="1"/>
              <a:t>In more than two weeks , it was published. </a:t>
            </a:r>
            <a:endParaRPr lang="en-US" altLang="zh-CN" sz="2400" b="1" i="1"/>
          </a:p>
        </p:txBody>
      </p:sp>
      <p:pic>
        <p:nvPicPr>
          <p:cNvPr id="5" name="图片 4" descr="Jack Lond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440" y="671830"/>
            <a:ext cx="2813685" cy="3703320"/>
          </a:xfrm>
          <a:prstGeom prst="round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907655" y="4302125"/>
            <a:ext cx="38277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3600" b="1" i="1">
                <a:sym typeface="+mn-ea"/>
              </a:rPr>
              <a:t>Jack London</a:t>
            </a:r>
            <a:r>
              <a:rPr lang="zh-CN" altLang="en-US" sz="3600" b="1" i="1">
                <a:sym typeface="+mn-ea"/>
              </a:rPr>
              <a:t> </a:t>
            </a:r>
            <a:r>
              <a:rPr lang="zh-CN" altLang="en-US" sz="2000" b="1" i="1">
                <a:sym typeface="+mn-ea"/>
              </a:rPr>
              <a:t>(1876-1916)</a:t>
            </a:r>
            <a:endParaRPr lang="en-US" altLang="zh-CN" sz="3600" b="1" i="1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45095" y="4936490"/>
            <a:ext cx="418401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 sz="2400" b="1" i="1">
                <a:sym typeface="+mn-ea"/>
              </a:rPr>
              <a:t>A</a:t>
            </a:r>
            <a:r>
              <a:rPr lang="zh-CN" altLang="en-US" sz="2400" b="1" i="1">
                <a:sym typeface="+mn-ea"/>
              </a:rPr>
              <a:t> </a:t>
            </a:r>
            <a:r>
              <a:rPr lang="en-US" altLang="zh-CN" sz="2400" b="1" i="1">
                <a:sym typeface="+mn-ea"/>
              </a:rPr>
              <a:t>famous</a:t>
            </a:r>
            <a:r>
              <a:rPr lang="zh-CN" altLang="en-US" sz="2400" b="1" i="1">
                <a:sym typeface="+mn-ea"/>
              </a:rPr>
              <a:t> American novelist and journalist</a:t>
            </a:r>
            <a:r>
              <a:rPr lang="en-US" altLang="zh-CN" sz="2400" b="1" i="1">
                <a:sym typeface="+mn-ea"/>
              </a:rPr>
              <a:t>. One of his most famous works is "The Call of The Wild”.</a:t>
            </a:r>
            <a:endParaRPr lang="en-US" altLang="zh-CN" sz="2400" b="1" i="1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54785" y="185420"/>
            <a:ext cx="4613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/>
              <a:t>The background information</a:t>
            </a:r>
            <a:endParaRPr lang="en-US" altLang="zh-CN" sz="2800" b="1" i="1"/>
          </a:p>
        </p:txBody>
      </p:sp>
      <p:cxnSp>
        <p:nvCxnSpPr>
          <p:cNvPr id="11" name="直接连接符 10"/>
          <p:cNvCxnSpPr/>
          <p:nvPr/>
        </p:nvCxnSpPr>
        <p:spPr>
          <a:xfrm>
            <a:off x="2051685" y="4359910"/>
            <a:ext cx="1471930" cy="152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880735" y="4359910"/>
            <a:ext cx="1641475" cy="152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7" grpId="1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80000">
            <a:off x="11713463" y="-14420"/>
            <a:ext cx="537210" cy="6330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22300" y="802005"/>
            <a:ext cx="2662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/>
              <a:t>The earthquake</a:t>
            </a:r>
            <a:endParaRPr lang="zh-CN" altLang="en-US" sz="2800" b="1" i="1"/>
          </a:p>
        </p:txBody>
      </p:sp>
      <p:sp>
        <p:nvSpPr>
          <p:cNvPr id="3" name="文本框 2"/>
          <p:cNvSpPr txBox="1"/>
          <p:nvPr/>
        </p:nvSpPr>
        <p:spPr>
          <a:xfrm>
            <a:off x="1136015" y="1323975"/>
            <a:ext cx="104603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i="1" u="sng">
                <a:solidFill>
                  <a:srgbClr val="C00000"/>
                </a:solidFill>
              </a:rPr>
              <a:t>shook down </a:t>
            </a:r>
            <a:endParaRPr lang="en-US" sz="2800" b="1" i="1" u="sng">
              <a:solidFill>
                <a:srgbClr val="C00000"/>
              </a:solidFill>
            </a:endParaRPr>
          </a:p>
          <a:p>
            <a:r>
              <a:rPr lang="en-US" sz="2800" b="1" i="1">
                <a:solidFill>
                  <a:srgbClr val="C00000"/>
                </a:solidFill>
              </a:rPr>
              <a:t>hundreds of thousands of dollars’ worth of walls and chimneys</a:t>
            </a:r>
            <a:endParaRPr lang="en-US" sz="2800" b="1" i="1">
              <a:solidFill>
                <a:srgbClr val="C00000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22300" y="2432685"/>
            <a:ext cx="5080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The fire that followed</a:t>
            </a:r>
            <a:endParaRPr lang="en-US" altLang="zh-CN" sz="2800" b="1" i="1">
              <a:sym typeface="+mn-ea"/>
            </a:endParaRPr>
          </a:p>
        </p:txBody>
      </p:sp>
      <p:sp>
        <p:nvSpPr>
          <p:cNvPr id="4" name="下箭头 3"/>
          <p:cNvSpPr/>
          <p:nvPr/>
        </p:nvSpPr>
        <p:spPr>
          <a:xfrm>
            <a:off x="906145" y="1288415"/>
            <a:ext cx="208280" cy="1115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24915" y="2954655"/>
            <a:ext cx="104603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i="1" u="sng">
                <a:solidFill>
                  <a:srgbClr val="C00000"/>
                </a:solidFill>
              </a:rPr>
              <a:t>burned up </a:t>
            </a:r>
            <a:endParaRPr lang="en-US" sz="2800" b="1" i="1" u="sng">
              <a:solidFill>
                <a:srgbClr val="C00000"/>
              </a:solidFill>
            </a:endParaRPr>
          </a:p>
          <a:p>
            <a:r>
              <a:rPr lang="en-US" sz="2800" b="1" i="1">
                <a:solidFill>
                  <a:srgbClr val="C00000"/>
                </a:solidFill>
              </a:rPr>
              <a:t>hundreds of millions of dollars' worth of buildings and homes</a:t>
            </a:r>
            <a:endParaRPr lang="en-US" sz="2800" b="1" i="1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72375" y="1130935"/>
            <a:ext cx="1813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/>
              <a:t>Damage</a:t>
            </a:r>
            <a:endParaRPr lang="en-US" altLang="zh-CN" sz="3600" b="1" i="1"/>
          </a:p>
        </p:txBody>
      </p:sp>
      <p:sp>
        <p:nvSpPr>
          <p:cNvPr id="7" name="文本框 6"/>
          <p:cNvSpPr txBox="1"/>
          <p:nvPr/>
        </p:nvSpPr>
        <p:spPr>
          <a:xfrm>
            <a:off x="7572375" y="2628900"/>
            <a:ext cx="33585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/>
              <a:t>Greater damage</a:t>
            </a:r>
            <a:endParaRPr lang="en-US" altLang="zh-CN" sz="3600" b="1" i="1"/>
          </a:p>
        </p:txBody>
      </p:sp>
      <p:sp>
        <p:nvSpPr>
          <p:cNvPr id="8" name="文本框 7"/>
          <p:cNvSpPr txBox="1"/>
          <p:nvPr/>
        </p:nvSpPr>
        <p:spPr>
          <a:xfrm>
            <a:off x="622300" y="4025265"/>
            <a:ext cx="10581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Never before in history has a city been so completely destroyed. </a:t>
            </a:r>
            <a:endParaRPr lang="en-US" altLang="zh-CN" sz="2800" b="1" i="1">
              <a:sym typeface="+mn-ea"/>
            </a:endParaRPr>
          </a:p>
        </p:txBody>
      </p:sp>
      <p:sp>
        <p:nvSpPr>
          <p:cNvPr id="10" name="下箭头 9"/>
          <p:cNvSpPr/>
          <p:nvPr/>
        </p:nvSpPr>
        <p:spPr>
          <a:xfrm>
            <a:off x="906145" y="2954655"/>
            <a:ext cx="208280" cy="1115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572375" y="4592955"/>
            <a:ext cx="43389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sym typeface="+mn-ea"/>
              </a:rPr>
              <a:t>Complete destruction</a:t>
            </a:r>
            <a:endParaRPr lang="en-US" altLang="zh-CN" sz="3600" b="1" i="1"/>
          </a:p>
        </p:txBody>
      </p:sp>
      <p:sp>
        <p:nvSpPr>
          <p:cNvPr id="12" name="文本框 11"/>
          <p:cNvSpPr txBox="1"/>
          <p:nvPr/>
        </p:nvSpPr>
        <p:spPr>
          <a:xfrm>
            <a:off x="622300" y="4669155"/>
            <a:ext cx="48031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San Francisco is gone.</a:t>
            </a:r>
            <a:endParaRPr lang="en-US" altLang="zh-CN" sz="2800" b="1" i="1"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1851025" y="6582410"/>
            <a:ext cx="8489950" cy="14605"/>
          </a:xfrm>
          <a:prstGeom prst="straightConnector1">
            <a:avLst/>
          </a:prstGeom>
          <a:ln w="5715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28625" y="6096635"/>
            <a:ext cx="13277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 i="1">
                <a:sym typeface="+mn-ea"/>
              </a:rPr>
              <a:t>April 18</a:t>
            </a:r>
            <a:endParaRPr lang="en-US" altLang="zh-CN" sz="2800" b="1" i="1">
              <a:sym typeface="+mn-ea"/>
            </a:endParaRPr>
          </a:p>
        </p:txBody>
      </p:sp>
      <p:pic>
        <p:nvPicPr>
          <p:cNvPr id="17" name="图片 16" descr="303b32303230323033393bbeafb1a8c4d6d6d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62885" y="6328410"/>
            <a:ext cx="521970" cy="52197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756410" y="5731510"/>
            <a:ext cx="268795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2800" b="1" i="1">
                <a:solidFill>
                  <a:srgbClr val="C00000"/>
                </a:solidFill>
              </a:rPr>
              <a:t>On Wednesday</a:t>
            </a:r>
            <a:r>
              <a:rPr lang="en-US" sz="105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 i="1">
                <a:solidFill>
                  <a:srgbClr val="C00000"/>
                </a:solidFill>
              </a:rPr>
              <a:t>morning</a:t>
            </a:r>
            <a:endParaRPr lang="zh-CN" altLang="en-US"/>
          </a:p>
        </p:txBody>
      </p:sp>
      <p:pic>
        <p:nvPicPr>
          <p:cNvPr id="18" name="图片 17" descr="303b32303230323033393bbeafb1a8c4d6d6d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4890" y="6329045"/>
            <a:ext cx="521970" cy="521970"/>
          </a:xfrm>
          <a:prstGeom prst="rect">
            <a:avLst/>
          </a:prstGeom>
        </p:spPr>
      </p:pic>
      <p:pic>
        <p:nvPicPr>
          <p:cNvPr id="19" name="图片 18" descr="303b32303230323033393bbeafb1a8c4d6d6d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6850" y="6329045"/>
            <a:ext cx="521970" cy="52197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806950" y="5711825"/>
            <a:ext cx="31502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buClrTx/>
              <a:buSzTx/>
              <a:buFontTx/>
            </a:pPr>
            <a:r>
              <a:rPr lang="en-US" sz="2800" b="1" i="1">
                <a:solidFill>
                  <a:srgbClr val="C00000"/>
                </a:solidFill>
                <a:sym typeface="+mn-ea"/>
              </a:rPr>
              <a:t>By Wednesday afternoon</a:t>
            </a:r>
            <a:endParaRPr lang="en-US" sz="28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115935" y="5717540"/>
            <a:ext cx="24638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2800" b="1" i="1">
                <a:solidFill>
                  <a:srgbClr val="C00000"/>
                </a:solidFill>
              </a:rPr>
              <a:t>On Wednesday night </a:t>
            </a:r>
            <a:endParaRPr lang="en-US" sz="2800" b="1" i="1">
              <a:solidFill>
                <a:srgbClr val="C0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897505" y="845820"/>
            <a:ext cx="50082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 i="1">
                <a:sym typeface="+mn-ea"/>
              </a:rPr>
              <a:t>（San Francisco, April 18,1906）</a:t>
            </a:r>
            <a:endParaRPr lang="en-US" altLang="zh-CN" sz="2800" b="1" i="1"/>
          </a:p>
        </p:txBody>
      </p:sp>
      <p:sp>
        <p:nvSpPr>
          <p:cNvPr id="22" name="文本框 21"/>
          <p:cNvSpPr txBox="1"/>
          <p:nvPr/>
        </p:nvSpPr>
        <p:spPr>
          <a:xfrm>
            <a:off x="671195" y="90170"/>
            <a:ext cx="1778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4400" b="1" i="1" u="sng">
                <a:sym typeface="+mn-ea"/>
              </a:rPr>
              <a:t>Para 1</a:t>
            </a:r>
            <a:endParaRPr lang="en-US" altLang="zh-CN" sz="4400" b="1" i="1" u="sng"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411730" y="5147945"/>
            <a:ext cx="13773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200" b="1" i="1" u="sng">
                <a:sym typeface="+mn-ea"/>
              </a:rPr>
              <a:t>Para 2</a:t>
            </a:r>
            <a:endParaRPr lang="en-US" altLang="zh-CN" sz="3200" b="1" i="1" u="sng"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702300" y="5245100"/>
            <a:ext cx="13773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200" b="1" i="1" u="sng">
                <a:sym typeface="+mn-ea"/>
              </a:rPr>
              <a:t>Para 3</a:t>
            </a:r>
            <a:endParaRPr lang="en-US" altLang="zh-CN" sz="3200" b="1" i="1" u="sng"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659495" y="5245100"/>
            <a:ext cx="13773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200" b="1" i="1" u="sng">
                <a:sym typeface="+mn-ea"/>
              </a:rPr>
              <a:t>Para 4</a:t>
            </a:r>
            <a:endParaRPr lang="en-US" altLang="zh-CN" sz="3200" b="1" i="1" u="sng"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628255" y="233045"/>
            <a:ext cx="31349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4400" b="1" i="1">
                <a:sym typeface="+mn-ea"/>
              </a:rPr>
              <a:t>Destructive</a:t>
            </a:r>
            <a:endParaRPr lang="en-US" altLang="zh-CN" sz="4400" b="1" i="1"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039350" y="3886200"/>
            <a:ext cx="21355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b="1" i="1">
                <a:solidFill>
                  <a:schemeClr val="accent1">
                    <a:lumMod val="75000"/>
                  </a:schemeClr>
                </a:solidFill>
              </a:rPr>
              <a:t>Inversion</a:t>
            </a:r>
            <a:endParaRPr lang="en-US" altLang="zh-CN" sz="4000" b="1" i="1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6" grpId="0"/>
      <p:bldP spid="4" grpId="0" bldLvl="0" animBg="1"/>
      <p:bldP spid="100" grpId="0"/>
      <p:bldP spid="5" grpId="0"/>
      <p:bldP spid="7" grpId="0"/>
      <p:bldP spid="10" grpId="0" bldLvl="0" animBg="1"/>
      <p:bldP spid="8" grpId="0"/>
      <p:bldP spid="12" grpId="0"/>
      <p:bldP spid="11" grpId="0"/>
      <p:bldP spid="16" grpId="1"/>
      <p:bldP spid="3" grpId="1"/>
      <p:bldP spid="6" grpId="1"/>
      <p:bldP spid="4" grpId="1" animBg="1"/>
      <p:bldP spid="100" grpId="1"/>
      <p:bldP spid="5" grpId="1"/>
      <p:bldP spid="7" grpId="1"/>
      <p:bldP spid="10" grpId="1" animBg="1"/>
      <p:bldP spid="8" grpId="1"/>
      <p:bldP spid="12" grpId="1"/>
      <p:bldP spid="11" grpId="1"/>
      <p:bldP spid="14" grpId="0"/>
      <p:bldP spid="15" grpId="0"/>
      <p:bldP spid="20" grpId="0"/>
      <p:bldP spid="21" grpId="0"/>
      <p:bldP spid="33" grpId="0"/>
      <p:bldP spid="23" grpId="0"/>
      <p:bldP spid="24" grpId="0"/>
      <p:bldP spid="25" grpId="0"/>
      <p:bldP spid="26" grpId="0"/>
      <p:bldP spid="2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80000">
            <a:off x="11713463" y="-14420"/>
            <a:ext cx="537210" cy="63309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946910" y="123190"/>
            <a:ext cx="43675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2800" b="1" i="1">
                <a:solidFill>
                  <a:srgbClr val="C00000"/>
                </a:solidFill>
              </a:rPr>
              <a:t>On Wednesday morning</a:t>
            </a:r>
            <a:endParaRPr lang="en-US" sz="2800" b="1" i="1">
              <a:solidFill>
                <a:srgbClr val="C00000"/>
              </a:solidFill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1851025" y="617855"/>
            <a:ext cx="6350" cy="5958205"/>
          </a:xfrm>
          <a:prstGeom prst="straightConnector1">
            <a:avLst/>
          </a:prstGeom>
          <a:ln w="5715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303b32303230323033393bbeafb1a8c4d6d6d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3215" y="1468755"/>
            <a:ext cx="521970" cy="52197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115185" y="1468755"/>
            <a:ext cx="33699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 at a quarter past five</a:t>
            </a:r>
            <a:endParaRPr lang="en-US" altLang="zh-CN" sz="2800" b="1" i="1">
              <a:sym typeface="+mn-ea"/>
            </a:endParaRPr>
          </a:p>
        </p:txBody>
      </p:sp>
      <p:pic>
        <p:nvPicPr>
          <p:cNvPr id="5" name="图片 4" descr="303b32303230323033393bbeafb1a8c4d6d6d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3215" y="2592070"/>
            <a:ext cx="521970" cy="521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73605" y="2592070"/>
            <a:ext cx="24676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a moment later</a:t>
            </a:r>
            <a:endParaRPr lang="en-US" altLang="zh-CN" sz="2800" b="1" i="1">
              <a:sym typeface="+mn-ea"/>
            </a:endParaRPr>
          </a:p>
        </p:txBody>
      </p:sp>
      <p:pic>
        <p:nvPicPr>
          <p:cNvPr id="7" name="图片 6" descr="303b32303230323033393bbeafb1a8c4d6d6d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3215" y="3893820"/>
            <a:ext cx="521970" cy="5219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73605" y="3677920"/>
            <a:ext cx="29883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within an hour of the first quake</a:t>
            </a:r>
            <a:endParaRPr lang="en-US" altLang="zh-CN" sz="2800" b="1" i="1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25540" y="1468755"/>
            <a:ext cx="24980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 i="1">
                <a:solidFill>
                  <a:srgbClr val="C00000"/>
                </a:solidFill>
                <a:sym typeface="+mn-ea"/>
              </a:rPr>
              <a:t>The earthquake</a:t>
            </a:r>
            <a:endParaRPr lang="en-US" altLang="zh-CN" sz="28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25540" y="2592070"/>
            <a:ext cx="38576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olidFill>
                  <a:srgbClr val="C00000"/>
                </a:solidFill>
                <a:sym typeface="+mn-ea"/>
              </a:rPr>
              <a:t>The fire</a:t>
            </a:r>
            <a:endParaRPr lang="en-US" altLang="zh-CN" sz="28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05475" y="3335655"/>
            <a:ext cx="508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The sun was red in the dark sky.</a:t>
            </a:r>
            <a:endParaRPr lang="en-US" altLang="zh-CN" sz="2800" b="1" i="1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25540" y="4109085"/>
            <a:ext cx="21863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olidFill>
                  <a:srgbClr val="C00000"/>
                </a:solidFill>
                <a:sym typeface="+mn-ea"/>
              </a:rPr>
              <a:t>The smoke</a:t>
            </a:r>
            <a:endParaRPr lang="en-US" altLang="zh-CN" sz="28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00580" y="5204460"/>
            <a:ext cx="508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There was no stopping the fires.</a:t>
            </a:r>
            <a:endParaRPr lang="en-US" altLang="zh-CN" sz="2800" b="1" i="1">
              <a:sym typeface="+mn-ea"/>
            </a:endParaRPr>
          </a:p>
        </p:txBody>
      </p:sp>
      <p:pic>
        <p:nvPicPr>
          <p:cNvPr id="22" name="图片 21" descr="303b32303230323033393bbeafb1a8c4d6d6d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3215" y="5204460"/>
            <a:ext cx="521970" cy="52197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887845" y="5204460"/>
            <a:ext cx="48006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i="1">
                <a:solidFill>
                  <a:srgbClr val="C00000"/>
                </a:solidFill>
                <a:sym typeface="+mn-ea"/>
              </a:rPr>
              <a:t>=The fires can not be stopped.</a:t>
            </a:r>
            <a:endParaRPr lang="en-US" altLang="zh-CN" sz="28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173605" y="5726430"/>
            <a:ext cx="24682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olidFill>
                  <a:srgbClr val="C00000"/>
                </a:solidFill>
                <a:sym typeface="+mn-ea"/>
              </a:rPr>
              <a:t>The firefighters</a:t>
            </a:r>
            <a:endParaRPr lang="en-US" altLang="zh-CN" sz="28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38980" y="5726430"/>
            <a:ext cx="23895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 did their best.</a:t>
            </a:r>
            <a:endParaRPr lang="zh-CN" altLang="en-US" sz="2800" b="1" i="1"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173605" y="6323330"/>
            <a:ext cx="508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olidFill>
                  <a:srgbClr val="C00000"/>
                </a:solidFill>
                <a:sym typeface="+mn-ea"/>
              </a:rPr>
              <a:t>All of the ways...</a:t>
            </a:r>
            <a:endParaRPr lang="zh-CN" altLang="en-US" sz="28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641850" y="6336030"/>
            <a:ext cx="26117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were gone.</a:t>
            </a:r>
            <a:endParaRPr lang="en-US" altLang="zh-CN" sz="2800" b="1" i="1"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15350" y="4631055"/>
            <a:ext cx="27628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600" b="1" i="1">
                <a:sym typeface="+mn-ea"/>
              </a:rPr>
              <a:t>Unstoppable</a:t>
            </a:r>
            <a:endParaRPr lang="en-US" altLang="zh-CN" sz="3600" b="1" i="1"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723630" y="1249045"/>
            <a:ext cx="32092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600" b="1" i="1">
                <a:sym typeface="+mn-ea"/>
              </a:rPr>
              <a:t>Unpredictable</a:t>
            </a:r>
            <a:endParaRPr lang="en-US" altLang="zh-CN" sz="3600" b="1" i="1"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723630" y="2690495"/>
            <a:ext cx="27539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600" b="1" i="1">
                <a:sym typeface="+mn-ea"/>
              </a:rPr>
              <a:t>Unavoidable</a:t>
            </a:r>
            <a:endParaRPr lang="en-US" altLang="zh-CN" sz="3600" b="1" i="1"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374890" y="5751195"/>
            <a:ext cx="45573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i="1">
                <a:solidFill>
                  <a:srgbClr val="C00000"/>
                </a:solidFill>
                <a:sym typeface="+mn-ea"/>
              </a:rPr>
              <a:t>Brave , Selfless &amp; responsible</a:t>
            </a:r>
            <a:endParaRPr lang="en-US" altLang="zh-CN" sz="28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14680" y="-29210"/>
            <a:ext cx="1778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4400" b="1" i="1" u="sng">
                <a:sym typeface="+mn-ea"/>
              </a:rPr>
              <a:t>Para 2</a:t>
            </a:r>
            <a:endParaRPr lang="en-US" altLang="zh-CN" sz="4400" b="1" i="1" u="sng"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486140" y="6239510"/>
            <a:ext cx="27635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600" b="1" i="1">
                <a:sym typeface="+mn-ea"/>
              </a:rPr>
              <a:t>Destructive</a:t>
            </a:r>
            <a:endParaRPr lang="en-US" altLang="zh-CN" sz="3600" b="1" i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9" grpId="0"/>
      <p:bldP spid="29" grpId="0"/>
      <p:bldP spid="6" grpId="0"/>
      <p:bldP spid="10" grpId="0"/>
      <p:bldP spid="30" grpId="0"/>
      <p:bldP spid="8" grpId="0"/>
      <p:bldP spid="12" grpId="0"/>
      <p:bldP spid="11" grpId="0"/>
      <p:bldP spid="16" grpId="0"/>
      <p:bldP spid="23" grpId="0"/>
      <p:bldP spid="28" grpId="0"/>
      <p:bldP spid="25" grpId="0"/>
      <p:bldP spid="24" grpId="0"/>
      <p:bldP spid="31" grpId="0"/>
      <p:bldP spid="27" grpId="0"/>
      <p:bldP spid="26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下箭头 17"/>
          <p:cNvSpPr/>
          <p:nvPr/>
        </p:nvSpPr>
        <p:spPr>
          <a:xfrm>
            <a:off x="1414780" y="2230120"/>
            <a:ext cx="163830" cy="23145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80000">
            <a:off x="11713463" y="-14420"/>
            <a:ext cx="537210" cy="63309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53085" y="1770380"/>
            <a:ext cx="40589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buClrTx/>
              <a:buSzTx/>
              <a:buFontTx/>
            </a:pPr>
            <a:r>
              <a:rPr lang="en-US" sz="2800" b="1" i="1">
                <a:solidFill>
                  <a:srgbClr val="C00000"/>
                </a:solidFill>
                <a:sym typeface="+mn-ea"/>
              </a:rPr>
              <a:t>By Wednesday afternoon</a:t>
            </a:r>
            <a:endParaRPr lang="en-US" sz="28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625340" y="676910"/>
            <a:ext cx="65519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All of the ways man had made to keep the city safe were gone.(Para2)</a:t>
            </a:r>
            <a:endParaRPr lang="zh-CN" altLang="en-US" sz="2800" b="1" i="1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0385" y="892810"/>
            <a:ext cx="40849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2800" b="1" i="1">
                <a:solidFill>
                  <a:srgbClr val="C00000"/>
                </a:solidFill>
              </a:rPr>
              <a:t>On Wednesday</a:t>
            </a:r>
            <a:r>
              <a:rPr lang="en-US" sz="105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 i="1">
                <a:solidFill>
                  <a:srgbClr val="C00000"/>
                </a:solidFill>
              </a:rPr>
              <a:t>morning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25340" y="1770380"/>
            <a:ext cx="6329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Half the heart of the city was gone.</a:t>
            </a:r>
            <a:endParaRPr lang="en-US" altLang="zh-CN" sz="2800" b="1" i="1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1355" y="2616835"/>
            <a:ext cx="4686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b="1" i="1">
                <a:solidFill>
                  <a:srgbClr val="C00000"/>
                </a:solidFill>
                <a:sym typeface="+mn-ea"/>
              </a:rPr>
              <a:t> I</a:t>
            </a:r>
            <a:endParaRPr lang="en-US" altLang="en-US" sz="36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78610" y="2740025"/>
            <a:ext cx="508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 on a ship on the bay/ out at sea</a:t>
            </a:r>
            <a:endParaRPr lang="en-US" altLang="zh-CN" sz="2800" b="1" i="1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16370" y="2740025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en-US" sz="2800" b="1" i="1">
                <a:solidFill>
                  <a:srgbClr val="C00000"/>
                </a:solidFill>
                <a:sym typeface="+mn-ea"/>
              </a:rPr>
              <a:t>It was calm. No wind came up.</a:t>
            </a:r>
            <a:endParaRPr lang="en-US" sz="28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78610" y="3479800"/>
            <a:ext cx="508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 in the unlucky city</a:t>
            </a:r>
            <a:endParaRPr lang="en-US" altLang="zh-CN" sz="2800" b="1" i="1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16370" y="3323590"/>
            <a:ext cx="551878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en-US" sz="2800" b="1" i="1">
                <a:solidFill>
                  <a:srgbClr val="C00000"/>
                </a:solidFill>
                <a:sym typeface="+mn-ea"/>
              </a:rPr>
              <a:t>Strong winds blew upon from every direction</a:t>
            </a:r>
            <a:endParaRPr lang="en-US" sz="2800" b="1" i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3085" y="4544060"/>
            <a:ext cx="38068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en-US" sz="2800" b="1" i="1">
                <a:solidFill>
                  <a:srgbClr val="C00000"/>
                </a:solidFill>
                <a:sym typeface="+mn-ea"/>
              </a:rPr>
              <a:t>On Wednesday night</a:t>
            </a:r>
            <a:r>
              <a:rPr lang="en-US" sz="2800" b="1" i="1">
                <a:sym typeface="+mn-ea"/>
              </a:rPr>
              <a:t>   </a:t>
            </a:r>
            <a:endParaRPr lang="en-US" sz="2800" b="1" i="1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15815" y="4544060"/>
            <a:ext cx="57486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 u="sng">
                <a:sym typeface="+mn-ea"/>
              </a:rPr>
              <a:t>                                                 </a:t>
            </a:r>
            <a:r>
              <a:rPr lang="en-US" altLang="zh-CN" sz="2800" b="1" i="1">
                <a:sym typeface="+mn-ea"/>
              </a:rPr>
              <a:t>was gone.</a:t>
            </a:r>
            <a:endParaRPr lang="en-US" altLang="zh-CN" sz="2800" b="1" i="1">
              <a:sym typeface="+mn-ea"/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1414780" y="1249680"/>
            <a:ext cx="163830" cy="7277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483735" y="3295015"/>
            <a:ext cx="203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b="1" i="1">
                <a:solidFill>
                  <a:schemeClr val="accent1">
                    <a:lumMod val="75000"/>
                  </a:schemeClr>
                </a:solidFill>
              </a:rPr>
              <a:t>Contrast</a:t>
            </a:r>
            <a:endParaRPr lang="en-US" altLang="zh-CN" sz="4000" b="1" i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1355" y="5140960"/>
            <a:ext cx="102730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Wednesday night saw the destruction of the very heart of the city.</a:t>
            </a:r>
            <a:endParaRPr lang="en-US" altLang="zh-CN" sz="2800" b="1" i="1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59910" y="5662930"/>
            <a:ext cx="35483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b="1" i="1">
                <a:solidFill>
                  <a:schemeClr val="accent1">
                    <a:lumMod val="75000"/>
                  </a:schemeClr>
                </a:solidFill>
              </a:rPr>
              <a:t>Personification</a:t>
            </a:r>
            <a:endParaRPr lang="en-US" sz="4000" b="1" i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253345" y="4159250"/>
            <a:ext cx="178244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b="1" i="1">
                <a:sym typeface="+mn-ea"/>
              </a:rPr>
              <a:t>Terrible Cruel</a:t>
            </a:r>
            <a:endParaRPr lang="en-US" altLang="zh-CN" sz="3600" b="1" i="1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42180" y="4479925"/>
            <a:ext cx="38893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The very heart of the city </a:t>
            </a:r>
            <a:endParaRPr lang="en-US" altLang="zh-CN" sz="2800" b="1" i="1"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16915" y="-87630"/>
            <a:ext cx="2700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4000" b="1" i="1" u="sng">
                <a:sym typeface="+mn-ea"/>
              </a:rPr>
              <a:t>Para 3-4</a:t>
            </a:r>
            <a:endParaRPr lang="en-US" altLang="zh-CN" sz="4000" b="1" i="1" u="sng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22165" y="185420"/>
            <a:ext cx="48031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i="1">
                <a:sym typeface="+mn-ea"/>
              </a:rPr>
              <a:t>San Francisco is gone. (Para1)</a:t>
            </a:r>
            <a:endParaRPr lang="en-US" altLang="zh-CN" sz="2800" b="1" i="1">
              <a:sym typeface="+mn-ea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6658610" y="153035"/>
            <a:ext cx="1249045" cy="61531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5921375" y="1082040"/>
            <a:ext cx="1732280" cy="61531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8324215" y="1770380"/>
            <a:ext cx="1555750" cy="61531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9549765" y="1118235"/>
            <a:ext cx="2485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b="1" i="1">
                <a:solidFill>
                  <a:schemeClr val="accent1">
                    <a:lumMod val="75000"/>
                  </a:schemeClr>
                </a:solidFill>
              </a:rPr>
              <a:t>Repetition</a:t>
            </a:r>
            <a:endParaRPr lang="en-US" altLang="zh-CN" sz="4000" b="1" i="1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20" grpId="0"/>
      <p:bldP spid="3" grpId="0"/>
      <p:bldP spid="4" grpId="0"/>
      <p:bldP spid="5" grpId="0"/>
      <p:bldP spid="6" grpId="0"/>
      <p:bldP spid="7" grpId="0"/>
      <p:bldP spid="8" grpId="0"/>
      <p:bldP spid="14" grpId="0"/>
      <p:bldP spid="9" grpId="0"/>
      <p:bldP spid="16" grpId="0"/>
      <p:bldP spid="17" grpId="0"/>
      <p:bldP spid="18" grpId="0" bldLvl="0" animBg="1"/>
      <p:bldP spid="13" grpId="0"/>
      <p:bldP spid="10" grpId="0"/>
      <p:bldP spid="19" grpId="0"/>
      <p:bldP spid="12" grpId="1"/>
      <p:bldP spid="22" grpId="0" animBg="1"/>
      <p:bldP spid="23" grpId="0" animBg="1"/>
      <p:bldP spid="24" grpId="0" animBg="1"/>
      <p:bldP spid="22" grpId="1" animBg="1"/>
      <p:bldP spid="23" grpId="1" animBg="1"/>
      <p:bldP spid="24" grpId="1" animBg="1"/>
      <p:bldP spid="25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189*4989*822*82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2"/>
</p:tagLst>
</file>

<file path=ppt/tags/tag2.xml><?xml version="1.0" encoding="utf-8"?>
<p:tagLst xmlns:p="http://schemas.openxmlformats.org/presentationml/2006/main">
  <p:tag name="KSO_WM_UNIT_PLACING_PICTURE_USER_VIEWPORT" val="{&quot;height&quot;:12672,&quot;width&quot;:1584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5201</Words>
  <Application>WPS 演示</Application>
  <PresentationFormat>宽屏</PresentationFormat>
  <Paragraphs>299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华文行楷</vt:lpstr>
      <vt:lpstr>Calibri</vt:lpstr>
      <vt:lpstr>Times New Roman</vt:lpstr>
      <vt:lpstr>微软雅黑</vt:lpstr>
      <vt:lpstr>Arial Unicode MS</vt:lpstr>
      <vt:lpstr>Calibri Light</vt:lpstr>
      <vt:lpstr>HelveticaNeue</vt:lpstr>
      <vt:lpstr>NumberOnly</vt:lpstr>
      <vt:lpstr>华文新魏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Sky123.Org</dc:creator>
  <cp:lastModifiedBy>南山有谷堆</cp:lastModifiedBy>
  <cp:revision>82</cp:revision>
  <dcterms:created xsi:type="dcterms:W3CDTF">2018-11-01T07:38:00Z</dcterms:created>
  <dcterms:modified xsi:type="dcterms:W3CDTF">2021-01-22T08:25:01Z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