
<file path=[Content_Types].xml><?xml version="1.0" encoding="utf-8"?>
<Types xmlns="http://schemas.openxmlformats.org/package/2006/content-types">
  <Default Extension="jpeg" ContentType="image/jpeg"/>
  <Default Extension="wav" ContentType="audio/x-wav"/>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435" r:id="rId3"/>
    <p:sldId id="256" r:id="rId4"/>
    <p:sldId id="367" r:id="rId6"/>
    <p:sldId id="401" r:id="rId7"/>
    <p:sldId id="257" r:id="rId8"/>
    <p:sldId id="402" r:id="rId9"/>
    <p:sldId id="373" r:id="rId10"/>
    <p:sldId id="403" r:id="rId11"/>
    <p:sldId id="368" r:id="rId12"/>
    <p:sldId id="404" r:id="rId13"/>
    <p:sldId id="372" r:id="rId14"/>
    <p:sldId id="405" r:id="rId15"/>
    <p:sldId id="371" r:id="rId16"/>
    <p:sldId id="406" r:id="rId17"/>
    <p:sldId id="370" r:id="rId18"/>
    <p:sldId id="407" r:id="rId19"/>
    <p:sldId id="379" r:id="rId20"/>
    <p:sldId id="408" r:id="rId21"/>
    <p:sldId id="378" r:id="rId22"/>
    <p:sldId id="409" r:id="rId23"/>
    <p:sldId id="377" r:id="rId24"/>
    <p:sldId id="410" r:id="rId25"/>
    <p:sldId id="376" r:id="rId26"/>
    <p:sldId id="411" r:id="rId27"/>
    <p:sldId id="375" r:id="rId28"/>
    <p:sldId id="412" r:id="rId29"/>
    <p:sldId id="374" r:id="rId30"/>
    <p:sldId id="413" r:id="rId31"/>
    <p:sldId id="415" r:id="rId32"/>
    <p:sldId id="417" r:id="rId33"/>
    <p:sldId id="387" r:id="rId34"/>
    <p:sldId id="418" r:id="rId35"/>
    <p:sldId id="386" r:id="rId36"/>
    <p:sldId id="419" r:id="rId37"/>
    <p:sldId id="385" r:id="rId38"/>
    <p:sldId id="420" r:id="rId39"/>
    <p:sldId id="262" r:id="rId4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1118"/>
    <a:srgbClr val="C00000"/>
    <a:srgbClr val="830714"/>
    <a:srgbClr val="8C02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5" autoAdjust="0"/>
    <p:restoredTop sz="94660"/>
  </p:normalViewPr>
  <p:slideViewPr>
    <p:cSldViewPr snapToGrid="0">
      <p:cViewPr varScale="1">
        <p:scale>
          <a:sx n="89" d="100"/>
          <a:sy n="89" d="100"/>
        </p:scale>
        <p:origin x="618" y="96"/>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印品黑体" panose="00000500000000000000" pitchFamily="2" charset="-122"/>
                <a:ea typeface="印品黑体"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印品黑体" panose="00000500000000000000" pitchFamily="2" charset="-122"/>
                <a:ea typeface="印品黑体" panose="00000500000000000000" pitchFamily="2" charset="-122"/>
              </a:defRPr>
            </a:lvl1pPr>
          </a:lstStyle>
          <a:p>
            <a:fld id="{F74D1CC2-D662-4A8C-ABE7-9E185E71CC66}" type="datetimeFigureOut">
              <a:rPr lang="zh-CN" altLang="en-US" smtClean="0"/>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印品黑体" panose="00000500000000000000" pitchFamily="2" charset="-122"/>
                <a:ea typeface="印品黑体" panose="00000500000000000000" pitchFamily="2" charset="-122"/>
              </a:defRPr>
            </a:lvl1pPr>
          </a:lstStyle>
          <a:p>
            <a:fld id="{5190A391-0415-4AF4-AE01-011FA575D158}" type="slidenum">
              <a:rPr lang="zh-CN" altLang="en-US" smtClean="0"/>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1pPr>
    <a:lvl2pPr marL="4572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2pPr>
    <a:lvl3pPr marL="9144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3pPr>
    <a:lvl4pPr marL="13716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4pPr>
    <a:lvl5pPr marL="18288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90A391-0415-4AF4-AE01-011FA575D158}"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159FFEB9-F90E-498F-A6D2-3E5615FA503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D8F69E5-BDB3-488A-9288-E817FF00F43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159FFEB9-F90E-498F-A6D2-3E5615FA503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D8F69E5-BDB3-488A-9288-E817FF00F43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159FFEB9-F90E-498F-A6D2-3E5615FA503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D8F69E5-BDB3-488A-9288-E817FF00F43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159FFEB9-F90E-498F-A6D2-3E5615FA503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D8F69E5-BDB3-488A-9288-E817FF00F43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159FFEB9-F90E-498F-A6D2-3E5615FA503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D8F69E5-BDB3-488A-9288-E817FF00F43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159FFEB9-F90E-498F-A6D2-3E5615FA503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D8F69E5-BDB3-488A-9288-E817FF00F43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159FFEB9-F90E-498F-A6D2-3E5615FA5034}"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D8F69E5-BDB3-488A-9288-E817FF00F43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159FFEB9-F90E-498F-A6D2-3E5615FA5034}"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D8F69E5-BDB3-488A-9288-E817FF00F43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59FFEB9-F90E-498F-A6D2-3E5615FA5034}"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D8F69E5-BDB3-488A-9288-E817FF00F43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159FFEB9-F90E-498F-A6D2-3E5615FA503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D8F69E5-BDB3-488A-9288-E817FF00F43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159FFEB9-F90E-498F-A6D2-3E5615FA503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D8F69E5-BDB3-488A-9288-E817FF00F43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159FFEB9-F90E-498F-A6D2-3E5615FA5034}"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5D8F69E5-BDB3-488A-9288-E817FF00F431}" type="slidenum">
              <a:rPr lang="zh-CN" altLang="en-US" smtClean="0"/>
            </a:fld>
            <a:endParaRPr lang="zh-CN" altLang="en-US" dirty="0"/>
          </a:p>
        </p:txBody>
      </p:sp>
      <p:pic>
        <p:nvPicPr>
          <p:cNvPr id="8" name="图片 7" descr="水印"/>
          <p:cNvPicPr>
            <a:picLocks noChangeAspect="1"/>
          </p:cNvPicPr>
          <p:nvPr userDrawn="1"/>
        </p:nvPicPr>
        <p:blipFill>
          <a:blip r:embed="rId12"/>
          <a:stretch>
            <a:fillRect/>
          </a:stretch>
        </p:blipFill>
        <p:spPr>
          <a:xfrm>
            <a:off x="6915150" y="63500"/>
            <a:ext cx="5173345" cy="167449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advTm="3000"/>
    </mc:Choice>
    <mc:Fallback>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media" Target="../media/media4.mp3"/><Relationship Id="rId3" Type="http://schemas.openxmlformats.org/officeDocument/2006/relationships/audio" Target="../media/media4.mp3"/><Relationship Id="rId2" Type="http://schemas.openxmlformats.org/officeDocument/2006/relationships/tags" Target="../tags/tag8.xml"/><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2.xml"/><Relationship Id="rId2" Type="http://schemas.openxmlformats.org/officeDocument/2006/relationships/tags" Target="../tags/tag9.xml"/><Relationship Id="rId1" Type="http://schemas.openxmlformats.org/officeDocument/2006/relationships/image" Target="../media/image6.png"/></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media" Target="../media/media5.mp3"/><Relationship Id="rId3" Type="http://schemas.openxmlformats.org/officeDocument/2006/relationships/audio" Target="../media/media5.mp3"/><Relationship Id="rId2" Type="http://schemas.openxmlformats.org/officeDocument/2006/relationships/tags" Target="../tags/tag10.xml"/><Relationship Id="rId1" Type="http://schemas.openxmlformats.org/officeDocument/2006/relationships/image" Target="../media/image6.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image" Target="../media/image6.png"/></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media" Target="../media/media6.mp3"/><Relationship Id="rId3" Type="http://schemas.openxmlformats.org/officeDocument/2006/relationships/audio" Target="../media/media6.mp3"/><Relationship Id="rId2" Type="http://schemas.openxmlformats.org/officeDocument/2006/relationships/tags" Target="../tags/tag12.xml"/><Relationship Id="rId1" Type="http://schemas.openxmlformats.org/officeDocument/2006/relationships/image" Target="../media/image6.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2.xml"/><Relationship Id="rId2" Type="http://schemas.openxmlformats.org/officeDocument/2006/relationships/tags" Target="../tags/tag13.xml"/><Relationship Id="rId1" Type="http://schemas.openxmlformats.org/officeDocument/2006/relationships/image" Target="../media/image6.pn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media" Target="../media/media7.mp3"/><Relationship Id="rId3" Type="http://schemas.openxmlformats.org/officeDocument/2006/relationships/audio" Target="../media/media7.mp3"/><Relationship Id="rId2" Type="http://schemas.openxmlformats.org/officeDocument/2006/relationships/tags" Target="../tags/tag14.xml"/><Relationship Id="rId1" Type="http://schemas.openxmlformats.org/officeDocument/2006/relationships/image" Target="../media/image6.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image" Target="../media/image6.png"/></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17.xml"/><Relationship Id="rId6"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media" Target="../media/media8.mp3"/><Relationship Id="rId3" Type="http://schemas.openxmlformats.org/officeDocument/2006/relationships/audio" Target="../media/media8.mp3"/><Relationship Id="rId2" Type="http://schemas.openxmlformats.org/officeDocument/2006/relationships/tags" Target="../tags/tag16.xml"/><Relationship Id="rId1" Type="http://schemas.openxmlformats.org/officeDocument/2006/relationships/image" Target="../media/image6.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2.xml"/><Relationship Id="rId2" Type="http://schemas.openxmlformats.org/officeDocument/2006/relationships/tags" Target="../tags/tag17.xml"/><Relationship Id="rId1" Type="http://schemas.openxmlformats.org/officeDocument/2006/relationships/image" Target="../media/image6.pn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png"/><Relationship Id="rId3" Type="http://schemas.microsoft.com/office/2007/relationships/media" Target="../media/audio1.wav"/><Relationship Id="rId2" Type="http://schemas.openxmlformats.org/officeDocument/2006/relationships/audio" Target="../media/audio1.wav"/><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7" Type="http://schemas.openxmlformats.org/officeDocument/2006/relationships/notesSlide" Target="../notesSlides/notesSlide19.xml"/><Relationship Id="rId6"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media" Target="../media/media9.mp3"/><Relationship Id="rId3" Type="http://schemas.openxmlformats.org/officeDocument/2006/relationships/audio" Target="../media/media9.mp3"/><Relationship Id="rId2" Type="http://schemas.openxmlformats.org/officeDocument/2006/relationships/tags" Target="../tags/tag18.xml"/><Relationship Id="rId1" Type="http://schemas.openxmlformats.org/officeDocument/2006/relationships/image" Target="../media/image6.png"/></Relationships>
</file>

<file path=ppt/slides/_rels/slide21.xml.rels><?xml version="1.0" encoding="UTF-8" standalone="yes"?>
<Relationships xmlns="http://schemas.openxmlformats.org/package/2006/relationships"><Relationship Id="rId7" Type="http://schemas.openxmlformats.org/officeDocument/2006/relationships/notesSlide" Target="../notesSlides/notesSlide20.xml"/><Relationship Id="rId6"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media" Target="../media/media10.mp3"/><Relationship Id="rId3" Type="http://schemas.openxmlformats.org/officeDocument/2006/relationships/audio" Target="../media/media10.mp3"/><Relationship Id="rId2" Type="http://schemas.openxmlformats.org/officeDocument/2006/relationships/tags" Target="../tags/tag19.xml"/><Relationship Id="rId1" Type="http://schemas.openxmlformats.org/officeDocument/2006/relationships/image" Target="../media/image6.png"/></Relationships>
</file>

<file path=ppt/slides/_rels/slide22.xml.rels><?xml version="1.0" encoding="UTF-8" standalone="yes"?>
<Relationships xmlns="http://schemas.openxmlformats.org/package/2006/relationships"><Relationship Id="rId7" Type="http://schemas.openxmlformats.org/officeDocument/2006/relationships/notesSlide" Target="../notesSlides/notesSlide21.xml"/><Relationship Id="rId6"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media" Target="../media/media10.mp3"/><Relationship Id="rId3" Type="http://schemas.openxmlformats.org/officeDocument/2006/relationships/audio" Target="../media/media10.mp3"/><Relationship Id="rId2" Type="http://schemas.openxmlformats.org/officeDocument/2006/relationships/tags" Target="../tags/tag20.xml"/><Relationship Id="rId1" Type="http://schemas.openxmlformats.org/officeDocument/2006/relationships/image" Target="../media/image6.png"/></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22.xml"/><Relationship Id="rId6"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media" Target="../media/media11.mp3"/><Relationship Id="rId3" Type="http://schemas.openxmlformats.org/officeDocument/2006/relationships/audio" Target="../media/media11.mp3"/><Relationship Id="rId2" Type="http://schemas.openxmlformats.org/officeDocument/2006/relationships/tags" Target="../tags/tag21.xml"/><Relationship Id="rId1" Type="http://schemas.openxmlformats.org/officeDocument/2006/relationships/image" Target="../media/image6.png"/></Relationships>
</file>

<file path=ppt/slides/_rels/slide24.xml.rels><?xml version="1.0" encoding="UTF-8" standalone="yes"?>
<Relationships xmlns="http://schemas.openxmlformats.org/package/2006/relationships"><Relationship Id="rId7" Type="http://schemas.openxmlformats.org/officeDocument/2006/relationships/notesSlide" Target="../notesSlides/notesSlide23.xml"/><Relationship Id="rId6"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media" Target="../media/media11.mp3"/><Relationship Id="rId3" Type="http://schemas.openxmlformats.org/officeDocument/2006/relationships/audio" Target="../media/media11.mp3"/><Relationship Id="rId2" Type="http://schemas.openxmlformats.org/officeDocument/2006/relationships/tags" Target="../tags/tag22.xml"/><Relationship Id="rId1" Type="http://schemas.openxmlformats.org/officeDocument/2006/relationships/image" Target="../media/image6.png"/></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24.xml"/><Relationship Id="rId7"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4.png"/><Relationship Id="rId4" Type="http://schemas.microsoft.com/office/2007/relationships/media" Target="../media/media12.mp3"/><Relationship Id="rId3" Type="http://schemas.openxmlformats.org/officeDocument/2006/relationships/audio" Target="../media/media12.mp3"/><Relationship Id="rId2" Type="http://schemas.openxmlformats.org/officeDocument/2006/relationships/tags" Target="../tags/tag23.xml"/><Relationship Id="rId1" Type="http://schemas.openxmlformats.org/officeDocument/2006/relationships/image" Target="../media/image6.png"/></Relationships>
</file>

<file path=ppt/slides/_rels/slide26.xml.rels><?xml version="1.0" encoding="UTF-8" standalone="yes"?>
<Relationships xmlns="http://schemas.openxmlformats.org/package/2006/relationships"><Relationship Id="rId7" Type="http://schemas.openxmlformats.org/officeDocument/2006/relationships/notesSlide" Target="../notesSlides/notesSlide25.xml"/><Relationship Id="rId6"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media" Target="../media/media12.mp3"/><Relationship Id="rId3" Type="http://schemas.openxmlformats.org/officeDocument/2006/relationships/audio" Target="../media/media12.mp3"/><Relationship Id="rId2" Type="http://schemas.openxmlformats.org/officeDocument/2006/relationships/tags" Target="../tags/tag24.xml"/><Relationship Id="rId1" Type="http://schemas.openxmlformats.org/officeDocument/2006/relationships/image" Target="../media/image6.png"/></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26.xml"/><Relationship Id="rId7"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4.png"/><Relationship Id="rId4" Type="http://schemas.microsoft.com/office/2007/relationships/media" Target="../media/media13.mp3"/><Relationship Id="rId3" Type="http://schemas.openxmlformats.org/officeDocument/2006/relationships/audio" Target="../media/media13.mp3"/><Relationship Id="rId2" Type="http://schemas.openxmlformats.org/officeDocument/2006/relationships/tags" Target="../tags/tag25.xml"/><Relationship Id="rId1" Type="http://schemas.openxmlformats.org/officeDocument/2006/relationships/image" Target="../media/image6.png"/></Relationships>
</file>

<file path=ppt/slides/_rels/slide28.xml.rels><?xml version="1.0" encoding="UTF-8" standalone="yes"?>
<Relationships xmlns="http://schemas.openxmlformats.org/package/2006/relationships"><Relationship Id="rId7" Type="http://schemas.openxmlformats.org/officeDocument/2006/relationships/notesSlide" Target="../notesSlides/notesSlide27.xml"/><Relationship Id="rId6"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media" Target="../media/media13.mp3"/><Relationship Id="rId3" Type="http://schemas.openxmlformats.org/officeDocument/2006/relationships/audio" Target="../media/media13.mp3"/><Relationship Id="rId2" Type="http://schemas.openxmlformats.org/officeDocument/2006/relationships/tags" Target="../tags/tag26.xml"/><Relationship Id="rId1" Type="http://schemas.openxmlformats.org/officeDocument/2006/relationships/image" Target="../media/image6.png"/></Relationships>
</file>

<file path=ppt/slides/_rels/slide29.xml.rels><?xml version="1.0" encoding="UTF-8" standalone="yes"?>
<Relationships xmlns="http://schemas.openxmlformats.org/package/2006/relationships"><Relationship Id="rId7" Type="http://schemas.openxmlformats.org/officeDocument/2006/relationships/notesSlide" Target="../notesSlides/notesSlide28.xml"/><Relationship Id="rId6"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media" Target="../media/media14.mp3"/><Relationship Id="rId3" Type="http://schemas.openxmlformats.org/officeDocument/2006/relationships/audio" Target="../media/media14.mp3"/><Relationship Id="rId2" Type="http://schemas.openxmlformats.org/officeDocument/2006/relationships/tags" Target="../tags/tag27.xml"/><Relationship Id="rId1"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4.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tags" Target="../tags/tag1.xml"/><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7" Type="http://schemas.openxmlformats.org/officeDocument/2006/relationships/notesSlide" Target="../notesSlides/notesSlide29.xml"/><Relationship Id="rId6"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media" Target="../media/media14.mp3"/><Relationship Id="rId3" Type="http://schemas.openxmlformats.org/officeDocument/2006/relationships/audio" Target="../media/media14.mp3"/><Relationship Id="rId2" Type="http://schemas.openxmlformats.org/officeDocument/2006/relationships/tags" Target="../tags/tag28.xml"/><Relationship Id="rId1" Type="http://schemas.openxmlformats.org/officeDocument/2006/relationships/image" Target="../media/image6.pn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2.xml"/><Relationship Id="rId2" Type="http://schemas.openxmlformats.org/officeDocument/2006/relationships/tags" Target="../tags/tag29.xml"/><Relationship Id="rId1" Type="http://schemas.openxmlformats.org/officeDocument/2006/relationships/image" Target="../media/image6.png"/></Relationships>
</file>

<file path=ppt/slides/_rels/slide32.xml.rels><?xml version="1.0" encoding="UTF-8" standalone="yes"?>
<Relationships xmlns="http://schemas.openxmlformats.org/package/2006/relationships"><Relationship Id="rId7" Type="http://schemas.openxmlformats.org/officeDocument/2006/relationships/notesSlide" Target="../notesSlides/notesSlide31.xml"/><Relationship Id="rId6"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media" Target="../media/media15.mp3"/><Relationship Id="rId3" Type="http://schemas.openxmlformats.org/officeDocument/2006/relationships/audio" Target="../media/media15.mp3"/><Relationship Id="rId2" Type="http://schemas.openxmlformats.org/officeDocument/2006/relationships/tags" Target="../tags/tag30.xml"/><Relationship Id="rId1" Type="http://schemas.openxmlformats.org/officeDocument/2006/relationships/image" Target="../media/image6.png"/></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32.xml"/><Relationship Id="rId7"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4.png"/><Relationship Id="rId4" Type="http://schemas.microsoft.com/office/2007/relationships/media" Target="../media/media16.mp3"/><Relationship Id="rId3" Type="http://schemas.openxmlformats.org/officeDocument/2006/relationships/audio" Target="../media/media16.mp3"/><Relationship Id="rId2" Type="http://schemas.openxmlformats.org/officeDocument/2006/relationships/tags" Target="../tags/tag31.xml"/><Relationship Id="rId1" Type="http://schemas.openxmlformats.org/officeDocument/2006/relationships/image" Target="../media/image6.png"/></Relationships>
</file>

<file path=ppt/slides/_rels/slide34.xml.rels><?xml version="1.0" encoding="UTF-8" standalone="yes"?>
<Relationships xmlns="http://schemas.openxmlformats.org/package/2006/relationships"><Relationship Id="rId7" Type="http://schemas.openxmlformats.org/officeDocument/2006/relationships/notesSlide" Target="../notesSlides/notesSlide33.xml"/><Relationship Id="rId6"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media" Target="../media/media16.mp3"/><Relationship Id="rId3" Type="http://schemas.openxmlformats.org/officeDocument/2006/relationships/audio" Target="../media/media16.mp3"/><Relationship Id="rId2" Type="http://schemas.openxmlformats.org/officeDocument/2006/relationships/tags" Target="../tags/tag32.xml"/><Relationship Id="rId1" Type="http://schemas.openxmlformats.org/officeDocument/2006/relationships/image" Target="../media/image6.png"/></Relationships>
</file>

<file path=ppt/slides/_rels/slide35.xml.rels><?xml version="1.0" encoding="UTF-8" standalone="yes"?>
<Relationships xmlns="http://schemas.openxmlformats.org/package/2006/relationships"><Relationship Id="rId7" Type="http://schemas.openxmlformats.org/officeDocument/2006/relationships/notesSlide" Target="../notesSlides/notesSlide34.xml"/><Relationship Id="rId6"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media" Target="../media/media17.mp3"/><Relationship Id="rId3" Type="http://schemas.openxmlformats.org/officeDocument/2006/relationships/audio" Target="../media/media17.mp3"/><Relationship Id="rId2" Type="http://schemas.openxmlformats.org/officeDocument/2006/relationships/tags" Target="../tags/tag33.xml"/><Relationship Id="rId1" Type="http://schemas.openxmlformats.org/officeDocument/2006/relationships/image" Target="../media/image6.png"/></Relationships>
</file>

<file path=ppt/slides/_rels/slide36.xml.rels><?xml version="1.0" encoding="UTF-8" standalone="yes"?>
<Relationships xmlns="http://schemas.openxmlformats.org/package/2006/relationships"><Relationship Id="rId7" Type="http://schemas.openxmlformats.org/officeDocument/2006/relationships/notesSlide" Target="../notesSlides/notesSlide35.xml"/><Relationship Id="rId6"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media" Target="../media/media17.mp3"/><Relationship Id="rId3" Type="http://schemas.openxmlformats.org/officeDocument/2006/relationships/audio" Target="../media/media17.mp3"/><Relationship Id="rId2" Type="http://schemas.openxmlformats.org/officeDocument/2006/relationships/tags" Target="../tags/tag34.xml"/><Relationship Id="rId1" Type="http://schemas.openxmlformats.org/officeDocument/2006/relationships/image" Target="../media/image6.png"/></Relationships>
</file>

<file path=ppt/slides/_rels/slide37.xml.rels><?xml version="1.0" encoding="UTF-8" standalone="yes"?>
<Relationships xmlns="http://schemas.openxmlformats.org/package/2006/relationships"><Relationship Id="rId7" Type="http://schemas.openxmlformats.org/officeDocument/2006/relationships/notesSlide" Target="../notesSlides/notesSlide36.xml"/><Relationship Id="rId6"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tags" Target="../tags/tag2.xml"/><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media" Target="../media/media2.mp3"/><Relationship Id="rId3" Type="http://schemas.openxmlformats.org/officeDocument/2006/relationships/audio" Target="../media/media2.mp3"/><Relationship Id="rId2" Type="http://schemas.openxmlformats.org/officeDocument/2006/relationships/tags" Target="../tags/tag3.xml"/><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media" Target="../media/media2.mp3"/><Relationship Id="rId3" Type="http://schemas.openxmlformats.org/officeDocument/2006/relationships/audio" Target="../media/media2.mp3"/><Relationship Id="rId2" Type="http://schemas.openxmlformats.org/officeDocument/2006/relationships/tags" Target="../tags/tag4.xml"/><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4.png"/><Relationship Id="rId4" Type="http://schemas.microsoft.com/office/2007/relationships/media" Target="../media/media3.mp3"/><Relationship Id="rId3" Type="http://schemas.openxmlformats.org/officeDocument/2006/relationships/audio" Target="../media/media3.mp3"/><Relationship Id="rId2" Type="http://schemas.openxmlformats.org/officeDocument/2006/relationships/tags" Target="../tags/tag5.xml"/><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media" Target="../media/media3.mp3"/><Relationship Id="rId3" Type="http://schemas.openxmlformats.org/officeDocument/2006/relationships/audio" Target="../media/media3.mp3"/><Relationship Id="rId2" Type="http://schemas.openxmlformats.org/officeDocument/2006/relationships/tags" Target="../tags/tag6.xml"/><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media" Target="../media/media4.mp3"/><Relationship Id="rId3" Type="http://schemas.openxmlformats.org/officeDocument/2006/relationships/audio" Target="../media/media4.mp3"/><Relationship Id="rId2" Type="http://schemas.openxmlformats.org/officeDocument/2006/relationships/tags" Target="../tags/tag7.xml"/><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pic>
        <p:nvPicPr>
          <p:cNvPr id="8" name="图片 7"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0" y="112154"/>
            <a:ext cx="838315" cy="6745846"/>
          </a:xfrm>
          <a:prstGeom prst="rect">
            <a:avLst/>
          </a:prstGeom>
        </p:spPr>
      </p:pic>
      <p:sp>
        <p:nvSpPr>
          <p:cNvPr id="23" name="文本框 22"/>
          <p:cNvSpPr txBox="1"/>
          <p:nvPr>
            <p:custDataLst>
              <p:tags r:id="rId2"/>
            </p:custDataLst>
          </p:nvPr>
        </p:nvSpPr>
        <p:spPr>
          <a:xfrm>
            <a:off x="1463041" y="408791"/>
            <a:ext cx="10728960" cy="5304622"/>
          </a:xfrm>
          <a:prstGeom prst="rect">
            <a:avLst/>
          </a:prstGeom>
          <a:noFill/>
        </p:spPr>
        <p:txBody>
          <a:bodyPr anchor="ctr">
            <a:normAutofit fontScale="92500"/>
          </a:bodyPr>
          <a:lstStyle/>
          <a:p>
            <a:r>
              <a:rPr lang="en-US" altLang="zh-CN" sz="2800" dirty="0"/>
              <a:t>     </a:t>
            </a:r>
            <a:r>
              <a:rPr lang="en-US" altLang="zh-CN" sz="2800" dirty="0">
                <a:solidFill>
                  <a:srgbClr val="00B0F0"/>
                </a:solidFill>
              </a:rPr>
              <a:t>Please check your answers :</a:t>
            </a:r>
            <a:endParaRPr lang="en-US" altLang="zh-CN" sz="2800" dirty="0"/>
          </a:p>
          <a:p>
            <a:r>
              <a:rPr lang="en-US" altLang="zh-CN" sz="2800" dirty="0"/>
              <a:t>     As we </a:t>
            </a:r>
            <a:r>
              <a:rPr lang="en-US" altLang="zh-CN" sz="2800" u="sng" dirty="0">
                <a:solidFill>
                  <a:srgbClr val="00B050"/>
                </a:solidFill>
              </a:rPr>
              <a:t>look ahead </a:t>
            </a:r>
            <a:r>
              <a:rPr lang="en-US" altLang="zh-CN" sz="2800" dirty="0"/>
              <a:t>in our uniquely American way, </a:t>
            </a:r>
            <a:r>
              <a:rPr lang="en-US" altLang="zh-CN" sz="2800" u="sng" dirty="0">
                <a:solidFill>
                  <a:srgbClr val="00B050"/>
                </a:solidFill>
              </a:rPr>
              <a:t>res</a:t>
            </a:r>
            <a:r>
              <a:rPr lang="en-US" altLang="zh-CN" sz="2800" u="sng" dirty="0">
                <a:solidFill>
                  <a:srgbClr val="0070C0"/>
                </a:solidFill>
              </a:rPr>
              <a:t>t</a:t>
            </a:r>
            <a:r>
              <a:rPr lang="en-US" altLang="zh-CN" sz="2800" u="sng" dirty="0">
                <a:solidFill>
                  <a:srgbClr val="00B050"/>
                </a:solidFill>
              </a:rPr>
              <a:t>less</a:t>
            </a:r>
            <a:r>
              <a:rPr lang="en-US" altLang="zh-CN" sz="2800" dirty="0"/>
              <a:t>, </a:t>
            </a:r>
            <a:r>
              <a:rPr lang="en-US" altLang="zh-CN" sz="2800" dirty="0">
                <a:solidFill>
                  <a:srgbClr val="7030A0"/>
                </a:solidFill>
              </a:rPr>
              <a:t>bold</a:t>
            </a:r>
            <a:r>
              <a:rPr lang="en-US" altLang="zh-CN" sz="2800" dirty="0"/>
              <a:t>, optimistic, an</a:t>
            </a:r>
            <a:r>
              <a:rPr lang="en-US" altLang="zh-CN" sz="2800" dirty="0">
                <a:solidFill>
                  <a:srgbClr val="0070C0"/>
                </a:solidFill>
              </a:rPr>
              <a:t>d</a:t>
            </a:r>
            <a:r>
              <a:rPr lang="en-US" altLang="zh-CN" sz="2800" dirty="0"/>
              <a:t> se</a:t>
            </a:r>
            <a:r>
              <a:rPr lang="en-US" altLang="zh-CN" sz="2800" u="sng" dirty="0">
                <a:solidFill>
                  <a:srgbClr val="FF0000"/>
                </a:solidFill>
              </a:rPr>
              <a:t>t our </a:t>
            </a:r>
            <a:r>
              <a:rPr lang="en-US" altLang="zh-CN" sz="2800" dirty="0"/>
              <a:t>sights o</a:t>
            </a:r>
            <a:r>
              <a:rPr lang="en-US" altLang="zh-CN" sz="2800" u="sng" dirty="0">
                <a:solidFill>
                  <a:srgbClr val="FF0000"/>
                </a:solidFill>
              </a:rPr>
              <a:t>n a</a:t>
            </a:r>
            <a:r>
              <a:rPr lang="en-US" altLang="zh-CN" sz="2800" dirty="0"/>
              <a:t> nation we know we can be an</a:t>
            </a:r>
            <a:r>
              <a:rPr lang="en-US" altLang="zh-CN" sz="2800" dirty="0">
                <a:solidFill>
                  <a:srgbClr val="0070C0"/>
                </a:solidFill>
              </a:rPr>
              <a:t>d</a:t>
            </a:r>
            <a:r>
              <a:rPr lang="en-US" altLang="zh-CN" sz="2800" dirty="0"/>
              <a:t> mus</a:t>
            </a:r>
            <a:r>
              <a:rPr lang="en-US" altLang="zh-CN" sz="2800" dirty="0">
                <a:solidFill>
                  <a:srgbClr val="0070C0"/>
                </a:solidFill>
              </a:rPr>
              <a:t>t</a:t>
            </a:r>
            <a:r>
              <a:rPr lang="en-US" altLang="zh-CN" sz="2800" dirty="0"/>
              <a:t> be, I thank my </a:t>
            </a:r>
            <a:r>
              <a:rPr lang="en-US" altLang="zh-CN" sz="2800" dirty="0">
                <a:solidFill>
                  <a:srgbClr val="0070C0"/>
                </a:solidFill>
              </a:rPr>
              <a:t>predecessors</a:t>
            </a:r>
            <a:r>
              <a:rPr lang="en-US" altLang="zh-CN" sz="2800" dirty="0"/>
              <a:t> of both parties for their presence here today. I thank them </a:t>
            </a:r>
            <a:r>
              <a:rPr lang="en-US" altLang="zh-CN" sz="2800" u="sng" dirty="0">
                <a:solidFill>
                  <a:srgbClr val="00B050"/>
                </a:solidFill>
              </a:rPr>
              <a:t>from the bottom of my hear</a:t>
            </a:r>
            <a:r>
              <a:rPr lang="en-US" altLang="zh-CN" sz="2800" u="sng" dirty="0">
                <a:solidFill>
                  <a:srgbClr val="0070C0"/>
                </a:solidFill>
              </a:rPr>
              <a:t>t</a:t>
            </a:r>
            <a:r>
              <a:rPr lang="en-US" altLang="zh-CN" sz="2800" dirty="0"/>
              <a:t>. An</a:t>
            </a:r>
            <a:r>
              <a:rPr lang="en-US" altLang="zh-CN" sz="2800" dirty="0">
                <a:solidFill>
                  <a:srgbClr val="0070C0"/>
                </a:solidFill>
              </a:rPr>
              <a:t>d</a:t>
            </a:r>
            <a:r>
              <a:rPr lang="en-US" altLang="zh-CN" sz="2800" dirty="0"/>
              <a:t> I know the </a:t>
            </a:r>
            <a:r>
              <a:rPr lang="en-US" altLang="zh-CN" sz="2800" dirty="0">
                <a:solidFill>
                  <a:srgbClr val="92D050"/>
                </a:solidFill>
              </a:rPr>
              <a:t>resilience</a:t>
            </a:r>
            <a:r>
              <a:rPr lang="en-US" altLang="zh-CN" sz="2800" dirty="0"/>
              <a:t> of our Constitution an</a:t>
            </a:r>
            <a:r>
              <a:rPr lang="en-US" altLang="zh-CN" sz="2800" dirty="0">
                <a:solidFill>
                  <a:srgbClr val="0070C0"/>
                </a:solidFill>
              </a:rPr>
              <a:t>d</a:t>
            </a:r>
            <a:r>
              <a:rPr lang="en-US" altLang="zh-CN" sz="2800" dirty="0"/>
              <a:t> the strength, the strength of our nation, as does President Carter, who I spoke with las</a:t>
            </a:r>
            <a:r>
              <a:rPr lang="en-US" altLang="zh-CN" sz="2800" dirty="0">
                <a:solidFill>
                  <a:srgbClr val="0070C0"/>
                </a:solidFill>
              </a:rPr>
              <a:t>t</a:t>
            </a:r>
            <a:r>
              <a:rPr lang="en-US" altLang="zh-CN" sz="2800" dirty="0"/>
              <a:t> night who canno</a:t>
            </a:r>
            <a:r>
              <a:rPr lang="en-US" altLang="zh-CN" sz="2800" dirty="0">
                <a:solidFill>
                  <a:srgbClr val="0070C0"/>
                </a:solidFill>
              </a:rPr>
              <a:t>t</a:t>
            </a:r>
            <a:r>
              <a:rPr lang="en-US" altLang="zh-CN" sz="2800" dirty="0"/>
              <a:t> be with us today, bu</a:t>
            </a:r>
            <a:r>
              <a:rPr lang="en-US" altLang="zh-CN" sz="2800" dirty="0">
                <a:solidFill>
                  <a:srgbClr val="0070C0"/>
                </a:solidFill>
              </a:rPr>
              <a:t>t</a:t>
            </a:r>
            <a:r>
              <a:rPr lang="en-US" altLang="zh-CN" sz="2800" dirty="0"/>
              <a:t> who we </a:t>
            </a:r>
            <a:r>
              <a:rPr lang="en-US" altLang="zh-CN" sz="2800" dirty="0">
                <a:solidFill>
                  <a:srgbClr val="830714"/>
                </a:solidFill>
              </a:rPr>
              <a:t>salute</a:t>
            </a:r>
            <a:r>
              <a:rPr lang="en-US" altLang="zh-CN" sz="2800" dirty="0"/>
              <a:t> for his lifetime of service.</a:t>
            </a:r>
            <a:endParaRPr lang="zh-CN" altLang="zh-CN" sz="2800" dirty="0"/>
          </a:p>
          <a:p>
            <a:r>
              <a:rPr lang="en-US" altLang="zh-CN" sz="2800" dirty="0"/>
              <a:t>     </a:t>
            </a:r>
            <a:r>
              <a:rPr lang="zh-CN" altLang="zh-CN" sz="2800" dirty="0"/>
              <a:t>当我们瞭望独特的美国之路：不安分、</a:t>
            </a:r>
            <a:r>
              <a:rPr lang="zh-CN" altLang="zh-CN" sz="2800" dirty="0">
                <a:solidFill>
                  <a:srgbClr val="7030A0"/>
                </a:solidFill>
              </a:rPr>
              <a:t>大胆</a:t>
            </a:r>
            <a:r>
              <a:rPr lang="zh-CN" altLang="zh-CN" sz="2800" dirty="0"/>
              <a:t>、乐观，我们放眼成为一个应该成为的国家。我感谢所有两党的</a:t>
            </a:r>
            <a:r>
              <a:rPr lang="zh-CN" altLang="zh-CN" sz="2800" dirty="0">
                <a:solidFill>
                  <a:srgbClr val="0070C0"/>
                </a:solidFill>
              </a:rPr>
              <a:t>前任总统们</a:t>
            </a:r>
            <a:r>
              <a:rPr lang="zh-CN" altLang="zh-CN" sz="2800" dirty="0"/>
              <a:t>。我对他们表示发自内心的感谢。正如前总统卡特一样，我深知我们宪法</a:t>
            </a:r>
            <a:r>
              <a:rPr lang="zh-CN" altLang="en-US" sz="2800" dirty="0"/>
              <a:t>的适应力</a:t>
            </a:r>
            <a:r>
              <a:rPr lang="zh-CN" altLang="zh-CN" sz="2800" dirty="0"/>
              <a:t>和国家的力量。他今天无法在场，我昨晚与他通话，我们向他一辈子对国家的鞠躬尽瘁</a:t>
            </a:r>
            <a:r>
              <a:rPr lang="zh-CN" altLang="zh-CN" sz="2800" dirty="0">
                <a:solidFill>
                  <a:srgbClr val="830714"/>
                </a:solidFill>
              </a:rPr>
              <a:t>致敬</a:t>
            </a:r>
            <a:r>
              <a:rPr lang="zh-CN" altLang="zh-CN" sz="2800" dirty="0"/>
              <a:t>。</a:t>
            </a:r>
            <a:endParaRPr lang="zh-CN" altLang="zh-CN" sz="2800"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42278" y="2930455"/>
            <a:ext cx="559397" cy="3927545"/>
          </a:xfrm>
          <a:prstGeom prst="rect">
            <a:avLst/>
          </a:prstGeom>
        </p:spPr>
      </p:pic>
      <p:pic>
        <p:nvPicPr>
          <p:cNvPr id="2" name="拜登就职演讲音频-剪辑-20210122204913">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6439087" y="5681140"/>
            <a:ext cx="609600" cy="6096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70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0" y="112154"/>
            <a:ext cx="838315" cy="6745846"/>
          </a:xfrm>
          <a:prstGeom prst="rect">
            <a:avLst/>
          </a:prstGeom>
        </p:spPr>
      </p:pic>
      <p:sp>
        <p:nvSpPr>
          <p:cNvPr id="23" name="文本框 22"/>
          <p:cNvSpPr txBox="1"/>
          <p:nvPr>
            <p:custDataLst>
              <p:tags r:id="rId2"/>
            </p:custDataLst>
          </p:nvPr>
        </p:nvSpPr>
        <p:spPr>
          <a:xfrm>
            <a:off x="1463041" y="408791"/>
            <a:ext cx="10728960" cy="5304622"/>
          </a:xfrm>
          <a:prstGeom prst="rect">
            <a:avLst/>
          </a:prstGeom>
          <a:noFill/>
        </p:spPr>
        <p:txBody>
          <a:bodyPr anchor="ctr">
            <a:normAutofit/>
          </a:bodyPr>
          <a:lstStyle/>
          <a:p>
            <a:r>
              <a:rPr lang="en-US" altLang="zh-CN" sz="2800" dirty="0"/>
              <a:t>  </a:t>
            </a:r>
            <a:r>
              <a:rPr lang="en-US" altLang="zh-CN" sz="2800" dirty="0">
                <a:solidFill>
                  <a:srgbClr val="FF0000"/>
                </a:solidFill>
              </a:rPr>
              <a:t>Listen and fill in the blanks:</a:t>
            </a:r>
            <a:endParaRPr lang="en-US" altLang="zh-CN" sz="2800" dirty="0">
              <a:solidFill>
                <a:srgbClr val="FF0000"/>
              </a:solidFill>
            </a:endParaRPr>
          </a:p>
          <a:p>
            <a:r>
              <a:rPr lang="en-US" altLang="zh-CN" dirty="0"/>
              <a:t>      </a:t>
            </a:r>
            <a:endParaRPr lang="en-US" altLang="zh-CN" dirty="0"/>
          </a:p>
          <a:p>
            <a:r>
              <a:rPr lang="en-US" altLang="zh-CN" sz="2800" dirty="0"/>
              <a:t>     I've just taken a sacred oath each of those patriots have taken. The oath first sworn by George Washington. But the American story _____ not on any one of us, not on some of us, but on all of us. On we the people who _____a more perfect_______. This is a great nation, we are good people. And over the centuries through _______and strife in peace and in war we've come so far. But we still have far to go.</a:t>
            </a:r>
            <a:endParaRPr lang="en-US" altLang="zh-CN" sz="2800" dirty="0"/>
          </a:p>
          <a:p>
            <a:r>
              <a:rPr lang="en-US" altLang="zh-CN" sz="2800" dirty="0"/>
              <a:t>1 taken a sacred oath </a:t>
            </a:r>
            <a:r>
              <a:rPr lang="zh-CN" altLang="zh-CN" sz="2800" dirty="0"/>
              <a:t>神圣地</a:t>
            </a:r>
            <a:r>
              <a:rPr lang="zh-CN" altLang="zh-CN" sz="2800" dirty="0">
                <a:solidFill>
                  <a:srgbClr val="C21118"/>
                </a:solidFill>
              </a:rPr>
              <a:t>宣誓</a:t>
            </a:r>
            <a:r>
              <a:rPr lang="en-US" altLang="zh-CN" sz="2800" dirty="0">
                <a:solidFill>
                  <a:srgbClr val="C21118"/>
                </a:solidFill>
              </a:rPr>
              <a:t>  2</a:t>
            </a:r>
            <a:r>
              <a:rPr lang="en-US" altLang="zh-CN" sz="2800" dirty="0"/>
              <a:t> patriot .n. </a:t>
            </a:r>
            <a:r>
              <a:rPr lang="zh-CN" altLang="zh-CN" sz="2800" dirty="0">
                <a:solidFill>
                  <a:srgbClr val="7030A0"/>
                </a:solidFill>
              </a:rPr>
              <a:t>前辈</a:t>
            </a:r>
            <a:endParaRPr lang="en-US" altLang="zh-CN" sz="2800" dirty="0">
              <a:solidFill>
                <a:srgbClr val="7030A0"/>
              </a:solidFill>
            </a:endParaRPr>
          </a:p>
          <a:p>
            <a:r>
              <a:rPr lang="en-US" altLang="zh-CN" sz="2800" dirty="0">
                <a:solidFill>
                  <a:srgbClr val="7030A0"/>
                </a:solidFill>
              </a:rPr>
              <a:t>3 </a:t>
            </a:r>
            <a:r>
              <a:rPr lang="en-US" altLang="zh-CN" sz="2800" dirty="0"/>
              <a:t>strife v.</a:t>
            </a:r>
            <a:r>
              <a:rPr lang="zh-CN" altLang="zh-CN" sz="2800" dirty="0">
                <a:solidFill>
                  <a:srgbClr val="92D050"/>
                </a:solidFill>
              </a:rPr>
              <a:t>冲突</a:t>
            </a:r>
            <a:endParaRPr lang="zh-CN" altLang="zh-CN" sz="2800" dirty="0"/>
          </a:p>
          <a:p>
            <a:r>
              <a:rPr lang="en-US" altLang="zh-CN" sz="2800" dirty="0"/>
              <a:t>    </a:t>
            </a:r>
            <a:endParaRPr lang="zh-CN" altLang="zh-CN" sz="2800"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42278" y="2930455"/>
            <a:ext cx="559397" cy="3927545"/>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0" y="112154"/>
            <a:ext cx="838315" cy="6745846"/>
          </a:xfrm>
          <a:prstGeom prst="rect">
            <a:avLst/>
          </a:prstGeom>
        </p:spPr>
      </p:pic>
      <p:sp>
        <p:nvSpPr>
          <p:cNvPr id="23" name="文本框 22"/>
          <p:cNvSpPr txBox="1"/>
          <p:nvPr>
            <p:custDataLst>
              <p:tags r:id="rId2"/>
            </p:custDataLst>
          </p:nvPr>
        </p:nvSpPr>
        <p:spPr>
          <a:xfrm>
            <a:off x="1463041" y="408791"/>
            <a:ext cx="10728960" cy="5304622"/>
          </a:xfrm>
          <a:prstGeom prst="rect">
            <a:avLst/>
          </a:prstGeom>
          <a:noFill/>
        </p:spPr>
        <p:txBody>
          <a:bodyPr anchor="ctr">
            <a:normAutofit fontScale="92500"/>
          </a:bodyPr>
          <a:lstStyle/>
          <a:p>
            <a:r>
              <a:rPr lang="en-US" altLang="zh-CN" sz="3000" dirty="0"/>
              <a:t> </a:t>
            </a:r>
            <a:r>
              <a:rPr lang="en-US" altLang="zh-CN" sz="3000" dirty="0">
                <a:solidFill>
                  <a:srgbClr val="00B0F0"/>
                </a:solidFill>
              </a:rPr>
              <a:t>Please check your answers :</a:t>
            </a:r>
            <a:endParaRPr lang="en-US" altLang="zh-CN" dirty="0"/>
          </a:p>
          <a:p>
            <a:r>
              <a:rPr lang="en-US" altLang="zh-CN" dirty="0"/>
              <a:t>     </a:t>
            </a:r>
            <a:r>
              <a:rPr lang="en-US" altLang="zh-CN" sz="2800" dirty="0"/>
              <a:t>I've jus</a:t>
            </a:r>
            <a:r>
              <a:rPr lang="en-US" altLang="zh-CN" sz="2800" dirty="0">
                <a:solidFill>
                  <a:srgbClr val="0070C0"/>
                </a:solidFill>
              </a:rPr>
              <a:t>t</a:t>
            </a:r>
            <a:r>
              <a:rPr lang="en-US" altLang="zh-CN" sz="2800" dirty="0"/>
              <a:t> taken a sacred </a:t>
            </a:r>
            <a:r>
              <a:rPr lang="en-US" altLang="zh-CN" sz="2800" dirty="0">
                <a:solidFill>
                  <a:srgbClr val="C21118"/>
                </a:solidFill>
              </a:rPr>
              <a:t>oath</a:t>
            </a:r>
            <a:r>
              <a:rPr lang="en-US" altLang="zh-CN" sz="2800" dirty="0"/>
              <a:t> each of those </a:t>
            </a:r>
            <a:r>
              <a:rPr lang="en-US" altLang="zh-CN" sz="2800" dirty="0">
                <a:solidFill>
                  <a:srgbClr val="7030A0"/>
                </a:solidFill>
              </a:rPr>
              <a:t>patriots</a:t>
            </a:r>
            <a:r>
              <a:rPr lang="en-US" altLang="zh-CN" sz="2800" dirty="0"/>
              <a:t> have taken. The oath first sworn by George Washington. But the American story </a:t>
            </a:r>
            <a:r>
              <a:rPr lang="en-US" altLang="zh-CN" sz="2800" u="sng" dirty="0">
                <a:solidFill>
                  <a:srgbClr val="00B050"/>
                </a:solidFill>
              </a:rPr>
              <a:t>depends</a:t>
            </a:r>
            <a:r>
              <a:rPr lang="en-US" altLang="zh-CN" sz="2800" dirty="0"/>
              <a:t> no</a:t>
            </a:r>
            <a:r>
              <a:rPr lang="en-US" altLang="zh-CN" sz="2800" u="sng" dirty="0">
                <a:solidFill>
                  <a:srgbClr val="FF0000"/>
                </a:solidFill>
              </a:rPr>
              <a:t>t o</a:t>
            </a:r>
            <a:r>
              <a:rPr lang="en-US" altLang="zh-CN" sz="2800" dirty="0"/>
              <a:t>n any one o</a:t>
            </a:r>
            <a:r>
              <a:rPr lang="en-US" altLang="zh-CN" sz="2800" u="sng" dirty="0">
                <a:solidFill>
                  <a:srgbClr val="FF0000"/>
                </a:solidFill>
              </a:rPr>
              <a:t>f u</a:t>
            </a:r>
            <a:r>
              <a:rPr lang="en-US" altLang="zh-CN" sz="2800" dirty="0"/>
              <a:t>s, no</a:t>
            </a:r>
            <a:r>
              <a:rPr lang="en-US" altLang="zh-CN" sz="2800" u="sng" dirty="0">
                <a:solidFill>
                  <a:srgbClr val="FF0000"/>
                </a:solidFill>
              </a:rPr>
              <a:t>t o</a:t>
            </a:r>
            <a:r>
              <a:rPr lang="en-US" altLang="zh-CN" sz="2800" dirty="0"/>
              <a:t>n some o</a:t>
            </a:r>
            <a:r>
              <a:rPr lang="en-US" altLang="zh-CN" sz="2800" u="sng" dirty="0">
                <a:solidFill>
                  <a:srgbClr val="FF0000"/>
                </a:solidFill>
              </a:rPr>
              <a:t>f u</a:t>
            </a:r>
            <a:r>
              <a:rPr lang="en-US" altLang="zh-CN" sz="2800" dirty="0"/>
              <a:t>s, bu</a:t>
            </a:r>
            <a:r>
              <a:rPr lang="en-US" altLang="zh-CN" sz="2800" u="sng" dirty="0">
                <a:solidFill>
                  <a:srgbClr val="FF0000"/>
                </a:solidFill>
              </a:rPr>
              <a:t>t on</a:t>
            </a:r>
            <a:r>
              <a:rPr lang="en-US" altLang="zh-CN" sz="2800" dirty="0"/>
              <a:t> all o</a:t>
            </a:r>
            <a:r>
              <a:rPr lang="en-US" altLang="zh-CN" sz="2800" u="sng" dirty="0">
                <a:solidFill>
                  <a:srgbClr val="FF0000"/>
                </a:solidFill>
              </a:rPr>
              <a:t>f u</a:t>
            </a:r>
            <a:r>
              <a:rPr lang="en-US" altLang="zh-CN" sz="2800" dirty="0"/>
              <a:t>s. On we the people who </a:t>
            </a:r>
            <a:r>
              <a:rPr lang="en-US" altLang="zh-CN" sz="2800" u="sng" dirty="0">
                <a:solidFill>
                  <a:srgbClr val="00B050"/>
                </a:solidFill>
              </a:rPr>
              <a:t>seek</a:t>
            </a:r>
            <a:r>
              <a:rPr lang="en-US" altLang="zh-CN" sz="2800" dirty="0"/>
              <a:t> a more perfect </a:t>
            </a:r>
            <a:r>
              <a:rPr lang="en-US" altLang="zh-CN" sz="2800" u="sng" dirty="0">
                <a:solidFill>
                  <a:srgbClr val="00B050"/>
                </a:solidFill>
              </a:rPr>
              <a:t>union</a:t>
            </a:r>
            <a:r>
              <a:rPr lang="en-US" altLang="zh-CN" sz="2800" dirty="0"/>
              <a:t>. Thi</a:t>
            </a:r>
            <a:r>
              <a:rPr lang="en-US" altLang="zh-CN" sz="2800" u="sng" dirty="0">
                <a:solidFill>
                  <a:srgbClr val="FF0000"/>
                </a:solidFill>
              </a:rPr>
              <a:t>s is a </a:t>
            </a:r>
            <a:r>
              <a:rPr lang="en-US" altLang="zh-CN" sz="2800" dirty="0"/>
              <a:t>grea</a:t>
            </a:r>
            <a:r>
              <a:rPr lang="en-US" altLang="zh-CN" sz="2800" dirty="0">
                <a:solidFill>
                  <a:srgbClr val="0070C0"/>
                </a:solidFill>
              </a:rPr>
              <a:t>t</a:t>
            </a:r>
            <a:r>
              <a:rPr lang="en-US" altLang="zh-CN" sz="2800" dirty="0"/>
              <a:t> nation, we are goo</a:t>
            </a:r>
            <a:r>
              <a:rPr lang="en-US" altLang="zh-CN" sz="2800" dirty="0">
                <a:solidFill>
                  <a:srgbClr val="0070C0"/>
                </a:solidFill>
              </a:rPr>
              <a:t>d</a:t>
            </a:r>
            <a:r>
              <a:rPr lang="en-US" altLang="zh-CN" sz="2800" dirty="0"/>
              <a:t> people. An</a:t>
            </a:r>
            <a:r>
              <a:rPr lang="en-US" altLang="zh-CN" sz="2800" u="sng" dirty="0">
                <a:solidFill>
                  <a:srgbClr val="FF0000"/>
                </a:solidFill>
              </a:rPr>
              <a:t>d o</a:t>
            </a:r>
            <a:r>
              <a:rPr lang="en-US" altLang="zh-CN" sz="2800" dirty="0"/>
              <a:t>ver the centuries through </a:t>
            </a:r>
            <a:r>
              <a:rPr lang="en-US" altLang="zh-CN" sz="2800" u="sng" dirty="0">
                <a:solidFill>
                  <a:srgbClr val="00B050"/>
                </a:solidFill>
              </a:rPr>
              <a:t>storm</a:t>
            </a:r>
            <a:r>
              <a:rPr lang="en-US" altLang="zh-CN" sz="2800" dirty="0"/>
              <a:t> an</a:t>
            </a:r>
            <a:r>
              <a:rPr lang="en-US" altLang="zh-CN" sz="2800" dirty="0">
                <a:solidFill>
                  <a:srgbClr val="0070C0"/>
                </a:solidFill>
              </a:rPr>
              <a:t>d</a:t>
            </a:r>
            <a:r>
              <a:rPr lang="en-US" altLang="zh-CN" sz="2800" dirty="0"/>
              <a:t> </a:t>
            </a:r>
            <a:r>
              <a:rPr lang="en-US" altLang="zh-CN" sz="2800" dirty="0">
                <a:solidFill>
                  <a:srgbClr val="92D050"/>
                </a:solidFill>
              </a:rPr>
              <a:t>strife</a:t>
            </a:r>
            <a:r>
              <a:rPr lang="en-US" altLang="zh-CN" sz="2800" dirty="0"/>
              <a:t> in peace an</a:t>
            </a:r>
            <a:r>
              <a:rPr lang="en-US" altLang="zh-CN" sz="2800" dirty="0">
                <a:solidFill>
                  <a:srgbClr val="0070C0"/>
                </a:solidFill>
              </a:rPr>
              <a:t>d</a:t>
            </a:r>
            <a:r>
              <a:rPr lang="en-US" altLang="zh-CN" sz="2800" dirty="0"/>
              <a:t> in war we've come so far. Bu</a:t>
            </a:r>
            <a:r>
              <a:rPr lang="en-US" altLang="zh-CN" sz="2800" dirty="0">
                <a:solidFill>
                  <a:srgbClr val="0070C0"/>
                </a:solidFill>
              </a:rPr>
              <a:t>t</a:t>
            </a:r>
            <a:r>
              <a:rPr lang="en-US" altLang="zh-CN" sz="2800" dirty="0"/>
              <a:t> we still have far to go.</a:t>
            </a:r>
            <a:endParaRPr lang="zh-CN" altLang="zh-CN" sz="2800" dirty="0"/>
          </a:p>
          <a:p>
            <a:r>
              <a:rPr lang="en-US" altLang="zh-CN" sz="2800" dirty="0"/>
              <a:t>    </a:t>
            </a:r>
            <a:r>
              <a:rPr lang="zh-CN" altLang="zh-CN" sz="2800" dirty="0"/>
              <a:t>我刚刚如诸位</a:t>
            </a:r>
            <a:r>
              <a:rPr lang="zh-CN" altLang="zh-CN" sz="2800" dirty="0">
                <a:solidFill>
                  <a:srgbClr val="7030A0"/>
                </a:solidFill>
              </a:rPr>
              <a:t>前辈</a:t>
            </a:r>
            <a:r>
              <a:rPr lang="zh-CN" altLang="zh-CN" sz="2800" dirty="0"/>
              <a:t>那样神圣地</a:t>
            </a:r>
            <a:r>
              <a:rPr lang="zh-CN" altLang="zh-CN" sz="2800" dirty="0">
                <a:solidFill>
                  <a:srgbClr val="C21118"/>
                </a:solidFill>
              </a:rPr>
              <a:t>宣誓</a:t>
            </a:r>
            <a:r>
              <a:rPr lang="zh-CN" altLang="zh-CN" sz="2800" dirty="0"/>
              <a:t>。国父乔治</a:t>
            </a:r>
            <a:r>
              <a:rPr lang="en-US" altLang="zh-CN" sz="2800" dirty="0"/>
              <a:t>·</a:t>
            </a:r>
            <a:r>
              <a:rPr lang="zh-CN" altLang="zh-CN" sz="2800" dirty="0"/>
              <a:t>华盛顿是第一个说出这番誓言的人。然而美国的故事不依赖我们任何一个或一些人，而是我们所有人。它依赖于那些探索一个更完美的联邦政府的人。这是一个伟大的国家，我们是善良的人民。经过几百年的洗礼，经过风暴与</a:t>
            </a:r>
            <a:r>
              <a:rPr lang="zh-CN" altLang="zh-CN" sz="2800" dirty="0">
                <a:solidFill>
                  <a:srgbClr val="92D050"/>
                </a:solidFill>
              </a:rPr>
              <a:t>冲突</a:t>
            </a:r>
            <a:r>
              <a:rPr lang="zh-CN" altLang="zh-CN" sz="2800" dirty="0"/>
              <a:t>，和平与战争，我们走了这么远。但是我们还有很长的路要走。</a:t>
            </a:r>
            <a:endParaRPr lang="zh-CN" altLang="zh-CN" sz="2800"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42278" y="2930455"/>
            <a:ext cx="559397" cy="3927545"/>
          </a:xfrm>
          <a:prstGeom prst="rect">
            <a:avLst/>
          </a:prstGeom>
        </p:spPr>
      </p:pic>
      <p:pic>
        <p:nvPicPr>
          <p:cNvPr id="2" name="拜登就职演讲音频-剪辑-20210122211440">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5567717" y="5408613"/>
            <a:ext cx="609600" cy="6096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33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0" y="112154"/>
            <a:ext cx="838315" cy="6745846"/>
          </a:xfrm>
          <a:prstGeom prst="rect">
            <a:avLst/>
          </a:prstGeom>
        </p:spPr>
      </p:pic>
      <p:sp>
        <p:nvSpPr>
          <p:cNvPr id="23" name="文本框 22"/>
          <p:cNvSpPr txBox="1"/>
          <p:nvPr>
            <p:custDataLst>
              <p:tags r:id="rId2"/>
            </p:custDataLst>
          </p:nvPr>
        </p:nvSpPr>
        <p:spPr>
          <a:xfrm>
            <a:off x="1463041" y="408791"/>
            <a:ext cx="10728960" cy="5304622"/>
          </a:xfrm>
          <a:prstGeom prst="rect">
            <a:avLst/>
          </a:prstGeom>
          <a:noFill/>
        </p:spPr>
        <p:txBody>
          <a:bodyPr anchor="ctr">
            <a:normAutofit/>
          </a:bodyPr>
          <a:lstStyle/>
          <a:p>
            <a:r>
              <a:rPr lang="en-US" altLang="zh-CN" sz="2800" dirty="0"/>
              <a:t>  </a:t>
            </a:r>
            <a:r>
              <a:rPr lang="en-US" altLang="zh-CN" sz="2800" dirty="0">
                <a:solidFill>
                  <a:srgbClr val="FF0000"/>
                </a:solidFill>
              </a:rPr>
              <a:t>Listen and fill in the blanks:</a:t>
            </a:r>
            <a:endParaRPr lang="en-US" altLang="zh-CN" sz="2800" dirty="0">
              <a:solidFill>
                <a:srgbClr val="FF0000"/>
              </a:solidFill>
            </a:endParaRPr>
          </a:p>
          <a:p>
            <a:r>
              <a:rPr lang="en-US" altLang="zh-CN" dirty="0"/>
              <a:t>   </a:t>
            </a:r>
            <a:endParaRPr lang="en-US" altLang="zh-CN" dirty="0"/>
          </a:p>
          <a:p>
            <a:r>
              <a:rPr lang="en-US" altLang="zh-CN" dirty="0"/>
              <a:t>       </a:t>
            </a:r>
            <a:r>
              <a:rPr lang="en-US" altLang="zh-CN" sz="2800" dirty="0"/>
              <a:t>We'll press forward with speed and _______for we have much to do in this winter of peril and significant possibility. Much to do, much to_____, much to______, much to build and much to _____. Few people in our nation's history have been more challenged or found a time more challenging or difficult than the time we're in now. A once in a century _______that silently stalks the country has taken as many lives in one year as in all of World War Two.</a:t>
            </a:r>
            <a:endParaRPr lang="en-US" altLang="zh-CN" sz="2800" dirty="0"/>
          </a:p>
          <a:p>
            <a:r>
              <a:rPr lang="en-US" altLang="zh-CN" sz="2800" dirty="0"/>
              <a:t>1peril .n. </a:t>
            </a:r>
            <a:r>
              <a:rPr lang="zh-CN" altLang="zh-CN" sz="2800" dirty="0">
                <a:solidFill>
                  <a:srgbClr val="7030A0"/>
                </a:solidFill>
              </a:rPr>
              <a:t>危险</a:t>
            </a:r>
            <a:r>
              <a:rPr lang="en-US" altLang="zh-CN" sz="2800" dirty="0">
                <a:solidFill>
                  <a:srgbClr val="7030A0"/>
                </a:solidFill>
              </a:rPr>
              <a:t>  2  </a:t>
            </a:r>
            <a:r>
              <a:rPr lang="en-US" altLang="zh-CN" sz="2800" dirty="0" err="1"/>
              <a:t>stalk.v</a:t>
            </a:r>
            <a:r>
              <a:rPr lang="en-US" altLang="zh-CN" sz="2800" dirty="0"/>
              <a:t>.</a:t>
            </a:r>
            <a:r>
              <a:rPr lang="zh-CN" altLang="zh-CN" sz="2800" dirty="0">
                <a:solidFill>
                  <a:srgbClr val="002060"/>
                </a:solidFill>
              </a:rPr>
              <a:t>潜入</a:t>
            </a:r>
            <a:r>
              <a:rPr lang="en-US" altLang="zh-CN" sz="2800" dirty="0">
                <a:solidFill>
                  <a:srgbClr val="002060"/>
                </a:solidFill>
              </a:rPr>
              <a:t> 3 </a:t>
            </a:r>
            <a:r>
              <a:rPr lang="en-US" altLang="zh-CN" sz="2800" dirty="0"/>
              <a:t>A once in a century</a:t>
            </a:r>
            <a:r>
              <a:rPr lang="zh-CN" altLang="zh-CN" sz="2800" dirty="0">
                <a:solidFill>
                  <a:srgbClr val="C00000"/>
                </a:solidFill>
              </a:rPr>
              <a:t>百年一遇</a:t>
            </a:r>
            <a:r>
              <a:rPr lang="zh-CN" altLang="en-US" sz="2800" dirty="0">
                <a:solidFill>
                  <a:srgbClr val="C00000"/>
                </a:solidFill>
              </a:rPr>
              <a:t>的 </a:t>
            </a:r>
            <a:endParaRPr lang="zh-CN" altLang="zh-CN" sz="2800" dirty="0"/>
          </a:p>
          <a:p>
            <a:r>
              <a:rPr lang="en-US" altLang="zh-CN" sz="2800" dirty="0"/>
              <a:t>     </a:t>
            </a:r>
            <a:endParaRPr lang="zh-CN" altLang="zh-CN" sz="2800"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42278" y="2930455"/>
            <a:ext cx="559397" cy="3927545"/>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0" y="112154"/>
            <a:ext cx="838315" cy="6745846"/>
          </a:xfrm>
          <a:prstGeom prst="rect">
            <a:avLst/>
          </a:prstGeom>
        </p:spPr>
      </p:pic>
      <p:sp>
        <p:nvSpPr>
          <p:cNvPr id="23" name="文本框 22"/>
          <p:cNvSpPr txBox="1"/>
          <p:nvPr>
            <p:custDataLst>
              <p:tags r:id="rId2"/>
            </p:custDataLst>
          </p:nvPr>
        </p:nvSpPr>
        <p:spPr>
          <a:xfrm>
            <a:off x="1301675" y="408791"/>
            <a:ext cx="10890326" cy="5304622"/>
          </a:xfrm>
          <a:prstGeom prst="rect">
            <a:avLst/>
          </a:prstGeom>
          <a:noFill/>
        </p:spPr>
        <p:txBody>
          <a:bodyPr anchor="ctr">
            <a:normAutofit fontScale="92500" lnSpcReduction="20000"/>
          </a:bodyPr>
          <a:lstStyle/>
          <a:p>
            <a:r>
              <a:rPr lang="en-US" altLang="zh-CN" dirty="0"/>
              <a:t>   </a:t>
            </a:r>
            <a:r>
              <a:rPr lang="en-US" altLang="zh-CN" sz="3000" dirty="0">
                <a:solidFill>
                  <a:srgbClr val="00B0F0"/>
                </a:solidFill>
              </a:rPr>
              <a:t>Please check your answers :</a:t>
            </a:r>
            <a:endParaRPr lang="en-US" altLang="zh-CN" sz="3000" dirty="0">
              <a:solidFill>
                <a:srgbClr val="00B0F0"/>
              </a:solidFill>
            </a:endParaRPr>
          </a:p>
          <a:p>
            <a:r>
              <a:rPr lang="en-US" altLang="zh-CN" dirty="0"/>
              <a:t>   </a:t>
            </a:r>
            <a:endParaRPr lang="en-US" altLang="zh-CN" dirty="0"/>
          </a:p>
          <a:p>
            <a:r>
              <a:rPr lang="en-US" altLang="zh-CN" sz="2800" dirty="0"/>
              <a:t>We‘ll press forward with spee</a:t>
            </a:r>
            <a:r>
              <a:rPr lang="en-US" altLang="zh-CN" sz="2800" u="sng" dirty="0">
                <a:solidFill>
                  <a:srgbClr val="FF0000"/>
                </a:solidFill>
              </a:rPr>
              <a:t>d an</a:t>
            </a:r>
            <a:r>
              <a:rPr lang="en-US" altLang="zh-CN" sz="2800" u="sng" dirty="0">
                <a:solidFill>
                  <a:srgbClr val="0070C0"/>
                </a:solidFill>
              </a:rPr>
              <a:t>d</a:t>
            </a:r>
            <a:r>
              <a:rPr lang="en-US" altLang="zh-CN" sz="2800" dirty="0">
                <a:solidFill>
                  <a:srgbClr val="FF0000"/>
                </a:solidFill>
              </a:rPr>
              <a:t> </a:t>
            </a:r>
            <a:r>
              <a:rPr lang="en-US" altLang="zh-CN" sz="2800" u="sng" dirty="0">
                <a:solidFill>
                  <a:srgbClr val="FF0000"/>
                </a:solidFill>
              </a:rPr>
              <a:t>ur</a:t>
            </a:r>
            <a:r>
              <a:rPr lang="en-US" altLang="zh-CN" sz="2800" dirty="0"/>
              <a:t>gency</a:t>
            </a:r>
            <a:r>
              <a:rPr lang="en-US" altLang="zh-CN" sz="2800" dirty="0">
                <a:solidFill>
                  <a:srgbClr val="FF0000"/>
                </a:solidFill>
              </a:rPr>
              <a:t> </a:t>
            </a:r>
            <a:r>
              <a:rPr lang="en-US" altLang="zh-CN" sz="2800" dirty="0"/>
              <a:t>for we have much to do</a:t>
            </a:r>
            <a:r>
              <a:rPr lang="zh-CN" altLang="en-US" sz="2800" dirty="0"/>
              <a:t> </a:t>
            </a:r>
            <a:r>
              <a:rPr lang="zh-CN" altLang="en-US" sz="2800" u="sng" dirty="0"/>
              <a:t>（</a:t>
            </a:r>
            <a:r>
              <a:rPr lang="en-US" altLang="zh-CN" sz="2800" u="sng" dirty="0"/>
              <a:t>speed and urgency </a:t>
            </a:r>
            <a:r>
              <a:rPr lang="zh-CN" altLang="en-US" sz="2800" u="sng" dirty="0"/>
              <a:t>三个单词连读 </a:t>
            </a:r>
            <a:r>
              <a:rPr lang="en-US" altLang="zh-CN" sz="2800" u="sng" dirty="0" err="1"/>
              <a:t>spee</a:t>
            </a:r>
            <a:r>
              <a:rPr lang="en-US" altLang="zh-CN" sz="2800" u="sng" dirty="0"/>
              <a:t> da  </a:t>
            </a:r>
            <a:r>
              <a:rPr lang="en-US" altLang="zh-CN" sz="2800" u="sng" dirty="0" err="1"/>
              <a:t>nur</a:t>
            </a:r>
            <a:r>
              <a:rPr lang="en-US" altLang="zh-CN" sz="2800" u="sng" dirty="0"/>
              <a:t> </a:t>
            </a:r>
            <a:r>
              <a:rPr lang="en-US" altLang="zh-CN" sz="2800" u="sng" dirty="0" err="1"/>
              <a:t>gency</a:t>
            </a:r>
            <a:r>
              <a:rPr lang="en-US" altLang="zh-CN" sz="2800" u="sng" dirty="0"/>
              <a:t> ,</a:t>
            </a:r>
            <a:r>
              <a:rPr lang="zh-CN" altLang="en-US" sz="2800" u="sng" dirty="0"/>
              <a:t>字母</a:t>
            </a:r>
            <a:r>
              <a:rPr lang="en-US" altLang="zh-CN" sz="2800" u="sng" dirty="0"/>
              <a:t>d</a:t>
            </a:r>
            <a:r>
              <a:rPr lang="zh-CN" altLang="en-US" sz="2800" u="sng" dirty="0"/>
              <a:t>没有发音）</a:t>
            </a:r>
            <a:endParaRPr lang="en-US" altLang="zh-CN" sz="2800" u="sng" dirty="0"/>
          </a:p>
          <a:p>
            <a:r>
              <a:rPr lang="en-US" altLang="zh-CN" sz="2800" dirty="0"/>
              <a:t> in this winter of </a:t>
            </a:r>
            <a:r>
              <a:rPr lang="en-US" altLang="zh-CN" sz="2800" dirty="0">
                <a:solidFill>
                  <a:srgbClr val="7030A0"/>
                </a:solidFill>
              </a:rPr>
              <a:t>peril</a:t>
            </a:r>
            <a:r>
              <a:rPr lang="en-US" altLang="zh-CN" sz="2800" dirty="0"/>
              <a:t> and significant possibility. Much to repair, much to </a:t>
            </a:r>
            <a:r>
              <a:rPr lang="en-US" altLang="zh-CN" sz="2800" u="sng" dirty="0">
                <a:solidFill>
                  <a:srgbClr val="00B050"/>
                </a:solidFill>
              </a:rPr>
              <a:t>restore</a:t>
            </a:r>
            <a:r>
              <a:rPr lang="en-US" altLang="zh-CN" sz="2800" dirty="0"/>
              <a:t>, much to </a:t>
            </a:r>
            <a:r>
              <a:rPr lang="en-US" altLang="zh-CN" sz="2800" u="sng" dirty="0">
                <a:solidFill>
                  <a:srgbClr val="00B050"/>
                </a:solidFill>
              </a:rPr>
              <a:t>heal</a:t>
            </a:r>
            <a:r>
              <a:rPr lang="en-US" altLang="zh-CN" sz="2800" dirty="0"/>
              <a:t>, much to build</a:t>
            </a:r>
            <a:r>
              <a:rPr lang="en-US" altLang="zh-CN" sz="2800" dirty="0">
                <a:solidFill>
                  <a:srgbClr val="0070C0"/>
                </a:solidFill>
              </a:rPr>
              <a:t> </a:t>
            </a:r>
            <a:r>
              <a:rPr lang="en-US" altLang="zh-CN" sz="2800" dirty="0"/>
              <a:t>an</a:t>
            </a:r>
            <a:r>
              <a:rPr lang="en-US" altLang="zh-CN" sz="2800" dirty="0">
                <a:solidFill>
                  <a:srgbClr val="0070C0"/>
                </a:solidFill>
              </a:rPr>
              <a:t>d</a:t>
            </a:r>
            <a:r>
              <a:rPr lang="en-US" altLang="zh-CN" sz="2800" dirty="0"/>
              <a:t> much to </a:t>
            </a:r>
            <a:r>
              <a:rPr lang="en-US" altLang="zh-CN" sz="2800" u="sng" dirty="0">
                <a:solidFill>
                  <a:srgbClr val="00B050"/>
                </a:solidFill>
              </a:rPr>
              <a:t>gain</a:t>
            </a:r>
            <a:r>
              <a:rPr lang="en-US" altLang="zh-CN" sz="2800" dirty="0"/>
              <a:t>. Few people in our nation's history have been more challenged or found a time more challenging or difficult than the time we're in now. </a:t>
            </a:r>
            <a:r>
              <a:rPr lang="en-US" altLang="zh-CN" sz="2800" u="sng" dirty="0">
                <a:solidFill>
                  <a:srgbClr val="C00000"/>
                </a:solidFill>
              </a:rPr>
              <a:t>A once in a century </a:t>
            </a:r>
            <a:r>
              <a:rPr lang="en-US" altLang="zh-CN" sz="2800" dirty="0">
                <a:solidFill>
                  <a:srgbClr val="00B050"/>
                </a:solidFill>
              </a:rPr>
              <a:t>virus</a:t>
            </a:r>
            <a:r>
              <a:rPr lang="en-US" altLang="zh-CN" sz="2800" dirty="0"/>
              <a:t> that silently </a:t>
            </a:r>
            <a:r>
              <a:rPr lang="en-US" altLang="zh-CN" sz="2800" dirty="0">
                <a:solidFill>
                  <a:srgbClr val="002060"/>
                </a:solidFill>
              </a:rPr>
              <a:t>stalks</a:t>
            </a:r>
            <a:r>
              <a:rPr lang="en-US" altLang="zh-CN" sz="2800" dirty="0"/>
              <a:t> the country has taken as many lives in one year as  America lost in all of World War Two.</a:t>
            </a:r>
            <a:endParaRPr lang="zh-CN" altLang="zh-CN" sz="2800" dirty="0"/>
          </a:p>
          <a:p>
            <a:r>
              <a:rPr lang="en-US" altLang="zh-CN" dirty="0"/>
              <a:t>     </a:t>
            </a:r>
            <a:r>
              <a:rPr lang="zh-CN" altLang="zh-CN" sz="2800" dirty="0"/>
              <a:t>我们将快速而有紧迫感地前进，因为我们在这个</a:t>
            </a:r>
            <a:r>
              <a:rPr lang="zh-CN" altLang="zh-CN" sz="2800" dirty="0">
                <a:solidFill>
                  <a:srgbClr val="7030A0"/>
                </a:solidFill>
              </a:rPr>
              <a:t>危险</a:t>
            </a:r>
            <a:r>
              <a:rPr lang="zh-CN" altLang="zh-CN" sz="2800" dirty="0"/>
              <a:t>而充满巨大可能性的冬天有很多事情要做。我们有太多要完成，太多要治愈，太多要恢复，太多要建设，还有太多要收获。在我们国家的历史中，很少有人遇到过更大的挑战，也很少有人遇到过像如今一样如此充满挑战和困难的时代。</a:t>
            </a:r>
            <a:endParaRPr lang="en-US" altLang="zh-CN" sz="2800" dirty="0"/>
          </a:p>
          <a:p>
            <a:r>
              <a:rPr lang="zh-CN" altLang="zh-CN" sz="2800" dirty="0">
                <a:solidFill>
                  <a:srgbClr val="C00000"/>
                </a:solidFill>
              </a:rPr>
              <a:t>百年一遇</a:t>
            </a:r>
            <a:r>
              <a:rPr lang="zh-CN" altLang="zh-CN" sz="2800" dirty="0"/>
              <a:t>的病毒</a:t>
            </a:r>
            <a:r>
              <a:rPr lang="zh-CN" altLang="zh-CN" sz="2800" dirty="0">
                <a:solidFill>
                  <a:srgbClr val="002060"/>
                </a:solidFill>
              </a:rPr>
              <a:t>潜入</a:t>
            </a:r>
            <a:r>
              <a:rPr lang="zh-CN" altLang="zh-CN" sz="2800" dirty="0"/>
              <a:t>我们的国家，在一年中夺走的生命比整个二战还要多。</a:t>
            </a:r>
            <a:endParaRPr lang="zh-CN" altLang="zh-CN" sz="2800"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42278" y="2930455"/>
            <a:ext cx="559397" cy="3927545"/>
          </a:xfrm>
          <a:prstGeom prst="rect">
            <a:avLst/>
          </a:prstGeom>
        </p:spPr>
      </p:pic>
      <p:pic>
        <p:nvPicPr>
          <p:cNvPr id="2" name="拜登就职演讲音频-剪辑-20210122213714">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5911963" y="5599990"/>
            <a:ext cx="609600" cy="6096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38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0" y="112154"/>
            <a:ext cx="838315" cy="6745846"/>
          </a:xfrm>
          <a:prstGeom prst="rect">
            <a:avLst/>
          </a:prstGeom>
        </p:spPr>
      </p:pic>
      <p:sp>
        <p:nvSpPr>
          <p:cNvPr id="23" name="文本框 22"/>
          <p:cNvSpPr txBox="1"/>
          <p:nvPr>
            <p:custDataLst>
              <p:tags r:id="rId2"/>
            </p:custDataLst>
          </p:nvPr>
        </p:nvSpPr>
        <p:spPr>
          <a:xfrm>
            <a:off x="1301675" y="408791"/>
            <a:ext cx="10890326" cy="5304622"/>
          </a:xfrm>
          <a:prstGeom prst="rect">
            <a:avLst/>
          </a:prstGeom>
          <a:noFill/>
        </p:spPr>
        <p:txBody>
          <a:bodyPr anchor="ctr">
            <a:normAutofit/>
          </a:bodyPr>
          <a:lstStyle/>
          <a:p>
            <a:r>
              <a:rPr lang="en-US" altLang="zh-CN" sz="2800" dirty="0"/>
              <a:t>     </a:t>
            </a:r>
            <a:r>
              <a:rPr lang="en-US" altLang="zh-CN" sz="2800" dirty="0">
                <a:solidFill>
                  <a:srgbClr val="FF0000"/>
                </a:solidFill>
              </a:rPr>
              <a:t>Listen and fill in the blanks:</a:t>
            </a:r>
            <a:endParaRPr lang="en-US" altLang="zh-CN" sz="2800" dirty="0"/>
          </a:p>
          <a:p>
            <a:r>
              <a:rPr lang="en-US" altLang="zh-CN" sz="2800" dirty="0"/>
              <a:t>    Millions of jobs have been lost. Hundreds of thousands of businesses closed. A cry for__________, some 400 years in the making, moves us. The dream of justice for all will be deferred no longer. A cry for ________comes from the planet itself, a cry that can't be any more __________or any more clear now. The rise of political extremism, white supremacy, domestic terrorism, that we must confront and we will defeat.</a:t>
            </a:r>
            <a:endParaRPr lang="zh-CN" altLang="zh-CN" sz="2800" dirty="0"/>
          </a:p>
          <a:p>
            <a:r>
              <a:rPr lang="en-US" altLang="zh-CN" sz="2800" dirty="0"/>
              <a:t>    1defer .n.</a:t>
            </a:r>
            <a:r>
              <a:rPr lang="zh-CN" altLang="zh-CN" sz="2800" dirty="0">
                <a:solidFill>
                  <a:srgbClr val="C00000"/>
                </a:solidFill>
              </a:rPr>
              <a:t>推迟</a:t>
            </a:r>
            <a:r>
              <a:rPr lang="en-US" altLang="zh-CN" sz="2800" dirty="0">
                <a:solidFill>
                  <a:srgbClr val="C00000"/>
                </a:solidFill>
              </a:rPr>
              <a:t>   2 </a:t>
            </a:r>
            <a:r>
              <a:rPr lang="en-US" altLang="zh-CN" sz="2800" dirty="0"/>
              <a:t>extremism .n.</a:t>
            </a:r>
            <a:r>
              <a:rPr lang="zh-CN" altLang="zh-CN" sz="2800" dirty="0">
                <a:solidFill>
                  <a:srgbClr val="002060"/>
                </a:solidFill>
              </a:rPr>
              <a:t>极端主义</a:t>
            </a:r>
            <a:r>
              <a:rPr lang="en-US" altLang="zh-CN" sz="2800" dirty="0">
                <a:solidFill>
                  <a:srgbClr val="002060"/>
                </a:solidFill>
              </a:rPr>
              <a:t> </a:t>
            </a:r>
            <a:endParaRPr lang="en-US" altLang="zh-CN" sz="2800" dirty="0">
              <a:solidFill>
                <a:srgbClr val="002060"/>
              </a:solidFill>
            </a:endParaRPr>
          </a:p>
          <a:p>
            <a:r>
              <a:rPr lang="en-US" altLang="zh-CN" sz="2800" dirty="0">
                <a:solidFill>
                  <a:srgbClr val="002060"/>
                </a:solidFill>
              </a:rPr>
              <a:t>    3 </a:t>
            </a:r>
            <a:r>
              <a:rPr lang="en-US" altLang="zh-CN" sz="2800" dirty="0"/>
              <a:t>white supremacy</a:t>
            </a:r>
            <a:r>
              <a:rPr lang="zh-CN" altLang="zh-CN" sz="2800" dirty="0"/>
              <a:t>白人</a:t>
            </a:r>
            <a:r>
              <a:rPr lang="zh-CN" altLang="zh-CN" sz="2800" dirty="0">
                <a:solidFill>
                  <a:srgbClr val="8C0213"/>
                </a:solidFill>
              </a:rPr>
              <a:t>至上主义</a:t>
            </a:r>
            <a:r>
              <a:rPr lang="en-US" altLang="zh-CN" sz="2800" dirty="0">
                <a:solidFill>
                  <a:srgbClr val="8C0213"/>
                </a:solidFill>
              </a:rPr>
              <a:t> </a:t>
            </a:r>
            <a:endParaRPr lang="en-US" altLang="zh-CN" sz="2800" dirty="0">
              <a:solidFill>
                <a:srgbClr val="8C0213"/>
              </a:solidFill>
            </a:endParaRPr>
          </a:p>
          <a:p>
            <a:r>
              <a:rPr lang="en-US" altLang="zh-CN" sz="2800" dirty="0">
                <a:solidFill>
                  <a:srgbClr val="8C0213"/>
                </a:solidFill>
              </a:rPr>
              <a:t>   4</a:t>
            </a:r>
            <a:r>
              <a:rPr lang="en-US" altLang="zh-CN" sz="2800" dirty="0"/>
              <a:t> domestic terrorism</a:t>
            </a:r>
            <a:r>
              <a:rPr lang="zh-CN" altLang="zh-CN" sz="2800" dirty="0">
                <a:solidFill>
                  <a:srgbClr val="0070C0"/>
                </a:solidFill>
              </a:rPr>
              <a:t>境内恐怖主义</a:t>
            </a:r>
            <a:endParaRPr lang="zh-CN" altLang="zh-CN" sz="2800"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42278" y="2930455"/>
            <a:ext cx="559397" cy="3927545"/>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0" y="112154"/>
            <a:ext cx="838315" cy="6745846"/>
          </a:xfrm>
          <a:prstGeom prst="rect">
            <a:avLst/>
          </a:prstGeom>
        </p:spPr>
      </p:pic>
      <p:sp>
        <p:nvSpPr>
          <p:cNvPr id="23" name="文本框 22"/>
          <p:cNvSpPr txBox="1"/>
          <p:nvPr>
            <p:custDataLst>
              <p:tags r:id="rId2"/>
            </p:custDataLst>
          </p:nvPr>
        </p:nvSpPr>
        <p:spPr>
          <a:xfrm>
            <a:off x="1463041" y="408791"/>
            <a:ext cx="10728960" cy="5304622"/>
          </a:xfrm>
          <a:prstGeom prst="rect">
            <a:avLst/>
          </a:prstGeom>
          <a:noFill/>
        </p:spPr>
        <p:txBody>
          <a:bodyPr anchor="ctr">
            <a:normAutofit/>
          </a:bodyPr>
          <a:lstStyle/>
          <a:p>
            <a:r>
              <a:rPr lang="en-US" altLang="zh-CN" sz="2800" dirty="0"/>
              <a:t>     </a:t>
            </a:r>
            <a:r>
              <a:rPr lang="en-US" altLang="zh-CN" sz="2800" dirty="0">
                <a:solidFill>
                  <a:srgbClr val="00B0F0"/>
                </a:solidFill>
              </a:rPr>
              <a:t>Please check your answers :</a:t>
            </a:r>
            <a:endParaRPr lang="en-US" altLang="zh-CN" sz="2800" dirty="0"/>
          </a:p>
          <a:p>
            <a:r>
              <a:rPr lang="en-US" altLang="zh-CN" sz="2800" dirty="0">
                <a:solidFill>
                  <a:srgbClr val="FF0000"/>
                </a:solidFill>
              </a:rPr>
              <a:t>    </a:t>
            </a:r>
            <a:r>
              <a:rPr lang="en-US" altLang="zh-CN" sz="2800" dirty="0"/>
              <a:t>Million</a:t>
            </a:r>
            <a:r>
              <a:rPr lang="en-US" altLang="zh-CN" sz="2800" u="sng" dirty="0">
                <a:solidFill>
                  <a:srgbClr val="FF0000"/>
                </a:solidFill>
              </a:rPr>
              <a:t>s of </a:t>
            </a:r>
            <a:r>
              <a:rPr lang="en-US" altLang="zh-CN" sz="2800" dirty="0"/>
              <a:t>jobs have been lost. Hundre</a:t>
            </a:r>
            <a:r>
              <a:rPr lang="en-US" altLang="zh-CN" sz="2800" u="sng" dirty="0">
                <a:solidFill>
                  <a:srgbClr val="FF0000"/>
                </a:solidFill>
              </a:rPr>
              <a:t>ds o</a:t>
            </a:r>
            <a:r>
              <a:rPr lang="en-US" altLang="zh-CN" sz="2800" dirty="0"/>
              <a:t>f thousan</a:t>
            </a:r>
            <a:r>
              <a:rPr lang="en-US" altLang="zh-CN" sz="2800" u="sng" dirty="0">
                <a:solidFill>
                  <a:srgbClr val="FF0000"/>
                </a:solidFill>
              </a:rPr>
              <a:t>ds o</a:t>
            </a:r>
            <a:r>
              <a:rPr lang="en-US" altLang="zh-CN" sz="2800" dirty="0"/>
              <a:t>f businesses clos</a:t>
            </a:r>
            <a:r>
              <a:rPr lang="en-US" altLang="zh-CN" sz="2800" dirty="0">
                <a:solidFill>
                  <a:srgbClr val="0070C0"/>
                </a:solidFill>
              </a:rPr>
              <a:t>ed</a:t>
            </a:r>
            <a:r>
              <a:rPr lang="en-US" altLang="zh-CN" sz="2800" dirty="0"/>
              <a:t>. A cry for </a:t>
            </a:r>
            <a:r>
              <a:rPr lang="en-US" altLang="zh-CN" sz="2800" u="sng" dirty="0">
                <a:solidFill>
                  <a:srgbClr val="00B050"/>
                </a:solidFill>
              </a:rPr>
              <a:t>racial justice</a:t>
            </a:r>
            <a:r>
              <a:rPr lang="en-US" altLang="zh-CN" sz="2800" dirty="0"/>
              <a:t>, some 400 years in the making, move</a:t>
            </a:r>
            <a:r>
              <a:rPr lang="en-US" altLang="zh-CN" sz="2800" u="sng" dirty="0">
                <a:solidFill>
                  <a:srgbClr val="FF0000"/>
                </a:solidFill>
              </a:rPr>
              <a:t>s us</a:t>
            </a:r>
            <a:r>
              <a:rPr lang="en-US" altLang="zh-CN" sz="2800" dirty="0"/>
              <a:t>. The drea</a:t>
            </a:r>
            <a:r>
              <a:rPr lang="en-US" altLang="zh-CN" sz="2800" u="sng" dirty="0">
                <a:solidFill>
                  <a:srgbClr val="FF0000"/>
                </a:solidFill>
              </a:rPr>
              <a:t>m of </a:t>
            </a:r>
            <a:r>
              <a:rPr lang="en-US" altLang="zh-CN" sz="2800" dirty="0"/>
              <a:t>justice for all will be </a:t>
            </a:r>
            <a:r>
              <a:rPr lang="en-US" altLang="zh-CN" sz="2800" dirty="0">
                <a:solidFill>
                  <a:srgbClr val="C00000"/>
                </a:solidFill>
              </a:rPr>
              <a:t>deferr</a:t>
            </a:r>
            <a:r>
              <a:rPr lang="en-US" altLang="zh-CN" sz="2800" dirty="0">
                <a:solidFill>
                  <a:srgbClr val="0070C0"/>
                </a:solidFill>
              </a:rPr>
              <a:t>ed</a:t>
            </a:r>
            <a:r>
              <a:rPr lang="en-US" altLang="zh-CN" sz="2800" dirty="0"/>
              <a:t> no longer. A cry for </a:t>
            </a:r>
            <a:r>
              <a:rPr lang="en-US" altLang="zh-CN" sz="2800" i="1" u="sng" dirty="0">
                <a:solidFill>
                  <a:srgbClr val="00B050"/>
                </a:solidFill>
              </a:rPr>
              <a:t>survival</a:t>
            </a:r>
            <a:r>
              <a:rPr lang="en-US" altLang="zh-CN" sz="2800" dirty="0"/>
              <a:t> comes from the planet itself, a cry tha</a:t>
            </a:r>
            <a:r>
              <a:rPr lang="en-US" altLang="zh-CN" sz="2800" dirty="0">
                <a:solidFill>
                  <a:srgbClr val="0070C0"/>
                </a:solidFill>
              </a:rPr>
              <a:t>t</a:t>
            </a:r>
            <a:r>
              <a:rPr lang="en-US" altLang="zh-CN" sz="2800" dirty="0"/>
              <a:t> can'</a:t>
            </a:r>
            <a:r>
              <a:rPr lang="en-US" altLang="zh-CN" sz="2800" dirty="0">
                <a:solidFill>
                  <a:srgbClr val="0070C0"/>
                </a:solidFill>
              </a:rPr>
              <a:t>t</a:t>
            </a:r>
            <a:r>
              <a:rPr lang="en-US" altLang="zh-CN" sz="2800" dirty="0"/>
              <a:t> be any more </a:t>
            </a:r>
            <a:r>
              <a:rPr lang="en-US" altLang="zh-CN" sz="2800" u="sng" dirty="0">
                <a:solidFill>
                  <a:srgbClr val="00B050"/>
                </a:solidFill>
              </a:rPr>
              <a:t>desperate</a:t>
            </a:r>
            <a:r>
              <a:rPr lang="en-US" altLang="zh-CN" sz="2800" dirty="0"/>
              <a:t> or any more clear now. The rise of political </a:t>
            </a:r>
            <a:r>
              <a:rPr lang="en-US" altLang="zh-CN" sz="2800" dirty="0">
                <a:solidFill>
                  <a:srgbClr val="002060"/>
                </a:solidFill>
              </a:rPr>
              <a:t>extremism</a:t>
            </a:r>
            <a:r>
              <a:rPr lang="en-US" altLang="zh-CN" sz="2800" dirty="0"/>
              <a:t>, white </a:t>
            </a:r>
            <a:r>
              <a:rPr lang="en-US" altLang="zh-CN" sz="2800" dirty="0">
                <a:solidFill>
                  <a:srgbClr val="8C0213"/>
                </a:solidFill>
              </a:rPr>
              <a:t>supremacy</a:t>
            </a:r>
            <a:r>
              <a:rPr lang="en-US" altLang="zh-CN" sz="2800" dirty="0"/>
              <a:t>, </a:t>
            </a:r>
            <a:r>
              <a:rPr lang="en-US" altLang="zh-CN" sz="2800" dirty="0">
                <a:solidFill>
                  <a:srgbClr val="0070C0"/>
                </a:solidFill>
              </a:rPr>
              <a:t>domestic terrorism</a:t>
            </a:r>
            <a:r>
              <a:rPr lang="en-US" altLang="zh-CN" sz="2800" dirty="0"/>
              <a:t>, tha</a:t>
            </a:r>
            <a:r>
              <a:rPr lang="en-US" altLang="zh-CN" sz="2800" dirty="0">
                <a:solidFill>
                  <a:srgbClr val="0070C0"/>
                </a:solidFill>
              </a:rPr>
              <a:t>t</a:t>
            </a:r>
            <a:r>
              <a:rPr lang="en-US" altLang="zh-CN" sz="2800" dirty="0"/>
              <a:t> we mus</a:t>
            </a:r>
            <a:r>
              <a:rPr lang="en-US" altLang="zh-CN" sz="2800" dirty="0">
                <a:solidFill>
                  <a:srgbClr val="0070C0"/>
                </a:solidFill>
              </a:rPr>
              <a:t>t</a:t>
            </a:r>
            <a:r>
              <a:rPr lang="en-US" altLang="zh-CN" sz="2800" dirty="0"/>
              <a:t> confron</a:t>
            </a:r>
            <a:r>
              <a:rPr lang="en-US" altLang="zh-CN" sz="2800" dirty="0">
                <a:solidFill>
                  <a:srgbClr val="0070C0"/>
                </a:solidFill>
              </a:rPr>
              <a:t>t</a:t>
            </a:r>
            <a:r>
              <a:rPr lang="en-US" altLang="zh-CN" sz="2800" dirty="0"/>
              <a:t> an</a:t>
            </a:r>
            <a:r>
              <a:rPr lang="en-US" altLang="zh-CN" sz="2800" dirty="0">
                <a:solidFill>
                  <a:srgbClr val="0070C0"/>
                </a:solidFill>
              </a:rPr>
              <a:t>d</a:t>
            </a:r>
            <a:r>
              <a:rPr lang="en-US" altLang="zh-CN" sz="2800" dirty="0"/>
              <a:t> we will defeat.</a:t>
            </a:r>
            <a:endParaRPr lang="zh-CN" altLang="zh-CN" sz="2800" dirty="0"/>
          </a:p>
          <a:p>
            <a:r>
              <a:rPr lang="en-US" altLang="zh-CN" sz="2800" dirty="0"/>
              <a:t>    </a:t>
            </a:r>
            <a:r>
              <a:rPr lang="zh-CN" altLang="zh-CN" sz="2800" dirty="0"/>
              <a:t>百万人失业，成千上万的生意关门。几百年来对种族平等的呼声推动了我们前进。公正的梦想不再</a:t>
            </a:r>
            <a:r>
              <a:rPr lang="zh-CN" altLang="zh-CN" sz="2800" dirty="0">
                <a:solidFill>
                  <a:srgbClr val="C00000"/>
                </a:solidFill>
              </a:rPr>
              <a:t>推迟</a:t>
            </a:r>
            <a:r>
              <a:rPr lang="zh-CN" altLang="zh-CN" sz="2800" dirty="0"/>
              <a:t>。地球发出了生存的呼喊，它的呐喊无比迫切清晰。我们要对抗政治</a:t>
            </a:r>
            <a:r>
              <a:rPr lang="zh-CN" altLang="zh-CN" sz="2800" dirty="0">
                <a:solidFill>
                  <a:srgbClr val="002060"/>
                </a:solidFill>
              </a:rPr>
              <a:t>极端主义</a:t>
            </a:r>
            <a:r>
              <a:rPr lang="zh-CN" altLang="zh-CN" sz="2800" dirty="0"/>
              <a:t>、白人</a:t>
            </a:r>
            <a:r>
              <a:rPr lang="zh-CN" altLang="zh-CN" sz="2800" dirty="0">
                <a:solidFill>
                  <a:srgbClr val="8C0213"/>
                </a:solidFill>
              </a:rPr>
              <a:t>至上主义</a:t>
            </a:r>
            <a:r>
              <a:rPr lang="zh-CN" altLang="zh-CN" sz="2800" dirty="0"/>
              <a:t>和</a:t>
            </a:r>
            <a:r>
              <a:rPr lang="zh-CN" altLang="zh-CN" sz="2800" dirty="0">
                <a:solidFill>
                  <a:srgbClr val="0070C0"/>
                </a:solidFill>
              </a:rPr>
              <a:t>境内恐怖主义</a:t>
            </a:r>
            <a:r>
              <a:rPr lang="zh-CN" altLang="zh-CN" sz="2800" dirty="0"/>
              <a:t>，我们将</a:t>
            </a:r>
            <a:r>
              <a:rPr lang="zh-CN" altLang="en-US" sz="2800" dirty="0"/>
              <a:t>面对并</a:t>
            </a:r>
            <a:r>
              <a:rPr lang="zh-CN" altLang="zh-CN" sz="2800" dirty="0"/>
              <a:t>战胜它们。</a:t>
            </a:r>
            <a:endParaRPr lang="zh-CN" altLang="zh-CN" sz="2800"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42278" y="2930455"/>
            <a:ext cx="559397" cy="3927545"/>
          </a:xfrm>
          <a:prstGeom prst="rect">
            <a:avLst/>
          </a:prstGeom>
        </p:spPr>
      </p:pic>
      <p:pic>
        <p:nvPicPr>
          <p:cNvPr id="2" name="拜登就职演讲音频-剪辑-20210123064516">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7602483" y="5578475"/>
            <a:ext cx="609600" cy="6096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90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0" y="112154"/>
            <a:ext cx="838315" cy="6745846"/>
          </a:xfrm>
          <a:prstGeom prst="rect">
            <a:avLst/>
          </a:prstGeom>
        </p:spPr>
      </p:pic>
      <p:sp>
        <p:nvSpPr>
          <p:cNvPr id="23" name="文本框 22"/>
          <p:cNvSpPr txBox="1"/>
          <p:nvPr>
            <p:custDataLst>
              <p:tags r:id="rId2"/>
            </p:custDataLst>
          </p:nvPr>
        </p:nvSpPr>
        <p:spPr>
          <a:xfrm>
            <a:off x="1463041" y="408791"/>
            <a:ext cx="10728960" cy="5304622"/>
          </a:xfrm>
          <a:prstGeom prst="rect">
            <a:avLst/>
          </a:prstGeom>
          <a:noFill/>
        </p:spPr>
        <p:txBody>
          <a:bodyPr anchor="ctr">
            <a:normAutofit/>
          </a:bodyPr>
          <a:lstStyle/>
          <a:p>
            <a:r>
              <a:rPr lang="en-US" altLang="zh-CN" sz="2800" dirty="0">
                <a:solidFill>
                  <a:srgbClr val="FF0000"/>
                </a:solidFill>
              </a:rPr>
              <a:t>Listen and fill in the blanks:</a:t>
            </a:r>
            <a:endParaRPr lang="en-US" altLang="zh-CN" sz="2800" dirty="0">
              <a:solidFill>
                <a:srgbClr val="FF0000"/>
              </a:solidFill>
            </a:endParaRPr>
          </a:p>
          <a:p>
            <a:r>
              <a:rPr lang="en-US" altLang="zh-CN" sz="2800" dirty="0"/>
              <a:t>      </a:t>
            </a:r>
            <a:endParaRPr lang="en-US" altLang="zh-CN" sz="2800" dirty="0"/>
          </a:p>
          <a:p>
            <a:r>
              <a:rPr lang="en-US" altLang="zh-CN" sz="2800" dirty="0"/>
              <a:t>     To overcome these challenges, to restore the soul and ____the future of America, ________so much more than words. It requires the most elusive of all things in a democracy - unity. Unity. In another January on New Year's Day in 1863 Abraham Lincoln ______the Emancipation Proclamation. When he put pen to paper the president said, and I quote, 'if my name ever ___________in history, it'll be for this act, and my __________is in it’.</a:t>
            </a:r>
            <a:endParaRPr lang="en-US" altLang="zh-CN" sz="2800" dirty="0"/>
          </a:p>
          <a:p>
            <a:r>
              <a:rPr lang="en-US" altLang="zh-CN" sz="2800" dirty="0"/>
              <a:t>1 elusive</a:t>
            </a:r>
            <a:r>
              <a:rPr lang="zh-CN" altLang="zh-CN" sz="2800" dirty="0">
                <a:solidFill>
                  <a:srgbClr val="FFC000"/>
                </a:solidFill>
              </a:rPr>
              <a:t>难以获得的</a:t>
            </a:r>
            <a:endParaRPr lang="zh-CN" altLang="zh-CN" sz="2800"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42278" y="2930455"/>
            <a:ext cx="559397" cy="3927545"/>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0" y="112154"/>
            <a:ext cx="838315" cy="6745846"/>
          </a:xfrm>
          <a:prstGeom prst="rect">
            <a:avLst/>
          </a:prstGeom>
        </p:spPr>
      </p:pic>
      <p:sp>
        <p:nvSpPr>
          <p:cNvPr id="23" name="文本框 22"/>
          <p:cNvSpPr txBox="1"/>
          <p:nvPr>
            <p:custDataLst>
              <p:tags r:id="rId2"/>
            </p:custDataLst>
          </p:nvPr>
        </p:nvSpPr>
        <p:spPr>
          <a:xfrm>
            <a:off x="1463041" y="408791"/>
            <a:ext cx="10728960" cy="5304622"/>
          </a:xfrm>
          <a:prstGeom prst="rect">
            <a:avLst/>
          </a:prstGeom>
          <a:noFill/>
        </p:spPr>
        <p:txBody>
          <a:bodyPr anchor="ctr">
            <a:normAutofit lnSpcReduction="10000"/>
          </a:bodyPr>
          <a:lstStyle/>
          <a:p>
            <a:r>
              <a:rPr lang="en-US" altLang="zh-CN" sz="2800" dirty="0"/>
              <a:t> </a:t>
            </a:r>
            <a:r>
              <a:rPr lang="en-US" altLang="zh-CN" sz="2800" dirty="0">
                <a:solidFill>
                  <a:srgbClr val="00B0F0"/>
                </a:solidFill>
              </a:rPr>
              <a:t>Please check your answers :</a:t>
            </a:r>
            <a:endParaRPr lang="en-US" altLang="zh-CN" sz="2800" dirty="0"/>
          </a:p>
          <a:p>
            <a:r>
              <a:rPr lang="en-US" altLang="zh-CN" sz="2800" dirty="0"/>
              <a:t>     To overcome these challenges, to restore the soul an</a:t>
            </a:r>
            <a:r>
              <a:rPr lang="en-US" altLang="zh-CN" sz="2800" dirty="0">
                <a:solidFill>
                  <a:srgbClr val="0070C0"/>
                </a:solidFill>
              </a:rPr>
              <a:t>d</a:t>
            </a:r>
            <a:r>
              <a:rPr lang="en-US" altLang="zh-CN" sz="2800" dirty="0"/>
              <a:t> </a:t>
            </a:r>
            <a:r>
              <a:rPr lang="en-US" altLang="zh-CN" sz="2800" u="sng" dirty="0">
                <a:solidFill>
                  <a:srgbClr val="00B050"/>
                </a:solidFill>
              </a:rPr>
              <a:t>secure</a:t>
            </a:r>
            <a:r>
              <a:rPr lang="en-US" altLang="zh-CN" sz="2800" dirty="0"/>
              <a:t> the future of America, </a:t>
            </a:r>
            <a:r>
              <a:rPr lang="en-US" altLang="zh-CN" sz="2800" u="sng" dirty="0">
                <a:solidFill>
                  <a:srgbClr val="00B050"/>
                </a:solidFill>
              </a:rPr>
              <a:t>requires</a:t>
            </a:r>
            <a:r>
              <a:rPr lang="en-US" altLang="zh-CN" sz="2800" dirty="0"/>
              <a:t> so much more than words. I</a:t>
            </a:r>
            <a:r>
              <a:rPr lang="en-US" altLang="zh-CN" sz="2800" dirty="0">
                <a:solidFill>
                  <a:srgbClr val="0070C0"/>
                </a:solidFill>
              </a:rPr>
              <a:t>t</a:t>
            </a:r>
            <a:r>
              <a:rPr lang="en-US" altLang="zh-CN" sz="2800" dirty="0"/>
              <a:t> requires the most </a:t>
            </a:r>
            <a:r>
              <a:rPr lang="en-US" altLang="zh-CN" sz="2800" dirty="0">
                <a:solidFill>
                  <a:srgbClr val="FFC000"/>
                </a:solidFill>
              </a:rPr>
              <a:t>elusive</a:t>
            </a:r>
            <a:r>
              <a:rPr lang="en-US" altLang="zh-CN" sz="2800" dirty="0"/>
              <a:t> o</a:t>
            </a:r>
            <a:r>
              <a:rPr lang="en-US" altLang="zh-CN" sz="2800" u="sng" dirty="0">
                <a:solidFill>
                  <a:srgbClr val="FF0000"/>
                </a:solidFill>
              </a:rPr>
              <a:t>f a</a:t>
            </a:r>
            <a:r>
              <a:rPr lang="en-US" altLang="zh-CN" sz="2800" dirty="0"/>
              <a:t>ll things </a:t>
            </a:r>
            <a:r>
              <a:rPr lang="en-US" altLang="zh-CN" sz="2800" u="sng" dirty="0">
                <a:solidFill>
                  <a:srgbClr val="FF0000"/>
                </a:solidFill>
              </a:rPr>
              <a:t>in a</a:t>
            </a:r>
            <a:r>
              <a:rPr lang="en-US" altLang="zh-CN" sz="2800" dirty="0"/>
              <a:t> democracy - unity. Unity. </a:t>
            </a:r>
            <a:r>
              <a:rPr lang="en-US" altLang="zh-CN" sz="2800" u="sng" dirty="0">
                <a:solidFill>
                  <a:srgbClr val="FF0000"/>
                </a:solidFill>
              </a:rPr>
              <a:t>In a</a:t>
            </a:r>
            <a:r>
              <a:rPr lang="en-US" altLang="zh-CN" sz="2800" dirty="0"/>
              <a:t>nother January on New Year's Day in 1863 Abraham Lincoln </a:t>
            </a:r>
            <a:r>
              <a:rPr lang="en-US" altLang="zh-CN" sz="2800" u="sng" dirty="0">
                <a:solidFill>
                  <a:srgbClr val="00B050"/>
                </a:solidFill>
              </a:rPr>
              <a:t>sign</a:t>
            </a:r>
            <a:r>
              <a:rPr lang="en-US" altLang="zh-CN" sz="2800" u="sng" dirty="0">
                <a:solidFill>
                  <a:srgbClr val="0070C0"/>
                </a:solidFill>
              </a:rPr>
              <a:t>ed</a:t>
            </a:r>
            <a:r>
              <a:rPr lang="en-US" altLang="zh-CN" sz="2800" dirty="0"/>
              <a:t> the Emancipation Proclamation. When he pu</a:t>
            </a:r>
            <a:r>
              <a:rPr lang="en-US" altLang="zh-CN" sz="2800" dirty="0">
                <a:solidFill>
                  <a:srgbClr val="0070C0"/>
                </a:solidFill>
              </a:rPr>
              <a:t>t</a:t>
            </a:r>
            <a:r>
              <a:rPr lang="en-US" altLang="zh-CN" sz="2800" dirty="0"/>
              <a:t> pen to paper the presiden</a:t>
            </a:r>
            <a:r>
              <a:rPr lang="en-US" altLang="zh-CN" sz="2800" dirty="0">
                <a:solidFill>
                  <a:srgbClr val="0070C0"/>
                </a:solidFill>
              </a:rPr>
              <a:t>t</a:t>
            </a:r>
            <a:r>
              <a:rPr lang="en-US" altLang="zh-CN" sz="2800" dirty="0"/>
              <a:t> sai</a:t>
            </a:r>
            <a:r>
              <a:rPr lang="en-US" altLang="zh-CN" sz="2800" dirty="0">
                <a:solidFill>
                  <a:srgbClr val="0070C0"/>
                </a:solidFill>
              </a:rPr>
              <a:t>d</a:t>
            </a:r>
            <a:r>
              <a:rPr lang="en-US" altLang="zh-CN" sz="2800" dirty="0"/>
              <a:t>, a</a:t>
            </a:r>
            <a:r>
              <a:rPr lang="en-US" altLang="zh-CN" sz="2800" u="sng" dirty="0">
                <a:solidFill>
                  <a:srgbClr val="FF0000"/>
                </a:solidFill>
              </a:rPr>
              <a:t>n</a:t>
            </a:r>
            <a:r>
              <a:rPr lang="en-US" altLang="zh-CN" sz="2800" u="sng" dirty="0">
                <a:solidFill>
                  <a:srgbClr val="0070C0"/>
                </a:solidFill>
              </a:rPr>
              <a:t>d</a:t>
            </a:r>
            <a:r>
              <a:rPr lang="en-US" altLang="zh-CN" sz="2800" u="sng" dirty="0">
                <a:solidFill>
                  <a:srgbClr val="FF0000"/>
                </a:solidFill>
              </a:rPr>
              <a:t> I</a:t>
            </a:r>
            <a:r>
              <a:rPr lang="en-US" altLang="zh-CN" sz="2800" dirty="0"/>
              <a:t> quote, 'if my name ever </a:t>
            </a:r>
            <a:r>
              <a:rPr lang="en-US" altLang="zh-CN" sz="2800" u="sng" dirty="0">
                <a:solidFill>
                  <a:srgbClr val="00B050"/>
                </a:solidFill>
              </a:rPr>
              <a:t>goes down </a:t>
            </a:r>
            <a:r>
              <a:rPr lang="en-US" altLang="zh-CN" sz="2800" dirty="0"/>
              <a:t>in</a:t>
            </a:r>
            <a:endParaRPr lang="en-US" altLang="zh-CN" sz="2800" dirty="0"/>
          </a:p>
          <a:p>
            <a:r>
              <a:rPr lang="zh-CN" altLang="en-US" sz="2800" u="sng" dirty="0"/>
              <a:t>（ 把</a:t>
            </a:r>
            <a:r>
              <a:rPr lang="en-US" altLang="zh-CN" sz="2800" u="sng" dirty="0"/>
              <a:t>an</a:t>
            </a:r>
            <a:r>
              <a:rPr lang="en-US" altLang="zh-CN" sz="2800" u="sng" dirty="0">
                <a:solidFill>
                  <a:srgbClr val="0070C0"/>
                </a:solidFill>
              </a:rPr>
              <a:t>d</a:t>
            </a:r>
            <a:r>
              <a:rPr lang="en-US" altLang="zh-CN" sz="2800" u="sng" dirty="0"/>
              <a:t> I </a:t>
            </a:r>
            <a:r>
              <a:rPr lang="zh-CN" altLang="en-US" sz="2800" u="sng" dirty="0"/>
              <a:t>连读成</a:t>
            </a:r>
            <a:r>
              <a:rPr lang="en-US" altLang="zh-CN" sz="2800" u="sng" dirty="0"/>
              <a:t>ani </a:t>
            </a:r>
            <a:r>
              <a:rPr lang="zh-CN" altLang="en-US" sz="2800" u="sng" dirty="0"/>
              <a:t>，中间的之母</a:t>
            </a:r>
            <a:r>
              <a:rPr lang="en-US" altLang="zh-CN" sz="2800" u="sng" dirty="0"/>
              <a:t>d</a:t>
            </a:r>
            <a:r>
              <a:rPr lang="zh-CN" altLang="en-US" sz="2800" u="sng" dirty="0"/>
              <a:t>没发音）</a:t>
            </a:r>
            <a:endParaRPr lang="en-US" altLang="zh-CN" sz="2800" u="sng" dirty="0"/>
          </a:p>
          <a:p>
            <a:r>
              <a:rPr lang="en-US" altLang="zh-CN" sz="2800" dirty="0"/>
              <a:t> history, it'll be for this </a:t>
            </a:r>
            <a:r>
              <a:rPr lang="en-US" altLang="zh-CN" sz="2800" dirty="0">
                <a:solidFill>
                  <a:srgbClr val="830714"/>
                </a:solidFill>
              </a:rPr>
              <a:t>act</a:t>
            </a:r>
            <a:r>
              <a:rPr lang="en-US" altLang="zh-CN" sz="2800" dirty="0"/>
              <a:t>, an</a:t>
            </a:r>
            <a:r>
              <a:rPr lang="en-US" altLang="zh-CN" sz="2800" dirty="0">
                <a:solidFill>
                  <a:srgbClr val="0070C0"/>
                </a:solidFill>
              </a:rPr>
              <a:t>d</a:t>
            </a:r>
            <a:r>
              <a:rPr lang="en-US" altLang="zh-CN" sz="2800" dirty="0"/>
              <a:t> my </a:t>
            </a:r>
            <a:r>
              <a:rPr lang="en-US" altLang="zh-CN" sz="2800" u="sng" dirty="0">
                <a:solidFill>
                  <a:srgbClr val="00B050"/>
                </a:solidFill>
              </a:rPr>
              <a:t>whole soul </a:t>
            </a:r>
            <a:r>
              <a:rPr lang="en-US" altLang="zh-CN" sz="2800" u="sng" dirty="0">
                <a:solidFill>
                  <a:srgbClr val="FF0000"/>
                </a:solidFill>
              </a:rPr>
              <a:t>is in it</a:t>
            </a:r>
            <a:r>
              <a:rPr lang="en-US" altLang="zh-CN" sz="2800" dirty="0"/>
              <a:t>’.</a:t>
            </a:r>
            <a:endParaRPr lang="zh-CN" altLang="zh-CN" sz="2800" dirty="0"/>
          </a:p>
          <a:p>
            <a:r>
              <a:rPr lang="en-US" altLang="zh-CN" sz="2800" dirty="0"/>
              <a:t>    </a:t>
            </a:r>
            <a:r>
              <a:rPr lang="zh-CN" altLang="zh-CN" sz="2800" dirty="0"/>
              <a:t>解决这些挑战，恢复人们的信念和确保美国的未来，需要的不仅仅是言语。这需要民主中最</a:t>
            </a:r>
            <a:r>
              <a:rPr lang="zh-CN" altLang="zh-CN" sz="2800" dirty="0">
                <a:solidFill>
                  <a:srgbClr val="FFC000"/>
                </a:solidFill>
              </a:rPr>
              <a:t>难以获得的</a:t>
            </a:r>
            <a:r>
              <a:rPr lang="zh-CN" altLang="zh-CN" sz="2800" dirty="0"/>
              <a:t>团结。</a:t>
            </a:r>
            <a:r>
              <a:rPr lang="en-US" altLang="zh-CN" sz="2800" dirty="0"/>
              <a:t>1863</a:t>
            </a:r>
            <a:r>
              <a:rPr lang="zh-CN" altLang="zh-CN" sz="2800" dirty="0"/>
              <a:t>年的元</a:t>
            </a:r>
            <a:r>
              <a:rPr lang="zh-CN" altLang="en-US" sz="2800" dirty="0"/>
              <a:t>月</a:t>
            </a:r>
            <a:r>
              <a:rPr lang="zh-CN" altLang="zh-CN" sz="2800" dirty="0"/>
              <a:t>，林肯总统签署了《解放黑人奴隶宣言》。签字结束后，他说</a:t>
            </a:r>
            <a:r>
              <a:rPr lang="en-US" altLang="zh-CN" sz="2800" dirty="0"/>
              <a:t>“</a:t>
            </a:r>
            <a:r>
              <a:rPr lang="zh-CN" altLang="zh-CN" sz="2800" dirty="0"/>
              <a:t>如果我可以留名历史，将是因为这项</a:t>
            </a:r>
            <a:r>
              <a:rPr lang="zh-CN" altLang="zh-CN" sz="2800" dirty="0">
                <a:solidFill>
                  <a:srgbClr val="830714"/>
                </a:solidFill>
              </a:rPr>
              <a:t>法案</a:t>
            </a:r>
            <a:r>
              <a:rPr lang="zh-CN" altLang="zh-CN" sz="2800" dirty="0"/>
              <a:t>，我所有的灵魂都在其中</a:t>
            </a:r>
            <a:r>
              <a:rPr lang="en-US" altLang="zh-CN" sz="2800" dirty="0"/>
              <a:t>”</a:t>
            </a:r>
            <a:r>
              <a:rPr lang="zh-CN" altLang="zh-CN" sz="2800" dirty="0"/>
              <a:t>。</a:t>
            </a:r>
            <a:endParaRPr lang="zh-CN" altLang="zh-CN" sz="2800"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42278" y="2930455"/>
            <a:ext cx="559397" cy="3927545"/>
          </a:xfrm>
          <a:prstGeom prst="rect">
            <a:avLst/>
          </a:prstGeom>
        </p:spPr>
      </p:pic>
      <p:pic>
        <p:nvPicPr>
          <p:cNvPr id="2" name="拜登就职演讲音频-剪辑-20210123080133">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5609298" y="5713413"/>
            <a:ext cx="609600" cy="6096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40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0" y="112154"/>
            <a:ext cx="838315" cy="6745846"/>
          </a:xfrm>
          <a:prstGeom prst="rect">
            <a:avLst/>
          </a:prstGeom>
        </p:spPr>
      </p:pic>
      <p:sp>
        <p:nvSpPr>
          <p:cNvPr id="23" name="文本框 22"/>
          <p:cNvSpPr txBox="1"/>
          <p:nvPr>
            <p:custDataLst>
              <p:tags r:id="rId2"/>
            </p:custDataLst>
          </p:nvPr>
        </p:nvSpPr>
        <p:spPr>
          <a:xfrm>
            <a:off x="1463041" y="408791"/>
            <a:ext cx="10728960" cy="5304622"/>
          </a:xfrm>
          <a:prstGeom prst="rect">
            <a:avLst/>
          </a:prstGeom>
          <a:noFill/>
        </p:spPr>
        <p:txBody>
          <a:bodyPr anchor="ctr">
            <a:normAutofit/>
          </a:bodyPr>
          <a:lstStyle/>
          <a:p>
            <a:r>
              <a:rPr lang="en-US" altLang="zh-CN" sz="2800" dirty="0"/>
              <a:t>      </a:t>
            </a:r>
            <a:r>
              <a:rPr lang="en-US" altLang="zh-CN" sz="2800" dirty="0">
                <a:solidFill>
                  <a:srgbClr val="FF0000"/>
                </a:solidFill>
              </a:rPr>
              <a:t>Listen and fill in the blanks:</a:t>
            </a:r>
            <a:endParaRPr lang="en-US" altLang="zh-CN" sz="2800" dirty="0">
              <a:solidFill>
                <a:srgbClr val="FF0000"/>
              </a:solidFill>
            </a:endParaRPr>
          </a:p>
          <a:p>
            <a:endParaRPr lang="en-US" altLang="zh-CN" dirty="0"/>
          </a:p>
          <a:p>
            <a:r>
              <a:rPr lang="en-US" altLang="zh-CN" sz="2800" dirty="0"/>
              <a:t>     My whole soul is in it today, on this January day. My whole soul is in this. Bringing America together, ______our people, uniting our nation. And I ask every American to join me in this________. Uniting to fight the foes we face - anger, resentment and hatred. Extremism, lawlessness, violence, disease, joblessness, and hopelessness.</a:t>
            </a:r>
            <a:endParaRPr lang="en-US" altLang="zh-CN" sz="2800" dirty="0"/>
          </a:p>
          <a:p>
            <a:r>
              <a:rPr lang="en-US" altLang="zh-CN" sz="2800" dirty="0"/>
              <a:t>1 foe .n.</a:t>
            </a:r>
            <a:r>
              <a:rPr lang="zh-CN" altLang="zh-CN" sz="2800" dirty="0">
                <a:solidFill>
                  <a:srgbClr val="7030A0"/>
                </a:solidFill>
              </a:rPr>
              <a:t>敌人</a:t>
            </a:r>
            <a:r>
              <a:rPr lang="en-US" altLang="zh-CN" sz="2800" dirty="0">
                <a:solidFill>
                  <a:srgbClr val="7030A0"/>
                </a:solidFill>
              </a:rPr>
              <a:t>  2 </a:t>
            </a:r>
            <a:r>
              <a:rPr lang="en-US" altLang="zh-CN" sz="2800" dirty="0"/>
              <a:t>resentment and hatred</a:t>
            </a:r>
            <a:r>
              <a:rPr lang="zh-CN" altLang="zh-CN" sz="2800" dirty="0">
                <a:solidFill>
                  <a:srgbClr val="C00000"/>
                </a:solidFill>
              </a:rPr>
              <a:t>怨恨</a:t>
            </a:r>
            <a:endParaRPr lang="zh-CN" altLang="zh-CN" sz="2800" dirty="0"/>
          </a:p>
          <a:p>
            <a:br>
              <a:rPr lang="en-US" altLang="zh-CN" dirty="0"/>
            </a:br>
            <a:endParaRPr lang="zh-CN" altLang="zh-CN" sz="2800"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42278" y="2930455"/>
            <a:ext cx="559397" cy="3927545"/>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7555311" y="6248489"/>
            <a:ext cx="1590040" cy="40005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6" name="文本框 5"/>
          <p:cNvSpPr txBox="1"/>
          <p:nvPr/>
        </p:nvSpPr>
        <p:spPr>
          <a:xfrm>
            <a:off x="1385645" y="152400"/>
            <a:ext cx="10458525" cy="1600438"/>
          </a:xfrm>
          <a:prstGeom prst="rect">
            <a:avLst/>
          </a:prstGeom>
          <a:noFill/>
        </p:spPr>
        <p:txBody>
          <a:bodyPr wrap="square" rtlCol="0">
            <a:spAutoFit/>
          </a:bodyPr>
          <a:lstStyle/>
          <a:p>
            <a:r>
              <a:rPr lang="en-US" altLang="zh-CN" sz="4000" b="1" dirty="0"/>
              <a:t>           </a:t>
            </a:r>
            <a:r>
              <a:rPr lang="zh-CN" altLang="zh-CN" sz="4000" b="1" dirty="0"/>
              <a:t>拜登宣誓就任美国第</a:t>
            </a:r>
            <a:r>
              <a:rPr lang="en-US" altLang="zh-CN" sz="4000" b="1" dirty="0"/>
              <a:t>46</a:t>
            </a:r>
            <a:r>
              <a:rPr lang="zh-CN" altLang="zh-CN" sz="4000" b="1" dirty="0"/>
              <a:t>任总统，</a:t>
            </a:r>
            <a:r>
              <a:rPr lang="en-US" altLang="zh-CN" sz="4000" b="1" dirty="0"/>
              <a:t>         </a:t>
            </a:r>
            <a:endParaRPr lang="en-US" altLang="zh-CN" sz="4000" b="1" dirty="0"/>
          </a:p>
          <a:p>
            <a:r>
              <a:rPr lang="en-US" altLang="zh-CN" sz="4000" b="1" dirty="0"/>
              <a:t>                  </a:t>
            </a:r>
            <a:r>
              <a:rPr lang="zh-CN" altLang="zh-CN" sz="4000" b="1" dirty="0"/>
              <a:t>就职演说全文</a:t>
            </a:r>
            <a:r>
              <a:rPr lang="en-US" altLang="zh-CN" sz="4000" b="1" dirty="0"/>
              <a:t>( part 1 )</a:t>
            </a:r>
            <a:endParaRPr lang="en-US" altLang="zh-CN" sz="4000" b="1" dirty="0"/>
          </a:p>
          <a:p>
            <a:r>
              <a:rPr lang="en-US" altLang="zh-CN" b="1" dirty="0"/>
              <a:t>                                                           </a:t>
            </a:r>
            <a:endParaRPr lang="zh-CN" altLang="zh-CN" dirty="0"/>
          </a:p>
        </p:txBody>
      </p:sp>
      <p:pic>
        <p:nvPicPr>
          <p:cNvPr id="10" name="图片 9"/>
          <p:cNvPicPr>
            <a:picLocks noChangeAspect="1"/>
          </p:cNvPicPr>
          <p:nvPr/>
        </p:nvPicPr>
        <p:blipFill rotWithShape="1">
          <a:blip r:embed="rId1">
            <a:extLst>
              <a:ext uri="{28A0092B-C50C-407E-A947-70E740481C1C}">
                <a14:useLocalDpi xmlns:a14="http://schemas.microsoft.com/office/drawing/2010/main" val="0"/>
              </a:ext>
            </a:extLst>
          </a:blip>
          <a:srcRect r="39992"/>
          <a:stretch>
            <a:fillRect/>
          </a:stretch>
        </p:blipFill>
        <p:spPr>
          <a:xfrm flipH="1">
            <a:off x="0" y="9423"/>
            <a:ext cx="1590040" cy="6839687"/>
          </a:xfrm>
          <a:prstGeom prst="rect">
            <a:avLst/>
          </a:prstGeom>
        </p:spPr>
      </p:pic>
      <p:sp>
        <p:nvSpPr>
          <p:cNvPr id="3" name="矩形: 圆角 2"/>
          <p:cNvSpPr/>
          <p:nvPr/>
        </p:nvSpPr>
        <p:spPr>
          <a:xfrm>
            <a:off x="7555311" y="6248429"/>
            <a:ext cx="1590039" cy="400110"/>
          </a:xfrm>
          <a:prstGeom prst="roundRect">
            <a:avLst>
              <a:gd name="adj" fmla="val 46594"/>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rgbClr val="FF0000"/>
                </a:solidFill>
                <a:latin typeface="印品黑体" panose="00000500000000000000" pitchFamily="2" charset="-122"/>
                <a:ea typeface="印品黑体" panose="00000500000000000000" pitchFamily="2" charset="-122"/>
              </a:rPr>
              <a:t>焦海滨</a:t>
            </a:r>
            <a:endParaRPr lang="zh-CN" altLang="en-US" dirty="0">
              <a:latin typeface="印品黑体" panose="00000500000000000000" pitchFamily="2" charset="-122"/>
              <a:ea typeface="印品黑体" panose="00000500000000000000" pitchFamily="2" charset="-122"/>
            </a:endParaRPr>
          </a:p>
        </p:txBody>
      </p:sp>
      <p:pic>
        <p:nvPicPr>
          <p:cNvPr id="4" name="清新欢乐节奏流行进取电音乐" hidden="1">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761567" y="6248400"/>
            <a:ext cx="609600" cy="609600"/>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2842" y="1752837"/>
            <a:ext cx="8683514" cy="4174627"/>
          </a:xfrm>
          <a:prstGeom prst="rect">
            <a:avLst/>
          </a:prstGeom>
        </p:spPr>
      </p:pic>
      <p:sp>
        <p:nvSpPr>
          <p:cNvPr id="11" name="文本框 10"/>
          <p:cNvSpPr txBox="1"/>
          <p:nvPr/>
        </p:nvSpPr>
        <p:spPr>
          <a:xfrm>
            <a:off x="1590040" y="5069323"/>
            <a:ext cx="8479118" cy="400110"/>
          </a:xfrm>
          <a:prstGeom prst="rect">
            <a:avLst/>
          </a:prstGeom>
          <a:noFill/>
        </p:spPr>
        <p:txBody>
          <a:bodyPr wrap="square" rtlCol="0">
            <a:spAutoFit/>
          </a:bodyPr>
          <a:lstStyle/>
          <a:p>
            <a:pPr algn="dist"/>
            <a:r>
              <a:rPr lang="zh-CN" altLang="en-US" sz="2000" dirty="0">
                <a:solidFill>
                  <a:schemeClr val="bg1"/>
                </a:solidFill>
                <a:latin typeface="印品黑体" panose="00000500000000000000" pitchFamily="2" charset="-122"/>
                <a:ea typeface="印品黑体" panose="00000500000000000000" pitchFamily="2" charset="-122"/>
              </a:rPr>
              <a:t>          温州市平阳县佳诚高中</a:t>
            </a:r>
            <a:endParaRPr lang="zh-CN" altLang="en-US" sz="2000" dirty="0">
              <a:solidFill>
                <a:srgbClr val="FF0000"/>
              </a:solidFill>
              <a:latin typeface="印品黑体" panose="00000500000000000000" pitchFamily="2" charset="-122"/>
              <a:ea typeface="印品黑体"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4400" advTm="3000">
        <p14:honeycomb/>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41" presetClass="entr" presetSubtype="0" fill="hold" grpId="0" nodeType="withEffect">
                                  <p:stCondLst>
                                    <p:cond delay="0"/>
                                  </p:stCondLst>
                                  <p:iterate type="lt">
                                    <p:tmPct val="10000"/>
                                  </p:iterate>
                                  <p:childTnLst>
                                    <p:set>
                                      <p:cBhvr>
                                        <p:cTn id="8" dur="1" fill="hold">
                                          <p:stCondLst>
                                            <p:cond delay="0"/>
                                          </p:stCondLst>
                                        </p:cTn>
                                        <p:tgtEl>
                                          <p:spTgt spid="6"/>
                                        </p:tgtEl>
                                        <p:attrNameLst>
                                          <p:attrName>style.visibility</p:attrName>
                                        </p:attrNameLst>
                                      </p:cBhvr>
                                      <p:to>
                                        <p:strVal val="visible"/>
                                      </p:to>
                                    </p:set>
                                    <p:anim calcmode="lin" valueType="num">
                                      <p:cBhvr>
                                        <p:cTn id="9"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0" dur="500" fill="hold"/>
                                        <p:tgtEl>
                                          <p:spTgt spid="6"/>
                                        </p:tgtEl>
                                        <p:attrNameLst>
                                          <p:attrName>ppt_y</p:attrName>
                                        </p:attrNameLst>
                                      </p:cBhvr>
                                      <p:tavLst>
                                        <p:tav tm="0">
                                          <p:val>
                                            <p:strVal val="#ppt_y"/>
                                          </p:val>
                                        </p:tav>
                                        <p:tav tm="100000">
                                          <p:val>
                                            <p:strVal val="#ppt_y"/>
                                          </p:val>
                                        </p:tav>
                                      </p:tavLst>
                                    </p:anim>
                                    <p:anim calcmode="lin" valueType="num">
                                      <p:cBhvr>
                                        <p:cTn id="11"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2"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3" dur="500" tmFilter="0,0; .5, 1; 1, 1"/>
                                        <p:tgtEl>
                                          <p:spTgt spid="6"/>
                                        </p:tgtEl>
                                      </p:cBhvr>
                                    </p:animEffect>
                                  </p:childTnLst>
                                </p:cTn>
                              </p:par>
                            </p:childTnLst>
                          </p:cTn>
                        </p:par>
                        <p:par>
                          <p:cTn id="14" fill="hold">
                            <p:stCondLst>
                              <p:cond delay="6849"/>
                            </p:stCondLst>
                            <p:childTnLst>
                              <p:par>
                                <p:cTn id="15" presetID="10"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par>
                          <p:cTn id="18" fill="hold">
                            <p:stCondLst>
                              <p:cond delay="7349"/>
                            </p:stCondLst>
                            <p:childTnLst>
                              <p:par>
                                <p:cTn id="19" presetID="10" presetClass="entr" presetSubtype="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par>
                          <p:cTn id="22" fill="hold">
                            <p:stCondLst>
                              <p:cond delay="7849"/>
                            </p:stCondLst>
                            <p:childTnLst>
                              <p:par>
                                <p:cTn id="23" presetID="10"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6" fill="hold" display="0">
                  <p:stCondLst>
                    <p:cond delay="indefinite"/>
                  </p:stCondLst>
                  <p:endCondLst>
                    <p:cond evt="onStopAudio" delay="0">
                      <p:tgtEl>
                        <p:sldTgt/>
                      </p:tgtEl>
                    </p:cond>
                  </p:endCondLst>
                </p:cTn>
                <p:tgtEl>
                  <p:spTgt spid="4"/>
                </p:tgtEl>
              </p:cMediaNode>
            </p:audio>
          </p:childTnLst>
        </p:cTn>
      </p:par>
    </p:tnLst>
    <p:bldLst>
      <p:bldP spid="2" grpId="0" bldLvl="0" animBg="1"/>
      <p:bldP spid="6" grpId="0"/>
      <p:bldP spid="3" grpId="0" bldLvl="0" animBg="1"/>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0" y="112154"/>
            <a:ext cx="838315" cy="6745846"/>
          </a:xfrm>
          <a:prstGeom prst="rect">
            <a:avLst/>
          </a:prstGeom>
        </p:spPr>
      </p:pic>
      <p:sp>
        <p:nvSpPr>
          <p:cNvPr id="23" name="文本框 22"/>
          <p:cNvSpPr txBox="1"/>
          <p:nvPr>
            <p:custDataLst>
              <p:tags r:id="rId2"/>
            </p:custDataLst>
          </p:nvPr>
        </p:nvSpPr>
        <p:spPr>
          <a:xfrm>
            <a:off x="1463041" y="408791"/>
            <a:ext cx="10728960" cy="5304622"/>
          </a:xfrm>
          <a:prstGeom prst="rect">
            <a:avLst/>
          </a:prstGeom>
          <a:noFill/>
        </p:spPr>
        <p:txBody>
          <a:bodyPr anchor="ctr">
            <a:normAutofit/>
          </a:bodyPr>
          <a:lstStyle/>
          <a:p>
            <a:r>
              <a:rPr lang="en-US" altLang="zh-CN" sz="2800" dirty="0"/>
              <a:t>      </a:t>
            </a:r>
            <a:r>
              <a:rPr lang="en-US" altLang="zh-CN" sz="2800" dirty="0">
                <a:solidFill>
                  <a:srgbClr val="00B0F0"/>
                </a:solidFill>
              </a:rPr>
              <a:t>Please check your answers :</a:t>
            </a:r>
            <a:endParaRPr lang="en-US" altLang="zh-CN" dirty="0"/>
          </a:p>
          <a:p>
            <a:r>
              <a:rPr lang="en-US" altLang="zh-CN" sz="2800" dirty="0"/>
              <a:t>      My whole soul is in it. today, on this January day. My whole soul is in this. Bringing America together, </a:t>
            </a:r>
            <a:r>
              <a:rPr lang="en-US" altLang="zh-CN" sz="2800" u="sng" dirty="0">
                <a:solidFill>
                  <a:srgbClr val="00B050"/>
                </a:solidFill>
              </a:rPr>
              <a:t>uniting</a:t>
            </a:r>
            <a:r>
              <a:rPr lang="en-US" altLang="zh-CN" sz="2800" dirty="0"/>
              <a:t> our people, uniting our nation. And I ask every American to join me in this </a:t>
            </a:r>
            <a:r>
              <a:rPr lang="en-US" altLang="zh-CN" sz="2800" u="sng" dirty="0">
                <a:solidFill>
                  <a:srgbClr val="00B050"/>
                </a:solidFill>
              </a:rPr>
              <a:t>cause</a:t>
            </a:r>
            <a:r>
              <a:rPr lang="en-US" altLang="zh-CN" sz="2800" dirty="0"/>
              <a:t>. Uniting to fight the </a:t>
            </a:r>
            <a:r>
              <a:rPr lang="en-US" altLang="zh-CN" sz="2800" dirty="0">
                <a:solidFill>
                  <a:srgbClr val="7030A0"/>
                </a:solidFill>
              </a:rPr>
              <a:t>foes</a:t>
            </a:r>
            <a:r>
              <a:rPr lang="en-US" altLang="zh-CN" sz="2800" dirty="0"/>
              <a:t> we face - anger, </a:t>
            </a:r>
            <a:r>
              <a:rPr lang="en-US" altLang="zh-CN" sz="2800" dirty="0">
                <a:solidFill>
                  <a:srgbClr val="C00000"/>
                </a:solidFill>
              </a:rPr>
              <a:t>resentment and hatred</a:t>
            </a:r>
            <a:r>
              <a:rPr lang="en-US" altLang="zh-CN" sz="2800" dirty="0"/>
              <a:t>. Extremism, lawlessness, violence, disease, joblessness, and hopelessness.</a:t>
            </a:r>
            <a:endParaRPr lang="zh-CN" altLang="zh-CN" sz="2800" dirty="0"/>
          </a:p>
          <a:p>
            <a:r>
              <a:rPr lang="en-US" altLang="zh-CN" sz="2800" dirty="0"/>
              <a:t>     </a:t>
            </a:r>
            <a:r>
              <a:rPr lang="zh-CN" altLang="zh-CN" sz="2800" dirty="0"/>
              <a:t>我整个灵魂都在今日，在一月的今日。我整个灵魂都在这项事业中：把美国团结起来，让人民团结，让国家团结。我呼吁每个美国人都加入这项事业。团结起来与</a:t>
            </a:r>
            <a:r>
              <a:rPr lang="zh-CN" altLang="zh-CN" sz="2800" dirty="0">
                <a:solidFill>
                  <a:srgbClr val="7030A0"/>
                </a:solidFill>
              </a:rPr>
              <a:t>敌人</a:t>
            </a:r>
            <a:r>
              <a:rPr lang="zh-CN" altLang="zh-CN" sz="2800" dirty="0"/>
              <a:t>战斗</a:t>
            </a:r>
            <a:r>
              <a:rPr lang="en-US" altLang="zh-CN" sz="2800" dirty="0"/>
              <a:t>——</a:t>
            </a:r>
            <a:r>
              <a:rPr lang="zh-CN" altLang="zh-CN" sz="2800" dirty="0"/>
              <a:t>愤怒</a:t>
            </a:r>
            <a:r>
              <a:rPr lang="zh-CN" altLang="zh-CN" sz="2800" dirty="0">
                <a:solidFill>
                  <a:srgbClr val="C00000"/>
                </a:solidFill>
              </a:rPr>
              <a:t>怨恨</a:t>
            </a:r>
            <a:r>
              <a:rPr lang="zh-CN" altLang="zh-CN" sz="2800" dirty="0"/>
              <a:t>、极端主义、无视法律、暴力、疾病、失业和无望</a:t>
            </a:r>
            <a:r>
              <a:rPr lang="zh-CN" altLang="zh-CN" dirty="0"/>
              <a:t>。</a:t>
            </a:r>
            <a:br>
              <a:rPr lang="en-US" altLang="zh-CN" dirty="0"/>
            </a:br>
            <a:endParaRPr lang="zh-CN" altLang="zh-CN" sz="2800"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42278" y="2930455"/>
            <a:ext cx="559397" cy="3927545"/>
          </a:xfrm>
          <a:prstGeom prst="rect">
            <a:avLst/>
          </a:prstGeom>
        </p:spPr>
      </p:pic>
      <p:pic>
        <p:nvPicPr>
          <p:cNvPr id="2" name="拜登就职演讲音频-剪辑-20210123091619">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5791200" y="5599023"/>
            <a:ext cx="609600" cy="6096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87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0" y="112154"/>
            <a:ext cx="838315" cy="6745846"/>
          </a:xfrm>
          <a:prstGeom prst="rect">
            <a:avLst/>
          </a:prstGeom>
        </p:spPr>
      </p:pic>
      <p:sp>
        <p:nvSpPr>
          <p:cNvPr id="23" name="文本框 22"/>
          <p:cNvSpPr txBox="1"/>
          <p:nvPr>
            <p:custDataLst>
              <p:tags r:id="rId2"/>
            </p:custDataLst>
          </p:nvPr>
        </p:nvSpPr>
        <p:spPr>
          <a:xfrm>
            <a:off x="1463041" y="408791"/>
            <a:ext cx="10728960" cy="5304622"/>
          </a:xfrm>
          <a:prstGeom prst="rect">
            <a:avLst/>
          </a:prstGeom>
          <a:noFill/>
        </p:spPr>
        <p:txBody>
          <a:bodyPr anchor="ctr">
            <a:normAutofit/>
          </a:bodyPr>
          <a:lstStyle/>
          <a:p>
            <a:r>
              <a:rPr lang="en-US" altLang="zh-CN" sz="2800" dirty="0"/>
              <a:t>    </a:t>
            </a:r>
            <a:r>
              <a:rPr lang="en-US" altLang="zh-CN" sz="2800" dirty="0">
                <a:solidFill>
                  <a:srgbClr val="FF0000"/>
                </a:solidFill>
              </a:rPr>
              <a:t>Listen and fill in the blanks:</a:t>
            </a:r>
            <a:endParaRPr lang="en-US" altLang="zh-CN" sz="2800" dirty="0"/>
          </a:p>
          <a:p>
            <a:r>
              <a:rPr lang="en-US" altLang="zh-CN" sz="2800" dirty="0"/>
              <a:t>    With unity we can do great things, important things. We can _____wrongs, we can put people to work in good jobs, we can teach our children in safe schools. We can overcome the __________we can rebuild work, we can rebuild the middle class and make work secure, we can secure racial justice and we can make America once again the ______force for good in the world.</a:t>
            </a:r>
            <a:endParaRPr lang="zh-CN" altLang="zh-CN" sz="2800" dirty="0"/>
          </a:p>
          <a:p>
            <a:r>
              <a:rPr lang="en-US" altLang="zh-CN" sz="2800" dirty="0"/>
              <a:t>   </a:t>
            </a:r>
            <a:endParaRPr lang="zh-CN" altLang="zh-CN" sz="2800"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42278" y="2930455"/>
            <a:ext cx="559397" cy="3927545"/>
          </a:xfrm>
          <a:prstGeom prst="rect">
            <a:avLst/>
          </a:prstGeom>
        </p:spPr>
      </p:pic>
      <p:pic>
        <p:nvPicPr>
          <p:cNvPr id="6" name="拜登就职演讲音频-剪辑-20210123093459">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5075042" y="5700964"/>
            <a:ext cx="609600" cy="6096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917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6"/>
                </p:tgtEl>
              </p:cMediaNode>
            </p:audio>
          </p:childTnLst>
        </p:cTn>
      </p:par>
    </p:tnLst>
    <p:bldLst>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0" y="112154"/>
            <a:ext cx="838315" cy="6745846"/>
          </a:xfrm>
          <a:prstGeom prst="rect">
            <a:avLst/>
          </a:prstGeom>
        </p:spPr>
      </p:pic>
      <p:sp>
        <p:nvSpPr>
          <p:cNvPr id="23" name="文本框 22"/>
          <p:cNvSpPr txBox="1"/>
          <p:nvPr>
            <p:custDataLst>
              <p:tags r:id="rId2"/>
            </p:custDataLst>
          </p:nvPr>
        </p:nvSpPr>
        <p:spPr>
          <a:xfrm>
            <a:off x="1463041" y="408791"/>
            <a:ext cx="10728960" cy="5304622"/>
          </a:xfrm>
          <a:prstGeom prst="rect">
            <a:avLst/>
          </a:prstGeom>
          <a:noFill/>
        </p:spPr>
        <p:txBody>
          <a:bodyPr anchor="ctr">
            <a:normAutofit/>
          </a:bodyPr>
          <a:lstStyle/>
          <a:p>
            <a:r>
              <a:rPr lang="en-US" altLang="zh-CN" sz="2800" dirty="0"/>
              <a:t>     </a:t>
            </a:r>
            <a:r>
              <a:rPr lang="en-US" altLang="zh-CN" sz="2800" dirty="0">
                <a:solidFill>
                  <a:srgbClr val="00B0F0"/>
                </a:solidFill>
              </a:rPr>
              <a:t>Please check your answers :</a:t>
            </a:r>
            <a:endParaRPr lang="en-US" altLang="zh-CN" sz="2800" dirty="0"/>
          </a:p>
          <a:p>
            <a:r>
              <a:rPr lang="en-US" altLang="zh-CN" sz="2800" dirty="0"/>
              <a:t>     With unity we can do grea</a:t>
            </a:r>
            <a:r>
              <a:rPr lang="en-US" altLang="zh-CN" sz="2800" dirty="0">
                <a:solidFill>
                  <a:srgbClr val="0070C0"/>
                </a:solidFill>
              </a:rPr>
              <a:t>t</a:t>
            </a:r>
            <a:r>
              <a:rPr lang="en-US" altLang="zh-CN" sz="2800" dirty="0"/>
              <a:t> things, importan</a:t>
            </a:r>
            <a:r>
              <a:rPr lang="en-US" altLang="zh-CN" sz="2800" dirty="0">
                <a:solidFill>
                  <a:srgbClr val="0070C0"/>
                </a:solidFill>
              </a:rPr>
              <a:t>t</a:t>
            </a:r>
            <a:r>
              <a:rPr lang="en-US" altLang="zh-CN" sz="2800" dirty="0"/>
              <a:t> things. We can </a:t>
            </a:r>
            <a:r>
              <a:rPr lang="en-US" altLang="zh-CN" sz="2800" u="sng" dirty="0">
                <a:solidFill>
                  <a:srgbClr val="00B050"/>
                </a:solidFill>
              </a:rPr>
              <a:t>righ</a:t>
            </a:r>
            <a:r>
              <a:rPr lang="en-US" altLang="zh-CN" sz="2800" u="sng" dirty="0">
                <a:solidFill>
                  <a:srgbClr val="0070C0"/>
                </a:solidFill>
              </a:rPr>
              <a:t>t</a:t>
            </a:r>
            <a:r>
              <a:rPr lang="en-US" altLang="zh-CN" sz="2800" dirty="0"/>
              <a:t> wrongs, we can pu</a:t>
            </a:r>
            <a:r>
              <a:rPr lang="en-US" altLang="zh-CN" sz="2800" dirty="0">
                <a:solidFill>
                  <a:srgbClr val="0070C0"/>
                </a:solidFill>
              </a:rPr>
              <a:t>t</a:t>
            </a:r>
            <a:r>
              <a:rPr lang="en-US" altLang="zh-CN" sz="2800" dirty="0"/>
              <a:t> people to wor</a:t>
            </a:r>
            <a:r>
              <a:rPr lang="en-US" altLang="zh-CN" sz="2800" u="sng" dirty="0">
                <a:solidFill>
                  <a:srgbClr val="FF0000"/>
                </a:solidFill>
              </a:rPr>
              <a:t>k in</a:t>
            </a:r>
            <a:r>
              <a:rPr lang="en-US" altLang="zh-CN" sz="2800" dirty="0"/>
              <a:t> goo</a:t>
            </a:r>
            <a:r>
              <a:rPr lang="en-US" altLang="zh-CN" sz="2800" dirty="0">
                <a:solidFill>
                  <a:srgbClr val="0070C0"/>
                </a:solidFill>
              </a:rPr>
              <a:t>d</a:t>
            </a:r>
            <a:r>
              <a:rPr lang="en-US" altLang="zh-CN" sz="2800" dirty="0"/>
              <a:t> jobs, we can teach our children in safe schools. We can overcome the </a:t>
            </a:r>
            <a:r>
              <a:rPr lang="en-US" altLang="zh-CN" sz="2800" u="sng" dirty="0">
                <a:solidFill>
                  <a:srgbClr val="00B050"/>
                </a:solidFill>
              </a:rPr>
              <a:t>deadly virus</a:t>
            </a:r>
            <a:r>
              <a:rPr lang="en-US" altLang="zh-CN" sz="2800" dirty="0"/>
              <a:t>, we can rewar</a:t>
            </a:r>
            <a:r>
              <a:rPr lang="en-US" altLang="zh-CN" sz="2800" dirty="0">
                <a:solidFill>
                  <a:srgbClr val="0070C0"/>
                </a:solidFill>
              </a:rPr>
              <a:t>d</a:t>
            </a:r>
            <a:r>
              <a:rPr lang="en-US" altLang="zh-CN" sz="2800" dirty="0"/>
              <a:t>…rewar</a:t>
            </a:r>
            <a:r>
              <a:rPr lang="en-US" altLang="zh-CN" sz="2800" dirty="0">
                <a:solidFill>
                  <a:srgbClr val="0070C0"/>
                </a:solidFill>
              </a:rPr>
              <a:t>d</a:t>
            </a:r>
            <a:r>
              <a:rPr lang="en-US" altLang="zh-CN" sz="2800" dirty="0"/>
              <a:t> work, we can rebuil</a:t>
            </a:r>
            <a:r>
              <a:rPr lang="en-US" altLang="zh-CN" sz="2800" dirty="0">
                <a:solidFill>
                  <a:srgbClr val="0070C0"/>
                </a:solidFill>
              </a:rPr>
              <a:t>d</a:t>
            </a:r>
            <a:r>
              <a:rPr lang="en-US" altLang="zh-CN" sz="2800" dirty="0"/>
              <a:t> the middle class an</a:t>
            </a:r>
            <a:r>
              <a:rPr lang="en-US" altLang="zh-CN" sz="2800" dirty="0">
                <a:solidFill>
                  <a:srgbClr val="0070C0"/>
                </a:solidFill>
              </a:rPr>
              <a:t>d</a:t>
            </a:r>
            <a:r>
              <a:rPr lang="en-US" altLang="zh-CN" sz="2800" dirty="0"/>
              <a:t> make health care secure fo</a:t>
            </a:r>
            <a:r>
              <a:rPr lang="en-US" altLang="zh-CN" sz="2800" u="sng" dirty="0">
                <a:solidFill>
                  <a:srgbClr val="FF0000"/>
                </a:solidFill>
              </a:rPr>
              <a:t>r all </a:t>
            </a:r>
            <a:r>
              <a:rPr lang="en-US" altLang="zh-CN" sz="2800" dirty="0"/>
              <a:t>, we can deliver racial justice an</a:t>
            </a:r>
            <a:r>
              <a:rPr lang="en-US" altLang="zh-CN" sz="2800" dirty="0">
                <a:solidFill>
                  <a:srgbClr val="0070C0"/>
                </a:solidFill>
              </a:rPr>
              <a:t>d</a:t>
            </a:r>
            <a:r>
              <a:rPr lang="en-US" altLang="zh-CN" sz="2800" dirty="0"/>
              <a:t> we can make America once again …the </a:t>
            </a:r>
            <a:r>
              <a:rPr lang="en-US" altLang="zh-CN" sz="2800" u="sng" dirty="0">
                <a:solidFill>
                  <a:srgbClr val="00B050"/>
                </a:solidFill>
              </a:rPr>
              <a:t>leading</a:t>
            </a:r>
            <a:r>
              <a:rPr lang="en-US" altLang="zh-CN" sz="2800" dirty="0"/>
              <a:t> force for good in the world.</a:t>
            </a:r>
            <a:endParaRPr lang="zh-CN" altLang="zh-CN" sz="2800" dirty="0"/>
          </a:p>
          <a:p>
            <a:r>
              <a:rPr lang="en-US" altLang="zh-CN" sz="2800" dirty="0"/>
              <a:t>   </a:t>
            </a:r>
            <a:r>
              <a:rPr lang="zh-CN" altLang="zh-CN" sz="2800" dirty="0"/>
              <a:t>团结让我们成就伟大的事情。我们能纠正错误，让人民有好工作，我们能在安全的学校教学生。我们能战胜致命的病毒，</a:t>
            </a:r>
            <a:r>
              <a:rPr lang="zh-CN" altLang="en-US" sz="2800" dirty="0"/>
              <a:t>奖励</a:t>
            </a:r>
            <a:r>
              <a:rPr lang="zh-CN" altLang="zh-CN" sz="2800" dirty="0"/>
              <a:t>工作，重建中产阶级和让</a:t>
            </a:r>
            <a:r>
              <a:rPr lang="zh-CN" altLang="en-US" sz="2800" dirty="0"/>
              <a:t>所有人的健康有保障</a:t>
            </a:r>
            <a:r>
              <a:rPr lang="zh-CN" altLang="zh-CN" sz="2800" dirty="0"/>
              <a:t>，我们能实现种族公正，能让美国再次成为世界积极的领导力量。</a:t>
            </a:r>
            <a:endParaRPr lang="zh-CN" altLang="zh-CN" sz="2800"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42278" y="2930455"/>
            <a:ext cx="559397" cy="3927545"/>
          </a:xfrm>
          <a:prstGeom prst="rect">
            <a:avLst/>
          </a:prstGeom>
        </p:spPr>
      </p:pic>
      <p:pic>
        <p:nvPicPr>
          <p:cNvPr id="2" name="拜登就职演讲音频-剪辑-20210123093459">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5075042" y="5700964"/>
            <a:ext cx="609600" cy="6096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91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0" y="112154"/>
            <a:ext cx="838315" cy="6745846"/>
          </a:xfrm>
          <a:prstGeom prst="rect">
            <a:avLst/>
          </a:prstGeom>
        </p:spPr>
      </p:pic>
      <p:sp>
        <p:nvSpPr>
          <p:cNvPr id="23" name="文本框 22"/>
          <p:cNvSpPr txBox="1"/>
          <p:nvPr>
            <p:custDataLst>
              <p:tags r:id="rId2"/>
            </p:custDataLst>
          </p:nvPr>
        </p:nvSpPr>
        <p:spPr>
          <a:xfrm>
            <a:off x="1301675" y="408791"/>
            <a:ext cx="10890326" cy="5304622"/>
          </a:xfrm>
          <a:prstGeom prst="rect">
            <a:avLst/>
          </a:prstGeom>
          <a:noFill/>
        </p:spPr>
        <p:txBody>
          <a:bodyPr anchor="ctr">
            <a:normAutofit/>
          </a:bodyPr>
          <a:lstStyle/>
          <a:p>
            <a:r>
              <a:rPr lang="en-US" altLang="zh-CN" dirty="0"/>
              <a:t>    </a:t>
            </a:r>
            <a:r>
              <a:rPr lang="en-US" altLang="zh-CN" sz="2800" dirty="0">
                <a:solidFill>
                  <a:srgbClr val="FF0000"/>
                </a:solidFill>
              </a:rPr>
              <a:t>Listen and fill in the blanks:</a:t>
            </a:r>
            <a:endParaRPr lang="en-US" altLang="zh-CN" sz="2800" dirty="0">
              <a:solidFill>
                <a:srgbClr val="FF0000"/>
              </a:solidFill>
            </a:endParaRPr>
          </a:p>
          <a:p>
            <a:endParaRPr lang="en-US" altLang="zh-CN" dirty="0"/>
          </a:p>
          <a:p>
            <a:r>
              <a:rPr lang="en-US" altLang="zh-CN" dirty="0"/>
              <a:t>      </a:t>
            </a:r>
            <a:r>
              <a:rPr lang="en-US" altLang="zh-CN" sz="2800" dirty="0"/>
              <a:t>I know speaking of unity can sound to some like a foolish _______these days. I know the forces that divide us are deep and they are real. But I also know they are not new. Our history has been a ______________between the American ideal, that we are all created equal, and the ______ugly reality that racism, nativism and fear have____________. The battle is perennial and victory is never assured .</a:t>
            </a:r>
            <a:endParaRPr lang="en-US" altLang="zh-CN" sz="2800" dirty="0"/>
          </a:p>
          <a:p>
            <a:endParaRPr lang="en-US" altLang="zh-CN" sz="2800" dirty="0"/>
          </a:p>
          <a:p>
            <a:r>
              <a:rPr lang="en-US" altLang="zh-CN" sz="2800" dirty="0"/>
              <a:t>1 </a:t>
            </a:r>
            <a:r>
              <a:rPr lang="en-US" altLang="zh-CN" sz="2800" dirty="0" err="1"/>
              <a:t>perennial.adj</a:t>
            </a:r>
            <a:r>
              <a:rPr lang="en-US" altLang="zh-CN" sz="2800" dirty="0"/>
              <a:t> .</a:t>
            </a:r>
            <a:r>
              <a:rPr lang="zh-CN" altLang="zh-CN" sz="2800" dirty="0">
                <a:solidFill>
                  <a:srgbClr val="7030A0"/>
                </a:solidFill>
              </a:rPr>
              <a:t>长期的</a:t>
            </a:r>
            <a:endParaRPr lang="zh-CN" altLang="zh-CN" sz="2800" dirty="0"/>
          </a:p>
          <a:p>
            <a:r>
              <a:rPr lang="en-US" altLang="zh-CN" sz="2800" dirty="0"/>
              <a:t>    </a:t>
            </a:r>
            <a:endParaRPr lang="zh-CN" altLang="zh-CN" sz="2800"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42278" y="2930455"/>
            <a:ext cx="559397" cy="3927545"/>
          </a:xfrm>
          <a:prstGeom prst="rect">
            <a:avLst/>
          </a:prstGeom>
        </p:spPr>
      </p:pic>
      <p:pic>
        <p:nvPicPr>
          <p:cNvPr id="2" name="拜登就职演讲音频-剪辑-20210123102025">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4766817" y="5676106"/>
            <a:ext cx="609600" cy="6096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13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0" y="112154"/>
            <a:ext cx="838315" cy="6745846"/>
          </a:xfrm>
          <a:prstGeom prst="rect">
            <a:avLst/>
          </a:prstGeom>
        </p:spPr>
      </p:pic>
      <p:sp>
        <p:nvSpPr>
          <p:cNvPr id="23" name="文本框 22"/>
          <p:cNvSpPr txBox="1"/>
          <p:nvPr>
            <p:custDataLst>
              <p:tags r:id="rId2"/>
            </p:custDataLst>
          </p:nvPr>
        </p:nvSpPr>
        <p:spPr>
          <a:xfrm>
            <a:off x="1301675" y="408791"/>
            <a:ext cx="10890326" cy="5304622"/>
          </a:xfrm>
          <a:prstGeom prst="rect">
            <a:avLst/>
          </a:prstGeom>
          <a:noFill/>
        </p:spPr>
        <p:txBody>
          <a:bodyPr anchor="ctr">
            <a:normAutofit/>
          </a:bodyPr>
          <a:lstStyle/>
          <a:p>
            <a:r>
              <a:rPr lang="en-US" altLang="zh-CN" sz="2800" dirty="0"/>
              <a:t>     </a:t>
            </a:r>
            <a:r>
              <a:rPr lang="en-US" altLang="zh-CN" sz="2800" dirty="0">
                <a:solidFill>
                  <a:srgbClr val="00B0F0"/>
                </a:solidFill>
              </a:rPr>
              <a:t>Please check your answers :</a:t>
            </a:r>
            <a:endParaRPr lang="en-US" altLang="zh-CN" dirty="0"/>
          </a:p>
          <a:p>
            <a:r>
              <a:rPr lang="en-US" altLang="zh-CN" sz="2800" dirty="0"/>
              <a:t>     I know speaking of unity can soun</a:t>
            </a:r>
            <a:r>
              <a:rPr lang="en-US" altLang="zh-CN" sz="2800" dirty="0">
                <a:solidFill>
                  <a:srgbClr val="0070C0"/>
                </a:solidFill>
              </a:rPr>
              <a:t>d</a:t>
            </a:r>
            <a:r>
              <a:rPr lang="en-US" altLang="zh-CN" sz="2800" dirty="0"/>
              <a:t> to some like a foolish </a:t>
            </a:r>
            <a:r>
              <a:rPr lang="en-US" altLang="zh-CN" sz="2800" u="sng" dirty="0">
                <a:solidFill>
                  <a:srgbClr val="00B050"/>
                </a:solidFill>
              </a:rPr>
              <a:t>fantasy</a:t>
            </a:r>
            <a:r>
              <a:rPr lang="en-US" altLang="zh-CN" sz="2800" dirty="0"/>
              <a:t> these days. I know the forces tha</a:t>
            </a:r>
            <a:r>
              <a:rPr lang="en-US" altLang="zh-CN" sz="2800" dirty="0">
                <a:solidFill>
                  <a:srgbClr val="0070C0"/>
                </a:solidFill>
              </a:rPr>
              <a:t>t</a:t>
            </a:r>
            <a:r>
              <a:rPr lang="en-US" altLang="zh-CN" sz="2800" dirty="0"/>
              <a:t> divi</a:t>
            </a:r>
            <a:r>
              <a:rPr lang="en-US" altLang="zh-CN" sz="2800" u="sng" dirty="0">
                <a:solidFill>
                  <a:srgbClr val="FF0000"/>
                </a:solidFill>
              </a:rPr>
              <a:t>de u</a:t>
            </a:r>
            <a:r>
              <a:rPr lang="en-US" altLang="zh-CN" sz="2800" dirty="0"/>
              <a:t>s are deep an</a:t>
            </a:r>
            <a:r>
              <a:rPr lang="en-US" altLang="zh-CN" sz="2800" dirty="0">
                <a:solidFill>
                  <a:srgbClr val="0070C0"/>
                </a:solidFill>
              </a:rPr>
              <a:t>d</a:t>
            </a:r>
            <a:r>
              <a:rPr lang="en-US" altLang="zh-CN" sz="2800" dirty="0"/>
              <a:t> they are real. Bu</a:t>
            </a:r>
            <a:r>
              <a:rPr lang="en-US" altLang="zh-CN" sz="2800" u="sng" dirty="0">
                <a:solidFill>
                  <a:srgbClr val="FF0000"/>
                </a:solidFill>
              </a:rPr>
              <a:t>t I</a:t>
            </a:r>
            <a:r>
              <a:rPr lang="en-US" altLang="zh-CN" sz="2800" dirty="0"/>
              <a:t> also know they are no</a:t>
            </a:r>
            <a:r>
              <a:rPr lang="en-US" altLang="zh-CN" sz="2800" dirty="0">
                <a:solidFill>
                  <a:srgbClr val="0070C0"/>
                </a:solidFill>
              </a:rPr>
              <a:t>t</a:t>
            </a:r>
            <a:r>
              <a:rPr lang="en-US" altLang="zh-CN" sz="2800" dirty="0"/>
              <a:t> new. Our history has bee</a:t>
            </a:r>
            <a:r>
              <a:rPr lang="en-US" altLang="zh-CN" sz="2800" u="sng" dirty="0">
                <a:solidFill>
                  <a:srgbClr val="FF0000"/>
                </a:solidFill>
              </a:rPr>
              <a:t>n a</a:t>
            </a:r>
            <a:r>
              <a:rPr lang="en-US" altLang="zh-CN" sz="2800" dirty="0"/>
              <a:t> </a:t>
            </a:r>
            <a:r>
              <a:rPr lang="en-US" altLang="zh-CN" sz="2800" u="sng" dirty="0">
                <a:solidFill>
                  <a:srgbClr val="00B050"/>
                </a:solidFill>
              </a:rPr>
              <a:t>constant struggle </a:t>
            </a:r>
            <a:r>
              <a:rPr lang="en-US" altLang="zh-CN" sz="2800" dirty="0"/>
              <a:t>between the American ideal, tha</a:t>
            </a:r>
            <a:r>
              <a:rPr lang="en-US" altLang="zh-CN" sz="2800" dirty="0">
                <a:solidFill>
                  <a:srgbClr val="0070C0"/>
                </a:solidFill>
              </a:rPr>
              <a:t>t</a:t>
            </a:r>
            <a:r>
              <a:rPr lang="en-US" altLang="zh-CN" sz="2800" dirty="0"/>
              <a:t> we are all creat</a:t>
            </a:r>
            <a:r>
              <a:rPr lang="en-US" altLang="zh-CN" sz="2800" dirty="0">
                <a:solidFill>
                  <a:srgbClr val="0070C0"/>
                </a:solidFill>
              </a:rPr>
              <a:t>ed</a:t>
            </a:r>
            <a:r>
              <a:rPr lang="en-US" altLang="zh-CN" sz="2800" dirty="0"/>
              <a:t> equal, an</a:t>
            </a:r>
            <a:r>
              <a:rPr lang="en-US" altLang="zh-CN" sz="2800" dirty="0">
                <a:solidFill>
                  <a:srgbClr val="0070C0"/>
                </a:solidFill>
              </a:rPr>
              <a:t>d</a:t>
            </a:r>
            <a:r>
              <a:rPr lang="en-US" altLang="zh-CN" sz="2800" dirty="0"/>
              <a:t> the </a:t>
            </a:r>
            <a:r>
              <a:rPr lang="en-US" altLang="zh-CN" sz="2800" u="sng" dirty="0">
                <a:solidFill>
                  <a:srgbClr val="00B050"/>
                </a:solidFill>
              </a:rPr>
              <a:t>harsh</a:t>
            </a:r>
            <a:r>
              <a:rPr lang="en-US" altLang="zh-CN" sz="2800" dirty="0"/>
              <a:t> ugly reality tha</a:t>
            </a:r>
            <a:r>
              <a:rPr lang="en-US" altLang="zh-CN" sz="2800" dirty="0">
                <a:solidFill>
                  <a:srgbClr val="0070C0"/>
                </a:solidFill>
              </a:rPr>
              <a:t>t</a:t>
            </a:r>
            <a:r>
              <a:rPr lang="en-US" altLang="zh-CN" sz="2800" dirty="0"/>
              <a:t> racism, nativism </a:t>
            </a:r>
            <a:r>
              <a:rPr lang="zh-CN" altLang="en-US" sz="2800" dirty="0"/>
              <a:t>，</a:t>
            </a:r>
            <a:r>
              <a:rPr lang="en-US" altLang="zh-CN" sz="2800" dirty="0"/>
              <a:t> fear </a:t>
            </a:r>
            <a:r>
              <a:rPr lang="zh-CN" altLang="en-US" sz="2800" dirty="0"/>
              <a:t>，</a:t>
            </a:r>
            <a:r>
              <a:rPr lang="en-US" altLang="zh-CN" sz="2800" dirty="0"/>
              <a:t>demonization have long </a:t>
            </a:r>
            <a:r>
              <a:rPr lang="en-US" altLang="zh-CN" sz="2800" u="sng" dirty="0">
                <a:solidFill>
                  <a:srgbClr val="00B050"/>
                </a:solidFill>
              </a:rPr>
              <a:t>torn us apart</a:t>
            </a:r>
            <a:r>
              <a:rPr lang="en-US" altLang="zh-CN" sz="2800" dirty="0"/>
              <a:t>. The battle is </a:t>
            </a:r>
            <a:r>
              <a:rPr lang="en-US" altLang="zh-CN" sz="2800" dirty="0">
                <a:solidFill>
                  <a:srgbClr val="7030A0"/>
                </a:solidFill>
              </a:rPr>
              <a:t>perennial</a:t>
            </a:r>
            <a:r>
              <a:rPr lang="en-US" altLang="zh-CN" sz="2800" dirty="0"/>
              <a:t> an</a:t>
            </a:r>
            <a:r>
              <a:rPr lang="en-US" altLang="zh-CN" sz="2800" dirty="0">
                <a:solidFill>
                  <a:srgbClr val="0070C0"/>
                </a:solidFill>
              </a:rPr>
              <a:t>d</a:t>
            </a:r>
            <a:r>
              <a:rPr lang="en-US" altLang="zh-CN" sz="2800" dirty="0"/>
              <a:t> victory is never assured .</a:t>
            </a:r>
            <a:endParaRPr lang="zh-CN" altLang="zh-CN" sz="2800" dirty="0"/>
          </a:p>
          <a:p>
            <a:r>
              <a:rPr lang="en-US" altLang="zh-CN" sz="2800" dirty="0"/>
              <a:t>    </a:t>
            </a:r>
            <a:r>
              <a:rPr lang="zh-CN" altLang="zh-CN" sz="2800" dirty="0"/>
              <a:t>我明白，在当下谈论团结像是愚蠢的幻想。我明白分裂我们的力量深远真实。但是我也知道这种挣扎绝非新事物。我们的历史是美国理想不断斗争的过程。我们生来平等，种族主义、本土保护</a:t>
            </a:r>
            <a:r>
              <a:rPr lang="zh-CN" altLang="en-US" sz="2800" dirty="0"/>
              <a:t>主义</a:t>
            </a:r>
            <a:r>
              <a:rPr lang="zh-CN" altLang="zh-CN" sz="2800" dirty="0"/>
              <a:t>和恐惧这些丑陋</a:t>
            </a:r>
            <a:r>
              <a:rPr lang="zh-CN" altLang="zh-CN" sz="2800" dirty="0">
                <a:solidFill>
                  <a:srgbClr val="00B050"/>
                </a:solidFill>
              </a:rPr>
              <a:t>残酷的</a:t>
            </a:r>
            <a:r>
              <a:rPr lang="zh-CN" altLang="zh-CN" sz="2800" dirty="0"/>
              <a:t>现实将我们撕裂。这场战斗是</a:t>
            </a:r>
            <a:r>
              <a:rPr lang="zh-CN" altLang="zh-CN" sz="2800" dirty="0">
                <a:solidFill>
                  <a:srgbClr val="7030A0"/>
                </a:solidFill>
              </a:rPr>
              <a:t>长期的</a:t>
            </a:r>
            <a:r>
              <a:rPr lang="zh-CN" altLang="zh-CN" sz="2800" dirty="0"/>
              <a:t>，而且胜负难料。</a:t>
            </a:r>
            <a:endParaRPr lang="zh-CN" altLang="zh-CN" sz="2800"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42278" y="2930455"/>
            <a:ext cx="559397" cy="3927545"/>
          </a:xfrm>
          <a:prstGeom prst="rect">
            <a:avLst/>
          </a:prstGeom>
        </p:spPr>
      </p:pic>
      <p:pic>
        <p:nvPicPr>
          <p:cNvPr id="6" name="拜登就职演讲音频-剪辑-20210123102025">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4766817" y="5676106"/>
            <a:ext cx="609600" cy="6096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13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6"/>
                </p:tgtEl>
              </p:cMediaNode>
            </p:audio>
          </p:childTnLst>
        </p:cTn>
      </p:par>
    </p:tnLst>
    <p:bldLst>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0" y="112154"/>
            <a:ext cx="838315" cy="6745846"/>
          </a:xfrm>
          <a:prstGeom prst="rect">
            <a:avLst/>
          </a:prstGeom>
        </p:spPr>
      </p:pic>
      <p:sp>
        <p:nvSpPr>
          <p:cNvPr id="23" name="文本框 22"/>
          <p:cNvSpPr txBox="1"/>
          <p:nvPr>
            <p:custDataLst>
              <p:tags r:id="rId2"/>
            </p:custDataLst>
          </p:nvPr>
        </p:nvSpPr>
        <p:spPr>
          <a:xfrm>
            <a:off x="1463041" y="0"/>
            <a:ext cx="10728960" cy="5713413"/>
          </a:xfrm>
          <a:prstGeom prst="rect">
            <a:avLst/>
          </a:prstGeom>
          <a:noFill/>
        </p:spPr>
        <p:txBody>
          <a:bodyPr anchor="ctr">
            <a:normAutofit/>
          </a:bodyPr>
          <a:lstStyle/>
          <a:p>
            <a:r>
              <a:rPr lang="en-US" altLang="zh-CN" sz="2800" dirty="0"/>
              <a:t>      </a:t>
            </a:r>
            <a:endParaRPr lang="en-US" altLang="zh-CN" sz="2800" dirty="0"/>
          </a:p>
          <a:p>
            <a:endParaRPr lang="en-US" altLang="zh-CN" sz="2800" dirty="0"/>
          </a:p>
          <a:p>
            <a:endParaRPr lang="en-US" altLang="zh-CN" sz="2800" dirty="0"/>
          </a:p>
          <a:p>
            <a:endParaRPr lang="en-US" altLang="zh-CN" sz="2800" dirty="0"/>
          </a:p>
          <a:p>
            <a:r>
              <a:rPr lang="en-US" altLang="zh-CN" sz="2800" dirty="0"/>
              <a:t> </a:t>
            </a:r>
            <a:r>
              <a:rPr lang="en-US" altLang="zh-CN" sz="2800" dirty="0">
                <a:solidFill>
                  <a:srgbClr val="FF0000"/>
                </a:solidFill>
              </a:rPr>
              <a:t>Listen and fill in the blanks:</a:t>
            </a:r>
            <a:endParaRPr lang="en-US" altLang="zh-CN" sz="2800" dirty="0"/>
          </a:p>
          <a:p>
            <a:r>
              <a:rPr lang="en-US" altLang="zh-CN" sz="2800" dirty="0"/>
              <a:t>      Through civil war, the Great Depression, World War, 9/11, through struggle, sacrifice, and________, our better angels have always prevailed. In each of our moments enough of us have come together ____________________and we can do that now. History, ______and reason show the way. The way of unity.</a:t>
            </a:r>
            <a:endParaRPr lang="zh-CN" altLang="zh-CN" sz="2800" dirty="0"/>
          </a:p>
          <a:p>
            <a:r>
              <a:rPr lang="en-US" altLang="zh-CN" sz="2800" dirty="0"/>
              <a:t>     </a:t>
            </a:r>
            <a:endParaRPr lang="zh-CN" altLang="zh-CN" sz="2800"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42278" y="2930455"/>
            <a:ext cx="559397" cy="3927545"/>
          </a:xfrm>
          <a:prstGeom prst="rect">
            <a:avLst/>
          </a:prstGeom>
        </p:spPr>
      </p:pic>
      <p:pic>
        <p:nvPicPr>
          <p:cNvPr id="2" name="拜登就职演讲音频-剪辑-20210123104157">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5486400" y="5249702"/>
            <a:ext cx="609600" cy="609600"/>
          </a:xfrm>
          <a:prstGeom prst="rect">
            <a:avLst/>
          </a:prstGeom>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74890" y="112153"/>
            <a:ext cx="5637006" cy="2663319"/>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00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71918" y="112154"/>
            <a:ext cx="670359" cy="6745846"/>
          </a:xfrm>
          <a:prstGeom prst="rect">
            <a:avLst/>
          </a:prstGeom>
        </p:spPr>
      </p:pic>
      <p:sp>
        <p:nvSpPr>
          <p:cNvPr id="23" name="文本框 22"/>
          <p:cNvSpPr txBox="1"/>
          <p:nvPr>
            <p:custDataLst>
              <p:tags r:id="rId2"/>
            </p:custDataLst>
          </p:nvPr>
        </p:nvSpPr>
        <p:spPr>
          <a:xfrm>
            <a:off x="1068513" y="0"/>
            <a:ext cx="11123488" cy="6945330"/>
          </a:xfrm>
          <a:prstGeom prst="rect">
            <a:avLst/>
          </a:prstGeom>
          <a:noFill/>
        </p:spPr>
        <p:txBody>
          <a:bodyPr anchor="ctr">
            <a:normAutofit/>
          </a:bodyPr>
          <a:lstStyle/>
          <a:p>
            <a:r>
              <a:rPr lang="en-US" altLang="zh-CN" sz="2800" dirty="0"/>
              <a:t>      </a:t>
            </a:r>
            <a:r>
              <a:rPr lang="en-US" altLang="zh-CN" sz="2800" dirty="0">
                <a:solidFill>
                  <a:srgbClr val="00B0F0"/>
                </a:solidFill>
              </a:rPr>
              <a:t>Please check your answers :</a:t>
            </a:r>
            <a:endParaRPr lang="en-US" altLang="zh-CN" sz="2800" dirty="0"/>
          </a:p>
          <a:p>
            <a:r>
              <a:rPr lang="en-US" altLang="zh-CN" sz="2800" dirty="0"/>
              <a:t>      Through civil war, the Great Depression, World War, 9/11, through struggle, sacrifice, an</a:t>
            </a:r>
            <a:r>
              <a:rPr lang="en-US" altLang="zh-CN" sz="2800" dirty="0">
                <a:solidFill>
                  <a:srgbClr val="0070C0"/>
                </a:solidFill>
              </a:rPr>
              <a:t>d</a:t>
            </a:r>
            <a:r>
              <a:rPr lang="en-US" altLang="zh-CN" sz="2800" dirty="0"/>
              <a:t> </a:t>
            </a:r>
            <a:r>
              <a:rPr lang="en-US" altLang="zh-CN" sz="2800" u="sng" dirty="0">
                <a:solidFill>
                  <a:srgbClr val="00B050"/>
                </a:solidFill>
              </a:rPr>
              <a:t>setback</a:t>
            </a:r>
            <a:r>
              <a:rPr lang="en-US" altLang="zh-CN" sz="2800" dirty="0"/>
              <a:t>, our better angels have always </a:t>
            </a:r>
            <a:r>
              <a:rPr lang="en-US" altLang="zh-CN" sz="2800" dirty="0">
                <a:solidFill>
                  <a:srgbClr val="0070C0"/>
                </a:solidFill>
              </a:rPr>
              <a:t>prevailed</a:t>
            </a:r>
            <a:r>
              <a:rPr lang="en-US" altLang="zh-CN" sz="2800" dirty="0"/>
              <a:t>. In each of these moments enou</a:t>
            </a:r>
            <a:r>
              <a:rPr lang="en-US" altLang="zh-CN" sz="2800" u="sng" dirty="0">
                <a:solidFill>
                  <a:srgbClr val="FF0000"/>
                </a:solidFill>
              </a:rPr>
              <a:t>gh of us</a:t>
            </a:r>
            <a:r>
              <a:rPr lang="en-US" altLang="zh-CN" sz="2800" dirty="0"/>
              <a:t>…enou</a:t>
            </a:r>
            <a:r>
              <a:rPr lang="en-US" altLang="zh-CN" sz="2800" dirty="0">
                <a:solidFill>
                  <a:srgbClr val="FF0000"/>
                </a:solidFill>
              </a:rPr>
              <a:t>g</a:t>
            </a:r>
            <a:r>
              <a:rPr lang="en-US" altLang="zh-CN" sz="2800" u="sng" dirty="0">
                <a:solidFill>
                  <a:srgbClr val="FF0000"/>
                </a:solidFill>
              </a:rPr>
              <a:t>h of us  </a:t>
            </a:r>
            <a:r>
              <a:rPr lang="en-US" altLang="zh-CN" sz="2800" dirty="0"/>
              <a:t>have come together </a:t>
            </a:r>
            <a:r>
              <a:rPr lang="en-US" altLang="zh-CN" sz="2800" u="sng" dirty="0">
                <a:solidFill>
                  <a:srgbClr val="00B050"/>
                </a:solidFill>
              </a:rPr>
              <a:t>to carry all of us forward </a:t>
            </a:r>
            <a:r>
              <a:rPr lang="en-US" altLang="zh-CN" sz="2800" dirty="0"/>
              <a:t>an</a:t>
            </a:r>
            <a:r>
              <a:rPr lang="en-US" altLang="zh-CN" sz="2800" dirty="0">
                <a:solidFill>
                  <a:srgbClr val="0070C0"/>
                </a:solidFill>
              </a:rPr>
              <a:t>d</a:t>
            </a:r>
            <a:r>
              <a:rPr lang="en-US" altLang="zh-CN" sz="2800" dirty="0"/>
              <a:t> we can do tha</a:t>
            </a:r>
            <a:r>
              <a:rPr lang="en-US" altLang="zh-CN" sz="2800" dirty="0">
                <a:solidFill>
                  <a:srgbClr val="0070C0"/>
                </a:solidFill>
              </a:rPr>
              <a:t>t</a:t>
            </a:r>
            <a:r>
              <a:rPr lang="en-US" altLang="zh-CN" sz="2800" dirty="0"/>
              <a:t> now. History, </a:t>
            </a:r>
            <a:r>
              <a:rPr lang="en-US" altLang="zh-CN" sz="2800" u="sng" dirty="0">
                <a:solidFill>
                  <a:srgbClr val="00B050"/>
                </a:solidFill>
              </a:rPr>
              <a:t>faith</a:t>
            </a:r>
            <a:r>
              <a:rPr lang="en-US" altLang="zh-CN" sz="2800" dirty="0"/>
              <a:t> an</a:t>
            </a:r>
            <a:r>
              <a:rPr lang="en-US" altLang="zh-CN" sz="2800" dirty="0">
                <a:solidFill>
                  <a:srgbClr val="0070C0"/>
                </a:solidFill>
              </a:rPr>
              <a:t>d</a:t>
            </a:r>
            <a:r>
              <a:rPr lang="en-US" altLang="zh-CN" sz="2800" dirty="0"/>
              <a:t> reason show the way. The way of unity.</a:t>
            </a:r>
            <a:endParaRPr lang="zh-CN" altLang="zh-CN" sz="2800" dirty="0"/>
          </a:p>
          <a:p>
            <a:r>
              <a:rPr lang="en-US" altLang="zh-CN" sz="2800" dirty="0"/>
              <a:t>     </a:t>
            </a:r>
            <a:r>
              <a:rPr lang="zh-CN" altLang="zh-CN" sz="2800" dirty="0"/>
              <a:t>经过南北战争、大萧条、世界大战、</a:t>
            </a:r>
            <a:r>
              <a:rPr lang="en-US" altLang="zh-CN" sz="2800" dirty="0"/>
              <a:t>911</a:t>
            </a:r>
            <a:r>
              <a:rPr lang="zh-CN" altLang="zh-CN" sz="2800" dirty="0"/>
              <a:t>，经过挣扎、牺牲和挫折，我们正义的天使一直</a:t>
            </a:r>
            <a:r>
              <a:rPr lang="zh-CN" altLang="en-US" sz="2800" dirty="0">
                <a:solidFill>
                  <a:srgbClr val="0070C0"/>
                </a:solidFill>
              </a:rPr>
              <a:t>获胜</a:t>
            </a:r>
            <a:r>
              <a:rPr lang="zh-CN" altLang="zh-CN" sz="2800" dirty="0"/>
              <a:t>。在所有的时刻，有足够的我们团结一心向前走，我们现在也能做到。历史、信念和理性为我们指路，团结之路。</a:t>
            </a:r>
            <a:br>
              <a:rPr lang="en-US" altLang="zh-CN" dirty="0"/>
            </a:br>
            <a:endParaRPr lang="zh-CN" altLang="zh-CN" sz="2800"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98155" y="2930455"/>
            <a:ext cx="505972" cy="3927545"/>
          </a:xfrm>
          <a:prstGeom prst="rect">
            <a:avLst/>
          </a:prstGeom>
        </p:spPr>
      </p:pic>
      <p:pic>
        <p:nvPicPr>
          <p:cNvPr id="6" name="拜登就职演讲音频-剪辑-20210123104157">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5486400" y="5249702"/>
            <a:ext cx="609600" cy="6096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009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6"/>
                </p:tgtEl>
              </p:cMediaNode>
            </p:audio>
          </p:childTnLst>
        </p:cTn>
      </p:par>
    </p:tnLst>
    <p:bldLst>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0" y="112154"/>
            <a:ext cx="838315" cy="6745846"/>
          </a:xfrm>
          <a:prstGeom prst="rect">
            <a:avLst/>
          </a:prstGeom>
        </p:spPr>
      </p:pic>
      <p:sp>
        <p:nvSpPr>
          <p:cNvPr id="23" name="文本框 22"/>
          <p:cNvSpPr txBox="1"/>
          <p:nvPr>
            <p:custDataLst>
              <p:tags r:id="rId2"/>
            </p:custDataLst>
          </p:nvPr>
        </p:nvSpPr>
        <p:spPr>
          <a:xfrm>
            <a:off x="1463041" y="408791"/>
            <a:ext cx="10498119" cy="5085677"/>
          </a:xfrm>
          <a:prstGeom prst="rect">
            <a:avLst/>
          </a:prstGeom>
          <a:noFill/>
        </p:spPr>
        <p:txBody>
          <a:bodyPr anchor="ctr">
            <a:normAutofit lnSpcReduction="10000"/>
          </a:bodyPr>
          <a:lstStyle/>
          <a:p>
            <a:r>
              <a:rPr lang="en-US" altLang="zh-CN" dirty="0"/>
              <a:t> </a:t>
            </a:r>
            <a:r>
              <a:rPr lang="en-US" altLang="zh-CN" sz="2800" dirty="0"/>
              <a:t>      </a:t>
            </a:r>
            <a:r>
              <a:rPr lang="en-US" altLang="zh-CN" sz="2800" dirty="0">
                <a:solidFill>
                  <a:srgbClr val="FF0000"/>
                </a:solidFill>
              </a:rPr>
              <a:t>Listen and fill in the blanks:</a:t>
            </a:r>
            <a:endParaRPr lang="en-US" altLang="zh-CN" sz="2800" dirty="0"/>
          </a:p>
          <a:p>
            <a:r>
              <a:rPr lang="en-US" altLang="zh-CN" sz="2800" dirty="0"/>
              <a:t>      We can see each other not as adversaries but as </a:t>
            </a:r>
            <a:r>
              <a:rPr lang="en-US" altLang="zh-CN" sz="2800" dirty="0" err="1"/>
              <a:t>neighbours</a:t>
            </a:r>
            <a:r>
              <a:rPr lang="en-US" altLang="zh-CN" sz="2800" dirty="0"/>
              <a:t>. We can treat each other with _____and respect. We can join forces, stop the shouting and_______________. For without unity there is no peace, only ______and fury, no progress, only exhausting outrage. No nation, only__________. This is our historic moment of crisis and challenge. And unity is the path forward. And we must meet this moment as the United States of America.</a:t>
            </a:r>
            <a:endParaRPr lang="en-US" altLang="zh-CN" sz="2800" dirty="0"/>
          </a:p>
          <a:p>
            <a:r>
              <a:rPr lang="en-US" altLang="zh-CN" sz="2800" dirty="0"/>
              <a:t>1 adversary n.</a:t>
            </a:r>
            <a:r>
              <a:rPr lang="zh-CN" altLang="zh-CN" sz="2800" dirty="0">
                <a:solidFill>
                  <a:srgbClr val="0070C0"/>
                </a:solidFill>
              </a:rPr>
              <a:t>对手</a:t>
            </a:r>
            <a:r>
              <a:rPr lang="en-US" altLang="zh-CN" sz="2800" dirty="0">
                <a:solidFill>
                  <a:srgbClr val="0070C0"/>
                </a:solidFill>
              </a:rPr>
              <a:t>   </a:t>
            </a:r>
            <a:endParaRPr lang="en-US" altLang="zh-CN" sz="2800" dirty="0">
              <a:solidFill>
                <a:srgbClr val="0070C0"/>
              </a:solidFill>
            </a:endParaRPr>
          </a:p>
          <a:p>
            <a:r>
              <a:rPr lang="en-US" altLang="zh-CN" sz="2800" dirty="0">
                <a:solidFill>
                  <a:srgbClr val="0070C0"/>
                </a:solidFill>
              </a:rPr>
              <a:t>2. </a:t>
            </a:r>
            <a:r>
              <a:rPr lang="en-US" altLang="zh-CN" sz="2800" dirty="0"/>
              <a:t>outrage </a:t>
            </a:r>
            <a:r>
              <a:rPr lang="zh-CN" altLang="zh-CN" sz="2800" dirty="0">
                <a:solidFill>
                  <a:srgbClr val="FFC000"/>
                </a:solidFill>
              </a:rPr>
              <a:t>暴行</a:t>
            </a:r>
            <a:r>
              <a:rPr lang="en-US" altLang="zh-CN" sz="2800" dirty="0">
                <a:solidFill>
                  <a:srgbClr val="FFC000"/>
                </a:solidFill>
              </a:rPr>
              <a:t> </a:t>
            </a:r>
            <a:endParaRPr lang="zh-CN" altLang="zh-CN" sz="2800" dirty="0"/>
          </a:p>
          <a:p>
            <a:r>
              <a:rPr lang="en-US" altLang="zh-CN" sz="2800" dirty="0"/>
              <a:t>    </a:t>
            </a:r>
            <a:endParaRPr lang="zh-CN" altLang="zh-CN" sz="2800"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42278" y="2930455"/>
            <a:ext cx="559397" cy="3927545"/>
          </a:xfrm>
          <a:prstGeom prst="rect">
            <a:avLst/>
          </a:prstGeom>
        </p:spPr>
      </p:pic>
      <p:pic>
        <p:nvPicPr>
          <p:cNvPr id="6" name="拜登就职演讲音频-剪辑-20210123113155">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3782771" y="5494468"/>
            <a:ext cx="609600" cy="609600"/>
          </a:xfrm>
          <a:prstGeom prst="rect">
            <a:avLst/>
          </a:prstGeom>
        </p:spPr>
      </p:pic>
      <p:pic>
        <p:nvPicPr>
          <p:cNvPr id="3" name="图片 2" descr="小孩们站在一起合影的一群人&#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04735" y="3958814"/>
            <a:ext cx="4324574" cy="2764715"/>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33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6"/>
                </p:tgtEl>
              </p:cMediaNode>
            </p:audio>
          </p:childTnLst>
        </p:cTn>
      </p:par>
    </p:tnLst>
    <p:bldLst>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0" y="112154"/>
            <a:ext cx="838315" cy="6745846"/>
          </a:xfrm>
          <a:prstGeom prst="rect">
            <a:avLst/>
          </a:prstGeom>
        </p:spPr>
      </p:pic>
      <p:sp>
        <p:nvSpPr>
          <p:cNvPr id="23" name="文本框 22"/>
          <p:cNvSpPr txBox="1"/>
          <p:nvPr>
            <p:custDataLst>
              <p:tags r:id="rId2"/>
            </p:custDataLst>
          </p:nvPr>
        </p:nvSpPr>
        <p:spPr>
          <a:xfrm>
            <a:off x="1463041" y="408791"/>
            <a:ext cx="10728960" cy="5304622"/>
          </a:xfrm>
          <a:prstGeom prst="rect">
            <a:avLst/>
          </a:prstGeom>
          <a:noFill/>
        </p:spPr>
        <p:txBody>
          <a:bodyPr anchor="ctr">
            <a:normAutofit fontScale="92500"/>
          </a:bodyPr>
          <a:lstStyle/>
          <a:p>
            <a:r>
              <a:rPr lang="en-US" altLang="zh-CN" dirty="0"/>
              <a:t> </a:t>
            </a:r>
            <a:r>
              <a:rPr lang="en-US" altLang="zh-CN" sz="2800" dirty="0"/>
              <a:t>    </a:t>
            </a:r>
            <a:r>
              <a:rPr lang="en-US" altLang="zh-CN" sz="2800" dirty="0">
                <a:solidFill>
                  <a:srgbClr val="00B0F0"/>
                </a:solidFill>
              </a:rPr>
              <a:t>Please check your answers :</a:t>
            </a:r>
            <a:endParaRPr lang="en-US" altLang="zh-CN" sz="2800" dirty="0"/>
          </a:p>
          <a:p>
            <a:r>
              <a:rPr lang="en-US" altLang="zh-CN" sz="2800" dirty="0"/>
              <a:t>     We can see each other no</a:t>
            </a:r>
            <a:r>
              <a:rPr lang="en-US" altLang="zh-CN" sz="2800" u="sng" dirty="0">
                <a:solidFill>
                  <a:srgbClr val="FF0000"/>
                </a:solidFill>
              </a:rPr>
              <a:t>t as </a:t>
            </a:r>
            <a:r>
              <a:rPr lang="en-US" altLang="zh-CN" sz="2800" dirty="0">
                <a:solidFill>
                  <a:srgbClr val="0070C0"/>
                </a:solidFill>
              </a:rPr>
              <a:t>adversaries</a:t>
            </a:r>
            <a:r>
              <a:rPr lang="en-US" altLang="zh-CN" sz="2800" dirty="0"/>
              <a:t> bu</a:t>
            </a:r>
            <a:r>
              <a:rPr lang="en-US" altLang="zh-CN" sz="2800" u="sng" dirty="0">
                <a:solidFill>
                  <a:srgbClr val="FF0000"/>
                </a:solidFill>
              </a:rPr>
              <a:t>t as </a:t>
            </a:r>
            <a:r>
              <a:rPr lang="en-US" altLang="zh-CN" sz="2800" dirty="0"/>
              <a:t>neighbors. We can trea</a:t>
            </a:r>
            <a:r>
              <a:rPr lang="en-US" altLang="zh-CN" sz="2800" u="sng" dirty="0">
                <a:solidFill>
                  <a:srgbClr val="FF0000"/>
                </a:solidFill>
              </a:rPr>
              <a:t>t each </a:t>
            </a:r>
            <a:r>
              <a:rPr lang="en-US" altLang="zh-CN" sz="2800" dirty="0"/>
              <a:t>other with </a:t>
            </a:r>
            <a:r>
              <a:rPr lang="en-US" altLang="zh-CN" sz="2800" u="sng" dirty="0">
                <a:solidFill>
                  <a:srgbClr val="00B050"/>
                </a:solidFill>
              </a:rPr>
              <a:t>dignity</a:t>
            </a:r>
            <a:r>
              <a:rPr lang="en-US" altLang="zh-CN" sz="2800" dirty="0"/>
              <a:t> an</a:t>
            </a:r>
            <a:r>
              <a:rPr lang="en-US" altLang="zh-CN" sz="2800" dirty="0">
                <a:solidFill>
                  <a:srgbClr val="0070C0"/>
                </a:solidFill>
              </a:rPr>
              <a:t>d</a:t>
            </a:r>
            <a:r>
              <a:rPr lang="en-US" altLang="zh-CN" sz="2800" dirty="0"/>
              <a:t> respec</a:t>
            </a:r>
            <a:r>
              <a:rPr lang="en-US" altLang="zh-CN" sz="2800" dirty="0">
                <a:solidFill>
                  <a:srgbClr val="0070C0"/>
                </a:solidFill>
              </a:rPr>
              <a:t>t</a:t>
            </a:r>
            <a:r>
              <a:rPr lang="en-US" altLang="zh-CN" sz="2800" dirty="0"/>
              <a:t>. We can join forces, stop the shouting an</a:t>
            </a:r>
            <a:r>
              <a:rPr lang="en-US" altLang="zh-CN" sz="2800" dirty="0">
                <a:solidFill>
                  <a:srgbClr val="0070C0"/>
                </a:solidFill>
              </a:rPr>
              <a:t>d</a:t>
            </a:r>
            <a:r>
              <a:rPr lang="en-US" altLang="zh-CN" sz="2800" dirty="0"/>
              <a:t> </a:t>
            </a:r>
            <a:r>
              <a:rPr lang="en-US" altLang="zh-CN" sz="2800" u="sng" dirty="0">
                <a:solidFill>
                  <a:srgbClr val="00B050"/>
                </a:solidFill>
              </a:rPr>
              <a:t>lower the temperature</a:t>
            </a:r>
            <a:r>
              <a:rPr lang="en-US" altLang="zh-CN" sz="2800" dirty="0"/>
              <a:t>. For withou</a:t>
            </a:r>
            <a:r>
              <a:rPr lang="en-US" altLang="zh-CN" sz="2800" dirty="0">
                <a:solidFill>
                  <a:srgbClr val="0070C0"/>
                </a:solidFill>
              </a:rPr>
              <a:t>t</a:t>
            </a:r>
            <a:r>
              <a:rPr lang="en-US" altLang="zh-CN" sz="2800" dirty="0"/>
              <a:t> unity there is no peace, only </a:t>
            </a:r>
            <a:r>
              <a:rPr lang="en-US" altLang="zh-CN" sz="2800" u="sng" dirty="0">
                <a:solidFill>
                  <a:srgbClr val="00B050"/>
                </a:solidFill>
              </a:rPr>
              <a:t>bitterness </a:t>
            </a:r>
            <a:r>
              <a:rPr lang="en-US" altLang="zh-CN" sz="2800" dirty="0"/>
              <a:t>an</a:t>
            </a:r>
            <a:r>
              <a:rPr lang="en-US" altLang="zh-CN" sz="2800" dirty="0">
                <a:solidFill>
                  <a:srgbClr val="0070C0"/>
                </a:solidFill>
              </a:rPr>
              <a:t>d</a:t>
            </a:r>
            <a:r>
              <a:rPr lang="en-US" altLang="zh-CN" sz="2800" dirty="0"/>
              <a:t> fury, no progress, only exhausting </a:t>
            </a:r>
            <a:r>
              <a:rPr lang="en-US" altLang="zh-CN" sz="2800" dirty="0">
                <a:solidFill>
                  <a:srgbClr val="FFC000"/>
                </a:solidFill>
              </a:rPr>
              <a:t>outrage</a:t>
            </a:r>
            <a:r>
              <a:rPr lang="en-US" altLang="zh-CN" sz="2800" dirty="0"/>
              <a:t>. No nation, only </a:t>
            </a:r>
            <a:r>
              <a:rPr lang="en-US" altLang="zh-CN" sz="2800" u="sng" dirty="0">
                <a:solidFill>
                  <a:srgbClr val="00B050"/>
                </a:solidFill>
              </a:rPr>
              <a:t>a state of chaos</a:t>
            </a:r>
            <a:r>
              <a:rPr lang="en-US" altLang="zh-CN" sz="2800" dirty="0"/>
              <a:t>. This is our historic moment of crisis an</a:t>
            </a:r>
            <a:r>
              <a:rPr lang="en-US" altLang="zh-CN" sz="2800" dirty="0">
                <a:solidFill>
                  <a:srgbClr val="0070C0"/>
                </a:solidFill>
              </a:rPr>
              <a:t>d</a:t>
            </a:r>
            <a:r>
              <a:rPr lang="en-US" altLang="zh-CN" sz="2800" dirty="0"/>
              <a:t> challenge. An</a:t>
            </a:r>
            <a:r>
              <a:rPr lang="en-US" altLang="zh-CN" sz="2800" dirty="0">
                <a:solidFill>
                  <a:srgbClr val="0070C0"/>
                </a:solidFill>
              </a:rPr>
              <a:t>d</a:t>
            </a:r>
            <a:r>
              <a:rPr lang="en-US" altLang="zh-CN" sz="2800" dirty="0"/>
              <a:t> unity is the path forwar</a:t>
            </a:r>
            <a:r>
              <a:rPr lang="en-US" altLang="zh-CN" sz="2800" dirty="0">
                <a:solidFill>
                  <a:srgbClr val="0070C0"/>
                </a:solidFill>
              </a:rPr>
              <a:t>d</a:t>
            </a:r>
            <a:r>
              <a:rPr lang="en-US" altLang="zh-CN" sz="2800" dirty="0"/>
              <a:t>. An</a:t>
            </a:r>
            <a:r>
              <a:rPr lang="en-US" altLang="zh-CN" sz="2800" dirty="0">
                <a:solidFill>
                  <a:srgbClr val="0070C0"/>
                </a:solidFill>
              </a:rPr>
              <a:t>d</a:t>
            </a:r>
            <a:r>
              <a:rPr lang="en-US" altLang="zh-CN" sz="2800" dirty="0"/>
              <a:t> we mus</a:t>
            </a:r>
            <a:r>
              <a:rPr lang="en-US" altLang="zh-CN" sz="2800" dirty="0">
                <a:solidFill>
                  <a:srgbClr val="0070C0"/>
                </a:solidFill>
              </a:rPr>
              <a:t>t</a:t>
            </a:r>
            <a:r>
              <a:rPr lang="en-US" altLang="zh-CN" sz="2800" dirty="0"/>
              <a:t> mee</a:t>
            </a:r>
            <a:r>
              <a:rPr lang="en-US" altLang="zh-CN" sz="2800" dirty="0">
                <a:solidFill>
                  <a:srgbClr val="0070C0"/>
                </a:solidFill>
              </a:rPr>
              <a:t>t</a:t>
            </a:r>
            <a:r>
              <a:rPr lang="en-US" altLang="zh-CN" sz="2800" dirty="0"/>
              <a:t> this moment as the United States of America.</a:t>
            </a:r>
            <a:endParaRPr lang="zh-CN" altLang="zh-CN" sz="2800" dirty="0"/>
          </a:p>
          <a:p>
            <a:r>
              <a:rPr lang="en-US" altLang="zh-CN" sz="2800" dirty="0"/>
              <a:t>    </a:t>
            </a:r>
            <a:r>
              <a:rPr lang="zh-CN" altLang="zh-CN" sz="2800" dirty="0"/>
              <a:t>我们可以把彼此当做邻居而不是</a:t>
            </a:r>
            <a:r>
              <a:rPr lang="zh-CN" altLang="zh-CN" sz="2800" dirty="0">
                <a:solidFill>
                  <a:srgbClr val="0070C0"/>
                </a:solidFill>
              </a:rPr>
              <a:t>对手</a:t>
            </a:r>
            <a:r>
              <a:rPr lang="zh-CN" altLang="zh-CN" sz="2800" dirty="0"/>
              <a:t>。我们能用尊严和尊敬对待彼此。我们能同心协力，停止喊叫，降低紧张气氛。没有团结就没有和平，没有团结就只剩苦涩和愤怒，没有进步，只有精疲力尽的</a:t>
            </a:r>
            <a:r>
              <a:rPr lang="zh-CN" altLang="zh-CN" sz="2800" dirty="0">
                <a:solidFill>
                  <a:srgbClr val="FFC000"/>
                </a:solidFill>
              </a:rPr>
              <a:t>暴行</a:t>
            </a:r>
            <a:r>
              <a:rPr lang="zh-CN" altLang="zh-CN" sz="2800" dirty="0"/>
              <a:t>。那不是国家，只是混乱的状态。这是我们历史危机和挑战的时刻。团结是向前的路。我们必须以美国的身份团结。</a:t>
            </a:r>
            <a:endParaRPr lang="zh-CN" altLang="zh-CN" sz="2800"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42278" y="2930455"/>
            <a:ext cx="559397" cy="3927545"/>
          </a:xfrm>
          <a:prstGeom prst="rect">
            <a:avLst/>
          </a:prstGeom>
        </p:spPr>
      </p:pic>
      <p:pic>
        <p:nvPicPr>
          <p:cNvPr id="2" name="拜登就职演讲音频-剪辑-20210123113155">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6318214" y="5839609"/>
            <a:ext cx="609600" cy="6096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33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0" y="112154"/>
            <a:ext cx="838315" cy="6745846"/>
          </a:xfrm>
          <a:prstGeom prst="rect">
            <a:avLst/>
          </a:prstGeom>
        </p:spPr>
      </p:pic>
      <p:sp>
        <p:nvSpPr>
          <p:cNvPr id="23" name="文本框 22"/>
          <p:cNvSpPr txBox="1"/>
          <p:nvPr>
            <p:custDataLst>
              <p:tags r:id="rId2"/>
            </p:custDataLst>
          </p:nvPr>
        </p:nvSpPr>
        <p:spPr>
          <a:xfrm>
            <a:off x="1204856" y="112154"/>
            <a:ext cx="10987145" cy="5601259"/>
          </a:xfrm>
          <a:prstGeom prst="rect">
            <a:avLst/>
          </a:prstGeom>
          <a:noFill/>
        </p:spPr>
        <p:txBody>
          <a:bodyPr anchor="ctr">
            <a:noAutofit/>
          </a:bodyPr>
          <a:lstStyle/>
          <a:p>
            <a:r>
              <a:rPr lang="en-US" altLang="zh-CN" sz="2800" dirty="0"/>
              <a:t>     </a:t>
            </a:r>
            <a:r>
              <a:rPr lang="en-US" altLang="zh-CN" sz="2800" dirty="0">
                <a:solidFill>
                  <a:srgbClr val="FF0000"/>
                </a:solidFill>
              </a:rPr>
              <a:t>Listen and fill in the blanks:</a:t>
            </a:r>
            <a:r>
              <a:rPr lang="en-US" altLang="zh-CN" sz="2800" dirty="0"/>
              <a:t>  </a:t>
            </a:r>
            <a:endParaRPr lang="en-US" altLang="zh-CN" sz="2800" dirty="0"/>
          </a:p>
          <a:p>
            <a:r>
              <a:rPr lang="en-US" altLang="zh-CN" sz="2800" dirty="0"/>
              <a:t>     If we do that, I</a:t>
            </a:r>
            <a:r>
              <a:rPr lang="en-US" altLang="zh-CN" sz="2800" u="sng" dirty="0"/>
              <a:t>             </a:t>
            </a:r>
            <a:r>
              <a:rPr lang="en-US" altLang="zh-CN" sz="2800" dirty="0"/>
              <a:t> we will not failed. We have never, ever, ever, ever failed in America when we've acted together. And so today at this time in this place, let's start afresh, all of us. Let's begin to listen to one another again, hear one another, see one another. Show respect to one another. Politics doesn't have to be a raging fire </a:t>
            </a:r>
            <a:r>
              <a:rPr lang="en-US" altLang="zh-CN" sz="2800" u="sng" dirty="0"/>
              <a:t>          </a:t>
            </a:r>
            <a:r>
              <a:rPr lang="en-US" altLang="zh-CN" sz="2800" dirty="0"/>
              <a:t>everything in its path. Every</a:t>
            </a:r>
            <a:r>
              <a:rPr lang="en-US" altLang="zh-CN" sz="2800" u="sng" dirty="0"/>
              <a:t>             </a:t>
            </a:r>
            <a:r>
              <a:rPr lang="en-US" altLang="zh-CN" sz="2800" dirty="0"/>
              <a:t> doesn't have to be a cause for total war and we must</a:t>
            </a:r>
            <a:r>
              <a:rPr lang="en-US" altLang="zh-CN" sz="2800" u="sng" dirty="0"/>
              <a:t>         </a:t>
            </a:r>
            <a:r>
              <a:rPr lang="en-US" altLang="zh-CN" sz="2800" dirty="0"/>
              <a:t> the culture in which facts themselves are manipulated and even manufactured. </a:t>
            </a:r>
            <a:endParaRPr lang="en-US" altLang="zh-CN" sz="2800" dirty="0"/>
          </a:p>
          <a:p>
            <a:r>
              <a:rPr lang="en-US" altLang="zh-CN" sz="2800" dirty="0"/>
              <a:t>1 a raging fire</a:t>
            </a:r>
            <a:r>
              <a:rPr lang="zh-CN" altLang="en-US" sz="2800" dirty="0"/>
              <a:t>一团</a:t>
            </a:r>
            <a:r>
              <a:rPr lang="zh-CN" altLang="zh-CN" sz="2800" dirty="0">
                <a:solidFill>
                  <a:srgbClr val="002060"/>
                </a:solidFill>
              </a:rPr>
              <a:t>怒火</a:t>
            </a:r>
            <a:r>
              <a:rPr lang="en-US" altLang="zh-CN" sz="2800" dirty="0">
                <a:solidFill>
                  <a:srgbClr val="002060"/>
                </a:solidFill>
              </a:rPr>
              <a:t>  2 </a:t>
            </a:r>
            <a:r>
              <a:rPr lang="en-US" altLang="zh-CN" sz="2800" dirty="0"/>
              <a:t>manipulate  </a:t>
            </a:r>
            <a:r>
              <a:rPr lang="zh-CN" altLang="en-US" sz="2800" dirty="0"/>
              <a:t>控制 </a:t>
            </a:r>
            <a:endParaRPr lang="zh-CN" altLang="zh-CN" sz="2800" dirty="0"/>
          </a:p>
          <a:p>
            <a:endParaRPr lang="zh-CN" altLang="zh-CN" sz="2800"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42278" y="2930455"/>
            <a:ext cx="559397" cy="3927545"/>
          </a:xfrm>
          <a:prstGeom prst="rect">
            <a:avLst/>
          </a:prstGeom>
        </p:spPr>
      </p:pic>
      <p:pic>
        <p:nvPicPr>
          <p:cNvPr id="2" name="拜登就职演讲音频-剪辑-20210123145617">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5712039" y="5676106"/>
            <a:ext cx="609600" cy="6096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8299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0" y="112154"/>
            <a:ext cx="838315" cy="6745846"/>
          </a:xfrm>
          <a:prstGeom prst="rect">
            <a:avLst/>
          </a:prstGeom>
        </p:spPr>
      </p:pic>
      <p:sp>
        <p:nvSpPr>
          <p:cNvPr id="23" name="文本框 22"/>
          <p:cNvSpPr txBox="1"/>
          <p:nvPr>
            <p:custDataLst>
              <p:tags r:id="rId2"/>
            </p:custDataLst>
          </p:nvPr>
        </p:nvSpPr>
        <p:spPr>
          <a:xfrm>
            <a:off x="1172584" y="268941"/>
            <a:ext cx="11019417" cy="5444472"/>
          </a:xfrm>
          <a:prstGeom prst="rect">
            <a:avLst/>
          </a:prstGeom>
          <a:noFill/>
        </p:spPr>
        <p:txBody>
          <a:bodyPr anchor="ctr">
            <a:normAutofit/>
          </a:bodyPr>
          <a:lstStyle/>
          <a:p>
            <a:r>
              <a:rPr lang="en-US" altLang="zh-CN" sz="2800" dirty="0">
                <a:solidFill>
                  <a:srgbClr val="FF0000"/>
                </a:solidFill>
              </a:rPr>
              <a:t>Listen and fill in the blanks:</a:t>
            </a:r>
            <a:endParaRPr lang="en-US" altLang="zh-CN" sz="2800" dirty="0">
              <a:solidFill>
                <a:srgbClr val="FF0000"/>
              </a:solidFill>
            </a:endParaRPr>
          </a:p>
          <a:p>
            <a:r>
              <a:rPr lang="en-US" altLang="zh-CN" sz="2800" dirty="0"/>
              <a:t> ______ _______Roberts, Vice President Harris, Speaker Pelosi, </a:t>
            </a:r>
            <a:endParaRPr lang="en-US" altLang="zh-CN" sz="2800" dirty="0"/>
          </a:p>
          <a:p>
            <a:endParaRPr lang="en-US" altLang="zh-CN" sz="2800" dirty="0"/>
          </a:p>
          <a:p>
            <a:r>
              <a:rPr lang="en-US" altLang="zh-CN" sz="2800" dirty="0"/>
              <a:t>Leader Schumer, Leader McConnell, Vice President Pence, my </a:t>
            </a:r>
            <a:endParaRPr lang="en-US" altLang="zh-CN" sz="2800" dirty="0"/>
          </a:p>
          <a:p>
            <a:endParaRPr lang="en-US" altLang="zh-CN" sz="2800" dirty="0"/>
          </a:p>
          <a:p>
            <a:r>
              <a:rPr lang="en-US" altLang="zh-CN" sz="2800" dirty="0"/>
              <a:t>—____________________, [and] my fellow Americans.</a:t>
            </a:r>
            <a:endParaRPr lang="en-US" altLang="zh-CN" sz="2800" dirty="0"/>
          </a:p>
          <a:p>
            <a:endParaRPr lang="en-US" altLang="zh-CN" sz="2800" dirty="0"/>
          </a:p>
          <a:p>
            <a:r>
              <a:rPr lang="en-US" altLang="zh-CN" sz="2800" dirty="0"/>
              <a:t>1 Speaker .n . </a:t>
            </a:r>
            <a:r>
              <a:rPr lang="zh-CN" altLang="zh-CN" sz="2800" dirty="0"/>
              <a:t>议长</a:t>
            </a:r>
            <a:endParaRPr lang="en-US" altLang="zh-CN" sz="2800" dirty="0"/>
          </a:p>
          <a:p>
            <a:r>
              <a:rPr lang="en-US" altLang="zh-CN" sz="2800" dirty="0"/>
              <a:t>2 Vice President .n.</a:t>
            </a:r>
            <a:r>
              <a:rPr lang="zh-CN" altLang="zh-CN" sz="2800" dirty="0"/>
              <a:t>副总统</a:t>
            </a:r>
            <a:endParaRPr lang="en-US" altLang="zh-CN" sz="2800" dirty="0"/>
          </a:p>
          <a:p>
            <a:r>
              <a:rPr lang="en-US" altLang="zh-CN" sz="2800" dirty="0"/>
              <a:t>3 Leader .n. </a:t>
            </a:r>
            <a:r>
              <a:rPr lang="zh-CN" altLang="zh-CN" sz="2800" dirty="0"/>
              <a:t>领袖</a:t>
            </a:r>
            <a:endParaRPr lang="en-US" altLang="zh-CN" sz="2800" dirty="0"/>
          </a:p>
          <a:p>
            <a:r>
              <a:rPr lang="en-US" altLang="zh-CN" sz="2800" dirty="0"/>
              <a:t>    </a:t>
            </a:r>
            <a:endParaRPr lang="zh-CN" altLang="zh-CN" sz="2800"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42278" y="2930455"/>
            <a:ext cx="559397" cy="3927545"/>
          </a:xfrm>
          <a:prstGeom prst="rect">
            <a:avLst/>
          </a:prstGeom>
        </p:spPr>
      </p:pic>
      <p:pic>
        <p:nvPicPr>
          <p:cNvPr id="2" name="拜登就职演讲音频-剪辑-20210122184714">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813113" y="5408613"/>
            <a:ext cx="609600" cy="609600"/>
          </a:xfrm>
          <a:prstGeom prst="rect">
            <a:avLst/>
          </a:prstGeom>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1479" y="3731559"/>
            <a:ext cx="5086350" cy="28575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52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0" y="112154"/>
            <a:ext cx="838315" cy="6745846"/>
          </a:xfrm>
          <a:prstGeom prst="rect">
            <a:avLst/>
          </a:prstGeom>
        </p:spPr>
      </p:pic>
      <p:sp>
        <p:nvSpPr>
          <p:cNvPr id="23" name="文本框 22"/>
          <p:cNvSpPr txBox="1"/>
          <p:nvPr>
            <p:custDataLst>
              <p:tags r:id="rId2"/>
            </p:custDataLst>
          </p:nvPr>
        </p:nvSpPr>
        <p:spPr>
          <a:xfrm>
            <a:off x="1204856" y="112154"/>
            <a:ext cx="10987145" cy="5601259"/>
          </a:xfrm>
          <a:prstGeom prst="rect">
            <a:avLst/>
          </a:prstGeom>
          <a:noFill/>
        </p:spPr>
        <p:txBody>
          <a:bodyPr anchor="ctr">
            <a:noAutofit/>
          </a:bodyPr>
          <a:lstStyle/>
          <a:p>
            <a:r>
              <a:rPr lang="en-US" altLang="zh-CN" sz="2800" dirty="0"/>
              <a:t>     </a:t>
            </a:r>
            <a:endParaRPr lang="en-US" altLang="zh-CN" sz="2800" dirty="0"/>
          </a:p>
          <a:p>
            <a:r>
              <a:rPr lang="en-US" altLang="zh-CN" sz="2800" dirty="0"/>
              <a:t>     </a:t>
            </a:r>
            <a:r>
              <a:rPr lang="en-US" altLang="zh-CN" sz="2800" dirty="0">
                <a:solidFill>
                  <a:srgbClr val="00B0F0"/>
                </a:solidFill>
              </a:rPr>
              <a:t>Please check your answers :</a:t>
            </a:r>
            <a:endParaRPr lang="en-US" altLang="zh-CN" sz="2800" dirty="0"/>
          </a:p>
          <a:p>
            <a:r>
              <a:rPr lang="en-US" altLang="zh-CN" sz="2800" dirty="0"/>
              <a:t>    If we do that, I </a:t>
            </a:r>
            <a:r>
              <a:rPr lang="en-US" altLang="zh-CN" sz="2800" u="sng" dirty="0">
                <a:solidFill>
                  <a:srgbClr val="00B050"/>
                </a:solidFill>
              </a:rPr>
              <a:t>guarantee</a:t>
            </a:r>
            <a:r>
              <a:rPr lang="en-US" altLang="zh-CN" sz="2800" dirty="0"/>
              <a:t> we will no</a:t>
            </a:r>
            <a:r>
              <a:rPr lang="en-US" altLang="zh-CN" sz="2800" dirty="0">
                <a:solidFill>
                  <a:srgbClr val="0070C0"/>
                </a:solidFill>
              </a:rPr>
              <a:t>t</a:t>
            </a:r>
            <a:r>
              <a:rPr lang="en-US" altLang="zh-CN" sz="2800" dirty="0"/>
              <a:t> fail</a:t>
            </a:r>
            <a:r>
              <a:rPr lang="en-US" altLang="zh-CN" sz="2800" dirty="0">
                <a:solidFill>
                  <a:srgbClr val="0070C0"/>
                </a:solidFill>
              </a:rPr>
              <a:t>ed</a:t>
            </a:r>
            <a:r>
              <a:rPr lang="en-US" altLang="zh-CN" sz="2800" dirty="0"/>
              <a:t>. We have never, ever, ever, ever fail</a:t>
            </a:r>
            <a:r>
              <a:rPr lang="en-US" altLang="zh-CN" sz="2800" dirty="0">
                <a:solidFill>
                  <a:srgbClr val="0070C0"/>
                </a:solidFill>
              </a:rPr>
              <a:t>ed</a:t>
            </a:r>
            <a:r>
              <a:rPr lang="en-US" altLang="zh-CN" sz="2800" dirty="0"/>
              <a:t> in America when we've act</a:t>
            </a:r>
            <a:r>
              <a:rPr lang="en-US" altLang="zh-CN" sz="2800" dirty="0">
                <a:solidFill>
                  <a:srgbClr val="0070C0"/>
                </a:solidFill>
              </a:rPr>
              <a:t>ed</a:t>
            </a:r>
            <a:r>
              <a:rPr lang="en-US" altLang="zh-CN" sz="2800" dirty="0"/>
              <a:t> together. An</a:t>
            </a:r>
            <a:r>
              <a:rPr lang="en-US" altLang="zh-CN" sz="2800" dirty="0">
                <a:solidFill>
                  <a:srgbClr val="0070C0"/>
                </a:solidFill>
              </a:rPr>
              <a:t>d</a:t>
            </a:r>
            <a:r>
              <a:rPr lang="en-US" altLang="zh-CN" sz="2800" dirty="0"/>
              <a:t> so today a</a:t>
            </a:r>
            <a:r>
              <a:rPr lang="en-US" altLang="zh-CN" sz="2800" dirty="0">
                <a:solidFill>
                  <a:srgbClr val="0070C0"/>
                </a:solidFill>
              </a:rPr>
              <a:t>t</a:t>
            </a:r>
            <a:r>
              <a:rPr lang="en-US" altLang="zh-CN" sz="2800" dirty="0"/>
              <a:t> this time in this place, let's star</a:t>
            </a:r>
            <a:r>
              <a:rPr lang="en-US" altLang="zh-CN" sz="2800" u="sng" dirty="0">
                <a:solidFill>
                  <a:srgbClr val="FF0000"/>
                </a:solidFill>
              </a:rPr>
              <a:t>t a</a:t>
            </a:r>
            <a:r>
              <a:rPr lang="en-US" altLang="zh-CN" sz="2800" dirty="0"/>
              <a:t>fresh, </a:t>
            </a:r>
            <a:r>
              <a:rPr lang="en-US" altLang="zh-CN" sz="2800" u="sng" dirty="0">
                <a:solidFill>
                  <a:srgbClr val="FF0000"/>
                </a:solidFill>
              </a:rPr>
              <a:t>all of us</a:t>
            </a:r>
            <a:r>
              <a:rPr lang="en-US" altLang="zh-CN" sz="2800" dirty="0"/>
              <a:t>. Let's begin to listen to one another again, hear one another, see one another. Show respec</a:t>
            </a:r>
            <a:r>
              <a:rPr lang="en-US" altLang="zh-CN" sz="2800" dirty="0">
                <a:solidFill>
                  <a:srgbClr val="0070C0"/>
                </a:solidFill>
              </a:rPr>
              <a:t>t</a:t>
            </a:r>
            <a:r>
              <a:rPr lang="en-US" altLang="zh-CN" sz="2800" dirty="0"/>
              <a:t> to one another. Politics doesn</a:t>
            </a:r>
            <a:r>
              <a:rPr lang="en-US" altLang="zh-CN" sz="2800" dirty="0">
                <a:solidFill>
                  <a:srgbClr val="0070C0"/>
                </a:solidFill>
              </a:rPr>
              <a:t>'t </a:t>
            </a:r>
            <a:r>
              <a:rPr lang="en-US" altLang="zh-CN" sz="2800" dirty="0"/>
              <a:t>have to be </a:t>
            </a:r>
            <a:r>
              <a:rPr lang="en-US" altLang="zh-CN" sz="2800" dirty="0">
                <a:solidFill>
                  <a:srgbClr val="002060"/>
                </a:solidFill>
              </a:rPr>
              <a:t>a raging fire</a:t>
            </a:r>
            <a:r>
              <a:rPr lang="en-US" altLang="zh-CN" sz="2800" dirty="0">
                <a:solidFill>
                  <a:srgbClr val="FFC000"/>
                </a:solidFill>
              </a:rPr>
              <a:t> </a:t>
            </a:r>
            <a:r>
              <a:rPr lang="en-US" altLang="zh-CN" sz="2800" u="sng" dirty="0">
                <a:solidFill>
                  <a:srgbClr val="00B050"/>
                </a:solidFill>
              </a:rPr>
              <a:t>destroying</a:t>
            </a:r>
            <a:r>
              <a:rPr lang="en-US" altLang="zh-CN" sz="2800" dirty="0"/>
              <a:t> everything in its path. Every </a:t>
            </a:r>
            <a:r>
              <a:rPr lang="en-US" altLang="zh-CN" sz="2800" u="sng" dirty="0">
                <a:solidFill>
                  <a:srgbClr val="00B050"/>
                </a:solidFill>
              </a:rPr>
              <a:t>disagreement</a:t>
            </a:r>
            <a:r>
              <a:rPr lang="en-US" altLang="zh-CN" sz="2800" dirty="0"/>
              <a:t> doesn</a:t>
            </a:r>
            <a:r>
              <a:rPr lang="en-US" altLang="zh-CN" sz="2800" dirty="0">
                <a:solidFill>
                  <a:srgbClr val="0070C0"/>
                </a:solidFill>
              </a:rPr>
              <a:t>'t</a:t>
            </a:r>
            <a:r>
              <a:rPr lang="en-US" altLang="zh-CN" sz="2800" dirty="0"/>
              <a:t> have to be a cause for total war an</a:t>
            </a:r>
            <a:r>
              <a:rPr lang="en-US" altLang="zh-CN" sz="2800" dirty="0">
                <a:solidFill>
                  <a:srgbClr val="0070C0"/>
                </a:solidFill>
              </a:rPr>
              <a:t>d</a:t>
            </a:r>
            <a:r>
              <a:rPr lang="en-US" altLang="zh-CN" sz="2800" dirty="0"/>
              <a:t> we mus</a:t>
            </a:r>
            <a:r>
              <a:rPr lang="en-US" altLang="zh-CN" sz="2800" dirty="0">
                <a:solidFill>
                  <a:srgbClr val="0070C0"/>
                </a:solidFill>
              </a:rPr>
              <a:t>t</a:t>
            </a:r>
            <a:r>
              <a:rPr lang="en-US" altLang="zh-CN" sz="2800" dirty="0"/>
              <a:t> </a:t>
            </a:r>
            <a:r>
              <a:rPr lang="en-US" altLang="zh-CN" sz="2800" u="sng" dirty="0">
                <a:solidFill>
                  <a:srgbClr val="00B050"/>
                </a:solidFill>
              </a:rPr>
              <a:t>reject</a:t>
            </a:r>
            <a:r>
              <a:rPr lang="en-US" altLang="zh-CN" sz="2800" dirty="0"/>
              <a:t> the culture in which facts themselves are </a:t>
            </a:r>
            <a:r>
              <a:rPr lang="en-US" altLang="zh-CN" sz="2800" dirty="0">
                <a:solidFill>
                  <a:srgbClr val="C00000"/>
                </a:solidFill>
              </a:rPr>
              <a:t>manipulated</a:t>
            </a:r>
            <a:r>
              <a:rPr lang="en-US" altLang="zh-CN" sz="2800" dirty="0"/>
              <a:t> an</a:t>
            </a:r>
            <a:r>
              <a:rPr lang="en-US" altLang="zh-CN" sz="2800" dirty="0">
                <a:solidFill>
                  <a:srgbClr val="0070C0"/>
                </a:solidFill>
              </a:rPr>
              <a:t>d</a:t>
            </a:r>
            <a:r>
              <a:rPr lang="en-US" altLang="zh-CN" sz="2800" dirty="0"/>
              <a:t> even manufactured. </a:t>
            </a:r>
            <a:endParaRPr lang="zh-CN" altLang="zh-CN" sz="2800" dirty="0"/>
          </a:p>
          <a:p>
            <a:r>
              <a:rPr lang="en-US" altLang="zh-CN" sz="2800" dirty="0"/>
              <a:t>      </a:t>
            </a:r>
            <a:r>
              <a:rPr lang="zh-CN" altLang="zh-CN" sz="2800" dirty="0"/>
              <a:t>如果我们能做到，我保证我们不会失败。只要我们团结，美国就永远永远不会失败。今天此刻此地，让我们所有人重新开始。让我们开始倾听彼此，看见彼此，尊重彼此。政治不需要是摧毁一切的</a:t>
            </a:r>
            <a:r>
              <a:rPr lang="zh-CN" altLang="zh-CN" sz="2800" dirty="0">
                <a:solidFill>
                  <a:srgbClr val="002060"/>
                </a:solidFill>
              </a:rPr>
              <a:t>怒火</a:t>
            </a:r>
            <a:r>
              <a:rPr lang="zh-CN" altLang="zh-CN" sz="2800" dirty="0"/>
              <a:t>。意见不同不需要成为战争的引火索。我们必须</a:t>
            </a:r>
            <a:r>
              <a:rPr lang="zh-CN" altLang="zh-CN" sz="2800" dirty="0">
                <a:solidFill>
                  <a:srgbClr val="00B050"/>
                </a:solidFill>
              </a:rPr>
              <a:t>抵制</a:t>
            </a:r>
            <a:r>
              <a:rPr lang="zh-CN" altLang="zh-CN" sz="2800" dirty="0">
                <a:solidFill>
                  <a:srgbClr val="C00000"/>
                </a:solidFill>
              </a:rPr>
              <a:t>控制</a:t>
            </a:r>
            <a:r>
              <a:rPr lang="zh-CN" altLang="zh-CN" sz="2800" dirty="0"/>
              <a:t>和伪造的文化。</a:t>
            </a:r>
            <a:br>
              <a:rPr lang="en-US" altLang="zh-CN" dirty="0"/>
            </a:br>
            <a:endParaRPr lang="zh-CN" altLang="zh-CN" sz="2800"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42278" y="2930455"/>
            <a:ext cx="559397" cy="3927545"/>
          </a:xfrm>
          <a:prstGeom prst="rect">
            <a:avLst/>
          </a:prstGeom>
        </p:spPr>
      </p:pic>
      <p:pic>
        <p:nvPicPr>
          <p:cNvPr id="6" name="拜登就职演讲音频-剪辑-20210123145617">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5712039" y="5676106"/>
            <a:ext cx="609600" cy="6096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82997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6"/>
                </p:tgtEl>
              </p:cMediaNode>
            </p:audio>
          </p:childTnLst>
        </p:cTn>
      </p:par>
    </p:tnLst>
    <p:bldLst>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0" y="112154"/>
            <a:ext cx="838315" cy="6745846"/>
          </a:xfrm>
          <a:prstGeom prst="rect">
            <a:avLst/>
          </a:prstGeom>
        </p:spPr>
      </p:pic>
      <p:sp>
        <p:nvSpPr>
          <p:cNvPr id="23" name="文本框 22"/>
          <p:cNvSpPr txBox="1"/>
          <p:nvPr>
            <p:custDataLst>
              <p:tags r:id="rId2"/>
            </p:custDataLst>
          </p:nvPr>
        </p:nvSpPr>
        <p:spPr>
          <a:xfrm>
            <a:off x="1463041" y="408791"/>
            <a:ext cx="10728960" cy="5304622"/>
          </a:xfrm>
          <a:prstGeom prst="rect">
            <a:avLst/>
          </a:prstGeom>
          <a:noFill/>
        </p:spPr>
        <p:txBody>
          <a:bodyPr anchor="ctr">
            <a:normAutofit/>
          </a:bodyPr>
          <a:lstStyle/>
          <a:p>
            <a:r>
              <a:rPr lang="en-US" altLang="zh-CN" sz="2800" dirty="0"/>
              <a:t>    </a:t>
            </a:r>
            <a:r>
              <a:rPr lang="en-US" altLang="zh-CN" sz="2800" dirty="0">
                <a:solidFill>
                  <a:srgbClr val="FF0000"/>
                </a:solidFill>
              </a:rPr>
              <a:t>Listen and fill in the blanks:</a:t>
            </a:r>
            <a:r>
              <a:rPr lang="en-US" altLang="zh-CN" sz="2800" dirty="0"/>
              <a:t>   </a:t>
            </a:r>
            <a:endParaRPr lang="en-US" altLang="zh-CN" sz="2800" dirty="0"/>
          </a:p>
          <a:p>
            <a:r>
              <a:rPr lang="en-US" altLang="zh-CN" sz="2800" dirty="0"/>
              <a:t>    My fellow Americans, we have to be different than this. We have to be better than this and I believe America is so much better than this. Just look around. Here we stand _______________the Capitol dome._________________, completed in the shadow of the Civil War. When the union itself was literally __________in the balance. We endure, we prevail. Here we stand, looking out on the great Mall, where Dr King spoke of his dream.</a:t>
            </a:r>
            <a:endParaRPr lang="en-US" altLang="zh-CN" sz="2800" dirty="0"/>
          </a:p>
          <a:p>
            <a:r>
              <a:rPr lang="en-US" altLang="zh-CN" sz="2800" dirty="0"/>
              <a:t>1 endure</a:t>
            </a:r>
            <a:r>
              <a:rPr lang="zh-CN" altLang="zh-CN" sz="2800" dirty="0">
                <a:solidFill>
                  <a:srgbClr val="002060"/>
                </a:solidFill>
              </a:rPr>
              <a:t>坚韧不屈</a:t>
            </a:r>
            <a:r>
              <a:rPr lang="en-US" altLang="zh-CN" sz="2800" dirty="0">
                <a:solidFill>
                  <a:srgbClr val="002060"/>
                </a:solidFill>
              </a:rPr>
              <a:t>   2 </a:t>
            </a:r>
            <a:r>
              <a:rPr lang="en-US" altLang="zh-CN" sz="2800" dirty="0"/>
              <a:t>literally</a:t>
            </a:r>
            <a:r>
              <a:rPr lang="zh-CN" altLang="en-US" sz="2800" dirty="0">
                <a:solidFill>
                  <a:srgbClr val="C00000"/>
                </a:solidFill>
              </a:rPr>
              <a:t>确实的</a:t>
            </a:r>
            <a:endParaRPr lang="zh-CN" altLang="zh-CN" sz="2800" dirty="0"/>
          </a:p>
          <a:p>
            <a:r>
              <a:rPr lang="en-US" altLang="zh-CN" sz="2800" dirty="0"/>
              <a:t>    </a:t>
            </a:r>
            <a:endParaRPr lang="zh-CN" altLang="zh-CN" sz="2800"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42278" y="2930455"/>
            <a:ext cx="559397" cy="3927545"/>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0" y="112154"/>
            <a:ext cx="838315" cy="6745846"/>
          </a:xfrm>
          <a:prstGeom prst="rect">
            <a:avLst/>
          </a:prstGeom>
        </p:spPr>
      </p:pic>
      <p:sp>
        <p:nvSpPr>
          <p:cNvPr id="23" name="文本框 22"/>
          <p:cNvSpPr txBox="1"/>
          <p:nvPr>
            <p:custDataLst>
              <p:tags r:id="rId2"/>
            </p:custDataLst>
          </p:nvPr>
        </p:nvSpPr>
        <p:spPr>
          <a:xfrm>
            <a:off x="1463041" y="408791"/>
            <a:ext cx="10728960" cy="5304622"/>
          </a:xfrm>
          <a:prstGeom prst="rect">
            <a:avLst/>
          </a:prstGeom>
          <a:noFill/>
        </p:spPr>
        <p:txBody>
          <a:bodyPr anchor="ctr">
            <a:normAutofit lnSpcReduction="10000"/>
          </a:bodyPr>
          <a:lstStyle/>
          <a:p>
            <a:r>
              <a:rPr lang="en-US" altLang="zh-CN" sz="2800" dirty="0"/>
              <a:t>   </a:t>
            </a:r>
            <a:r>
              <a:rPr lang="en-US" altLang="zh-CN" sz="2800" dirty="0">
                <a:solidFill>
                  <a:srgbClr val="00B0F0"/>
                </a:solidFill>
              </a:rPr>
              <a:t>Please check your answers </a:t>
            </a:r>
            <a:r>
              <a:rPr lang="en-US" altLang="zh-CN" sz="2800" dirty="0"/>
              <a:t>  </a:t>
            </a:r>
            <a:endParaRPr lang="en-US" altLang="zh-CN" sz="2800" dirty="0"/>
          </a:p>
          <a:p>
            <a:r>
              <a:rPr lang="en-US" altLang="zh-CN" sz="2800" dirty="0"/>
              <a:t>    My fellow Americans, we have to be differen</a:t>
            </a:r>
            <a:r>
              <a:rPr lang="en-US" altLang="zh-CN" sz="2800" dirty="0">
                <a:solidFill>
                  <a:srgbClr val="0070C0"/>
                </a:solidFill>
              </a:rPr>
              <a:t>t</a:t>
            </a:r>
            <a:r>
              <a:rPr lang="en-US" altLang="zh-CN" sz="2800" dirty="0"/>
              <a:t> than this. We have to be better than this an</a:t>
            </a:r>
            <a:r>
              <a:rPr lang="en-US" altLang="zh-CN" sz="2800" u="sng" dirty="0">
                <a:solidFill>
                  <a:srgbClr val="FF0000"/>
                </a:solidFill>
              </a:rPr>
              <a:t>d I</a:t>
            </a:r>
            <a:r>
              <a:rPr lang="en-US" altLang="zh-CN" sz="2800" dirty="0"/>
              <a:t> believe America is so much better than this. Jus</a:t>
            </a:r>
            <a:r>
              <a:rPr lang="en-US" altLang="zh-CN" sz="2800" dirty="0">
                <a:solidFill>
                  <a:srgbClr val="0070C0"/>
                </a:solidFill>
              </a:rPr>
              <a:t>t</a:t>
            </a:r>
            <a:r>
              <a:rPr lang="en-US" altLang="zh-CN" sz="2800" dirty="0"/>
              <a:t> loo</a:t>
            </a:r>
            <a:r>
              <a:rPr lang="en-US" altLang="zh-CN" sz="2800" u="sng" dirty="0">
                <a:solidFill>
                  <a:srgbClr val="FF0000"/>
                </a:solidFill>
              </a:rPr>
              <a:t>k a</a:t>
            </a:r>
            <a:r>
              <a:rPr lang="en-US" altLang="zh-CN" sz="2800" dirty="0"/>
              <a:t>roun</a:t>
            </a:r>
            <a:r>
              <a:rPr lang="en-US" altLang="zh-CN" sz="2800" dirty="0">
                <a:solidFill>
                  <a:srgbClr val="0070C0"/>
                </a:solidFill>
              </a:rPr>
              <a:t>d</a:t>
            </a:r>
            <a:r>
              <a:rPr lang="en-US" altLang="zh-CN" sz="2800" dirty="0"/>
              <a:t>. Here we </a:t>
            </a:r>
            <a:r>
              <a:rPr lang="en-US" altLang="zh-CN" sz="2800" u="sng" dirty="0">
                <a:solidFill>
                  <a:srgbClr val="00B050"/>
                </a:solidFill>
              </a:rPr>
              <a:t>stan</a:t>
            </a:r>
            <a:r>
              <a:rPr lang="en-US" altLang="zh-CN" sz="2800" u="sng" dirty="0">
                <a:solidFill>
                  <a:srgbClr val="FF0000"/>
                </a:solidFill>
              </a:rPr>
              <a:t>d in</a:t>
            </a:r>
            <a:r>
              <a:rPr lang="en-US" altLang="zh-CN" sz="2800" u="sng" dirty="0">
                <a:solidFill>
                  <a:srgbClr val="00B050"/>
                </a:solidFill>
              </a:rPr>
              <a:t> the shadow of</a:t>
            </a:r>
            <a:r>
              <a:rPr lang="en-US" altLang="zh-CN" sz="2800" dirty="0"/>
              <a:t> the Capitol </a:t>
            </a:r>
            <a:r>
              <a:rPr lang="en-US" altLang="zh-CN" sz="2800" dirty="0">
                <a:solidFill>
                  <a:srgbClr val="C00000"/>
                </a:solidFill>
              </a:rPr>
              <a:t>dome</a:t>
            </a:r>
            <a:r>
              <a:rPr lang="en-US" altLang="zh-CN" sz="2800" dirty="0"/>
              <a:t>. </a:t>
            </a:r>
            <a:r>
              <a:rPr lang="en-US" altLang="zh-CN" sz="2800" u="sng" dirty="0">
                <a:solidFill>
                  <a:srgbClr val="00B050"/>
                </a:solidFill>
              </a:rPr>
              <a:t>As mention</a:t>
            </a:r>
            <a:r>
              <a:rPr lang="en-US" altLang="zh-CN" sz="2800" u="sng" dirty="0">
                <a:solidFill>
                  <a:srgbClr val="0070C0"/>
                </a:solidFill>
              </a:rPr>
              <a:t>ed</a:t>
            </a:r>
            <a:r>
              <a:rPr lang="en-US" altLang="zh-CN" sz="2800" u="sng" dirty="0">
                <a:solidFill>
                  <a:srgbClr val="00B050"/>
                </a:solidFill>
              </a:rPr>
              <a:t> earlier</a:t>
            </a:r>
            <a:r>
              <a:rPr lang="en-US" altLang="zh-CN" sz="2800" dirty="0"/>
              <a:t>, completed in the shadow of the Civil War. When the union itself was </a:t>
            </a:r>
            <a:r>
              <a:rPr lang="en-US" altLang="zh-CN" sz="2800" dirty="0">
                <a:solidFill>
                  <a:srgbClr val="C00000"/>
                </a:solidFill>
              </a:rPr>
              <a:t>literally</a:t>
            </a:r>
            <a:r>
              <a:rPr lang="en-US" altLang="zh-CN" sz="2800" dirty="0"/>
              <a:t> </a:t>
            </a:r>
            <a:r>
              <a:rPr lang="en-US" altLang="zh-CN" sz="2800" u="sng" dirty="0">
                <a:solidFill>
                  <a:srgbClr val="00B050"/>
                </a:solidFill>
              </a:rPr>
              <a:t>hanging in the balance</a:t>
            </a:r>
            <a:r>
              <a:rPr lang="en-US" altLang="zh-CN" sz="2800" dirty="0"/>
              <a:t>. We </a:t>
            </a:r>
            <a:r>
              <a:rPr lang="en-US" altLang="zh-CN" sz="2800" dirty="0">
                <a:solidFill>
                  <a:srgbClr val="002060"/>
                </a:solidFill>
              </a:rPr>
              <a:t>endure</a:t>
            </a:r>
            <a:r>
              <a:rPr lang="en-US" altLang="zh-CN" sz="2800" dirty="0"/>
              <a:t>, we </a:t>
            </a:r>
            <a:r>
              <a:rPr lang="en-US" altLang="zh-CN" sz="2800" dirty="0">
                <a:solidFill>
                  <a:srgbClr val="C00000"/>
                </a:solidFill>
              </a:rPr>
              <a:t>prevail</a:t>
            </a:r>
            <a:r>
              <a:rPr lang="en-US" altLang="zh-CN" sz="2800" dirty="0"/>
              <a:t>. Here we stand, looking out on the grea</a:t>
            </a:r>
            <a:r>
              <a:rPr lang="en-US" altLang="zh-CN" sz="2800" dirty="0">
                <a:solidFill>
                  <a:srgbClr val="0070C0"/>
                </a:solidFill>
              </a:rPr>
              <a:t>t</a:t>
            </a:r>
            <a:r>
              <a:rPr lang="en-US" altLang="zh-CN" sz="2800" dirty="0"/>
              <a:t> Mall, where Dr King spoke of his dream.</a:t>
            </a:r>
            <a:endParaRPr lang="zh-CN" altLang="zh-CN" sz="2800" dirty="0"/>
          </a:p>
          <a:p>
            <a:r>
              <a:rPr lang="en-US" altLang="zh-CN" sz="2800" dirty="0"/>
              <a:t>     </a:t>
            </a:r>
            <a:r>
              <a:rPr lang="zh-CN" altLang="zh-CN" sz="2800" dirty="0"/>
              <a:t>我的美国同胞们，我们必须有所不同。我们必须做得更好，而且我相信美国比这要好得多。看看周围。现在我们站在国会大厦穹顶的阴影下。如前所述，（国会大厦的穹顶）是在内战的阴影下建成的。当时联邦</a:t>
            </a:r>
            <a:r>
              <a:rPr lang="zh-CN" altLang="en-US" sz="2800" dirty="0">
                <a:solidFill>
                  <a:srgbClr val="C00000"/>
                </a:solidFill>
              </a:rPr>
              <a:t>确实的</a:t>
            </a:r>
            <a:r>
              <a:rPr lang="zh-CN" altLang="zh-CN" sz="2800" dirty="0">
                <a:solidFill>
                  <a:srgbClr val="00B050"/>
                </a:solidFill>
              </a:rPr>
              <a:t>岌岌可危</a:t>
            </a:r>
            <a:r>
              <a:rPr lang="zh-CN" altLang="zh-CN" sz="2800" dirty="0"/>
              <a:t>。我们</a:t>
            </a:r>
            <a:r>
              <a:rPr lang="zh-CN" altLang="zh-CN" sz="2800" dirty="0">
                <a:solidFill>
                  <a:srgbClr val="002060"/>
                </a:solidFill>
              </a:rPr>
              <a:t>坚韧不屈</a:t>
            </a:r>
            <a:r>
              <a:rPr lang="en-US" altLang="zh-CN" sz="2800" dirty="0"/>
              <a:t>,</a:t>
            </a:r>
            <a:r>
              <a:rPr lang="zh-CN" altLang="zh-CN" sz="2800" dirty="0"/>
              <a:t>我们取得胜利。我们站在这里，眺望着马丁·路德·金谈论他的梦想的大广场</a:t>
            </a:r>
            <a:r>
              <a:rPr lang="zh-CN" altLang="zh-CN" dirty="0"/>
              <a:t>。</a:t>
            </a:r>
            <a:endParaRPr lang="zh-CN" altLang="zh-CN" dirty="0"/>
          </a:p>
          <a:p>
            <a:endParaRPr lang="zh-CN" altLang="zh-CN" sz="2800"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42278" y="2930455"/>
            <a:ext cx="559397" cy="3927545"/>
          </a:xfrm>
          <a:prstGeom prst="rect">
            <a:avLst/>
          </a:prstGeom>
        </p:spPr>
      </p:pic>
      <p:pic>
        <p:nvPicPr>
          <p:cNvPr id="7" name="拜登就职演讲音频-剪辑-20210123152013">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5486400" y="5599023"/>
            <a:ext cx="609600" cy="6096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926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7"/>
                </p:tgtEl>
              </p:cMediaNode>
            </p:audio>
          </p:childTnLst>
        </p:cTn>
      </p:par>
    </p:tnLst>
    <p:bldLst>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0" y="112154"/>
            <a:ext cx="838315" cy="6745846"/>
          </a:xfrm>
          <a:prstGeom prst="rect">
            <a:avLst/>
          </a:prstGeom>
        </p:spPr>
      </p:pic>
      <p:sp>
        <p:nvSpPr>
          <p:cNvPr id="23" name="文本框 22"/>
          <p:cNvSpPr txBox="1"/>
          <p:nvPr>
            <p:custDataLst>
              <p:tags r:id="rId2"/>
            </p:custDataLst>
          </p:nvPr>
        </p:nvSpPr>
        <p:spPr>
          <a:xfrm>
            <a:off x="1463041" y="408791"/>
            <a:ext cx="10728960" cy="5304622"/>
          </a:xfrm>
          <a:prstGeom prst="rect">
            <a:avLst/>
          </a:prstGeom>
          <a:noFill/>
        </p:spPr>
        <p:txBody>
          <a:bodyPr anchor="ctr">
            <a:normAutofit/>
          </a:bodyPr>
          <a:lstStyle/>
          <a:p>
            <a:r>
              <a:rPr lang="en-US" altLang="zh-CN" sz="2800" dirty="0"/>
              <a:t>  </a:t>
            </a:r>
            <a:r>
              <a:rPr lang="en-US" altLang="zh-CN" sz="2800" dirty="0">
                <a:solidFill>
                  <a:srgbClr val="FF0000"/>
                </a:solidFill>
              </a:rPr>
              <a:t>Listen and fill in the blanks:</a:t>
            </a:r>
            <a:r>
              <a:rPr lang="en-US" altLang="zh-CN" sz="2800" dirty="0"/>
              <a:t>  </a:t>
            </a:r>
            <a:endParaRPr lang="en-US" altLang="zh-CN" sz="2800" dirty="0"/>
          </a:p>
          <a:p>
            <a:r>
              <a:rPr lang="en-US" altLang="zh-CN" sz="2800" dirty="0"/>
              <a:t>     Here we stand, where 108 years ago at another inaugural, thousands of protesters tried to ______brave women _______for the right to vote. And today we mark the swearing in of the first woman in American history elected to national office, Vice President Kamala Harris. Don't tell me things can change. Here we stand across the Potomac from Arlington Cemetery, where heroes who gave the last full measure of _______rest in eternal peace.  </a:t>
            </a:r>
            <a:endParaRPr lang="en-US" altLang="zh-CN" sz="2800" dirty="0"/>
          </a:p>
          <a:p>
            <a:endParaRPr lang="en-US" altLang="zh-CN" sz="2800" dirty="0"/>
          </a:p>
          <a:p>
            <a:r>
              <a:rPr lang="en-US" altLang="zh-CN" sz="2800" dirty="0"/>
              <a:t>1 inaugural n. </a:t>
            </a:r>
            <a:r>
              <a:rPr lang="zh-CN" altLang="zh-CN" sz="2800" dirty="0">
                <a:solidFill>
                  <a:srgbClr val="C00000"/>
                </a:solidFill>
              </a:rPr>
              <a:t>就职演说</a:t>
            </a:r>
            <a:endParaRPr lang="en-US" altLang="zh-CN" sz="2800" dirty="0">
              <a:solidFill>
                <a:srgbClr val="C00000"/>
              </a:solidFill>
            </a:endParaRPr>
          </a:p>
          <a:p>
            <a:r>
              <a:rPr lang="en-US" altLang="zh-CN" sz="2800" dirty="0">
                <a:solidFill>
                  <a:srgbClr val="C00000"/>
                </a:solidFill>
              </a:rPr>
              <a:t>2 </a:t>
            </a:r>
            <a:r>
              <a:rPr lang="en-US" altLang="zh-CN" sz="2800" dirty="0"/>
              <a:t>eternal adj .</a:t>
            </a:r>
            <a:r>
              <a:rPr lang="zh-CN" altLang="zh-CN" sz="2800" dirty="0">
                <a:solidFill>
                  <a:srgbClr val="002060"/>
                </a:solidFill>
              </a:rPr>
              <a:t>永恒</a:t>
            </a:r>
            <a:r>
              <a:rPr lang="zh-CN" altLang="en-US" sz="2800" dirty="0">
                <a:solidFill>
                  <a:srgbClr val="002060"/>
                </a:solidFill>
              </a:rPr>
              <a:t>的 </a:t>
            </a:r>
            <a:endParaRPr lang="zh-CN" altLang="zh-CN" sz="2800"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42278" y="2930455"/>
            <a:ext cx="559397" cy="3927545"/>
          </a:xfrm>
          <a:prstGeom prst="rect">
            <a:avLst/>
          </a:prstGeom>
        </p:spPr>
      </p:pic>
      <p:pic>
        <p:nvPicPr>
          <p:cNvPr id="6" name="拜登就职演讲音频-剪辑-20210123154222">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3885865" y="5713413"/>
            <a:ext cx="609600" cy="609600"/>
          </a:xfrm>
          <a:prstGeom prst="rect">
            <a:avLst/>
          </a:prstGeom>
        </p:spPr>
      </p:pic>
      <p:pic>
        <p:nvPicPr>
          <p:cNvPr id="3" name="图片 2" descr="男人的照片上写着字&#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58231" y="4173967"/>
            <a:ext cx="4602929" cy="2684033"/>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713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6"/>
                </p:tgtEl>
              </p:cMediaNode>
            </p:audio>
          </p:childTnLst>
        </p:cTn>
      </p:par>
    </p:tnLst>
    <p:bldLst>
      <p:bldP spid="2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0" y="112154"/>
            <a:ext cx="838315" cy="6745846"/>
          </a:xfrm>
          <a:prstGeom prst="rect">
            <a:avLst/>
          </a:prstGeom>
        </p:spPr>
      </p:pic>
      <p:sp>
        <p:nvSpPr>
          <p:cNvPr id="23" name="文本框 22"/>
          <p:cNvSpPr txBox="1"/>
          <p:nvPr>
            <p:custDataLst>
              <p:tags r:id="rId2"/>
            </p:custDataLst>
          </p:nvPr>
        </p:nvSpPr>
        <p:spPr>
          <a:xfrm>
            <a:off x="1463041" y="408791"/>
            <a:ext cx="10728960" cy="5304622"/>
          </a:xfrm>
          <a:prstGeom prst="rect">
            <a:avLst/>
          </a:prstGeom>
          <a:noFill/>
        </p:spPr>
        <p:txBody>
          <a:bodyPr anchor="ctr">
            <a:normAutofit fontScale="92500" lnSpcReduction="10000"/>
          </a:bodyPr>
          <a:lstStyle/>
          <a:p>
            <a:r>
              <a:rPr lang="en-US" altLang="zh-CN" sz="2800" dirty="0"/>
              <a:t>     </a:t>
            </a:r>
            <a:r>
              <a:rPr lang="en-US" altLang="zh-CN" sz="2800" dirty="0">
                <a:solidFill>
                  <a:srgbClr val="00B0F0"/>
                </a:solidFill>
              </a:rPr>
              <a:t>Please check your answers :</a:t>
            </a:r>
            <a:endParaRPr lang="en-US" altLang="zh-CN" sz="2800" dirty="0"/>
          </a:p>
          <a:p>
            <a:r>
              <a:rPr lang="en-US" altLang="zh-CN" sz="2800" dirty="0"/>
              <a:t>     Here we stan</a:t>
            </a:r>
            <a:r>
              <a:rPr lang="en-US" altLang="zh-CN" sz="2800" dirty="0">
                <a:solidFill>
                  <a:srgbClr val="0070C0"/>
                </a:solidFill>
              </a:rPr>
              <a:t>d</a:t>
            </a:r>
            <a:r>
              <a:rPr lang="en-US" altLang="zh-CN" sz="2800" dirty="0"/>
              <a:t>, where 108 years ago a</a:t>
            </a:r>
            <a:r>
              <a:rPr lang="en-US" altLang="zh-CN" sz="2800" u="sng" dirty="0">
                <a:solidFill>
                  <a:srgbClr val="FF0000"/>
                </a:solidFill>
              </a:rPr>
              <a:t>t a</a:t>
            </a:r>
            <a:r>
              <a:rPr lang="en-US" altLang="zh-CN" sz="2800" dirty="0"/>
              <a:t>nother </a:t>
            </a:r>
            <a:r>
              <a:rPr lang="en-US" altLang="zh-CN" sz="2800" dirty="0">
                <a:solidFill>
                  <a:srgbClr val="C00000"/>
                </a:solidFill>
              </a:rPr>
              <a:t>inaugural</a:t>
            </a:r>
            <a:r>
              <a:rPr lang="en-US" altLang="zh-CN" sz="2800" dirty="0"/>
              <a:t>, thousan</a:t>
            </a:r>
            <a:r>
              <a:rPr lang="en-US" altLang="zh-CN" sz="2800" u="sng" dirty="0">
                <a:solidFill>
                  <a:srgbClr val="FF0000"/>
                </a:solidFill>
              </a:rPr>
              <a:t>ds of </a:t>
            </a:r>
            <a:r>
              <a:rPr lang="en-US" altLang="zh-CN" sz="2800" dirty="0"/>
              <a:t>protesters tri</a:t>
            </a:r>
            <a:r>
              <a:rPr lang="en-US" altLang="zh-CN" sz="2800" dirty="0">
                <a:solidFill>
                  <a:srgbClr val="0070C0"/>
                </a:solidFill>
              </a:rPr>
              <a:t>ed</a:t>
            </a:r>
            <a:r>
              <a:rPr lang="en-US" altLang="zh-CN" sz="2800" dirty="0"/>
              <a:t> to </a:t>
            </a:r>
            <a:r>
              <a:rPr lang="en-US" altLang="zh-CN" sz="2800" u="sng" dirty="0">
                <a:solidFill>
                  <a:srgbClr val="00B050"/>
                </a:solidFill>
              </a:rPr>
              <a:t>block</a:t>
            </a:r>
            <a:r>
              <a:rPr lang="en-US" altLang="zh-CN" sz="2800" dirty="0"/>
              <a:t> brave women </a:t>
            </a:r>
            <a:r>
              <a:rPr lang="en-US" altLang="zh-CN" sz="2800" u="sng" dirty="0">
                <a:solidFill>
                  <a:srgbClr val="00B050"/>
                </a:solidFill>
              </a:rPr>
              <a:t>marching</a:t>
            </a:r>
            <a:r>
              <a:rPr lang="en-US" altLang="zh-CN" sz="2800" dirty="0"/>
              <a:t> for the righ</a:t>
            </a:r>
            <a:r>
              <a:rPr lang="en-US" altLang="zh-CN" sz="2800" dirty="0">
                <a:solidFill>
                  <a:srgbClr val="0070C0"/>
                </a:solidFill>
              </a:rPr>
              <a:t>t</a:t>
            </a:r>
            <a:r>
              <a:rPr lang="en-US" altLang="zh-CN" sz="2800" dirty="0"/>
              <a:t> to vote. An</a:t>
            </a:r>
            <a:r>
              <a:rPr lang="en-US" altLang="zh-CN" sz="2800" dirty="0">
                <a:solidFill>
                  <a:srgbClr val="0070C0"/>
                </a:solidFill>
              </a:rPr>
              <a:t>d</a:t>
            </a:r>
            <a:r>
              <a:rPr lang="en-US" altLang="zh-CN" sz="2800" dirty="0"/>
              <a:t> today we mark the swearing in of the firs</a:t>
            </a:r>
            <a:r>
              <a:rPr lang="en-US" altLang="zh-CN" sz="2800" dirty="0">
                <a:solidFill>
                  <a:srgbClr val="0070C0"/>
                </a:solidFill>
              </a:rPr>
              <a:t>t</a:t>
            </a:r>
            <a:r>
              <a:rPr lang="en-US" altLang="zh-CN" sz="2800" dirty="0"/>
              <a:t> woman in American history elect</a:t>
            </a:r>
            <a:r>
              <a:rPr lang="en-US" altLang="zh-CN" sz="2800" dirty="0">
                <a:solidFill>
                  <a:srgbClr val="0070C0"/>
                </a:solidFill>
              </a:rPr>
              <a:t>ed</a:t>
            </a:r>
            <a:r>
              <a:rPr lang="en-US" altLang="zh-CN" sz="2800" dirty="0"/>
              <a:t> to national office, Vice Presiden</a:t>
            </a:r>
            <a:r>
              <a:rPr lang="en-US" altLang="zh-CN" sz="2800" dirty="0">
                <a:solidFill>
                  <a:srgbClr val="0070C0"/>
                </a:solidFill>
              </a:rPr>
              <a:t>t</a:t>
            </a:r>
            <a:r>
              <a:rPr lang="en-US" altLang="zh-CN" sz="2800" dirty="0"/>
              <a:t> Kamala Harris. Don</a:t>
            </a:r>
            <a:r>
              <a:rPr lang="en-US" altLang="zh-CN" sz="2800" dirty="0">
                <a:solidFill>
                  <a:srgbClr val="0070C0"/>
                </a:solidFill>
              </a:rPr>
              <a:t>'t</a:t>
            </a:r>
            <a:r>
              <a:rPr lang="en-US" altLang="zh-CN" sz="2800" dirty="0"/>
              <a:t> tell me things can change.</a:t>
            </a:r>
            <a:r>
              <a:rPr lang="en-US" altLang="zh-CN" dirty="0"/>
              <a:t> </a:t>
            </a:r>
            <a:r>
              <a:rPr lang="en-US" altLang="zh-CN" sz="2800" dirty="0"/>
              <a:t>Here we stan</a:t>
            </a:r>
            <a:r>
              <a:rPr lang="en-US" altLang="zh-CN" sz="2800" dirty="0">
                <a:solidFill>
                  <a:srgbClr val="0070C0"/>
                </a:solidFill>
              </a:rPr>
              <a:t>d</a:t>
            </a:r>
            <a:r>
              <a:rPr lang="en-US" altLang="zh-CN" sz="2800" dirty="0"/>
              <a:t> across the Potomac from Arlington Cemetery, where heroes who gave the las</a:t>
            </a:r>
            <a:r>
              <a:rPr lang="en-US" altLang="zh-CN" sz="2800" dirty="0">
                <a:solidFill>
                  <a:srgbClr val="0070C0"/>
                </a:solidFill>
              </a:rPr>
              <a:t>t</a:t>
            </a:r>
            <a:r>
              <a:rPr lang="en-US" altLang="zh-CN" sz="2800" dirty="0"/>
              <a:t> full measure of </a:t>
            </a:r>
            <a:r>
              <a:rPr lang="en-US" altLang="zh-CN" sz="2800" u="sng" dirty="0">
                <a:solidFill>
                  <a:srgbClr val="00B050"/>
                </a:solidFill>
              </a:rPr>
              <a:t>devotion</a:t>
            </a:r>
            <a:r>
              <a:rPr lang="en-US" altLang="zh-CN" sz="2800" dirty="0"/>
              <a:t> res</a:t>
            </a:r>
            <a:r>
              <a:rPr lang="en-US" altLang="zh-CN" sz="2800" u="sng" dirty="0">
                <a:solidFill>
                  <a:srgbClr val="FF0000"/>
                </a:solidFill>
              </a:rPr>
              <a:t>t in </a:t>
            </a:r>
            <a:r>
              <a:rPr lang="en-US" altLang="zh-CN" sz="2800" dirty="0">
                <a:solidFill>
                  <a:srgbClr val="002060"/>
                </a:solidFill>
              </a:rPr>
              <a:t>eternal</a:t>
            </a:r>
            <a:r>
              <a:rPr lang="en-US" altLang="zh-CN" sz="2800" dirty="0"/>
              <a:t> peace. </a:t>
            </a:r>
            <a:endParaRPr lang="zh-CN" altLang="zh-CN" sz="2800" dirty="0"/>
          </a:p>
          <a:p>
            <a:endParaRPr lang="en-US" altLang="zh-CN" sz="2800" dirty="0"/>
          </a:p>
          <a:p>
            <a:r>
              <a:rPr lang="en-US" altLang="zh-CN" sz="2800" dirty="0"/>
              <a:t>   108</a:t>
            </a:r>
            <a:r>
              <a:rPr lang="zh-CN" altLang="zh-CN" sz="2800" dirty="0"/>
              <a:t>年前，我们所站之处，在另一场</a:t>
            </a:r>
            <a:r>
              <a:rPr lang="zh-CN" altLang="zh-CN" sz="2800" dirty="0">
                <a:solidFill>
                  <a:srgbClr val="C00000"/>
                </a:solidFill>
              </a:rPr>
              <a:t>就职演说</a:t>
            </a:r>
            <a:r>
              <a:rPr lang="zh-CN" altLang="zh-CN" sz="2800" dirty="0"/>
              <a:t>上，几千名抗议者试图阻止勇敢的女性为获得投票权而游行。今天我们见证了第一位女性副总统贺卡玛拉·哈里斯。不要告诉我事情会改变。我们所站立</a:t>
            </a:r>
            <a:r>
              <a:rPr lang="zh-CN" altLang="en-US" sz="2800" dirty="0"/>
              <a:t>我们站在阿灵顿公墓对面的波托马克河上</a:t>
            </a:r>
            <a:r>
              <a:rPr lang="zh-CN" altLang="zh-CN" sz="2800" dirty="0"/>
              <a:t>，</a:t>
            </a:r>
            <a:r>
              <a:rPr lang="zh-CN" altLang="en-US" sz="2800" dirty="0"/>
              <a:t>这里</a:t>
            </a:r>
            <a:r>
              <a:rPr lang="zh-CN" altLang="zh-CN" sz="2800" dirty="0"/>
              <a:t>是英雄们奉献出全部，在</a:t>
            </a:r>
            <a:r>
              <a:rPr lang="zh-CN" altLang="zh-CN" sz="2800" dirty="0">
                <a:solidFill>
                  <a:srgbClr val="002060"/>
                </a:solidFill>
              </a:rPr>
              <a:t>永恒</a:t>
            </a:r>
            <a:r>
              <a:rPr lang="zh-CN" altLang="zh-CN" sz="2800" dirty="0"/>
              <a:t>和平中安息的地方。</a:t>
            </a:r>
            <a:endParaRPr lang="zh-CN" altLang="zh-CN" sz="2800" dirty="0"/>
          </a:p>
          <a:p>
            <a:endParaRPr lang="zh-CN" altLang="zh-CN" sz="2800"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42278" y="2930455"/>
            <a:ext cx="559397" cy="3927545"/>
          </a:xfrm>
          <a:prstGeom prst="rect">
            <a:avLst/>
          </a:prstGeom>
        </p:spPr>
      </p:pic>
      <p:pic>
        <p:nvPicPr>
          <p:cNvPr id="2" name="拜登就职演讲音频-剪辑-20210123154222">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6126822" y="5506556"/>
            <a:ext cx="609600" cy="6096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71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2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0" y="112154"/>
            <a:ext cx="838315" cy="6745846"/>
          </a:xfrm>
          <a:prstGeom prst="rect">
            <a:avLst/>
          </a:prstGeom>
        </p:spPr>
      </p:pic>
      <p:sp>
        <p:nvSpPr>
          <p:cNvPr id="23" name="文本框 22"/>
          <p:cNvSpPr txBox="1"/>
          <p:nvPr>
            <p:custDataLst>
              <p:tags r:id="rId2"/>
            </p:custDataLst>
          </p:nvPr>
        </p:nvSpPr>
        <p:spPr>
          <a:xfrm>
            <a:off x="1301675" y="408791"/>
            <a:ext cx="10890326" cy="5905948"/>
          </a:xfrm>
          <a:prstGeom prst="rect">
            <a:avLst/>
          </a:prstGeom>
          <a:noFill/>
        </p:spPr>
        <p:txBody>
          <a:bodyPr anchor="ctr">
            <a:noAutofit/>
          </a:bodyPr>
          <a:lstStyle/>
          <a:p>
            <a:r>
              <a:rPr lang="en-US" altLang="zh-CN" sz="2800" dirty="0"/>
              <a:t>  </a:t>
            </a:r>
            <a:r>
              <a:rPr lang="en-US" altLang="zh-CN" sz="2800" dirty="0">
                <a:solidFill>
                  <a:srgbClr val="FF0000"/>
                </a:solidFill>
              </a:rPr>
              <a:t>Listen and fill in the blanks:</a:t>
            </a:r>
            <a:r>
              <a:rPr lang="en-US" altLang="zh-CN" sz="2800" dirty="0"/>
              <a:t>  </a:t>
            </a:r>
            <a:endParaRPr lang="en-US" altLang="zh-CN" sz="2800" dirty="0"/>
          </a:p>
          <a:p>
            <a:r>
              <a:rPr lang="en-US" altLang="zh-CN" sz="2800" dirty="0"/>
              <a:t>     And here we stand just days after </a:t>
            </a:r>
            <a:r>
              <a:rPr lang="en-US" altLang="zh-CN" sz="2800" dirty="0">
                <a:solidFill>
                  <a:srgbClr val="7030A0"/>
                </a:solidFill>
              </a:rPr>
              <a:t>a riotous mob </a:t>
            </a:r>
            <a:r>
              <a:rPr lang="en-US" altLang="zh-CN" sz="2800" dirty="0"/>
              <a:t>thought they could use violence to </a:t>
            </a:r>
            <a:r>
              <a:rPr lang="en-US" altLang="zh-CN" sz="2800" dirty="0">
                <a:solidFill>
                  <a:srgbClr val="0070C0"/>
                </a:solidFill>
              </a:rPr>
              <a:t>silence</a:t>
            </a:r>
            <a:r>
              <a:rPr lang="en-US" altLang="zh-CN" sz="2800" dirty="0"/>
              <a:t> the will of the people, to stop the work of our democracy, to drive us from </a:t>
            </a:r>
            <a:r>
              <a:rPr lang="en-US" altLang="zh-CN" sz="2800" dirty="0">
                <a:solidFill>
                  <a:srgbClr val="FF0000"/>
                </a:solidFill>
              </a:rPr>
              <a:t>this _________ground</a:t>
            </a:r>
            <a:r>
              <a:rPr lang="en-US" altLang="zh-CN" sz="2800" dirty="0"/>
              <a:t>. It did not happen, it will never happen, not today, not tomorrow, not ever. Not ever. To all those who supported our__________, ___________the faith you placed in us. To all those who did not support us, let me say this. </a:t>
            </a:r>
            <a:r>
              <a:rPr lang="en-US" altLang="zh-CN" sz="2800" dirty="0">
                <a:solidFill>
                  <a:srgbClr val="92D050"/>
                </a:solidFill>
              </a:rPr>
              <a:t>Hear us out </a:t>
            </a:r>
            <a:r>
              <a:rPr lang="en-US" altLang="zh-CN" sz="2800" dirty="0"/>
              <a:t>as we move forward. _________________me and my heart.</a:t>
            </a:r>
            <a:endParaRPr lang="zh-CN" altLang="zh-CN" sz="2800" dirty="0"/>
          </a:p>
          <a:p>
            <a:r>
              <a:rPr lang="en-US" altLang="zh-CN" sz="2800" dirty="0">
                <a:solidFill>
                  <a:srgbClr val="7030A0"/>
                </a:solidFill>
              </a:rPr>
              <a:t>1.</a:t>
            </a:r>
            <a:r>
              <a:rPr lang="zh-CN" altLang="zh-CN" sz="2800" dirty="0">
                <a:solidFill>
                  <a:srgbClr val="7030A0"/>
                </a:solidFill>
              </a:rPr>
              <a:t>一群暴徒</a:t>
            </a:r>
            <a:r>
              <a:rPr lang="en-US" altLang="zh-CN" sz="2800" dirty="0">
                <a:solidFill>
                  <a:srgbClr val="7030A0"/>
                </a:solidFill>
              </a:rPr>
              <a:t> a riotous mob </a:t>
            </a:r>
            <a:endParaRPr lang="en-US" altLang="zh-CN" sz="2800" dirty="0">
              <a:solidFill>
                <a:srgbClr val="7030A0"/>
              </a:solidFill>
            </a:endParaRPr>
          </a:p>
          <a:p>
            <a:r>
              <a:rPr lang="en-US" altLang="zh-CN" sz="2800" dirty="0">
                <a:solidFill>
                  <a:srgbClr val="0070C0"/>
                </a:solidFill>
              </a:rPr>
              <a:t>2 </a:t>
            </a:r>
            <a:r>
              <a:rPr lang="zh-CN" altLang="zh-CN" sz="2800" dirty="0">
                <a:solidFill>
                  <a:srgbClr val="0070C0"/>
                </a:solidFill>
              </a:rPr>
              <a:t>熄灭</a:t>
            </a:r>
            <a:r>
              <a:rPr lang="en-US" altLang="zh-CN" sz="2800" dirty="0">
                <a:solidFill>
                  <a:srgbClr val="0070C0"/>
                </a:solidFill>
              </a:rPr>
              <a:t> silence</a:t>
            </a:r>
            <a:endParaRPr lang="en-US" altLang="zh-CN" sz="2800" dirty="0">
              <a:solidFill>
                <a:srgbClr val="0070C0"/>
              </a:solidFill>
            </a:endParaRPr>
          </a:p>
          <a:p>
            <a:r>
              <a:rPr lang="en-US" altLang="zh-CN" sz="2800" dirty="0">
                <a:solidFill>
                  <a:srgbClr val="92D050"/>
                </a:solidFill>
              </a:rPr>
              <a:t>3.</a:t>
            </a:r>
            <a:r>
              <a:rPr lang="zh-CN" altLang="zh-CN" sz="2800" dirty="0">
                <a:solidFill>
                  <a:srgbClr val="92D050"/>
                </a:solidFill>
              </a:rPr>
              <a:t>关注我们</a:t>
            </a:r>
            <a:r>
              <a:rPr lang="en-US" altLang="zh-CN" sz="2800" dirty="0">
                <a:solidFill>
                  <a:srgbClr val="92D050"/>
                </a:solidFill>
              </a:rPr>
              <a:t> hear us out </a:t>
            </a:r>
            <a:endParaRPr lang="zh-CN" altLang="zh-CN" sz="2800"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42278" y="2930455"/>
            <a:ext cx="559397" cy="3927545"/>
          </a:xfrm>
          <a:prstGeom prst="rect">
            <a:avLst/>
          </a:prstGeom>
        </p:spPr>
      </p:pic>
      <p:pic>
        <p:nvPicPr>
          <p:cNvPr id="6" name="拜登就职演讲音频-剪辑-20210123181850">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7751520" y="5441577"/>
            <a:ext cx="609600" cy="6096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802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6"/>
                </p:tgtEl>
              </p:cMediaNode>
            </p:audio>
          </p:childTnLst>
        </p:cTn>
      </p:par>
    </p:tnLst>
    <p:bldLst>
      <p:bldP spid="2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0" y="112154"/>
            <a:ext cx="838315" cy="6745846"/>
          </a:xfrm>
          <a:prstGeom prst="rect">
            <a:avLst/>
          </a:prstGeom>
        </p:spPr>
      </p:pic>
      <p:sp>
        <p:nvSpPr>
          <p:cNvPr id="23" name="文本框 22"/>
          <p:cNvSpPr txBox="1"/>
          <p:nvPr>
            <p:custDataLst>
              <p:tags r:id="rId2"/>
            </p:custDataLst>
          </p:nvPr>
        </p:nvSpPr>
        <p:spPr>
          <a:xfrm>
            <a:off x="1301675" y="9956"/>
            <a:ext cx="10890326" cy="6745846"/>
          </a:xfrm>
          <a:prstGeom prst="rect">
            <a:avLst/>
          </a:prstGeom>
          <a:noFill/>
        </p:spPr>
        <p:txBody>
          <a:bodyPr anchor="ctr">
            <a:noAutofit/>
          </a:bodyPr>
          <a:lstStyle/>
          <a:p>
            <a:r>
              <a:rPr lang="en-US" altLang="zh-CN" sz="2800" dirty="0"/>
              <a:t>      </a:t>
            </a:r>
            <a:r>
              <a:rPr lang="en-US" altLang="zh-CN" sz="2800" dirty="0">
                <a:solidFill>
                  <a:srgbClr val="00B0F0"/>
                </a:solidFill>
              </a:rPr>
              <a:t>Please check your answers :</a:t>
            </a:r>
            <a:endParaRPr lang="en-US" altLang="zh-CN" sz="2800" dirty="0"/>
          </a:p>
          <a:p>
            <a:r>
              <a:rPr lang="en-US" altLang="zh-CN" sz="2800" dirty="0"/>
              <a:t>       An</a:t>
            </a:r>
            <a:r>
              <a:rPr lang="en-US" altLang="zh-CN" sz="2800" dirty="0">
                <a:solidFill>
                  <a:srgbClr val="0070C0"/>
                </a:solidFill>
              </a:rPr>
              <a:t>d</a:t>
            </a:r>
            <a:r>
              <a:rPr lang="en-US" altLang="zh-CN" sz="2800" dirty="0"/>
              <a:t> here we stan</a:t>
            </a:r>
            <a:r>
              <a:rPr lang="en-US" altLang="zh-CN" sz="2800" dirty="0">
                <a:solidFill>
                  <a:srgbClr val="0070C0"/>
                </a:solidFill>
              </a:rPr>
              <a:t>d</a:t>
            </a:r>
            <a:r>
              <a:rPr lang="en-US" altLang="zh-CN" sz="2800" dirty="0"/>
              <a:t> jus</a:t>
            </a:r>
            <a:r>
              <a:rPr lang="en-US" altLang="zh-CN" sz="2800" dirty="0">
                <a:solidFill>
                  <a:srgbClr val="0070C0"/>
                </a:solidFill>
              </a:rPr>
              <a:t>t</a:t>
            </a:r>
            <a:r>
              <a:rPr lang="en-US" altLang="zh-CN" sz="2800" dirty="0"/>
              <a:t> day</a:t>
            </a:r>
            <a:r>
              <a:rPr lang="en-US" altLang="zh-CN" sz="2800" u="sng" dirty="0">
                <a:solidFill>
                  <a:srgbClr val="FF0000"/>
                </a:solidFill>
              </a:rPr>
              <a:t>s a</a:t>
            </a:r>
            <a:r>
              <a:rPr lang="en-US" altLang="zh-CN" sz="2800" dirty="0"/>
              <a:t>fter a riotous mob though</a:t>
            </a:r>
            <a:r>
              <a:rPr lang="en-US" altLang="zh-CN" sz="2800" dirty="0">
                <a:solidFill>
                  <a:srgbClr val="0070C0"/>
                </a:solidFill>
              </a:rPr>
              <a:t>t</a:t>
            </a:r>
            <a:r>
              <a:rPr lang="en-US" altLang="zh-CN" sz="2800" dirty="0"/>
              <a:t> they coul</a:t>
            </a:r>
            <a:r>
              <a:rPr lang="en-US" altLang="zh-CN" sz="2800" dirty="0">
                <a:solidFill>
                  <a:srgbClr val="0070C0"/>
                </a:solidFill>
              </a:rPr>
              <a:t>d</a:t>
            </a:r>
            <a:r>
              <a:rPr lang="en-US" altLang="zh-CN" sz="2800" dirty="0"/>
              <a:t> use violence to silence the wi</a:t>
            </a:r>
            <a:r>
              <a:rPr lang="en-US" altLang="zh-CN" sz="2800" u="sng" dirty="0">
                <a:solidFill>
                  <a:srgbClr val="FF0000"/>
                </a:solidFill>
              </a:rPr>
              <a:t>ll of </a:t>
            </a:r>
            <a:r>
              <a:rPr lang="en-US" altLang="zh-CN" sz="2800" dirty="0"/>
              <a:t>the people, to stop the work of our democracy, to dri</a:t>
            </a:r>
            <a:r>
              <a:rPr lang="en-US" altLang="zh-CN" sz="2800" u="sng" dirty="0">
                <a:solidFill>
                  <a:srgbClr val="FF0000"/>
                </a:solidFill>
              </a:rPr>
              <a:t>ve us </a:t>
            </a:r>
            <a:r>
              <a:rPr lang="en-US" altLang="zh-CN" sz="2800" dirty="0"/>
              <a:t>from this </a:t>
            </a:r>
            <a:r>
              <a:rPr lang="en-US" altLang="zh-CN" sz="2800" u="sng" dirty="0">
                <a:solidFill>
                  <a:srgbClr val="00B050"/>
                </a:solidFill>
              </a:rPr>
              <a:t>sacred</a:t>
            </a:r>
            <a:r>
              <a:rPr lang="en-US" altLang="zh-CN" sz="2800" dirty="0"/>
              <a:t> groun</a:t>
            </a:r>
            <a:r>
              <a:rPr lang="en-US" altLang="zh-CN" sz="2800" dirty="0">
                <a:solidFill>
                  <a:srgbClr val="0070C0"/>
                </a:solidFill>
              </a:rPr>
              <a:t>d</a:t>
            </a:r>
            <a:r>
              <a:rPr lang="en-US" altLang="zh-CN" sz="2800" dirty="0"/>
              <a:t>. It di</a:t>
            </a:r>
            <a:r>
              <a:rPr lang="en-US" altLang="zh-CN" sz="2800" dirty="0">
                <a:solidFill>
                  <a:srgbClr val="0070C0"/>
                </a:solidFill>
              </a:rPr>
              <a:t>d</a:t>
            </a:r>
            <a:r>
              <a:rPr lang="en-US" altLang="zh-CN" sz="2800" dirty="0"/>
              <a:t> no</a:t>
            </a:r>
            <a:r>
              <a:rPr lang="en-US" altLang="zh-CN" sz="2800" dirty="0">
                <a:solidFill>
                  <a:srgbClr val="0070C0"/>
                </a:solidFill>
              </a:rPr>
              <a:t>t</a:t>
            </a:r>
            <a:r>
              <a:rPr lang="en-US" altLang="zh-CN" sz="2800" dirty="0"/>
              <a:t> happen, i</a:t>
            </a:r>
            <a:r>
              <a:rPr lang="en-US" altLang="zh-CN" sz="2800" dirty="0">
                <a:solidFill>
                  <a:srgbClr val="0070C0"/>
                </a:solidFill>
              </a:rPr>
              <a:t>t</a:t>
            </a:r>
            <a:r>
              <a:rPr lang="en-US" altLang="zh-CN" sz="2800" dirty="0"/>
              <a:t> will never happen, no</a:t>
            </a:r>
            <a:r>
              <a:rPr lang="en-US" altLang="zh-CN" sz="2800" dirty="0">
                <a:solidFill>
                  <a:srgbClr val="0070C0"/>
                </a:solidFill>
              </a:rPr>
              <a:t>t</a:t>
            </a:r>
            <a:r>
              <a:rPr lang="en-US" altLang="zh-CN" sz="2800" dirty="0"/>
              <a:t> today, no</a:t>
            </a:r>
            <a:r>
              <a:rPr lang="en-US" altLang="zh-CN" sz="2800" dirty="0">
                <a:solidFill>
                  <a:srgbClr val="0070C0"/>
                </a:solidFill>
              </a:rPr>
              <a:t>t</a:t>
            </a:r>
            <a:r>
              <a:rPr lang="en-US" altLang="zh-CN" sz="2800" dirty="0"/>
              <a:t> tomorrow, no</a:t>
            </a:r>
            <a:r>
              <a:rPr lang="en-US" altLang="zh-CN" sz="2800" dirty="0">
                <a:solidFill>
                  <a:srgbClr val="0070C0"/>
                </a:solidFill>
              </a:rPr>
              <a:t>t</a:t>
            </a:r>
            <a:r>
              <a:rPr lang="en-US" altLang="zh-CN" sz="2800" dirty="0"/>
              <a:t> ever. No</a:t>
            </a:r>
            <a:r>
              <a:rPr lang="en-US" altLang="zh-CN" sz="2800" dirty="0">
                <a:solidFill>
                  <a:srgbClr val="0070C0"/>
                </a:solidFill>
              </a:rPr>
              <a:t>t </a:t>
            </a:r>
            <a:r>
              <a:rPr lang="en-US" altLang="zh-CN" sz="2800" dirty="0"/>
              <a:t>ever. To all those who support</a:t>
            </a:r>
            <a:r>
              <a:rPr lang="en-US" altLang="zh-CN" sz="2800" dirty="0">
                <a:solidFill>
                  <a:srgbClr val="0070C0"/>
                </a:solidFill>
              </a:rPr>
              <a:t>ed</a:t>
            </a:r>
            <a:r>
              <a:rPr lang="en-US" altLang="zh-CN" sz="2800" dirty="0"/>
              <a:t> our </a:t>
            </a:r>
            <a:r>
              <a:rPr lang="en-US" altLang="zh-CN" sz="2800" u="sng" dirty="0">
                <a:solidFill>
                  <a:srgbClr val="00B050"/>
                </a:solidFill>
              </a:rPr>
              <a:t>campaign</a:t>
            </a:r>
            <a:r>
              <a:rPr lang="en-US" altLang="zh-CN" sz="2800" dirty="0"/>
              <a:t>, </a:t>
            </a:r>
            <a:r>
              <a:rPr lang="en-US" altLang="zh-CN" sz="2800" u="sng" dirty="0">
                <a:solidFill>
                  <a:srgbClr val="00B050"/>
                </a:solidFill>
              </a:rPr>
              <a:t>I'm humbled by </a:t>
            </a:r>
            <a:r>
              <a:rPr lang="en-US" altLang="zh-CN" sz="2800" dirty="0"/>
              <a:t>the faith you plac</a:t>
            </a:r>
            <a:r>
              <a:rPr lang="en-US" altLang="zh-CN" sz="2800" u="sng" dirty="0">
                <a:solidFill>
                  <a:srgbClr val="FF0000"/>
                </a:solidFill>
              </a:rPr>
              <a:t>ed in u</a:t>
            </a:r>
            <a:r>
              <a:rPr lang="en-US" altLang="zh-CN" sz="2800" dirty="0"/>
              <a:t>s. To all those who di</a:t>
            </a:r>
            <a:r>
              <a:rPr lang="en-US" altLang="zh-CN" sz="2800" dirty="0">
                <a:solidFill>
                  <a:srgbClr val="0070C0"/>
                </a:solidFill>
              </a:rPr>
              <a:t>d</a:t>
            </a:r>
            <a:r>
              <a:rPr lang="en-US" altLang="zh-CN" sz="2800" dirty="0"/>
              <a:t> no</a:t>
            </a:r>
            <a:r>
              <a:rPr lang="en-US" altLang="zh-CN" sz="2800" dirty="0">
                <a:solidFill>
                  <a:srgbClr val="0070C0"/>
                </a:solidFill>
              </a:rPr>
              <a:t>t</a:t>
            </a:r>
            <a:r>
              <a:rPr lang="en-US" altLang="zh-CN" sz="2800" dirty="0"/>
              <a:t> suppor</a:t>
            </a:r>
            <a:r>
              <a:rPr lang="en-US" altLang="zh-CN" sz="2800" u="sng" dirty="0">
                <a:solidFill>
                  <a:srgbClr val="FF0000"/>
                </a:solidFill>
              </a:rPr>
              <a:t>t us</a:t>
            </a:r>
            <a:r>
              <a:rPr lang="en-US" altLang="zh-CN" sz="2800" dirty="0"/>
              <a:t>, le</a:t>
            </a:r>
            <a:r>
              <a:rPr lang="en-US" altLang="zh-CN" sz="2800" dirty="0">
                <a:solidFill>
                  <a:srgbClr val="0070C0"/>
                </a:solidFill>
              </a:rPr>
              <a:t>t</a:t>
            </a:r>
            <a:r>
              <a:rPr lang="en-US" altLang="zh-CN" sz="2800" dirty="0"/>
              <a:t> me say this. Hear me ou</a:t>
            </a:r>
            <a:r>
              <a:rPr lang="en-US" altLang="zh-CN" sz="2800" dirty="0">
                <a:solidFill>
                  <a:srgbClr val="0070C0"/>
                </a:solidFill>
              </a:rPr>
              <a:t>t </a:t>
            </a:r>
            <a:r>
              <a:rPr lang="en-US" altLang="zh-CN" sz="2800" dirty="0"/>
              <a:t>as we move forwar</a:t>
            </a:r>
            <a:r>
              <a:rPr lang="en-US" altLang="zh-CN" sz="2800" dirty="0">
                <a:solidFill>
                  <a:srgbClr val="0070C0"/>
                </a:solidFill>
              </a:rPr>
              <a:t>d</a:t>
            </a:r>
            <a:r>
              <a:rPr lang="en-US" altLang="zh-CN" sz="2800" dirty="0"/>
              <a:t>. </a:t>
            </a:r>
            <a:r>
              <a:rPr lang="en-US" altLang="zh-CN" sz="2800" u="sng" dirty="0">
                <a:solidFill>
                  <a:srgbClr val="00B050"/>
                </a:solidFill>
              </a:rPr>
              <a:t>Take a measure of </a:t>
            </a:r>
            <a:r>
              <a:rPr lang="en-US" altLang="zh-CN" sz="2800" dirty="0"/>
              <a:t>me an</a:t>
            </a:r>
            <a:r>
              <a:rPr lang="en-US" altLang="zh-CN" sz="2800" dirty="0">
                <a:solidFill>
                  <a:srgbClr val="0070C0"/>
                </a:solidFill>
              </a:rPr>
              <a:t>d</a:t>
            </a:r>
            <a:r>
              <a:rPr lang="en-US" altLang="zh-CN" sz="2800" dirty="0"/>
              <a:t> my heart.</a:t>
            </a:r>
            <a:endParaRPr lang="zh-CN" altLang="zh-CN" sz="2800" dirty="0"/>
          </a:p>
          <a:p>
            <a:r>
              <a:rPr lang="en-US" altLang="zh-CN" sz="2800" dirty="0"/>
              <a:t>    </a:t>
            </a:r>
            <a:r>
              <a:rPr lang="zh-CN" altLang="zh-CN" sz="2800" dirty="0"/>
              <a:t>我们所站之处，几天前一群暴徒妄图用暴力熄灭人民的意愿，阻止民主的进程，试图将我们从这神圣之地赶走。暴徒的愿望没有实现，今天和明天不会实现，永远不会实现。对支持我们竞选的人们，我们感激你们对我们的信念。对没有支持我们的人，请关注我们前进的步伐，</a:t>
            </a:r>
            <a:r>
              <a:rPr lang="zh-CN" altLang="zh-CN" sz="2800" dirty="0">
                <a:solidFill>
                  <a:srgbClr val="00B050"/>
                </a:solidFill>
              </a:rPr>
              <a:t>监督</a:t>
            </a:r>
            <a:r>
              <a:rPr lang="zh-CN" altLang="zh-CN" sz="2800" dirty="0"/>
              <a:t>我和我的心。</a:t>
            </a:r>
            <a:endParaRPr lang="zh-CN" altLang="zh-CN" sz="2800"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42278" y="2930455"/>
            <a:ext cx="559397" cy="3927545"/>
          </a:xfrm>
          <a:prstGeom prst="rect">
            <a:avLst/>
          </a:prstGeom>
        </p:spPr>
      </p:pic>
      <p:pic>
        <p:nvPicPr>
          <p:cNvPr id="2" name="拜登就职演讲音频-剪辑-20210123181850">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7224395" y="5914913"/>
            <a:ext cx="609600" cy="6096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80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2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1" r="-404"/>
          <a:stretch>
            <a:fillRect/>
          </a:stretch>
        </p:blipFill>
        <p:spPr>
          <a:xfrm flipH="1">
            <a:off x="7239096" y="18313"/>
            <a:ext cx="4680761" cy="6839687"/>
          </a:xfrm>
          <a:prstGeom prst="rect">
            <a:avLst/>
          </a:prstGeom>
        </p:spPr>
      </p:pic>
      <p:sp>
        <p:nvSpPr>
          <p:cNvPr id="6" name="TextBox 1"/>
          <p:cNvSpPr txBox="1">
            <a:spLocks noChangeArrowheads="1"/>
          </p:cNvSpPr>
          <p:nvPr>
            <p:custDataLst>
              <p:tags r:id="rId2"/>
            </p:custDataLst>
          </p:nvPr>
        </p:nvSpPr>
        <p:spPr bwMode="auto">
          <a:xfrm>
            <a:off x="2413000" y="2574925"/>
            <a:ext cx="339387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en-US" altLang="zh-CN" sz="6000" dirty="0">
                <a:solidFill>
                  <a:schemeClr val="accent1"/>
                </a:solidFill>
                <a:latin typeface="印品黑体" panose="00000500000000000000" pitchFamily="2" charset="-122"/>
                <a:ea typeface="印品黑体" panose="00000500000000000000" pitchFamily="2" charset="-122"/>
              </a:rPr>
              <a:t>THANKS</a:t>
            </a:r>
            <a:endParaRPr lang="en-US" altLang="zh-CN" sz="6000" dirty="0">
              <a:solidFill>
                <a:schemeClr val="accent1"/>
              </a:solidFill>
              <a:latin typeface="印品黑体" panose="00000500000000000000" pitchFamily="2" charset="-122"/>
              <a:ea typeface="印品黑体" panose="00000500000000000000" pitchFamily="2" charset="-122"/>
            </a:endParaRPr>
          </a:p>
        </p:txBody>
      </p:sp>
      <p:sp>
        <p:nvSpPr>
          <p:cNvPr id="7" name="空心弧 6"/>
          <p:cNvSpPr/>
          <p:nvPr>
            <p:custDataLst>
              <p:tags r:id="rId3"/>
            </p:custDataLst>
          </p:nvPr>
        </p:nvSpPr>
        <p:spPr bwMode="auto">
          <a:xfrm rot="7086271">
            <a:off x="4697414" y="2335214"/>
            <a:ext cx="1482725" cy="1482725"/>
          </a:xfrm>
          <a:prstGeom prst="blockArc">
            <a:avLst>
              <a:gd name="adj1" fmla="val 5502533"/>
              <a:gd name="adj2" fmla="val 1980318"/>
              <a:gd name="adj3" fmla="val 1053"/>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latin typeface="印品黑体" panose="00000500000000000000" pitchFamily="2" charset="-122"/>
              <a:ea typeface="印品黑体" panose="00000500000000000000" pitchFamily="2" charset="-122"/>
            </a:endParaRPr>
          </a:p>
        </p:txBody>
      </p:sp>
      <p:sp>
        <p:nvSpPr>
          <p:cNvPr id="8" name="TextBox 8"/>
          <p:cNvSpPr txBox="1">
            <a:spLocks noChangeArrowheads="1"/>
          </p:cNvSpPr>
          <p:nvPr>
            <p:custDataLst>
              <p:tags r:id="rId4"/>
            </p:custDataLst>
          </p:nvPr>
        </p:nvSpPr>
        <p:spPr bwMode="auto">
          <a:xfrm>
            <a:off x="2560639" y="3419475"/>
            <a:ext cx="21923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dist">
              <a:defRPr/>
            </a:pPr>
            <a:r>
              <a:rPr lang="zh-CN" altLang="en-US" sz="1800" dirty="0">
                <a:latin typeface="印品黑体" panose="00000500000000000000" pitchFamily="2" charset="-122"/>
                <a:ea typeface="印品黑体" panose="00000500000000000000" pitchFamily="2" charset="-122"/>
              </a:rPr>
              <a:t>谢谢聆听</a:t>
            </a:r>
            <a:endParaRPr lang="zh-CN" altLang="en-US" sz="1800" dirty="0">
              <a:latin typeface="印品黑体" panose="00000500000000000000" pitchFamily="2" charset="-122"/>
              <a:ea typeface="印品黑体" panose="00000500000000000000" pitchFamily="2" charset="-122"/>
            </a:endParaRPr>
          </a:p>
        </p:txBody>
      </p:sp>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789363"/>
            <a:ext cx="7379746" cy="306863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12" presetClass="entr" presetSubtype="2"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ppt_x</p:attrName>
                                        </p:attrNameLst>
                                      </p:cBhvr>
                                      <p:tavLst>
                                        <p:tav tm="0">
                                          <p:val>
                                            <p:strVal val="#ppt_x+#ppt_w*1.125000"/>
                                          </p:val>
                                        </p:tav>
                                        <p:tav tm="100000">
                                          <p:val>
                                            <p:strVal val="#ppt_x"/>
                                          </p:val>
                                        </p:tav>
                                      </p:tavLst>
                                    </p:anim>
                                    <p:animEffect transition="in" filter="wipe(left)">
                                      <p:cBhvr>
                                        <p:cTn id="14" dur="500"/>
                                        <p:tgtEl>
                                          <p:spTgt spid="7"/>
                                        </p:tgtEl>
                                      </p:cBhvr>
                                    </p:animEffect>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0" y="112154"/>
            <a:ext cx="838315" cy="6745846"/>
          </a:xfrm>
          <a:prstGeom prst="rect">
            <a:avLst/>
          </a:prstGeom>
        </p:spPr>
      </p:pic>
      <p:sp>
        <p:nvSpPr>
          <p:cNvPr id="23" name="文本框 22"/>
          <p:cNvSpPr txBox="1"/>
          <p:nvPr>
            <p:custDataLst>
              <p:tags r:id="rId2"/>
            </p:custDataLst>
          </p:nvPr>
        </p:nvSpPr>
        <p:spPr>
          <a:xfrm>
            <a:off x="1463041" y="408791"/>
            <a:ext cx="10728960" cy="5304622"/>
          </a:xfrm>
          <a:prstGeom prst="rect">
            <a:avLst/>
          </a:prstGeom>
          <a:noFill/>
        </p:spPr>
        <p:txBody>
          <a:bodyPr anchor="ctr">
            <a:normAutofit/>
          </a:bodyPr>
          <a:lstStyle/>
          <a:p>
            <a:r>
              <a:rPr lang="en-US" altLang="zh-CN" sz="2800" dirty="0"/>
              <a:t>     </a:t>
            </a:r>
            <a:r>
              <a:rPr lang="en-US" altLang="zh-CN" sz="2800" dirty="0">
                <a:solidFill>
                  <a:srgbClr val="00B0F0"/>
                </a:solidFill>
              </a:rPr>
              <a:t>Please check your answers :</a:t>
            </a:r>
            <a:endParaRPr lang="en-US" altLang="zh-CN" sz="2800" dirty="0">
              <a:solidFill>
                <a:srgbClr val="00B0F0"/>
              </a:solidFill>
            </a:endParaRPr>
          </a:p>
          <a:p>
            <a:r>
              <a:rPr lang="en-US" altLang="zh-CN" sz="2800" u="sng" dirty="0">
                <a:solidFill>
                  <a:srgbClr val="00B050"/>
                </a:solidFill>
              </a:rPr>
              <a:t>   Chief Justice </a:t>
            </a:r>
            <a:r>
              <a:rPr lang="en-US" altLang="zh-CN" sz="2800" dirty="0"/>
              <a:t>Roberts, Vice Presiden</a:t>
            </a:r>
            <a:r>
              <a:rPr lang="en-US" altLang="zh-CN" sz="2800" dirty="0">
                <a:solidFill>
                  <a:srgbClr val="0070C0"/>
                </a:solidFill>
              </a:rPr>
              <a:t>t</a:t>
            </a:r>
            <a:r>
              <a:rPr lang="en-US" altLang="zh-CN" sz="2800" dirty="0"/>
              <a:t> Harris, Speaker Pelosi, Leader Schumer, Leader McConnell, Vice Presiden</a:t>
            </a:r>
            <a:r>
              <a:rPr lang="en-US" altLang="zh-CN" sz="2800" dirty="0">
                <a:solidFill>
                  <a:srgbClr val="0070C0"/>
                </a:solidFill>
              </a:rPr>
              <a:t>t </a:t>
            </a:r>
            <a:r>
              <a:rPr lang="en-US" altLang="zh-CN" sz="2800" dirty="0"/>
              <a:t>Pence, my </a:t>
            </a:r>
            <a:r>
              <a:rPr lang="en-US" altLang="zh-CN" sz="2800" u="sng" dirty="0">
                <a:solidFill>
                  <a:srgbClr val="00B050"/>
                </a:solidFill>
              </a:rPr>
              <a:t>distinguish</a:t>
            </a:r>
            <a:r>
              <a:rPr lang="en-US" altLang="zh-CN" sz="2800" u="sng" dirty="0">
                <a:solidFill>
                  <a:srgbClr val="0070C0"/>
                </a:solidFill>
              </a:rPr>
              <a:t>ed</a:t>
            </a:r>
            <a:r>
              <a:rPr lang="en-US" altLang="zh-CN" sz="2800" u="sng" dirty="0">
                <a:solidFill>
                  <a:srgbClr val="00B050"/>
                </a:solidFill>
              </a:rPr>
              <a:t> guests</a:t>
            </a:r>
            <a:r>
              <a:rPr lang="en-US" altLang="zh-CN" sz="2800" dirty="0"/>
              <a:t>, [and] my fellow Americans.</a:t>
            </a:r>
            <a:endParaRPr lang="zh-CN" altLang="zh-CN" sz="2800" dirty="0"/>
          </a:p>
          <a:p>
            <a:r>
              <a:rPr lang="en-US" altLang="zh-CN" sz="2800" dirty="0"/>
              <a:t>    </a:t>
            </a:r>
            <a:endParaRPr lang="en-US" altLang="zh-CN" sz="2800" dirty="0"/>
          </a:p>
          <a:p>
            <a:r>
              <a:rPr lang="en-US" altLang="zh-CN" sz="2800" dirty="0"/>
              <a:t>  </a:t>
            </a:r>
            <a:r>
              <a:rPr lang="zh-CN" altLang="zh-CN" sz="2800" dirty="0">
                <a:solidFill>
                  <a:srgbClr val="00B050"/>
                </a:solidFill>
              </a:rPr>
              <a:t>首席大法官</a:t>
            </a:r>
            <a:r>
              <a:rPr lang="zh-CN" altLang="zh-CN" sz="2800" dirty="0"/>
              <a:t>罗伯茨，哈里斯副总统，佩洛西议长，舒默（参议院少数党）领袖，麦康奈尔（参议院多数党）领袖，彭斯副总统。</a:t>
            </a:r>
            <a:endParaRPr lang="en-US" altLang="zh-CN" sz="2800" dirty="0"/>
          </a:p>
          <a:p>
            <a:r>
              <a:rPr lang="zh-CN" altLang="zh-CN" sz="2800" dirty="0"/>
              <a:t>我</a:t>
            </a:r>
            <a:r>
              <a:rPr lang="zh-CN" altLang="zh-CN" sz="2800" u="sng" dirty="0">
                <a:solidFill>
                  <a:srgbClr val="00B050"/>
                </a:solidFill>
              </a:rPr>
              <a:t>尊敬的嘉宾们</a:t>
            </a:r>
            <a:r>
              <a:rPr lang="zh-CN" altLang="zh-CN" sz="2800" dirty="0"/>
              <a:t>，我的美国同胞们。</a:t>
            </a:r>
            <a:r>
              <a:rPr lang="en-US" altLang="zh-CN" sz="2800" dirty="0"/>
              <a:t>  </a:t>
            </a:r>
            <a:endParaRPr lang="zh-CN" altLang="zh-CN" sz="2800"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42278" y="2930455"/>
            <a:ext cx="559397" cy="3927545"/>
          </a:xfrm>
          <a:prstGeom prst="rect">
            <a:avLst/>
          </a:prstGeom>
        </p:spPr>
      </p:pic>
      <p:pic>
        <p:nvPicPr>
          <p:cNvPr id="6" name="拜登就职演讲音频-剪辑-20210122184714">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6751059" y="5713413"/>
            <a:ext cx="609600" cy="6096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520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6"/>
                </p:tgtEl>
              </p:cMediaNode>
            </p:audio>
          </p:childTnLst>
        </p:cTn>
      </p:par>
    </p:tnLst>
    <p:bldLst>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0" y="112154"/>
            <a:ext cx="838315" cy="6745846"/>
          </a:xfrm>
          <a:prstGeom prst="rect">
            <a:avLst/>
          </a:prstGeom>
        </p:spPr>
      </p:pic>
      <p:sp>
        <p:nvSpPr>
          <p:cNvPr id="23" name="文本框 22"/>
          <p:cNvSpPr txBox="1"/>
          <p:nvPr>
            <p:custDataLst>
              <p:tags r:id="rId2"/>
            </p:custDataLst>
          </p:nvPr>
        </p:nvSpPr>
        <p:spPr>
          <a:xfrm>
            <a:off x="1463041" y="408791"/>
            <a:ext cx="10728960" cy="5304622"/>
          </a:xfrm>
          <a:prstGeom prst="rect">
            <a:avLst/>
          </a:prstGeom>
          <a:noFill/>
        </p:spPr>
        <p:txBody>
          <a:bodyPr anchor="ctr">
            <a:normAutofit/>
          </a:bodyPr>
          <a:lstStyle/>
          <a:p>
            <a:r>
              <a:rPr lang="en-US" altLang="zh-CN" sz="2800" dirty="0"/>
              <a:t> </a:t>
            </a:r>
            <a:r>
              <a:rPr lang="en-US" altLang="zh-CN" sz="2800" dirty="0">
                <a:solidFill>
                  <a:srgbClr val="FF0000"/>
                </a:solidFill>
              </a:rPr>
              <a:t>Listen and fill in the blanks:</a:t>
            </a:r>
            <a:endParaRPr lang="en-US" altLang="zh-CN" sz="2800" dirty="0">
              <a:solidFill>
                <a:srgbClr val="FF0000"/>
              </a:solidFill>
            </a:endParaRPr>
          </a:p>
          <a:p>
            <a:r>
              <a:rPr lang="en-US" altLang="zh-CN" sz="2800" dirty="0"/>
              <a:t>     </a:t>
            </a:r>
            <a:endParaRPr lang="en-US" altLang="zh-CN" sz="2800" dirty="0"/>
          </a:p>
          <a:p>
            <a:r>
              <a:rPr lang="en-US" altLang="zh-CN" sz="2800" dirty="0"/>
              <a:t>    This is America's day. This is democracy's day. A day of _______and hope of renewal and resolve through a crucible for the ages. America has been tested anew and America has risen to the_________. Today, we celebrate the triumph not of a candidate, but of a cause, the cause of democracy. The people, the _____of the people, has been heard and the ______of the people has been heeded.</a:t>
            </a:r>
            <a:endParaRPr lang="en-US" altLang="zh-CN" sz="2800" dirty="0"/>
          </a:p>
          <a:p>
            <a:r>
              <a:rPr lang="en-US" altLang="zh-CN" sz="2800" dirty="0"/>
              <a:t>1 </a:t>
            </a:r>
            <a:r>
              <a:rPr lang="en-US" altLang="zh-CN" sz="2800" dirty="0" err="1"/>
              <a:t>democracy.n</a:t>
            </a:r>
            <a:r>
              <a:rPr lang="en-US" altLang="zh-CN" sz="2800" dirty="0"/>
              <a:t> </a:t>
            </a:r>
            <a:r>
              <a:rPr lang="zh-CN" altLang="zh-CN" sz="2800" dirty="0">
                <a:solidFill>
                  <a:srgbClr val="FFC000"/>
                </a:solidFill>
              </a:rPr>
              <a:t>民主</a:t>
            </a:r>
            <a:r>
              <a:rPr lang="en-US" altLang="zh-CN" sz="2800" dirty="0">
                <a:solidFill>
                  <a:srgbClr val="FFC000"/>
                </a:solidFill>
              </a:rPr>
              <a:t>  2</a:t>
            </a:r>
            <a:r>
              <a:rPr lang="en-US" altLang="zh-CN" sz="2800" dirty="0"/>
              <a:t> </a:t>
            </a:r>
            <a:r>
              <a:rPr lang="en-US" altLang="zh-CN" sz="2800" dirty="0" err="1"/>
              <a:t>renewal.n</a:t>
            </a:r>
            <a:r>
              <a:rPr lang="en-US" altLang="zh-CN" sz="2800" dirty="0"/>
              <a:t>.</a:t>
            </a:r>
            <a:r>
              <a:rPr lang="zh-CN" altLang="zh-CN" sz="2800" dirty="0">
                <a:solidFill>
                  <a:srgbClr val="92D050"/>
                </a:solidFill>
              </a:rPr>
              <a:t>复苏</a:t>
            </a:r>
            <a:r>
              <a:rPr lang="en-US" altLang="zh-CN" sz="2800" dirty="0">
                <a:solidFill>
                  <a:srgbClr val="92D050"/>
                </a:solidFill>
              </a:rPr>
              <a:t>   3 </a:t>
            </a:r>
            <a:r>
              <a:rPr lang="en-US" altLang="zh-CN" sz="2800" dirty="0" err="1"/>
              <a:t>resolve.v</a:t>
            </a:r>
            <a:r>
              <a:rPr lang="en-US" altLang="zh-CN" sz="2800" dirty="0"/>
              <a:t>.</a:t>
            </a:r>
            <a:r>
              <a:rPr lang="zh-CN" altLang="zh-CN" sz="2800" dirty="0">
                <a:solidFill>
                  <a:srgbClr val="00B0F0"/>
                </a:solidFill>
              </a:rPr>
              <a:t>决心</a:t>
            </a:r>
            <a:endParaRPr lang="en-US" altLang="zh-CN" sz="2800" dirty="0">
              <a:solidFill>
                <a:srgbClr val="00B0F0"/>
              </a:solidFill>
            </a:endParaRPr>
          </a:p>
          <a:p>
            <a:r>
              <a:rPr lang="en-US" altLang="zh-CN" sz="2800" dirty="0">
                <a:solidFill>
                  <a:srgbClr val="00B0F0"/>
                </a:solidFill>
              </a:rPr>
              <a:t> 4 </a:t>
            </a:r>
            <a:r>
              <a:rPr lang="en-US" altLang="zh-CN" sz="2800" dirty="0" err="1"/>
              <a:t>crucible.n</a:t>
            </a:r>
            <a:r>
              <a:rPr lang="en-US" altLang="zh-CN" sz="2800" dirty="0"/>
              <a:t>.</a:t>
            </a:r>
            <a:r>
              <a:rPr lang="zh-CN" altLang="zh-CN" sz="2800" dirty="0">
                <a:solidFill>
                  <a:srgbClr val="830714"/>
                </a:solidFill>
              </a:rPr>
              <a:t>考验</a:t>
            </a:r>
            <a:r>
              <a:rPr lang="en-US" altLang="zh-CN" sz="2800" dirty="0">
                <a:solidFill>
                  <a:srgbClr val="830714"/>
                </a:solidFill>
              </a:rPr>
              <a:t>       5</a:t>
            </a:r>
            <a:r>
              <a:rPr lang="en-US" altLang="zh-CN" sz="2800" dirty="0"/>
              <a:t> </a:t>
            </a:r>
            <a:r>
              <a:rPr lang="en-US" altLang="zh-CN" sz="2800" dirty="0" err="1"/>
              <a:t>triumph.n</a:t>
            </a:r>
            <a:r>
              <a:rPr lang="en-US" altLang="zh-CN" sz="2800" dirty="0"/>
              <a:t> .</a:t>
            </a:r>
            <a:r>
              <a:rPr lang="zh-CN" altLang="zh-CN" sz="2800" dirty="0">
                <a:solidFill>
                  <a:srgbClr val="002060"/>
                </a:solidFill>
              </a:rPr>
              <a:t>胜利</a:t>
            </a:r>
            <a:r>
              <a:rPr lang="en-US" altLang="zh-CN" sz="2800" dirty="0">
                <a:solidFill>
                  <a:srgbClr val="002060"/>
                </a:solidFill>
              </a:rPr>
              <a:t>   6</a:t>
            </a:r>
            <a:r>
              <a:rPr lang="en-US" altLang="zh-CN" sz="2800" dirty="0"/>
              <a:t>heed.v.</a:t>
            </a:r>
            <a:r>
              <a:rPr lang="zh-CN" altLang="zh-CN" sz="2800" dirty="0">
                <a:solidFill>
                  <a:srgbClr val="7030A0"/>
                </a:solidFill>
              </a:rPr>
              <a:t>关注</a:t>
            </a:r>
            <a:endParaRPr lang="zh-CN" altLang="zh-CN" sz="2800" dirty="0"/>
          </a:p>
          <a:p>
            <a:r>
              <a:rPr lang="en-US" altLang="zh-CN" sz="2800" dirty="0"/>
              <a:t>     </a:t>
            </a:r>
            <a:endParaRPr lang="zh-CN" altLang="zh-CN" sz="2800"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42278" y="2930455"/>
            <a:ext cx="559397" cy="3927545"/>
          </a:xfrm>
          <a:prstGeom prst="rect">
            <a:avLst/>
          </a:prstGeom>
        </p:spPr>
      </p:pic>
      <p:pic>
        <p:nvPicPr>
          <p:cNvPr id="6" name="拜登就职演讲音频-剪辑-20210122185854">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6827521" y="5589233"/>
            <a:ext cx="609600" cy="6096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62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6"/>
                </p:tgtEl>
              </p:cMediaNode>
            </p:audio>
          </p:childTnLst>
        </p:cTn>
      </p:par>
    </p:tnLst>
    <p:bldLst>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0" y="112154"/>
            <a:ext cx="838315" cy="6745846"/>
          </a:xfrm>
          <a:prstGeom prst="rect">
            <a:avLst/>
          </a:prstGeom>
        </p:spPr>
      </p:pic>
      <p:sp>
        <p:nvSpPr>
          <p:cNvPr id="23" name="文本框 22"/>
          <p:cNvSpPr txBox="1"/>
          <p:nvPr>
            <p:custDataLst>
              <p:tags r:id="rId2"/>
            </p:custDataLst>
          </p:nvPr>
        </p:nvSpPr>
        <p:spPr>
          <a:xfrm>
            <a:off x="1463041" y="408791"/>
            <a:ext cx="10728960" cy="5304622"/>
          </a:xfrm>
          <a:prstGeom prst="rect">
            <a:avLst/>
          </a:prstGeom>
          <a:noFill/>
        </p:spPr>
        <p:txBody>
          <a:bodyPr anchor="ctr">
            <a:normAutofit lnSpcReduction="10000"/>
          </a:bodyPr>
          <a:lstStyle/>
          <a:p>
            <a:r>
              <a:rPr lang="en-US" altLang="zh-CN" sz="2800" dirty="0"/>
              <a:t>    </a:t>
            </a:r>
            <a:r>
              <a:rPr lang="en-US" altLang="zh-CN" sz="2800" dirty="0">
                <a:solidFill>
                  <a:srgbClr val="00B0F0"/>
                </a:solidFill>
              </a:rPr>
              <a:t>Please check your answers :</a:t>
            </a:r>
            <a:r>
              <a:rPr lang="en-US" altLang="zh-CN" sz="2800" dirty="0"/>
              <a:t>  </a:t>
            </a:r>
            <a:endParaRPr lang="en-US" altLang="zh-CN" sz="2800" dirty="0"/>
          </a:p>
          <a:p>
            <a:r>
              <a:rPr lang="en-US" altLang="zh-CN" sz="2800" dirty="0"/>
              <a:t>   This is America's day. This is </a:t>
            </a:r>
            <a:r>
              <a:rPr lang="en-US" altLang="zh-CN" sz="2800" dirty="0">
                <a:solidFill>
                  <a:srgbClr val="FFC000"/>
                </a:solidFill>
              </a:rPr>
              <a:t>democracy</a:t>
            </a:r>
            <a:r>
              <a:rPr lang="en-US" altLang="zh-CN" sz="2800" dirty="0"/>
              <a:t>'s day. A day of </a:t>
            </a:r>
            <a:r>
              <a:rPr lang="en-US" altLang="zh-CN" sz="2800" u="sng" dirty="0">
                <a:solidFill>
                  <a:srgbClr val="00B050"/>
                </a:solidFill>
              </a:rPr>
              <a:t>history</a:t>
            </a:r>
            <a:r>
              <a:rPr lang="en-US" altLang="zh-CN" sz="2800" dirty="0"/>
              <a:t> an</a:t>
            </a:r>
            <a:r>
              <a:rPr lang="en-US" altLang="zh-CN" sz="2800" dirty="0">
                <a:solidFill>
                  <a:srgbClr val="0070C0"/>
                </a:solidFill>
              </a:rPr>
              <a:t>d</a:t>
            </a:r>
            <a:r>
              <a:rPr lang="en-US" altLang="zh-CN" sz="2800" dirty="0"/>
              <a:t> hope of </a:t>
            </a:r>
            <a:r>
              <a:rPr lang="en-US" altLang="zh-CN" sz="2800" dirty="0">
                <a:solidFill>
                  <a:srgbClr val="92D050"/>
                </a:solidFill>
              </a:rPr>
              <a:t>renewal</a:t>
            </a:r>
            <a:r>
              <a:rPr lang="en-US" altLang="zh-CN" sz="2800" dirty="0"/>
              <a:t> an</a:t>
            </a:r>
            <a:r>
              <a:rPr lang="en-US" altLang="zh-CN" sz="2800" dirty="0">
                <a:solidFill>
                  <a:srgbClr val="0070C0"/>
                </a:solidFill>
              </a:rPr>
              <a:t>d</a:t>
            </a:r>
            <a:r>
              <a:rPr lang="en-US" altLang="zh-CN" sz="2800" dirty="0"/>
              <a:t> </a:t>
            </a:r>
            <a:r>
              <a:rPr lang="en-US" altLang="zh-CN" sz="2800" dirty="0">
                <a:solidFill>
                  <a:srgbClr val="00B0F0"/>
                </a:solidFill>
              </a:rPr>
              <a:t>resolve</a:t>
            </a:r>
            <a:r>
              <a:rPr lang="en-US" altLang="zh-CN" sz="2800" dirty="0"/>
              <a:t> through a </a:t>
            </a:r>
            <a:r>
              <a:rPr lang="en-US" altLang="zh-CN" sz="2800" dirty="0">
                <a:solidFill>
                  <a:srgbClr val="830714"/>
                </a:solidFill>
              </a:rPr>
              <a:t>crucible</a:t>
            </a:r>
            <a:r>
              <a:rPr lang="en-US" altLang="zh-CN" sz="2800" dirty="0"/>
              <a:t> for the ages. America has been tested </a:t>
            </a:r>
            <a:r>
              <a:rPr lang="en-US" altLang="zh-CN" sz="2800" dirty="0">
                <a:solidFill>
                  <a:srgbClr val="C00000"/>
                </a:solidFill>
              </a:rPr>
              <a:t>anew</a:t>
            </a:r>
            <a:r>
              <a:rPr lang="en-US" altLang="zh-CN" sz="2800" dirty="0"/>
              <a:t> an</a:t>
            </a:r>
            <a:r>
              <a:rPr lang="en-US" altLang="zh-CN" sz="2800" dirty="0">
                <a:solidFill>
                  <a:srgbClr val="0070C0"/>
                </a:solidFill>
              </a:rPr>
              <a:t>d</a:t>
            </a:r>
            <a:r>
              <a:rPr lang="en-US" altLang="zh-CN" sz="2800" dirty="0"/>
              <a:t> America has risen to the </a:t>
            </a:r>
            <a:r>
              <a:rPr lang="en-US" altLang="zh-CN" sz="2800" u="sng" dirty="0">
                <a:solidFill>
                  <a:srgbClr val="00B050"/>
                </a:solidFill>
              </a:rPr>
              <a:t>challenge</a:t>
            </a:r>
            <a:r>
              <a:rPr lang="en-US" altLang="zh-CN" sz="2800" dirty="0"/>
              <a:t>. Today, we celebrate the </a:t>
            </a:r>
            <a:r>
              <a:rPr lang="en-US" altLang="zh-CN" sz="2800" dirty="0">
                <a:solidFill>
                  <a:srgbClr val="002060"/>
                </a:solidFill>
              </a:rPr>
              <a:t>triumph</a:t>
            </a:r>
            <a:r>
              <a:rPr lang="en-US" altLang="zh-CN" sz="2800" dirty="0"/>
              <a:t> no</a:t>
            </a:r>
            <a:r>
              <a:rPr lang="en-US" altLang="zh-CN" sz="2800" u="sng" dirty="0">
                <a:solidFill>
                  <a:srgbClr val="FF0000"/>
                </a:solidFill>
              </a:rPr>
              <a:t>t of a </a:t>
            </a:r>
            <a:r>
              <a:rPr lang="en-US" altLang="zh-CN" sz="2800" dirty="0"/>
              <a:t>candidate, bu</a:t>
            </a:r>
            <a:r>
              <a:rPr lang="en-US" altLang="zh-CN" sz="2800" dirty="0">
                <a:solidFill>
                  <a:srgbClr val="0070C0"/>
                </a:solidFill>
              </a:rPr>
              <a:t>t</a:t>
            </a:r>
            <a:r>
              <a:rPr lang="en-US" altLang="zh-CN" sz="2800" dirty="0"/>
              <a:t> o</a:t>
            </a:r>
            <a:r>
              <a:rPr lang="en-US" altLang="zh-CN" sz="2800" u="sng" dirty="0">
                <a:solidFill>
                  <a:srgbClr val="FF0000"/>
                </a:solidFill>
              </a:rPr>
              <a:t>f a</a:t>
            </a:r>
            <a:r>
              <a:rPr lang="en-US" altLang="zh-CN" sz="2800" dirty="0"/>
              <a:t> cause, the cause of democracy. The people, the </a:t>
            </a:r>
            <a:r>
              <a:rPr lang="en-US" altLang="zh-CN" sz="2800" u="sng" dirty="0">
                <a:solidFill>
                  <a:srgbClr val="00B050"/>
                </a:solidFill>
              </a:rPr>
              <a:t>will</a:t>
            </a:r>
            <a:r>
              <a:rPr lang="en-US" altLang="zh-CN" sz="2800" dirty="0"/>
              <a:t> of the people, has been heard an</a:t>
            </a:r>
            <a:r>
              <a:rPr lang="en-US" altLang="zh-CN" sz="2800" dirty="0">
                <a:solidFill>
                  <a:srgbClr val="0070C0"/>
                </a:solidFill>
              </a:rPr>
              <a:t>d</a:t>
            </a:r>
            <a:r>
              <a:rPr lang="en-US" altLang="zh-CN" sz="2800" dirty="0"/>
              <a:t> the </a:t>
            </a:r>
            <a:r>
              <a:rPr lang="en-US" altLang="zh-CN" sz="2800" u="sng" dirty="0">
                <a:solidFill>
                  <a:srgbClr val="00B050"/>
                </a:solidFill>
              </a:rPr>
              <a:t>will </a:t>
            </a:r>
            <a:r>
              <a:rPr lang="en-US" altLang="zh-CN" sz="2800" dirty="0"/>
              <a:t>of the people has been </a:t>
            </a:r>
            <a:r>
              <a:rPr lang="en-US" altLang="zh-CN" sz="2800" dirty="0">
                <a:solidFill>
                  <a:srgbClr val="7030A0"/>
                </a:solidFill>
              </a:rPr>
              <a:t>heeded</a:t>
            </a:r>
            <a:r>
              <a:rPr lang="en-US" altLang="zh-CN" sz="2800" dirty="0"/>
              <a:t>.</a:t>
            </a:r>
            <a:endParaRPr lang="zh-CN" altLang="zh-CN" sz="2800" dirty="0"/>
          </a:p>
          <a:p>
            <a:r>
              <a:rPr lang="en-US" altLang="zh-CN" sz="2800" dirty="0"/>
              <a:t>     </a:t>
            </a:r>
            <a:r>
              <a:rPr lang="zh-CN" altLang="zh-CN" sz="2800" dirty="0"/>
              <a:t>这是属于美国的日子。这是属于</a:t>
            </a:r>
            <a:r>
              <a:rPr lang="zh-CN" altLang="zh-CN" sz="2800" dirty="0">
                <a:solidFill>
                  <a:srgbClr val="FFC000"/>
                </a:solidFill>
              </a:rPr>
              <a:t>民主</a:t>
            </a:r>
            <a:r>
              <a:rPr lang="zh-CN" altLang="zh-CN" sz="2800" dirty="0"/>
              <a:t>的日子。这是历史和希望的日子，</a:t>
            </a:r>
            <a:r>
              <a:rPr lang="zh-CN" altLang="zh-CN" sz="2800" dirty="0">
                <a:solidFill>
                  <a:srgbClr val="92D050"/>
                </a:solidFill>
              </a:rPr>
              <a:t>复苏</a:t>
            </a:r>
            <a:r>
              <a:rPr lang="zh-CN" altLang="zh-CN" sz="2800" dirty="0"/>
              <a:t>和</a:t>
            </a:r>
            <a:r>
              <a:rPr lang="zh-CN" altLang="zh-CN" sz="2800" dirty="0">
                <a:solidFill>
                  <a:srgbClr val="00B0F0"/>
                </a:solidFill>
              </a:rPr>
              <a:t>决心</a:t>
            </a:r>
            <a:r>
              <a:rPr lang="zh-CN" altLang="zh-CN" sz="2800" dirty="0"/>
              <a:t>的日子。美国经过长久以来严酷的</a:t>
            </a:r>
            <a:r>
              <a:rPr lang="zh-CN" altLang="zh-CN" sz="2800" dirty="0">
                <a:solidFill>
                  <a:srgbClr val="830714"/>
                </a:solidFill>
              </a:rPr>
              <a:t>考验</a:t>
            </a:r>
            <a:r>
              <a:rPr lang="zh-CN" altLang="zh-CN" sz="2800" dirty="0"/>
              <a:t>，已经成为一个</a:t>
            </a:r>
            <a:r>
              <a:rPr lang="zh-CN" altLang="zh-CN" sz="2800" dirty="0">
                <a:solidFill>
                  <a:srgbClr val="C00000"/>
                </a:solidFill>
              </a:rPr>
              <a:t>崭新</a:t>
            </a:r>
            <a:r>
              <a:rPr lang="zh-CN" altLang="zh-CN" sz="2800" dirty="0"/>
              <a:t>的国家，能够直面挑战。今天，我们庆祝的不是一位候选人的</a:t>
            </a:r>
            <a:r>
              <a:rPr lang="zh-CN" altLang="zh-CN" sz="2800" dirty="0">
                <a:solidFill>
                  <a:srgbClr val="002060"/>
                </a:solidFill>
              </a:rPr>
              <a:t>胜利</a:t>
            </a:r>
            <a:r>
              <a:rPr lang="zh-CN" altLang="zh-CN" sz="2800" dirty="0"/>
              <a:t>，而是一项事业的胜利，这是民主的事业。人民以及人民的意愿得到倾听和</a:t>
            </a:r>
            <a:r>
              <a:rPr lang="zh-CN" altLang="zh-CN" sz="2800" dirty="0">
                <a:solidFill>
                  <a:srgbClr val="7030A0"/>
                </a:solidFill>
              </a:rPr>
              <a:t>关注</a:t>
            </a:r>
            <a:r>
              <a:rPr lang="zh-CN" altLang="zh-CN" sz="2800" dirty="0"/>
              <a:t>。</a:t>
            </a:r>
            <a:endParaRPr lang="zh-CN" altLang="zh-CN" sz="2800"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42278" y="2930455"/>
            <a:ext cx="559397" cy="3927545"/>
          </a:xfrm>
          <a:prstGeom prst="rect">
            <a:avLst/>
          </a:prstGeom>
        </p:spPr>
      </p:pic>
      <p:pic>
        <p:nvPicPr>
          <p:cNvPr id="2" name="拜登就职演讲音频-剪辑-20210122185854">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6827521" y="5589233"/>
            <a:ext cx="609600" cy="6096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62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0" y="112154"/>
            <a:ext cx="838315" cy="6745846"/>
          </a:xfrm>
          <a:prstGeom prst="rect">
            <a:avLst/>
          </a:prstGeom>
        </p:spPr>
      </p:pic>
      <p:sp>
        <p:nvSpPr>
          <p:cNvPr id="23" name="文本框 22"/>
          <p:cNvSpPr txBox="1"/>
          <p:nvPr>
            <p:custDataLst>
              <p:tags r:id="rId2"/>
            </p:custDataLst>
          </p:nvPr>
        </p:nvSpPr>
        <p:spPr>
          <a:xfrm>
            <a:off x="1069155" y="112154"/>
            <a:ext cx="11122846" cy="5601259"/>
          </a:xfrm>
          <a:prstGeom prst="rect">
            <a:avLst/>
          </a:prstGeom>
          <a:noFill/>
        </p:spPr>
        <p:txBody>
          <a:bodyPr anchor="ctr">
            <a:normAutofit lnSpcReduction="10000"/>
          </a:bodyPr>
          <a:lstStyle/>
          <a:p>
            <a:endParaRPr lang="en-US" altLang="zh-CN" sz="2800" dirty="0"/>
          </a:p>
          <a:p>
            <a:endParaRPr lang="en-US" altLang="zh-CN" sz="2800" dirty="0"/>
          </a:p>
          <a:p>
            <a:endParaRPr lang="en-US" altLang="zh-CN" sz="2800" dirty="0"/>
          </a:p>
          <a:p>
            <a:r>
              <a:rPr lang="en-US" altLang="zh-CN" sz="2800" dirty="0"/>
              <a:t> </a:t>
            </a:r>
            <a:r>
              <a:rPr lang="en-US" altLang="zh-CN" sz="2800" dirty="0">
                <a:solidFill>
                  <a:srgbClr val="FF0000"/>
                </a:solidFill>
              </a:rPr>
              <a:t>Listen and fill in the blanks:</a:t>
            </a:r>
            <a:endParaRPr lang="en-US" altLang="zh-CN" sz="2800" dirty="0">
              <a:solidFill>
                <a:srgbClr val="FF0000"/>
              </a:solidFill>
            </a:endParaRPr>
          </a:p>
          <a:p>
            <a:r>
              <a:rPr lang="en-US" altLang="zh-CN" sz="2800" dirty="0"/>
              <a:t>   </a:t>
            </a:r>
            <a:endParaRPr lang="en-US" altLang="zh-CN" sz="2800" dirty="0"/>
          </a:p>
          <a:p>
            <a:r>
              <a:rPr lang="en-US" altLang="zh-CN" sz="2800" dirty="0"/>
              <a:t>     We've learned again that democracy is_______, democracy is fragile and, at this hour my friends, democracy has prevailed. So now on this hallowed ground where just a few days ago violence sought to ______the Capitol's very foundations, we __________</a:t>
            </a:r>
            <a:endParaRPr lang="en-US" altLang="zh-CN" sz="2800" dirty="0"/>
          </a:p>
          <a:p>
            <a:r>
              <a:rPr lang="en-US" altLang="zh-CN" sz="2800" dirty="0"/>
              <a:t>as one nation under God - indivisible - to carry out the peaceful transfer of power as we have for more than two centuries.</a:t>
            </a:r>
            <a:endParaRPr lang="zh-CN" altLang="zh-CN" sz="2800" dirty="0"/>
          </a:p>
          <a:p>
            <a:r>
              <a:rPr lang="en-US" altLang="zh-CN" sz="2800" dirty="0"/>
              <a:t>    1 prevail .v.</a:t>
            </a:r>
            <a:r>
              <a:rPr lang="zh-CN" altLang="en-US" sz="2800" dirty="0"/>
              <a:t>获胜    </a:t>
            </a:r>
            <a:r>
              <a:rPr lang="en-US" altLang="zh-CN" sz="2800" dirty="0"/>
              <a:t>2 hallowed adj</a:t>
            </a:r>
            <a:r>
              <a:rPr lang="zh-CN" altLang="zh-CN" sz="2800" dirty="0"/>
              <a:t>神圣的</a:t>
            </a:r>
            <a:r>
              <a:rPr lang="en-US" altLang="zh-CN" sz="2800" dirty="0"/>
              <a:t>  3 foundation</a:t>
            </a:r>
            <a:r>
              <a:rPr lang="zh-CN" altLang="zh-CN" sz="2800" dirty="0"/>
              <a:t>基础</a:t>
            </a:r>
            <a:endParaRPr lang="en-US" altLang="zh-CN" sz="2800" dirty="0"/>
          </a:p>
          <a:p>
            <a:r>
              <a:rPr lang="en-US" altLang="zh-CN" sz="2800" dirty="0"/>
              <a:t>     4 indivisible .adj</a:t>
            </a:r>
            <a:r>
              <a:rPr lang="zh-CN" altLang="zh-CN" sz="2800" dirty="0"/>
              <a:t>不可分裂</a:t>
            </a:r>
            <a:r>
              <a:rPr lang="zh-CN" altLang="en-US" sz="2800" dirty="0"/>
              <a:t>的   </a:t>
            </a:r>
            <a:r>
              <a:rPr lang="en-US" altLang="zh-CN" sz="2800" dirty="0"/>
              <a:t>5 transfer .n.</a:t>
            </a:r>
            <a:r>
              <a:rPr lang="zh-CN" altLang="zh-CN" sz="2800" dirty="0"/>
              <a:t>权力交接</a:t>
            </a:r>
            <a:endParaRPr lang="zh-CN" altLang="zh-CN" sz="2800"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27125" y="2930455"/>
            <a:ext cx="441064" cy="3927545"/>
          </a:xfrm>
          <a:prstGeom prst="rect">
            <a:avLst/>
          </a:prstGeom>
        </p:spPr>
      </p:pic>
      <p:pic>
        <p:nvPicPr>
          <p:cNvPr id="2" name="拜登就职演讲音频-剪辑-20210122190857">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6428330" y="5896849"/>
            <a:ext cx="609600" cy="609600"/>
          </a:xfrm>
          <a:prstGeom prst="rect">
            <a:avLst/>
          </a:prstGeom>
        </p:spPr>
      </p:pic>
      <p:pic>
        <p:nvPicPr>
          <p:cNvPr id="4" name="图片 3" descr="一群穿着西装的男人站在一起&#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7521" y="112154"/>
            <a:ext cx="4762500" cy="2254528"/>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77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0" y="112154"/>
            <a:ext cx="838315" cy="6745846"/>
          </a:xfrm>
          <a:prstGeom prst="rect">
            <a:avLst/>
          </a:prstGeom>
        </p:spPr>
      </p:pic>
      <p:sp>
        <p:nvSpPr>
          <p:cNvPr id="23" name="文本框 22"/>
          <p:cNvSpPr txBox="1"/>
          <p:nvPr>
            <p:custDataLst>
              <p:tags r:id="rId2"/>
            </p:custDataLst>
          </p:nvPr>
        </p:nvSpPr>
        <p:spPr>
          <a:xfrm>
            <a:off x="1463041" y="408791"/>
            <a:ext cx="10728960" cy="5304622"/>
          </a:xfrm>
          <a:prstGeom prst="rect">
            <a:avLst/>
          </a:prstGeom>
          <a:noFill/>
        </p:spPr>
        <p:txBody>
          <a:bodyPr anchor="ctr">
            <a:normAutofit/>
          </a:bodyPr>
          <a:lstStyle/>
          <a:p>
            <a:r>
              <a:rPr lang="en-US" altLang="zh-CN" sz="2800" dirty="0"/>
              <a:t>    </a:t>
            </a:r>
            <a:r>
              <a:rPr lang="en-US" altLang="zh-CN" sz="2800" dirty="0">
                <a:solidFill>
                  <a:srgbClr val="00B0F0"/>
                </a:solidFill>
              </a:rPr>
              <a:t>Please check your answers :</a:t>
            </a:r>
            <a:endParaRPr lang="en-US" altLang="zh-CN" sz="2800" dirty="0"/>
          </a:p>
          <a:p>
            <a:r>
              <a:rPr lang="en-US" altLang="zh-CN" sz="2800" dirty="0"/>
              <a:t>     We've learn</a:t>
            </a:r>
            <a:r>
              <a:rPr lang="en-US" altLang="zh-CN" sz="2800" dirty="0">
                <a:solidFill>
                  <a:srgbClr val="0070C0"/>
                </a:solidFill>
              </a:rPr>
              <a:t>ed</a:t>
            </a:r>
            <a:r>
              <a:rPr lang="en-US" altLang="zh-CN" sz="2800" dirty="0"/>
              <a:t> again tha</a:t>
            </a:r>
            <a:r>
              <a:rPr lang="en-US" altLang="zh-CN" sz="2800" dirty="0">
                <a:solidFill>
                  <a:srgbClr val="0070C0"/>
                </a:solidFill>
              </a:rPr>
              <a:t>t</a:t>
            </a:r>
            <a:r>
              <a:rPr lang="en-US" altLang="zh-CN" sz="2800" dirty="0"/>
              <a:t> democracy is </a:t>
            </a:r>
            <a:r>
              <a:rPr lang="en-US" altLang="zh-CN" sz="2800" u="sng" dirty="0">
                <a:solidFill>
                  <a:srgbClr val="00B050"/>
                </a:solidFill>
              </a:rPr>
              <a:t>precious</a:t>
            </a:r>
            <a:r>
              <a:rPr lang="en-US" altLang="zh-CN" sz="2800" dirty="0"/>
              <a:t>, democracy is fragile an</a:t>
            </a:r>
            <a:r>
              <a:rPr lang="en-US" altLang="zh-CN" sz="2800" dirty="0">
                <a:solidFill>
                  <a:srgbClr val="0070C0"/>
                </a:solidFill>
              </a:rPr>
              <a:t>d</a:t>
            </a:r>
            <a:r>
              <a:rPr lang="en-US" altLang="zh-CN" sz="2800" dirty="0"/>
              <a:t>, a</a:t>
            </a:r>
            <a:r>
              <a:rPr lang="en-US" altLang="zh-CN" sz="2800" dirty="0">
                <a:solidFill>
                  <a:srgbClr val="0070C0"/>
                </a:solidFill>
              </a:rPr>
              <a:t>t</a:t>
            </a:r>
            <a:r>
              <a:rPr lang="en-US" altLang="zh-CN" sz="2800" dirty="0"/>
              <a:t> this hour my friends, democracy has prevail</a:t>
            </a:r>
            <a:r>
              <a:rPr lang="en-US" altLang="zh-CN" sz="2800" dirty="0">
                <a:solidFill>
                  <a:srgbClr val="0070C0"/>
                </a:solidFill>
              </a:rPr>
              <a:t>ed</a:t>
            </a:r>
            <a:r>
              <a:rPr lang="en-US" altLang="zh-CN" sz="2800" dirty="0"/>
              <a:t>. So now on this hallow</a:t>
            </a:r>
            <a:r>
              <a:rPr lang="en-US" altLang="zh-CN" sz="2800" dirty="0">
                <a:solidFill>
                  <a:srgbClr val="0070C0"/>
                </a:solidFill>
              </a:rPr>
              <a:t>ed</a:t>
            </a:r>
            <a:r>
              <a:rPr lang="en-US" altLang="zh-CN" sz="2800" dirty="0"/>
              <a:t> groun</a:t>
            </a:r>
            <a:r>
              <a:rPr lang="en-US" altLang="zh-CN" sz="2800" dirty="0">
                <a:solidFill>
                  <a:srgbClr val="0070C0"/>
                </a:solidFill>
              </a:rPr>
              <a:t>d</a:t>
            </a:r>
            <a:r>
              <a:rPr lang="en-US" altLang="zh-CN" sz="2800" dirty="0"/>
              <a:t> where jus</a:t>
            </a:r>
            <a:r>
              <a:rPr lang="en-US" altLang="zh-CN" sz="2800" u="sng" dirty="0">
                <a:solidFill>
                  <a:srgbClr val="FF0000"/>
                </a:solidFill>
              </a:rPr>
              <a:t>t a</a:t>
            </a:r>
            <a:r>
              <a:rPr lang="en-US" altLang="zh-CN" sz="2800" dirty="0"/>
              <a:t> few days ago violence sough</a:t>
            </a:r>
            <a:r>
              <a:rPr lang="en-US" altLang="zh-CN" sz="2800" dirty="0">
                <a:solidFill>
                  <a:srgbClr val="0070C0"/>
                </a:solidFill>
              </a:rPr>
              <a:t>t</a:t>
            </a:r>
            <a:r>
              <a:rPr lang="en-US" altLang="zh-CN" sz="2800" dirty="0"/>
              <a:t> to </a:t>
            </a:r>
            <a:r>
              <a:rPr lang="en-US" altLang="zh-CN" sz="2800" u="sng" dirty="0">
                <a:solidFill>
                  <a:srgbClr val="00B050"/>
                </a:solidFill>
              </a:rPr>
              <a:t>shake</a:t>
            </a:r>
            <a:r>
              <a:rPr lang="en-US" altLang="zh-CN" sz="2800" dirty="0"/>
              <a:t> the Capitol's very foundations, we </a:t>
            </a:r>
            <a:r>
              <a:rPr lang="en-US" altLang="zh-CN" sz="2800" u="sng" dirty="0">
                <a:solidFill>
                  <a:srgbClr val="00B050"/>
                </a:solidFill>
              </a:rPr>
              <a:t>come together </a:t>
            </a:r>
            <a:r>
              <a:rPr lang="en-US" altLang="zh-CN" sz="2800" dirty="0"/>
              <a:t>as one nation under God - indivisible - to carry ou</a:t>
            </a:r>
            <a:r>
              <a:rPr lang="en-US" altLang="zh-CN" sz="2800" dirty="0">
                <a:solidFill>
                  <a:srgbClr val="0070C0"/>
                </a:solidFill>
              </a:rPr>
              <a:t>t </a:t>
            </a:r>
            <a:r>
              <a:rPr lang="en-US" altLang="zh-CN" sz="2800" dirty="0"/>
              <a:t>the peaceful transfer of power as we have for more than two centuries.</a:t>
            </a:r>
            <a:endParaRPr lang="zh-CN" altLang="zh-CN" sz="2800" dirty="0"/>
          </a:p>
          <a:p>
            <a:r>
              <a:rPr lang="en-US" altLang="zh-CN" sz="2800" dirty="0"/>
              <a:t>    </a:t>
            </a:r>
            <a:r>
              <a:rPr lang="zh-CN" altLang="zh-CN" sz="2800" dirty="0"/>
              <a:t>我们再次意识到，民主的可贵和脆弱。朋友们，民主在此刻获胜。几天前，在这片神圣的土地上，暴力震动了国会大厦的基础。我们在上帝的佑护下全国团结，不可分裂，让这个两百多年历史的国家和平地完成权力交接</a:t>
            </a:r>
            <a:r>
              <a:rPr lang="zh-CN" altLang="zh-CN" dirty="0"/>
              <a:t>。</a:t>
            </a:r>
            <a:endParaRPr lang="zh-CN" altLang="zh-CN"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42278" y="2930455"/>
            <a:ext cx="559397" cy="3927545"/>
          </a:xfrm>
          <a:prstGeom prst="rect">
            <a:avLst/>
          </a:prstGeom>
        </p:spPr>
      </p:pic>
      <p:pic>
        <p:nvPicPr>
          <p:cNvPr id="6" name="拜登就职演讲音频-剪辑-20210122190857">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6654240" y="5408613"/>
            <a:ext cx="609600" cy="6096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779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6"/>
                </p:tgtEl>
              </p:cMediaNode>
            </p:audio>
          </p:childTnLst>
        </p:cTn>
      </p:par>
    </p:tnLst>
    <p:bldLst>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230840" y="112154"/>
            <a:ext cx="838315" cy="6745846"/>
          </a:xfrm>
          <a:prstGeom prst="rect">
            <a:avLst/>
          </a:prstGeom>
        </p:spPr>
      </p:pic>
      <p:sp>
        <p:nvSpPr>
          <p:cNvPr id="23" name="文本框 22"/>
          <p:cNvSpPr txBox="1"/>
          <p:nvPr>
            <p:custDataLst>
              <p:tags r:id="rId2"/>
            </p:custDataLst>
          </p:nvPr>
        </p:nvSpPr>
        <p:spPr>
          <a:xfrm>
            <a:off x="1463041" y="408791"/>
            <a:ext cx="10728960" cy="5304622"/>
          </a:xfrm>
          <a:prstGeom prst="rect">
            <a:avLst/>
          </a:prstGeom>
          <a:noFill/>
        </p:spPr>
        <p:txBody>
          <a:bodyPr anchor="ctr">
            <a:normAutofit lnSpcReduction="10000"/>
          </a:bodyPr>
          <a:lstStyle/>
          <a:p>
            <a:r>
              <a:rPr lang="en-US" altLang="zh-CN" sz="2800" dirty="0"/>
              <a:t>   </a:t>
            </a:r>
            <a:r>
              <a:rPr lang="en-US" altLang="zh-CN" sz="2800" dirty="0">
                <a:solidFill>
                  <a:srgbClr val="FF0000"/>
                </a:solidFill>
              </a:rPr>
              <a:t>Listen and fill in the blanks:</a:t>
            </a:r>
            <a:endParaRPr lang="en-US" altLang="zh-CN" sz="2800" dirty="0">
              <a:solidFill>
                <a:srgbClr val="FF0000"/>
              </a:solidFill>
            </a:endParaRPr>
          </a:p>
          <a:p>
            <a:r>
              <a:rPr lang="en-US" altLang="zh-CN" sz="2800" dirty="0"/>
              <a:t>  </a:t>
            </a:r>
            <a:endParaRPr lang="en-US" altLang="zh-CN" sz="2800" dirty="0"/>
          </a:p>
          <a:p>
            <a:r>
              <a:rPr lang="en-US" altLang="zh-CN" sz="2800" dirty="0"/>
              <a:t>      As we _________in our uniquely American way,________, bold, optimistic, and set our sights on a nation we know we can be and must be, I thank my predecessors of both parties for their presence here today. I thank them______________________. And I know the resilience of our Constitution and the strength, the strength of our nation, as does President Carter, who I spoke with last night who cannot be with us today, but who we salute for his lifetime of service.</a:t>
            </a:r>
            <a:endParaRPr lang="en-US" altLang="zh-CN" sz="2800" dirty="0"/>
          </a:p>
          <a:p>
            <a:r>
              <a:rPr lang="en-US" altLang="zh-CN" sz="2800" dirty="0"/>
              <a:t>1 predecessors .n.</a:t>
            </a:r>
            <a:r>
              <a:rPr lang="zh-CN" altLang="zh-CN" sz="2800" dirty="0">
                <a:solidFill>
                  <a:srgbClr val="0070C0"/>
                </a:solidFill>
              </a:rPr>
              <a:t>前任总统们</a:t>
            </a:r>
            <a:r>
              <a:rPr lang="en-US" altLang="zh-CN" sz="2800" dirty="0">
                <a:solidFill>
                  <a:srgbClr val="0070C0"/>
                </a:solidFill>
              </a:rPr>
              <a:t>  2 </a:t>
            </a:r>
            <a:r>
              <a:rPr lang="en-US" altLang="zh-CN" sz="2800" dirty="0"/>
              <a:t>resilience .n.</a:t>
            </a:r>
            <a:r>
              <a:rPr lang="zh-CN" altLang="en-US" sz="2800" dirty="0"/>
              <a:t>适应力 </a:t>
            </a:r>
            <a:endParaRPr lang="en-US" altLang="zh-CN" sz="2800" dirty="0"/>
          </a:p>
          <a:p>
            <a:r>
              <a:rPr lang="en-US" altLang="zh-CN" sz="2800" dirty="0"/>
              <a:t> 3 salute .n.</a:t>
            </a:r>
            <a:r>
              <a:rPr lang="zh-CN" altLang="zh-CN" sz="2800" dirty="0">
                <a:solidFill>
                  <a:srgbClr val="830714"/>
                </a:solidFill>
              </a:rPr>
              <a:t>致敬</a:t>
            </a:r>
            <a:r>
              <a:rPr lang="en-US" altLang="zh-CN" sz="2800" dirty="0">
                <a:solidFill>
                  <a:srgbClr val="830714"/>
                </a:solidFill>
              </a:rPr>
              <a:t> </a:t>
            </a:r>
            <a:endParaRPr lang="zh-CN" altLang="zh-CN" sz="2800" dirty="0"/>
          </a:p>
          <a:p>
            <a:r>
              <a:rPr lang="en-US" altLang="zh-CN" sz="2800" dirty="0"/>
              <a:t>     </a:t>
            </a:r>
            <a:endParaRPr lang="zh-CN" altLang="zh-CN" sz="2800" dirty="0"/>
          </a:p>
        </p:txBody>
      </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42278" y="2930455"/>
            <a:ext cx="559397" cy="3927545"/>
          </a:xfrm>
          <a:prstGeom prst="rect">
            <a:avLst/>
          </a:prstGeom>
        </p:spPr>
      </p:pic>
      <p:pic>
        <p:nvPicPr>
          <p:cNvPr id="2" name="拜登就职演讲音频-剪辑-20210122204913">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6406814" y="5546202"/>
            <a:ext cx="609600" cy="609600"/>
          </a:xfrm>
          <a:prstGeom prst="rect">
            <a:avLst/>
          </a:prstGeom>
        </p:spPr>
      </p:pic>
    </p:spTree>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450" decel="100000" fill="hold"/>
                                        <p:tgtEl>
                                          <p:spTgt spid="2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70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23" grpId="0"/>
    </p:bldLst>
  </p:timing>
</p:sld>
</file>

<file path=ppt/tags/tag1.xml><?xml version="1.0" encoding="utf-8"?>
<p:tagLst xmlns:p="http://schemas.openxmlformats.org/presentationml/2006/main">
  <p:tag name="MH" val="20170414083924"/>
  <p:tag name="MH_LIBRARY" val="GRAPHIC"/>
  <p:tag name="MH_ORDER" val="TextBox 23"/>
</p:tagLst>
</file>

<file path=ppt/tags/tag10.xml><?xml version="1.0" encoding="utf-8"?>
<p:tagLst xmlns:p="http://schemas.openxmlformats.org/presentationml/2006/main">
  <p:tag name="MH" val="20170414083924"/>
  <p:tag name="MH_LIBRARY" val="GRAPHIC"/>
  <p:tag name="MH_ORDER" val="TextBox 23"/>
</p:tagLst>
</file>

<file path=ppt/tags/tag11.xml><?xml version="1.0" encoding="utf-8"?>
<p:tagLst xmlns:p="http://schemas.openxmlformats.org/presentationml/2006/main">
  <p:tag name="MH" val="20170414083924"/>
  <p:tag name="MH_LIBRARY" val="GRAPHIC"/>
  <p:tag name="MH_ORDER" val="TextBox 23"/>
</p:tagLst>
</file>

<file path=ppt/tags/tag12.xml><?xml version="1.0" encoding="utf-8"?>
<p:tagLst xmlns:p="http://schemas.openxmlformats.org/presentationml/2006/main">
  <p:tag name="MH" val="20170414083924"/>
  <p:tag name="MH_LIBRARY" val="GRAPHIC"/>
  <p:tag name="MH_ORDER" val="TextBox 23"/>
</p:tagLst>
</file>

<file path=ppt/tags/tag13.xml><?xml version="1.0" encoding="utf-8"?>
<p:tagLst xmlns:p="http://schemas.openxmlformats.org/presentationml/2006/main">
  <p:tag name="MH" val="20170414083924"/>
  <p:tag name="MH_LIBRARY" val="GRAPHIC"/>
  <p:tag name="MH_ORDER" val="TextBox 23"/>
</p:tagLst>
</file>

<file path=ppt/tags/tag14.xml><?xml version="1.0" encoding="utf-8"?>
<p:tagLst xmlns:p="http://schemas.openxmlformats.org/presentationml/2006/main">
  <p:tag name="MH" val="20170414083924"/>
  <p:tag name="MH_LIBRARY" val="GRAPHIC"/>
  <p:tag name="MH_ORDER" val="TextBox 23"/>
</p:tagLst>
</file>

<file path=ppt/tags/tag15.xml><?xml version="1.0" encoding="utf-8"?>
<p:tagLst xmlns:p="http://schemas.openxmlformats.org/presentationml/2006/main">
  <p:tag name="MH" val="20170414083924"/>
  <p:tag name="MH_LIBRARY" val="GRAPHIC"/>
  <p:tag name="MH_ORDER" val="TextBox 23"/>
</p:tagLst>
</file>

<file path=ppt/tags/tag16.xml><?xml version="1.0" encoding="utf-8"?>
<p:tagLst xmlns:p="http://schemas.openxmlformats.org/presentationml/2006/main">
  <p:tag name="MH" val="20170414083924"/>
  <p:tag name="MH_LIBRARY" val="GRAPHIC"/>
  <p:tag name="MH_ORDER" val="TextBox 23"/>
</p:tagLst>
</file>

<file path=ppt/tags/tag17.xml><?xml version="1.0" encoding="utf-8"?>
<p:tagLst xmlns:p="http://schemas.openxmlformats.org/presentationml/2006/main">
  <p:tag name="MH" val="20170414083924"/>
  <p:tag name="MH_LIBRARY" val="GRAPHIC"/>
  <p:tag name="MH_ORDER" val="TextBox 23"/>
</p:tagLst>
</file>

<file path=ppt/tags/tag18.xml><?xml version="1.0" encoding="utf-8"?>
<p:tagLst xmlns:p="http://schemas.openxmlformats.org/presentationml/2006/main">
  <p:tag name="MH" val="20170414083924"/>
  <p:tag name="MH_LIBRARY" val="GRAPHIC"/>
  <p:tag name="MH_ORDER" val="TextBox 23"/>
</p:tagLst>
</file>

<file path=ppt/tags/tag19.xml><?xml version="1.0" encoding="utf-8"?>
<p:tagLst xmlns:p="http://schemas.openxmlformats.org/presentationml/2006/main">
  <p:tag name="MH" val="20170414083924"/>
  <p:tag name="MH_LIBRARY" val="GRAPHIC"/>
  <p:tag name="MH_ORDER" val="TextBox 23"/>
</p:tagLst>
</file>

<file path=ppt/tags/tag2.xml><?xml version="1.0" encoding="utf-8"?>
<p:tagLst xmlns:p="http://schemas.openxmlformats.org/presentationml/2006/main">
  <p:tag name="MH" val="20170414083924"/>
  <p:tag name="MH_LIBRARY" val="GRAPHIC"/>
  <p:tag name="MH_ORDER" val="TextBox 23"/>
</p:tagLst>
</file>

<file path=ppt/tags/tag20.xml><?xml version="1.0" encoding="utf-8"?>
<p:tagLst xmlns:p="http://schemas.openxmlformats.org/presentationml/2006/main">
  <p:tag name="MH" val="20170414083924"/>
  <p:tag name="MH_LIBRARY" val="GRAPHIC"/>
  <p:tag name="MH_ORDER" val="TextBox 23"/>
</p:tagLst>
</file>

<file path=ppt/tags/tag21.xml><?xml version="1.0" encoding="utf-8"?>
<p:tagLst xmlns:p="http://schemas.openxmlformats.org/presentationml/2006/main">
  <p:tag name="MH" val="20170414083924"/>
  <p:tag name="MH_LIBRARY" val="GRAPHIC"/>
  <p:tag name="MH_ORDER" val="TextBox 23"/>
</p:tagLst>
</file>

<file path=ppt/tags/tag22.xml><?xml version="1.0" encoding="utf-8"?>
<p:tagLst xmlns:p="http://schemas.openxmlformats.org/presentationml/2006/main">
  <p:tag name="MH" val="20170414083924"/>
  <p:tag name="MH_LIBRARY" val="GRAPHIC"/>
  <p:tag name="MH_ORDER" val="TextBox 23"/>
</p:tagLst>
</file>

<file path=ppt/tags/tag23.xml><?xml version="1.0" encoding="utf-8"?>
<p:tagLst xmlns:p="http://schemas.openxmlformats.org/presentationml/2006/main">
  <p:tag name="MH" val="20170414083924"/>
  <p:tag name="MH_LIBRARY" val="GRAPHIC"/>
  <p:tag name="MH_ORDER" val="TextBox 23"/>
</p:tagLst>
</file>

<file path=ppt/tags/tag24.xml><?xml version="1.0" encoding="utf-8"?>
<p:tagLst xmlns:p="http://schemas.openxmlformats.org/presentationml/2006/main">
  <p:tag name="MH" val="20170414083924"/>
  <p:tag name="MH_LIBRARY" val="GRAPHIC"/>
  <p:tag name="MH_ORDER" val="TextBox 23"/>
</p:tagLst>
</file>

<file path=ppt/tags/tag25.xml><?xml version="1.0" encoding="utf-8"?>
<p:tagLst xmlns:p="http://schemas.openxmlformats.org/presentationml/2006/main">
  <p:tag name="MH" val="20170414083924"/>
  <p:tag name="MH_LIBRARY" val="GRAPHIC"/>
  <p:tag name="MH_ORDER" val="TextBox 23"/>
</p:tagLst>
</file>

<file path=ppt/tags/tag26.xml><?xml version="1.0" encoding="utf-8"?>
<p:tagLst xmlns:p="http://schemas.openxmlformats.org/presentationml/2006/main">
  <p:tag name="MH" val="20170414083924"/>
  <p:tag name="MH_LIBRARY" val="GRAPHIC"/>
  <p:tag name="MH_ORDER" val="TextBox 23"/>
</p:tagLst>
</file>

<file path=ppt/tags/tag27.xml><?xml version="1.0" encoding="utf-8"?>
<p:tagLst xmlns:p="http://schemas.openxmlformats.org/presentationml/2006/main">
  <p:tag name="MH" val="20170414083924"/>
  <p:tag name="MH_LIBRARY" val="GRAPHIC"/>
  <p:tag name="MH_ORDER" val="TextBox 23"/>
</p:tagLst>
</file>

<file path=ppt/tags/tag28.xml><?xml version="1.0" encoding="utf-8"?>
<p:tagLst xmlns:p="http://schemas.openxmlformats.org/presentationml/2006/main">
  <p:tag name="MH" val="20170414083924"/>
  <p:tag name="MH_LIBRARY" val="GRAPHIC"/>
  <p:tag name="MH_ORDER" val="TextBox 23"/>
</p:tagLst>
</file>

<file path=ppt/tags/tag29.xml><?xml version="1.0" encoding="utf-8"?>
<p:tagLst xmlns:p="http://schemas.openxmlformats.org/presentationml/2006/main">
  <p:tag name="MH" val="20170414083924"/>
  <p:tag name="MH_LIBRARY" val="GRAPHIC"/>
  <p:tag name="MH_ORDER" val="TextBox 23"/>
</p:tagLst>
</file>

<file path=ppt/tags/tag3.xml><?xml version="1.0" encoding="utf-8"?>
<p:tagLst xmlns:p="http://schemas.openxmlformats.org/presentationml/2006/main">
  <p:tag name="MH" val="20170414083924"/>
  <p:tag name="MH_LIBRARY" val="GRAPHIC"/>
  <p:tag name="MH_ORDER" val="TextBox 23"/>
</p:tagLst>
</file>

<file path=ppt/tags/tag30.xml><?xml version="1.0" encoding="utf-8"?>
<p:tagLst xmlns:p="http://schemas.openxmlformats.org/presentationml/2006/main">
  <p:tag name="MH" val="20170414083924"/>
  <p:tag name="MH_LIBRARY" val="GRAPHIC"/>
  <p:tag name="MH_ORDER" val="TextBox 23"/>
</p:tagLst>
</file>

<file path=ppt/tags/tag31.xml><?xml version="1.0" encoding="utf-8"?>
<p:tagLst xmlns:p="http://schemas.openxmlformats.org/presentationml/2006/main">
  <p:tag name="MH" val="20170414083924"/>
  <p:tag name="MH_LIBRARY" val="GRAPHIC"/>
  <p:tag name="MH_ORDER" val="TextBox 23"/>
</p:tagLst>
</file>

<file path=ppt/tags/tag32.xml><?xml version="1.0" encoding="utf-8"?>
<p:tagLst xmlns:p="http://schemas.openxmlformats.org/presentationml/2006/main">
  <p:tag name="MH" val="20170414083924"/>
  <p:tag name="MH_LIBRARY" val="GRAPHIC"/>
  <p:tag name="MH_ORDER" val="TextBox 23"/>
</p:tagLst>
</file>

<file path=ppt/tags/tag33.xml><?xml version="1.0" encoding="utf-8"?>
<p:tagLst xmlns:p="http://schemas.openxmlformats.org/presentationml/2006/main">
  <p:tag name="MH" val="20170414083924"/>
  <p:tag name="MH_LIBRARY" val="GRAPHIC"/>
  <p:tag name="MH_ORDER" val="TextBox 23"/>
</p:tagLst>
</file>

<file path=ppt/tags/tag34.xml><?xml version="1.0" encoding="utf-8"?>
<p:tagLst xmlns:p="http://schemas.openxmlformats.org/presentationml/2006/main">
  <p:tag name="MH" val="20170414083924"/>
  <p:tag name="MH_LIBRARY" val="GRAPHIC"/>
  <p:tag name="MH_ORDER" val="TextBox 23"/>
</p:tagLst>
</file>

<file path=ppt/tags/tag35.xml><?xml version="1.0" encoding="utf-8"?>
<p:tagLst xmlns:p="http://schemas.openxmlformats.org/presentationml/2006/main">
  <p:tag name="MH" val="20170507081541"/>
  <p:tag name="MH_LIBRARY" val="GRAPHIC"/>
  <p:tag name="MH_ORDER" val="TextBox 1"/>
</p:tagLst>
</file>

<file path=ppt/tags/tag36.xml><?xml version="1.0" encoding="utf-8"?>
<p:tagLst xmlns:p="http://schemas.openxmlformats.org/presentationml/2006/main">
  <p:tag name="MH" val="20170507081541"/>
  <p:tag name="MH_LIBRARY" val="GRAPHIC"/>
  <p:tag name="MH_ORDER" val="Block Arc 2"/>
</p:tagLst>
</file>

<file path=ppt/tags/tag37.xml><?xml version="1.0" encoding="utf-8"?>
<p:tagLst xmlns:p="http://schemas.openxmlformats.org/presentationml/2006/main">
  <p:tag name="MH" val="20170507081541"/>
  <p:tag name="MH_LIBRARY" val="GRAPHIC"/>
  <p:tag name="MH_ORDER" val="TextBox 8"/>
</p:tagLst>
</file>

<file path=ppt/tags/tag4.xml><?xml version="1.0" encoding="utf-8"?>
<p:tagLst xmlns:p="http://schemas.openxmlformats.org/presentationml/2006/main">
  <p:tag name="MH" val="20170414083924"/>
  <p:tag name="MH_LIBRARY" val="GRAPHIC"/>
  <p:tag name="MH_ORDER" val="TextBox 23"/>
</p:tagLst>
</file>

<file path=ppt/tags/tag5.xml><?xml version="1.0" encoding="utf-8"?>
<p:tagLst xmlns:p="http://schemas.openxmlformats.org/presentationml/2006/main">
  <p:tag name="MH" val="20170414083924"/>
  <p:tag name="MH_LIBRARY" val="GRAPHIC"/>
  <p:tag name="MH_ORDER" val="TextBox 23"/>
</p:tagLst>
</file>

<file path=ppt/tags/tag6.xml><?xml version="1.0" encoding="utf-8"?>
<p:tagLst xmlns:p="http://schemas.openxmlformats.org/presentationml/2006/main">
  <p:tag name="MH" val="20170414083924"/>
  <p:tag name="MH_LIBRARY" val="GRAPHIC"/>
  <p:tag name="MH_ORDER" val="TextBox 23"/>
</p:tagLst>
</file>

<file path=ppt/tags/tag7.xml><?xml version="1.0" encoding="utf-8"?>
<p:tagLst xmlns:p="http://schemas.openxmlformats.org/presentationml/2006/main">
  <p:tag name="MH" val="20170414083924"/>
  <p:tag name="MH_LIBRARY" val="GRAPHIC"/>
  <p:tag name="MH_ORDER" val="TextBox 23"/>
</p:tagLst>
</file>

<file path=ppt/tags/tag8.xml><?xml version="1.0" encoding="utf-8"?>
<p:tagLst xmlns:p="http://schemas.openxmlformats.org/presentationml/2006/main">
  <p:tag name="MH" val="20170414083924"/>
  <p:tag name="MH_LIBRARY" val="GRAPHIC"/>
  <p:tag name="MH_ORDER" val="TextBox 23"/>
</p:tagLst>
</file>

<file path=ppt/tags/tag9.xml><?xml version="1.0" encoding="utf-8"?>
<p:tagLst xmlns:p="http://schemas.openxmlformats.org/presentationml/2006/main">
  <p:tag name="MH" val="20170414083924"/>
  <p:tag name="MH_LIBRARY" val="GRAPHIC"/>
  <p:tag name="MH_ORDER" val="TextBox 23"/>
</p:tagLst>
</file>

<file path=ppt/theme/theme1.xml><?xml version="1.0" encoding="utf-8"?>
<a:theme xmlns:a="http://schemas.openxmlformats.org/drawingml/2006/main" name="Office 主题​​">
  <a:themeElements>
    <a:clrScheme name="自定义 8">
      <a:dk1>
        <a:sysClr val="windowText" lastClr="000000"/>
      </a:dk1>
      <a:lt1>
        <a:sysClr val="window" lastClr="FFFFFF"/>
      </a:lt1>
      <a:dk2>
        <a:srgbClr val="44546A"/>
      </a:dk2>
      <a:lt2>
        <a:srgbClr val="E7E6E6"/>
      </a:lt2>
      <a:accent1>
        <a:srgbClr val="C00000"/>
      </a:accent1>
      <a:accent2>
        <a:srgbClr val="000000"/>
      </a:accent2>
      <a:accent3>
        <a:srgbClr val="7F7F7F"/>
      </a:accent3>
      <a:accent4>
        <a:srgbClr val="FFC000"/>
      </a:accent4>
      <a:accent5>
        <a:srgbClr val="5B9BD5"/>
      </a:accent5>
      <a:accent6>
        <a:srgbClr val="70AD47"/>
      </a:accent6>
      <a:hlink>
        <a:srgbClr val="0563C1"/>
      </a:hlink>
      <a:folHlink>
        <a:srgbClr val="954F72"/>
      </a:folHlink>
    </a:clrScheme>
    <a:fontScheme name="自定义 1">
      <a:majorFont>
        <a:latin typeface="Arial"/>
        <a:ea typeface="幼圆"/>
        <a:cs typeface=""/>
      </a:majorFont>
      <a:minorFont>
        <a:latin typeface="Arial"/>
        <a:ea typeface="幼圆"/>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18326</Words>
  <Application>WPS 演示</Application>
  <PresentationFormat>宽屏</PresentationFormat>
  <Paragraphs>210</Paragraphs>
  <Slides>37</Slides>
  <Notes>36</Notes>
  <HiddenSlides>0</HiddenSlides>
  <MMClips>29</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37</vt:i4>
      </vt:variant>
    </vt:vector>
  </HeadingPairs>
  <TitlesOfParts>
    <vt:vector size="51" baseType="lpstr">
      <vt:lpstr>Arial</vt:lpstr>
      <vt:lpstr>宋体</vt:lpstr>
      <vt:lpstr>Wingdings</vt:lpstr>
      <vt:lpstr>印品黑体</vt:lpstr>
      <vt:lpstr>黑体</vt:lpstr>
      <vt:lpstr>幼圆</vt:lpstr>
      <vt:lpstr>微软雅黑</vt:lpstr>
      <vt:lpstr>Arial Unicode MS</vt:lpstr>
      <vt:lpstr>Calibri</vt:lpstr>
      <vt:lpstr>Times New Roman</vt:lpstr>
      <vt:lpstr>HelveticaNeue</vt:lpstr>
      <vt:lpstr>NumberOnly</vt:lpstr>
      <vt:lpstr>华文新魏</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0508红色花朵PPT模板</dc:title>
  <dc:creator>admin013512</dc:creator>
  <cp:lastModifiedBy>南山有谷堆</cp:lastModifiedBy>
  <cp:revision>200</cp:revision>
  <dcterms:created xsi:type="dcterms:W3CDTF">2017-04-14T00:40:00Z</dcterms:created>
  <dcterms:modified xsi:type="dcterms:W3CDTF">2021-01-25T03:53:20Z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2052-11.8.2.8506</vt:lpwstr>
  </property>
</Properties>
</file>