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90"/>
  </p:notesMasterIdLst>
  <p:handoutMasterIdLst>
    <p:handoutMasterId r:id="rId91"/>
  </p:handoutMasterIdLst>
  <p:sldIdLst>
    <p:sldId id="1359" r:id="rId2"/>
    <p:sldId id="1490" r:id="rId3"/>
    <p:sldId id="1527" r:id="rId4"/>
    <p:sldId id="1528" r:id="rId5"/>
    <p:sldId id="1529" r:id="rId6"/>
    <p:sldId id="1510" r:id="rId7"/>
    <p:sldId id="1530" r:id="rId8"/>
    <p:sldId id="1547" r:id="rId9"/>
    <p:sldId id="1531" r:id="rId10"/>
    <p:sldId id="1532" r:id="rId11"/>
    <p:sldId id="1548" r:id="rId12"/>
    <p:sldId id="1533" r:id="rId13"/>
    <p:sldId id="1534" r:id="rId14"/>
    <p:sldId id="1549" r:id="rId15"/>
    <p:sldId id="1535" r:id="rId16"/>
    <p:sldId id="1536" r:id="rId17"/>
    <p:sldId id="1538" r:id="rId18"/>
    <p:sldId id="1537" r:id="rId19"/>
    <p:sldId id="1539" r:id="rId20"/>
    <p:sldId id="1540" r:id="rId21"/>
    <p:sldId id="1543" r:id="rId22"/>
    <p:sldId id="1541" r:id="rId23"/>
    <p:sldId id="1544" r:id="rId24"/>
    <p:sldId id="1542" r:id="rId25"/>
    <p:sldId id="1545" r:id="rId26"/>
    <p:sldId id="1550" r:id="rId27"/>
    <p:sldId id="1551" r:id="rId28"/>
    <p:sldId id="1552" r:id="rId29"/>
    <p:sldId id="1553" r:id="rId30"/>
    <p:sldId id="1554" r:id="rId31"/>
    <p:sldId id="1555" r:id="rId32"/>
    <p:sldId id="1556" r:id="rId33"/>
    <p:sldId id="1557" r:id="rId34"/>
    <p:sldId id="1558" r:id="rId35"/>
    <p:sldId id="1559" r:id="rId36"/>
    <p:sldId id="1560" r:id="rId37"/>
    <p:sldId id="1561" r:id="rId38"/>
    <p:sldId id="1562" r:id="rId39"/>
    <p:sldId id="1563" r:id="rId40"/>
    <p:sldId id="1564" r:id="rId41"/>
    <p:sldId id="1566" r:id="rId42"/>
    <p:sldId id="1568" r:id="rId43"/>
    <p:sldId id="1567" r:id="rId44"/>
    <p:sldId id="1569" r:id="rId45"/>
    <p:sldId id="1571" r:id="rId46"/>
    <p:sldId id="1572" r:id="rId47"/>
    <p:sldId id="1574" r:id="rId48"/>
    <p:sldId id="1575" r:id="rId49"/>
    <p:sldId id="1576" r:id="rId50"/>
    <p:sldId id="1577" r:id="rId51"/>
    <p:sldId id="1578" r:id="rId52"/>
    <p:sldId id="1579" r:id="rId53"/>
    <p:sldId id="1580" r:id="rId54"/>
    <p:sldId id="1581" r:id="rId55"/>
    <p:sldId id="1582" r:id="rId56"/>
    <p:sldId id="1583" r:id="rId57"/>
    <p:sldId id="1584" r:id="rId58"/>
    <p:sldId id="1585" r:id="rId59"/>
    <p:sldId id="1586" r:id="rId60"/>
    <p:sldId id="1587" r:id="rId61"/>
    <p:sldId id="1588" r:id="rId62"/>
    <p:sldId id="1589" r:id="rId63"/>
    <p:sldId id="1590" r:id="rId64"/>
    <p:sldId id="1591" r:id="rId65"/>
    <p:sldId id="1593" r:id="rId66"/>
    <p:sldId id="1594" r:id="rId67"/>
    <p:sldId id="1595" r:id="rId68"/>
    <p:sldId id="1596" r:id="rId69"/>
    <p:sldId id="1598" r:id="rId70"/>
    <p:sldId id="1597" r:id="rId71"/>
    <p:sldId id="1599" r:id="rId72"/>
    <p:sldId id="1600" r:id="rId73"/>
    <p:sldId id="1601" r:id="rId74"/>
    <p:sldId id="1602" r:id="rId75"/>
    <p:sldId id="1603" r:id="rId76"/>
    <p:sldId id="1604" r:id="rId77"/>
    <p:sldId id="1605" r:id="rId78"/>
    <p:sldId id="1606" r:id="rId79"/>
    <p:sldId id="1607" r:id="rId80"/>
    <p:sldId id="1608" r:id="rId81"/>
    <p:sldId id="1609" r:id="rId82"/>
    <p:sldId id="1610" r:id="rId83"/>
    <p:sldId id="1611" r:id="rId84"/>
    <p:sldId id="1612" r:id="rId85"/>
    <p:sldId id="1613" r:id="rId86"/>
    <p:sldId id="1615" r:id="rId87"/>
    <p:sldId id="1616" r:id="rId88"/>
    <p:sldId id="1617" r:id="rId89"/>
  </p:sldIdLst>
  <p:sldSz cx="12190413" cy="6859588"/>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00CC"/>
    <a:srgbClr val="0000FF"/>
    <a:srgbClr val="9BBD59"/>
    <a:srgbClr val="7BC14A"/>
    <a:srgbClr val="B4C7E7"/>
    <a:srgbClr val="FFD966"/>
    <a:srgbClr val="F3EFE5"/>
    <a:srgbClr val="00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86" autoAdjust="0"/>
    <p:restoredTop sz="96970" autoAdjust="0"/>
  </p:normalViewPr>
  <p:slideViewPr>
    <p:cSldViewPr>
      <p:cViewPr varScale="1">
        <p:scale>
          <a:sx n="106" d="100"/>
          <a:sy n="106" d="100"/>
        </p:scale>
        <p:origin x="132" y="288"/>
      </p:cViewPr>
      <p:guideLst>
        <p:guide orient="horz" pos="2161"/>
        <p:guide pos="384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396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D594FB-2808-45A5-BDC8-80C0F481B27E}" type="datetimeFigureOut">
              <a:rPr lang="zh-CN" altLang="en-US" smtClean="0"/>
              <a:t>2021/1/25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85B4082-C5AE-46D0-A000-D929E8B25956}" type="slidenum">
              <a:rPr lang="zh-CN" altLang="en-US" smtClean="0"/>
              <a:t>‹#›</a:t>
            </a:fld>
            <a:endParaRPr lang="zh-CN" altLang="en-US"/>
          </a:p>
        </p:txBody>
      </p:sp>
    </p:spTree>
    <p:extLst>
      <p:ext uri="{BB962C8B-B14F-4D97-AF65-F5344CB8AC3E}">
        <p14:creationId xmlns:p14="http://schemas.microsoft.com/office/powerpoint/2010/main" val="7381113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FAA0F-2349-45DA-9EBD-9D94C9A1CFA0}" type="datetimeFigureOut">
              <a:rPr lang="zh-CN" altLang="en-US" smtClean="0"/>
              <a:t>2021/1/25</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F37086-15D0-443D-AF17-A3F21825C045}" type="slidenum">
              <a:rPr lang="zh-CN" altLang="en-US" smtClean="0"/>
              <a:t>‹#›</a:t>
            </a:fld>
            <a:endParaRPr lang="zh-CN" altLang="en-US"/>
          </a:p>
        </p:txBody>
      </p:sp>
    </p:spTree>
    <p:extLst>
      <p:ext uri="{BB962C8B-B14F-4D97-AF65-F5344CB8AC3E}">
        <p14:creationId xmlns:p14="http://schemas.microsoft.com/office/powerpoint/2010/main" val="2725096833"/>
      </p:ext>
    </p:extLst>
  </p:cSld>
  <p:clrMap bg1="lt1" tx1="dk1" bg2="lt2" tx2="dk2" accent1="accent1" accent2="accent2" accent3="accent3" accent4="accent4" accent5="accent5" accent6="accent6" hlink="hlink" folHlink="folHlink"/>
  <p:notesStyle>
    <a:lvl1pPr marL="0" algn="l" defTabSz="1218565" rtl="0" eaLnBrk="1" latinLnBrk="0" hangingPunct="1">
      <a:defRPr sz="1600" kern="1200">
        <a:solidFill>
          <a:schemeClr val="tx1"/>
        </a:solidFill>
        <a:latin typeface="+mn-lt"/>
        <a:ea typeface="+mn-ea"/>
        <a:cs typeface="+mn-cs"/>
      </a:defRPr>
    </a:lvl1pPr>
    <a:lvl2pPr marL="609600" algn="l" defTabSz="1218565" rtl="0" eaLnBrk="1" latinLnBrk="0" hangingPunct="1">
      <a:defRPr sz="1600" kern="1200">
        <a:solidFill>
          <a:schemeClr val="tx1"/>
        </a:solidFill>
        <a:latin typeface="+mn-lt"/>
        <a:ea typeface="+mn-ea"/>
        <a:cs typeface="+mn-cs"/>
      </a:defRPr>
    </a:lvl2pPr>
    <a:lvl3pPr marL="1219200" algn="l" defTabSz="1218565" rtl="0" eaLnBrk="1" latinLnBrk="0" hangingPunct="1">
      <a:defRPr sz="1600" kern="1200">
        <a:solidFill>
          <a:schemeClr val="tx1"/>
        </a:solidFill>
        <a:latin typeface="+mn-lt"/>
        <a:ea typeface="+mn-ea"/>
        <a:cs typeface="+mn-cs"/>
      </a:defRPr>
    </a:lvl3pPr>
    <a:lvl4pPr marL="1828800" algn="l" defTabSz="1218565" rtl="0" eaLnBrk="1" latinLnBrk="0" hangingPunct="1">
      <a:defRPr sz="1600" kern="1200">
        <a:solidFill>
          <a:schemeClr val="tx1"/>
        </a:solidFill>
        <a:latin typeface="+mn-lt"/>
        <a:ea typeface="+mn-ea"/>
        <a:cs typeface="+mn-cs"/>
      </a:defRPr>
    </a:lvl4pPr>
    <a:lvl5pPr marL="2438400" algn="l" defTabSz="1218565" rtl="0" eaLnBrk="1" latinLnBrk="0" hangingPunct="1">
      <a:defRPr sz="1600" kern="1200">
        <a:solidFill>
          <a:schemeClr val="tx1"/>
        </a:solidFill>
        <a:latin typeface="+mn-lt"/>
        <a:ea typeface="+mn-ea"/>
        <a:cs typeface="+mn-cs"/>
      </a:defRPr>
    </a:lvl5pPr>
    <a:lvl6pPr marL="3048000" algn="l" defTabSz="1218565" rtl="0" eaLnBrk="1" latinLnBrk="0" hangingPunct="1">
      <a:defRPr sz="1600" kern="1200">
        <a:solidFill>
          <a:schemeClr val="tx1"/>
        </a:solidFill>
        <a:latin typeface="+mn-lt"/>
        <a:ea typeface="+mn-ea"/>
        <a:cs typeface="+mn-cs"/>
      </a:defRPr>
    </a:lvl6pPr>
    <a:lvl7pPr marL="3657600" algn="l" defTabSz="1218565" rtl="0" eaLnBrk="1" latinLnBrk="0" hangingPunct="1">
      <a:defRPr sz="1600" kern="1200">
        <a:solidFill>
          <a:schemeClr val="tx1"/>
        </a:solidFill>
        <a:latin typeface="+mn-lt"/>
        <a:ea typeface="+mn-ea"/>
        <a:cs typeface="+mn-cs"/>
      </a:defRPr>
    </a:lvl7pPr>
    <a:lvl8pPr marL="4267200" algn="l" defTabSz="1218565" rtl="0" eaLnBrk="1" latinLnBrk="0" hangingPunct="1">
      <a:defRPr sz="1600" kern="1200">
        <a:solidFill>
          <a:schemeClr val="tx1"/>
        </a:solidFill>
        <a:latin typeface="+mn-lt"/>
        <a:ea typeface="+mn-ea"/>
        <a:cs typeface="+mn-cs"/>
      </a:defRPr>
    </a:lvl8pPr>
    <a:lvl9pPr marL="4876800" algn="l" defTabSz="121856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2A2D68C-1521-F140-8B5D-7E4BBA8AC0EB}"/>
              </a:ext>
            </a:extLst>
          </p:cNvPr>
          <p:cNvSpPr>
            <a:spLocks noGrp="1"/>
          </p:cNvSpPr>
          <p:nvPr>
            <p:ph type="ctrTitle"/>
          </p:nvPr>
        </p:nvSpPr>
        <p:spPr>
          <a:xfrm>
            <a:off x="1523802" y="1122623"/>
            <a:ext cx="9142810" cy="2388153"/>
          </a:xfrm>
        </p:spPr>
        <p:txBody>
          <a:bodyPr anchor="b"/>
          <a:lstStyle>
            <a:lvl1pPr algn="ctr">
              <a:defRPr sz="5999"/>
            </a:lvl1pPr>
          </a:lstStyle>
          <a:p>
            <a:r>
              <a:rPr kumimoji="1" lang="zh-CN" altLang="en-US"/>
              <a:t>单击此处编辑母版标题样式</a:t>
            </a:r>
          </a:p>
        </p:txBody>
      </p:sp>
      <p:sp>
        <p:nvSpPr>
          <p:cNvPr id="3" name="副标题 2">
            <a:extLst>
              <a:ext uri="{FF2B5EF4-FFF2-40B4-BE49-F238E27FC236}">
                <a16:creationId xmlns:a16="http://schemas.microsoft.com/office/drawing/2014/main" id="{670E48A4-66EB-B04E-9B51-0970A76B756F}"/>
              </a:ext>
            </a:extLst>
          </p:cNvPr>
          <p:cNvSpPr>
            <a:spLocks noGrp="1"/>
          </p:cNvSpPr>
          <p:nvPr>
            <p:ph type="subTitle" idx="1"/>
          </p:nvPr>
        </p:nvSpPr>
        <p:spPr>
          <a:xfrm>
            <a:off x="1523802" y="3602872"/>
            <a:ext cx="9142810" cy="1656145"/>
          </a:xfrm>
        </p:spPr>
        <p:txBody>
          <a:bodyPr/>
          <a:lstStyle>
            <a:lvl1pPr marL="0" indent="0" algn="ctr">
              <a:buNone/>
              <a:defRPr sz="2400"/>
            </a:lvl1pPr>
            <a:lvl2pPr marL="457154" indent="0" algn="ctr">
              <a:buNone/>
              <a:defRPr sz="2000"/>
            </a:lvl2pPr>
            <a:lvl3pPr marL="914309" indent="0" algn="ctr">
              <a:buNone/>
              <a:defRPr sz="1800"/>
            </a:lvl3pPr>
            <a:lvl4pPr marL="1371463" indent="0" algn="ctr">
              <a:buNone/>
              <a:defRPr sz="1600"/>
            </a:lvl4pPr>
            <a:lvl5pPr marL="1828617" indent="0" algn="ctr">
              <a:buNone/>
              <a:defRPr sz="1600"/>
            </a:lvl5pPr>
            <a:lvl6pPr marL="2285771" indent="0" algn="ctr">
              <a:buNone/>
              <a:defRPr sz="1600"/>
            </a:lvl6pPr>
            <a:lvl7pPr marL="2742926" indent="0" algn="ctr">
              <a:buNone/>
              <a:defRPr sz="1600"/>
            </a:lvl7pPr>
            <a:lvl8pPr marL="3200080" indent="0" algn="ctr">
              <a:buNone/>
              <a:defRPr sz="1600"/>
            </a:lvl8pPr>
            <a:lvl9pPr marL="3657234"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67B9568D-3C80-4846-9990-198518CE6E70}"/>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5" name="页脚占位符 4">
            <a:extLst>
              <a:ext uri="{FF2B5EF4-FFF2-40B4-BE49-F238E27FC236}">
                <a16:creationId xmlns:a16="http://schemas.microsoft.com/office/drawing/2014/main" id="{F7092602-45E1-1C42-81E5-EBB9F57A355F}"/>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F70E4986-E72E-DA44-8B66-0E090654E4E1}"/>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2042515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A30578-43A2-FC40-8D23-AEDF5FC483E9}"/>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F9B4A392-A60F-AF45-B18B-DAE0C9F10629}"/>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57B37369-CFFE-CE49-99E9-7AB88F4E4727}"/>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5" name="页脚占位符 4">
            <a:extLst>
              <a:ext uri="{FF2B5EF4-FFF2-40B4-BE49-F238E27FC236}">
                <a16:creationId xmlns:a16="http://schemas.microsoft.com/office/drawing/2014/main" id="{DD4A9468-F9D1-2C4E-8448-7D7B9BDE332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EC5C8A9A-93D0-A046-9FA8-E754A364D7E2}"/>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2330760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B51B2EB8-8864-0C44-A202-10F1CDF55CA6}"/>
              </a:ext>
            </a:extLst>
          </p:cNvPr>
          <p:cNvSpPr>
            <a:spLocks noGrp="1"/>
          </p:cNvSpPr>
          <p:nvPr>
            <p:ph type="title" orient="vert"/>
          </p:nvPr>
        </p:nvSpPr>
        <p:spPr>
          <a:xfrm>
            <a:off x="8723764" y="365209"/>
            <a:ext cx="2628558" cy="5813184"/>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1CBDE3FD-A740-594E-AC38-69D5C3E99DEE}"/>
              </a:ext>
            </a:extLst>
          </p:cNvPr>
          <p:cNvSpPr>
            <a:spLocks noGrp="1"/>
          </p:cNvSpPr>
          <p:nvPr>
            <p:ph type="body" orient="vert" idx="1"/>
          </p:nvPr>
        </p:nvSpPr>
        <p:spPr>
          <a:xfrm>
            <a:off x="838091" y="365209"/>
            <a:ext cx="7733293" cy="5813184"/>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67FE50E7-C5C1-154C-9B9D-7CC1B6F5067C}"/>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5" name="页脚占位符 4">
            <a:extLst>
              <a:ext uri="{FF2B5EF4-FFF2-40B4-BE49-F238E27FC236}">
                <a16:creationId xmlns:a16="http://schemas.microsoft.com/office/drawing/2014/main" id="{49EE2763-73C1-C543-A9FA-56D20C25061A}"/>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F78D35ED-946A-C74A-820C-2AAC9CCED917}"/>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4130756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021089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两栏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3318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D05990-4BFF-4F47-A3F1-73CD97EA68D8}"/>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CC3CA35A-41AB-DC4D-8ABA-E0FECA6DD562}"/>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DB0C665A-EF79-FF4B-86A3-FA99012ABE33}"/>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5" name="页脚占位符 4">
            <a:extLst>
              <a:ext uri="{FF2B5EF4-FFF2-40B4-BE49-F238E27FC236}">
                <a16:creationId xmlns:a16="http://schemas.microsoft.com/office/drawing/2014/main" id="{7AC8DB05-8F1E-C641-8E55-0B68DEB046D1}"/>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06D843F1-B522-6449-9F6D-D6D4191E4DE5}"/>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2672714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75F285-901E-3F4D-90AE-D8CDD72ECFDC}"/>
              </a:ext>
            </a:extLst>
          </p:cNvPr>
          <p:cNvSpPr>
            <a:spLocks noGrp="1"/>
          </p:cNvSpPr>
          <p:nvPr>
            <p:ph type="title"/>
          </p:nvPr>
        </p:nvSpPr>
        <p:spPr>
          <a:xfrm>
            <a:off x="831742" y="1710134"/>
            <a:ext cx="10514231" cy="2853398"/>
          </a:xfrm>
        </p:spPr>
        <p:txBody>
          <a:bodyPr anchor="b"/>
          <a:lstStyle>
            <a:lvl1pPr>
              <a:defRPr sz="5999"/>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12031E7D-8F6B-134F-B127-1E26E6DE0E21}"/>
              </a:ext>
            </a:extLst>
          </p:cNvPr>
          <p:cNvSpPr>
            <a:spLocks noGrp="1"/>
          </p:cNvSpPr>
          <p:nvPr>
            <p:ph type="body" idx="1"/>
          </p:nvPr>
        </p:nvSpPr>
        <p:spPr>
          <a:xfrm>
            <a:off x="831742" y="4590526"/>
            <a:ext cx="10514231" cy="1500534"/>
          </a:xfrm>
        </p:spPr>
        <p:txBody>
          <a:bodyPr/>
          <a:lstStyle>
            <a:lvl1pPr marL="0" indent="0">
              <a:buNone/>
              <a:defRPr sz="2400">
                <a:solidFill>
                  <a:schemeClr val="tx1">
                    <a:tint val="75000"/>
                  </a:schemeClr>
                </a:solidFill>
              </a:defRPr>
            </a:lvl1pPr>
            <a:lvl2pPr marL="457154" indent="0">
              <a:buNone/>
              <a:defRPr sz="2000">
                <a:solidFill>
                  <a:schemeClr val="tx1">
                    <a:tint val="75000"/>
                  </a:schemeClr>
                </a:solidFill>
              </a:defRPr>
            </a:lvl2pPr>
            <a:lvl3pPr marL="914309" indent="0">
              <a:buNone/>
              <a:defRPr sz="1800">
                <a:solidFill>
                  <a:schemeClr val="tx1">
                    <a:tint val="75000"/>
                  </a:schemeClr>
                </a:solidFill>
              </a:defRPr>
            </a:lvl3pPr>
            <a:lvl4pPr marL="1371463" indent="0">
              <a:buNone/>
              <a:defRPr sz="1600">
                <a:solidFill>
                  <a:schemeClr val="tx1">
                    <a:tint val="75000"/>
                  </a:schemeClr>
                </a:solidFill>
              </a:defRPr>
            </a:lvl4pPr>
            <a:lvl5pPr marL="1828617" indent="0">
              <a:buNone/>
              <a:defRPr sz="1600">
                <a:solidFill>
                  <a:schemeClr val="tx1">
                    <a:tint val="75000"/>
                  </a:schemeClr>
                </a:solidFill>
              </a:defRPr>
            </a:lvl5pPr>
            <a:lvl6pPr marL="2285771" indent="0">
              <a:buNone/>
              <a:defRPr sz="1600">
                <a:solidFill>
                  <a:schemeClr val="tx1">
                    <a:tint val="75000"/>
                  </a:schemeClr>
                </a:solidFill>
              </a:defRPr>
            </a:lvl6pPr>
            <a:lvl7pPr marL="2742926" indent="0">
              <a:buNone/>
              <a:defRPr sz="1600">
                <a:solidFill>
                  <a:schemeClr val="tx1">
                    <a:tint val="75000"/>
                  </a:schemeClr>
                </a:solidFill>
              </a:defRPr>
            </a:lvl7pPr>
            <a:lvl8pPr marL="3200080" indent="0">
              <a:buNone/>
              <a:defRPr sz="1600">
                <a:solidFill>
                  <a:schemeClr val="tx1">
                    <a:tint val="75000"/>
                  </a:schemeClr>
                </a:solidFill>
              </a:defRPr>
            </a:lvl8pPr>
            <a:lvl9pPr marL="3657234"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59CE5714-E505-B248-8689-66773BFF0BEE}"/>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5" name="页脚占位符 4">
            <a:extLst>
              <a:ext uri="{FF2B5EF4-FFF2-40B4-BE49-F238E27FC236}">
                <a16:creationId xmlns:a16="http://schemas.microsoft.com/office/drawing/2014/main" id="{B9D69239-F970-B94B-8264-BB916061276E}"/>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32BB86A8-28EE-BE44-B700-C1507D2AFBE2}"/>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554771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F2298A-7EF7-144A-9763-34E51659D6F4}"/>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277DC224-0E8E-B246-90D8-329D32F26E17}"/>
              </a:ext>
            </a:extLst>
          </p:cNvPr>
          <p:cNvSpPr>
            <a:spLocks noGrp="1"/>
          </p:cNvSpPr>
          <p:nvPr>
            <p:ph sz="half" idx="1"/>
          </p:nvPr>
        </p:nvSpPr>
        <p:spPr>
          <a:xfrm>
            <a:off x="838091" y="1826048"/>
            <a:ext cx="5180926" cy="4352346"/>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25A7F3BC-0AA5-A940-8351-D0809B0318F4}"/>
              </a:ext>
            </a:extLst>
          </p:cNvPr>
          <p:cNvSpPr>
            <a:spLocks noGrp="1"/>
          </p:cNvSpPr>
          <p:nvPr>
            <p:ph sz="half" idx="2"/>
          </p:nvPr>
        </p:nvSpPr>
        <p:spPr>
          <a:xfrm>
            <a:off x="6171396" y="1826048"/>
            <a:ext cx="5180926" cy="4352346"/>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430F89AB-784E-434B-8503-971B2EE32380}"/>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6" name="页脚占位符 5">
            <a:extLst>
              <a:ext uri="{FF2B5EF4-FFF2-40B4-BE49-F238E27FC236}">
                <a16:creationId xmlns:a16="http://schemas.microsoft.com/office/drawing/2014/main" id="{F893E022-92BD-1641-B728-E668D96A8054}"/>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39C02B8F-2B77-EA46-B9B2-F6B82BF87A9D}"/>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1196293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D55470-4CE3-8346-AE3C-C055ADEC0985}"/>
              </a:ext>
            </a:extLst>
          </p:cNvPr>
          <p:cNvSpPr>
            <a:spLocks noGrp="1"/>
          </p:cNvSpPr>
          <p:nvPr>
            <p:ph type="title"/>
          </p:nvPr>
        </p:nvSpPr>
        <p:spPr>
          <a:xfrm>
            <a:off x="839679" y="365210"/>
            <a:ext cx="10514231" cy="1325870"/>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09606210-039E-3849-8357-D44018E025A4}"/>
              </a:ext>
            </a:extLst>
          </p:cNvPr>
          <p:cNvSpPr>
            <a:spLocks noGrp="1"/>
          </p:cNvSpPr>
          <p:nvPr>
            <p:ph type="body" idx="1"/>
          </p:nvPr>
        </p:nvSpPr>
        <p:spPr>
          <a:xfrm>
            <a:off x="839679" y="1681552"/>
            <a:ext cx="5157116" cy="824103"/>
          </a:xfrm>
        </p:spPr>
        <p:txBody>
          <a:bodyPr anchor="b"/>
          <a:lstStyle>
            <a:lvl1pPr marL="0" indent="0">
              <a:buNone/>
              <a:defRPr sz="2400" b="1"/>
            </a:lvl1pPr>
            <a:lvl2pPr marL="457154" indent="0">
              <a:buNone/>
              <a:defRPr sz="2000" b="1"/>
            </a:lvl2pPr>
            <a:lvl3pPr marL="914309" indent="0">
              <a:buNone/>
              <a:defRPr sz="1800" b="1"/>
            </a:lvl3pPr>
            <a:lvl4pPr marL="1371463" indent="0">
              <a:buNone/>
              <a:defRPr sz="1600" b="1"/>
            </a:lvl4pPr>
            <a:lvl5pPr marL="1828617" indent="0">
              <a:buNone/>
              <a:defRPr sz="1600" b="1"/>
            </a:lvl5pPr>
            <a:lvl6pPr marL="2285771" indent="0">
              <a:buNone/>
              <a:defRPr sz="1600" b="1"/>
            </a:lvl6pPr>
            <a:lvl7pPr marL="2742926" indent="0">
              <a:buNone/>
              <a:defRPr sz="1600" b="1"/>
            </a:lvl7pPr>
            <a:lvl8pPr marL="3200080" indent="0">
              <a:buNone/>
              <a:defRPr sz="1600" b="1"/>
            </a:lvl8pPr>
            <a:lvl9pPr marL="3657234"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BA78672F-DFE3-2E49-B82D-9761268F96C5}"/>
              </a:ext>
            </a:extLst>
          </p:cNvPr>
          <p:cNvSpPr>
            <a:spLocks noGrp="1"/>
          </p:cNvSpPr>
          <p:nvPr>
            <p:ph sz="half" idx="2"/>
          </p:nvPr>
        </p:nvSpPr>
        <p:spPr>
          <a:xfrm>
            <a:off x="839679" y="2505655"/>
            <a:ext cx="5157116" cy="3685441"/>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E66F4AC2-A3CD-364A-99A1-C3BA97321985}"/>
              </a:ext>
            </a:extLst>
          </p:cNvPr>
          <p:cNvSpPr>
            <a:spLocks noGrp="1"/>
          </p:cNvSpPr>
          <p:nvPr>
            <p:ph type="body" sz="quarter" idx="3"/>
          </p:nvPr>
        </p:nvSpPr>
        <p:spPr>
          <a:xfrm>
            <a:off x="6171397" y="1681552"/>
            <a:ext cx="5182513" cy="824103"/>
          </a:xfrm>
        </p:spPr>
        <p:txBody>
          <a:bodyPr anchor="b"/>
          <a:lstStyle>
            <a:lvl1pPr marL="0" indent="0">
              <a:buNone/>
              <a:defRPr sz="2400" b="1"/>
            </a:lvl1pPr>
            <a:lvl2pPr marL="457154" indent="0">
              <a:buNone/>
              <a:defRPr sz="2000" b="1"/>
            </a:lvl2pPr>
            <a:lvl3pPr marL="914309" indent="0">
              <a:buNone/>
              <a:defRPr sz="1800" b="1"/>
            </a:lvl3pPr>
            <a:lvl4pPr marL="1371463" indent="0">
              <a:buNone/>
              <a:defRPr sz="1600" b="1"/>
            </a:lvl4pPr>
            <a:lvl5pPr marL="1828617" indent="0">
              <a:buNone/>
              <a:defRPr sz="1600" b="1"/>
            </a:lvl5pPr>
            <a:lvl6pPr marL="2285771" indent="0">
              <a:buNone/>
              <a:defRPr sz="1600" b="1"/>
            </a:lvl6pPr>
            <a:lvl7pPr marL="2742926" indent="0">
              <a:buNone/>
              <a:defRPr sz="1600" b="1"/>
            </a:lvl7pPr>
            <a:lvl8pPr marL="3200080" indent="0">
              <a:buNone/>
              <a:defRPr sz="1600" b="1"/>
            </a:lvl8pPr>
            <a:lvl9pPr marL="3657234"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AF92A766-FE2C-5E4A-9FFA-223E06299513}"/>
              </a:ext>
            </a:extLst>
          </p:cNvPr>
          <p:cNvSpPr>
            <a:spLocks noGrp="1"/>
          </p:cNvSpPr>
          <p:nvPr>
            <p:ph sz="quarter" idx="4"/>
          </p:nvPr>
        </p:nvSpPr>
        <p:spPr>
          <a:xfrm>
            <a:off x="6171397" y="2505655"/>
            <a:ext cx="5182513" cy="3685441"/>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D78B520C-D93C-4D46-A947-57095C06B7C6}"/>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8" name="页脚占位符 7">
            <a:extLst>
              <a:ext uri="{FF2B5EF4-FFF2-40B4-BE49-F238E27FC236}">
                <a16:creationId xmlns:a16="http://schemas.microsoft.com/office/drawing/2014/main" id="{3BBF927E-8AB4-0A40-A0F3-804829D21893}"/>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F6F1B21D-A3FE-904C-976B-30E836A7AC16}"/>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1524603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9D830D-011D-8844-81A9-800EE9367134}"/>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86B67483-E85E-4049-B9B6-7CB514536F1C}"/>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4" name="页脚占位符 3">
            <a:extLst>
              <a:ext uri="{FF2B5EF4-FFF2-40B4-BE49-F238E27FC236}">
                <a16:creationId xmlns:a16="http://schemas.microsoft.com/office/drawing/2014/main" id="{1A1F1F22-FEC9-134E-8B3F-9EBAEEED2DE1}"/>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ABF26976-A1B2-0E42-80A5-52BB6A6E1202}"/>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302410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4F73A3C-BE38-F14C-85F4-044F36AC6993}"/>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3" name="页脚占位符 2">
            <a:extLst>
              <a:ext uri="{FF2B5EF4-FFF2-40B4-BE49-F238E27FC236}">
                <a16:creationId xmlns:a16="http://schemas.microsoft.com/office/drawing/2014/main" id="{F8C12C16-C442-414E-BDF4-ADCD209B98F9}"/>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1BADB007-6E29-5642-8561-EE8871634EF1}"/>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3378479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6B7BDBE-611B-BF49-8EC0-A794D03E9EB0}"/>
              </a:ext>
            </a:extLst>
          </p:cNvPr>
          <p:cNvSpPr>
            <a:spLocks noGrp="1"/>
          </p:cNvSpPr>
          <p:nvPr>
            <p:ph type="title"/>
          </p:nvPr>
        </p:nvSpPr>
        <p:spPr>
          <a:xfrm>
            <a:off x="839679" y="457306"/>
            <a:ext cx="3931725" cy="1600571"/>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D8BCE7F7-CA1C-404B-941B-082094A7BDBB}"/>
              </a:ext>
            </a:extLst>
          </p:cNvPr>
          <p:cNvSpPr>
            <a:spLocks noGrp="1"/>
          </p:cNvSpPr>
          <p:nvPr>
            <p:ph idx="1"/>
          </p:nvPr>
        </p:nvSpPr>
        <p:spPr>
          <a:xfrm>
            <a:off x="5182513" y="987654"/>
            <a:ext cx="6171397" cy="487475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8A5CBE66-3F6B-AD41-88C4-3E7BBAB4317F}"/>
              </a:ext>
            </a:extLst>
          </p:cNvPr>
          <p:cNvSpPr>
            <a:spLocks noGrp="1"/>
          </p:cNvSpPr>
          <p:nvPr>
            <p:ph type="body" sz="half" idx="2"/>
          </p:nvPr>
        </p:nvSpPr>
        <p:spPr>
          <a:xfrm>
            <a:off x="839679" y="2057876"/>
            <a:ext cx="3931725" cy="3812471"/>
          </a:xfrm>
        </p:spPr>
        <p:txBody>
          <a:bodyPr/>
          <a:lstStyle>
            <a:lvl1pPr marL="0" indent="0">
              <a:buNone/>
              <a:defRPr sz="1600"/>
            </a:lvl1pPr>
            <a:lvl2pPr marL="457154" indent="0">
              <a:buNone/>
              <a:defRPr sz="1400"/>
            </a:lvl2pPr>
            <a:lvl3pPr marL="914309" indent="0">
              <a:buNone/>
              <a:defRPr sz="1200"/>
            </a:lvl3pPr>
            <a:lvl4pPr marL="1371463" indent="0">
              <a:buNone/>
              <a:defRPr sz="1000"/>
            </a:lvl4pPr>
            <a:lvl5pPr marL="1828617" indent="0">
              <a:buNone/>
              <a:defRPr sz="1000"/>
            </a:lvl5pPr>
            <a:lvl6pPr marL="2285771" indent="0">
              <a:buNone/>
              <a:defRPr sz="1000"/>
            </a:lvl6pPr>
            <a:lvl7pPr marL="2742926" indent="0">
              <a:buNone/>
              <a:defRPr sz="1000"/>
            </a:lvl7pPr>
            <a:lvl8pPr marL="3200080" indent="0">
              <a:buNone/>
              <a:defRPr sz="1000"/>
            </a:lvl8pPr>
            <a:lvl9pPr marL="3657234"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09C7745B-2E62-B04E-A6B2-FF344E867476}"/>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6" name="页脚占位符 5">
            <a:extLst>
              <a:ext uri="{FF2B5EF4-FFF2-40B4-BE49-F238E27FC236}">
                <a16:creationId xmlns:a16="http://schemas.microsoft.com/office/drawing/2014/main" id="{4B0F99A7-3C5F-094C-936A-0A1DABFC3293}"/>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CF606E8B-E655-5544-83D4-42ED10006AE8}"/>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1589292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DE87686-A787-6C42-8C0F-736A28C4089E}"/>
              </a:ext>
            </a:extLst>
          </p:cNvPr>
          <p:cNvSpPr>
            <a:spLocks noGrp="1"/>
          </p:cNvSpPr>
          <p:nvPr>
            <p:ph type="title"/>
          </p:nvPr>
        </p:nvSpPr>
        <p:spPr>
          <a:xfrm>
            <a:off x="839679" y="457306"/>
            <a:ext cx="3931725" cy="1600571"/>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994A861A-0938-6B44-BE85-EEEA823FC1B4}"/>
              </a:ext>
            </a:extLst>
          </p:cNvPr>
          <p:cNvSpPr>
            <a:spLocks noGrp="1"/>
          </p:cNvSpPr>
          <p:nvPr>
            <p:ph type="pic" idx="1"/>
          </p:nvPr>
        </p:nvSpPr>
        <p:spPr>
          <a:xfrm>
            <a:off x="5182513" y="987654"/>
            <a:ext cx="6171397" cy="4874754"/>
          </a:xfr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endParaRPr kumimoji="1" lang="zh-CN" altLang="en-US"/>
          </a:p>
        </p:txBody>
      </p:sp>
      <p:sp>
        <p:nvSpPr>
          <p:cNvPr id="4" name="文本占位符 3">
            <a:extLst>
              <a:ext uri="{FF2B5EF4-FFF2-40B4-BE49-F238E27FC236}">
                <a16:creationId xmlns:a16="http://schemas.microsoft.com/office/drawing/2014/main" id="{61B6DA81-B7FD-054A-BB50-D62F0B89821A}"/>
              </a:ext>
            </a:extLst>
          </p:cNvPr>
          <p:cNvSpPr>
            <a:spLocks noGrp="1"/>
          </p:cNvSpPr>
          <p:nvPr>
            <p:ph type="body" sz="half" idx="2"/>
          </p:nvPr>
        </p:nvSpPr>
        <p:spPr>
          <a:xfrm>
            <a:off x="839679" y="2057876"/>
            <a:ext cx="3931725" cy="3812471"/>
          </a:xfrm>
        </p:spPr>
        <p:txBody>
          <a:bodyPr/>
          <a:lstStyle>
            <a:lvl1pPr marL="0" indent="0">
              <a:buNone/>
              <a:defRPr sz="1600"/>
            </a:lvl1pPr>
            <a:lvl2pPr marL="457154" indent="0">
              <a:buNone/>
              <a:defRPr sz="1400"/>
            </a:lvl2pPr>
            <a:lvl3pPr marL="914309" indent="0">
              <a:buNone/>
              <a:defRPr sz="1200"/>
            </a:lvl3pPr>
            <a:lvl4pPr marL="1371463" indent="0">
              <a:buNone/>
              <a:defRPr sz="1000"/>
            </a:lvl4pPr>
            <a:lvl5pPr marL="1828617" indent="0">
              <a:buNone/>
              <a:defRPr sz="1000"/>
            </a:lvl5pPr>
            <a:lvl6pPr marL="2285771" indent="0">
              <a:buNone/>
              <a:defRPr sz="1000"/>
            </a:lvl6pPr>
            <a:lvl7pPr marL="2742926" indent="0">
              <a:buNone/>
              <a:defRPr sz="1000"/>
            </a:lvl7pPr>
            <a:lvl8pPr marL="3200080" indent="0">
              <a:buNone/>
              <a:defRPr sz="1000"/>
            </a:lvl8pPr>
            <a:lvl9pPr marL="3657234"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11DB7222-4708-DB45-912C-286464C1E143}"/>
              </a:ext>
            </a:extLst>
          </p:cNvPr>
          <p:cNvSpPr>
            <a:spLocks noGrp="1"/>
          </p:cNvSpPr>
          <p:nvPr>
            <p:ph type="dt" sz="half" idx="10"/>
          </p:nvPr>
        </p:nvSpPr>
        <p:spPr/>
        <p:txBody>
          <a:bodyPr/>
          <a:lstStyle/>
          <a:p>
            <a:fld id="{8F595B1A-FCBB-844D-B32A-0926A65FE0B6}" type="datetimeFigureOut">
              <a:rPr kumimoji="1" lang="zh-CN" altLang="en-US" smtClean="0"/>
              <a:t>2021/1/25</a:t>
            </a:fld>
            <a:endParaRPr kumimoji="1" lang="zh-CN" altLang="en-US"/>
          </a:p>
        </p:txBody>
      </p:sp>
      <p:sp>
        <p:nvSpPr>
          <p:cNvPr id="6" name="页脚占位符 5">
            <a:extLst>
              <a:ext uri="{FF2B5EF4-FFF2-40B4-BE49-F238E27FC236}">
                <a16:creationId xmlns:a16="http://schemas.microsoft.com/office/drawing/2014/main" id="{4E48C63D-C2C2-6B4D-8F89-A9C6B19081E5}"/>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B00751AC-AFC5-D140-B193-8B4BB1D32ECB}"/>
              </a:ext>
            </a:extLst>
          </p:cNvPr>
          <p:cNvSpPr>
            <a:spLocks noGrp="1"/>
          </p:cNvSpPr>
          <p:nvPr>
            <p:ph type="sldNum" sz="quarter" idx="12"/>
          </p:nvPr>
        </p:nvSpPr>
        <p:spPr/>
        <p:txBody>
          <a:body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2564974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54BF4EFF-FAFD-E246-9D3A-778C6EB13F06}"/>
              </a:ext>
            </a:extLst>
          </p:cNvPr>
          <p:cNvSpPr>
            <a:spLocks noGrp="1"/>
          </p:cNvSpPr>
          <p:nvPr>
            <p:ph type="title"/>
          </p:nvPr>
        </p:nvSpPr>
        <p:spPr>
          <a:xfrm>
            <a:off x="838091" y="365210"/>
            <a:ext cx="10514231" cy="1325870"/>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A0C22768-91E7-2748-B1D2-3013E881C93E}"/>
              </a:ext>
            </a:extLst>
          </p:cNvPr>
          <p:cNvSpPr>
            <a:spLocks noGrp="1"/>
          </p:cNvSpPr>
          <p:nvPr>
            <p:ph type="body" idx="1"/>
          </p:nvPr>
        </p:nvSpPr>
        <p:spPr>
          <a:xfrm>
            <a:off x="838091" y="1826048"/>
            <a:ext cx="10514231" cy="4352346"/>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F7DCE054-095B-B848-8769-8D90169FE5DF}"/>
              </a:ext>
            </a:extLst>
          </p:cNvPr>
          <p:cNvSpPr>
            <a:spLocks noGrp="1"/>
          </p:cNvSpPr>
          <p:nvPr>
            <p:ph type="dt" sz="half" idx="2"/>
          </p:nvPr>
        </p:nvSpPr>
        <p:spPr>
          <a:xfrm>
            <a:off x="838091" y="6357822"/>
            <a:ext cx="2742843" cy="365210"/>
          </a:xfrm>
          <a:prstGeom prst="rect">
            <a:avLst/>
          </a:prstGeom>
        </p:spPr>
        <p:txBody>
          <a:bodyPr vert="horz" lIns="91440" tIns="45720" rIns="91440" bIns="45720" rtlCol="0" anchor="ctr"/>
          <a:lstStyle>
            <a:lvl1pPr algn="l">
              <a:defRPr sz="1200">
                <a:solidFill>
                  <a:schemeClr val="tx1">
                    <a:tint val="75000"/>
                  </a:schemeClr>
                </a:solidFill>
              </a:defRPr>
            </a:lvl1pPr>
          </a:lstStyle>
          <a:p>
            <a:fld id="{8F595B1A-FCBB-844D-B32A-0926A65FE0B6}" type="datetimeFigureOut">
              <a:rPr kumimoji="1" lang="zh-CN" altLang="en-US" smtClean="0"/>
              <a:t>2021/1/25</a:t>
            </a:fld>
            <a:endParaRPr kumimoji="1" lang="zh-CN" altLang="en-US"/>
          </a:p>
        </p:txBody>
      </p:sp>
      <p:sp>
        <p:nvSpPr>
          <p:cNvPr id="5" name="页脚占位符 4">
            <a:extLst>
              <a:ext uri="{FF2B5EF4-FFF2-40B4-BE49-F238E27FC236}">
                <a16:creationId xmlns:a16="http://schemas.microsoft.com/office/drawing/2014/main" id="{34B3A8D9-0170-2D40-AF26-0C2F3602D0BE}"/>
              </a:ext>
            </a:extLst>
          </p:cNvPr>
          <p:cNvSpPr>
            <a:spLocks noGrp="1"/>
          </p:cNvSpPr>
          <p:nvPr>
            <p:ph type="ftr" sz="quarter" idx="3"/>
          </p:nvPr>
        </p:nvSpPr>
        <p:spPr>
          <a:xfrm>
            <a:off x="4038075" y="6357822"/>
            <a:ext cx="4114264" cy="36521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CA45382D-7D95-2E4C-AA86-D93B6AF57BAC}"/>
              </a:ext>
            </a:extLst>
          </p:cNvPr>
          <p:cNvSpPr>
            <a:spLocks noGrp="1"/>
          </p:cNvSpPr>
          <p:nvPr>
            <p:ph type="sldNum" sz="quarter" idx="4"/>
          </p:nvPr>
        </p:nvSpPr>
        <p:spPr>
          <a:xfrm>
            <a:off x="8609479" y="6357822"/>
            <a:ext cx="2742843" cy="365210"/>
          </a:xfrm>
          <a:prstGeom prst="rect">
            <a:avLst/>
          </a:prstGeom>
        </p:spPr>
        <p:txBody>
          <a:bodyPr vert="horz" lIns="91440" tIns="45720" rIns="91440" bIns="45720" rtlCol="0" anchor="ctr"/>
          <a:lstStyle>
            <a:lvl1pPr algn="r">
              <a:defRPr sz="1200">
                <a:solidFill>
                  <a:schemeClr val="tx1">
                    <a:tint val="75000"/>
                  </a:schemeClr>
                </a:solidFill>
              </a:defRPr>
            </a:lvl1pPr>
          </a:lstStyle>
          <a:p>
            <a:fld id="{A3DA5683-D8FA-C847-92D9-007467237342}" type="slidenum">
              <a:rPr kumimoji="1" lang="zh-CN" altLang="en-US" smtClean="0"/>
              <a:t>‹#›</a:t>
            </a:fld>
            <a:endParaRPr kumimoji="1" lang="zh-CN" altLang="en-US"/>
          </a:p>
        </p:txBody>
      </p:sp>
    </p:spTree>
    <p:extLst>
      <p:ext uri="{BB962C8B-B14F-4D97-AF65-F5344CB8AC3E}">
        <p14:creationId xmlns:p14="http://schemas.microsoft.com/office/powerpoint/2010/main" val="384944261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309"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77" indent="-228577" algn="l" defTabSz="914309"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31" indent="-228577" algn="l" defTabSz="914309"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86" indent="-228577" algn="l" defTabSz="914309"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40"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194"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349"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03"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657"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811"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2">
            <a:extLst>
              <a:ext uri="{28A0092B-C50C-407E-A947-70E740481C1C}">
                <a14:useLocalDpi xmlns:a14="http://schemas.microsoft.com/office/drawing/2010/main" val="0"/>
              </a:ext>
            </a:extLst>
          </a:blip>
          <a:srcRect l="1" t="347" r="204" b="9991"/>
          <a:stretch/>
        </p:blipFill>
        <p:spPr>
          <a:xfrm>
            <a:off x="0" y="-1"/>
            <a:ext cx="12215887" cy="6859589"/>
          </a:xfrm>
          <a:prstGeom prst="rect">
            <a:avLst/>
          </a:prstGeom>
        </p:spPr>
      </p:pic>
      <p:grpSp>
        <p:nvGrpSpPr>
          <p:cNvPr id="33" name="组合 32"/>
          <p:cNvGrpSpPr/>
          <p:nvPr/>
        </p:nvGrpSpPr>
        <p:grpSpPr>
          <a:xfrm>
            <a:off x="-25475" y="2045770"/>
            <a:ext cx="12215888" cy="3135533"/>
            <a:chOff x="-1524000" y="945852"/>
            <a:chExt cx="12215888" cy="3135533"/>
          </a:xfrm>
        </p:grpSpPr>
        <p:cxnSp>
          <p:nvCxnSpPr>
            <p:cNvPr id="34" name="直接连接符 33"/>
            <p:cNvCxnSpPr/>
            <p:nvPr/>
          </p:nvCxnSpPr>
          <p:spPr>
            <a:xfrm>
              <a:off x="0" y="2807930"/>
              <a:ext cx="9144000"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grpSp>
          <p:nvGrpSpPr>
            <p:cNvPr id="35" name="组合 34"/>
            <p:cNvGrpSpPr/>
            <p:nvPr/>
          </p:nvGrpSpPr>
          <p:grpSpPr>
            <a:xfrm>
              <a:off x="-1524000" y="945852"/>
              <a:ext cx="12215888" cy="3135533"/>
              <a:chOff x="-1524000" y="945852"/>
              <a:chExt cx="12215888" cy="3135533"/>
            </a:xfrm>
          </p:grpSpPr>
          <p:sp>
            <p:nvSpPr>
              <p:cNvPr id="36" name="矩形 35"/>
              <p:cNvSpPr/>
              <p:nvPr/>
            </p:nvSpPr>
            <p:spPr>
              <a:xfrm>
                <a:off x="-1524000" y="945852"/>
                <a:ext cx="12215888" cy="3052925"/>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a:off x="3985218" y="3998778"/>
                <a:ext cx="6682781" cy="82606"/>
              </a:xfrm>
              <a:prstGeom prst="rect">
                <a:avLst/>
              </a:prstGeom>
              <a:solidFill>
                <a:srgbClr val="FFC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1524000" y="3998777"/>
                <a:ext cx="5509219" cy="82608"/>
              </a:xfrm>
              <a:prstGeom prst="rect">
                <a:avLst/>
              </a:prstGeom>
              <a:solidFill>
                <a:srgbClr val="92D05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4" name="标题 2"/>
          <p:cNvSpPr txBox="1">
            <a:spLocks/>
          </p:cNvSpPr>
          <p:nvPr/>
        </p:nvSpPr>
        <p:spPr>
          <a:xfrm>
            <a:off x="239911" y="2128378"/>
            <a:ext cx="11471919" cy="3052925"/>
          </a:xfrm>
          <a:prstGeom prst="rect">
            <a:avLst/>
          </a:prstGeom>
        </p:spPr>
        <p:txBody>
          <a:bodyPr>
            <a:normAutofit/>
          </a:bodyPr>
          <a:lstStyle>
            <a:lvl1pPr algn="ctr" defTabSz="1218565" rtl="0" eaLnBrk="1" latinLnBrk="0" hangingPunct="1">
              <a:spcBef>
                <a:spcPct val="0"/>
              </a:spcBef>
              <a:buNone/>
              <a:defRPr sz="5900" kern="1200">
                <a:solidFill>
                  <a:schemeClr val="tx1"/>
                </a:solidFill>
                <a:latin typeface="+mj-lt"/>
                <a:ea typeface="+mj-ea"/>
                <a:cs typeface="+mj-cs"/>
              </a:defRPr>
            </a:lvl1pPr>
          </a:lstStyle>
          <a:p>
            <a:pPr>
              <a:tabLst>
                <a:tab pos="2250440" algn="l"/>
              </a:tabLst>
            </a:pPr>
            <a:r>
              <a:rPr lang="en-US" altLang="zh-CN" sz="7200" b="1" kern="100" dirty="0">
                <a:solidFill>
                  <a:srgbClr val="FF0000"/>
                </a:solidFill>
                <a:latin typeface="Alibaba Sans" panose="020B0503020203040204" pitchFamily="34" charset="0"/>
                <a:cs typeface="Alibaba Sans" panose="020B0503020203040204" pitchFamily="34" charset="0"/>
              </a:rPr>
              <a:t>Show, Don’t Tell</a:t>
            </a:r>
          </a:p>
          <a:p>
            <a:pPr>
              <a:tabLst>
                <a:tab pos="2250440" algn="l"/>
              </a:tabLst>
            </a:pPr>
            <a:r>
              <a:rPr lang="en-US" altLang="zh-CN" sz="3800" kern="100" dirty="0">
                <a:solidFill>
                  <a:srgbClr val="00B0F0"/>
                </a:solidFill>
                <a:latin typeface="Alibaba Sans" panose="020B0503020203040204" pitchFamily="34" charset="0"/>
                <a:cs typeface="Alibaba Sans" panose="020B0503020203040204" pitchFamily="34" charset="0"/>
              </a:rPr>
              <a:t>How to write vivid descriptions, handle backstory, and describe your characters’ emotions </a:t>
            </a:r>
            <a:endParaRPr lang="zh-CN" altLang="zh-CN" sz="3800" kern="100" dirty="0">
              <a:solidFill>
                <a:srgbClr val="00B0F0"/>
              </a:solidFill>
              <a:latin typeface="Alibaba Sans" panose="020B0503020203040204" pitchFamily="34" charset="0"/>
              <a:ea typeface="微软雅黑" pitchFamily="34" charset="-122"/>
              <a:cs typeface="Alibaba Sans" panose="020B0503020203040204" pitchFamily="34" charset="0"/>
            </a:endParaRPr>
          </a:p>
        </p:txBody>
      </p:sp>
    </p:spTree>
    <p:extLst>
      <p:ext uri="{BB962C8B-B14F-4D97-AF65-F5344CB8AC3E}">
        <p14:creationId xmlns:p14="http://schemas.microsoft.com/office/powerpoint/2010/main" val="2508789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1746483878"/>
              </p:ext>
            </p:extLst>
          </p:nvPr>
        </p:nvGraphicFramePr>
        <p:xfrm>
          <a:off x="371726" y="1269554"/>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70853" y="2172013"/>
            <a:ext cx="9700412" cy="844847"/>
          </a:xfrm>
          <a:prstGeom prst="rect">
            <a:avLst/>
          </a:prstGeom>
        </p:spPr>
        <p:txBody>
          <a:bodyPr wrap="non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She checked the man’s vital status.</a:t>
            </a:r>
          </a:p>
        </p:txBody>
      </p:sp>
      <p:sp>
        <p:nvSpPr>
          <p:cNvPr id="9" name="矩形 8">
            <a:extLst>
              <a:ext uri="{FF2B5EF4-FFF2-40B4-BE49-F238E27FC236}">
                <a16:creationId xmlns:a16="http://schemas.microsoft.com/office/drawing/2014/main" id="{9CC072BE-15EA-A74C-8C3C-57A40DBEAD32}"/>
              </a:ext>
            </a:extLst>
          </p:cNvPr>
          <p:cNvSpPr/>
          <p:nvPr/>
        </p:nvSpPr>
        <p:spPr>
          <a:xfrm>
            <a:off x="370139" y="3255169"/>
            <a:ext cx="11265817" cy="2506840"/>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She bent and placed two fingers on his neck. A faint pulse throbbed </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跳动</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beneath her fingertips. </a:t>
            </a: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10049900" y="2518654"/>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397CBCA3-14D7-7F47-9113-6E248027B209}"/>
              </a:ext>
            </a:extLst>
          </p:cNvPr>
          <p:cNvSpPr/>
          <p:nvPr/>
        </p:nvSpPr>
        <p:spPr>
          <a:xfrm>
            <a:off x="370139" y="1097579"/>
            <a:ext cx="5936562" cy="1012137"/>
          </a:xfrm>
          <a:prstGeom prst="rect">
            <a:avLst/>
          </a:prstGeom>
        </p:spPr>
        <p:txBody>
          <a:bodyPr wrap="none">
            <a:spAutoFit/>
          </a:bodyPr>
          <a:lstStyle/>
          <a:p>
            <a:pPr marL="72000" algn="just">
              <a:lnSpc>
                <a:spcPct val="150000"/>
              </a:lnSpc>
              <a:defRPr/>
            </a:pPr>
            <a:r>
              <a:rPr lang="en-US" altLang="zh-CN" sz="4000" b="1" kern="100" dirty="0">
                <a:solidFill>
                  <a:srgbClr val="FF0000"/>
                </a:solidFill>
                <a:latin typeface="Alibaba Sans" panose="020B0503020203040204" pitchFamily="34" charset="0"/>
                <a:ea typeface="华文细黑"/>
                <a:cs typeface="Alibaba Sans" panose="020B0503020203040204" pitchFamily="34" charset="0"/>
              </a:rPr>
              <a:t>2) </a:t>
            </a: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Abstract</a:t>
            </a:r>
            <a:r>
              <a:rPr lang="en-US" altLang="zh-CN" sz="4000" b="1" kern="100" dirty="0">
                <a:solidFill>
                  <a:srgbClr val="FF0000"/>
                </a:solidFill>
                <a:latin typeface="Alibaba Sans" panose="020B0503020203040204" pitchFamily="34" charset="0"/>
                <a:ea typeface="华文细黑"/>
                <a:cs typeface="Alibaba Sans" panose="020B0503020203040204" pitchFamily="34" charset="0"/>
              </a:rPr>
              <a:t> language </a:t>
            </a:r>
          </a:p>
        </p:txBody>
      </p:sp>
    </p:spTree>
    <p:extLst>
      <p:ext uri="{BB962C8B-B14F-4D97-AF65-F5344CB8AC3E}">
        <p14:creationId xmlns:p14="http://schemas.microsoft.com/office/powerpoint/2010/main" val="16303431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030955966"/>
              </p:ext>
            </p:extLst>
          </p:nvPr>
        </p:nvGraphicFramePr>
        <p:xfrm>
          <a:off x="371726" y="550228"/>
          <a:ext cx="11422824" cy="5760720"/>
        </p:xfrm>
        <a:graphic>
          <a:graphicData uri="http://schemas.openxmlformats.org/drawingml/2006/table">
            <a:tbl>
              <a:tblPr firstRow="1" firstCol="1" bandRow="1"/>
              <a:tblGrid>
                <a:gridCol w="11422824">
                  <a:extLst>
                    <a:ext uri="{9D8B030D-6E8A-4147-A177-3AD203B41FA5}">
                      <a16:colId xmlns:a16="http://schemas.microsoft.com/office/drawing/2014/main" val="20000"/>
                    </a:ext>
                  </a:extLst>
                </a:gridCol>
              </a:tblGrid>
              <a:tr h="5760720">
                <a:tc>
                  <a:txBody>
                    <a:bodyPr/>
                    <a:lstStyle/>
                    <a:p>
                      <a:pPr marL="72000" marR="0" indent="0" algn="just" defTabSz="1218565" rtl="0" eaLnBrk="1" fontAlgn="auto" latinLnBrk="0" hangingPunct="1">
                        <a:lnSpc>
                          <a:spcPct val="150000"/>
                        </a:lnSpc>
                        <a:spcBef>
                          <a:spcPts val="0"/>
                        </a:spcBef>
                        <a:spcAft>
                          <a:spcPts val="0"/>
                        </a:spcAft>
                        <a:buClrTx/>
                        <a:buSzTx/>
                        <a:buFontTx/>
                        <a:buNone/>
                        <a:tabLst/>
                        <a:defRPr/>
                      </a:pPr>
                      <a:endParaRPr lang="en-US" altLang="zh-CN" sz="3200" b="1" kern="100" dirty="0">
                        <a:solidFill>
                          <a:srgbClr val="FF0000"/>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矩形 6">
            <a:extLst>
              <a:ext uri="{FF2B5EF4-FFF2-40B4-BE49-F238E27FC236}">
                <a16:creationId xmlns:a16="http://schemas.microsoft.com/office/drawing/2014/main" id="{FF28C8E1-4BF3-824F-A76B-081BB1A161E3}"/>
              </a:ext>
            </a:extLst>
          </p:cNvPr>
          <p:cNvSpPr/>
          <p:nvPr/>
        </p:nvSpPr>
        <p:spPr>
          <a:xfrm>
            <a:off x="370139" y="548640"/>
            <a:ext cx="4242187" cy="1095749"/>
          </a:xfrm>
          <a:prstGeom prst="rect">
            <a:avLst/>
          </a:prstGeom>
        </p:spPr>
        <p:txBody>
          <a:bodyPr wrap="non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3) </a:t>
            </a:r>
            <a:r>
              <a:rPr lang="en-US" altLang="zh-CN" sz="4400" b="1" dirty="0">
                <a:solidFill>
                  <a:srgbClr val="FF0000"/>
                </a:solidFill>
                <a:latin typeface="Alibaba Sans" panose="020B0503020203040204" pitchFamily="34" charset="0"/>
                <a:cs typeface="Alibaba Sans" panose="020B0503020203040204" pitchFamily="34" charset="0"/>
              </a:rPr>
              <a:t>Summaries</a:t>
            </a:r>
            <a:r>
              <a:rPr lang="zh-CN" altLang="zh-CN" sz="4800" b="1" dirty="0">
                <a:solidFill>
                  <a:srgbClr val="FF0000"/>
                </a:solidFill>
                <a:latin typeface="Alibaba Sans" panose="020B0503020203040204" pitchFamily="34" charset="0"/>
                <a:cs typeface="Alibaba Sans" panose="020B0503020203040204" pitchFamily="34" charset="0"/>
              </a:rPr>
              <a:t> </a:t>
            </a:r>
            <a:endParaRPr lang="en-US" altLang="zh-CN" sz="4800" b="1" dirty="0">
              <a:solidFill>
                <a:srgbClr val="FF0000"/>
              </a:solidFill>
              <a:latin typeface="Alibaba Sans" panose="020B0503020203040204" pitchFamily="34" charset="0"/>
              <a:cs typeface="Alibaba Sans" panose="020B0503020203040204" pitchFamily="34" charset="0"/>
            </a:endParaRPr>
          </a:p>
        </p:txBody>
      </p:sp>
      <p:sp>
        <p:nvSpPr>
          <p:cNvPr id="8" name="矩形 7">
            <a:extLst>
              <a:ext uri="{FF2B5EF4-FFF2-40B4-BE49-F238E27FC236}">
                <a16:creationId xmlns:a16="http://schemas.microsoft.com/office/drawing/2014/main" id="{245735CD-107D-874F-BB69-C3C7EC1C030F}"/>
              </a:ext>
            </a:extLst>
          </p:cNvPr>
          <p:cNvSpPr/>
          <p:nvPr/>
        </p:nvSpPr>
        <p:spPr>
          <a:xfrm>
            <a:off x="427754" y="1644389"/>
            <a:ext cx="11243959" cy="4524315"/>
          </a:xfrm>
          <a:prstGeom prst="rect">
            <a:avLst/>
          </a:prstGeom>
        </p:spPr>
        <p:txBody>
          <a:bodyPr wrap="square">
            <a:spAutoFit/>
          </a:bodyPr>
          <a:lstStyle/>
          <a:p>
            <a:pPr algn="just"/>
            <a:r>
              <a:rPr lang="en-US" altLang="zh-CN" sz="3600" dirty="0">
                <a:solidFill>
                  <a:srgbClr val="00B0F0"/>
                </a:solidFill>
              </a:rPr>
              <a:t>If you sum up what happened, you’re telling. Sometimes, I come across a manuscript that reads like a synopsis(</a:t>
            </a:r>
            <a:r>
              <a:rPr lang="zh-CN" altLang="zh-CN" sz="3600" dirty="0">
                <a:solidFill>
                  <a:srgbClr val="00B0F0"/>
                </a:solidFill>
              </a:rPr>
              <a:t>梗概</a:t>
            </a:r>
            <a:r>
              <a:rPr lang="en-US" altLang="zh-CN" sz="3600" dirty="0">
                <a:solidFill>
                  <a:srgbClr val="00B0F0"/>
                </a:solidFill>
              </a:rPr>
              <a:t>) and that sums up everything that is happening instead of showing it in actual scenes. That’s fine if you are actually writing a synopsis, but not for your novel.</a:t>
            </a:r>
            <a:endParaRPr lang="zh-CN" altLang="zh-CN" sz="3600" dirty="0">
              <a:solidFill>
                <a:srgbClr val="00B0F0"/>
              </a:solidFill>
            </a:endParaRPr>
          </a:p>
          <a:p>
            <a:pPr algn="just"/>
            <a:r>
              <a:rPr lang="en-US" altLang="zh-CN" sz="3600" dirty="0">
                <a:solidFill>
                  <a:srgbClr val="00B0F0"/>
                </a:solidFill>
              </a:rPr>
              <a:t>Readers don’t just want to get a general idea of what happened; they want to see specific details.</a:t>
            </a:r>
            <a:endParaRPr lang="en-US" altLang="zh-CN" sz="2800" b="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4107015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4014464249"/>
              </p:ext>
            </p:extLst>
          </p:nvPr>
        </p:nvGraphicFramePr>
        <p:xfrm>
          <a:off x="370932" y="909514"/>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marR="0" indent="0" algn="just" defTabSz="1218565" rtl="0" eaLnBrk="1" fontAlgn="auto" latinLnBrk="0" hangingPunct="1">
                        <a:lnSpc>
                          <a:spcPct val="150000"/>
                        </a:lnSpc>
                        <a:spcBef>
                          <a:spcPts val="0"/>
                        </a:spcBef>
                        <a:spcAft>
                          <a:spcPts val="0"/>
                        </a:spcAft>
                        <a:buClrTx/>
                        <a:buSzTx/>
                        <a:buFontTx/>
                        <a:buNone/>
                        <a:tabLst/>
                        <a:defRPr/>
                      </a:pPr>
                      <a:endParaRPr lang="en-US" altLang="zh-CN" sz="3200" b="1" kern="100" dirty="0">
                        <a:solidFill>
                          <a:srgbClr val="FF0000"/>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78724" y="1573931"/>
            <a:ext cx="11265818"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The dog attacked. She tried to defend herself.</a:t>
            </a:r>
            <a:endParaRPr lang="zh-CN" altLang="zh-CN" sz="3200" b="1" dirty="0">
              <a:latin typeface="Alibaba Sans" panose="020B0503020203040204" pitchFamily="34" charset="0"/>
              <a:cs typeface="Alibaba Sans" panose="020B0503020203040204" pitchFamily="34" charset="0"/>
            </a:endParaRPr>
          </a:p>
        </p:txBody>
      </p:sp>
      <p:sp>
        <p:nvSpPr>
          <p:cNvPr id="9" name="矩形 8">
            <a:extLst>
              <a:ext uri="{FF2B5EF4-FFF2-40B4-BE49-F238E27FC236}">
                <a16:creationId xmlns:a16="http://schemas.microsoft.com/office/drawing/2014/main" id="{9CC072BE-15EA-A74C-8C3C-57A40DBEAD32}"/>
              </a:ext>
            </a:extLst>
          </p:cNvPr>
          <p:cNvSpPr/>
          <p:nvPr/>
        </p:nvSpPr>
        <p:spPr>
          <a:xfrm>
            <a:off x="357467" y="3812940"/>
            <a:ext cx="11265817"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The dog leaped, canines </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犬齿</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bared. She threw up her arm to protect her throat.</a:t>
            </a: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9951256" y="281640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9491527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4090335484"/>
              </p:ext>
            </p:extLst>
          </p:nvPr>
        </p:nvGraphicFramePr>
        <p:xfrm>
          <a:off x="303017" y="291588"/>
          <a:ext cx="11493011" cy="6294975"/>
        </p:xfrm>
        <a:graphic>
          <a:graphicData uri="http://schemas.openxmlformats.org/drawingml/2006/table">
            <a:tbl>
              <a:tblPr firstRow="1" firstCol="1" bandRow="1"/>
              <a:tblGrid>
                <a:gridCol w="11493011">
                  <a:extLst>
                    <a:ext uri="{9D8B030D-6E8A-4147-A177-3AD203B41FA5}">
                      <a16:colId xmlns:a16="http://schemas.microsoft.com/office/drawing/2014/main" val="20000"/>
                    </a:ext>
                  </a:extLst>
                </a:gridCol>
              </a:tblGrid>
              <a:tr h="6294975">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i="0" u="none" strike="noStrike"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矩形 6">
            <a:extLst>
              <a:ext uri="{FF2B5EF4-FFF2-40B4-BE49-F238E27FC236}">
                <a16:creationId xmlns:a16="http://schemas.microsoft.com/office/drawing/2014/main" id="{DEC80D6E-B68D-8044-9852-E909FED9D31B}"/>
              </a:ext>
            </a:extLst>
          </p:cNvPr>
          <p:cNvSpPr/>
          <p:nvPr/>
        </p:nvSpPr>
        <p:spPr>
          <a:xfrm>
            <a:off x="400554" y="273025"/>
            <a:ext cx="4463401" cy="1095749"/>
          </a:xfrm>
          <a:prstGeom prst="rect">
            <a:avLst/>
          </a:prstGeom>
        </p:spPr>
        <p:txBody>
          <a:bodyPr wrap="non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4) </a:t>
            </a:r>
            <a:r>
              <a:rPr lang="en-US" altLang="zh-CN" sz="4400" b="1" dirty="0">
                <a:solidFill>
                  <a:srgbClr val="FF0000"/>
                </a:solidFill>
                <a:latin typeface="Alibaba Sans" panose="020B0503020203040204" pitchFamily="34" charset="0"/>
                <a:cs typeface="Alibaba Sans" panose="020B0503020203040204" pitchFamily="34" charset="0"/>
              </a:rPr>
              <a:t>Backstories</a:t>
            </a:r>
            <a:r>
              <a:rPr lang="zh-CN" altLang="zh-CN" sz="4800" b="1" dirty="0">
                <a:solidFill>
                  <a:srgbClr val="FF0000"/>
                </a:solidFill>
                <a:latin typeface="Alibaba Sans" panose="020B0503020203040204" pitchFamily="34" charset="0"/>
                <a:cs typeface="Alibaba Sans" panose="020B0503020203040204" pitchFamily="34" charset="0"/>
              </a:rPr>
              <a:t> </a:t>
            </a:r>
            <a:r>
              <a:rPr lang="en-US" altLang="zh-CN" sz="4800" b="1" dirty="0">
                <a:solidFill>
                  <a:srgbClr val="FF0000"/>
                </a:solidFill>
                <a:latin typeface="Alibaba Sans" panose="020B0503020203040204" pitchFamily="34" charset="0"/>
                <a:cs typeface="Alibaba Sans" panose="020B0503020203040204" pitchFamily="34" charset="0"/>
              </a:rPr>
              <a:t> </a:t>
            </a:r>
            <a:endParaRPr lang="en-US" altLang="zh-CN" sz="4800" b="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8C7411A4-78B1-A24A-A198-120304394E7C}"/>
              </a:ext>
            </a:extLst>
          </p:cNvPr>
          <p:cNvSpPr/>
          <p:nvPr/>
        </p:nvSpPr>
        <p:spPr>
          <a:xfrm>
            <a:off x="394385" y="1197546"/>
            <a:ext cx="11239268" cy="5171737"/>
          </a:xfrm>
          <a:prstGeom prst="rect">
            <a:avLst/>
          </a:prstGeom>
        </p:spPr>
        <p:txBody>
          <a:bodyPr wrap="square">
            <a:spAutoFit/>
          </a:bodyPr>
          <a:lstStyle/>
          <a:p>
            <a:pPr marL="72000" algn="just">
              <a:lnSpc>
                <a:spcPct val="150000"/>
              </a:lnSpc>
              <a:spcAft>
                <a:spcPts val="0"/>
              </a:spcAft>
            </a:pPr>
            <a:r>
              <a:rPr lang="en-US" altLang="zh-CN" sz="3200" dirty="0">
                <a:solidFill>
                  <a:srgbClr val="00B0F0"/>
                </a:solidFill>
              </a:rPr>
              <a:t>If you report things that happened in the past, before this very moment, you are telling. For important scenes, show your readers what is happening as it’s happening, in real time, instead of summing up what happened a few minutes ago. A good indicator for when you might be reporting things that happened in the past is if you find yourself using the past perfect. </a:t>
            </a:r>
          </a:p>
        </p:txBody>
      </p:sp>
    </p:spTree>
    <p:extLst>
      <p:ext uri="{BB962C8B-B14F-4D97-AF65-F5344CB8AC3E}">
        <p14:creationId xmlns:p14="http://schemas.microsoft.com/office/powerpoint/2010/main" val="28147560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03017" y="291588"/>
          <a:ext cx="11493011" cy="6294975"/>
        </p:xfrm>
        <a:graphic>
          <a:graphicData uri="http://schemas.openxmlformats.org/drawingml/2006/table">
            <a:tbl>
              <a:tblPr firstRow="1" firstCol="1" bandRow="1"/>
              <a:tblGrid>
                <a:gridCol w="11493011">
                  <a:extLst>
                    <a:ext uri="{9D8B030D-6E8A-4147-A177-3AD203B41FA5}">
                      <a16:colId xmlns:a16="http://schemas.microsoft.com/office/drawing/2014/main" val="20000"/>
                    </a:ext>
                  </a:extLst>
                </a:gridCol>
              </a:tblGrid>
              <a:tr h="6294975">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12369" y="1009422"/>
            <a:ext cx="11124874"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I had tested the car to see if it would start. It didn’t. </a:t>
            </a:r>
            <a:endParaRPr lang="zh-CN" altLang="zh-CN" sz="3200" b="1" i="1" dirty="0">
              <a:latin typeface="Alibaba Sans" panose="020B0503020203040204" pitchFamily="34" charset="0"/>
              <a:cs typeface="Alibaba Sans" panose="020B0503020203040204" pitchFamily="34" charset="0"/>
            </a:endParaRPr>
          </a:p>
        </p:txBody>
      </p:sp>
      <p:sp>
        <p:nvSpPr>
          <p:cNvPr id="9" name="矩形 8">
            <a:extLst>
              <a:ext uri="{FF2B5EF4-FFF2-40B4-BE49-F238E27FC236}">
                <a16:creationId xmlns:a16="http://schemas.microsoft.com/office/drawing/2014/main" id="{9CC072BE-15EA-A74C-8C3C-57A40DBEAD32}"/>
              </a:ext>
            </a:extLst>
          </p:cNvPr>
          <p:cNvSpPr/>
          <p:nvPr/>
        </p:nvSpPr>
        <p:spPr>
          <a:xfrm>
            <a:off x="394384" y="3045497"/>
            <a:ext cx="11265817" cy="352250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44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I turned the key in the ignition</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（点火开关）</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 A click-click-click-click noise drifted up from the engine. I smashed my fist into the steering wheel. “Dammit!” </a:t>
            </a:r>
            <a:endParaRPr lang="en-US" altLang="zh-CN" sz="2800" b="1" i="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10344706" y="2110541"/>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7654190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680689744"/>
              </p:ext>
            </p:extLst>
          </p:nvPr>
        </p:nvGraphicFramePr>
        <p:xfrm>
          <a:off x="218834" y="261442"/>
          <a:ext cx="11333565" cy="6086482"/>
        </p:xfrm>
        <a:graphic>
          <a:graphicData uri="http://schemas.openxmlformats.org/drawingml/2006/table">
            <a:tbl>
              <a:tblPr firstRow="1" firstCol="1" bandRow="1"/>
              <a:tblGrid>
                <a:gridCol w="11333565">
                  <a:extLst>
                    <a:ext uri="{9D8B030D-6E8A-4147-A177-3AD203B41FA5}">
                      <a16:colId xmlns:a16="http://schemas.microsoft.com/office/drawing/2014/main" val="20000"/>
                    </a:ext>
                  </a:extLst>
                </a:gridCol>
              </a:tblGrid>
              <a:tr h="6086482">
                <a:tc>
                  <a:txBody>
                    <a:bodyPr/>
                    <a:lstStyle/>
                    <a:p>
                      <a:pPr marL="72000" marR="0" indent="0" algn="just" defTabSz="1218565" rtl="0" eaLnBrk="1" fontAlgn="auto" latinLnBrk="0" hangingPunct="1">
                        <a:lnSpc>
                          <a:spcPct val="150000"/>
                        </a:lnSpc>
                        <a:spcBef>
                          <a:spcPts val="0"/>
                        </a:spcBef>
                        <a:spcAft>
                          <a:spcPts val="0"/>
                        </a:spcAft>
                        <a:buClrTx/>
                        <a:buSzTx/>
                        <a:buFontTx/>
                        <a:buNone/>
                        <a:tabLst/>
                        <a:defRPr/>
                      </a:pPr>
                      <a:endParaRPr lang="en-US" altLang="zh-CN" sz="3200" b="1" kern="100" dirty="0">
                        <a:solidFill>
                          <a:schemeClr val="accent5"/>
                        </a:solidFill>
                        <a:effectLst/>
                        <a:latin typeface="Alibaba Sans" panose="020B0503020203040204" pitchFamily="34" charset="0"/>
                        <a:ea typeface="华文细黑"/>
                        <a:cs typeface="Alibaba Sans" panose="020B0503020203040204" pitchFamily="34" charset="0"/>
                      </a:endParaRPr>
                    </a:p>
                    <a:p>
                      <a:pPr marL="72000" marR="0" indent="0" algn="just" defTabSz="1218565" rtl="0" eaLnBrk="1" fontAlgn="auto" latinLnBrk="0" hangingPunct="1">
                        <a:lnSpc>
                          <a:spcPct val="150000"/>
                        </a:lnSpc>
                        <a:spcBef>
                          <a:spcPts val="0"/>
                        </a:spcBef>
                        <a:spcAft>
                          <a:spcPts val="0"/>
                        </a:spcAft>
                        <a:buClrTx/>
                        <a:buSzTx/>
                        <a:buFontTx/>
                        <a:buNone/>
                        <a:tabLst/>
                        <a:defRPr/>
                      </a:pPr>
                      <a:endParaRPr lang="en-US" altLang="zh-CN" sz="3200" b="1" kern="100" dirty="0">
                        <a:solidFill>
                          <a:schemeClr val="accent5"/>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189061" y="2951385"/>
            <a:ext cx="10772499" cy="1670842"/>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The dog tucked</a:t>
            </a:r>
            <a:r>
              <a:rPr lang="en-US" altLang="zh-CN" sz="3600" b="1" dirty="0">
                <a:latin typeface="Alibaba Sans" panose="020B0503020203040204" pitchFamily="34" charset="0"/>
                <a:cs typeface="Alibaba Sans" panose="020B0503020203040204" pitchFamily="34" charset="0"/>
              </a:rPr>
              <a:t>(</a:t>
            </a:r>
            <a:r>
              <a:rPr lang="zh-CN" altLang="en-US" sz="3600" b="1" dirty="0">
                <a:latin typeface="Alibaba Sans" panose="020B0503020203040204" pitchFamily="34" charset="0"/>
                <a:cs typeface="Alibaba Sans" panose="020B0503020203040204" pitchFamily="34" charset="0"/>
              </a:rPr>
              <a:t>把</a:t>
            </a:r>
            <a:r>
              <a:rPr lang="en-US" altLang="zh-CN" sz="3600" b="1" dirty="0">
                <a:latin typeface="Alibaba Sans" panose="020B0503020203040204" pitchFamily="34" charset="0"/>
                <a:cs typeface="Alibaba Sans" panose="020B0503020203040204" pitchFamily="34" charset="0"/>
              </a:rPr>
              <a:t>…</a:t>
            </a:r>
            <a:r>
              <a:rPr lang="zh-CN" altLang="en-US" sz="3600" b="1" dirty="0">
                <a:latin typeface="Alibaba Sans" panose="020B0503020203040204" pitchFamily="34" charset="0"/>
                <a:cs typeface="Alibaba Sans" panose="020B0503020203040204" pitchFamily="34" charset="0"/>
              </a:rPr>
              <a:t>藏入</a:t>
            </a:r>
            <a:r>
              <a:rPr lang="en-US" altLang="zh-CN" sz="3600" b="1" dirty="0">
                <a:latin typeface="Alibaba Sans" panose="020B0503020203040204" pitchFamily="34" charset="0"/>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its tail between its legs and whined</a:t>
            </a:r>
            <a:r>
              <a:rPr lang="en-US" altLang="zh-CN" sz="3600" b="1" dirty="0">
                <a:latin typeface="Alibaba Sans" panose="020B0503020203040204" pitchFamily="34" charset="0"/>
                <a:cs typeface="Alibaba Sans" panose="020B0503020203040204" pitchFamily="34" charset="0"/>
              </a:rPr>
              <a:t> </a:t>
            </a:r>
            <a:r>
              <a:rPr lang="en-US" altLang="zh-CN" sz="3600" b="1" kern="100" dirty="0">
                <a:latin typeface="Alibaba Sans" panose="020B0503020203040204" pitchFamily="34" charset="0"/>
                <a:ea typeface="华文细黑"/>
                <a:cs typeface="Alibaba Sans" panose="020B0503020203040204" pitchFamily="34" charset="0"/>
              </a:rPr>
              <a:t>(</a:t>
            </a:r>
            <a:r>
              <a:rPr lang="zh-CN" altLang="en-US" sz="3600" b="1" kern="100" dirty="0">
                <a:latin typeface="Alibaba Sans" panose="020B0503020203040204" pitchFamily="34" charset="0"/>
                <a:ea typeface="华文细黑"/>
                <a:cs typeface="Alibaba Sans" panose="020B0503020203040204" pitchFamily="34" charset="0"/>
              </a:rPr>
              <a:t>惨叫</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anxiously.</a:t>
            </a:r>
          </a:p>
        </p:txBody>
      </p:sp>
      <p:sp>
        <p:nvSpPr>
          <p:cNvPr id="9" name="矩形 8">
            <a:extLst>
              <a:ext uri="{FF2B5EF4-FFF2-40B4-BE49-F238E27FC236}">
                <a16:creationId xmlns:a16="http://schemas.microsoft.com/office/drawing/2014/main" id="{9CC072BE-15EA-A74C-8C3C-57A40DBEAD32}"/>
              </a:ext>
            </a:extLst>
          </p:cNvPr>
          <p:cNvSpPr/>
          <p:nvPr/>
        </p:nvSpPr>
        <p:spPr>
          <a:xfrm>
            <a:off x="218834" y="4648742"/>
            <a:ext cx="11265817"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The dog tucked its tail between its legs and whined.</a:t>
            </a: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10034281" y="386758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D6DA8346-FA26-6243-86C1-FD41A4C7F386}"/>
              </a:ext>
            </a:extLst>
          </p:cNvPr>
          <p:cNvSpPr/>
          <p:nvPr/>
        </p:nvSpPr>
        <p:spPr>
          <a:xfrm>
            <a:off x="396882" y="15520"/>
            <a:ext cx="6003557" cy="1095749"/>
          </a:xfrm>
          <a:prstGeom prst="rect">
            <a:avLst/>
          </a:prstGeom>
        </p:spPr>
        <p:txBody>
          <a:bodyPr wrap="squar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5) </a:t>
            </a:r>
            <a:r>
              <a:rPr lang="en-US" altLang="zh-CN" sz="4400" b="1" dirty="0">
                <a:solidFill>
                  <a:srgbClr val="FF0000"/>
                </a:solidFill>
                <a:latin typeface="Alibaba Sans" panose="020B0503020203040204" pitchFamily="34" charset="0"/>
                <a:cs typeface="Alibaba Sans" panose="020B0503020203040204" pitchFamily="34" charset="0"/>
              </a:rPr>
              <a:t>Adverbs</a:t>
            </a:r>
            <a:r>
              <a:rPr lang="zh-CN" altLang="zh-CN" sz="4800" b="1" dirty="0">
                <a:solidFill>
                  <a:srgbClr val="FF0000"/>
                </a:solidFill>
                <a:latin typeface="Alibaba Sans" panose="020B0503020203040204" pitchFamily="34" charset="0"/>
                <a:cs typeface="Alibaba Sans" panose="020B0503020203040204" pitchFamily="34" charset="0"/>
              </a:rPr>
              <a:t> </a:t>
            </a:r>
            <a:endParaRPr lang="en-US" altLang="zh-CN" sz="4800" b="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6FF15D97-4231-1142-A421-939070B00AD2}"/>
              </a:ext>
            </a:extLst>
          </p:cNvPr>
          <p:cNvSpPr/>
          <p:nvPr/>
        </p:nvSpPr>
        <p:spPr>
          <a:xfrm>
            <a:off x="367433" y="1114170"/>
            <a:ext cx="10959328" cy="1499962"/>
          </a:xfrm>
          <a:prstGeom prst="rect">
            <a:avLst/>
          </a:prstGeom>
        </p:spPr>
        <p:txBody>
          <a:bodyPr wrap="square">
            <a:spAutoFit/>
          </a:bodyPr>
          <a:lstStyle/>
          <a:p>
            <a:pPr marL="72000" algn="just">
              <a:lnSpc>
                <a:spcPct val="150000"/>
              </a:lnSpc>
              <a:defRPr/>
            </a:pPr>
            <a:r>
              <a:rPr lang="en-US" altLang="zh-CN" sz="3200" b="1" kern="100" dirty="0">
                <a:solidFill>
                  <a:srgbClr val="00B0F0"/>
                </a:solidFill>
                <a:latin typeface="Alibaba Sans" panose="020B0503020203040204" pitchFamily="34" charset="0"/>
                <a:ea typeface="华文细黑"/>
                <a:cs typeface="Alibaba Sans" panose="020B0503020203040204" pitchFamily="34" charset="0"/>
              </a:rPr>
              <a:t>If you find yourself using an adverb, you are usually telling. Whenever possible, cut the adverbs. </a:t>
            </a:r>
          </a:p>
        </p:txBody>
      </p:sp>
    </p:spTree>
    <p:extLst>
      <p:ext uri="{BB962C8B-B14F-4D97-AF65-F5344CB8AC3E}">
        <p14:creationId xmlns:p14="http://schemas.microsoft.com/office/powerpoint/2010/main" val="41707945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500" fill="hold"/>
                                        <p:tgtEl>
                                          <p:spTgt spid="3"/>
                                        </p:tgtEl>
                                        <p:attrNameLst>
                                          <p:attrName>ppt_x</p:attrName>
                                        </p:attrNameLst>
                                      </p:cBhvr>
                                      <p:tavLst>
                                        <p:tav tm="0">
                                          <p:val>
                                            <p:strVal val="#ppt_x"/>
                                          </p:val>
                                        </p:tav>
                                        <p:tav tm="100000">
                                          <p:val>
                                            <p:strVal val="#ppt_x"/>
                                          </p:val>
                                        </p:tav>
                                      </p:tavLst>
                                    </p:anim>
                                    <p:anim calcmode="lin" valueType="num">
                                      <p:cBhvr additive="base">
                                        <p:cTn id="2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123583700"/>
              </p:ext>
            </p:extLst>
          </p:nvPr>
        </p:nvGraphicFramePr>
        <p:xfrm>
          <a:off x="370932" y="909514"/>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287295" y="2005722"/>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“Don’t lie to me,” she shouted angrily.</a:t>
            </a:r>
          </a:p>
        </p:txBody>
      </p:sp>
      <p:sp>
        <p:nvSpPr>
          <p:cNvPr id="9" name="矩形 8">
            <a:extLst>
              <a:ext uri="{FF2B5EF4-FFF2-40B4-BE49-F238E27FC236}">
                <a16:creationId xmlns:a16="http://schemas.microsoft.com/office/drawing/2014/main" id="{9CC072BE-15EA-A74C-8C3C-57A40DBEAD32}"/>
              </a:ext>
            </a:extLst>
          </p:cNvPr>
          <p:cNvSpPr/>
          <p:nvPr/>
        </p:nvSpPr>
        <p:spPr>
          <a:xfrm>
            <a:off x="348177" y="3572974"/>
            <a:ext cx="11265817"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“Don’t lie to me, dammit.” She slammed her palm on the table. </a:t>
            </a: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10447255" y="2682368"/>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645991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70932" y="909514"/>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287295" y="2005722"/>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dirty="0">
                <a:latin typeface="Alibaba Sans" panose="020B0503020203040204" pitchFamily="34" charset="0"/>
                <a:cs typeface="Alibaba Sans" panose="020B0503020203040204" pitchFamily="34" charset="0"/>
              </a:rPr>
              <a:t>Tina slowly walked down the street. </a:t>
            </a:r>
          </a:p>
        </p:txBody>
      </p:sp>
      <p:sp>
        <p:nvSpPr>
          <p:cNvPr id="9" name="矩形 8">
            <a:extLst>
              <a:ext uri="{FF2B5EF4-FFF2-40B4-BE49-F238E27FC236}">
                <a16:creationId xmlns:a16="http://schemas.microsoft.com/office/drawing/2014/main" id="{9CC072BE-15EA-A74C-8C3C-57A40DBEAD32}"/>
              </a:ext>
            </a:extLst>
          </p:cNvPr>
          <p:cNvSpPr/>
          <p:nvPr/>
        </p:nvSpPr>
        <p:spPr>
          <a:xfrm>
            <a:off x="348177" y="3572974"/>
            <a:ext cx="11265817"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Tina strolled down the street. </a:t>
            </a: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10117708" y="2777189"/>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9448304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018599121"/>
              </p:ext>
            </p:extLst>
          </p:nvPr>
        </p:nvGraphicFramePr>
        <p:xfrm>
          <a:off x="340509" y="559090"/>
          <a:ext cx="11265817" cy="6039055"/>
        </p:xfrm>
        <a:graphic>
          <a:graphicData uri="http://schemas.openxmlformats.org/drawingml/2006/table">
            <a:tbl>
              <a:tblPr firstRow="1" firstCol="1" bandRow="1"/>
              <a:tblGrid>
                <a:gridCol w="11265817">
                  <a:extLst>
                    <a:ext uri="{9D8B030D-6E8A-4147-A177-3AD203B41FA5}">
                      <a16:colId xmlns:a16="http://schemas.microsoft.com/office/drawing/2014/main" val="20000"/>
                    </a:ext>
                  </a:extLst>
                </a:gridCol>
              </a:tblGrid>
              <a:tr h="6039055">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accent5"/>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accent5"/>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40509" y="2931548"/>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I was afraid.</a:t>
            </a:r>
          </a:p>
        </p:txBody>
      </p:sp>
      <p:sp>
        <p:nvSpPr>
          <p:cNvPr id="9" name="矩形 8">
            <a:extLst>
              <a:ext uri="{FF2B5EF4-FFF2-40B4-BE49-F238E27FC236}">
                <a16:creationId xmlns:a16="http://schemas.microsoft.com/office/drawing/2014/main" id="{9CC072BE-15EA-A74C-8C3C-57A40DBEAD32}"/>
              </a:ext>
            </a:extLst>
          </p:cNvPr>
          <p:cNvSpPr/>
          <p:nvPr/>
        </p:nvSpPr>
        <p:spPr>
          <a:xfrm>
            <a:off x="330817" y="3933850"/>
            <a:ext cx="11265817" cy="2506840"/>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Oh God, oh God, oh God. My knees felt like squishy</a:t>
            </a:r>
            <a:r>
              <a:rPr lang="zh-CN" altLang="en-US" sz="3600" b="1" i="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湿软的</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sponges as I fled down the stairs.</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6018282" y="3233964"/>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D00A8079-0661-E14F-9B19-BBAE2A21DA0E}"/>
              </a:ext>
            </a:extLst>
          </p:cNvPr>
          <p:cNvSpPr/>
          <p:nvPr/>
        </p:nvSpPr>
        <p:spPr>
          <a:xfrm>
            <a:off x="327693" y="261443"/>
            <a:ext cx="6003557" cy="1095749"/>
          </a:xfrm>
          <a:prstGeom prst="rect">
            <a:avLst/>
          </a:prstGeom>
        </p:spPr>
        <p:txBody>
          <a:bodyPr wrap="squar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6) </a:t>
            </a:r>
            <a:r>
              <a:rPr lang="en-US" altLang="zh-CN" sz="4400" b="1" dirty="0">
                <a:solidFill>
                  <a:srgbClr val="FF0000"/>
                </a:solidFill>
              </a:rPr>
              <a:t>Adjectives </a:t>
            </a:r>
            <a:r>
              <a:rPr lang="zh-CN" altLang="zh-CN" sz="4800" b="1" dirty="0">
                <a:solidFill>
                  <a:srgbClr val="FF0000"/>
                </a:solidFill>
              </a:rPr>
              <a:t> </a:t>
            </a:r>
            <a:endParaRPr lang="en-US" altLang="zh-CN" sz="4800" b="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06D705B4-A1C3-2349-8F5F-3507DA785D7C}"/>
              </a:ext>
            </a:extLst>
          </p:cNvPr>
          <p:cNvSpPr/>
          <p:nvPr/>
        </p:nvSpPr>
        <p:spPr>
          <a:xfrm>
            <a:off x="340509" y="1470192"/>
            <a:ext cx="11096106" cy="1323952"/>
          </a:xfrm>
          <a:prstGeom prst="rect">
            <a:avLst/>
          </a:prstGeom>
        </p:spPr>
        <p:txBody>
          <a:bodyPr wrap="square">
            <a:spAutoFit/>
          </a:bodyPr>
          <a:lstStyle/>
          <a:p>
            <a:pPr marL="72000" lvl="0" algn="just">
              <a:lnSpc>
                <a:spcPct val="150000"/>
              </a:lnSpc>
              <a:defRPr/>
            </a:pPr>
            <a:r>
              <a:rPr lang="en-US" altLang="zh-CN" sz="2800" b="1" kern="100" dirty="0">
                <a:solidFill>
                  <a:srgbClr val="00B0F0"/>
                </a:solidFill>
                <a:latin typeface="Alibaba Sans" panose="020B0503020203040204" pitchFamily="34" charset="0"/>
                <a:ea typeface="华文细黑"/>
                <a:cs typeface="Alibaba Sans" panose="020B0503020203040204" pitchFamily="34" charset="0"/>
              </a:rPr>
              <a:t>Like adverbs, adjectives can also be telling, especially if they are abstract adjectives such as interesting or beautiful .</a:t>
            </a:r>
          </a:p>
        </p:txBody>
      </p:sp>
    </p:spTree>
    <p:extLst>
      <p:ext uri="{BB962C8B-B14F-4D97-AF65-F5344CB8AC3E}">
        <p14:creationId xmlns:p14="http://schemas.microsoft.com/office/powerpoint/2010/main" val="7267386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500" fill="hold"/>
                                        <p:tgtEl>
                                          <p:spTgt spid="3"/>
                                        </p:tgtEl>
                                        <p:attrNameLst>
                                          <p:attrName>ppt_x</p:attrName>
                                        </p:attrNameLst>
                                      </p:cBhvr>
                                      <p:tavLst>
                                        <p:tav tm="0">
                                          <p:val>
                                            <p:strVal val="#ppt_x"/>
                                          </p:val>
                                        </p:tav>
                                        <p:tav tm="100000">
                                          <p:val>
                                            <p:strVal val="#ppt_x"/>
                                          </p:val>
                                        </p:tav>
                                      </p:tavLst>
                                    </p:anim>
                                    <p:anim calcmode="lin" valueType="num">
                                      <p:cBhvr additive="base">
                                        <p:cTn id="2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280123601"/>
              </p:ext>
            </p:extLst>
          </p:nvPr>
        </p:nvGraphicFramePr>
        <p:xfrm>
          <a:off x="340508" y="244920"/>
          <a:ext cx="11265817" cy="5993186"/>
        </p:xfrm>
        <a:graphic>
          <a:graphicData uri="http://schemas.openxmlformats.org/drawingml/2006/table">
            <a:tbl>
              <a:tblPr firstRow="1" firstCol="1" bandRow="1"/>
              <a:tblGrid>
                <a:gridCol w="11265817">
                  <a:extLst>
                    <a:ext uri="{9D8B030D-6E8A-4147-A177-3AD203B41FA5}">
                      <a16:colId xmlns:a16="http://schemas.microsoft.com/office/drawing/2014/main" val="20000"/>
                    </a:ext>
                  </a:extLst>
                </a:gridCol>
              </a:tblGrid>
              <a:tr h="5993186">
                <a:tc>
                  <a:txBody>
                    <a:bodyPr/>
                    <a:lstStyle/>
                    <a:p>
                      <a:pPr marL="72000" marR="0" indent="0" algn="just" defTabSz="1218565" rtl="0" eaLnBrk="1" fontAlgn="auto" latinLnBrk="0" hangingPunct="1">
                        <a:lnSpc>
                          <a:spcPct val="150000"/>
                        </a:lnSpc>
                        <a:spcBef>
                          <a:spcPts val="0"/>
                        </a:spcBef>
                        <a:spcAft>
                          <a:spcPts val="0"/>
                        </a:spcAft>
                        <a:buClrTx/>
                        <a:buSzTx/>
                        <a:buFontTx/>
                        <a:buNone/>
                        <a:tabLst/>
                        <a:defRPr/>
                      </a:pPr>
                      <a:endParaRPr lang="en-US" altLang="zh-CN" sz="4000" b="1" kern="100" dirty="0">
                        <a:solidFill>
                          <a:srgbClr val="FF0000"/>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20475" y="4236016"/>
            <a:ext cx="10772499"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was cold. </a:t>
            </a:r>
          </a:p>
        </p:txBody>
      </p:sp>
      <p:sp>
        <p:nvSpPr>
          <p:cNvPr id="9" name="矩形 8">
            <a:extLst>
              <a:ext uri="{FF2B5EF4-FFF2-40B4-BE49-F238E27FC236}">
                <a16:creationId xmlns:a16="http://schemas.microsoft.com/office/drawing/2014/main" id="{9CC072BE-15EA-A74C-8C3C-57A40DBEAD32}"/>
              </a:ext>
            </a:extLst>
          </p:cNvPr>
          <p:cNvSpPr/>
          <p:nvPr/>
        </p:nvSpPr>
        <p:spPr>
          <a:xfrm>
            <a:off x="328205" y="5067656"/>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She breathed into her hands to warm her numb fingers.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7607340" y="4261610"/>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6D5407CC-661D-C548-89DE-C38862973D78}"/>
              </a:ext>
            </a:extLst>
          </p:cNvPr>
          <p:cNvSpPr/>
          <p:nvPr/>
        </p:nvSpPr>
        <p:spPr>
          <a:xfrm>
            <a:off x="401357" y="141016"/>
            <a:ext cx="6003557" cy="1077667"/>
          </a:xfrm>
          <a:prstGeom prst="rect">
            <a:avLst/>
          </a:prstGeom>
        </p:spPr>
        <p:txBody>
          <a:bodyPr wrap="squar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7) </a:t>
            </a:r>
            <a:r>
              <a:rPr lang="en-US" altLang="zh-CN" sz="4400" b="1" dirty="0">
                <a:solidFill>
                  <a:srgbClr val="FF0000"/>
                </a:solidFill>
              </a:rPr>
              <a:t>Linking Verbs </a:t>
            </a:r>
            <a:r>
              <a:rPr lang="zh-CN" altLang="zh-CN" sz="4800" b="1" dirty="0">
                <a:solidFill>
                  <a:srgbClr val="FF0000"/>
                </a:solidFill>
              </a:rPr>
              <a:t> </a:t>
            </a:r>
            <a:endParaRPr lang="en-US" altLang="zh-CN" sz="4800" b="1" dirty="0">
              <a:solidFill>
                <a:srgbClr val="FF0000"/>
              </a:solidFill>
            </a:endParaRPr>
          </a:p>
        </p:txBody>
      </p:sp>
      <p:sp>
        <p:nvSpPr>
          <p:cNvPr id="8" name="矩形 7">
            <a:extLst>
              <a:ext uri="{FF2B5EF4-FFF2-40B4-BE49-F238E27FC236}">
                <a16:creationId xmlns:a16="http://schemas.microsoft.com/office/drawing/2014/main" id="{A93A0438-61D1-4C4B-B7D2-F41BB779D6F5}"/>
              </a:ext>
            </a:extLst>
          </p:cNvPr>
          <p:cNvSpPr/>
          <p:nvPr/>
        </p:nvSpPr>
        <p:spPr>
          <a:xfrm>
            <a:off x="323920" y="896787"/>
            <a:ext cx="10684374" cy="3262945"/>
          </a:xfrm>
          <a:prstGeom prst="rect">
            <a:avLst/>
          </a:prstGeom>
        </p:spPr>
        <p:txBody>
          <a:bodyPr wrap="square">
            <a:spAutoFit/>
          </a:bodyPr>
          <a:lstStyle/>
          <a:p>
            <a:pPr marL="72000" lvl="0" algn="just">
              <a:lnSpc>
                <a:spcPct val="150000"/>
              </a:lnSpc>
              <a:defRPr/>
            </a:pPr>
            <a:r>
              <a:rPr lang="en-US" altLang="zh-CN" sz="2800" b="1" kern="100" dirty="0">
                <a:solidFill>
                  <a:srgbClr val="00B0F0"/>
                </a:solidFill>
                <a:latin typeface="Alibaba Sans" panose="020B0503020203040204" pitchFamily="34" charset="0"/>
                <a:ea typeface="华文细黑"/>
                <a:cs typeface="Alibaba Sans" panose="020B0503020203040204" pitchFamily="34" charset="0"/>
              </a:rPr>
              <a:t>Linking verbs are verbs that connect a subject with an adjective or noun. Examples are was/ were , is/ are, felt, appeared, seemed, looked . The problem with them is that they are weak, static(</a:t>
            </a:r>
            <a:r>
              <a:rPr lang="zh-CN" altLang="en-US" sz="2800" b="1" kern="100" dirty="0">
                <a:solidFill>
                  <a:srgbClr val="00B0F0"/>
                </a:solidFill>
                <a:latin typeface="Alibaba Sans" panose="020B0503020203040204" pitchFamily="34" charset="0"/>
                <a:ea typeface="华文细黑"/>
                <a:cs typeface="Alibaba Sans" panose="020B0503020203040204" pitchFamily="34" charset="0"/>
              </a:rPr>
              <a:t>静态的</a:t>
            </a:r>
            <a:r>
              <a:rPr lang="en-US" altLang="zh-CN" sz="2800" b="1" kern="100" dirty="0">
                <a:solidFill>
                  <a:srgbClr val="00B0F0"/>
                </a:solidFill>
                <a:latin typeface="Alibaba Sans" panose="020B0503020203040204" pitchFamily="34" charset="0"/>
                <a:ea typeface="华文细黑"/>
                <a:cs typeface="Alibaba Sans" panose="020B0503020203040204" pitchFamily="34" charset="0"/>
              </a:rPr>
              <a:t>) verbs that don’t show us an action. Replace most of them with more active verbs.</a:t>
            </a:r>
          </a:p>
        </p:txBody>
      </p:sp>
    </p:spTree>
    <p:extLst>
      <p:ext uri="{BB962C8B-B14F-4D97-AF65-F5344CB8AC3E}">
        <p14:creationId xmlns:p14="http://schemas.microsoft.com/office/powerpoint/2010/main" val="24368766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500" fill="hold"/>
                                        <p:tgtEl>
                                          <p:spTgt spid="3"/>
                                        </p:tgtEl>
                                        <p:attrNameLst>
                                          <p:attrName>ppt_x</p:attrName>
                                        </p:attrNameLst>
                                      </p:cBhvr>
                                      <p:tavLst>
                                        <p:tav tm="0">
                                          <p:val>
                                            <p:strVal val="#ppt_x"/>
                                          </p:val>
                                        </p:tav>
                                        <p:tav tm="100000">
                                          <p:val>
                                            <p:strVal val="#ppt_x"/>
                                          </p:val>
                                        </p:tav>
                                      </p:tavLst>
                                    </p:anim>
                                    <p:anim calcmode="lin" valueType="num">
                                      <p:cBhvr additive="base">
                                        <p:cTn id="2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460901227"/>
              </p:ext>
            </p:extLst>
          </p:nvPr>
        </p:nvGraphicFramePr>
        <p:xfrm>
          <a:off x="478582" y="1557587"/>
          <a:ext cx="11448548" cy="3312367"/>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3312367">
                <a:tc>
                  <a:txBody>
                    <a:bodyPr/>
                    <a:lstStyle/>
                    <a:p>
                      <a:pPr marL="72000" marR="0" lvl="0" indent="0" algn="ctr" defTabSz="1218565" rtl="0" eaLnBrk="1" fontAlgn="auto" latinLnBrk="0" hangingPunct="1">
                        <a:lnSpc>
                          <a:spcPct val="150000"/>
                        </a:lnSpc>
                        <a:spcBef>
                          <a:spcPts val="0"/>
                        </a:spcBef>
                        <a:spcAft>
                          <a:spcPts val="0"/>
                        </a:spcAft>
                        <a:buClrTx/>
                        <a:buSzTx/>
                        <a:buFontTx/>
                        <a:buNone/>
                        <a:tabLst/>
                        <a:defRPr/>
                      </a:pPr>
                      <a:r>
                        <a:rPr lang="en-US" altLang="zh-CN" sz="6000" b="1" kern="1200" dirty="0">
                          <a:solidFill>
                            <a:srgbClr val="FF0000"/>
                          </a:solidFill>
                          <a:effectLst/>
                          <a:latin typeface="Alibaba Sans" panose="020B0503020203040204" pitchFamily="34" charset="0"/>
                          <a:ea typeface="+mn-ea"/>
                          <a:cs typeface="Alibaba Sans" panose="020B050302020304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76D2230B-497F-B347-8E6C-C5A77A57EB63}"/>
              </a:ext>
            </a:extLst>
          </p:cNvPr>
          <p:cNvSpPr/>
          <p:nvPr/>
        </p:nvSpPr>
        <p:spPr>
          <a:xfrm>
            <a:off x="3574926" y="1602940"/>
            <a:ext cx="4707058" cy="1597425"/>
          </a:xfrm>
          <a:prstGeom prst="rect">
            <a:avLst/>
          </a:prstGeom>
        </p:spPr>
        <p:txBody>
          <a:bodyPr wrap="none">
            <a:spAutoFit/>
          </a:bodyPr>
          <a:lstStyle/>
          <a:p>
            <a:pPr marL="72000" algn="just">
              <a:lnSpc>
                <a:spcPct val="150000"/>
              </a:lnSpc>
              <a:spcAft>
                <a:spcPts val="0"/>
              </a:spcAft>
            </a:pPr>
            <a:r>
              <a:rPr lang="en-US" altLang="zh-CN" sz="7200" b="1" kern="100" dirty="0">
                <a:solidFill>
                  <a:srgbClr val="FF0000"/>
                </a:solidFill>
                <a:latin typeface="Alibaba Sans" panose="020B0503020203040204" pitchFamily="34" charset="0"/>
                <a:ea typeface="华文细黑"/>
                <a:cs typeface="Alibaba Sans" panose="020B0503020203040204" pitchFamily="34" charset="0"/>
              </a:rPr>
              <a:t>Definition</a:t>
            </a:r>
            <a:endParaRPr lang="en-US" altLang="zh-CN" sz="7200" b="1" i="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21F54888-799C-824C-9940-B0E990AC7DB3}"/>
              </a:ext>
            </a:extLst>
          </p:cNvPr>
          <p:cNvSpPr/>
          <p:nvPr/>
        </p:nvSpPr>
        <p:spPr>
          <a:xfrm>
            <a:off x="2720564" y="3458968"/>
            <a:ext cx="6749284" cy="844847"/>
          </a:xfrm>
          <a:prstGeom prst="rect">
            <a:avLst/>
          </a:prstGeom>
        </p:spPr>
        <p:txBody>
          <a:bodyPr wrap="none">
            <a:spAutoFit/>
          </a:bodyPr>
          <a:lstStyle/>
          <a:p>
            <a:pPr marL="72000" algn="just">
              <a:lnSpc>
                <a:spcPct val="150000"/>
              </a:lnSpc>
              <a:spcAft>
                <a:spcPts val="0"/>
              </a:spcAft>
            </a:pPr>
            <a:r>
              <a:rPr lang="en-US" altLang="zh-CN" sz="3600" b="1" kern="100" dirty="0">
                <a:solidFill>
                  <a:srgbClr val="00B0F0"/>
                </a:solidFill>
                <a:latin typeface="Alibaba Sans" panose="020B0503020203040204" pitchFamily="34" charset="0"/>
                <a:ea typeface="华文细黑"/>
                <a:cs typeface="Alibaba Sans" panose="020B0503020203040204" pitchFamily="34" charset="0"/>
              </a:rPr>
              <a:t>What show, don’t tell means</a:t>
            </a:r>
          </a:p>
        </p:txBody>
      </p:sp>
    </p:spTree>
    <p:extLst>
      <p:ext uri="{BB962C8B-B14F-4D97-AF65-F5344CB8AC3E}">
        <p14:creationId xmlns:p14="http://schemas.microsoft.com/office/powerpoint/2010/main" val="1075275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516667046"/>
              </p:ext>
            </p:extLst>
          </p:nvPr>
        </p:nvGraphicFramePr>
        <p:xfrm>
          <a:off x="340508" y="244920"/>
          <a:ext cx="11326666" cy="5993186"/>
        </p:xfrm>
        <a:graphic>
          <a:graphicData uri="http://schemas.openxmlformats.org/drawingml/2006/table">
            <a:tbl>
              <a:tblPr firstRow="1" firstCol="1" bandRow="1"/>
              <a:tblGrid>
                <a:gridCol w="11326666">
                  <a:extLst>
                    <a:ext uri="{9D8B030D-6E8A-4147-A177-3AD203B41FA5}">
                      <a16:colId xmlns:a16="http://schemas.microsoft.com/office/drawing/2014/main" val="20000"/>
                    </a:ext>
                  </a:extLst>
                </a:gridCol>
              </a:tblGrid>
              <a:tr h="5993186">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0914" y="476621"/>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felt tired.</a:t>
            </a:r>
          </a:p>
        </p:txBody>
      </p:sp>
      <p:sp>
        <p:nvSpPr>
          <p:cNvPr id="9" name="矩形 8">
            <a:extLst>
              <a:ext uri="{FF2B5EF4-FFF2-40B4-BE49-F238E27FC236}">
                <a16:creationId xmlns:a16="http://schemas.microsoft.com/office/drawing/2014/main" id="{9CC072BE-15EA-A74C-8C3C-57A40DBEAD32}"/>
              </a:ext>
            </a:extLst>
          </p:cNvPr>
          <p:cNvSpPr/>
          <p:nvPr/>
        </p:nvSpPr>
        <p:spPr>
          <a:xfrm>
            <a:off x="401357" y="1495666"/>
            <a:ext cx="11265817"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She rubbed her eyes.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5735132" y="73952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E0498DC2-3226-374F-BC17-A00CE6E75B41}"/>
              </a:ext>
            </a:extLst>
          </p:cNvPr>
          <p:cNvSpPr/>
          <p:nvPr/>
        </p:nvSpPr>
        <p:spPr>
          <a:xfrm>
            <a:off x="375075" y="3241513"/>
            <a:ext cx="11002884"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seemed impressed. </a:t>
            </a:r>
            <a:r>
              <a:rPr lang="en-US" altLang="zh-CN" sz="3600" b="1" kern="100" dirty="0">
                <a:latin typeface="Alibaba Sans" panose="020B0503020203040204" pitchFamily="34" charset="0"/>
                <a:ea typeface="华文细黑"/>
                <a:cs typeface="Alibaba Sans" panose="020B0503020203040204" pitchFamily="34" charset="0"/>
              </a:rPr>
              <a:t> </a:t>
            </a:r>
            <a:endParaRPr lang="en-US" altLang="zh-CN" sz="3600" b="1" i="1" kern="100" dirty="0">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2131F46D-D491-ED4A-A2C1-A577C89FDDE7}"/>
              </a:ext>
            </a:extLst>
          </p:cNvPr>
          <p:cNvSpPr/>
          <p:nvPr/>
        </p:nvSpPr>
        <p:spPr>
          <a:xfrm>
            <a:off x="349274" y="4271797"/>
            <a:ext cx="11265817"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Tina’s eyes widened, and her lips formed a silent, “Wow!” </a:t>
            </a:r>
          </a:p>
        </p:txBody>
      </p:sp>
      <p:sp>
        <p:nvSpPr>
          <p:cNvPr id="10" name="下弧形箭头 9">
            <a:extLst>
              <a:ext uri="{FF2B5EF4-FFF2-40B4-BE49-F238E27FC236}">
                <a16:creationId xmlns:a16="http://schemas.microsoft.com/office/drawing/2014/main" id="{7719D5BB-BF01-1C43-98CC-3CB78AB55091}"/>
              </a:ext>
            </a:extLst>
          </p:cNvPr>
          <p:cNvSpPr/>
          <p:nvPr/>
        </p:nvSpPr>
        <p:spPr>
          <a:xfrm rot="2127760">
            <a:off x="7967379" y="3431718"/>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42295060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linds(horizontal)">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P spid="8" grpId="0"/>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40508" y="244920"/>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276908" y="1405153"/>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looked as if she was going to cry. </a:t>
            </a:r>
          </a:p>
        </p:txBody>
      </p:sp>
      <p:sp>
        <p:nvSpPr>
          <p:cNvPr id="9" name="矩形 8">
            <a:extLst>
              <a:ext uri="{FF2B5EF4-FFF2-40B4-BE49-F238E27FC236}">
                <a16:creationId xmlns:a16="http://schemas.microsoft.com/office/drawing/2014/main" id="{9CC072BE-15EA-A74C-8C3C-57A40DBEAD32}"/>
              </a:ext>
            </a:extLst>
          </p:cNvPr>
          <p:cNvSpPr/>
          <p:nvPr/>
        </p:nvSpPr>
        <p:spPr>
          <a:xfrm>
            <a:off x="340508" y="2752173"/>
            <a:ext cx="11265817"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Tina’s bottom lip started to quiver.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10520635" y="1909769"/>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734704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647262843"/>
              </p:ext>
            </p:extLst>
          </p:nvPr>
        </p:nvGraphicFramePr>
        <p:xfrm>
          <a:off x="279893" y="333450"/>
          <a:ext cx="11448548" cy="6281218"/>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6281218">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rgbClr val="00B0F0"/>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rgbClr val="00B0F0"/>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rgbClr val="00B0F0"/>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1135" y="3356721"/>
            <a:ext cx="10772499" cy="761299"/>
          </a:xfrm>
          <a:prstGeom prst="rect">
            <a:avLst/>
          </a:prstGeom>
        </p:spPr>
        <p:txBody>
          <a:bodyPr wrap="square">
            <a:spAutoFit/>
          </a:bodyPr>
          <a:lstStyle/>
          <a:p>
            <a:pPr marL="72000" algn="just">
              <a:lnSpc>
                <a:spcPct val="150000"/>
              </a:lnSpc>
            </a:pPr>
            <a:r>
              <a:rPr lang="en-US" altLang="zh-CN" sz="32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200" b="1" kern="100" dirty="0">
                <a:latin typeface="Alibaba Sans" panose="020B0503020203040204" pitchFamily="34" charset="0"/>
                <a:ea typeface="华文细黑"/>
                <a:cs typeface="Alibaba Sans" panose="020B0503020203040204" pitchFamily="34" charset="0"/>
              </a:rPr>
              <a:t>:  </a:t>
            </a:r>
            <a:r>
              <a:rPr lang="en-US" altLang="zh-CN" sz="3200" b="1" i="1" kern="100" dirty="0">
                <a:latin typeface="Alibaba Sans" panose="020B0503020203040204" pitchFamily="34" charset="0"/>
                <a:ea typeface="华文细黑"/>
                <a:cs typeface="Alibaba Sans" panose="020B0503020203040204" pitchFamily="34" charset="0"/>
              </a:rPr>
              <a:t>When John left, Betty and Tina were relieved. </a:t>
            </a:r>
          </a:p>
        </p:txBody>
      </p:sp>
      <p:sp>
        <p:nvSpPr>
          <p:cNvPr id="9" name="矩形 8">
            <a:extLst>
              <a:ext uri="{FF2B5EF4-FFF2-40B4-BE49-F238E27FC236}">
                <a16:creationId xmlns:a16="http://schemas.microsoft.com/office/drawing/2014/main" id="{9CC072BE-15EA-A74C-8C3C-57A40DBEAD32}"/>
              </a:ext>
            </a:extLst>
          </p:cNvPr>
          <p:cNvSpPr/>
          <p:nvPr/>
        </p:nvSpPr>
        <p:spPr>
          <a:xfrm>
            <a:off x="371259" y="4287512"/>
            <a:ext cx="11265817" cy="2238626"/>
          </a:xfrm>
          <a:prstGeom prst="rect">
            <a:avLst/>
          </a:prstGeom>
        </p:spPr>
        <p:txBody>
          <a:bodyPr wrap="square">
            <a:spAutoFit/>
          </a:bodyPr>
          <a:lstStyle/>
          <a:p>
            <a:pPr marL="72000" algn="just">
              <a:lnSpc>
                <a:spcPct val="150000"/>
              </a:lnSpc>
            </a:pPr>
            <a:r>
              <a:rPr lang="en-US" altLang="zh-CN" sz="32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200" b="1" kern="100" dirty="0">
                <a:latin typeface="Alibaba Sans" panose="020B0503020203040204" pitchFamily="34" charset="0"/>
                <a:ea typeface="华文细黑"/>
                <a:cs typeface="Alibaba Sans" panose="020B0503020203040204" pitchFamily="34" charset="0"/>
              </a:rPr>
              <a:t>:  </a:t>
            </a:r>
            <a:r>
              <a:rPr lang="en-US" altLang="zh-CN" sz="3200" b="1" i="1" kern="100" dirty="0">
                <a:solidFill>
                  <a:srgbClr val="FF0000"/>
                </a:solidFill>
                <a:latin typeface="Alibaba Sans" panose="020B0503020203040204" pitchFamily="34" charset="0"/>
                <a:ea typeface="华文细黑"/>
                <a:cs typeface="Alibaba Sans" panose="020B0503020203040204" pitchFamily="34" charset="0"/>
              </a:rPr>
              <a:t>When the door closed behind John, Betty wiped her brow and Tina exhaled the breath she’d been holding.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10623049" y="349659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BC7C4D59-B4EA-E946-AC87-57282B9634AE}"/>
              </a:ext>
            </a:extLst>
          </p:cNvPr>
          <p:cNvSpPr/>
          <p:nvPr/>
        </p:nvSpPr>
        <p:spPr>
          <a:xfrm>
            <a:off x="331135" y="0"/>
            <a:ext cx="6003557" cy="1005532"/>
          </a:xfrm>
          <a:prstGeom prst="rect">
            <a:avLst/>
          </a:prstGeom>
        </p:spPr>
        <p:txBody>
          <a:bodyPr wrap="squar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8) </a:t>
            </a:r>
            <a:r>
              <a:rPr lang="en-US" altLang="zh-CN" sz="4400" b="1" dirty="0">
                <a:solidFill>
                  <a:srgbClr val="FF0000"/>
                </a:solidFill>
              </a:rPr>
              <a:t>Emotion Words </a:t>
            </a:r>
            <a:endParaRPr lang="en-US" altLang="zh-CN" sz="4800" b="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9BD90D0E-B2D9-7F40-A870-79265384A2CF}"/>
              </a:ext>
            </a:extLst>
          </p:cNvPr>
          <p:cNvSpPr/>
          <p:nvPr/>
        </p:nvSpPr>
        <p:spPr>
          <a:xfrm>
            <a:off x="331135" y="766688"/>
            <a:ext cx="11012271" cy="2616614"/>
          </a:xfrm>
          <a:prstGeom prst="rect">
            <a:avLst/>
          </a:prstGeom>
        </p:spPr>
        <p:txBody>
          <a:bodyPr wrap="square">
            <a:spAutoFit/>
          </a:bodyPr>
          <a:lstStyle/>
          <a:p>
            <a:pPr marL="72000" algn="just">
              <a:lnSpc>
                <a:spcPct val="150000"/>
              </a:lnSpc>
              <a:defRPr/>
            </a:pPr>
            <a:r>
              <a:rPr lang="en-US" altLang="zh-CN" sz="2800" b="1" kern="100" dirty="0">
                <a:solidFill>
                  <a:srgbClr val="00B0F0"/>
                </a:solidFill>
                <a:latin typeface="Alibaba Sans" panose="020B0503020203040204" pitchFamily="34" charset="0"/>
                <a:ea typeface="华文细黑"/>
                <a:cs typeface="Alibaba Sans" panose="020B0503020203040204" pitchFamily="34" charset="0"/>
              </a:rPr>
              <a:t>When you’re naming emotions, you are telling. Instead of naming emotions, use actions, thoughts, visceral(</a:t>
            </a:r>
            <a:r>
              <a:rPr lang="zh-CN" altLang="en-US" sz="2800" b="1" kern="100" dirty="0">
                <a:solidFill>
                  <a:srgbClr val="00B0F0"/>
                </a:solidFill>
                <a:latin typeface="Alibaba Sans" panose="020B0503020203040204" pitchFamily="34" charset="0"/>
                <a:ea typeface="华文细黑"/>
                <a:cs typeface="Alibaba Sans" panose="020B0503020203040204" pitchFamily="34" charset="0"/>
              </a:rPr>
              <a:t>出自内心的</a:t>
            </a:r>
            <a:r>
              <a:rPr lang="en-US" altLang="zh-CN" sz="2800" b="1" kern="100" dirty="0">
                <a:solidFill>
                  <a:srgbClr val="00B0F0"/>
                </a:solidFill>
                <a:latin typeface="Alibaba Sans" panose="020B0503020203040204" pitchFamily="34" charset="0"/>
                <a:ea typeface="华文细黑"/>
                <a:cs typeface="Alibaba Sans" panose="020B0503020203040204" pitchFamily="34" charset="0"/>
              </a:rPr>
              <a:t>) reactions, and body language to show what your characters are feeling. </a:t>
            </a:r>
          </a:p>
        </p:txBody>
      </p:sp>
    </p:spTree>
    <p:extLst>
      <p:ext uri="{BB962C8B-B14F-4D97-AF65-F5344CB8AC3E}">
        <p14:creationId xmlns:p14="http://schemas.microsoft.com/office/powerpoint/2010/main" val="32247192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500" fill="hold"/>
                                        <p:tgtEl>
                                          <p:spTgt spid="3"/>
                                        </p:tgtEl>
                                        <p:attrNameLst>
                                          <p:attrName>ppt_x</p:attrName>
                                        </p:attrNameLst>
                                      </p:cBhvr>
                                      <p:tavLst>
                                        <p:tav tm="0">
                                          <p:val>
                                            <p:strVal val="#ppt_x"/>
                                          </p:val>
                                        </p:tav>
                                        <p:tav tm="100000">
                                          <p:val>
                                            <p:strVal val="#ppt_x"/>
                                          </p:val>
                                        </p:tav>
                                      </p:tavLst>
                                    </p:anim>
                                    <p:anim calcmode="lin" valueType="num">
                                      <p:cBhvr additive="base">
                                        <p:cTn id="2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057770799"/>
              </p:ext>
            </p:extLst>
          </p:nvPr>
        </p:nvGraphicFramePr>
        <p:xfrm>
          <a:off x="262558" y="405458"/>
          <a:ext cx="11303251" cy="5904656"/>
        </p:xfrm>
        <a:graphic>
          <a:graphicData uri="http://schemas.openxmlformats.org/drawingml/2006/table">
            <a:tbl>
              <a:tblPr firstRow="1" firstCol="1" bandRow="1"/>
              <a:tblGrid>
                <a:gridCol w="11303251">
                  <a:extLst>
                    <a:ext uri="{9D8B030D-6E8A-4147-A177-3AD203B41FA5}">
                      <a16:colId xmlns:a16="http://schemas.microsoft.com/office/drawing/2014/main" val="20000"/>
                    </a:ext>
                  </a:extLst>
                </a:gridCol>
              </a:tblGrid>
              <a:tr h="590465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矩形 6">
            <a:extLst>
              <a:ext uri="{FF2B5EF4-FFF2-40B4-BE49-F238E27FC236}">
                <a16:creationId xmlns:a16="http://schemas.microsoft.com/office/drawing/2014/main" id="{644E9232-98B1-8843-A52E-FA4C5C55F482}"/>
              </a:ext>
            </a:extLst>
          </p:cNvPr>
          <p:cNvSpPr/>
          <p:nvPr/>
        </p:nvSpPr>
        <p:spPr>
          <a:xfrm>
            <a:off x="258910" y="116239"/>
            <a:ext cx="6003557" cy="1005532"/>
          </a:xfrm>
          <a:prstGeom prst="rect">
            <a:avLst/>
          </a:prstGeom>
        </p:spPr>
        <p:txBody>
          <a:bodyPr wrap="square">
            <a:spAutoFit/>
          </a:bodyPr>
          <a:lstStyle/>
          <a:p>
            <a:pPr marL="72000" algn="just">
              <a:lnSpc>
                <a:spcPct val="150000"/>
              </a:lnSpc>
              <a:defRPr/>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9) </a:t>
            </a:r>
            <a:r>
              <a:rPr lang="en-US" altLang="zh-CN" sz="4400" b="1" dirty="0">
                <a:solidFill>
                  <a:srgbClr val="FF0000"/>
                </a:solidFill>
              </a:rPr>
              <a:t>Filters </a:t>
            </a:r>
            <a:endParaRPr lang="en-US" altLang="zh-CN" sz="4800" b="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79854133-32BB-AD4E-BBC7-E9CD43C782E7}"/>
              </a:ext>
            </a:extLst>
          </p:cNvPr>
          <p:cNvSpPr/>
          <p:nvPr/>
        </p:nvSpPr>
        <p:spPr>
          <a:xfrm>
            <a:off x="624604" y="908224"/>
            <a:ext cx="10724456" cy="5201937"/>
          </a:xfrm>
          <a:prstGeom prst="rect">
            <a:avLst/>
          </a:prstGeom>
        </p:spPr>
        <p:txBody>
          <a:bodyPr wrap="square">
            <a:spAutoFit/>
          </a:bodyPr>
          <a:lstStyle/>
          <a:p>
            <a:pPr marL="72000" lvl="0" algn="just">
              <a:lnSpc>
                <a:spcPct val="150000"/>
              </a:lnSpc>
              <a:defRPr/>
            </a:pPr>
            <a:r>
              <a:rPr lang="en-US" altLang="zh-CN" sz="2800" b="1" kern="100" dirty="0">
                <a:solidFill>
                  <a:srgbClr val="00B0F0"/>
                </a:solidFill>
                <a:latin typeface="Alibaba Sans" panose="020B0503020203040204" pitchFamily="34" charset="0"/>
                <a:ea typeface="华文细黑"/>
                <a:cs typeface="Alibaba Sans" panose="020B0503020203040204" pitchFamily="34" charset="0"/>
              </a:rPr>
              <a:t>Filter words are verbs that describe the character perceiving or thinking something, for example, saw, smelled, heard, felt, watched, noticed, realized, wondered and knew . The problem is that filter words tell your readers what the character perceives or thinks instead of letting them experience it directly. Readers are forced to watch the character from the outside instead of being in her head, experiencing things along with her. </a:t>
            </a:r>
          </a:p>
        </p:txBody>
      </p:sp>
    </p:spTree>
    <p:extLst>
      <p:ext uri="{BB962C8B-B14F-4D97-AF65-F5344CB8AC3E}">
        <p14:creationId xmlns:p14="http://schemas.microsoft.com/office/powerpoint/2010/main" val="1253796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557537988"/>
              </p:ext>
            </p:extLst>
          </p:nvPr>
        </p:nvGraphicFramePr>
        <p:xfrm>
          <a:off x="384211" y="0"/>
          <a:ext cx="11448548" cy="6340348"/>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20660" y="857048"/>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heard Betty suck in a breath. </a:t>
            </a:r>
          </a:p>
        </p:txBody>
      </p:sp>
      <p:sp>
        <p:nvSpPr>
          <p:cNvPr id="9" name="矩形 8">
            <a:extLst>
              <a:ext uri="{FF2B5EF4-FFF2-40B4-BE49-F238E27FC236}">
                <a16:creationId xmlns:a16="http://schemas.microsoft.com/office/drawing/2014/main" id="{9CC072BE-15EA-A74C-8C3C-57A40DBEAD32}"/>
              </a:ext>
            </a:extLst>
          </p:cNvPr>
          <p:cNvSpPr/>
          <p:nvPr/>
        </p:nvSpPr>
        <p:spPr>
          <a:xfrm>
            <a:off x="320660" y="1799304"/>
            <a:ext cx="11265817"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Betty sucked in a breath.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10025335" y="1278619"/>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7" name="矩形 6">
            <a:extLst>
              <a:ext uri="{FF2B5EF4-FFF2-40B4-BE49-F238E27FC236}">
                <a16:creationId xmlns:a16="http://schemas.microsoft.com/office/drawing/2014/main" id="{ADD2104A-D21E-DF44-AF13-E1F2D8F01505}"/>
              </a:ext>
            </a:extLst>
          </p:cNvPr>
          <p:cNvSpPr/>
          <p:nvPr/>
        </p:nvSpPr>
        <p:spPr>
          <a:xfrm>
            <a:off x="320660" y="3404833"/>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realized she had lost her keys. </a:t>
            </a:r>
          </a:p>
        </p:txBody>
      </p:sp>
      <p:sp>
        <p:nvSpPr>
          <p:cNvPr id="8" name="下弧形箭头 7">
            <a:extLst>
              <a:ext uri="{FF2B5EF4-FFF2-40B4-BE49-F238E27FC236}">
                <a16:creationId xmlns:a16="http://schemas.microsoft.com/office/drawing/2014/main" id="{EF4C0E2E-CDDE-194C-99C8-EC38ADEC82EB}"/>
              </a:ext>
            </a:extLst>
          </p:cNvPr>
          <p:cNvSpPr/>
          <p:nvPr/>
        </p:nvSpPr>
        <p:spPr>
          <a:xfrm rot="2127760">
            <a:off x="10270221" y="3659419"/>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10" name="矩形 9">
            <a:extLst>
              <a:ext uri="{FF2B5EF4-FFF2-40B4-BE49-F238E27FC236}">
                <a16:creationId xmlns:a16="http://schemas.microsoft.com/office/drawing/2014/main" id="{193F0F40-7DDE-7142-A034-49044CB84D74}"/>
              </a:ext>
            </a:extLst>
          </p:cNvPr>
          <p:cNvSpPr/>
          <p:nvPr/>
        </p:nvSpPr>
        <p:spPr>
          <a:xfrm>
            <a:off x="305572" y="4359321"/>
            <a:ext cx="11265817"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Tina patted her pockets. Nothing. Oh shit . Where were her keys?</a:t>
            </a:r>
          </a:p>
        </p:txBody>
      </p:sp>
    </p:spTree>
    <p:extLst>
      <p:ext uri="{BB962C8B-B14F-4D97-AF65-F5344CB8AC3E}">
        <p14:creationId xmlns:p14="http://schemas.microsoft.com/office/powerpoint/2010/main" val="36877011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linds(horizontal)">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P spid="7" grpId="0"/>
      <p:bldP spid="8" grpId="0" animBg="1"/>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324073078"/>
              </p:ext>
            </p:extLst>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8471" y="1823456"/>
            <a:ext cx="10772499" cy="2708947"/>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The Art of Showing </a:t>
            </a:r>
            <a:br>
              <a:rPr lang="en-US" altLang="zh-CN" sz="4000" b="1" kern="100" dirty="0">
                <a:solidFill>
                  <a:srgbClr val="FF0000"/>
                </a:solidFill>
                <a:latin typeface="Alibaba Sans" panose="020B0503020203040204" pitchFamily="34" charset="0"/>
                <a:ea typeface="华文细黑"/>
                <a:cs typeface="Alibaba Sans" panose="020B0503020203040204" pitchFamily="34" charset="0"/>
              </a:rPr>
            </a:br>
            <a:r>
              <a:rPr lang="en-US" altLang="zh-CN" sz="4000" b="1" kern="100" dirty="0">
                <a:solidFill>
                  <a:srgbClr val="00B0F0"/>
                </a:solidFill>
                <a:latin typeface="Alibaba Sans" panose="020B0503020203040204" pitchFamily="34" charset="0"/>
                <a:ea typeface="华文细黑"/>
                <a:cs typeface="Alibaba Sans" panose="020B0503020203040204" pitchFamily="34" charset="0"/>
              </a:rPr>
              <a:t>How to turn telling into showing</a:t>
            </a:r>
          </a:p>
          <a:p>
            <a:pPr marL="72000" algn="just">
              <a:lnSpc>
                <a:spcPct val="150000"/>
              </a:lnSpc>
            </a:pP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1444725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834932086"/>
              </p:ext>
            </p:extLst>
          </p:nvPr>
        </p:nvGraphicFramePr>
        <p:xfrm>
          <a:off x="334386" y="405458"/>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47976" y="275775"/>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1) Use the five senses</a:t>
            </a:r>
          </a:p>
        </p:txBody>
      </p:sp>
      <p:sp>
        <p:nvSpPr>
          <p:cNvPr id="9" name="矩形 8">
            <a:extLst>
              <a:ext uri="{FF2B5EF4-FFF2-40B4-BE49-F238E27FC236}">
                <a16:creationId xmlns:a16="http://schemas.microsoft.com/office/drawing/2014/main" id="{9CC072BE-15EA-A74C-8C3C-57A40DBEAD32}"/>
              </a:ext>
            </a:extLst>
          </p:cNvPr>
          <p:cNvSpPr/>
          <p:nvPr/>
        </p:nvSpPr>
        <p:spPr>
          <a:xfrm>
            <a:off x="340508" y="1151477"/>
            <a:ext cx="11265817" cy="2810065"/>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Showing means letting your readers experience your story world along with the point of view character. Try to engage all of your readers’ senses, not just sight. In every scene, put yourself in your POV character’s shoes and describe what he can see, hear, smell, taste, and sense.</a:t>
            </a:r>
          </a:p>
        </p:txBody>
      </p:sp>
    </p:spTree>
    <p:extLst>
      <p:ext uri="{BB962C8B-B14F-4D97-AF65-F5344CB8AC3E}">
        <p14:creationId xmlns:p14="http://schemas.microsoft.com/office/powerpoint/2010/main" val="521892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6" y="405458"/>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34386" y="1413570"/>
            <a:ext cx="11265817" cy="2238626"/>
          </a:xfrm>
          <a:prstGeom prst="rect">
            <a:avLst/>
          </a:prstGeom>
        </p:spPr>
        <p:txBody>
          <a:bodyPr wrap="square">
            <a:spAutoFit/>
          </a:bodyPr>
          <a:lstStyle/>
          <a:p>
            <a:pPr marL="72000" algn="just">
              <a:lnSpc>
                <a:spcPct val="150000"/>
              </a:lnSpc>
            </a:pPr>
            <a:r>
              <a:rPr lang="en-US" altLang="zh-CN" sz="3200" b="1" i="1" kern="100" dirty="0">
                <a:solidFill>
                  <a:srgbClr val="FF0000"/>
                </a:solidFill>
                <a:latin typeface="Alibaba Sans" panose="020B0503020203040204" pitchFamily="34" charset="0"/>
                <a:ea typeface="华文细黑"/>
                <a:cs typeface="Alibaba Sans" panose="020B0503020203040204" pitchFamily="34" charset="0"/>
              </a:rPr>
              <a:t>I stuck my nose out of the car’s open window and breathed in the fresh pine scent. The cold air made my cheeks burn and my eyes tear.</a:t>
            </a:r>
          </a:p>
        </p:txBody>
      </p:sp>
    </p:spTree>
    <p:extLst>
      <p:ext uri="{BB962C8B-B14F-4D97-AF65-F5344CB8AC3E}">
        <p14:creationId xmlns:p14="http://schemas.microsoft.com/office/powerpoint/2010/main" val="20034966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811751909"/>
              </p:ext>
            </p:extLst>
          </p:nvPr>
        </p:nvGraphicFramePr>
        <p:xfrm>
          <a:off x="334386" y="405458"/>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47976" y="275775"/>
            <a:ext cx="10772499" cy="839782"/>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2) Use strong, dynamic (</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动态的</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 verbs </a:t>
            </a:r>
          </a:p>
        </p:txBody>
      </p:sp>
      <p:sp>
        <p:nvSpPr>
          <p:cNvPr id="9" name="矩形 8">
            <a:extLst>
              <a:ext uri="{FF2B5EF4-FFF2-40B4-BE49-F238E27FC236}">
                <a16:creationId xmlns:a16="http://schemas.microsoft.com/office/drawing/2014/main" id="{9CC072BE-15EA-A74C-8C3C-57A40DBEAD32}"/>
              </a:ext>
            </a:extLst>
          </p:cNvPr>
          <p:cNvSpPr/>
          <p:nvPr/>
        </p:nvSpPr>
        <p:spPr>
          <a:xfrm>
            <a:off x="340508" y="1151477"/>
            <a:ext cx="11265817" cy="3918060"/>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Make your writing come to life by using strong, active verbs, not verbs that are weak and static. For example, instead of saying she walked , use she strutted(</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昂首阔步</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 she strode(</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大步走</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 she trudged(</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步履沉重地走</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 or she tiptoed(</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踮着脚走</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to show us exactly how she moves. Keep on the lookout for weak verbs—usually all forms of to be (including the overused there was and there were ) and to have —and replace them with verbs that paint a clearer picture in the reader’s mind.</a:t>
            </a:r>
          </a:p>
        </p:txBody>
      </p:sp>
    </p:spTree>
    <p:extLst>
      <p:ext uri="{BB962C8B-B14F-4D97-AF65-F5344CB8AC3E}">
        <p14:creationId xmlns:p14="http://schemas.microsoft.com/office/powerpoint/2010/main" val="33794467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946750362"/>
              </p:ext>
            </p:extLst>
          </p:nvPr>
        </p:nvGraphicFramePr>
        <p:xfrm>
          <a:off x="384211" y="0"/>
          <a:ext cx="11448548" cy="5700268"/>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20660" y="857048"/>
            <a:ext cx="10772499"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The man was thin and wore a coat that was too big for him. </a:t>
            </a:r>
          </a:p>
        </p:txBody>
      </p:sp>
      <p:sp>
        <p:nvSpPr>
          <p:cNvPr id="9" name="矩形 8">
            <a:extLst>
              <a:ext uri="{FF2B5EF4-FFF2-40B4-BE49-F238E27FC236}">
                <a16:creationId xmlns:a16="http://schemas.microsoft.com/office/drawing/2014/main" id="{9CC072BE-15EA-A74C-8C3C-57A40DBEAD32}"/>
              </a:ext>
            </a:extLst>
          </p:cNvPr>
          <p:cNvSpPr/>
          <p:nvPr/>
        </p:nvSpPr>
        <p:spPr>
          <a:xfrm>
            <a:off x="324108" y="2934345"/>
            <a:ext cx="11265817"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His coat hung around his frame.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9763637" y="172917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256084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88933" y="730359"/>
          <a:ext cx="11448548" cy="52374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237420">
                <a:tc>
                  <a:txBody>
                    <a:bodyPr/>
                    <a:lstStyle/>
                    <a:p>
                      <a:pPr marL="72000" algn="just">
                        <a:lnSpc>
                          <a:spcPct val="150000"/>
                        </a:lnSpc>
                        <a:spcAft>
                          <a:spcPts val="0"/>
                        </a:spcAft>
                      </a:pPr>
                      <a:endParaRPr lang="en-US" altLang="zh-CN" sz="1050" kern="100" dirty="0">
                        <a:effectLst/>
                        <a:latin typeface="宋体"/>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 name="表格 3">
            <a:extLst>
              <a:ext uri="{FF2B5EF4-FFF2-40B4-BE49-F238E27FC236}">
                <a16:creationId xmlns:a16="http://schemas.microsoft.com/office/drawing/2014/main" id="{069CB6A5-9A3A-BB4C-B77B-6E176A992A5B}"/>
              </a:ext>
            </a:extLst>
          </p:cNvPr>
          <p:cNvGraphicFramePr>
            <a:graphicFrameLocks noGrp="1"/>
          </p:cNvGraphicFramePr>
          <p:nvPr>
            <p:extLst>
              <p:ext uri="{D42A27DB-BD31-4B8C-83A1-F6EECF244321}">
                <p14:modId xmlns:p14="http://schemas.microsoft.com/office/powerpoint/2010/main" val="3177176291"/>
              </p:ext>
            </p:extLst>
          </p:nvPr>
        </p:nvGraphicFramePr>
        <p:xfrm>
          <a:off x="389726" y="730359"/>
          <a:ext cx="11412548" cy="5444903"/>
        </p:xfrm>
        <a:graphic>
          <a:graphicData uri="http://schemas.openxmlformats.org/drawingml/2006/table">
            <a:tbl>
              <a:tblPr firstRow="1" bandRow="1">
                <a:tableStyleId>{74C1A8A3-306A-4EB7-A6B1-4F7E0EB9C5D6}</a:tableStyleId>
              </a:tblPr>
              <a:tblGrid>
                <a:gridCol w="5706274">
                  <a:extLst>
                    <a:ext uri="{9D8B030D-6E8A-4147-A177-3AD203B41FA5}">
                      <a16:colId xmlns:a16="http://schemas.microsoft.com/office/drawing/2014/main" val="4058286881"/>
                    </a:ext>
                  </a:extLst>
                </a:gridCol>
                <a:gridCol w="5706274">
                  <a:extLst>
                    <a:ext uri="{9D8B030D-6E8A-4147-A177-3AD203B41FA5}">
                      <a16:colId xmlns:a16="http://schemas.microsoft.com/office/drawing/2014/main" val="2411666727"/>
                    </a:ext>
                  </a:extLst>
                </a:gridCol>
              </a:tblGrid>
              <a:tr h="872903">
                <a:tc>
                  <a:txBody>
                    <a:bodyPr/>
                    <a:lstStyle/>
                    <a:p>
                      <a:pPr algn="ctr"/>
                      <a:r>
                        <a:rPr lang="en-US" altLang="zh-CN" sz="4400" dirty="0">
                          <a:solidFill>
                            <a:srgbClr val="FF0000"/>
                          </a:solidFill>
                        </a:rPr>
                        <a:t>Telling</a:t>
                      </a:r>
                      <a:endParaRPr lang="zh-CN" altLang="en-US" sz="4400" dirty="0"/>
                    </a:p>
                  </a:txBody>
                  <a:tcPr/>
                </a:tc>
                <a:tc>
                  <a:txBody>
                    <a:bodyPr/>
                    <a:lstStyle/>
                    <a:p>
                      <a:pPr marL="0" marR="0" lvl="0" indent="0" algn="ctr" defTabSz="1218565" rtl="0" eaLnBrk="1" fontAlgn="auto" latinLnBrk="0" hangingPunct="1">
                        <a:lnSpc>
                          <a:spcPct val="100000"/>
                        </a:lnSpc>
                        <a:spcBef>
                          <a:spcPts val="0"/>
                        </a:spcBef>
                        <a:spcAft>
                          <a:spcPts val="0"/>
                        </a:spcAft>
                        <a:buClrTx/>
                        <a:buSzTx/>
                        <a:buFontTx/>
                        <a:buNone/>
                        <a:tabLst/>
                        <a:defRPr/>
                      </a:pPr>
                      <a:r>
                        <a:rPr lang="en-US" altLang="zh-CN" sz="4400" b="1" kern="1200" dirty="0">
                          <a:solidFill>
                            <a:srgbClr val="FF0000"/>
                          </a:solidFill>
                          <a:effectLst/>
                          <a:latin typeface="+mn-lt"/>
                          <a:ea typeface="+mn-ea"/>
                          <a:cs typeface="+mn-cs"/>
                        </a:rPr>
                        <a:t>Showing</a:t>
                      </a:r>
                      <a:r>
                        <a:rPr lang="zh-CN" altLang="zh-CN" sz="4400" dirty="0">
                          <a:solidFill>
                            <a:srgbClr val="FF0000"/>
                          </a:solidFill>
                          <a:effectLst/>
                        </a:rPr>
                        <a:t> </a:t>
                      </a:r>
                      <a:endParaRPr lang="zh-CN" altLang="en-US" sz="4400" dirty="0">
                        <a:solidFill>
                          <a:srgbClr val="FF0000"/>
                        </a:solidFill>
                      </a:endParaRPr>
                    </a:p>
                  </a:txBody>
                  <a:tcPr/>
                </a:tc>
                <a:extLst>
                  <a:ext uri="{0D108BD9-81ED-4DB2-BD59-A6C34878D82A}">
                    <a16:rowId xmlns:a16="http://schemas.microsoft.com/office/drawing/2014/main" val="3912604587"/>
                  </a:ext>
                </a:extLst>
              </a:tr>
              <a:tr h="872903">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0066FF"/>
                          </a:solidFill>
                        </a:rPr>
                        <a:t>means that you—the author—give your readers conclusions and interpretations; you tell them what to think instead of letting them think for themselves. </a:t>
                      </a:r>
                      <a:endParaRPr lang="zh-CN" altLang="en-US" sz="2400" b="1" dirty="0">
                        <a:solidFill>
                          <a:srgbClr val="0066FF"/>
                        </a:solidFill>
                      </a:endParaRPr>
                    </a:p>
                  </a:txBody>
                  <a:tcPr/>
                </a:tc>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7030A0"/>
                          </a:solidFill>
                        </a:rPr>
                        <a:t>means that you provide your readers with enough concrete, vivid details so that they can draw their own conclusions. </a:t>
                      </a:r>
                      <a:endParaRPr lang="zh-CN" altLang="en-US" sz="2400" b="1" dirty="0">
                        <a:solidFill>
                          <a:srgbClr val="7030A0"/>
                        </a:solidFill>
                      </a:endParaRPr>
                    </a:p>
                    <a:p>
                      <a:pPr algn="just"/>
                      <a:endParaRPr lang="zh-CN" altLang="en-US" dirty="0">
                        <a:solidFill>
                          <a:srgbClr val="7030A0"/>
                        </a:solidFill>
                      </a:endParaRPr>
                    </a:p>
                  </a:txBody>
                  <a:tcPr/>
                </a:tc>
                <a:extLst>
                  <a:ext uri="{0D108BD9-81ED-4DB2-BD59-A6C34878D82A}">
                    <a16:rowId xmlns:a16="http://schemas.microsoft.com/office/drawing/2014/main" val="2416462196"/>
                  </a:ext>
                </a:extLst>
              </a:tr>
              <a:tr h="872903">
                <a:tc>
                  <a:txBody>
                    <a:bodyPr/>
                    <a:lstStyle/>
                    <a:p>
                      <a:pPr marL="0" marR="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0066FF"/>
                          </a:solidFill>
                        </a:rPr>
                        <a:t>is like giving readers a secondhand report afterward. </a:t>
                      </a:r>
                      <a:endParaRPr lang="zh-CN" altLang="en-US" sz="2400" b="1" dirty="0">
                        <a:solidFill>
                          <a:srgbClr val="0066FF"/>
                        </a:solidFill>
                      </a:endParaRPr>
                    </a:p>
                  </a:txBody>
                  <a:tcPr/>
                </a:tc>
                <a:tc>
                  <a:txBody>
                    <a:bodyPr/>
                    <a:lstStyle/>
                    <a:p>
                      <a:pPr marL="0" marR="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7030A0"/>
                          </a:solidFill>
                        </a:rPr>
                        <a:t>lets readers experience the events firsthand, through the five senses of the character. </a:t>
                      </a:r>
                      <a:endParaRPr lang="zh-CN" altLang="en-US" sz="2400" b="1" dirty="0">
                        <a:solidFill>
                          <a:srgbClr val="7030A0"/>
                        </a:solidFill>
                      </a:endParaRPr>
                    </a:p>
                  </a:txBody>
                  <a:tcPr/>
                </a:tc>
                <a:extLst>
                  <a:ext uri="{0D108BD9-81ED-4DB2-BD59-A6C34878D82A}">
                    <a16:rowId xmlns:a16="http://schemas.microsoft.com/office/drawing/2014/main" val="2458623986"/>
                  </a:ext>
                </a:extLst>
              </a:tr>
              <a:tr h="872903">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3200" b="1" kern="1200" dirty="0">
                          <a:solidFill>
                            <a:srgbClr val="0066FF"/>
                          </a:solidFill>
                          <a:effectLst/>
                          <a:latin typeface="+mn-lt"/>
                          <a:ea typeface="+mn-ea"/>
                          <a:cs typeface="+mn-cs"/>
                        </a:rPr>
                        <a:t>is like reading about an accident in the newspaper the day after it happened.</a:t>
                      </a:r>
                      <a:endParaRPr lang="zh-CN" altLang="zh-CN" sz="3200" b="1" kern="1200" dirty="0">
                        <a:solidFill>
                          <a:srgbClr val="0066FF"/>
                        </a:solidFill>
                        <a:effectLst/>
                        <a:latin typeface="+mn-lt"/>
                        <a:ea typeface="+mn-ea"/>
                        <a:cs typeface="+mn-cs"/>
                      </a:endParaRPr>
                    </a:p>
                  </a:txBody>
                  <a:tcPr/>
                </a:tc>
                <a:tc>
                  <a:txBody>
                    <a:bodyPr/>
                    <a:lstStyle/>
                    <a:p>
                      <a:pPr marL="0" marR="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7030A0"/>
                          </a:solidFill>
                        </a:rPr>
                        <a:t>is like witnessing the accident the moment it happens, hearing the screech(</a:t>
                      </a:r>
                      <a:r>
                        <a:rPr lang="zh-CN" altLang="en-US" sz="2400" b="1" dirty="0">
                          <a:solidFill>
                            <a:srgbClr val="7030A0"/>
                          </a:solidFill>
                        </a:rPr>
                        <a:t>尖锐刺耳的声音</a:t>
                      </a:r>
                      <a:r>
                        <a:rPr lang="en-US" altLang="zh-CN" sz="2400" b="1" dirty="0">
                          <a:solidFill>
                            <a:srgbClr val="7030A0"/>
                          </a:solidFill>
                        </a:rPr>
                        <a:t>) of the metal and the screams of the injured. </a:t>
                      </a:r>
                      <a:endParaRPr lang="zh-CN" altLang="en-US" sz="2400" b="1" dirty="0">
                        <a:solidFill>
                          <a:srgbClr val="7030A0"/>
                        </a:solidFill>
                      </a:endParaRPr>
                    </a:p>
                  </a:txBody>
                  <a:tcPr/>
                </a:tc>
                <a:extLst>
                  <a:ext uri="{0D108BD9-81ED-4DB2-BD59-A6C34878D82A}">
                    <a16:rowId xmlns:a16="http://schemas.microsoft.com/office/drawing/2014/main" val="2559644778"/>
                  </a:ext>
                </a:extLst>
              </a:tr>
            </a:tbl>
          </a:graphicData>
        </a:graphic>
      </p:graphicFrame>
    </p:spTree>
    <p:extLst>
      <p:ext uri="{BB962C8B-B14F-4D97-AF65-F5344CB8AC3E}">
        <p14:creationId xmlns:p14="http://schemas.microsoft.com/office/powerpoint/2010/main" val="8243955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6" y="405458"/>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40508" y="1151477"/>
            <a:ext cx="11265817" cy="3364062"/>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Be careful not to overdo it, though. At times, you just want your characters to walk across a room, without drawing attention to it, instead of strutting, trudging, or tiptoeing. If the action is not that important, using a weaker verb is fine. But if you want to build suspense and tension, use the stronger verb to show what your character is feeling while she walks.</a:t>
            </a:r>
          </a:p>
        </p:txBody>
      </p:sp>
    </p:spTree>
    <p:extLst>
      <p:ext uri="{BB962C8B-B14F-4D97-AF65-F5344CB8AC3E}">
        <p14:creationId xmlns:p14="http://schemas.microsoft.com/office/powerpoint/2010/main" val="8480652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6" y="405458"/>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47976" y="275775"/>
            <a:ext cx="10772499" cy="839782"/>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3) Use concrete nouns</a:t>
            </a:r>
          </a:p>
        </p:txBody>
      </p:sp>
      <p:sp>
        <p:nvSpPr>
          <p:cNvPr id="9" name="矩形 8">
            <a:extLst>
              <a:ext uri="{FF2B5EF4-FFF2-40B4-BE49-F238E27FC236}">
                <a16:creationId xmlns:a16="http://schemas.microsoft.com/office/drawing/2014/main" id="{9CC072BE-15EA-A74C-8C3C-57A40DBEAD32}"/>
              </a:ext>
            </a:extLst>
          </p:cNvPr>
          <p:cNvSpPr/>
          <p:nvPr/>
        </p:nvSpPr>
        <p:spPr>
          <a:xfrm>
            <a:off x="334386" y="1340685"/>
            <a:ext cx="11265817" cy="2810065"/>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Try to be as specific as possible rather than using generic(</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通用的</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terms. That’s not just true for verbs, but for nouns too. Use concrete nouns that create the image you want in readers’ minds. Instead of having your characters eat breakfast, let your readers know that they’re having eggs and bacon.</a:t>
            </a:r>
          </a:p>
        </p:txBody>
      </p:sp>
    </p:spTree>
    <p:extLst>
      <p:ext uri="{BB962C8B-B14F-4D97-AF65-F5344CB8AC3E}">
        <p14:creationId xmlns:p14="http://schemas.microsoft.com/office/powerpoint/2010/main" val="12439076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84211" y="0"/>
          <a:ext cx="11448548" cy="5700268"/>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20660" y="857048"/>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lived in a big house. </a:t>
            </a:r>
          </a:p>
        </p:txBody>
      </p:sp>
      <p:sp>
        <p:nvSpPr>
          <p:cNvPr id="9" name="矩形 8">
            <a:extLst>
              <a:ext uri="{FF2B5EF4-FFF2-40B4-BE49-F238E27FC236}">
                <a16:creationId xmlns:a16="http://schemas.microsoft.com/office/drawing/2014/main" id="{9CC072BE-15EA-A74C-8C3C-57A40DBEAD32}"/>
              </a:ext>
            </a:extLst>
          </p:cNvPr>
          <p:cNvSpPr/>
          <p:nvPr/>
        </p:nvSpPr>
        <p:spPr>
          <a:xfrm>
            <a:off x="324108" y="2934345"/>
            <a:ext cx="11265817" cy="1675843"/>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 Tina’s steps echoed across the foyer</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（前厅</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as she entered the mansion.</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8975492" y="1636821"/>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4213716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573045172"/>
              </p:ext>
            </p:extLst>
          </p:nvPr>
        </p:nvGraphicFramePr>
        <p:xfrm>
          <a:off x="334385" y="405457"/>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4386" y="381464"/>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4) Break activities into smaller parts</a:t>
            </a:r>
          </a:p>
        </p:txBody>
      </p:sp>
      <p:sp>
        <p:nvSpPr>
          <p:cNvPr id="9" name="矩形 8">
            <a:extLst>
              <a:ext uri="{FF2B5EF4-FFF2-40B4-BE49-F238E27FC236}">
                <a16:creationId xmlns:a16="http://schemas.microsoft.com/office/drawing/2014/main" id="{9CC072BE-15EA-A74C-8C3C-57A40DBEAD32}"/>
              </a:ext>
            </a:extLst>
          </p:cNvPr>
          <p:cNvSpPr/>
          <p:nvPr/>
        </p:nvSpPr>
        <p:spPr>
          <a:xfrm>
            <a:off x="334386" y="1340685"/>
            <a:ext cx="11265817" cy="5026056"/>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One trick to write in a more concrete way is to break generic activities into smaller parts. Instead of telling us that your protagonist is cleaning, show us that she’s vacuuming and frowning at the sock she finds beneath the couch.</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Don’t overdo it, though. If the activity isn’t important, sum it up in a general sweep. But if it reveals something about the character—maybe how fastidious(</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有洁癖的</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she is—or moves the plot forward, break it down into its parts. If she finds not a sock but drugs beneath her son’s bed, it might be worth showing your readers the details instead of just saying she was cleaning .</a:t>
            </a:r>
          </a:p>
        </p:txBody>
      </p:sp>
    </p:spTree>
    <p:extLst>
      <p:ext uri="{BB962C8B-B14F-4D97-AF65-F5344CB8AC3E}">
        <p14:creationId xmlns:p14="http://schemas.microsoft.com/office/powerpoint/2010/main" val="34372058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5" y="405457"/>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4386" y="381464"/>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5) Use figurative language</a:t>
            </a:r>
          </a:p>
        </p:txBody>
      </p:sp>
      <p:sp>
        <p:nvSpPr>
          <p:cNvPr id="9" name="矩形 8">
            <a:extLst>
              <a:ext uri="{FF2B5EF4-FFF2-40B4-BE49-F238E27FC236}">
                <a16:creationId xmlns:a16="http://schemas.microsoft.com/office/drawing/2014/main" id="{9CC072BE-15EA-A74C-8C3C-57A40DBEAD32}"/>
              </a:ext>
            </a:extLst>
          </p:cNvPr>
          <p:cNvSpPr/>
          <p:nvPr/>
        </p:nvSpPr>
        <p:spPr>
          <a:xfrm>
            <a:off x="334384" y="1557586"/>
            <a:ext cx="11265817" cy="2810065"/>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One way to create images in readers’ minds and make your writing more vivid is the use of figurative language, especially similes(</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明喻</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and metaphors(</a:t>
            </a:r>
            <a:r>
              <a:rPr lang="zh-CN" altLang="en-US" sz="2400" b="1" kern="100" dirty="0">
                <a:solidFill>
                  <a:srgbClr val="0066FF"/>
                </a:solidFill>
                <a:latin typeface="Alibaba Sans" panose="020B0503020203040204" pitchFamily="34" charset="0"/>
                <a:ea typeface="华文细黑"/>
                <a:cs typeface="Alibaba Sans" panose="020B0503020203040204" pitchFamily="34" charset="0"/>
              </a:rPr>
              <a:t>暗喻</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A simile is a figure of speech that compares two things using the words like or as , e.g., her hair shone like gold. A metaphor compares two things more directly, e.g., the company was a gold mine.</a:t>
            </a:r>
          </a:p>
        </p:txBody>
      </p:sp>
    </p:spTree>
    <p:extLst>
      <p:ext uri="{BB962C8B-B14F-4D97-AF65-F5344CB8AC3E}">
        <p14:creationId xmlns:p14="http://schemas.microsoft.com/office/powerpoint/2010/main" val="27290791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84211" y="0"/>
          <a:ext cx="11448548" cy="5700268"/>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20660" y="857048"/>
            <a:ext cx="10772499"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Betty had callused</a:t>
            </a:r>
            <a:r>
              <a:rPr lang="en-US" altLang="zh-CN" sz="3600" b="1" kern="100" dirty="0">
                <a:latin typeface="Alibaba Sans" panose="020B0503020203040204" pitchFamily="34" charset="0"/>
                <a:ea typeface="华文细黑"/>
                <a:cs typeface="Alibaba Sans" panose="020B0503020203040204" pitchFamily="34" charset="0"/>
              </a:rPr>
              <a:t>(</a:t>
            </a:r>
            <a:r>
              <a:rPr lang="zh-CN" altLang="en-US" sz="3600" b="1" kern="100" dirty="0">
                <a:latin typeface="Alibaba Sans" panose="020B0503020203040204" pitchFamily="34" charset="0"/>
                <a:ea typeface="华文细黑"/>
                <a:cs typeface="Alibaba Sans" panose="020B0503020203040204" pitchFamily="34" charset="0"/>
              </a:rPr>
              <a:t>有茧子的</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palms. </a:t>
            </a:r>
          </a:p>
        </p:txBody>
      </p:sp>
      <p:sp>
        <p:nvSpPr>
          <p:cNvPr id="9" name="矩形 8">
            <a:extLst>
              <a:ext uri="{FF2B5EF4-FFF2-40B4-BE49-F238E27FC236}">
                <a16:creationId xmlns:a16="http://schemas.microsoft.com/office/drawing/2014/main" id="{9CC072BE-15EA-A74C-8C3C-57A40DBEAD32}"/>
              </a:ext>
            </a:extLst>
          </p:cNvPr>
          <p:cNvSpPr/>
          <p:nvPr/>
        </p:nvSpPr>
        <p:spPr>
          <a:xfrm>
            <a:off x="324108" y="2934345"/>
            <a:ext cx="11265817" cy="844847"/>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  Betty’s palms felt like sandpaper. </a:t>
            </a:r>
          </a:p>
        </p:txBody>
      </p:sp>
      <p:sp>
        <p:nvSpPr>
          <p:cNvPr id="3" name="下弧形箭头 2">
            <a:extLst>
              <a:ext uri="{FF2B5EF4-FFF2-40B4-BE49-F238E27FC236}">
                <a16:creationId xmlns:a16="http://schemas.microsoft.com/office/drawing/2014/main" id="{14D53EC6-15F0-624F-AC74-A96A1CDA0B88}"/>
              </a:ext>
            </a:extLst>
          </p:cNvPr>
          <p:cNvSpPr/>
          <p:nvPr/>
        </p:nvSpPr>
        <p:spPr>
          <a:xfrm rot="2127760">
            <a:off x="9047499" y="1823971"/>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7250944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5" y="405457"/>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4386" y="381464"/>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6) Write in real time</a:t>
            </a:r>
          </a:p>
        </p:txBody>
      </p:sp>
      <p:sp>
        <p:nvSpPr>
          <p:cNvPr id="9" name="矩形 8">
            <a:extLst>
              <a:ext uri="{FF2B5EF4-FFF2-40B4-BE49-F238E27FC236}">
                <a16:creationId xmlns:a16="http://schemas.microsoft.com/office/drawing/2014/main" id="{9CC072BE-15EA-A74C-8C3C-57A40DBEAD32}"/>
              </a:ext>
            </a:extLst>
          </p:cNvPr>
          <p:cNvSpPr/>
          <p:nvPr/>
        </p:nvSpPr>
        <p:spPr>
          <a:xfrm>
            <a:off x="349519" y="1341562"/>
            <a:ext cx="11265817" cy="4472058"/>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Make sure you write in scenes and let the action unfold in real time. Instead of summing up what happened, let your readers witness the moment-to-moment action. </a:t>
            </a:r>
          </a:p>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You don’t need to show everything in real time, of course; otherwise, your novel will be full of meaningless actions that will read like filler. Telling can be a great tool to compress the nonessential parts. It’s the important scenes—the ones that move the plot forward or reveal something about a character—that you want to show.</a:t>
            </a:r>
          </a:p>
        </p:txBody>
      </p:sp>
    </p:spTree>
    <p:extLst>
      <p:ext uri="{BB962C8B-B14F-4D97-AF65-F5344CB8AC3E}">
        <p14:creationId xmlns:p14="http://schemas.microsoft.com/office/powerpoint/2010/main" val="2756383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5" y="405457"/>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4386" y="381464"/>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7) Use dialogue</a:t>
            </a:r>
          </a:p>
        </p:txBody>
      </p:sp>
      <p:sp>
        <p:nvSpPr>
          <p:cNvPr id="9" name="矩形 8">
            <a:extLst>
              <a:ext uri="{FF2B5EF4-FFF2-40B4-BE49-F238E27FC236}">
                <a16:creationId xmlns:a16="http://schemas.microsoft.com/office/drawing/2014/main" id="{9CC072BE-15EA-A74C-8C3C-57A40DBEAD32}"/>
              </a:ext>
            </a:extLst>
          </p:cNvPr>
          <p:cNvSpPr/>
          <p:nvPr/>
        </p:nvSpPr>
        <p:spPr>
          <a:xfrm>
            <a:off x="331385" y="1557586"/>
            <a:ext cx="11265817" cy="1148071"/>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One way to show the action in real time is to write dialogue. Dialogue is always showing—at least if you do it right.</a:t>
            </a:r>
          </a:p>
        </p:txBody>
      </p:sp>
    </p:spTree>
    <p:extLst>
      <p:ext uri="{BB962C8B-B14F-4D97-AF65-F5344CB8AC3E}">
        <p14:creationId xmlns:p14="http://schemas.microsoft.com/office/powerpoint/2010/main" val="31964846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5" y="405457"/>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4386" y="381464"/>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8) Use internal monologue</a:t>
            </a:r>
          </a:p>
        </p:txBody>
      </p:sp>
      <p:sp>
        <p:nvSpPr>
          <p:cNvPr id="9" name="矩形 8">
            <a:extLst>
              <a:ext uri="{FF2B5EF4-FFF2-40B4-BE49-F238E27FC236}">
                <a16:creationId xmlns:a16="http://schemas.microsoft.com/office/drawing/2014/main" id="{9CC072BE-15EA-A74C-8C3C-57A40DBEAD32}"/>
              </a:ext>
            </a:extLst>
          </p:cNvPr>
          <p:cNvSpPr/>
          <p:nvPr/>
        </p:nvSpPr>
        <p:spPr>
          <a:xfrm>
            <a:off x="331385" y="1557586"/>
            <a:ext cx="11265817" cy="1148071"/>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Showing what your POV character is thinking can also help to reveal her emotions without having to name them.</a:t>
            </a:r>
          </a:p>
        </p:txBody>
      </p:sp>
      <p:sp>
        <p:nvSpPr>
          <p:cNvPr id="5" name="矩形 4">
            <a:extLst>
              <a:ext uri="{FF2B5EF4-FFF2-40B4-BE49-F238E27FC236}">
                <a16:creationId xmlns:a16="http://schemas.microsoft.com/office/drawing/2014/main" id="{5E2CF2B6-7290-CE43-A802-8C84820A6F09}"/>
              </a:ext>
            </a:extLst>
          </p:cNvPr>
          <p:cNvSpPr/>
          <p:nvPr/>
        </p:nvSpPr>
        <p:spPr>
          <a:xfrm>
            <a:off x="325465" y="2770232"/>
            <a:ext cx="10772499"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 was relieved when my workday ended.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8759468" y="3032476"/>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325465" y="3910732"/>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Finally, the bell rang, announcing the end of my workday. Thank the Lord . </a:t>
            </a:r>
          </a:p>
        </p:txBody>
      </p:sp>
    </p:spTree>
    <p:extLst>
      <p:ext uri="{BB962C8B-B14F-4D97-AF65-F5344CB8AC3E}">
        <p14:creationId xmlns:p14="http://schemas.microsoft.com/office/powerpoint/2010/main" val="20300055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5" grpId="0"/>
      <p:bldP spid="7" grpId="0" animBg="1"/>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4385" y="405457"/>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334386" y="381464"/>
            <a:ext cx="10772499" cy="844847"/>
          </a:xfrm>
          <a:prstGeom prst="rect">
            <a:avLst/>
          </a:prstGeom>
        </p:spPr>
        <p:txBody>
          <a:bodyPr wrap="square">
            <a:spAutoFit/>
          </a:bodyPr>
          <a:lstStyle/>
          <a:p>
            <a:pPr marL="72000" algn="just">
              <a:lnSpc>
                <a:spcPct val="150000"/>
              </a:lnSpc>
            </a:pP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9) Focus on actions and reactions</a:t>
            </a:r>
          </a:p>
        </p:txBody>
      </p:sp>
      <p:sp>
        <p:nvSpPr>
          <p:cNvPr id="9" name="矩形 8">
            <a:extLst>
              <a:ext uri="{FF2B5EF4-FFF2-40B4-BE49-F238E27FC236}">
                <a16:creationId xmlns:a16="http://schemas.microsoft.com/office/drawing/2014/main" id="{9CC072BE-15EA-A74C-8C3C-57A40DBEAD32}"/>
              </a:ext>
            </a:extLst>
          </p:cNvPr>
          <p:cNvSpPr/>
          <p:nvPr/>
        </p:nvSpPr>
        <p:spPr>
          <a:xfrm>
            <a:off x="331385" y="1557586"/>
            <a:ext cx="11265817" cy="3364062"/>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You have probably heard the saying actions speak louder than words . Just telling your readers that your character is a mean, bitter woman might not be enough for them to believe it. Showing her kick a puppy will immediately convince your readers that she’s mean.</a:t>
            </a:r>
          </a:p>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Instead of telling your readers about your characters’ personality traits, let them get to know the characters through their actions.</a:t>
            </a:r>
          </a:p>
        </p:txBody>
      </p:sp>
    </p:spTree>
    <p:extLst>
      <p:ext uri="{BB962C8B-B14F-4D97-AF65-F5344CB8AC3E}">
        <p14:creationId xmlns:p14="http://schemas.microsoft.com/office/powerpoint/2010/main" val="34702103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88933" y="730359"/>
          <a:ext cx="11448548" cy="52374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237420">
                <a:tc>
                  <a:txBody>
                    <a:bodyPr/>
                    <a:lstStyle/>
                    <a:p>
                      <a:pPr marL="72000" algn="just">
                        <a:lnSpc>
                          <a:spcPct val="150000"/>
                        </a:lnSpc>
                        <a:spcAft>
                          <a:spcPts val="0"/>
                        </a:spcAft>
                      </a:pPr>
                      <a:endParaRPr lang="en-US" altLang="zh-CN" sz="1050" kern="100" dirty="0">
                        <a:effectLst/>
                        <a:latin typeface="宋体"/>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 name="表格 3">
            <a:extLst>
              <a:ext uri="{FF2B5EF4-FFF2-40B4-BE49-F238E27FC236}">
                <a16:creationId xmlns:a16="http://schemas.microsoft.com/office/drawing/2014/main" id="{069CB6A5-9A3A-BB4C-B77B-6E176A992A5B}"/>
              </a:ext>
            </a:extLst>
          </p:cNvPr>
          <p:cNvGraphicFramePr>
            <a:graphicFrameLocks noGrp="1"/>
          </p:cNvGraphicFramePr>
          <p:nvPr>
            <p:extLst>
              <p:ext uri="{D42A27DB-BD31-4B8C-83A1-F6EECF244321}">
                <p14:modId xmlns:p14="http://schemas.microsoft.com/office/powerpoint/2010/main" val="1924698758"/>
              </p:ext>
            </p:extLst>
          </p:nvPr>
        </p:nvGraphicFramePr>
        <p:xfrm>
          <a:off x="389726" y="730359"/>
          <a:ext cx="11412548" cy="5147707"/>
        </p:xfrm>
        <a:graphic>
          <a:graphicData uri="http://schemas.openxmlformats.org/drawingml/2006/table">
            <a:tbl>
              <a:tblPr firstRow="1" bandRow="1">
                <a:tableStyleId>{74C1A8A3-306A-4EB7-A6B1-4F7E0EB9C5D6}</a:tableStyleId>
              </a:tblPr>
              <a:tblGrid>
                <a:gridCol w="5706274">
                  <a:extLst>
                    <a:ext uri="{9D8B030D-6E8A-4147-A177-3AD203B41FA5}">
                      <a16:colId xmlns:a16="http://schemas.microsoft.com/office/drawing/2014/main" val="4058286881"/>
                    </a:ext>
                  </a:extLst>
                </a:gridCol>
                <a:gridCol w="5706274">
                  <a:extLst>
                    <a:ext uri="{9D8B030D-6E8A-4147-A177-3AD203B41FA5}">
                      <a16:colId xmlns:a16="http://schemas.microsoft.com/office/drawing/2014/main" val="2411666727"/>
                    </a:ext>
                  </a:extLst>
                </a:gridCol>
              </a:tblGrid>
              <a:tr h="872903">
                <a:tc>
                  <a:txBody>
                    <a:bodyPr/>
                    <a:lstStyle/>
                    <a:p>
                      <a:pPr algn="ctr"/>
                      <a:r>
                        <a:rPr lang="en-US" altLang="zh-CN" sz="4400" dirty="0">
                          <a:solidFill>
                            <a:srgbClr val="FF0000"/>
                          </a:solidFill>
                        </a:rPr>
                        <a:t>Telling</a:t>
                      </a:r>
                      <a:endParaRPr lang="zh-CN" altLang="en-US" sz="4400" dirty="0"/>
                    </a:p>
                  </a:txBody>
                  <a:tcPr/>
                </a:tc>
                <a:tc>
                  <a:txBody>
                    <a:bodyPr/>
                    <a:lstStyle/>
                    <a:p>
                      <a:pPr marL="0" marR="0" lvl="0" indent="0" algn="ctr" defTabSz="1218565" rtl="0" eaLnBrk="1" fontAlgn="auto" latinLnBrk="0" hangingPunct="1">
                        <a:lnSpc>
                          <a:spcPct val="100000"/>
                        </a:lnSpc>
                        <a:spcBef>
                          <a:spcPts val="0"/>
                        </a:spcBef>
                        <a:spcAft>
                          <a:spcPts val="0"/>
                        </a:spcAft>
                        <a:buClrTx/>
                        <a:buSzTx/>
                        <a:buFontTx/>
                        <a:buNone/>
                        <a:tabLst/>
                        <a:defRPr/>
                      </a:pPr>
                      <a:r>
                        <a:rPr lang="en-US" altLang="zh-CN" sz="4400" b="1" kern="1200" dirty="0">
                          <a:solidFill>
                            <a:srgbClr val="FF0000"/>
                          </a:solidFill>
                          <a:effectLst/>
                          <a:latin typeface="+mn-lt"/>
                          <a:ea typeface="+mn-ea"/>
                          <a:cs typeface="+mn-cs"/>
                        </a:rPr>
                        <a:t>Showing</a:t>
                      </a:r>
                      <a:r>
                        <a:rPr lang="zh-CN" altLang="zh-CN" sz="4400" dirty="0">
                          <a:solidFill>
                            <a:srgbClr val="FF0000"/>
                          </a:solidFill>
                          <a:effectLst/>
                        </a:rPr>
                        <a:t> </a:t>
                      </a:r>
                      <a:endParaRPr lang="zh-CN" altLang="en-US" sz="4400" dirty="0">
                        <a:solidFill>
                          <a:srgbClr val="FF0000"/>
                        </a:solidFill>
                      </a:endParaRPr>
                    </a:p>
                  </a:txBody>
                  <a:tcPr/>
                </a:tc>
                <a:extLst>
                  <a:ext uri="{0D108BD9-81ED-4DB2-BD59-A6C34878D82A}">
                    <a16:rowId xmlns:a16="http://schemas.microsoft.com/office/drawing/2014/main" val="3912604587"/>
                  </a:ext>
                </a:extLst>
              </a:tr>
              <a:tr h="872903">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0066FF"/>
                          </a:solidFill>
                        </a:rPr>
                        <a:t>summarizes events that happened in the past or gives general statements that don’t happen at any specific time.</a:t>
                      </a:r>
                    </a:p>
                  </a:txBody>
                  <a:tcPr/>
                </a:tc>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2400" b="1" kern="1200" dirty="0">
                          <a:solidFill>
                            <a:srgbClr val="7030A0"/>
                          </a:solidFill>
                          <a:effectLst/>
                          <a:latin typeface="+mn-lt"/>
                          <a:ea typeface="+mn-ea"/>
                          <a:cs typeface="+mn-cs"/>
                        </a:rPr>
                        <a:t>lets readers witness events in real time, in actual scenes with action and dialogue. We stay in the present, firmly rooted in the POV character’s experience.</a:t>
                      </a:r>
                      <a:r>
                        <a:rPr lang="zh-CN" altLang="zh-CN" b="1" dirty="0">
                          <a:solidFill>
                            <a:srgbClr val="7030A0"/>
                          </a:solidFill>
                          <a:effectLst/>
                        </a:rPr>
                        <a:t> </a:t>
                      </a:r>
                      <a:endParaRPr lang="zh-CN" altLang="en-US" b="1" dirty="0">
                        <a:solidFill>
                          <a:srgbClr val="7030A0"/>
                        </a:solidFill>
                      </a:endParaRPr>
                    </a:p>
                  </a:txBody>
                  <a:tcPr/>
                </a:tc>
                <a:extLst>
                  <a:ext uri="{0D108BD9-81ED-4DB2-BD59-A6C34878D82A}">
                    <a16:rowId xmlns:a16="http://schemas.microsoft.com/office/drawing/2014/main" val="2416462196"/>
                  </a:ext>
                </a:extLst>
              </a:tr>
              <a:tr h="872903">
                <a:tc>
                  <a:txBody>
                    <a:bodyPr/>
                    <a:lstStyle/>
                    <a:p>
                      <a:pPr marL="0" marR="0" indent="0" algn="l"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0066FF"/>
                          </a:solidFill>
                        </a:rPr>
                        <a:t>is abstract. </a:t>
                      </a:r>
                      <a:endParaRPr lang="zh-CN" altLang="en-US" sz="2400" b="1" dirty="0">
                        <a:solidFill>
                          <a:srgbClr val="0066FF"/>
                        </a:solidFill>
                      </a:endParaRPr>
                    </a:p>
                  </a:txBody>
                  <a:tcPr/>
                </a:tc>
                <a:tc>
                  <a:txBody>
                    <a:bodyPr/>
                    <a:lstStyle/>
                    <a:p>
                      <a:pPr marL="0" marR="0" indent="0" algn="just" defTabSz="1218565" rtl="0" eaLnBrk="1" fontAlgn="auto" latinLnBrk="0" hangingPunct="1">
                        <a:lnSpc>
                          <a:spcPct val="100000"/>
                        </a:lnSpc>
                        <a:spcBef>
                          <a:spcPts val="0"/>
                        </a:spcBef>
                        <a:spcAft>
                          <a:spcPts val="0"/>
                        </a:spcAft>
                        <a:buClrTx/>
                        <a:buSzTx/>
                        <a:buFontTx/>
                        <a:buNone/>
                        <a:tabLst/>
                        <a:defRPr/>
                      </a:pPr>
                      <a:r>
                        <a:rPr lang="en-US" altLang="zh-CN" sz="2400" b="1" kern="1200" dirty="0">
                          <a:solidFill>
                            <a:srgbClr val="7030A0"/>
                          </a:solidFill>
                          <a:effectLst/>
                          <a:latin typeface="+mn-lt"/>
                          <a:ea typeface="+mn-ea"/>
                          <a:cs typeface="+mn-cs"/>
                        </a:rPr>
                        <a:t>creates a concrete, specific picture in the reader’s mind.</a:t>
                      </a:r>
                      <a:r>
                        <a:rPr lang="zh-CN" altLang="zh-CN" b="1" dirty="0">
                          <a:solidFill>
                            <a:srgbClr val="7030A0"/>
                          </a:solidFill>
                          <a:effectLst/>
                        </a:rPr>
                        <a:t> </a:t>
                      </a:r>
                      <a:endParaRPr lang="zh-CN" altLang="en-US" b="1" dirty="0">
                        <a:solidFill>
                          <a:srgbClr val="7030A0"/>
                        </a:solidFill>
                      </a:endParaRPr>
                    </a:p>
                  </a:txBody>
                  <a:tcPr/>
                </a:tc>
                <a:extLst>
                  <a:ext uri="{0D108BD9-81ED-4DB2-BD59-A6C34878D82A}">
                    <a16:rowId xmlns:a16="http://schemas.microsoft.com/office/drawing/2014/main" val="2458623986"/>
                  </a:ext>
                </a:extLst>
              </a:tr>
              <a:tr h="1481661">
                <a:tc>
                  <a:txBody>
                    <a:bodyPr/>
                    <a:lstStyle/>
                    <a:p>
                      <a:pPr marL="0" marR="0" lvl="0" indent="0" algn="l" defTabSz="1218565" rtl="0" eaLnBrk="1" fontAlgn="auto" latinLnBrk="0" hangingPunct="1">
                        <a:lnSpc>
                          <a:spcPct val="100000"/>
                        </a:lnSpc>
                        <a:spcBef>
                          <a:spcPts val="0"/>
                        </a:spcBef>
                        <a:spcAft>
                          <a:spcPts val="0"/>
                        </a:spcAft>
                        <a:buClrTx/>
                        <a:buSzTx/>
                        <a:buFontTx/>
                        <a:buNone/>
                        <a:tabLst/>
                        <a:defRPr/>
                      </a:pPr>
                      <a:r>
                        <a:rPr lang="en-US" altLang="zh-CN" sz="2400" b="1" kern="1200" dirty="0">
                          <a:solidFill>
                            <a:srgbClr val="0066FF"/>
                          </a:solidFill>
                          <a:effectLst/>
                          <a:latin typeface="+mn-lt"/>
                          <a:ea typeface="+mn-ea"/>
                          <a:cs typeface="+mn-cs"/>
                        </a:rPr>
                        <a:t>gives you facts. </a:t>
                      </a:r>
                      <a:endParaRPr lang="zh-CN" altLang="zh-CN" sz="2400" b="1" kern="1200" dirty="0">
                        <a:solidFill>
                          <a:srgbClr val="0066FF"/>
                        </a:solidFill>
                        <a:effectLst/>
                        <a:latin typeface="+mn-lt"/>
                        <a:ea typeface="+mn-ea"/>
                        <a:cs typeface="+mn-cs"/>
                      </a:endParaRPr>
                    </a:p>
                  </a:txBody>
                  <a:tcPr/>
                </a:tc>
                <a:tc>
                  <a:txBody>
                    <a:bodyPr/>
                    <a:lstStyle/>
                    <a:p>
                      <a:pPr marL="0" marR="0" indent="0" algn="just" defTabSz="1218565" rtl="0" eaLnBrk="1" fontAlgn="auto" latinLnBrk="0" hangingPunct="1">
                        <a:lnSpc>
                          <a:spcPct val="100000"/>
                        </a:lnSpc>
                        <a:spcBef>
                          <a:spcPts val="0"/>
                        </a:spcBef>
                        <a:spcAft>
                          <a:spcPts val="0"/>
                        </a:spcAft>
                        <a:buClrTx/>
                        <a:buSzTx/>
                        <a:buFontTx/>
                        <a:buNone/>
                        <a:tabLst/>
                        <a:defRPr/>
                      </a:pPr>
                      <a:r>
                        <a:rPr lang="en-US" altLang="zh-CN" sz="2400" b="1" kern="1200" dirty="0">
                          <a:solidFill>
                            <a:srgbClr val="7030A0"/>
                          </a:solidFill>
                          <a:effectLst/>
                          <a:latin typeface="+mn-lt"/>
                          <a:ea typeface="+mn-ea"/>
                          <a:cs typeface="+mn-cs"/>
                        </a:rPr>
                        <a:t>evokes (</a:t>
                      </a:r>
                      <a:r>
                        <a:rPr lang="zh-CN" altLang="zh-CN" sz="2400" b="1" kern="1200" dirty="0">
                          <a:solidFill>
                            <a:srgbClr val="7030A0"/>
                          </a:solidFill>
                          <a:effectLst/>
                          <a:latin typeface="+mn-lt"/>
                          <a:ea typeface="+mn-ea"/>
                          <a:cs typeface="+mn-cs"/>
                        </a:rPr>
                        <a:t>唤起</a:t>
                      </a:r>
                      <a:r>
                        <a:rPr lang="en-US" altLang="zh-CN" sz="2400" b="1" kern="1200" dirty="0">
                          <a:solidFill>
                            <a:srgbClr val="7030A0"/>
                          </a:solidFill>
                          <a:effectLst/>
                          <a:latin typeface="+mn-lt"/>
                          <a:ea typeface="+mn-ea"/>
                          <a:cs typeface="+mn-cs"/>
                        </a:rPr>
                        <a:t>) emotions.</a:t>
                      </a:r>
                      <a:r>
                        <a:rPr lang="zh-CN" altLang="zh-CN" b="1" dirty="0">
                          <a:solidFill>
                            <a:srgbClr val="7030A0"/>
                          </a:solidFill>
                          <a:effectLst/>
                        </a:rPr>
                        <a:t> </a:t>
                      </a:r>
                      <a:endParaRPr lang="zh-CN" altLang="en-US" b="1" dirty="0">
                        <a:solidFill>
                          <a:srgbClr val="7030A0"/>
                        </a:solidFill>
                      </a:endParaRPr>
                    </a:p>
                  </a:txBody>
                  <a:tcPr/>
                </a:tc>
                <a:extLst>
                  <a:ext uri="{0D108BD9-81ED-4DB2-BD59-A6C34878D82A}">
                    <a16:rowId xmlns:a16="http://schemas.microsoft.com/office/drawing/2014/main" val="2559644778"/>
                  </a:ext>
                </a:extLst>
              </a:tr>
            </a:tbl>
          </a:graphicData>
        </a:graphic>
      </p:graphicFrame>
    </p:spTree>
    <p:extLst>
      <p:ext uri="{BB962C8B-B14F-4D97-AF65-F5344CB8AC3E}">
        <p14:creationId xmlns:p14="http://schemas.microsoft.com/office/powerpoint/2010/main" val="17399001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015559057"/>
              </p:ext>
            </p:extLst>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2297" y="564855"/>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Tina was a loyal friend. She always helped out whenever one of her acquaintances or family members needed her.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10127621" y="1297591"/>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65141" y="1914874"/>
            <a:ext cx="11265817" cy="1970283"/>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“Come on.” Tina patted her shoulder. “Assembling the furniture won’t be that bad. You know what they say about many hands.” She picked up the screwdriver.</a:t>
            </a:r>
          </a:p>
        </p:txBody>
      </p:sp>
      <p:sp>
        <p:nvSpPr>
          <p:cNvPr id="10" name="矩形 9">
            <a:extLst>
              <a:ext uri="{FF2B5EF4-FFF2-40B4-BE49-F238E27FC236}">
                <a16:creationId xmlns:a16="http://schemas.microsoft.com/office/drawing/2014/main" id="{2F7B4E38-AF16-E24C-BBD0-2517C7331F77}"/>
              </a:ext>
            </a:extLst>
          </p:cNvPr>
          <p:cNvSpPr/>
          <p:nvPr/>
        </p:nvSpPr>
        <p:spPr>
          <a:xfrm>
            <a:off x="444692" y="386340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Jake had always been a little clumsy.</a:t>
            </a:r>
          </a:p>
        </p:txBody>
      </p:sp>
      <p:sp>
        <p:nvSpPr>
          <p:cNvPr id="11" name="矩形 10">
            <a:extLst>
              <a:ext uri="{FF2B5EF4-FFF2-40B4-BE49-F238E27FC236}">
                <a16:creationId xmlns:a16="http://schemas.microsoft.com/office/drawing/2014/main" id="{D0445CCE-3500-E642-8194-208A8C6AD0C0}"/>
              </a:ext>
            </a:extLst>
          </p:cNvPr>
          <p:cNvSpPr/>
          <p:nvPr/>
        </p:nvSpPr>
        <p:spPr>
          <a:xfrm>
            <a:off x="462296" y="4643729"/>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 </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When he reached out to pick up the saltshaker, he knocked over his wineglass.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8975493" y="4085504"/>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2935591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8471" y="1823456"/>
            <a:ext cx="10772499" cy="2708947"/>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Danger area 1  </a:t>
            </a:r>
            <a:br>
              <a:rPr lang="en-US" altLang="zh-CN" sz="4000" b="1" i="1" kern="100" dirty="0">
                <a:solidFill>
                  <a:srgbClr val="FF0000"/>
                </a:solidFill>
                <a:latin typeface="Alibaba Sans" panose="020B0503020203040204" pitchFamily="34" charset="0"/>
                <a:ea typeface="华文细黑"/>
                <a:cs typeface="Alibaba Sans" panose="020B0503020203040204" pitchFamily="34" charset="0"/>
              </a:rPr>
            </a:br>
            <a:r>
              <a:rPr lang="en-US" altLang="zh-CN" sz="4000" b="1" kern="100" dirty="0">
                <a:solidFill>
                  <a:srgbClr val="00B0F0"/>
                </a:solidFill>
                <a:latin typeface="Alibaba Sans" panose="020B0503020203040204" pitchFamily="34" charset="0"/>
                <a:ea typeface="华文细黑"/>
                <a:cs typeface="Alibaba Sans" panose="020B0503020203040204" pitchFamily="34" charset="0"/>
              </a:rPr>
              <a:t>How to handle backstory </a:t>
            </a:r>
          </a:p>
          <a:p>
            <a:pPr marL="72000" algn="just">
              <a:lnSpc>
                <a:spcPct val="150000"/>
              </a:lnSpc>
            </a:pP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30200992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2034" y="449946"/>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69926" y="492848"/>
            <a:ext cx="11265817" cy="594073"/>
          </a:xfrm>
          <a:prstGeom prst="rect">
            <a:avLst/>
          </a:prstGeom>
        </p:spPr>
        <p:txBody>
          <a:bodyPr wrap="square">
            <a:spAutoFit/>
          </a:bodyPr>
          <a:lstStyle/>
          <a:p>
            <a:pPr marL="72000" algn="just">
              <a:lnSpc>
                <a:spcPct val="150000"/>
              </a:lnSpc>
            </a:pP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5" name="矩形 4">
            <a:extLst>
              <a:ext uri="{FF2B5EF4-FFF2-40B4-BE49-F238E27FC236}">
                <a16:creationId xmlns:a16="http://schemas.microsoft.com/office/drawing/2014/main" id="{BD46AC7B-A9EB-4444-89BF-EE6ED4693BCE}"/>
              </a:ext>
            </a:extLst>
          </p:cNvPr>
          <p:cNvSpPr/>
          <p:nvPr/>
        </p:nvSpPr>
        <p:spPr>
          <a:xfrm>
            <a:off x="439944" y="4600349"/>
            <a:ext cx="11265817" cy="594073"/>
          </a:xfrm>
          <a:prstGeom prst="rect">
            <a:avLst/>
          </a:prstGeom>
        </p:spPr>
        <p:txBody>
          <a:bodyPr wrap="square">
            <a:spAutoFit/>
          </a:bodyPr>
          <a:lstStyle/>
          <a:p>
            <a:pPr marL="72000" algn="just">
              <a:lnSpc>
                <a:spcPct val="150000"/>
              </a:lnSpc>
            </a:pPr>
            <a:r>
              <a:rPr lang="en-US" altLang="zh-CN" sz="2400" b="1" kern="100" dirty="0">
                <a:solidFill>
                  <a:srgbClr val="0066FF"/>
                </a:solidFill>
                <a:highlight>
                  <a:srgbClr val="00FF00"/>
                </a:highlight>
                <a:latin typeface="Alibaba Sans" panose="020B0503020203040204" pitchFamily="34" charset="0"/>
                <a:ea typeface="华文细黑"/>
                <a:cs typeface="Alibaba Sans" panose="020B0503020203040204" pitchFamily="34" charset="0"/>
              </a:rPr>
              <a:t>4.</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Telling readers what the characters feel (Emotions)</a:t>
            </a:r>
          </a:p>
        </p:txBody>
      </p:sp>
      <p:sp>
        <p:nvSpPr>
          <p:cNvPr id="7" name="矩形 6">
            <a:extLst>
              <a:ext uri="{FF2B5EF4-FFF2-40B4-BE49-F238E27FC236}">
                <a16:creationId xmlns:a16="http://schemas.microsoft.com/office/drawing/2014/main" id="{A698116A-D96C-F24C-A7BE-0CE72706F647}"/>
              </a:ext>
            </a:extLst>
          </p:cNvPr>
          <p:cNvSpPr/>
          <p:nvPr/>
        </p:nvSpPr>
        <p:spPr>
          <a:xfrm>
            <a:off x="420845" y="1335837"/>
            <a:ext cx="11265817" cy="1148071"/>
          </a:xfrm>
          <a:prstGeom prst="rect">
            <a:avLst/>
          </a:prstGeom>
        </p:spPr>
        <p:txBody>
          <a:bodyPr wrap="square">
            <a:spAutoFit/>
          </a:bodyPr>
          <a:lstStyle/>
          <a:p>
            <a:pPr marL="72000" algn="just">
              <a:lnSpc>
                <a:spcPct val="150000"/>
              </a:lnSpc>
            </a:pPr>
            <a:r>
              <a:rPr lang="en-US" altLang="zh-CN" sz="2400" b="1" kern="100" dirty="0">
                <a:solidFill>
                  <a:srgbClr val="0066FF"/>
                </a:solidFill>
                <a:highlight>
                  <a:srgbClr val="00FF00"/>
                </a:highlight>
                <a:latin typeface="Alibaba Sans" panose="020B0503020203040204" pitchFamily="34" charset="0"/>
                <a:ea typeface="华文细黑"/>
                <a:cs typeface="Alibaba Sans" panose="020B0503020203040204" pitchFamily="34" charset="0"/>
              </a:rPr>
              <a:t>1.</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Telling readers about events that happened before the story began            (Backstory)</a:t>
            </a:r>
          </a:p>
        </p:txBody>
      </p:sp>
      <p:sp>
        <p:nvSpPr>
          <p:cNvPr id="8" name="矩形 7">
            <a:extLst>
              <a:ext uri="{FF2B5EF4-FFF2-40B4-BE49-F238E27FC236}">
                <a16:creationId xmlns:a16="http://schemas.microsoft.com/office/drawing/2014/main" id="{E00FD808-AD33-174E-BD0A-8ECA37D64376}"/>
              </a:ext>
            </a:extLst>
          </p:cNvPr>
          <p:cNvSpPr/>
          <p:nvPr/>
        </p:nvSpPr>
        <p:spPr>
          <a:xfrm>
            <a:off x="420846" y="2584370"/>
            <a:ext cx="11265817" cy="594073"/>
          </a:xfrm>
          <a:prstGeom prst="rect">
            <a:avLst/>
          </a:prstGeom>
        </p:spPr>
        <p:txBody>
          <a:bodyPr wrap="square">
            <a:spAutoFit/>
          </a:bodyPr>
          <a:lstStyle/>
          <a:p>
            <a:pPr marL="72000" algn="just">
              <a:lnSpc>
                <a:spcPct val="150000"/>
              </a:lnSpc>
            </a:pPr>
            <a:r>
              <a:rPr lang="en-US" altLang="zh-CN" sz="2400" b="1" kern="100" dirty="0">
                <a:solidFill>
                  <a:srgbClr val="0066FF"/>
                </a:solidFill>
                <a:highlight>
                  <a:srgbClr val="00FF00"/>
                </a:highlight>
                <a:latin typeface="Alibaba Sans" panose="020B0503020203040204" pitchFamily="34" charset="0"/>
                <a:ea typeface="华文细黑"/>
                <a:cs typeface="Alibaba Sans" panose="020B0503020203040204" pitchFamily="34" charset="0"/>
              </a:rPr>
              <a:t>2.</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 Telling readers what the characters look like (Character descriptions)</a:t>
            </a:r>
          </a:p>
        </p:txBody>
      </p:sp>
      <p:sp>
        <p:nvSpPr>
          <p:cNvPr id="10" name="矩形 9">
            <a:extLst>
              <a:ext uri="{FF2B5EF4-FFF2-40B4-BE49-F238E27FC236}">
                <a16:creationId xmlns:a16="http://schemas.microsoft.com/office/drawing/2014/main" id="{74BFC16A-2BF7-114B-9D9C-61101F63C507}"/>
              </a:ext>
            </a:extLst>
          </p:cNvPr>
          <p:cNvSpPr/>
          <p:nvPr/>
        </p:nvSpPr>
        <p:spPr>
          <a:xfrm>
            <a:off x="420847" y="3303219"/>
            <a:ext cx="11265817" cy="1148071"/>
          </a:xfrm>
          <a:prstGeom prst="rect">
            <a:avLst/>
          </a:prstGeom>
        </p:spPr>
        <p:txBody>
          <a:bodyPr wrap="square">
            <a:spAutoFit/>
          </a:bodyPr>
          <a:lstStyle/>
          <a:p>
            <a:pPr marL="72000" algn="just">
              <a:lnSpc>
                <a:spcPct val="150000"/>
              </a:lnSpc>
            </a:pPr>
            <a:r>
              <a:rPr lang="en-US" altLang="zh-CN" sz="2400" b="1" kern="100" dirty="0">
                <a:solidFill>
                  <a:srgbClr val="0066FF"/>
                </a:solidFill>
                <a:highlight>
                  <a:srgbClr val="00FF00"/>
                </a:highlight>
                <a:latin typeface="Alibaba Sans" panose="020B0503020203040204" pitchFamily="34" charset="0"/>
                <a:ea typeface="华文细黑"/>
                <a:cs typeface="Alibaba Sans" panose="020B0503020203040204" pitchFamily="34" charset="0"/>
              </a:rPr>
              <a:t>3.</a:t>
            </a:r>
            <a:r>
              <a:rPr lang="en-US" altLang="zh-CN" sz="2000" b="1" kern="100" dirty="0">
                <a:solidFill>
                  <a:srgbClr val="0066FF"/>
                </a:solidFill>
                <a:latin typeface="Alibaba Sans" panose="020B0503020203040204" pitchFamily="34" charset="0"/>
                <a:ea typeface="华文细黑"/>
                <a:cs typeface="Alibaba Sans" panose="020B0503020203040204" pitchFamily="34" charset="0"/>
              </a:rPr>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Telling readers what the character experience through their senses (Setting descriptions)</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1" name="矩形 10">
            <a:extLst>
              <a:ext uri="{FF2B5EF4-FFF2-40B4-BE49-F238E27FC236}">
                <a16:creationId xmlns:a16="http://schemas.microsoft.com/office/drawing/2014/main" id="{AB01E4F5-84BB-AD42-A1BD-FA6819C47EF1}"/>
              </a:ext>
            </a:extLst>
          </p:cNvPr>
          <p:cNvSpPr/>
          <p:nvPr/>
        </p:nvSpPr>
        <p:spPr>
          <a:xfrm>
            <a:off x="399992" y="534076"/>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Three danger areas for telling</a:t>
            </a:r>
          </a:p>
        </p:txBody>
      </p:sp>
    </p:spTree>
    <p:extLst>
      <p:ext uri="{BB962C8B-B14F-4D97-AF65-F5344CB8AC3E}">
        <p14:creationId xmlns:p14="http://schemas.microsoft.com/office/powerpoint/2010/main" val="22002887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0" grpId="0"/>
      <p:bldP spid="1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589199706"/>
              </p:ext>
            </p:extLst>
          </p:nvPr>
        </p:nvGraphicFramePr>
        <p:xfrm>
          <a:off x="312034" y="449946"/>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69926" y="492848"/>
            <a:ext cx="11265817" cy="594073"/>
          </a:xfrm>
          <a:prstGeom prst="rect">
            <a:avLst/>
          </a:prstGeom>
        </p:spPr>
        <p:txBody>
          <a:bodyPr wrap="square">
            <a:spAutoFit/>
          </a:bodyPr>
          <a:lstStyle/>
          <a:p>
            <a:pPr marL="72000" algn="just">
              <a:lnSpc>
                <a:spcPct val="150000"/>
              </a:lnSpc>
            </a:pP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7" name="矩形 6">
            <a:extLst>
              <a:ext uri="{FF2B5EF4-FFF2-40B4-BE49-F238E27FC236}">
                <a16:creationId xmlns:a16="http://schemas.microsoft.com/office/drawing/2014/main" id="{A698116A-D96C-F24C-A7BE-0CE72706F647}"/>
              </a:ext>
            </a:extLst>
          </p:cNvPr>
          <p:cNvSpPr/>
          <p:nvPr/>
        </p:nvSpPr>
        <p:spPr>
          <a:xfrm>
            <a:off x="379833" y="1629594"/>
            <a:ext cx="11265817" cy="2810065"/>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Basically, backstory is everything that happened prior to page one of your book, for example, events from your character’s childhood or past relationships. Backstory is important because it shapes who your characters are today and how they will react to things that happen in the story.</a:t>
            </a:r>
          </a:p>
        </p:txBody>
      </p:sp>
      <p:sp>
        <p:nvSpPr>
          <p:cNvPr id="11" name="矩形 10">
            <a:extLst>
              <a:ext uri="{FF2B5EF4-FFF2-40B4-BE49-F238E27FC236}">
                <a16:creationId xmlns:a16="http://schemas.microsoft.com/office/drawing/2014/main" id="{AB01E4F5-84BB-AD42-A1BD-FA6819C47EF1}"/>
              </a:ext>
            </a:extLst>
          </p:cNvPr>
          <p:cNvSpPr/>
          <p:nvPr/>
        </p:nvSpPr>
        <p:spPr>
          <a:xfrm>
            <a:off x="350943" y="700960"/>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DEFINITION OF BACKSTORY</a:t>
            </a:r>
          </a:p>
        </p:txBody>
      </p:sp>
    </p:spTree>
    <p:extLst>
      <p:ext uri="{BB962C8B-B14F-4D97-AF65-F5344CB8AC3E}">
        <p14:creationId xmlns:p14="http://schemas.microsoft.com/office/powerpoint/2010/main" val="933974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2034" y="449946"/>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69926" y="492848"/>
            <a:ext cx="11265817" cy="594073"/>
          </a:xfrm>
          <a:prstGeom prst="rect">
            <a:avLst/>
          </a:prstGeom>
        </p:spPr>
        <p:txBody>
          <a:bodyPr wrap="square">
            <a:spAutoFit/>
          </a:bodyPr>
          <a:lstStyle/>
          <a:p>
            <a:pPr marL="72000" algn="just">
              <a:lnSpc>
                <a:spcPct val="150000"/>
              </a:lnSpc>
            </a:pP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7" name="矩形 6">
            <a:extLst>
              <a:ext uri="{FF2B5EF4-FFF2-40B4-BE49-F238E27FC236}">
                <a16:creationId xmlns:a16="http://schemas.microsoft.com/office/drawing/2014/main" id="{A698116A-D96C-F24C-A7BE-0CE72706F647}"/>
              </a:ext>
            </a:extLst>
          </p:cNvPr>
          <p:cNvSpPr/>
          <p:nvPr/>
        </p:nvSpPr>
        <p:spPr>
          <a:xfrm>
            <a:off x="379833" y="1629594"/>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Backstory, especially if you introduce it too early, kills suspense .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1" name="矩形 10">
            <a:extLst>
              <a:ext uri="{FF2B5EF4-FFF2-40B4-BE49-F238E27FC236}">
                <a16:creationId xmlns:a16="http://schemas.microsoft.com/office/drawing/2014/main" id="{AB01E4F5-84BB-AD42-A1BD-FA6819C47EF1}"/>
              </a:ext>
            </a:extLst>
          </p:cNvPr>
          <p:cNvSpPr/>
          <p:nvPr/>
        </p:nvSpPr>
        <p:spPr>
          <a:xfrm>
            <a:off x="350943" y="700960"/>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THE PROBLEM WITH BACKSTORY</a:t>
            </a:r>
          </a:p>
        </p:txBody>
      </p:sp>
      <p:sp>
        <p:nvSpPr>
          <p:cNvPr id="6" name="矩形 5">
            <a:extLst>
              <a:ext uri="{FF2B5EF4-FFF2-40B4-BE49-F238E27FC236}">
                <a16:creationId xmlns:a16="http://schemas.microsoft.com/office/drawing/2014/main" id="{C0658E52-5424-9A4D-8867-A28C9E259A1D}"/>
              </a:ext>
            </a:extLst>
          </p:cNvPr>
          <p:cNvSpPr/>
          <p:nvPr/>
        </p:nvSpPr>
        <p:spPr>
          <a:xfrm>
            <a:off x="378659" y="2496575"/>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Backstory isn’t story.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D2EAF162-2FF9-884F-A924-7C69384CA769}"/>
              </a:ext>
            </a:extLst>
          </p:cNvPr>
          <p:cNvSpPr/>
          <p:nvPr/>
        </p:nvSpPr>
        <p:spPr>
          <a:xfrm>
            <a:off x="378660" y="3306208"/>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Backstory is often dumped on readers much too soon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0" name="矩形 9">
            <a:extLst>
              <a:ext uri="{FF2B5EF4-FFF2-40B4-BE49-F238E27FC236}">
                <a16:creationId xmlns:a16="http://schemas.microsoft.com/office/drawing/2014/main" id="{68C86E20-EA1E-8F4F-96DA-E7E6FBB7438C}"/>
              </a:ext>
            </a:extLst>
          </p:cNvPr>
          <p:cNvSpPr/>
          <p:nvPr/>
        </p:nvSpPr>
        <p:spPr>
          <a:xfrm>
            <a:off x="369925" y="4208642"/>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Backstory slows down the pacing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2267378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6" grpId="0"/>
      <p:bldP spid="8" grpId="0"/>
      <p:bldP spid="1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8471" y="1823456"/>
            <a:ext cx="10772499" cy="2708947"/>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Danger area 2</a:t>
            </a:r>
            <a:br>
              <a:rPr lang="en-US" altLang="zh-CN" sz="4000" b="1" i="1" kern="100" dirty="0">
                <a:solidFill>
                  <a:srgbClr val="FF0000"/>
                </a:solidFill>
                <a:latin typeface="Alibaba Sans" panose="020B0503020203040204" pitchFamily="34" charset="0"/>
                <a:ea typeface="华文细黑"/>
                <a:cs typeface="Alibaba Sans" panose="020B0503020203040204" pitchFamily="34" charset="0"/>
              </a:rPr>
            </a:br>
            <a:r>
              <a:rPr lang="en-US" altLang="zh-CN" sz="4000" b="1" kern="100" dirty="0">
                <a:solidFill>
                  <a:srgbClr val="00B0F0"/>
                </a:solidFill>
                <a:latin typeface="Alibaba Sans" panose="020B0503020203040204" pitchFamily="34" charset="0"/>
                <a:ea typeface="华文细黑"/>
                <a:cs typeface="Alibaba Sans" panose="020B0503020203040204" pitchFamily="34" charset="0"/>
              </a:rPr>
              <a:t>How to handle descriptions</a:t>
            </a:r>
          </a:p>
          <a:p>
            <a:pPr marL="72000" algn="just">
              <a:lnSpc>
                <a:spcPct val="150000"/>
              </a:lnSpc>
            </a:pP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37286554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2034" y="449946"/>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69926" y="492848"/>
            <a:ext cx="11265817" cy="594073"/>
          </a:xfrm>
          <a:prstGeom prst="rect">
            <a:avLst/>
          </a:prstGeom>
        </p:spPr>
        <p:txBody>
          <a:bodyPr wrap="square">
            <a:spAutoFit/>
          </a:bodyPr>
          <a:lstStyle/>
          <a:p>
            <a:pPr marL="72000" algn="just">
              <a:lnSpc>
                <a:spcPct val="150000"/>
              </a:lnSpc>
            </a:pP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7" name="矩形 6">
            <a:extLst>
              <a:ext uri="{FF2B5EF4-FFF2-40B4-BE49-F238E27FC236}">
                <a16:creationId xmlns:a16="http://schemas.microsoft.com/office/drawing/2014/main" id="{A698116A-D96C-F24C-A7BE-0CE72706F647}"/>
              </a:ext>
            </a:extLst>
          </p:cNvPr>
          <p:cNvSpPr/>
          <p:nvPr/>
        </p:nvSpPr>
        <p:spPr>
          <a:xfrm>
            <a:off x="562063" y="3413211"/>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Avoid vague nouns and use specific ones instead.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6" name="矩形 5">
            <a:extLst>
              <a:ext uri="{FF2B5EF4-FFF2-40B4-BE49-F238E27FC236}">
                <a16:creationId xmlns:a16="http://schemas.microsoft.com/office/drawing/2014/main" id="{C0658E52-5424-9A4D-8867-A28C9E259A1D}"/>
              </a:ext>
            </a:extLst>
          </p:cNvPr>
          <p:cNvSpPr/>
          <p:nvPr/>
        </p:nvSpPr>
        <p:spPr>
          <a:xfrm>
            <a:off x="534839" y="4068097"/>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If you use adjectives, make sure they are descriptive ones.</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8" name="矩形 7">
            <a:extLst>
              <a:ext uri="{FF2B5EF4-FFF2-40B4-BE49-F238E27FC236}">
                <a16:creationId xmlns:a16="http://schemas.microsoft.com/office/drawing/2014/main" id="{D2EAF162-2FF9-884F-A924-7C69384CA769}"/>
              </a:ext>
            </a:extLst>
          </p:cNvPr>
          <p:cNvSpPr/>
          <p:nvPr/>
        </p:nvSpPr>
        <p:spPr>
          <a:xfrm>
            <a:off x="548226" y="4743581"/>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Use all five senses.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2" name="矩形 11">
            <a:extLst>
              <a:ext uri="{FF2B5EF4-FFF2-40B4-BE49-F238E27FC236}">
                <a16:creationId xmlns:a16="http://schemas.microsoft.com/office/drawing/2014/main" id="{78B1E530-B53B-5F42-A8FC-2C3343082D96}"/>
              </a:ext>
            </a:extLst>
          </p:cNvPr>
          <p:cNvSpPr/>
          <p:nvPr/>
        </p:nvSpPr>
        <p:spPr>
          <a:xfrm>
            <a:off x="554595" y="5446018"/>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Try not to rely on clichés in your descriptions.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4" name="矩形 13">
            <a:extLst>
              <a:ext uri="{FF2B5EF4-FFF2-40B4-BE49-F238E27FC236}">
                <a16:creationId xmlns:a16="http://schemas.microsoft.com/office/drawing/2014/main" id="{6C965A62-90D0-6344-97F1-ABBA170D4B8B}"/>
              </a:ext>
            </a:extLst>
          </p:cNvPr>
          <p:cNvSpPr/>
          <p:nvPr/>
        </p:nvSpPr>
        <p:spPr>
          <a:xfrm>
            <a:off x="562063" y="2676914"/>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The best descriptions are dynamic, not static.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5" name="矩形 14">
            <a:extLst>
              <a:ext uri="{FF2B5EF4-FFF2-40B4-BE49-F238E27FC236}">
                <a16:creationId xmlns:a16="http://schemas.microsoft.com/office/drawing/2014/main" id="{B301D850-5552-2C48-B925-E8EE5E100C74}"/>
              </a:ext>
            </a:extLst>
          </p:cNvPr>
          <p:cNvSpPr/>
          <p:nvPr/>
        </p:nvSpPr>
        <p:spPr>
          <a:xfrm>
            <a:off x="605019" y="1940617"/>
            <a:ext cx="11265817"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Avoid large blocks of description.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6" name="矩形 15">
            <a:extLst>
              <a:ext uri="{FF2B5EF4-FFF2-40B4-BE49-F238E27FC236}">
                <a16:creationId xmlns:a16="http://schemas.microsoft.com/office/drawing/2014/main" id="{35177DF1-86AA-FE42-B3FD-9B7F8419E6C6}"/>
              </a:ext>
            </a:extLst>
          </p:cNvPr>
          <p:cNvSpPr/>
          <p:nvPr/>
        </p:nvSpPr>
        <p:spPr>
          <a:xfrm>
            <a:off x="350943" y="700960"/>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DESCRIPTIONS OF SETTING</a:t>
            </a:r>
          </a:p>
        </p:txBody>
      </p:sp>
    </p:spTree>
    <p:extLst>
      <p:ext uri="{BB962C8B-B14F-4D97-AF65-F5344CB8AC3E}">
        <p14:creationId xmlns:p14="http://schemas.microsoft.com/office/powerpoint/2010/main" val="35956114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12" grpId="0"/>
      <p:bldP spid="14" grpId="0"/>
      <p:bldP spid="15" grpId="0"/>
      <p:bldP spid="1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4053174478"/>
              </p:ext>
            </p:extLst>
          </p:nvPr>
        </p:nvGraphicFramePr>
        <p:xfrm>
          <a:off x="161901" y="492848"/>
          <a:ext cx="11866609" cy="6148200"/>
        </p:xfrm>
        <a:graphic>
          <a:graphicData uri="http://schemas.openxmlformats.org/drawingml/2006/table">
            <a:tbl>
              <a:tblPr firstRow="1" firstCol="1" bandRow="1"/>
              <a:tblGrid>
                <a:gridCol w="11866609">
                  <a:extLst>
                    <a:ext uri="{9D8B030D-6E8A-4147-A177-3AD203B41FA5}">
                      <a16:colId xmlns:a16="http://schemas.microsoft.com/office/drawing/2014/main" val="20000"/>
                    </a:ext>
                  </a:extLst>
                </a:gridCol>
              </a:tblGrid>
              <a:tr h="614820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69926" y="492848"/>
            <a:ext cx="11265817" cy="594073"/>
          </a:xfrm>
          <a:prstGeom prst="rect">
            <a:avLst/>
          </a:prstGeom>
        </p:spPr>
        <p:txBody>
          <a:bodyPr wrap="square">
            <a:spAutoFit/>
          </a:bodyPr>
          <a:lstStyle/>
          <a:p>
            <a:pPr marL="72000" algn="just">
              <a:lnSpc>
                <a:spcPct val="150000"/>
              </a:lnSpc>
            </a:pP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7" name="矩形 6">
            <a:extLst>
              <a:ext uri="{FF2B5EF4-FFF2-40B4-BE49-F238E27FC236}">
                <a16:creationId xmlns:a16="http://schemas.microsoft.com/office/drawing/2014/main" id="{A698116A-D96C-F24C-A7BE-0CE72706F647}"/>
              </a:ext>
            </a:extLst>
          </p:cNvPr>
          <p:cNvSpPr/>
          <p:nvPr/>
        </p:nvSpPr>
        <p:spPr>
          <a:xfrm>
            <a:off x="100774" y="4176199"/>
            <a:ext cx="11615255" cy="114807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sz="2400" dirty="0"/>
              <a:t> </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The best descriptions are the ones that tell us more than just how the character looks but reveal something about his or her personality too.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4" name="矩形 13">
            <a:extLst>
              <a:ext uri="{FF2B5EF4-FFF2-40B4-BE49-F238E27FC236}">
                <a16:creationId xmlns:a16="http://schemas.microsoft.com/office/drawing/2014/main" id="{6C965A62-90D0-6344-97F1-ABBA170D4B8B}"/>
              </a:ext>
            </a:extLst>
          </p:cNvPr>
          <p:cNvSpPr/>
          <p:nvPr/>
        </p:nvSpPr>
        <p:spPr>
          <a:xfrm>
            <a:off x="87447" y="3028781"/>
            <a:ext cx="11558802" cy="114807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zh-CN" altLang="en-US" dirty="0"/>
              <a:t> </a:t>
            </a:r>
            <a:r>
              <a:rPr lang="en-US" altLang="zh-CN"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Readers don’t need to know every little detail about what the character looks like.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5" name="矩形 14">
            <a:extLst>
              <a:ext uri="{FF2B5EF4-FFF2-40B4-BE49-F238E27FC236}">
                <a16:creationId xmlns:a16="http://schemas.microsoft.com/office/drawing/2014/main" id="{B301D850-5552-2C48-B925-E8EE5E100C74}"/>
              </a:ext>
            </a:extLst>
          </p:cNvPr>
          <p:cNvSpPr/>
          <p:nvPr/>
        </p:nvSpPr>
        <p:spPr>
          <a:xfrm>
            <a:off x="92121" y="1951963"/>
            <a:ext cx="11558802" cy="1148071"/>
          </a:xfrm>
          <a:prstGeom prst="rect">
            <a:avLst/>
          </a:prstGeom>
        </p:spPr>
        <p:txBody>
          <a:bodyPr wrap="square">
            <a:spAutoFit/>
          </a:bodyPr>
          <a:lstStyle/>
          <a:p>
            <a:pPr marL="72000" algn="just">
              <a:lnSpc>
                <a:spcPct val="150000"/>
              </a:lnSpc>
            </a:pPr>
            <a:r>
              <a:rPr lang="en-US" altLang="zh-CN" dirty="0">
                <a:solidFill>
                  <a:srgbClr val="FF0000"/>
                </a:solidFill>
              </a:rPr>
              <a:t>  </a:t>
            </a:r>
            <a:r>
              <a:rPr lang="zh-CN" altLang="en-US" sz="2400" dirty="0">
                <a:solidFill>
                  <a:srgbClr val="FF0000"/>
                </a:solidFill>
              </a:rPr>
              <a:t>▲</a:t>
            </a:r>
            <a:r>
              <a:rPr lang="zh-CN" altLang="en-US"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Don’t describe your character all at once, in one large block of description.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6" name="矩形 15">
            <a:extLst>
              <a:ext uri="{FF2B5EF4-FFF2-40B4-BE49-F238E27FC236}">
                <a16:creationId xmlns:a16="http://schemas.microsoft.com/office/drawing/2014/main" id="{35177DF1-86AA-FE42-B3FD-9B7F8419E6C6}"/>
              </a:ext>
            </a:extLst>
          </p:cNvPr>
          <p:cNvSpPr/>
          <p:nvPr/>
        </p:nvSpPr>
        <p:spPr>
          <a:xfrm>
            <a:off x="350943" y="700960"/>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DESCRIPTIONS OF CHARACTERS</a:t>
            </a:r>
          </a:p>
        </p:txBody>
      </p:sp>
    </p:spTree>
    <p:extLst>
      <p:ext uri="{BB962C8B-B14F-4D97-AF65-F5344CB8AC3E}">
        <p14:creationId xmlns:p14="http://schemas.microsoft.com/office/powerpoint/2010/main" val="36400425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1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61901" y="492848"/>
          <a:ext cx="11866609" cy="6148200"/>
        </p:xfrm>
        <a:graphic>
          <a:graphicData uri="http://schemas.openxmlformats.org/drawingml/2006/table">
            <a:tbl>
              <a:tblPr firstRow="1" firstCol="1" bandRow="1"/>
              <a:tblGrid>
                <a:gridCol w="11866609">
                  <a:extLst>
                    <a:ext uri="{9D8B030D-6E8A-4147-A177-3AD203B41FA5}">
                      <a16:colId xmlns:a16="http://schemas.microsoft.com/office/drawing/2014/main" val="20000"/>
                    </a:ext>
                  </a:extLst>
                </a:gridCol>
              </a:tblGrid>
              <a:tr h="614820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9CC072BE-15EA-A74C-8C3C-57A40DBEAD32}"/>
              </a:ext>
            </a:extLst>
          </p:cNvPr>
          <p:cNvSpPr/>
          <p:nvPr/>
        </p:nvSpPr>
        <p:spPr>
          <a:xfrm>
            <a:off x="369926" y="492848"/>
            <a:ext cx="11265817" cy="594073"/>
          </a:xfrm>
          <a:prstGeom prst="rect">
            <a:avLst/>
          </a:prstGeom>
        </p:spPr>
        <p:txBody>
          <a:bodyPr wrap="square">
            <a:spAutoFit/>
          </a:bodyPr>
          <a:lstStyle/>
          <a:p>
            <a:pPr marL="72000" algn="just">
              <a:lnSpc>
                <a:spcPct val="150000"/>
              </a:lnSpc>
            </a:pP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7" name="矩形 6">
            <a:extLst>
              <a:ext uri="{FF2B5EF4-FFF2-40B4-BE49-F238E27FC236}">
                <a16:creationId xmlns:a16="http://schemas.microsoft.com/office/drawing/2014/main" id="{A698116A-D96C-F24C-A7BE-0CE72706F647}"/>
              </a:ext>
            </a:extLst>
          </p:cNvPr>
          <p:cNvSpPr/>
          <p:nvPr/>
        </p:nvSpPr>
        <p:spPr>
          <a:xfrm>
            <a:off x="143042" y="2999179"/>
            <a:ext cx="11615255"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Avoid long lists of details .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5" name="矩形 14">
            <a:extLst>
              <a:ext uri="{FF2B5EF4-FFF2-40B4-BE49-F238E27FC236}">
                <a16:creationId xmlns:a16="http://schemas.microsoft.com/office/drawing/2014/main" id="{B301D850-5552-2C48-B925-E8EE5E100C74}"/>
              </a:ext>
            </a:extLst>
          </p:cNvPr>
          <p:cNvSpPr/>
          <p:nvPr/>
        </p:nvSpPr>
        <p:spPr>
          <a:xfrm>
            <a:off x="92121" y="1951963"/>
            <a:ext cx="11558802" cy="593111"/>
          </a:xfrm>
          <a:prstGeom prst="rect">
            <a:avLst/>
          </a:prstGeom>
        </p:spPr>
        <p:txBody>
          <a:bodyPr wrap="square">
            <a:spAutoFit/>
          </a:bodyPr>
          <a:lstStyle/>
          <a:p>
            <a:pPr marL="72000" algn="just">
              <a:lnSpc>
                <a:spcPct val="150000"/>
              </a:lnSpc>
            </a:pPr>
            <a:r>
              <a:rPr lang="en-US" altLang="zh-CN" dirty="0">
                <a:solidFill>
                  <a:srgbClr val="FF0000"/>
                </a:solidFill>
              </a:rPr>
              <a:t>  </a:t>
            </a:r>
            <a:r>
              <a:rPr lang="zh-CN" altLang="en-US" sz="2400" dirty="0">
                <a:solidFill>
                  <a:srgbClr val="FF0000"/>
                </a:solidFill>
              </a:rPr>
              <a:t>▲</a:t>
            </a:r>
            <a:r>
              <a:rPr lang="zh-CN" altLang="en-US"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Use strong, dynamic verbs instead of static ones.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
        <p:nvSpPr>
          <p:cNvPr id="16" name="矩形 15">
            <a:extLst>
              <a:ext uri="{FF2B5EF4-FFF2-40B4-BE49-F238E27FC236}">
                <a16:creationId xmlns:a16="http://schemas.microsoft.com/office/drawing/2014/main" id="{35177DF1-86AA-FE42-B3FD-9B7F8419E6C6}"/>
              </a:ext>
            </a:extLst>
          </p:cNvPr>
          <p:cNvSpPr/>
          <p:nvPr/>
        </p:nvSpPr>
        <p:spPr>
          <a:xfrm>
            <a:off x="350943" y="700960"/>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DESCRIPTIONS OF CHARACTERS</a:t>
            </a:r>
          </a:p>
        </p:txBody>
      </p:sp>
      <p:sp>
        <p:nvSpPr>
          <p:cNvPr id="8" name="矩形 7">
            <a:extLst>
              <a:ext uri="{FF2B5EF4-FFF2-40B4-BE49-F238E27FC236}">
                <a16:creationId xmlns:a16="http://schemas.microsoft.com/office/drawing/2014/main" id="{C31B49D4-69FF-7B42-AF8B-C19A8B80D23D}"/>
              </a:ext>
            </a:extLst>
          </p:cNvPr>
          <p:cNvSpPr/>
          <p:nvPr/>
        </p:nvSpPr>
        <p:spPr>
          <a:xfrm>
            <a:off x="150585" y="4175447"/>
            <a:ext cx="11615255" cy="59311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zh-CN" altLang="en-US" sz="2400" dirty="0">
                <a:solidFill>
                  <a:srgbClr val="FF0000"/>
                </a:solidFill>
              </a:rPr>
              <a:t>▲</a:t>
            </a:r>
            <a:r>
              <a:rPr lang="en-US" altLang="zh-CN" sz="2400" dirty="0"/>
              <a: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Use dialogue.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28850074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5" grpId="0"/>
      <p:bldP spid="16" grpId="0"/>
      <p:bldP spid="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8471" y="1823456"/>
            <a:ext cx="10772499" cy="2708947"/>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Danger area 3</a:t>
            </a:r>
            <a:br>
              <a:rPr lang="en-US" altLang="zh-CN" sz="4000" b="1" i="1" kern="100" dirty="0">
                <a:solidFill>
                  <a:srgbClr val="FF0000"/>
                </a:solidFill>
                <a:latin typeface="Alibaba Sans" panose="020B0503020203040204" pitchFamily="34" charset="0"/>
                <a:ea typeface="华文细黑"/>
                <a:cs typeface="Alibaba Sans" panose="020B0503020203040204" pitchFamily="34" charset="0"/>
              </a:rPr>
            </a:br>
            <a:r>
              <a:rPr lang="en-US" altLang="zh-CN" sz="4000" b="1" kern="100" dirty="0">
                <a:solidFill>
                  <a:srgbClr val="00B0F0"/>
                </a:solidFill>
                <a:latin typeface="Alibaba Sans" panose="020B0503020203040204" pitchFamily="34" charset="0"/>
                <a:ea typeface="华文细黑"/>
                <a:cs typeface="Alibaba Sans" panose="020B0503020203040204" pitchFamily="34" charset="0"/>
              </a:rPr>
              <a:t>How to describe emotions</a:t>
            </a:r>
          </a:p>
          <a:p>
            <a:pPr marL="72000" algn="just">
              <a:lnSpc>
                <a:spcPct val="150000"/>
              </a:lnSpc>
            </a:pP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32612002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88933" y="730359"/>
          <a:ext cx="11448548" cy="52374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237420">
                <a:tc>
                  <a:txBody>
                    <a:bodyPr/>
                    <a:lstStyle/>
                    <a:p>
                      <a:pPr marL="72000" algn="just">
                        <a:lnSpc>
                          <a:spcPct val="150000"/>
                        </a:lnSpc>
                        <a:spcAft>
                          <a:spcPts val="0"/>
                        </a:spcAft>
                      </a:pPr>
                      <a:endParaRPr lang="en-US" altLang="zh-CN" sz="1050" kern="100" dirty="0">
                        <a:effectLst/>
                        <a:latin typeface="宋体"/>
                        <a:cs typeface="Courier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 name="表格 3">
            <a:extLst>
              <a:ext uri="{FF2B5EF4-FFF2-40B4-BE49-F238E27FC236}">
                <a16:creationId xmlns:a16="http://schemas.microsoft.com/office/drawing/2014/main" id="{069CB6A5-9A3A-BB4C-B77B-6E176A992A5B}"/>
              </a:ext>
            </a:extLst>
          </p:cNvPr>
          <p:cNvGraphicFramePr>
            <a:graphicFrameLocks noGrp="1"/>
          </p:cNvGraphicFramePr>
          <p:nvPr>
            <p:extLst>
              <p:ext uri="{D42A27DB-BD31-4B8C-83A1-F6EECF244321}">
                <p14:modId xmlns:p14="http://schemas.microsoft.com/office/powerpoint/2010/main" val="3170956969"/>
              </p:ext>
            </p:extLst>
          </p:nvPr>
        </p:nvGraphicFramePr>
        <p:xfrm>
          <a:off x="739393" y="1269554"/>
          <a:ext cx="10747628" cy="3219471"/>
        </p:xfrm>
        <a:graphic>
          <a:graphicData uri="http://schemas.openxmlformats.org/drawingml/2006/table">
            <a:tbl>
              <a:tblPr firstRow="1" bandRow="1">
                <a:tableStyleId>{74C1A8A3-306A-4EB7-A6B1-4F7E0EB9C5D6}</a:tableStyleId>
              </a:tblPr>
              <a:tblGrid>
                <a:gridCol w="5355813">
                  <a:extLst>
                    <a:ext uri="{9D8B030D-6E8A-4147-A177-3AD203B41FA5}">
                      <a16:colId xmlns:a16="http://schemas.microsoft.com/office/drawing/2014/main" val="4058286881"/>
                    </a:ext>
                  </a:extLst>
                </a:gridCol>
                <a:gridCol w="5391815">
                  <a:extLst>
                    <a:ext uri="{9D8B030D-6E8A-4147-A177-3AD203B41FA5}">
                      <a16:colId xmlns:a16="http://schemas.microsoft.com/office/drawing/2014/main" val="2411666727"/>
                    </a:ext>
                  </a:extLst>
                </a:gridCol>
              </a:tblGrid>
              <a:tr h="792088">
                <a:tc>
                  <a:txBody>
                    <a:bodyPr/>
                    <a:lstStyle/>
                    <a:p>
                      <a:pPr algn="ctr"/>
                      <a:r>
                        <a:rPr lang="en-US" altLang="zh-CN" sz="4400" dirty="0">
                          <a:solidFill>
                            <a:srgbClr val="FF0000"/>
                          </a:solidFill>
                        </a:rPr>
                        <a:t>Telling</a:t>
                      </a:r>
                      <a:endParaRPr lang="zh-CN" altLang="en-US" sz="4400" dirty="0"/>
                    </a:p>
                  </a:txBody>
                  <a:tcPr/>
                </a:tc>
                <a:tc>
                  <a:txBody>
                    <a:bodyPr/>
                    <a:lstStyle/>
                    <a:p>
                      <a:pPr marL="0" marR="0" lvl="0" indent="0" algn="ctr" defTabSz="1218565" rtl="0" eaLnBrk="1" fontAlgn="auto" latinLnBrk="0" hangingPunct="1">
                        <a:lnSpc>
                          <a:spcPct val="100000"/>
                        </a:lnSpc>
                        <a:spcBef>
                          <a:spcPts val="0"/>
                        </a:spcBef>
                        <a:spcAft>
                          <a:spcPts val="0"/>
                        </a:spcAft>
                        <a:buClrTx/>
                        <a:buSzTx/>
                        <a:buFontTx/>
                        <a:buNone/>
                        <a:tabLst/>
                        <a:defRPr/>
                      </a:pPr>
                      <a:r>
                        <a:rPr lang="en-US" altLang="zh-CN" sz="4400" b="1" kern="1200" dirty="0">
                          <a:solidFill>
                            <a:srgbClr val="FF0000"/>
                          </a:solidFill>
                          <a:effectLst/>
                          <a:latin typeface="+mn-lt"/>
                          <a:ea typeface="+mn-ea"/>
                          <a:cs typeface="+mn-cs"/>
                        </a:rPr>
                        <a:t>Showing</a:t>
                      </a:r>
                      <a:r>
                        <a:rPr lang="zh-CN" altLang="zh-CN" sz="4400" dirty="0">
                          <a:solidFill>
                            <a:srgbClr val="FF0000"/>
                          </a:solidFill>
                          <a:effectLst/>
                        </a:rPr>
                        <a:t> </a:t>
                      </a:r>
                      <a:endParaRPr lang="zh-CN" altLang="en-US" sz="4400" dirty="0">
                        <a:solidFill>
                          <a:srgbClr val="FF0000"/>
                        </a:solidFill>
                      </a:endParaRPr>
                    </a:p>
                  </a:txBody>
                  <a:tcPr/>
                </a:tc>
                <a:extLst>
                  <a:ext uri="{0D108BD9-81ED-4DB2-BD59-A6C34878D82A}">
                    <a16:rowId xmlns:a16="http://schemas.microsoft.com/office/drawing/2014/main" val="3912604587"/>
                  </a:ext>
                </a:extLst>
              </a:tr>
              <a:tr h="872903">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0066FF"/>
                          </a:solidFill>
                        </a:rPr>
                        <a:t>is also called narrative summary. </a:t>
                      </a:r>
                    </a:p>
                  </a:txBody>
                  <a:tcPr/>
                </a:tc>
                <a:tc>
                  <a:txBody>
                    <a:bodyPr/>
                    <a:lstStyle/>
                    <a:p>
                      <a:pPr marL="0" marR="0" lvl="0" indent="0" algn="just" defTabSz="1218565" rtl="0" eaLnBrk="1" fontAlgn="auto" latinLnBrk="0" hangingPunct="1">
                        <a:lnSpc>
                          <a:spcPct val="100000"/>
                        </a:lnSpc>
                        <a:spcBef>
                          <a:spcPts val="0"/>
                        </a:spcBef>
                        <a:spcAft>
                          <a:spcPts val="0"/>
                        </a:spcAft>
                        <a:buClrTx/>
                        <a:buSzTx/>
                        <a:buFontTx/>
                        <a:buNone/>
                        <a:tabLst/>
                        <a:defRPr/>
                      </a:pPr>
                      <a:r>
                        <a:rPr lang="en-US" altLang="zh-CN" sz="2400" b="1" kern="1200" dirty="0">
                          <a:solidFill>
                            <a:srgbClr val="7030A0"/>
                          </a:solidFill>
                          <a:effectLst/>
                          <a:latin typeface="+mn-lt"/>
                          <a:ea typeface="+mn-ea"/>
                          <a:cs typeface="+mn-cs"/>
                        </a:rPr>
                        <a:t>is dramatization. </a:t>
                      </a:r>
                      <a:endParaRPr lang="zh-CN" altLang="en-US" b="1" dirty="0">
                        <a:solidFill>
                          <a:srgbClr val="7030A0"/>
                        </a:solidFill>
                      </a:endParaRPr>
                    </a:p>
                  </a:txBody>
                  <a:tcPr/>
                </a:tc>
                <a:extLst>
                  <a:ext uri="{0D108BD9-81ED-4DB2-BD59-A6C34878D82A}">
                    <a16:rowId xmlns:a16="http://schemas.microsoft.com/office/drawing/2014/main" val="2416462196"/>
                  </a:ext>
                </a:extLst>
              </a:tr>
              <a:tr h="872903">
                <a:tc>
                  <a:txBody>
                    <a:bodyPr/>
                    <a:lstStyle/>
                    <a:p>
                      <a:pPr marL="0" marR="0" indent="0" algn="just" defTabSz="1218565" rtl="0" eaLnBrk="1" fontAlgn="auto" latinLnBrk="0" hangingPunct="1">
                        <a:lnSpc>
                          <a:spcPct val="100000"/>
                        </a:lnSpc>
                        <a:spcBef>
                          <a:spcPts val="0"/>
                        </a:spcBef>
                        <a:spcAft>
                          <a:spcPts val="0"/>
                        </a:spcAft>
                        <a:buClrTx/>
                        <a:buSzTx/>
                        <a:buFontTx/>
                        <a:buNone/>
                        <a:tabLst/>
                        <a:defRPr/>
                      </a:pPr>
                      <a:r>
                        <a:rPr lang="en-US" altLang="zh-CN" sz="2400" b="1" dirty="0">
                          <a:solidFill>
                            <a:srgbClr val="0066FF"/>
                          </a:solidFill>
                        </a:rPr>
                        <a:t>distances readers from the events in the story and from the characters and makes them passive recipients (</a:t>
                      </a:r>
                      <a:r>
                        <a:rPr lang="zh-CN" altLang="en-US" sz="2400" b="1" dirty="0">
                          <a:solidFill>
                            <a:srgbClr val="0066FF"/>
                          </a:solidFill>
                        </a:rPr>
                        <a:t>接受者</a:t>
                      </a:r>
                      <a:r>
                        <a:rPr lang="en-US" altLang="zh-CN" sz="2400" b="1" dirty="0">
                          <a:solidFill>
                            <a:srgbClr val="0066FF"/>
                          </a:solidFill>
                        </a:rPr>
                        <a:t>) of information. </a:t>
                      </a:r>
                      <a:endParaRPr lang="zh-CN" altLang="en-US" sz="2400" b="1" dirty="0">
                        <a:solidFill>
                          <a:srgbClr val="0066FF"/>
                        </a:solidFill>
                      </a:endParaRPr>
                    </a:p>
                  </a:txBody>
                  <a:tcPr/>
                </a:tc>
                <a:tc>
                  <a:txBody>
                    <a:bodyPr/>
                    <a:lstStyle/>
                    <a:p>
                      <a:pPr algn="just"/>
                      <a:r>
                        <a:rPr lang="en-US" altLang="zh-CN" sz="2400" b="1" kern="1200" dirty="0">
                          <a:solidFill>
                            <a:srgbClr val="7030A0"/>
                          </a:solidFill>
                          <a:effectLst/>
                          <a:latin typeface="+mn-lt"/>
                          <a:ea typeface="+mn-ea"/>
                          <a:cs typeface="+mn-cs"/>
                        </a:rPr>
                        <a:t>involves readers in the story and makes them active participants.</a:t>
                      </a:r>
                      <a:endParaRPr lang="zh-CN" altLang="zh-CN" sz="2400" b="1" kern="1200" dirty="0">
                        <a:solidFill>
                          <a:srgbClr val="7030A0"/>
                        </a:solidFill>
                        <a:effectLst/>
                        <a:latin typeface="+mn-lt"/>
                        <a:ea typeface="+mn-ea"/>
                        <a:cs typeface="+mn-cs"/>
                      </a:endParaRPr>
                    </a:p>
                  </a:txBody>
                  <a:tcPr/>
                </a:tc>
                <a:extLst>
                  <a:ext uri="{0D108BD9-81ED-4DB2-BD59-A6C34878D82A}">
                    <a16:rowId xmlns:a16="http://schemas.microsoft.com/office/drawing/2014/main" val="2458623986"/>
                  </a:ext>
                </a:extLst>
              </a:tr>
            </a:tbl>
          </a:graphicData>
        </a:graphic>
      </p:graphicFrame>
    </p:spTree>
    <p:extLst>
      <p:ext uri="{BB962C8B-B14F-4D97-AF65-F5344CB8AC3E}">
        <p14:creationId xmlns:p14="http://schemas.microsoft.com/office/powerpoint/2010/main" val="2592419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3091" y="203035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 and 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clapped her hands in delight.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10142432" y="2357170"/>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44691" y="2982942"/>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She clapped her hands. </a:t>
            </a:r>
          </a:p>
        </p:txBody>
      </p:sp>
      <p:sp>
        <p:nvSpPr>
          <p:cNvPr id="10" name="矩形 9">
            <a:extLst>
              <a:ext uri="{FF2B5EF4-FFF2-40B4-BE49-F238E27FC236}">
                <a16:creationId xmlns:a16="http://schemas.microsoft.com/office/drawing/2014/main" id="{2F7B4E38-AF16-E24C-BBD0-2517C7331F77}"/>
              </a:ext>
            </a:extLst>
          </p:cNvPr>
          <p:cNvSpPr/>
          <p:nvPr/>
        </p:nvSpPr>
        <p:spPr>
          <a:xfrm>
            <a:off x="444691" y="417818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 and 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Tina’s eyes narrowed angrily. </a:t>
            </a:r>
          </a:p>
        </p:txBody>
      </p:sp>
      <p:sp>
        <p:nvSpPr>
          <p:cNvPr id="11" name="矩形 10">
            <a:extLst>
              <a:ext uri="{FF2B5EF4-FFF2-40B4-BE49-F238E27FC236}">
                <a16:creationId xmlns:a16="http://schemas.microsoft.com/office/drawing/2014/main" id="{D0445CCE-3500-E642-8194-208A8C6AD0C0}"/>
              </a:ext>
            </a:extLst>
          </p:cNvPr>
          <p:cNvSpPr/>
          <p:nvPr/>
        </p:nvSpPr>
        <p:spPr>
          <a:xfrm>
            <a:off x="444692" y="5213427"/>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 </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Tina’s eyes narrowed.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398811" y="451699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9" name="矩形 8">
            <a:extLst>
              <a:ext uri="{FF2B5EF4-FFF2-40B4-BE49-F238E27FC236}">
                <a16:creationId xmlns:a16="http://schemas.microsoft.com/office/drawing/2014/main" id="{7084C243-CBDE-D84B-B4AC-6429341013E3}"/>
              </a:ext>
            </a:extLst>
          </p:cNvPr>
          <p:cNvSpPr/>
          <p:nvPr/>
        </p:nvSpPr>
        <p:spPr>
          <a:xfrm>
            <a:off x="336314" y="554753"/>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AVOID NAMING EMOTIONS</a:t>
            </a:r>
          </a:p>
        </p:txBody>
      </p:sp>
      <p:sp>
        <p:nvSpPr>
          <p:cNvPr id="13" name="矩形 12">
            <a:extLst>
              <a:ext uri="{FF2B5EF4-FFF2-40B4-BE49-F238E27FC236}">
                <a16:creationId xmlns:a16="http://schemas.microsoft.com/office/drawing/2014/main" id="{08F37F0F-AB92-EE4A-9E73-C27FBCAC794E}"/>
              </a:ext>
            </a:extLst>
          </p:cNvPr>
          <p:cNvSpPr/>
          <p:nvPr/>
        </p:nvSpPr>
        <p:spPr>
          <a:xfrm>
            <a:off x="291883" y="1266637"/>
            <a:ext cx="11265817" cy="594073"/>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en-US" altLang="zh-CN" sz="2400" b="1" dirty="0">
                <a:solidFill>
                  <a:srgbClr val="0066FF"/>
                </a:solidFill>
                <a:latin typeface="Alibaba Sans" panose="020B0503020203040204" pitchFamily="34" charset="0"/>
                <a:cs typeface="Alibaba Sans" panose="020B0503020203040204" pitchFamily="34" charset="0"/>
              </a:rPr>
              <a:t>Don’t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name emotions because that is telling.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3288372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blinds(horizontal)">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P spid="9" grpId="0"/>
      <p:bldP spid="13"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94841945"/>
              </p:ext>
            </p:extLst>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277444" y="3448112"/>
            <a:ext cx="11265817" cy="677621"/>
          </a:xfrm>
          <a:prstGeom prst="rect">
            <a:avLst/>
          </a:prstGeom>
        </p:spPr>
        <p:txBody>
          <a:bodyPr wrap="square">
            <a:spAutoFit/>
          </a:bodyPr>
          <a:lstStyle/>
          <a:p>
            <a:pPr marL="72000" algn="just">
              <a:lnSpc>
                <a:spcPct val="150000"/>
              </a:lnSpc>
            </a:pPr>
            <a:r>
              <a:rPr lang="en-US" altLang="zh-CN" sz="2800" b="1" i="1" kern="100" dirty="0">
                <a:latin typeface="Alibaba Sans" panose="020B0503020203040204" pitchFamily="34" charset="0"/>
                <a:ea typeface="华文细黑"/>
                <a:cs typeface="Alibaba Sans" panose="020B0503020203040204" pitchFamily="34" charset="0"/>
              </a:rPr>
              <a:t>Relief flooded Tina’s chest, making it hard for her to breathe.</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10568897" y="3691596"/>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336314" y="4567880"/>
            <a:ext cx="11265817" cy="1323952"/>
          </a:xfrm>
          <a:prstGeom prst="rect">
            <a:avLst/>
          </a:prstGeom>
        </p:spPr>
        <p:txBody>
          <a:bodyPr wrap="square">
            <a:spAutoFit/>
          </a:bodyPr>
          <a:lstStyle/>
          <a:p>
            <a:pPr marL="72000" algn="just">
              <a:lnSpc>
                <a:spcPct val="150000"/>
              </a:lnSpc>
            </a:pP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Oh, thank God! She pressed her hand to her chest, trying to catch her breath.</a:t>
            </a:r>
          </a:p>
        </p:txBody>
      </p:sp>
      <p:sp>
        <p:nvSpPr>
          <p:cNvPr id="9" name="矩形 8">
            <a:extLst>
              <a:ext uri="{FF2B5EF4-FFF2-40B4-BE49-F238E27FC236}">
                <a16:creationId xmlns:a16="http://schemas.microsoft.com/office/drawing/2014/main" id="{7084C243-CBDE-D84B-B4AC-6429341013E3}"/>
              </a:ext>
            </a:extLst>
          </p:cNvPr>
          <p:cNvSpPr/>
          <p:nvPr/>
        </p:nvSpPr>
        <p:spPr>
          <a:xfrm>
            <a:off x="336314" y="554753"/>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EMOTION AS THE SUBJECT OF A SENTENCE</a:t>
            </a:r>
          </a:p>
        </p:txBody>
      </p:sp>
      <p:sp>
        <p:nvSpPr>
          <p:cNvPr id="13" name="矩形 12">
            <a:extLst>
              <a:ext uri="{FF2B5EF4-FFF2-40B4-BE49-F238E27FC236}">
                <a16:creationId xmlns:a16="http://schemas.microsoft.com/office/drawing/2014/main" id="{08F37F0F-AB92-EE4A-9E73-C27FBCAC794E}"/>
              </a:ext>
            </a:extLst>
          </p:cNvPr>
          <p:cNvSpPr/>
          <p:nvPr/>
        </p:nvSpPr>
        <p:spPr>
          <a:xfrm>
            <a:off x="303742" y="1248826"/>
            <a:ext cx="11265817" cy="1702069"/>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en-US" altLang="zh-CN" sz="2400" b="1" dirty="0">
                <a:solidFill>
                  <a:srgbClr val="0066FF"/>
                </a:solidFill>
                <a:latin typeface="Alibaba Sans" panose="020B0503020203040204" pitchFamily="34" charset="0"/>
                <a:cs typeface="Alibaba Sans" panose="020B0503020203040204" pitchFamily="34" charset="0"/>
              </a:rPr>
              <a:t>Don’t </a:t>
            </a: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have to cut out all emotion words. Sometimes, when you use an emotion as the subject of a sentence and pair it with a strong verb, it can work—but only if you use this technique sparingly. </a:t>
            </a:r>
            <a:endParaRPr lang="en-US" altLang="zh-CN" b="1" kern="100" dirty="0">
              <a:solidFill>
                <a:srgbClr val="0066FF"/>
              </a:solidFill>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24961695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p:bldP spid="1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矩形 8">
            <a:extLst>
              <a:ext uri="{FF2B5EF4-FFF2-40B4-BE49-F238E27FC236}">
                <a16:creationId xmlns:a16="http://schemas.microsoft.com/office/drawing/2014/main" id="{7084C243-CBDE-D84B-B4AC-6429341013E3}"/>
              </a:ext>
            </a:extLst>
          </p:cNvPr>
          <p:cNvSpPr/>
          <p:nvPr/>
        </p:nvSpPr>
        <p:spPr>
          <a:xfrm>
            <a:off x="336314" y="554753"/>
            <a:ext cx="11265817" cy="677621"/>
          </a:xfrm>
          <a:prstGeom prst="rect">
            <a:avLst/>
          </a:prstGeom>
        </p:spPr>
        <p:txBody>
          <a:bodyPr wrap="square">
            <a:spAutoFit/>
          </a:bodyPr>
          <a:lstStyle/>
          <a:p>
            <a:pPr marL="72000" algn="ctr">
              <a:lnSpc>
                <a:spcPct val="150000"/>
              </a:lnSpc>
            </a:pP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EIGHT WAYS TO REVEAL EMOTION WITHOUT TELLING</a:t>
            </a:r>
          </a:p>
        </p:txBody>
      </p:sp>
      <p:sp>
        <p:nvSpPr>
          <p:cNvPr id="13" name="矩形 12">
            <a:extLst>
              <a:ext uri="{FF2B5EF4-FFF2-40B4-BE49-F238E27FC236}">
                <a16:creationId xmlns:a16="http://schemas.microsoft.com/office/drawing/2014/main" id="{08F37F0F-AB92-EE4A-9E73-C27FBCAC794E}"/>
              </a:ext>
            </a:extLst>
          </p:cNvPr>
          <p:cNvSpPr/>
          <p:nvPr/>
        </p:nvSpPr>
        <p:spPr>
          <a:xfrm>
            <a:off x="303742" y="1248826"/>
            <a:ext cx="11265817" cy="677621"/>
          </a:xfrm>
          <a:prstGeom prst="rect">
            <a:avLst/>
          </a:prstGeom>
        </p:spPr>
        <p:txBody>
          <a:bodyPr wrap="square">
            <a:spAutoFit/>
          </a:bodyPr>
          <a:lstStyle/>
          <a:p>
            <a:pPr marL="72000" algn="just">
              <a:lnSpc>
                <a:spcPct val="150000"/>
              </a:lnSpc>
            </a:pPr>
            <a:r>
              <a:rPr lang="en-US" altLang="zh-CN" b="1" kern="100" dirty="0">
                <a:solidFill>
                  <a:srgbClr val="0066FF"/>
                </a:solidFill>
                <a:latin typeface="Alibaba Sans" panose="020B0503020203040204" pitchFamily="34" charset="0"/>
                <a:ea typeface="华文细黑"/>
                <a:cs typeface="Alibaba Sans" panose="020B0503020203040204" pitchFamily="34" charset="0"/>
              </a:rPr>
              <a:t> </a:t>
            </a:r>
            <a:r>
              <a:rPr lang="en-US" altLang="zh-CN" sz="2800" b="1" dirty="0">
                <a:solidFill>
                  <a:srgbClr val="00B050"/>
                </a:solidFill>
                <a:latin typeface="Alibaba Sans" panose="020B0503020203040204" pitchFamily="34" charset="0"/>
                <a:cs typeface="Alibaba Sans" panose="020B0503020203040204" pitchFamily="34" charset="0"/>
              </a:rPr>
              <a:t>1) Physical responses</a:t>
            </a:r>
            <a:endParaRPr lang="en-US" altLang="zh-CN" b="1" dirty="0">
              <a:solidFill>
                <a:srgbClr val="00B050"/>
              </a:solidFill>
              <a:latin typeface="Alibaba Sans" panose="020B0503020203040204" pitchFamily="34" charset="0"/>
              <a:cs typeface="Alibaba Sans" panose="020B0503020203040204" pitchFamily="34" charset="0"/>
            </a:endParaRPr>
          </a:p>
        </p:txBody>
      </p:sp>
      <p:sp>
        <p:nvSpPr>
          <p:cNvPr id="10" name="矩形 9">
            <a:extLst>
              <a:ext uri="{FF2B5EF4-FFF2-40B4-BE49-F238E27FC236}">
                <a16:creationId xmlns:a16="http://schemas.microsoft.com/office/drawing/2014/main" id="{4F2AAC4F-07B4-3349-B241-670D2C8DC6B4}"/>
              </a:ext>
            </a:extLst>
          </p:cNvPr>
          <p:cNvSpPr/>
          <p:nvPr/>
        </p:nvSpPr>
        <p:spPr>
          <a:xfrm>
            <a:off x="319401" y="1989634"/>
            <a:ext cx="11265817" cy="4346575"/>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Emotions always trigger physical responses. When we are afraid, our hearts start racing, our palms become sweaty, and our muscles tense. These are involuntary, visceral(</a:t>
            </a:r>
            <a:r>
              <a:rPr lang="zh-CN" altLang="en-US" sz="2400" b="1" dirty="0">
                <a:solidFill>
                  <a:srgbClr val="0066FF"/>
                </a:solidFill>
                <a:latin typeface="Alibaba Sans" panose="020B0503020203040204" pitchFamily="34" charset="0"/>
                <a:cs typeface="Alibaba Sans" panose="020B0503020203040204" pitchFamily="34" charset="0"/>
              </a:rPr>
              <a:t>出自内心的</a:t>
            </a:r>
            <a:r>
              <a:rPr lang="en-US" altLang="zh-CN" sz="2400" b="1" dirty="0">
                <a:solidFill>
                  <a:srgbClr val="0066FF"/>
                </a:solidFill>
                <a:latin typeface="Alibaba Sans" panose="020B0503020203040204" pitchFamily="34" charset="0"/>
                <a:cs typeface="Alibaba Sans" panose="020B0503020203040204" pitchFamily="34" charset="0"/>
              </a:rPr>
              <a:t>) reactions that we have no control over. Make sure you describe physical sensations only for the POV character. If it’s a non-POV character experiencing a certain emotion, we can only see the outward physical responses, for example, trembling hands.</a:t>
            </a:r>
          </a:p>
          <a:p>
            <a:pPr marL="72000" algn="just">
              <a:lnSpc>
                <a:spcPct val="150000"/>
              </a:lnSpc>
            </a:pPr>
            <a:endParaRPr lang="en-US" altLang="zh-CN" b="1" dirty="0">
              <a:solidFill>
                <a:srgbClr val="0066FF"/>
              </a:solidFill>
              <a:latin typeface="Alibaba Sans" panose="020B0503020203040204" pitchFamily="34" charset="0"/>
              <a:cs typeface="Alibaba Sans" panose="020B0503020203040204" pitchFamily="34" charset="0"/>
            </a:endParaRPr>
          </a:p>
        </p:txBody>
      </p:sp>
    </p:spTree>
    <p:extLst>
      <p:ext uri="{BB962C8B-B14F-4D97-AF65-F5344CB8AC3E}">
        <p14:creationId xmlns:p14="http://schemas.microsoft.com/office/powerpoint/2010/main" val="14716412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0"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2296" y="968540"/>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 was afraid.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624776" y="133851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44691" y="2105842"/>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Tremors wracked my body, and cold sweat trickled down my back.</a:t>
            </a:r>
          </a:p>
        </p:txBody>
      </p:sp>
      <p:sp>
        <p:nvSpPr>
          <p:cNvPr id="10" name="矩形 9">
            <a:extLst>
              <a:ext uri="{FF2B5EF4-FFF2-40B4-BE49-F238E27FC236}">
                <a16:creationId xmlns:a16="http://schemas.microsoft.com/office/drawing/2014/main" id="{2F7B4E38-AF16-E24C-BBD0-2517C7331F77}"/>
              </a:ext>
            </a:extLst>
          </p:cNvPr>
          <p:cNvSpPr/>
          <p:nvPr/>
        </p:nvSpPr>
        <p:spPr>
          <a:xfrm>
            <a:off x="444690" y="412659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angry. </a:t>
            </a:r>
          </a:p>
        </p:txBody>
      </p:sp>
      <p:sp>
        <p:nvSpPr>
          <p:cNvPr id="11" name="矩形 10">
            <a:extLst>
              <a:ext uri="{FF2B5EF4-FFF2-40B4-BE49-F238E27FC236}">
                <a16:creationId xmlns:a16="http://schemas.microsoft.com/office/drawing/2014/main" id="{D0445CCE-3500-E642-8194-208A8C6AD0C0}"/>
              </a:ext>
            </a:extLst>
          </p:cNvPr>
          <p:cNvSpPr/>
          <p:nvPr/>
        </p:nvSpPr>
        <p:spPr>
          <a:xfrm>
            <a:off x="444692" y="5213427"/>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 </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Veins throbbed </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抽动</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in her temples.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7391316" y="420898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9711733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03742" y="1248826"/>
            <a:ext cx="11265817" cy="1240404"/>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2) Body language and actions</a:t>
            </a:r>
          </a:p>
          <a:p>
            <a:pPr marL="72000" algn="just">
              <a:lnSpc>
                <a:spcPct val="150000"/>
              </a:lnSpc>
            </a:pPr>
            <a:endParaRPr lang="en-US" altLang="zh-CN" b="1" dirty="0">
              <a:solidFill>
                <a:srgbClr val="00B050"/>
              </a:solidFill>
              <a:latin typeface="Alibaba Sans" panose="020B0503020203040204" pitchFamily="34" charset="0"/>
              <a:cs typeface="Alibaba Sans" panose="020B0503020203040204" pitchFamily="34" charset="0"/>
            </a:endParaRPr>
          </a:p>
        </p:txBody>
      </p:sp>
      <p:sp>
        <p:nvSpPr>
          <p:cNvPr id="10" name="矩形 9">
            <a:extLst>
              <a:ext uri="{FF2B5EF4-FFF2-40B4-BE49-F238E27FC236}">
                <a16:creationId xmlns:a16="http://schemas.microsoft.com/office/drawing/2014/main" id="{4F2AAC4F-07B4-3349-B241-670D2C8DC6B4}"/>
              </a:ext>
            </a:extLst>
          </p:cNvPr>
          <p:cNvSpPr/>
          <p:nvPr/>
        </p:nvSpPr>
        <p:spPr>
          <a:xfrm>
            <a:off x="319401" y="1989634"/>
            <a:ext cx="11265817" cy="1148071"/>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Body language is a great way to show what a character feels. Remember to use strong, dynamic verbs to convey the emotion.</a:t>
            </a:r>
          </a:p>
        </p:txBody>
      </p:sp>
      <p:sp>
        <p:nvSpPr>
          <p:cNvPr id="6" name="矩形 5">
            <a:extLst>
              <a:ext uri="{FF2B5EF4-FFF2-40B4-BE49-F238E27FC236}">
                <a16:creationId xmlns:a16="http://schemas.microsoft.com/office/drawing/2014/main" id="{AE05F005-7B09-EE4E-90F3-CC0D596E24A7}"/>
              </a:ext>
            </a:extLst>
          </p:cNvPr>
          <p:cNvSpPr/>
          <p:nvPr/>
        </p:nvSpPr>
        <p:spPr>
          <a:xfrm>
            <a:off x="462297" y="3404606"/>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Betty was elated(</a:t>
            </a:r>
            <a:r>
              <a:rPr lang="zh-CN" altLang="en-US" sz="2800" b="1" kern="100" dirty="0">
                <a:latin typeface="Alibaba Sans" panose="020B0503020203040204" pitchFamily="34" charset="0"/>
                <a:ea typeface="华文细黑"/>
                <a:cs typeface="Alibaba Sans" panose="020B0503020203040204" pitchFamily="34" charset="0"/>
              </a:rPr>
              <a:t>兴高采烈的</a:t>
            </a:r>
            <a:r>
              <a:rPr lang="en-US" altLang="zh-CN" sz="2800" b="1" i="1" kern="100" dirty="0">
                <a:latin typeface="Alibaba Sans" panose="020B0503020203040204" pitchFamily="34" charset="0"/>
                <a:ea typeface="华文细黑"/>
                <a:cs typeface="Alibaba Sans" panose="020B0503020203040204" pitchFamily="34" charset="0"/>
              </a:rPr>
              <a:t>). </a:t>
            </a:r>
          </a:p>
        </p:txBody>
      </p:sp>
      <p:sp>
        <p:nvSpPr>
          <p:cNvPr id="7" name="下弧形箭头 6">
            <a:extLst>
              <a:ext uri="{FF2B5EF4-FFF2-40B4-BE49-F238E27FC236}">
                <a16:creationId xmlns:a16="http://schemas.microsoft.com/office/drawing/2014/main" id="{B5432405-33D8-DD41-A462-AECA41D16DD2}"/>
              </a:ext>
            </a:extLst>
          </p:cNvPr>
          <p:cNvSpPr/>
          <p:nvPr/>
        </p:nvSpPr>
        <p:spPr>
          <a:xfrm rot="2127760">
            <a:off x="9047501" y="3535161"/>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E46D7E87-0F72-594A-BC0A-C86C96310E68}"/>
              </a:ext>
            </a:extLst>
          </p:cNvPr>
          <p:cNvSpPr/>
          <p:nvPr/>
        </p:nvSpPr>
        <p:spPr>
          <a:xfrm>
            <a:off x="463091" y="4390204"/>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Betty twirled(</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旋转</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her arms spread wide as if to hug the entire world. </a:t>
            </a:r>
          </a:p>
        </p:txBody>
      </p:sp>
    </p:spTree>
    <p:extLst>
      <p:ext uri="{BB962C8B-B14F-4D97-AF65-F5344CB8AC3E}">
        <p14:creationId xmlns:p14="http://schemas.microsoft.com/office/powerpoint/2010/main" val="9625270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6" grpId="0"/>
      <p:bldP spid="7" grpId="0" animBg="1"/>
      <p:bldP spid="8"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2296" y="968540"/>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ashamed of her knobby</a:t>
            </a:r>
            <a:r>
              <a:rPr lang="en-US" altLang="zh-CN" sz="2800" b="1" kern="100" dirty="0">
                <a:latin typeface="Alibaba Sans" panose="020B0503020203040204" pitchFamily="34" charset="0"/>
                <a:ea typeface="华文细黑"/>
                <a:cs typeface="Alibaba Sans" panose="020B0503020203040204" pitchFamily="34" charset="0"/>
              </a:rPr>
              <a:t>(</a:t>
            </a:r>
            <a:r>
              <a:rPr lang="zh-CN" altLang="en-US" sz="2800" b="1" kern="100" dirty="0">
                <a:latin typeface="Alibaba Sans" panose="020B0503020203040204" pitchFamily="34" charset="0"/>
                <a:ea typeface="华文细黑"/>
                <a:cs typeface="Alibaba Sans" panose="020B0503020203040204" pitchFamily="34" charset="0"/>
              </a:rPr>
              <a:t>凸起的</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knees.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10127619" y="1225580"/>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44691" y="2105842"/>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She lowered her lashes</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睫毛</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and tugged her skirt over her knobby knees. </a:t>
            </a:r>
          </a:p>
        </p:txBody>
      </p:sp>
      <p:sp>
        <p:nvSpPr>
          <p:cNvPr id="10" name="矩形 9">
            <a:extLst>
              <a:ext uri="{FF2B5EF4-FFF2-40B4-BE49-F238E27FC236}">
                <a16:creationId xmlns:a16="http://schemas.microsoft.com/office/drawing/2014/main" id="{2F7B4E38-AF16-E24C-BBD0-2517C7331F77}"/>
              </a:ext>
            </a:extLst>
          </p:cNvPr>
          <p:cNvSpPr/>
          <p:nvPr/>
        </p:nvSpPr>
        <p:spPr>
          <a:xfrm>
            <a:off x="444690" y="412659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 looked at Betty with annoyance.</a:t>
            </a:r>
          </a:p>
        </p:txBody>
      </p:sp>
      <p:sp>
        <p:nvSpPr>
          <p:cNvPr id="11" name="矩形 10">
            <a:extLst>
              <a:ext uri="{FF2B5EF4-FFF2-40B4-BE49-F238E27FC236}">
                <a16:creationId xmlns:a16="http://schemas.microsoft.com/office/drawing/2014/main" id="{D0445CCE-3500-E642-8194-208A8C6AD0C0}"/>
              </a:ext>
            </a:extLst>
          </p:cNvPr>
          <p:cNvSpPr/>
          <p:nvPr/>
        </p:nvSpPr>
        <p:spPr>
          <a:xfrm>
            <a:off x="444692" y="5213427"/>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 </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I glared at Betty.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8039387" y="421629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7244148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287356" y="1111697"/>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3) Facial expressions</a:t>
            </a:r>
          </a:p>
        </p:txBody>
      </p:sp>
      <p:sp>
        <p:nvSpPr>
          <p:cNvPr id="10" name="矩形 9">
            <a:extLst>
              <a:ext uri="{FF2B5EF4-FFF2-40B4-BE49-F238E27FC236}">
                <a16:creationId xmlns:a16="http://schemas.microsoft.com/office/drawing/2014/main" id="{4F2AAC4F-07B4-3349-B241-670D2C8DC6B4}"/>
              </a:ext>
            </a:extLst>
          </p:cNvPr>
          <p:cNvSpPr/>
          <p:nvPr/>
        </p:nvSpPr>
        <p:spPr>
          <a:xfrm>
            <a:off x="319401" y="1989634"/>
            <a:ext cx="11265817" cy="1148071"/>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Facial expressions are another wonderful way to convey emotions, but remember that you can only use them for non-POV characters.</a:t>
            </a:r>
          </a:p>
        </p:txBody>
      </p:sp>
      <p:sp>
        <p:nvSpPr>
          <p:cNvPr id="6" name="矩形 5">
            <a:extLst>
              <a:ext uri="{FF2B5EF4-FFF2-40B4-BE49-F238E27FC236}">
                <a16:creationId xmlns:a16="http://schemas.microsoft.com/office/drawing/2014/main" id="{AE05F005-7B09-EE4E-90F3-CC0D596E24A7}"/>
              </a:ext>
            </a:extLst>
          </p:cNvPr>
          <p:cNvSpPr/>
          <p:nvPr/>
        </p:nvSpPr>
        <p:spPr>
          <a:xfrm>
            <a:off x="462297" y="3404606"/>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amused. </a:t>
            </a:r>
          </a:p>
        </p:txBody>
      </p:sp>
      <p:sp>
        <p:nvSpPr>
          <p:cNvPr id="7" name="下弧形箭头 6">
            <a:extLst>
              <a:ext uri="{FF2B5EF4-FFF2-40B4-BE49-F238E27FC236}">
                <a16:creationId xmlns:a16="http://schemas.microsoft.com/office/drawing/2014/main" id="{B5432405-33D8-DD41-A462-AECA41D16DD2}"/>
              </a:ext>
            </a:extLst>
          </p:cNvPr>
          <p:cNvSpPr/>
          <p:nvPr/>
        </p:nvSpPr>
        <p:spPr>
          <a:xfrm rot="2127760">
            <a:off x="9047501" y="3535161"/>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E46D7E87-0F72-594A-BC0A-C86C96310E68}"/>
              </a:ext>
            </a:extLst>
          </p:cNvPr>
          <p:cNvSpPr/>
          <p:nvPr/>
        </p:nvSpPr>
        <p:spPr>
          <a:xfrm>
            <a:off x="463091" y="439020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Her lips curled up in a smile.</a:t>
            </a:r>
          </a:p>
        </p:txBody>
      </p:sp>
    </p:spTree>
    <p:extLst>
      <p:ext uri="{BB962C8B-B14F-4D97-AF65-F5344CB8AC3E}">
        <p14:creationId xmlns:p14="http://schemas.microsoft.com/office/powerpoint/2010/main" val="14456564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6" grpId="0"/>
      <p:bldP spid="7" grpId="0" animBg="1"/>
      <p:bldP spid="8"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AE05F005-7B09-EE4E-90F3-CC0D596E24A7}"/>
              </a:ext>
            </a:extLst>
          </p:cNvPr>
          <p:cNvSpPr/>
          <p:nvPr/>
        </p:nvSpPr>
        <p:spPr>
          <a:xfrm>
            <a:off x="589417" y="2130573"/>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looked puzzled. </a:t>
            </a:r>
          </a:p>
        </p:txBody>
      </p:sp>
      <p:sp>
        <p:nvSpPr>
          <p:cNvPr id="7" name="下弧形箭头 6">
            <a:extLst>
              <a:ext uri="{FF2B5EF4-FFF2-40B4-BE49-F238E27FC236}">
                <a16:creationId xmlns:a16="http://schemas.microsoft.com/office/drawing/2014/main" id="{B5432405-33D8-DD41-A462-AECA41D16DD2}"/>
              </a:ext>
            </a:extLst>
          </p:cNvPr>
          <p:cNvSpPr/>
          <p:nvPr/>
        </p:nvSpPr>
        <p:spPr>
          <a:xfrm rot="2127760">
            <a:off x="8471436" y="2371568"/>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E46D7E87-0F72-594A-BC0A-C86C96310E68}"/>
              </a:ext>
            </a:extLst>
          </p:cNvPr>
          <p:cNvSpPr/>
          <p:nvPr/>
        </p:nvSpPr>
        <p:spPr>
          <a:xfrm>
            <a:off x="589417" y="3386864"/>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Her brow furrowed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皱眉</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and her eyes rolled upward as if seeking answers from above. </a:t>
            </a:r>
          </a:p>
        </p:txBody>
      </p:sp>
    </p:spTree>
    <p:extLst>
      <p:ext uri="{BB962C8B-B14F-4D97-AF65-F5344CB8AC3E}">
        <p14:creationId xmlns:p14="http://schemas.microsoft.com/office/powerpoint/2010/main" val="10629969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4) Dialogue</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3364062"/>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Make sure you use dialogue to reveal what your characters are feeling. It’s a strong tool, since dialogue can—literally—speak for itself. If your characters are tense or angry, let them speak in shorter sentences and use words with harder sounds. If they are playful(</a:t>
            </a:r>
            <a:r>
              <a:rPr lang="zh-CN" altLang="en-US" sz="2400" b="1" dirty="0">
                <a:solidFill>
                  <a:srgbClr val="0066FF"/>
                </a:solidFill>
                <a:latin typeface="Alibaba Sans" panose="020B0503020203040204" pitchFamily="34" charset="0"/>
                <a:cs typeface="Alibaba Sans" panose="020B0503020203040204" pitchFamily="34" charset="0"/>
              </a:rPr>
              <a:t>嬉戏的</a:t>
            </a:r>
            <a:r>
              <a:rPr lang="en-US" altLang="zh-CN" sz="2400" b="1" dirty="0">
                <a:solidFill>
                  <a:srgbClr val="0066FF"/>
                </a:solidFill>
                <a:latin typeface="Alibaba Sans" panose="020B0503020203040204" pitchFamily="34" charset="0"/>
                <a:cs typeface="Alibaba Sans" panose="020B0503020203040204" pitchFamily="34" charset="0"/>
              </a:rPr>
              <a:t>) or in a reflective(</a:t>
            </a:r>
            <a:r>
              <a:rPr lang="zh-CN" altLang="en-US" sz="2400" b="1" dirty="0">
                <a:solidFill>
                  <a:srgbClr val="0066FF"/>
                </a:solidFill>
                <a:latin typeface="Alibaba Sans" panose="020B0503020203040204" pitchFamily="34" charset="0"/>
                <a:cs typeface="Alibaba Sans" panose="020B0503020203040204" pitchFamily="34" charset="0"/>
              </a:rPr>
              <a:t>沉思的</a:t>
            </a:r>
            <a:r>
              <a:rPr lang="en-US" altLang="zh-CN" sz="2400" b="1" dirty="0">
                <a:solidFill>
                  <a:srgbClr val="0066FF"/>
                </a:solidFill>
                <a:latin typeface="Alibaba Sans" panose="020B0503020203040204" pitchFamily="34" charset="0"/>
                <a:cs typeface="Alibaba Sans" panose="020B0503020203040204" pitchFamily="34" charset="0"/>
              </a:rPr>
              <a:t>) mood, make their sentences and words longer. And if your characters are nervous, they could stutter(</a:t>
            </a:r>
            <a:r>
              <a:rPr lang="zh-CN" altLang="en-US" sz="2400" b="1" dirty="0">
                <a:solidFill>
                  <a:srgbClr val="0066FF"/>
                </a:solidFill>
                <a:latin typeface="Alibaba Sans" panose="020B0503020203040204" pitchFamily="34" charset="0"/>
                <a:cs typeface="Alibaba Sans" panose="020B0503020203040204" pitchFamily="34" charset="0"/>
              </a:rPr>
              <a:t>结巴</a:t>
            </a:r>
            <a:r>
              <a:rPr lang="en-US" altLang="zh-CN" sz="2400" b="1" dirty="0">
                <a:solidFill>
                  <a:srgbClr val="0066FF"/>
                </a:solidFill>
                <a:latin typeface="Alibaba Sans" panose="020B0503020203040204" pitchFamily="34" charset="0"/>
                <a:cs typeface="Alibaba Sans" panose="020B0503020203040204" pitchFamily="34" charset="0"/>
              </a:rPr>
              <a:t>).</a:t>
            </a:r>
          </a:p>
        </p:txBody>
      </p:sp>
    </p:spTree>
    <p:extLst>
      <p:ext uri="{BB962C8B-B14F-4D97-AF65-F5344CB8AC3E}">
        <p14:creationId xmlns:p14="http://schemas.microsoft.com/office/powerpoint/2010/main" val="38584019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2296" y="968540"/>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 was so angry at John.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10127619" y="1225580"/>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44691" y="2105842"/>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I smashed my fist onto the desk. “Goddammit, John!”</a:t>
            </a:r>
          </a:p>
        </p:txBody>
      </p:sp>
      <p:sp>
        <p:nvSpPr>
          <p:cNvPr id="10" name="矩形 9">
            <a:extLst>
              <a:ext uri="{FF2B5EF4-FFF2-40B4-BE49-F238E27FC236}">
                <a16:creationId xmlns:a16="http://schemas.microsoft.com/office/drawing/2014/main" id="{2F7B4E38-AF16-E24C-BBD0-2517C7331F77}"/>
              </a:ext>
            </a:extLst>
          </p:cNvPr>
          <p:cNvSpPr/>
          <p:nvPr/>
        </p:nvSpPr>
        <p:spPr>
          <a:xfrm>
            <a:off x="463091" y="3421403"/>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waited impatiently. </a:t>
            </a:r>
          </a:p>
        </p:txBody>
      </p:sp>
      <p:sp>
        <p:nvSpPr>
          <p:cNvPr id="11" name="矩形 10">
            <a:extLst>
              <a:ext uri="{FF2B5EF4-FFF2-40B4-BE49-F238E27FC236}">
                <a16:creationId xmlns:a16="http://schemas.microsoft.com/office/drawing/2014/main" id="{D0445CCE-3500-E642-8194-208A8C6AD0C0}"/>
              </a:ext>
            </a:extLst>
          </p:cNvPr>
          <p:cNvSpPr/>
          <p:nvPr/>
        </p:nvSpPr>
        <p:spPr>
          <a:xfrm>
            <a:off x="462295" y="4534902"/>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 </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She tapped her foot. “Come on. I’m not getting any younger here.”</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7895372" y="333090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022482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635240060"/>
              </p:ext>
            </p:extLst>
          </p:nvPr>
        </p:nvGraphicFramePr>
        <p:xfrm>
          <a:off x="370932" y="909514"/>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ctr">
                        <a:lnSpc>
                          <a:spcPct val="150000"/>
                        </a:lnSpc>
                        <a:spcAft>
                          <a:spcPts val="0"/>
                        </a:spcAft>
                      </a:pPr>
                      <a:r>
                        <a:rPr lang="en-US" altLang="zh-CN" sz="3600" b="1" kern="100" dirty="0">
                          <a:solidFill>
                            <a:srgbClr val="FF0000"/>
                          </a:solidFill>
                          <a:effectLst/>
                          <a:latin typeface="Alibaba Sans" panose="020B0503020203040204" pitchFamily="34" charset="0"/>
                          <a:ea typeface="华文细黑"/>
                          <a:cs typeface="Alibaba Sans" panose="020B0503020203040204" pitchFamily="34" charset="0"/>
                        </a:rPr>
                        <a:t>AN EXAMPLE</a:t>
                      </a: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36586" y="2040244"/>
            <a:ext cx="5531001" cy="844847"/>
          </a:xfrm>
          <a:prstGeom prst="rect">
            <a:avLst/>
          </a:prstGeom>
        </p:spPr>
        <p:txBody>
          <a:bodyPr wrap="none">
            <a:spAutoFit/>
          </a:bodyPr>
          <a:lstStyle/>
          <a:p>
            <a:pPr marL="72000" algn="just">
              <a:lnSpc>
                <a:spcPct val="150000"/>
              </a:lnSpc>
              <a:spcAft>
                <a:spcPts val="0"/>
              </a:spcAft>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latin typeface="Alibaba Sans" panose="020B0503020203040204" pitchFamily="34" charset="0"/>
                <a:ea typeface="华文细黑"/>
                <a:cs typeface="Alibaba Sans" panose="020B0503020203040204" pitchFamily="34" charset="0"/>
              </a:rPr>
              <a:t>Tina was angry.</a:t>
            </a:r>
          </a:p>
        </p:txBody>
      </p:sp>
      <p:sp>
        <p:nvSpPr>
          <p:cNvPr id="9" name="矩形 8">
            <a:extLst>
              <a:ext uri="{FF2B5EF4-FFF2-40B4-BE49-F238E27FC236}">
                <a16:creationId xmlns:a16="http://schemas.microsoft.com/office/drawing/2014/main" id="{9CC072BE-15EA-A74C-8C3C-57A40DBEAD32}"/>
              </a:ext>
            </a:extLst>
          </p:cNvPr>
          <p:cNvSpPr/>
          <p:nvPr/>
        </p:nvSpPr>
        <p:spPr>
          <a:xfrm>
            <a:off x="351949" y="3249774"/>
            <a:ext cx="11231277" cy="1675843"/>
          </a:xfrm>
          <a:prstGeom prst="rect">
            <a:avLst/>
          </a:prstGeom>
        </p:spPr>
        <p:txBody>
          <a:bodyPr wrap="square">
            <a:spAutoFit/>
          </a:bodyPr>
          <a:lstStyle/>
          <a:p>
            <a:pPr marL="72000" algn="just">
              <a:lnSpc>
                <a:spcPct val="150000"/>
              </a:lnSpc>
              <a:spcAft>
                <a:spcPts val="0"/>
              </a:spcAft>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Tina slammed the door shut and stormed into the kitchen. “What the hell were you thinking?”</a:t>
            </a:r>
          </a:p>
        </p:txBody>
      </p:sp>
      <p:sp>
        <p:nvSpPr>
          <p:cNvPr id="3" name="下弧形箭头 2">
            <a:extLst>
              <a:ext uri="{FF2B5EF4-FFF2-40B4-BE49-F238E27FC236}">
                <a16:creationId xmlns:a16="http://schemas.microsoft.com/office/drawing/2014/main" id="{14D53EC6-15F0-624F-AC74-A96A1CDA0B88}"/>
              </a:ext>
            </a:extLst>
          </p:cNvPr>
          <p:cNvSpPr/>
          <p:nvPr/>
        </p:nvSpPr>
        <p:spPr>
          <a:xfrm rot="1629590">
            <a:off x="6092832" y="2356616"/>
            <a:ext cx="1672192"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0921533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5) Internal monologue (thoughts)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4472058"/>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Showing doesn’t mean that you can only write about external things such as actions and dialogue. You can—and should—also dive into your character’s mind. Internal monologue—or introspection(</a:t>
            </a:r>
            <a:r>
              <a:rPr lang="zh-CN" altLang="en-US" sz="2400" b="1" dirty="0">
                <a:solidFill>
                  <a:srgbClr val="0066FF"/>
                </a:solidFill>
                <a:latin typeface="Alibaba Sans" panose="020B0503020203040204" pitchFamily="34" charset="0"/>
                <a:cs typeface="Alibaba Sans" panose="020B0503020203040204" pitchFamily="34" charset="0"/>
              </a:rPr>
              <a:t>内省</a:t>
            </a:r>
            <a:r>
              <a:rPr lang="en-US" altLang="zh-CN" sz="2400" b="1" dirty="0">
                <a:solidFill>
                  <a:srgbClr val="0066FF"/>
                </a:solidFill>
                <a:latin typeface="Alibaba Sans" panose="020B0503020203040204" pitchFamily="34" charset="0"/>
                <a:cs typeface="Alibaba Sans" panose="020B0503020203040204" pitchFamily="34" charset="0"/>
              </a:rPr>
              <a:t>)—is another word for character thoughts. You can either present thoughts as direct internal monologue, written in first person and present tense and often set off by italics, or as indirect internal monologue in third person and past tense. Similar to when you’re writing dialogue, the character’s word choice can reveal his or her feelings.</a:t>
            </a:r>
          </a:p>
        </p:txBody>
      </p:sp>
    </p:spTree>
    <p:extLst>
      <p:ext uri="{BB962C8B-B14F-4D97-AF65-F5344CB8AC3E}">
        <p14:creationId xmlns:p14="http://schemas.microsoft.com/office/powerpoint/2010/main" val="13615262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2295" y="69920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confused.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781257" y="69920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47207" y="1575315"/>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(indirect internal monologue)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What the hell was going on? </a:t>
            </a:r>
          </a:p>
        </p:txBody>
      </p:sp>
      <p:sp>
        <p:nvSpPr>
          <p:cNvPr id="10" name="矩形 9">
            <a:extLst>
              <a:ext uri="{FF2B5EF4-FFF2-40B4-BE49-F238E27FC236}">
                <a16:creationId xmlns:a16="http://schemas.microsoft.com/office/drawing/2014/main" id="{2F7B4E38-AF16-E24C-BBD0-2517C7331F77}"/>
              </a:ext>
            </a:extLst>
          </p:cNvPr>
          <p:cNvSpPr/>
          <p:nvPr/>
        </p:nvSpPr>
        <p:spPr>
          <a:xfrm>
            <a:off x="463091" y="2951512"/>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tried hard to hide how jealous she was of her brother. </a:t>
            </a:r>
          </a:p>
        </p:txBody>
      </p:sp>
      <p:sp>
        <p:nvSpPr>
          <p:cNvPr id="11" name="矩形 10">
            <a:extLst>
              <a:ext uri="{FF2B5EF4-FFF2-40B4-BE49-F238E27FC236}">
                <a16:creationId xmlns:a16="http://schemas.microsoft.com/office/drawing/2014/main" id="{D0445CCE-3500-E642-8194-208A8C6AD0C0}"/>
              </a:ext>
            </a:extLst>
          </p:cNvPr>
          <p:cNvSpPr/>
          <p:nvPr/>
        </p:nvSpPr>
        <p:spPr>
          <a:xfrm>
            <a:off x="472038" y="3960322"/>
            <a:ext cx="11265817" cy="1970283"/>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(direct internal monologue):  </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She struggled to keep her face expressionless as her father patted Tom’s shoulder.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Yeah, of course, Daddy’s golden child can do no wrong.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10450499" y="340552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24157196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6) Setting descriptions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3364062"/>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The words you choose to describe a setting from a character’s point of view can reveal a lot about what kind of mood he or she is in. The same setting can be seen in a different light, depending on what mood the POV character is in.</a:t>
            </a:r>
          </a:p>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The weather or another part of the external setting can also mirror what your character is feeling.</a:t>
            </a:r>
          </a:p>
        </p:txBody>
      </p:sp>
    </p:spTree>
    <p:extLst>
      <p:ext uri="{BB962C8B-B14F-4D97-AF65-F5344CB8AC3E}">
        <p14:creationId xmlns:p14="http://schemas.microsoft.com/office/powerpoint/2010/main" val="31335143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4060902749"/>
              </p:ext>
            </p:extLst>
          </p:nvPr>
        </p:nvGraphicFramePr>
        <p:xfrm>
          <a:off x="272577" y="372383"/>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2295" y="69920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rained heavily.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781257" y="69920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62095" y="2046452"/>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(revealing an upbeat mood)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Raindrops danced along the windowpane</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窗玻璃</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p>
        </p:txBody>
      </p:sp>
      <p:sp>
        <p:nvSpPr>
          <p:cNvPr id="11" name="矩形 10">
            <a:extLst>
              <a:ext uri="{FF2B5EF4-FFF2-40B4-BE49-F238E27FC236}">
                <a16:creationId xmlns:a16="http://schemas.microsoft.com/office/drawing/2014/main" id="{D0445CCE-3500-E642-8194-208A8C6AD0C0}"/>
              </a:ext>
            </a:extLst>
          </p:cNvPr>
          <p:cNvSpPr/>
          <p:nvPr/>
        </p:nvSpPr>
        <p:spPr>
          <a:xfrm>
            <a:off x="472038" y="3960322"/>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(revealing a pessimistic mood):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Rain lashed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猛击</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against the window.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602548" y="2957162"/>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6941135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blinds(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1" grpId="0"/>
      <p:bldP spid="1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7) The five senses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1148071"/>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In moments of heightened(</a:t>
            </a:r>
            <a:r>
              <a:rPr lang="zh-CN" altLang="en-US" sz="2400" b="1" dirty="0">
                <a:solidFill>
                  <a:srgbClr val="0066FF"/>
                </a:solidFill>
                <a:latin typeface="Alibaba Sans" panose="020B0503020203040204" pitchFamily="34" charset="0"/>
                <a:cs typeface="Alibaba Sans" panose="020B0503020203040204" pitchFamily="34" charset="0"/>
              </a:rPr>
              <a:t>增强的</a:t>
            </a:r>
            <a:r>
              <a:rPr lang="en-US" altLang="zh-CN" sz="2400" b="1" dirty="0">
                <a:solidFill>
                  <a:srgbClr val="0066FF"/>
                </a:solidFill>
                <a:latin typeface="Alibaba Sans" panose="020B0503020203040204" pitchFamily="34" charset="0"/>
                <a:cs typeface="Alibaba Sans" panose="020B0503020203040204" pitchFamily="34" charset="0"/>
              </a:rPr>
              <a:t>) emotion, our senses can also become heightened, so we’re suddenly hyperaware of sounds or smells. </a:t>
            </a:r>
          </a:p>
        </p:txBody>
      </p:sp>
      <p:sp>
        <p:nvSpPr>
          <p:cNvPr id="5" name="矩形 4">
            <a:extLst>
              <a:ext uri="{FF2B5EF4-FFF2-40B4-BE49-F238E27FC236}">
                <a16:creationId xmlns:a16="http://schemas.microsoft.com/office/drawing/2014/main" id="{904A6CA6-FDE5-A343-A9FD-505A4A2AEF57}"/>
              </a:ext>
            </a:extLst>
          </p:cNvPr>
          <p:cNvSpPr/>
          <p:nvPr/>
        </p:nvSpPr>
        <p:spPr>
          <a:xfrm>
            <a:off x="333592" y="2779193"/>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Afraid of whoever was following me, I walked faster. </a:t>
            </a:r>
          </a:p>
        </p:txBody>
      </p:sp>
      <p:sp>
        <p:nvSpPr>
          <p:cNvPr id="7" name="下弧形箭头 6">
            <a:extLst>
              <a:ext uri="{FF2B5EF4-FFF2-40B4-BE49-F238E27FC236}">
                <a16:creationId xmlns:a16="http://schemas.microsoft.com/office/drawing/2014/main" id="{6CEAA22A-5059-304F-91EE-67F2FFA734EF}"/>
              </a:ext>
            </a:extLst>
          </p:cNvPr>
          <p:cNvSpPr/>
          <p:nvPr/>
        </p:nvSpPr>
        <p:spPr>
          <a:xfrm rot="2127760">
            <a:off x="10565978" y="3366216"/>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86DF9CA1-689A-7F47-B9BE-A99C892F84FB}"/>
              </a:ext>
            </a:extLst>
          </p:cNvPr>
          <p:cNvSpPr/>
          <p:nvPr/>
        </p:nvSpPr>
        <p:spPr>
          <a:xfrm>
            <a:off x="333593" y="4219746"/>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Footsteps echoed behind me, and the stench</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臭气</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of stale</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难闻的</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beer hit my nose. I walked faster.</a:t>
            </a:r>
          </a:p>
        </p:txBody>
      </p:sp>
    </p:spTree>
    <p:extLst>
      <p:ext uri="{BB962C8B-B14F-4D97-AF65-F5344CB8AC3E}">
        <p14:creationId xmlns:p14="http://schemas.microsoft.com/office/powerpoint/2010/main" val="17691217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5" grpId="0"/>
      <p:bldP spid="7" grpId="0" animBg="1"/>
      <p:bldP spid="8"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8) Figurative language</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1148071"/>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Metaphors, similes, and other imagery can also be an effective way to reveal character emotions.</a:t>
            </a:r>
          </a:p>
        </p:txBody>
      </p:sp>
      <p:sp>
        <p:nvSpPr>
          <p:cNvPr id="5" name="矩形 4">
            <a:extLst>
              <a:ext uri="{FF2B5EF4-FFF2-40B4-BE49-F238E27FC236}">
                <a16:creationId xmlns:a16="http://schemas.microsoft.com/office/drawing/2014/main" id="{904A6CA6-FDE5-A343-A9FD-505A4A2AEF57}"/>
              </a:ext>
            </a:extLst>
          </p:cNvPr>
          <p:cNvSpPr/>
          <p:nvPr/>
        </p:nvSpPr>
        <p:spPr>
          <a:xfrm>
            <a:off x="333592" y="2779193"/>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stared at him aggressively. </a:t>
            </a:r>
          </a:p>
        </p:txBody>
      </p:sp>
      <p:sp>
        <p:nvSpPr>
          <p:cNvPr id="7" name="下弧形箭头 6">
            <a:extLst>
              <a:ext uri="{FF2B5EF4-FFF2-40B4-BE49-F238E27FC236}">
                <a16:creationId xmlns:a16="http://schemas.microsoft.com/office/drawing/2014/main" id="{6CEAA22A-5059-304F-91EE-67F2FFA734EF}"/>
              </a:ext>
            </a:extLst>
          </p:cNvPr>
          <p:cNvSpPr/>
          <p:nvPr/>
        </p:nvSpPr>
        <p:spPr>
          <a:xfrm rot="2127760">
            <a:off x="10565978" y="3366216"/>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86DF9CA1-689A-7F47-B9BE-A99C892F84FB}"/>
              </a:ext>
            </a:extLst>
          </p:cNvPr>
          <p:cNvSpPr/>
          <p:nvPr/>
        </p:nvSpPr>
        <p:spPr>
          <a:xfrm>
            <a:off x="333593" y="4219746"/>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She stared at him like a prizefighter</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职业拳击手</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sizing up </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打量</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an opponent.</a:t>
            </a:r>
          </a:p>
        </p:txBody>
      </p:sp>
    </p:spTree>
    <p:extLst>
      <p:ext uri="{BB962C8B-B14F-4D97-AF65-F5344CB8AC3E}">
        <p14:creationId xmlns:p14="http://schemas.microsoft.com/office/powerpoint/2010/main" val="23916667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5" grpId="0"/>
      <p:bldP spid="7" grpId="0" animBg="1"/>
      <p:bldP spid="8"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8471" y="1823456"/>
            <a:ext cx="10772499" cy="2708947"/>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Telling in dialogue </a:t>
            </a:r>
            <a:br>
              <a:rPr lang="en-US" altLang="zh-CN" sz="4800" b="1" kern="100" dirty="0">
                <a:solidFill>
                  <a:srgbClr val="FF0000"/>
                </a:solidFill>
                <a:latin typeface="Alibaba Sans" panose="020B0503020203040204" pitchFamily="34" charset="0"/>
                <a:ea typeface="华文细黑"/>
                <a:cs typeface="Alibaba Sans" panose="020B0503020203040204" pitchFamily="34" charset="0"/>
              </a:rPr>
            </a:br>
            <a:r>
              <a:rPr lang="en-US" altLang="zh-CN" sz="4000" b="1" kern="100" dirty="0">
                <a:solidFill>
                  <a:srgbClr val="00B0F0"/>
                </a:solidFill>
                <a:latin typeface="Alibaba Sans" panose="020B0503020203040204" pitchFamily="34" charset="0"/>
                <a:ea typeface="华文细黑"/>
                <a:cs typeface="Alibaba Sans" panose="020B0503020203040204" pitchFamily="34" charset="0"/>
              </a:rPr>
              <a:t>How to recognize and fix it</a:t>
            </a:r>
          </a:p>
          <a:p>
            <a:pPr marL="72000" algn="just">
              <a:lnSpc>
                <a:spcPct val="150000"/>
              </a:lnSpc>
            </a:pP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31476972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1) Maid-and-butler dialogue</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2810065"/>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Maid-and-butler dialogue, also called “as you know, Bob” dialogue, is a form of info-dumping through dialogue. The author wants to reveal some information to the reader, so he or she has the characters tell each other about that information, even though they both know about it already and have no reason to talk about it.</a:t>
            </a:r>
          </a:p>
        </p:txBody>
      </p:sp>
      <p:sp>
        <p:nvSpPr>
          <p:cNvPr id="8" name="矩形 7">
            <a:extLst>
              <a:ext uri="{FF2B5EF4-FFF2-40B4-BE49-F238E27FC236}">
                <a16:creationId xmlns:a16="http://schemas.microsoft.com/office/drawing/2014/main" id="{86DF9CA1-689A-7F47-B9BE-A99C892F84FB}"/>
              </a:ext>
            </a:extLst>
          </p:cNvPr>
          <p:cNvSpPr/>
          <p:nvPr/>
        </p:nvSpPr>
        <p:spPr>
          <a:xfrm>
            <a:off x="333593" y="4219746"/>
            <a:ext cx="11265817" cy="1323952"/>
          </a:xfrm>
          <a:prstGeom prst="rect">
            <a:avLst/>
          </a:prstGeom>
        </p:spPr>
        <p:txBody>
          <a:bodyPr wrap="square">
            <a:spAutoFit/>
          </a:bodyPr>
          <a:lstStyle/>
          <a:p>
            <a:pPr marL="72000" algn="just">
              <a:lnSpc>
                <a:spcPct val="150000"/>
              </a:lnSpc>
            </a:pPr>
            <a:r>
              <a:rPr lang="en-US" altLang="zh-CN" sz="2800" b="1" i="1" kern="100" dirty="0">
                <a:latin typeface="Alibaba Sans" panose="020B0503020203040204" pitchFamily="34" charset="0"/>
                <a:ea typeface="华文细黑"/>
                <a:cs typeface="Alibaba Sans" panose="020B0503020203040204" pitchFamily="34" charset="0"/>
              </a:rPr>
              <a:t>“As you know, Bob, the master is away on business in London with his oldest son…”</a:t>
            </a:r>
          </a:p>
        </p:txBody>
      </p:sp>
    </p:spTree>
    <p:extLst>
      <p:ext uri="{BB962C8B-B14F-4D97-AF65-F5344CB8AC3E}">
        <p14:creationId xmlns:p14="http://schemas.microsoft.com/office/powerpoint/2010/main" val="23707664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8"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2) “Creative” dialogue tags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5026056"/>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Some authors seem to think that readers will get bored with said as a dialogue tag, so they try to come up with more creative dialogue tags such as </a:t>
            </a:r>
            <a:r>
              <a:rPr lang="en-US" altLang="zh-CN" sz="2400" b="1" i="1" dirty="0">
                <a:solidFill>
                  <a:srgbClr val="0066FF"/>
                </a:solidFill>
                <a:latin typeface="Alibaba Sans" panose="020B0503020203040204" pitchFamily="34" charset="0"/>
                <a:cs typeface="Alibaba Sans" panose="020B0503020203040204" pitchFamily="34" charset="0"/>
              </a:rPr>
              <a:t>exclaimed</a:t>
            </a:r>
            <a:r>
              <a:rPr lang="en-US" altLang="zh-CN" sz="2400" b="1" dirty="0">
                <a:solidFill>
                  <a:srgbClr val="0066FF"/>
                </a:solidFill>
                <a:latin typeface="Alibaba Sans" panose="020B0503020203040204" pitchFamily="34" charset="0"/>
                <a:cs typeface="Alibaba Sans" panose="020B0503020203040204" pitchFamily="34" charset="0"/>
              </a:rPr>
              <a:t> (</a:t>
            </a:r>
            <a:r>
              <a:rPr lang="zh-CN" altLang="en-US" sz="2400" b="1" dirty="0">
                <a:solidFill>
                  <a:srgbClr val="0066FF"/>
                </a:solidFill>
                <a:latin typeface="Alibaba Sans" panose="020B0503020203040204" pitchFamily="34" charset="0"/>
                <a:cs typeface="Alibaba Sans" panose="020B0503020203040204" pitchFamily="34" charset="0"/>
              </a:rPr>
              <a:t>惊叫</a:t>
            </a:r>
            <a:r>
              <a:rPr lang="en-US" altLang="zh-CN" sz="2400" b="1" dirty="0">
                <a:solidFill>
                  <a:srgbClr val="0066FF"/>
                </a:solidFill>
                <a:latin typeface="Alibaba Sans" panose="020B0503020203040204" pitchFamily="34" charset="0"/>
                <a:cs typeface="Alibaba Sans" panose="020B0503020203040204" pitchFamily="34" charset="0"/>
              </a:rPr>
              <a:t>), </a:t>
            </a:r>
            <a:r>
              <a:rPr lang="en-US" altLang="zh-CN" sz="2400" b="1" i="1" dirty="0">
                <a:solidFill>
                  <a:srgbClr val="0066FF"/>
                </a:solidFill>
                <a:latin typeface="Alibaba Sans" panose="020B0503020203040204" pitchFamily="34" charset="0"/>
                <a:cs typeface="Alibaba Sans" panose="020B0503020203040204" pitchFamily="34" charset="0"/>
              </a:rPr>
              <a:t>demanded</a:t>
            </a:r>
            <a:r>
              <a:rPr lang="en-US" altLang="zh-CN" sz="2400" b="1" dirty="0">
                <a:solidFill>
                  <a:srgbClr val="0066FF"/>
                </a:solidFill>
                <a:latin typeface="Alibaba Sans" panose="020B0503020203040204" pitchFamily="34" charset="0"/>
                <a:cs typeface="Alibaba Sans" panose="020B0503020203040204" pitchFamily="34" charset="0"/>
              </a:rPr>
              <a:t> , or </a:t>
            </a:r>
            <a:r>
              <a:rPr lang="en-US" altLang="zh-CN" sz="2400" b="1" i="1" dirty="0">
                <a:solidFill>
                  <a:srgbClr val="0066FF"/>
                </a:solidFill>
                <a:latin typeface="Alibaba Sans" panose="020B0503020203040204" pitchFamily="34" charset="0"/>
                <a:cs typeface="Alibaba Sans" panose="020B0503020203040204" pitchFamily="34" charset="0"/>
              </a:rPr>
              <a:t>commented </a:t>
            </a:r>
            <a:r>
              <a:rPr lang="en-US" altLang="zh-CN" sz="2400" b="1" dirty="0">
                <a:solidFill>
                  <a:srgbClr val="0066FF"/>
                </a:solidFill>
                <a:latin typeface="Alibaba Sans" panose="020B0503020203040204" pitchFamily="34" charset="0"/>
                <a:cs typeface="Alibaba Sans" panose="020B0503020203040204" pitchFamily="34" charset="0"/>
              </a:rPr>
              <a:t>.</a:t>
            </a:r>
          </a:p>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Normally, variety and creativity are good things when you’re a writer, but this is an exception. The best dialogue tag is always said because it’s unobtrusive</a:t>
            </a:r>
            <a:r>
              <a:rPr lang="zh-CN" altLang="en-US" sz="2400" b="1" dirty="0">
                <a:solidFill>
                  <a:srgbClr val="0066FF"/>
                </a:solidFill>
                <a:latin typeface="Alibaba Sans" panose="020B0503020203040204" pitchFamily="34" charset="0"/>
                <a:cs typeface="Alibaba Sans" panose="020B0503020203040204" pitchFamily="34" charset="0"/>
              </a:rPr>
              <a:t> </a:t>
            </a:r>
            <a:r>
              <a:rPr lang="en-US" altLang="zh-CN" sz="2400" b="1" dirty="0">
                <a:solidFill>
                  <a:srgbClr val="0066FF"/>
                </a:solidFill>
                <a:latin typeface="Alibaba Sans" panose="020B0503020203040204" pitchFamily="34" charset="0"/>
                <a:cs typeface="Alibaba Sans" panose="020B0503020203040204" pitchFamily="34" charset="0"/>
              </a:rPr>
              <a:t>(</a:t>
            </a:r>
            <a:r>
              <a:rPr lang="zh-CN" altLang="en-US" sz="2400" b="1" dirty="0">
                <a:solidFill>
                  <a:srgbClr val="0066FF"/>
                </a:solidFill>
                <a:latin typeface="Alibaba Sans" panose="020B0503020203040204" pitchFamily="34" charset="0"/>
                <a:cs typeface="Alibaba Sans" panose="020B0503020203040204" pitchFamily="34" charset="0"/>
              </a:rPr>
              <a:t>不引人注目的</a:t>
            </a:r>
            <a:r>
              <a:rPr lang="en-US" altLang="zh-CN" sz="2400" b="1" dirty="0">
                <a:solidFill>
                  <a:srgbClr val="0066FF"/>
                </a:solidFill>
                <a:latin typeface="Alibaba Sans" panose="020B0503020203040204" pitchFamily="34" charset="0"/>
                <a:cs typeface="Alibaba Sans" panose="020B0503020203040204" pitchFamily="34" charset="0"/>
              </a:rPr>
              <a:t>) and doesn’t distract from the dialogue itself.</a:t>
            </a:r>
          </a:p>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If you use dialogue tags other than said (or maybe asked and answered), you’re telling. Avoid dialogue tags that explain the dialogue to your readers and let the dialogue speak for itself.</a:t>
            </a:r>
          </a:p>
        </p:txBody>
      </p:sp>
    </p:spTree>
    <p:extLst>
      <p:ext uri="{BB962C8B-B14F-4D97-AF65-F5344CB8AC3E}">
        <p14:creationId xmlns:p14="http://schemas.microsoft.com/office/powerpoint/2010/main" val="34415035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“Can’t keep up with me?” she teased.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“Can’t keep up with me, old woman?”</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wasn’t him. It was me,” I confessed.</a:t>
            </a:r>
          </a:p>
        </p:txBody>
      </p:sp>
      <p:sp>
        <p:nvSpPr>
          <p:cNvPr id="11" name="矩形 10">
            <a:extLst>
              <a:ext uri="{FF2B5EF4-FFF2-40B4-BE49-F238E27FC236}">
                <a16:creationId xmlns:a16="http://schemas.microsoft.com/office/drawing/2014/main" id="{D0445CCE-3500-E642-8194-208A8C6AD0C0}"/>
              </a:ext>
            </a:extLst>
          </p:cNvPr>
          <p:cNvSpPr/>
          <p:nvPr/>
        </p:nvSpPr>
        <p:spPr>
          <a:xfrm>
            <a:off x="462297" y="4493176"/>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“It wasn’t him,” I said. “It was me.”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263523" y="382754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7545065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398794110"/>
              </p:ext>
            </p:extLst>
          </p:nvPr>
        </p:nvGraphicFramePr>
        <p:xfrm>
          <a:off x="481274" y="1201071"/>
          <a:ext cx="11448548" cy="356470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2160240">
                <a:tc>
                  <a:txBody>
                    <a:bodyPr/>
                    <a:lstStyle/>
                    <a:p>
                      <a:pPr marL="72000" marR="0" lvl="0" indent="0" algn="ctr" defTabSz="1218565" rtl="0" eaLnBrk="1" fontAlgn="auto" latinLnBrk="0" hangingPunct="1">
                        <a:lnSpc>
                          <a:spcPct val="150000"/>
                        </a:lnSpc>
                        <a:spcBef>
                          <a:spcPts val="0"/>
                        </a:spcBef>
                        <a:spcAft>
                          <a:spcPts val="0"/>
                        </a:spcAft>
                        <a:buClrTx/>
                        <a:buSzTx/>
                        <a:buFontTx/>
                        <a:buNone/>
                        <a:tabLst/>
                        <a:defRPr/>
                      </a:pPr>
                      <a:br>
                        <a:rPr lang="en-US" altLang="zh-CN" sz="4000" b="1" kern="1200" dirty="0">
                          <a:solidFill>
                            <a:srgbClr val="FF0000"/>
                          </a:solidFill>
                          <a:effectLst/>
                          <a:latin typeface="+mn-lt"/>
                          <a:ea typeface="+mn-ea"/>
                          <a:cs typeface="+mn-cs"/>
                        </a:rPr>
                      </a:br>
                      <a:endParaRPr lang="en-US" altLang="zh-CN" sz="4000" b="1" kern="1200" dirty="0">
                        <a:solidFill>
                          <a:srgbClr val="00B0F0"/>
                        </a:solidFill>
                        <a:effectLst/>
                        <a:latin typeface="+mn-lt"/>
                        <a:ea typeface="+mn-ea"/>
                        <a:cs typeface="+mn-cs"/>
                      </a:endParaRPr>
                    </a:p>
                    <a:p>
                      <a:pPr marL="72000" marR="0" lvl="0" indent="0" algn="ctr" defTabSz="1218565" rtl="0" eaLnBrk="1" fontAlgn="auto" latinLnBrk="0" hangingPunct="1">
                        <a:lnSpc>
                          <a:spcPct val="150000"/>
                        </a:lnSpc>
                        <a:spcBef>
                          <a:spcPts val="0"/>
                        </a:spcBef>
                        <a:spcAft>
                          <a:spcPts val="0"/>
                        </a:spcAft>
                        <a:buClrTx/>
                        <a:buSzTx/>
                        <a:buFontTx/>
                        <a:buNone/>
                        <a:tabLst/>
                        <a:defRPr/>
                      </a:pPr>
                      <a:endParaRPr lang="en-US" altLang="zh-CN" sz="4000" b="1" kern="1200" dirty="0">
                        <a:solidFill>
                          <a:srgbClr val="00B0F0"/>
                        </a:solidFill>
                        <a:effectLst/>
                        <a:latin typeface="+mn-lt"/>
                        <a:ea typeface="+mn-ea"/>
                        <a:cs typeface="+mn-cs"/>
                      </a:endParaRPr>
                    </a:p>
                    <a:p>
                      <a:pPr marL="72000" marR="0" lvl="0" indent="0" algn="ctr" defTabSz="1218565" rtl="0" eaLnBrk="1" fontAlgn="auto" latinLnBrk="0" hangingPunct="1">
                        <a:lnSpc>
                          <a:spcPct val="150000"/>
                        </a:lnSpc>
                        <a:spcBef>
                          <a:spcPts val="0"/>
                        </a:spcBef>
                        <a:spcAft>
                          <a:spcPts val="0"/>
                        </a:spcAft>
                        <a:buClrTx/>
                        <a:buSzTx/>
                        <a:buFontTx/>
                        <a:buNone/>
                        <a:tabLst/>
                        <a:defRPr/>
                      </a:pPr>
                      <a:endParaRPr lang="en-US" altLang="zh-CN" sz="4000" b="1" kern="1200" dirty="0">
                        <a:solidFill>
                          <a:srgbClr val="00B0F0"/>
                        </a:solidFill>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 name="矩形 2">
            <a:extLst>
              <a:ext uri="{FF2B5EF4-FFF2-40B4-BE49-F238E27FC236}">
                <a16:creationId xmlns:a16="http://schemas.microsoft.com/office/drawing/2014/main" id="{11EDB73A-4CA8-3B44-BE6A-CA58095BA0C5}"/>
              </a:ext>
            </a:extLst>
          </p:cNvPr>
          <p:cNvSpPr/>
          <p:nvPr/>
        </p:nvSpPr>
        <p:spPr>
          <a:xfrm>
            <a:off x="1148840" y="1501382"/>
            <a:ext cx="10465044" cy="1472006"/>
          </a:xfrm>
          <a:prstGeom prst="rect">
            <a:avLst/>
          </a:prstGeom>
        </p:spPr>
        <p:txBody>
          <a:bodyPr wrap="none">
            <a:spAutoFit/>
          </a:bodyPr>
          <a:lstStyle/>
          <a:p>
            <a:pPr marL="72000" algn="just">
              <a:lnSpc>
                <a:spcPct val="150000"/>
              </a:lnSpc>
            </a:pPr>
            <a:r>
              <a:rPr lang="en-US" altLang="zh-CN" sz="6600" b="1" kern="100" dirty="0">
                <a:solidFill>
                  <a:srgbClr val="FF0000"/>
                </a:solidFill>
                <a:latin typeface="Alibaba Sans" panose="020B0503020203040204" pitchFamily="34" charset="0"/>
                <a:ea typeface="华文细黑"/>
                <a:cs typeface="Alibaba Sans" panose="020B0503020203040204" pitchFamily="34" charset="0"/>
              </a:rPr>
              <a:t>Nine red flags for telling</a:t>
            </a:r>
            <a:endParaRPr lang="en-US" altLang="zh-CN" sz="6600" b="1" i="1" kern="100" dirty="0">
              <a:solidFill>
                <a:srgbClr val="FF0000"/>
              </a:solidFill>
              <a:latin typeface="Alibaba Sans" panose="020B0503020203040204" pitchFamily="34" charset="0"/>
              <a:ea typeface="华文细黑"/>
              <a:cs typeface="Alibaba Sans" panose="020B0503020203040204" pitchFamily="34" charset="0"/>
            </a:endParaRPr>
          </a:p>
        </p:txBody>
      </p:sp>
      <p:sp>
        <p:nvSpPr>
          <p:cNvPr id="4" name="矩形 3">
            <a:extLst>
              <a:ext uri="{FF2B5EF4-FFF2-40B4-BE49-F238E27FC236}">
                <a16:creationId xmlns:a16="http://schemas.microsoft.com/office/drawing/2014/main" id="{681AD1B5-5EBA-E240-BDC9-3EB6083F8D67}"/>
              </a:ext>
            </a:extLst>
          </p:cNvPr>
          <p:cNvSpPr/>
          <p:nvPr/>
        </p:nvSpPr>
        <p:spPr>
          <a:xfrm>
            <a:off x="1270668" y="2973388"/>
            <a:ext cx="10221388" cy="1184876"/>
          </a:xfrm>
          <a:prstGeom prst="rect">
            <a:avLst/>
          </a:prstGeom>
        </p:spPr>
        <p:txBody>
          <a:bodyPr wrap="none">
            <a:spAutoFit/>
          </a:bodyPr>
          <a:lstStyle/>
          <a:p>
            <a:pPr marL="72000" lvl="0" algn="ctr">
              <a:lnSpc>
                <a:spcPct val="150000"/>
              </a:lnSpc>
              <a:defRPr/>
            </a:pPr>
            <a:r>
              <a:rPr lang="en-US" altLang="zh-CN" sz="5400" b="1" dirty="0">
                <a:solidFill>
                  <a:srgbClr val="00B0F0"/>
                </a:solidFill>
              </a:rPr>
              <a:t>How to tell when you’re telling</a:t>
            </a:r>
          </a:p>
        </p:txBody>
      </p:sp>
    </p:spTree>
    <p:extLst>
      <p:ext uri="{BB962C8B-B14F-4D97-AF65-F5344CB8AC3E}">
        <p14:creationId xmlns:p14="http://schemas.microsoft.com/office/powerpoint/2010/main" val="37570334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3) Adverbs in dialogue tags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2256067"/>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Using adverbs in dialogue tags is a form of telling too. The emotion should be visible in the dialogue itself, and it can also be revealed through body language and facial expressions, so you don’t need the adverb.</a:t>
            </a:r>
          </a:p>
        </p:txBody>
      </p:sp>
      <p:sp>
        <p:nvSpPr>
          <p:cNvPr id="5" name="矩形 4">
            <a:extLst>
              <a:ext uri="{FF2B5EF4-FFF2-40B4-BE49-F238E27FC236}">
                <a16:creationId xmlns:a16="http://schemas.microsoft.com/office/drawing/2014/main" id="{904A6CA6-FDE5-A343-A9FD-505A4A2AEF57}"/>
              </a:ext>
            </a:extLst>
          </p:cNvPr>
          <p:cNvSpPr/>
          <p:nvPr/>
        </p:nvSpPr>
        <p:spPr>
          <a:xfrm>
            <a:off x="333593" y="362899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“Isn’t my garden beautiful?” she said smugly</a:t>
            </a:r>
            <a:r>
              <a:rPr lang="en-US" altLang="zh-CN" sz="2800" b="1" kern="100" dirty="0">
                <a:latin typeface="Alibaba Sans" panose="020B0503020203040204" pitchFamily="34" charset="0"/>
                <a:ea typeface="华文细黑"/>
                <a:cs typeface="Alibaba Sans" panose="020B0503020203040204" pitchFamily="34" charset="0"/>
              </a:rPr>
              <a:t>(</a:t>
            </a:r>
            <a:r>
              <a:rPr lang="zh-CN" altLang="en-US" sz="2800" b="1" kern="100" dirty="0">
                <a:latin typeface="Alibaba Sans" panose="020B0503020203040204" pitchFamily="34" charset="0"/>
                <a:ea typeface="华文细黑"/>
                <a:cs typeface="Alibaba Sans" panose="020B0503020203040204" pitchFamily="34" charset="0"/>
              </a:rPr>
              <a:t>自鸣得意地</a:t>
            </a:r>
            <a:r>
              <a:rPr lang="en-US" altLang="zh-CN" sz="2800" b="1" kern="100" dirty="0">
                <a:latin typeface="Alibaba Sans" panose="020B0503020203040204" pitchFamily="34" charset="0"/>
                <a:ea typeface="华文细黑"/>
                <a:cs typeface="Alibaba Sans" panose="020B0503020203040204" pitchFamily="34" charset="0"/>
              </a:rPr>
              <a:t>). </a:t>
            </a:r>
          </a:p>
        </p:txBody>
      </p:sp>
      <p:sp>
        <p:nvSpPr>
          <p:cNvPr id="7" name="下弧形箭头 6">
            <a:extLst>
              <a:ext uri="{FF2B5EF4-FFF2-40B4-BE49-F238E27FC236}">
                <a16:creationId xmlns:a16="http://schemas.microsoft.com/office/drawing/2014/main" id="{6CEAA22A-5059-304F-91EE-67F2FFA734EF}"/>
              </a:ext>
            </a:extLst>
          </p:cNvPr>
          <p:cNvSpPr/>
          <p:nvPr/>
        </p:nvSpPr>
        <p:spPr>
          <a:xfrm rot="2127760">
            <a:off x="10703684" y="4444938"/>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86DF9CA1-689A-7F47-B9BE-A99C892F84FB}"/>
              </a:ext>
            </a:extLst>
          </p:cNvPr>
          <p:cNvSpPr/>
          <p:nvPr/>
        </p:nvSpPr>
        <p:spPr>
          <a:xfrm>
            <a:off x="333593" y="4615243"/>
            <a:ext cx="11265817" cy="132004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“That’s one fine looking garden, isn’t it?” She polished her nails on her shirt. </a:t>
            </a:r>
          </a:p>
        </p:txBody>
      </p:sp>
    </p:spTree>
    <p:extLst>
      <p:ext uri="{BB962C8B-B14F-4D97-AF65-F5344CB8AC3E}">
        <p14:creationId xmlns:p14="http://schemas.microsoft.com/office/powerpoint/2010/main" val="27933887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5" grpId="0"/>
      <p:bldP spid="7" grpId="0" animBg="1"/>
      <p:bldP spid="8"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“Get out,” I said angrily.</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“Get out.” I shoved him toward the door.</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wasn’t him. It was me,” I confessed.</a:t>
            </a:r>
          </a:p>
        </p:txBody>
      </p:sp>
      <p:sp>
        <p:nvSpPr>
          <p:cNvPr id="11" name="矩形 10">
            <a:extLst>
              <a:ext uri="{FF2B5EF4-FFF2-40B4-BE49-F238E27FC236}">
                <a16:creationId xmlns:a16="http://schemas.microsoft.com/office/drawing/2014/main" id="{D0445CCE-3500-E642-8194-208A8C6AD0C0}"/>
              </a:ext>
            </a:extLst>
          </p:cNvPr>
          <p:cNvSpPr/>
          <p:nvPr/>
        </p:nvSpPr>
        <p:spPr>
          <a:xfrm>
            <a:off x="462297" y="4493176"/>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“It wasn’t him,” I said. “It was me.”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263523" y="382754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2143820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4) Reported dialogue</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2256067"/>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Reported dialogue—sometimes called indirect dialogue—is when you, the author, are telling your readers what one character said without showing the actual words in quotation marks. Most often, you should avoid reported dialogue since it’s another form of telling.</a:t>
            </a:r>
          </a:p>
        </p:txBody>
      </p:sp>
      <p:sp>
        <p:nvSpPr>
          <p:cNvPr id="5" name="矩形 4">
            <a:extLst>
              <a:ext uri="{FF2B5EF4-FFF2-40B4-BE49-F238E27FC236}">
                <a16:creationId xmlns:a16="http://schemas.microsoft.com/office/drawing/2014/main" id="{904A6CA6-FDE5-A343-A9FD-505A4A2AEF57}"/>
              </a:ext>
            </a:extLst>
          </p:cNvPr>
          <p:cNvSpPr/>
          <p:nvPr/>
        </p:nvSpPr>
        <p:spPr>
          <a:xfrm>
            <a:off x="333593" y="362899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Tina explained that she hadn’t seen him in a while. </a:t>
            </a:r>
            <a:endParaRPr lang="en-US" altLang="zh-CN" sz="2800" b="1" kern="100" dirty="0">
              <a:latin typeface="Alibaba Sans" panose="020B0503020203040204" pitchFamily="34" charset="0"/>
              <a:ea typeface="华文细黑"/>
              <a:cs typeface="Alibaba Sans" panose="020B0503020203040204" pitchFamily="34" charset="0"/>
            </a:endParaRPr>
          </a:p>
        </p:txBody>
      </p:sp>
      <p:sp>
        <p:nvSpPr>
          <p:cNvPr id="7" name="下弧形箭头 6">
            <a:extLst>
              <a:ext uri="{FF2B5EF4-FFF2-40B4-BE49-F238E27FC236}">
                <a16:creationId xmlns:a16="http://schemas.microsoft.com/office/drawing/2014/main" id="{6CEAA22A-5059-304F-91EE-67F2FFA734EF}"/>
              </a:ext>
            </a:extLst>
          </p:cNvPr>
          <p:cNvSpPr/>
          <p:nvPr/>
        </p:nvSpPr>
        <p:spPr>
          <a:xfrm rot="2127760">
            <a:off x="10469659" y="3949612"/>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86DF9CA1-689A-7F47-B9BE-A99C892F84FB}"/>
              </a:ext>
            </a:extLst>
          </p:cNvPr>
          <p:cNvSpPr/>
          <p:nvPr/>
        </p:nvSpPr>
        <p:spPr>
          <a:xfrm>
            <a:off x="333593" y="4615243"/>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“I haven’t seen him in a while,” Tina said. </a:t>
            </a:r>
          </a:p>
        </p:txBody>
      </p:sp>
    </p:spTree>
    <p:extLst>
      <p:ext uri="{BB962C8B-B14F-4D97-AF65-F5344CB8AC3E}">
        <p14:creationId xmlns:p14="http://schemas.microsoft.com/office/powerpoint/2010/main" val="40793152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linds(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5" grpId="0"/>
      <p:bldP spid="7" grpId="0" animBg="1"/>
      <p:bldP spid="8"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Tina asked how often they went to the zoo.</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479548" y="114727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“How often do you go to the zoo?” Tina asked. </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1148071"/>
          </a:xfrm>
          <a:prstGeom prst="rect">
            <a:avLst/>
          </a:prstGeom>
        </p:spPr>
        <p:txBody>
          <a:bodyPr wrap="square">
            <a:spAutoFit/>
          </a:bodyPr>
          <a:lstStyle/>
          <a:p>
            <a:pPr marL="72000" algn="just">
              <a:lnSpc>
                <a:spcPct val="150000"/>
              </a:lnSpc>
            </a:pPr>
            <a:r>
              <a:rPr lang="en-US" altLang="zh-CN" sz="2400" b="1" kern="100" dirty="0">
                <a:solidFill>
                  <a:srgbClr val="0066FF"/>
                </a:solidFill>
                <a:latin typeface="Alibaba Sans" panose="020B0503020203040204" pitchFamily="34" charset="0"/>
                <a:ea typeface="华文细黑"/>
                <a:cs typeface="Alibaba Sans" panose="020B0503020203040204" pitchFamily="34" charset="0"/>
              </a:rPr>
              <a:t>If the conversation is important, show it. And if it’s not important because it doesn’t move your plot forward, cut it.</a:t>
            </a:r>
            <a:endParaRPr lang="en-US" altLang="zh-CN" sz="2400" b="1" i="1" kern="100" dirty="0">
              <a:solidFill>
                <a:srgbClr val="0066FF"/>
              </a:solidFill>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8694111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28471" y="1823456"/>
            <a:ext cx="10772499" cy="3632276"/>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The uses of telling</a:t>
            </a:r>
            <a:br>
              <a:rPr lang="en-US" altLang="zh-CN" sz="4800" b="1" kern="100" dirty="0">
                <a:solidFill>
                  <a:srgbClr val="FF0000"/>
                </a:solidFill>
                <a:latin typeface="Alibaba Sans" panose="020B0503020203040204" pitchFamily="34" charset="0"/>
                <a:ea typeface="华文细黑"/>
                <a:cs typeface="Alibaba Sans" panose="020B0503020203040204" pitchFamily="34" charset="0"/>
              </a:rPr>
            </a:br>
            <a:r>
              <a:rPr lang="en-US" altLang="zh-CN" sz="4000" b="1" kern="100" dirty="0">
                <a:solidFill>
                  <a:srgbClr val="00B0F0"/>
                </a:solidFill>
                <a:latin typeface="Alibaba Sans" panose="020B0503020203040204" pitchFamily="34" charset="0"/>
                <a:ea typeface="华文细黑"/>
                <a:cs typeface="Alibaba Sans" panose="020B0503020203040204" pitchFamily="34" charset="0"/>
              </a:rPr>
              <a:t>How to recognize and fix it When telling is the better choice</a:t>
            </a:r>
          </a:p>
          <a:p>
            <a:pPr marL="72000" algn="just">
              <a:lnSpc>
                <a:spcPct val="150000"/>
              </a:lnSpc>
            </a:pP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35957464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1) Unimportant details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3918060"/>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When you compare the telling examples with the ones that show, you probably realize that showing takes up more space on the page. The more space you give to something in your story, the more important it will seem. Showing is a signal to readers that what you’re writing about is important, so they’d better pay attention. If you show everything, readers will assume everything is important and they’ll eventually become exhausted. The really important things won’t stand out anymore.</a:t>
            </a:r>
          </a:p>
        </p:txBody>
      </p:sp>
    </p:spTree>
    <p:extLst>
      <p:ext uri="{BB962C8B-B14F-4D97-AF65-F5344CB8AC3E}">
        <p14:creationId xmlns:p14="http://schemas.microsoft.com/office/powerpoint/2010/main" val="29374194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904A6CA6-FDE5-A343-A9FD-505A4A2AEF57}"/>
              </a:ext>
            </a:extLst>
          </p:cNvPr>
          <p:cNvSpPr/>
          <p:nvPr/>
        </p:nvSpPr>
        <p:spPr>
          <a:xfrm>
            <a:off x="462297" y="1413570"/>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 moved my mouse to the top-right corner of the screen and clicked on the X icon to close the browser.</a:t>
            </a:r>
          </a:p>
        </p:txBody>
      </p:sp>
      <p:sp>
        <p:nvSpPr>
          <p:cNvPr id="7" name="下弧形箭头 6">
            <a:extLst>
              <a:ext uri="{FF2B5EF4-FFF2-40B4-BE49-F238E27FC236}">
                <a16:creationId xmlns:a16="http://schemas.microsoft.com/office/drawing/2014/main" id="{6CEAA22A-5059-304F-91EE-67F2FFA734EF}"/>
              </a:ext>
            </a:extLst>
          </p:cNvPr>
          <p:cNvSpPr/>
          <p:nvPr/>
        </p:nvSpPr>
        <p:spPr>
          <a:xfrm rot="2127760">
            <a:off x="9479548" y="2162416"/>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86DF9CA1-689A-7F47-B9BE-A99C892F84FB}"/>
              </a:ext>
            </a:extLst>
          </p:cNvPr>
          <p:cNvSpPr/>
          <p:nvPr/>
        </p:nvSpPr>
        <p:spPr>
          <a:xfrm>
            <a:off x="463091" y="284457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I closed the browser. </a:t>
            </a:r>
          </a:p>
        </p:txBody>
      </p:sp>
    </p:spTree>
    <p:extLst>
      <p:ext uri="{BB962C8B-B14F-4D97-AF65-F5344CB8AC3E}">
        <p14:creationId xmlns:p14="http://schemas.microsoft.com/office/powerpoint/2010/main" val="3871820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矩形 12">
            <a:extLst>
              <a:ext uri="{FF2B5EF4-FFF2-40B4-BE49-F238E27FC236}">
                <a16:creationId xmlns:a16="http://schemas.microsoft.com/office/drawing/2014/main" id="{08F37F0F-AB92-EE4A-9E73-C27FBCAC794E}"/>
              </a:ext>
            </a:extLst>
          </p:cNvPr>
          <p:cNvSpPr/>
          <p:nvPr/>
        </p:nvSpPr>
        <p:spPr>
          <a:xfrm>
            <a:off x="333593" y="423915"/>
            <a:ext cx="10904032" cy="677621"/>
          </a:xfrm>
          <a:prstGeom prst="rect">
            <a:avLst/>
          </a:prstGeom>
        </p:spPr>
        <p:txBody>
          <a:bodyPr wrap="square">
            <a:spAutoFit/>
          </a:bodyPr>
          <a:lstStyle/>
          <a:p>
            <a:pPr marL="72000" algn="just">
              <a:lnSpc>
                <a:spcPct val="150000"/>
              </a:lnSpc>
            </a:pPr>
            <a:r>
              <a:rPr lang="en-US" altLang="zh-CN" sz="2800" b="1" dirty="0">
                <a:solidFill>
                  <a:srgbClr val="00B050"/>
                </a:solidFill>
                <a:latin typeface="Alibaba Sans" panose="020B0503020203040204" pitchFamily="34" charset="0"/>
                <a:cs typeface="Alibaba Sans" panose="020B0503020203040204" pitchFamily="34" charset="0"/>
              </a:rPr>
              <a:t>2) Transitions</a:t>
            </a:r>
          </a:p>
        </p:txBody>
      </p:sp>
      <p:sp>
        <p:nvSpPr>
          <p:cNvPr id="10" name="矩形 9">
            <a:extLst>
              <a:ext uri="{FF2B5EF4-FFF2-40B4-BE49-F238E27FC236}">
                <a16:creationId xmlns:a16="http://schemas.microsoft.com/office/drawing/2014/main" id="{4F2AAC4F-07B4-3349-B241-670D2C8DC6B4}"/>
              </a:ext>
            </a:extLst>
          </p:cNvPr>
          <p:cNvSpPr/>
          <p:nvPr/>
        </p:nvSpPr>
        <p:spPr>
          <a:xfrm>
            <a:off x="333593" y="1192001"/>
            <a:ext cx="11265817" cy="2256067"/>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Telling can be useful for transitions between scenes, when you are jumping ahead in time, switch point of view, or jump to another location. You can use telling to summarize a span of time or distance and debrief(</a:t>
            </a:r>
            <a:r>
              <a:rPr lang="zh-CN" altLang="en-US" sz="2400" b="1" dirty="0">
                <a:solidFill>
                  <a:srgbClr val="0066FF"/>
                </a:solidFill>
                <a:latin typeface="Alibaba Sans" panose="020B0503020203040204" pitchFamily="34" charset="0"/>
                <a:cs typeface="Alibaba Sans" panose="020B0503020203040204" pitchFamily="34" charset="0"/>
              </a:rPr>
              <a:t>汇报</a:t>
            </a:r>
            <a:r>
              <a:rPr lang="en-US" altLang="zh-CN" sz="2400" b="1" dirty="0">
                <a:solidFill>
                  <a:srgbClr val="0066FF"/>
                </a:solidFill>
                <a:latin typeface="Alibaba Sans" panose="020B0503020203040204" pitchFamily="34" charset="0"/>
                <a:cs typeface="Alibaba Sans" panose="020B0503020203040204" pitchFamily="34" charset="0"/>
              </a:rPr>
              <a:t>) your readers on what happened in between the scenes.</a:t>
            </a:r>
          </a:p>
        </p:txBody>
      </p:sp>
      <p:sp>
        <p:nvSpPr>
          <p:cNvPr id="5" name="矩形 4">
            <a:extLst>
              <a:ext uri="{FF2B5EF4-FFF2-40B4-BE49-F238E27FC236}">
                <a16:creationId xmlns:a16="http://schemas.microsoft.com/office/drawing/2014/main" id="{071BB564-9C72-EA4A-886D-41A914A401F0}"/>
              </a:ext>
            </a:extLst>
          </p:cNvPr>
          <p:cNvSpPr/>
          <p:nvPr/>
        </p:nvSpPr>
        <p:spPr>
          <a:xfrm>
            <a:off x="462297" y="3628998"/>
            <a:ext cx="11265817" cy="677621"/>
          </a:xfrm>
          <a:prstGeom prst="rect">
            <a:avLst/>
          </a:prstGeom>
        </p:spPr>
        <p:txBody>
          <a:bodyPr wrap="square">
            <a:spAutoFit/>
          </a:bodyPr>
          <a:lstStyle/>
          <a:p>
            <a:pPr marL="72000" algn="just">
              <a:lnSpc>
                <a:spcPct val="150000"/>
              </a:lnSpc>
            </a:pPr>
            <a:r>
              <a:rPr lang="en-US" altLang="zh-CN" sz="2800" b="1" i="1" kern="100" dirty="0">
                <a:latin typeface="Alibaba Sans" panose="020B0503020203040204" pitchFamily="34" charset="0"/>
                <a:ea typeface="华文细黑"/>
                <a:cs typeface="Alibaba Sans" panose="020B0503020203040204" pitchFamily="34" charset="0"/>
              </a:rPr>
              <a:t>After three days without a call from John, Tina had enough.</a:t>
            </a:r>
          </a:p>
        </p:txBody>
      </p:sp>
      <p:sp>
        <p:nvSpPr>
          <p:cNvPr id="6" name="矩形 5">
            <a:extLst>
              <a:ext uri="{FF2B5EF4-FFF2-40B4-BE49-F238E27FC236}">
                <a16:creationId xmlns:a16="http://schemas.microsoft.com/office/drawing/2014/main" id="{8C7FB9E8-A3A2-3F43-ADC5-874CC7BB9842}"/>
              </a:ext>
            </a:extLst>
          </p:cNvPr>
          <p:cNvSpPr/>
          <p:nvPr/>
        </p:nvSpPr>
        <p:spPr>
          <a:xfrm>
            <a:off x="460921" y="4306619"/>
            <a:ext cx="11265817" cy="1702069"/>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You can use telling for transitions not just at the beginning, but at the end of a scene too. Telling helps to move your readers into or out of scenes.</a:t>
            </a:r>
          </a:p>
        </p:txBody>
      </p:sp>
    </p:spTree>
    <p:extLst>
      <p:ext uri="{BB962C8B-B14F-4D97-AF65-F5344CB8AC3E}">
        <p14:creationId xmlns:p14="http://schemas.microsoft.com/office/powerpoint/2010/main" val="266927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5" grpId="0"/>
      <p:bldP spid="6"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904A6CA6-FDE5-A343-A9FD-505A4A2AEF57}"/>
              </a:ext>
            </a:extLst>
          </p:cNvPr>
          <p:cNvSpPr/>
          <p:nvPr/>
        </p:nvSpPr>
        <p:spPr>
          <a:xfrm>
            <a:off x="462297" y="1413570"/>
            <a:ext cx="11265817" cy="677621"/>
          </a:xfrm>
          <a:prstGeom prst="rect">
            <a:avLst/>
          </a:prstGeom>
        </p:spPr>
        <p:txBody>
          <a:bodyPr wrap="square">
            <a:spAutoFit/>
          </a:bodyPr>
          <a:lstStyle/>
          <a:p>
            <a:pPr marL="72000" algn="just">
              <a:lnSpc>
                <a:spcPct val="150000"/>
              </a:lnSpc>
            </a:pPr>
            <a:r>
              <a:rPr lang="en-US" altLang="zh-CN" sz="2800" b="1" i="1" kern="100" dirty="0">
                <a:latin typeface="Alibaba Sans" panose="020B0503020203040204" pitchFamily="34" charset="0"/>
                <a:ea typeface="华文细黑"/>
                <a:cs typeface="Alibaba Sans" panose="020B0503020203040204" pitchFamily="34" charset="0"/>
              </a:rPr>
              <a:t>Betty locked her apartment door and went to work.</a:t>
            </a:r>
          </a:p>
        </p:txBody>
      </p:sp>
      <p:sp>
        <p:nvSpPr>
          <p:cNvPr id="6" name="矩形 5">
            <a:extLst>
              <a:ext uri="{FF2B5EF4-FFF2-40B4-BE49-F238E27FC236}">
                <a16:creationId xmlns:a16="http://schemas.microsoft.com/office/drawing/2014/main" id="{210EC2D3-ED11-A94E-861A-DAE8BC4AF7D4}"/>
              </a:ext>
            </a:extLst>
          </p:cNvPr>
          <p:cNvSpPr/>
          <p:nvPr/>
        </p:nvSpPr>
        <p:spPr>
          <a:xfrm>
            <a:off x="340534" y="2320276"/>
            <a:ext cx="11265817" cy="1702069"/>
          </a:xfrm>
          <a:prstGeom prst="rect">
            <a:avLst/>
          </a:prstGeom>
        </p:spPr>
        <p:txBody>
          <a:bodyPr wrap="square">
            <a:spAutoFit/>
          </a:bodyPr>
          <a:lstStyle/>
          <a:p>
            <a:pPr marL="72000" algn="just">
              <a:lnSpc>
                <a:spcPct val="150000"/>
              </a:lnSpc>
            </a:pPr>
            <a:r>
              <a:rPr lang="en-US" altLang="zh-CN" sz="2400" b="1" dirty="0">
                <a:solidFill>
                  <a:srgbClr val="0066FF"/>
                </a:solidFill>
                <a:latin typeface="Alibaba Sans" panose="020B0503020203040204" pitchFamily="34" charset="0"/>
                <a:cs typeface="Alibaba Sans" panose="020B0503020203040204" pitchFamily="34" charset="0"/>
              </a:rPr>
              <a:t>“Went to work” is telling. Unless something exciting, for example, an accident, happens on the way to work, you don’t need to show the car ride. Sum it up by telling readers that she went to work.</a:t>
            </a:r>
          </a:p>
        </p:txBody>
      </p:sp>
    </p:spTree>
    <p:extLst>
      <p:ext uri="{BB962C8B-B14F-4D97-AF65-F5344CB8AC3E}">
        <p14:creationId xmlns:p14="http://schemas.microsoft.com/office/powerpoint/2010/main" val="29954765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13394" y="981522"/>
          <a:ext cx="11448548" cy="5184576"/>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184576">
                <a:tc>
                  <a:txBody>
                    <a:bodyPr/>
                    <a:lstStyle/>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marR="0" lvl="0" indent="0" algn="just" defTabSz="1218565" rtl="0" eaLnBrk="1" fontAlgn="auto" latinLnBrk="0" hangingPunct="1">
                        <a:lnSpc>
                          <a:spcPct val="150000"/>
                        </a:lnSpc>
                        <a:spcBef>
                          <a:spcPts val="0"/>
                        </a:spcBef>
                        <a:spcAft>
                          <a:spcPts val="0"/>
                        </a:spcAft>
                        <a:buClrTx/>
                        <a:buSzTx/>
                        <a:buFontTx/>
                        <a:buNone/>
                        <a:tabLst/>
                        <a:defRPr/>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36710" y="2333703"/>
            <a:ext cx="10772499" cy="1095749"/>
          </a:xfrm>
          <a:prstGeom prst="rect">
            <a:avLst/>
          </a:prstGeom>
        </p:spPr>
        <p:txBody>
          <a:bodyPr wrap="square">
            <a:spAutoFit/>
          </a:bodyPr>
          <a:lstStyle/>
          <a:p>
            <a:pPr marL="72000" algn="ctr">
              <a:lnSpc>
                <a:spcPct val="150000"/>
              </a:lnSpc>
            </a:pPr>
            <a:r>
              <a:rPr lang="en-US" altLang="zh-CN" sz="4800" b="1" kern="100" dirty="0">
                <a:solidFill>
                  <a:srgbClr val="FF0000"/>
                </a:solidFill>
                <a:latin typeface="Alibaba Sans" panose="020B0503020203040204" pitchFamily="34" charset="0"/>
                <a:ea typeface="华文细黑"/>
                <a:cs typeface="Alibaba Sans" panose="020B0503020203040204" pitchFamily="34" charset="0"/>
              </a:rPr>
              <a:t>Exercises</a:t>
            </a:r>
            <a:endParaRPr lang="en-US" altLang="zh-CN" sz="2800" b="1" i="1" kern="100" dirty="0">
              <a:latin typeface="Alibaba Sans" panose="020B0503020203040204" pitchFamily="34" charset="0"/>
              <a:ea typeface="华文细黑"/>
              <a:cs typeface="Alibaba Sans" panose="020B0503020203040204" pitchFamily="34" charset="0"/>
            </a:endParaRPr>
          </a:p>
        </p:txBody>
      </p:sp>
    </p:spTree>
    <p:extLst>
      <p:ext uri="{BB962C8B-B14F-4D97-AF65-F5344CB8AC3E}">
        <p14:creationId xmlns:p14="http://schemas.microsoft.com/office/powerpoint/2010/main" val="1242670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1930317070"/>
              </p:ext>
            </p:extLst>
          </p:nvPr>
        </p:nvGraphicFramePr>
        <p:xfrm>
          <a:off x="344033" y="765498"/>
          <a:ext cx="11448548" cy="5688632"/>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5688632">
                <a:tc>
                  <a:txBody>
                    <a:bodyPr/>
                    <a:lstStyle/>
                    <a:p>
                      <a:pPr marL="72000" algn="just">
                        <a:lnSpc>
                          <a:spcPct val="150000"/>
                        </a:lnSpc>
                        <a:spcAft>
                          <a:spcPts val="0"/>
                        </a:spcAft>
                      </a:pPr>
                      <a:endParaRPr lang="en-US" altLang="zh-CN" sz="3600" b="1" kern="100" dirty="0">
                        <a:solidFill>
                          <a:schemeClr val="accent5"/>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3600" b="1" kern="100" dirty="0">
                        <a:solidFill>
                          <a:schemeClr val="accent5"/>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矩形 6">
            <a:extLst>
              <a:ext uri="{FF2B5EF4-FFF2-40B4-BE49-F238E27FC236}">
                <a16:creationId xmlns:a16="http://schemas.microsoft.com/office/drawing/2014/main" id="{E28CCD23-BB73-924E-8B86-2469A106B4F5}"/>
              </a:ext>
            </a:extLst>
          </p:cNvPr>
          <p:cNvSpPr/>
          <p:nvPr/>
        </p:nvSpPr>
        <p:spPr>
          <a:xfrm>
            <a:off x="397832" y="934649"/>
            <a:ext cx="10980858" cy="1012137"/>
          </a:xfrm>
          <a:prstGeom prst="rect">
            <a:avLst/>
          </a:prstGeom>
        </p:spPr>
        <p:txBody>
          <a:bodyPr wrap="square">
            <a:spAutoFit/>
          </a:bodyPr>
          <a:lstStyle/>
          <a:p>
            <a:pPr marL="72000" algn="just">
              <a:lnSpc>
                <a:spcPct val="150000"/>
              </a:lnSpc>
              <a:spcAft>
                <a:spcPts val="0"/>
              </a:spcAft>
            </a:pPr>
            <a:r>
              <a:rPr lang="en-US" altLang="zh-CN" sz="4400" b="1" kern="100" dirty="0">
                <a:solidFill>
                  <a:srgbClr val="FF0000"/>
                </a:solidFill>
                <a:latin typeface="Alibaba Sans" panose="020B0503020203040204" pitchFamily="34" charset="0"/>
                <a:ea typeface="华文细黑"/>
                <a:cs typeface="Alibaba Sans" panose="020B0503020203040204" pitchFamily="34" charset="0"/>
              </a:rPr>
              <a:t>1) Conclusions</a:t>
            </a:r>
          </a:p>
        </p:txBody>
      </p:sp>
      <p:sp>
        <p:nvSpPr>
          <p:cNvPr id="8" name="矩形 7">
            <a:extLst>
              <a:ext uri="{FF2B5EF4-FFF2-40B4-BE49-F238E27FC236}">
                <a16:creationId xmlns:a16="http://schemas.microsoft.com/office/drawing/2014/main" id="{838A9EC0-97E3-004F-8054-FCCC7307345C}"/>
              </a:ext>
            </a:extLst>
          </p:cNvPr>
          <p:cNvSpPr/>
          <p:nvPr/>
        </p:nvSpPr>
        <p:spPr>
          <a:xfrm>
            <a:off x="361889" y="1773610"/>
            <a:ext cx="10980858" cy="4059125"/>
          </a:xfrm>
          <a:prstGeom prst="rect">
            <a:avLst/>
          </a:prstGeom>
        </p:spPr>
        <p:txBody>
          <a:bodyPr wrap="square">
            <a:spAutoFit/>
          </a:bodyPr>
          <a:lstStyle/>
          <a:p>
            <a:pPr marL="72000" algn="just">
              <a:lnSpc>
                <a:spcPct val="150000"/>
              </a:lnSpc>
              <a:spcAft>
                <a:spcPts val="0"/>
              </a:spcAft>
            </a:pPr>
            <a:r>
              <a:rPr lang="en-US" altLang="zh-CN" sz="4400" b="1" kern="100" dirty="0">
                <a:solidFill>
                  <a:schemeClr val="accent5"/>
                </a:solidFill>
                <a:latin typeface="Alibaba Sans" panose="020B0503020203040204" pitchFamily="34" charset="0"/>
                <a:ea typeface="华文细黑"/>
                <a:cs typeface="Alibaba Sans" panose="020B0503020203040204" pitchFamily="34" charset="0"/>
              </a:rPr>
              <a:t>If you give your readers conclusions, you are telling. To show, provide them with enough “evidence” so they can come to the conclusions themselves.</a:t>
            </a:r>
          </a:p>
        </p:txBody>
      </p:sp>
    </p:spTree>
    <p:extLst>
      <p:ext uri="{BB962C8B-B14F-4D97-AF65-F5344CB8AC3E}">
        <p14:creationId xmlns:p14="http://schemas.microsoft.com/office/powerpoint/2010/main" val="29930005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1578" y="689619"/>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cold.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047501" y="84056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1577" y="168071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Her teeth chattered as she blew on her fingers. </a:t>
            </a:r>
          </a:p>
        </p:txBody>
      </p:sp>
      <p:sp>
        <p:nvSpPr>
          <p:cNvPr id="10" name="矩形 9">
            <a:extLst>
              <a:ext uri="{FF2B5EF4-FFF2-40B4-BE49-F238E27FC236}">
                <a16:creationId xmlns:a16="http://schemas.microsoft.com/office/drawing/2014/main" id="{2F7B4E38-AF16-E24C-BBD0-2517C7331F77}"/>
              </a:ext>
            </a:extLst>
          </p:cNvPr>
          <p:cNvSpPr/>
          <p:nvPr/>
        </p:nvSpPr>
        <p:spPr>
          <a:xfrm>
            <a:off x="463091" y="290554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was hot outside. </a:t>
            </a:r>
          </a:p>
        </p:txBody>
      </p:sp>
      <p:sp>
        <p:nvSpPr>
          <p:cNvPr id="11" name="矩形 10">
            <a:extLst>
              <a:ext uri="{FF2B5EF4-FFF2-40B4-BE49-F238E27FC236}">
                <a16:creationId xmlns:a16="http://schemas.microsoft.com/office/drawing/2014/main" id="{D0445CCE-3500-E642-8194-208A8C6AD0C0}"/>
              </a:ext>
            </a:extLst>
          </p:cNvPr>
          <p:cNvSpPr/>
          <p:nvPr/>
        </p:nvSpPr>
        <p:spPr>
          <a:xfrm>
            <a:off x="462297" y="3953809"/>
            <a:ext cx="11265817" cy="1970283"/>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Heat sizzled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发出咝咝声</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from the pavement. She wiped her sweaty brow and tried not to gag</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作呕</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at the stench of rotting garbage on the sidewalks.</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047501" y="3232368"/>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21083635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“Get out,” I said angrily.</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“Get out.” I shoved him toward the door.</a:t>
            </a:r>
          </a:p>
        </p:txBody>
      </p:sp>
      <p:sp>
        <p:nvSpPr>
          <p:cNvPr id="10" name="矩形 9">
            <a:extLst>
              <a:ext uri="{FF2B5EF4-FFF2-40B4-BE49-F238E27FC236}">
                <a16:creationId xmlns:a16="http://schemas.microsoft.com/office/drawing/2014/main" id="{2F7B4E38-AF16-E24C-BBD0-2517C7331F77}"/>
              </a:ext>
            </a:extLst>
          </p:cNvPr>
          <p:cNvSpPr/>
          <p:nvPr/>
        </p:nvSpPr>
        <p:spPr>
          <a:xfrm>
            <a:off x="462297" y="342979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He looked tired. </a:t>
            </a:r>
          </a:p>
        </p:txBody>
      </p:sp>
      <p:sp>
        <p:nvSpPr>
          <p:cNvPr id="11" name="矩形 10">
            <a:extLst>
              <a:ext uri="{FF2B5EF4-FFF2-40B4-BE49-F238E27FC236}">
                <a16:creationId xmlns:a16="http://schemas.microsoft.com/office/drawing/2014/main" id="{D0445CCE-3500-E642-8194-208A8C6AD0C0}"/>
              </a:ext>
            </a:extLst>
          </p:cNvPr>
          <p:cNvSpPr/>
          <p:nvPr/>
        </p:nvSpPr>
        <p:spPr>
          <a:xfrm>
            <a:off x="462297" y="4493176"/>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He slumped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重重地坐下</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into his chair. His eyelids drooped(</a:t>
            </a:r>
            <a:r>
              <a:rPr lang="zh-CN" altLang="en-US" sz="2800" b="1" i="1" kern="100" dirty="0">
                <a:solidFill>
                  <a:srgbClr val="FF0000"/>
                </a:solidFill>
                <a:latin typeface="Alibaba Sans" panose="020B0503020203040204" pitchFamily="34" charset="0"/>
                <a:ea typeface="华文细黑"/>
                <a:cs typeface="Alibaba Sans" panose="020B0503020203040204" pitchFamily="34" charset="0"/>
              </a:rPr>
              <a:t>低垂</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and his chin sank on his chest.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263523" y="382754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937131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69164" y="51953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overweight.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8975492" y="613459"/>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69164" y="1343808"/>
            <a:ext cx="11265817" cy="1970283"/>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As she heaved </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用力拖</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herself up from her chair, Jake halfway expected to hear a groan of relief from the piece of furniture.</a:t>
            </a:r>
          </a:p>
        </p:txBody>
      </p:sp>
      <p:sp>
        <p:nvSpPr>
          <p:cNvPr id="10" name="矩形 9">
            <a:extLst>
              <a:ext uri="{FF2B5EF4-FFF2-40B4-BE49-F238E27FC236}">
                <a16:creationId xmlns:a16="http://schemas.microsoft.com/office/drawing/2014/main" id="{2F7B4E38-AF16-E24C-BBD0-2517C7331F77}"/>
              </a:ext>
            </a:extLst>
          </p:cNvPr>
          <p:cNvSpPr/>
          <p:nvPr/>
        </p:nvSpPr>
        <p:spPr>
          <a:xfrm>
            <a:off x="488843" y="3409843"/>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The house was run-down</a:t>
            </a:r>
            <a:r>
              <a:rPr lang="en-US" altLang="zh-CN" sz="2800" b="1" kern="100" dirty="0">
                <a:latin typeface="Alibaba Sans" panose="020B0503020203040204" pitchFamily="34" charset="0"/>
                <a:ea typeface="华文细黑"/>
                <a:cs typeface="Alibaba Sans" panose="020B0503020203040204" pitchFamily="34" charset="0"/>
              </a:rPr>
              <a:t>(</a:t>
            </a:r>
            <a:r>
              <a:rPr lang="zh-CN" altLang="en-US" sz="2800" b="1" kern="100" dirty="0">
                <a:latin typeface="Alibaba Sans" panose="020B0503020203040204" pitchFamily="34" charset="0"/>
                <a:ea typeface="华文细黑"/>
                <a:cs typeface="Alibaba Sans" panose="020B0503020203040204" pitchFamily="34" charset="0"/>
              </a:rPr>
              <a:t>破败的</a:t>
            </a:r>
            <a:r>
              <a:rPr lang="en-US" altLang="zh-CN" sz="2800" b="1" kern="100" dirty="0">
                <a:latin typeface="Alibaba Sans" panose="020B0503020203040204" pitchFamily="34" charset="0"/>
                <a:ea typeface="华文细黑"/>
                <a:cs typeface="Alibaba Sans" panose="020B0503020203040204" pitchFamily="34" charset="0"/>
              </a:rPr>
              <a:t>). </a:t>
            </a:r>
          </a:p>
        </p:txBody>
      </p:sp>
      <p:sp>
        <p:nvSpPr>
          <p:cNvPr id="11" name="矩形 10">
            <a:extLst>
              <a:ext uri="{FF2B5EF4-FFF2-40B4-BE49-F238E27FC236}">
                <a16:creationId xmlns:a16="http://schemas.microsoft.com/office/drawing/2014/main" id="{D0445CCE-3500-E642-8194-208A8C6AD0C0}"/>
              </a:ext>
            </a:extLst>
          </p:cNvPr>
          <p:cNvSpPr/>
          <p:nvPr/>
        </p:nvSpPr>
        <p:spPr>
          <a:xfrm>
            <a:off x="491038" y="4205957"/>
            <a:ext cx="11265817" cy="1970283"/>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Paint flaked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剥落</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from the walls. Weeds had taken over the cracks in the driveway. The smell of mold </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霉</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and urine filled Tina’s nostrils as she stepped over broken glass.</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191515" y="340984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475264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was a dark and stormy night.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The wind rattled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发出格格声</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the shutters</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护窗</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and hurled</a:t>
            </a:r>
            <a:r>
              <a:rPr lang="en-US" altLang="zh-CN" sz="2800" b="1" i="1" u="sng"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i="1" u="sng" kern="100" dirty="0">
                <a:solidFill>
                  <a:srgbClr val="FF0000"/>
                </a:solidFill>
                <a:latin typeface="Alibaba Sans" panose="020B0503020203040204" pitchFamily="34" charset="0"/>
                <a:ea typeface="华文细黑"/>
                <a:cs typeface="Alibaba Sans" panose="020B0503020203040204" pitchFamily="34" charset="0"/>
              </a:rPr>
              <a:t>猛摔</a:t>
            </a:r>
            <a:r>
              <a:rPr lang="en-US" altLang="zh-CN" sz="2800" b="1" i="1" u="sng"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rain from the night sky.</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seemed uncomfortable. </a:t>
            </a:r>
          </a:p>
        </p:txBody>
      </p:sp>
      <p:sp>
        <p:nvSpPr>
          <p:cNvPr id="11" name="矩形 10">
            <a:extLst>
              <a:ext uri="{FF2B5EF4-FFF2-40B4-BE49-F238E27FC236}">
                <a16:creationId xmlns:a16="http://schemas.microsoft.com/office/drawing/2014/main" id="{D0445CCE-3500-E642-8194-208A8C6AD0C0}"/>
              </a:ext>
            </a:extLst>
          </p:cNvPr>
          <p:cNvSpPr/>
          <p:nvPr/>
        </p:nvSpPr>
        <p:spPr>
          <a:xfrm>
            <a:off x="462297" y="4493176"/>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She slid to the edge of her seat and shuffled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拖着脚走</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her feet beneath the table.</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263523" y="382754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13360755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He was helpless.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He rubbed his temples. What was he supposed to do now? </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It was raining as she drove. </a:t>
            </a:r>
          </a:p>
        </p:txBody>
      </p:sp>
      <p:sp>
        <p:nvSpPr>
          <p:cNvPr id="11" name="矩形 10">
            <a:extLst>
              <a:ext uri="{FF2B5EF4-FFF2-40B4-BE49-F238E27FC236}">
                <a16:creationId xmlns:a16="http://schemas.microsoft.com/office/drawing/2014/main" id="{D0445CCE-3500-E642-8194-208A8C6AD0C0}"/>
              </a:ext>
            </a:extLst>
          </p:cNvPr>
          <p:cNvSpPr/>
          <p:nvPr/>
        </p:nvSpPr>
        <p:spPr>
          <a:xfrm>
            <a:off x="462297" y="4493176"/>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Rain drummed on the windshield and the Honda’s roof, drowning out the hum of the engine.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263523" y="382754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9991438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513694" y="581024"/>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I ate dinner.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047500" y="581024"/>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513693" y="1475174"/>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I cut into her juicy steak. The scent of herb butter teased my nose. </a:t>
            </a:r>
          </a:p>
        </p:txBody>
      </p:sp>
      <p:sp>
        <p:nvSpPr>
          <p:cNvPr id="10" name="矩形 9">
            <a:extLst>
              <a:ext uri="{FF2B5EF4-FFF2-40B4-BE49-F238E27FC236}">
                <a16:creationId xmlns:a16="http://schemas.microsoft.com/office/drawing/2014/main" id="{2F7B4E38-AF16-E24C-BBD0-2517C7331F77}"/>
              </a:ext>
            </a:extLst>
          </p:cNvPr>
          <p:cNvSpPr/>
          <p:nvPr/>
        </p:nvSpPr>
        <p:spPr>
          <a:xfrm>
            <a:off x="481976" y="2878372"/>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The pizza looked delicious, but it tasted horrible. </a:t>
            </a:r>
          </a:p>
        </p:txBody>
      </p:sp>
      <p:sp>
        <p:nvSpPr>
          <p:cNvPr id="11" name="矩形 10">
            <a:extLst>
              <a:ext uri="{FF2B5EF4-FFF2-40B4-BE49-F238E27FC236}">
                <a16:creationId xmlns:a16="http://schemas.microsoft.com/office/drawing/2014/main" id="{D0445CCE-3500-E642-8194-208A8C6AD0C0}"/>
              </a:ext>
            </a:extLst>
          </p:cNvPr>
          <p:cNvSpPr/>
          <p:nvPr/>
        </p:nvSpPr>
        <p:spPr>
          <a:xfrm>
            <a:off x="462297" y="3657958"/>
            <a:ext cx="11265817" cy="2616614"/>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Steam rising up off the melted cheese made his mouth water. He picked up a slice and took a huge bite. A bitter taste spread across his tongue. Ugh. Dammit. Who the hell had put olives on his pizza?</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10261452" y="3058547"/>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5553822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afraid.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She wrapped her arms around herself and wiped her palms, wet with perspiration, on the back of her shirt.</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She was curious.</a:t>
            </a:r>
          </a:p>
        </p:txBody>
      </p:sp>
      <p:sp>
        <p:nvSpPr>
          <p:cNvPr id="11" name="矩形 10">
            <a:extLst>
              <a:ext uri="{FF2B5EF4-FFF2-40B4-BE49-F238E27FC236}">
                <a16:creationId xmlns:a16="http://schemas.microsoft.com/office/drawing/2014/main" id="{D0445CCE-3500-E642-8194-208A8C6AD0C0}"/>
              </a:ext>
            </a:extLst>
          </p:cNvPr>
          <p:cNvSpPr/>
          <p:nvPr/>
        </p:nvSpPr>
        <p:spPr>
          <a:xfrm>
            <a:off x="462297" y="4493176"/>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She tilted her head to the side and waved her hand in a </a:t>
            </a:r>
            <a:r>
              <a:rPr lang="en-US" altLang="zh-CN" sz="2800" b="1" i="1" kern="100" dirty="0" err="1">
                <a:solidFill>
                  <a:srgbClr val="FF0000"/>
                </a:solidFill>
                <a:latin typeface="Alibaba Sans" panose="020B0503020203040204" pitchFamily="34" charset="0"/>
                <a:ea typeface="华文细黑"/>
                <a:cs typeface="Alibaba Sans" panose="020B0503020203040204" pitchFamily="34" charset="0"/>
              </a:rPr>
              <a:t>gimme</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motion. “Come on. Tell me!”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9263523" y="382754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22145011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Tina was a spoiled child. </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100780" y="1185165"/>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87173" y="2010521"/>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Tina threw herself on the floor and flailed</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乱动</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her arms and legs. “I want it! I want it! I want it!” </a:t>
            </a:r>
          </a:p>
        </p:txBody>
      </p:sp>
      <p:sp>
        <p:nvSpPr>
          <p:cNvPr id="10" name="矩形 9">
            <a:extLst>
              <a:ext uri="{FF2B5EF4-FFF2-40B4-BE49-F238E27FC236}">
                <a16:creationId xmlns:a16="http://schemas.microsoft.com/office/drawing/2014/main" id="{2F7B4E38-AF16-E24C-BBD0-2517C7331F77}"/>
              </a:ext>
            </a:extLst>
          </p:cNvPr>
          <p:cNvSpPr/>
          <p:nvPr/>
        </p:nvSpPr>
        <p:spPr>
          <a:xfrm>
            <a:off x="452929" y="3430588"/>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When her brother refused to give her the book, she became angry. </a:t>
            </a:r>
          </a:p>
        </p:txBody>
      </p:sp>
      <p:sp>
        <p:nvSpPr>
          <p:cNvPr id="11" name="矩形 10">
            <a:extLst>
              <a:ext uri="{FF2B5EF4-FFF2-40B4-BE49-F238E27FC236}">
                <a16:creationId xmlns:a16="http://schemas.microsoft.com/office/drawing/2014/main" id="{D0445CCE-3500-E642-8194-208A8C6AD0C0}"/>
              </a:ext>
            </a:extLst>
          </p:cNvPr>
          <p:cNvSpPr/>
          <p:nvPr/>
        </p:nvSpPr>
        <p:spPr>
          <a:xfrm>
            <a:off x="418409" y="4754540"/>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Blood roared in her ears. She thrust</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2800" b="1" kern="100" dirty="0">
                <a:solidFill>
                  <a:srgbClr val="FF0000"/>
                </a:solidFill>
                <a:latin typeface="Alibaba Sans" panose="020B0503020203040204" pitchFamily="34" charset="0"/>
                <a:ea typeface="华文细黑"/>
                <a:cs typeface="Alibaba Sans" panose="020B0503020203040204" pitchFamily="34" charset="0"/>
              </a:rPr>
              <a:t>猛推</a:t>
            </a:r>
            <a:r>
              <a:rPr lang="en-US" altLang="zh-CN" sz="2800" b="1" kern="100" dirty="0">
                <a:solidFill>
                  <a:srgbClr val="FF0000"/>
                </a:solidFill>
                <a:latin typeface="Alibaba Sans" panose="020B0503020203040204" pitchFamily="34" charset="0"/>
                <a:ea typeface="华文细黑"/>
                <a:cs typeface="Alibaba Sans" panose="020B0503020203040204" pitchFamily="34" charset="0"/>
              </a:rPr>
              <a:t>)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her chin forward. “If you don’t give me that damn book back, I’ll kill you.” </a:t>
            </a:r>
          </a:p>
        </p:txBody>
      </p:sp>
      <p:sp>
        <p:nvSpPr>
          <p:cNvPr id="12" name="下弧形箭头 11">
            <a:extLst>
              <a:ext uri="{FF2B5EF4-FFF2-40B4-BE49-F238E27FC236}">
                <a16:creationId xmlns:a16="http://schemas.microsoft.com/office/drawing/2014/main" id="{47CC50DF-6E9D-A647-81A2-DD991040F9BA}"/>
              </a:ext>
            </a:extLst>
          </p:cNvPr>
          <p:cNvSpPr/>
          <p:nvPr/>
        </p:nvSpPr>
        <p:spPr>
          <a:xfrm rot="2127760">
            <a:off x="10322215" y="4117452"/>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6117640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p:bldP spid="11" grpId="0"/>
      <p:bldP spid="12" grpId="0" animBg="1"/>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335179" y="333450"/>
          <a:ext cx="11521641" cy="5961283"/>
        </p:xfrm>
        <a:graphic>
          <a:graphicData uri="http://schemas.openxmlformats.org/drawingml/2006/table">
            <a:tbl>
              <a:tblPr firstRow="1" firstCol="1" bandRow="1"/>
              <a:tblGrid>
                <a:gridCol w="11521641">
                  <a:extLst>
                    <a:ext uri="{9D8B030D-6E8A-4147-A177-3AD203B41FA5}">
                      <a16:colId xmlns:a16="http://schemas.microsoft.com/office/drawing/2014/main" val="20000"/>
                    </a:ext>
                  </a:extLst>
                </a:gridCol>
              </a:tblGrid>
              <a:tr h="5961283">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矩形 4">
            <a:extLst>
              <a:ext uri="{FF2B5EF4-FFF2-40B4-BE49-F238E27FC236}">
                <a16:creationId xmlns:a16="http://schemas.microsoft.com/office/drawing/2014/main" id="{5E2CF2B6-7290-CE43-A802-8C84820A6F09}"/>
              </a:ext>
            </a:extLst>
          </p:cNvPr>
          <p:cNvSpPr/>
          <p:nvPr/>
        </p:nvSpPr>
        <p:spPr>
          <a:xfrm>
            <a:off x="487173" y="876045"/>
            <a:ext cx="11265817" cy="1323952"/>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2800" b="1" kern="100" dirty="0">
                <a:latin typeface="Alibaba Sans" panose="020B0503020203040204" pitchFamily="34" charset="0"/>
                <a:ea typeface="华文细黑"/>
                <a:cs typeface="Alibaba Sans" panose="020B0503020203040204" pitchFamily="34" charset="0"/>
              </a:rPr>
              <a:t>:  </a:t>
            </a:r>
            <a:r>
              <a:rPr lang="en-US" altLang="zh-CN" sz="2800" b="1" i="1" kern="100" dirty="0">
                <a:latin typeface="Alibaba Sans" panose="020B0503020203040204" pitchFamily="34" charset="0"/>
                <a:ea typeface="华文细黑"/>
                <a:cs typeface="Alibaba Sans" panose="020B0503020203040204" pitchFamily="34" charset="0"/>
              </a:rPr>
              <a:t>Satisfied that everything was packed, Tina grabbed her bag.</a:t>
            </a:r>
          </a:p>
        </p:txBody>
      </p:sp>
      <p:sp>
        <p:nvSpPr>
          <p:cNvPr id="7" name="下弧形箭头 6">
            <a:extLst>
              <a:ext uri="{FF2B5EF4-FFF2-40B4-BE49-F238E27FC236}">
                <a16:creationId xmlns:a16="http://schemas.microsoft.com/office/drawing/2014/main" id="{8EF827CB-E81B-6849-9B22-3925F5DCF5F9}"/>
              </a:ext>
            </a:extLst>
          </p:cNvPr>
          <p:cNvSpPr/>
          <p:nvPr/>
        </p:nvSpPr>
        <p:spPr>
          <a:xfrm rot="2127760">
            <a:off x="9658456" y="1589922"/>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
        <p:nvSpPr>
          <p:cNvPr id="8" name="矩形 7">
            <a:extLst>
              <a:ext uri="{FF2B5EF4-FFF2-40B4-BE49-F238E27FC236}">
                <a16:creationId xmlns:a16="http://schemas.microsoft.com/office/drawing/2014/main" id="{D4CB0923-4DEE-6A4D-8A7C-5B7151D71A8D}"/>
              </a:ext>
            </a:extLst>
          </p:cNvPr>
          <p:cNvSpPr/>
          <p:nvPr/>
        </p:nvSpPr>
        <p:spPr>
          <a:xfrm>
            <a:off x="462296" y="2387039"/>
            <a:ext cx="11265817" cy="677621"/>
          </a:xfrm>
          <a:prstGeom prst="rect">
            <a:avLst/>
          </a:prstGeom>
        </p:spPr>
        <p:txBody>
          <a:bodyPr wrap="square">
            <a:spAutoFit/>
          </a:bodyPr>
          <a:lstStyle/>
          <a:p>
            <a:pPr marL="72000" algn="just">
              <a:lnSpc>
                <a:spcPct val="150000"/>
              </a:lnSpc>
            </a:pPr>
            <a:r>
              <a:rPr lang="en-US" altLang="zh-CN" sz="28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2800" b="1" kern="100" dirty="0">
                <a:latin typeface="Alibaba Sans" panose="020B0503020203040204" pitchFamily="34" charset="0"/>
                <a:ea typeface="华文细黑"/>
                <a:cs typeface="Alibaba Sans" panose="020B0503020203040204" pitchFamily="34" charset="0"/>
              </a:rPr>
              <a:t> : </a:t>
            </a:r>
            <a:r>
              <a:rPr lang="en-US" altLang="zh-CN" sz="2800" b="1" i="1" kern="100" dirty="0">
                <a:solidFill>
                  <a:srgbClr val="FF0000"/>
                </a:solidFill>
                <a:latin typeface="Alibaba Sans" panose="020B0503020203040204" pitchFamily="34" charset="0"/>
                <a:ea typeface="华文细黑"/>
                <a:cs typeface="Alibaba Sans" panose="020B0503020203040204" pitchFamily="34" charset="0"/>
              </a:rPr>
              <a:t> Great. Everything was packed. Tina grabbed her bag. </a:t>
            </a:r>
          </a:p>
        </p:txBody>
      </p:sp>
    </p:spTree>
    <p:extLst>
      <p:ext uri="{BB962C8B-B14F-4D97-AF65-F5344CB8AC3E}">
        <p14:creationId xmlns:p14="http://schemas.microsoft.com/office/powerpoint/2010/main" val="32632928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646442517"/>
              </p:ext>
            </p:extLst>
          </p:nvPr>
        </p:nvGraphicFramePr>
        <p:xfrm>
          <a:off x="370932" y="909514"/>
          <a:ext cx="11448548" cy="4680520"/>
        </p:xfrm>
        <a:graphic>
          <a:graphicData uri="http://schemas.openxmlformats.org/drawingml/2006/table">
            <a:tbl>
              <a:tblPr firstRow="1" firstCol="1" bandRow="1"/>
              <a:tblGrid>
                <a:gridCol w="11448548">
                  <a:extLst>
                    <a:ext uri="{9D8B030D-6E8A-4147-A177-3AD203B41FA5}">
                      <a16:colId xmlns:a16="http://schemas.microsoft.com/office/drawing/2014/main" val="20000"/>
                    </a:ext>
                  </a:extLst>
                </a:gridCol>
              </a:tblGrid>
              <a:tr h="4680520">
                <a:tc>
                  <a:txBody>
                    <a:bodyPr/>
                    <a:lstStyle/>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p>
                      <a:pPr marL="72000" algn="just">
                        <a:lnSpc>
                          <a:spcPct val="150000"/>
                        </a:lnSpc>
                        <a:spcAft>
                          <a:spcPts val="0"/>
                        </a:spcAft>
                      </a:pPr>
                      <a:endParaRPr lang="en-US" altLang="zh-CN" sz="2800" b="1" kern="100" dirty="0">
                        <a:solidFill>
                          <a:schemeClr val="tx1"/>
                        </a:solidFill>
                        <a:effectLst/>
                        <a:latin typeface="Alibaba Sans" panose="020B0503020203040204" pitchFamily="34" charset="0"/>
                        <a:ea typeface="华文细黑"/>
                        <a:cs typeface="Alibaba Sans" panose="020B0503020203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矩形 5">
            <a:extLst>
              <a:ext uri="{FF2B5EF4-FFF2-40B4-BE49-F238E27FC236}">
                <a16:creationId xmlns:a16="http://schemas.microsoft.com/office/drawing/2014/main" id="{422E447A-5B16-1D44-A711-F641BDC2481E}"/>
              </a:ext>
            </a:extLst>
          </p:cNvPr>
          <p:cNvSpPr/>
          <p:nvPr/>
        </p:nvSpPr>
        <p:spPr>
          <a:xfrm>
            <a:off x="463091" y="1784455"/>
            <a:ext cx="10980858" cy="1675843"/>
          </a:xfrm>
          <a:prstGeom prst="rect">
            <a:avLst/>
          </a:prstGeom>
        </p:spPr>
        <p:txBody>
          <a:bodyPr wrap="square">
            <a:spAutoFit/>
          </a:bodyPr>
          <a:lstStyle/>
          <a:p>
            <a:pPr marL="72000" algn="just">
              <a:lnSpc>
                <a:spcPct val="150000"/>
              </a:lnSpc>
              <a:spcAft>
                <a:spcPts val="0"/>
              </a:spcAft>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Telling</a:t>
            </a:r>
            <a:r>
              <a:rPr lang="en-US" altLang="zh-CN" sz="3600" b="1" kern="100" dirty="0">
                <a:latin typeface="Alibaba Sans" panose="020B0503020203040204" pitchFamily="34" charset="0"/>
                <a:ea typeface="华文细黑"/>
                <a:cs typeface="Alibaba Sans" panose="020B0503020203040204" pitchFamily="34" charset="0"/>
              </a:rPr>
              <a:t>:</a:t>
            </a:r>
            <a:r>
              <a:rPr lang="en-US" altLang="zh-CN" sz="3600" b="1" i="1" kern="100" dirty="0">
                <a:latin typeface="Alibaba Sans" panose="020B0503020203040204" pitchFamily="34" charset="0"/>
                <a:ea typeface="华文细黑"/>
                <a:cs typeface="Alibaba Sans" panose="020B0503020203040204" pitchFamily="34" charset="0"/>
              </a:rPr>
              <a:t> It was obvious that he was trying to pick a fight.</a:t>
            </a:r>
          </a:p>
        </p:txBody>
      </p:sp>
      <p:sp>
        <p:nvSpPr>
          <p:cNvPr id="9" name="矩形 8">
            <a:extLst>
              <a:ext uri="{FF2B5EF4-FFF2-40B4-BE49-F238E27FC236}">
                <a16:creationId xmlns:a16="http://schemas.microsoft.com/office/drawing/2014/main" id="{9CC072BE-15EA-A74C-8C3C-57A40DBEAD32}"/>
              </a:ext>
            </a:extLst>
          </p:cNvPr>
          <p:cNvSpPr/>
          <p:nvPr/>
        </p:nvSpPr>
        <p:spPr>
          <a:xfrm>
            <a:off x="463091" y="3817939"/>
            <a:ext cx="11265817" cy="1670842"/>
          </a:xfrm>
          <a:prstGeom prst="rect">
            <a:avLst/>
          </a:prstGeom>
        </p:spPr>
        <p:txBody>
          <a:bodyPr wrap="square">
            <a:spAutoFit/>
          </a:bodyPr>
          <a:lstStyle/>
          <a:p>
            <a:pPr marL="72000" algn="just">
              <a:lnSpc>
                <a:spcPct val="150000"/>
              </a:lnSpc>
            </a:pPr>
            <a:r>
              <a:rPr lang="en-US" altLang="zh-CN" sz="3600" b="1" kern="100" dirty="0">
                <a:highlight>
                  <a:srgbClr val="00FF00"/>
                </a:highlight>
                <a:latin typeface="Alibaba Sans" panose="020B0503020203040204" pitchFamily="34" charset="0"/>
                <a:ea typeface="华文细黑"/>
                <a:cs typeface="Alibaba Sans" panose="020B0503020203040204" pitchFamily="34" charset="0"/>
              </a:rPr>
              <a:t>Showing</a:t>
            </a:r>
            <a:r>
              <a:rPr lang="en-US" altLang="zh-CN" sz="3600" b="1" kern="100" dirty="0">
                <a:latin typeface="Alibaba Sans" panose="020B0503020203040204" pitchFamily="34" charset="0"/>
                <a:ea typeface="华文细黑"/>
                <a:cs typeface="Alibaba Sans" panose="020B0503020203040204" pitchFamily="34" charset="0"/>
              </a:rPr>
              <a:t>:</a:t>
            </a:r>
            <a:r>
              <a:rPr lang="en-US" altLang="zh-CN" sz="3600" b="1" i="1" kern="100" dirty="0">
                <a:latin typeface="Alibaba Sans" panose="020B0503020203040204" pitchFamily="34" charset="0"/>
                <a:ea typeface="华文细黑"/>
                <a:cs typeface="Alibaba Sans" panose="020B0503020203040204" pitchFamily="34" charset="0"/>
              </a:rPr>
              <a:t> </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“What did you just say?” Snarling</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a:t>
            </a:r>
            <a:r>
              <a:rPr lang="zh-CN" altLang="en-US" sz="3600" b="1" kern="100" dirty="0">
                <a:solidFill>
                  <a:srgbClr val="FF0000"/>
                </a:solidFill>
                <a:latin typeface="Alibaba Sans" panose="020B0503020203040204" pitchFamily="34" charset="0"/>
                <a:ea typeface="华文细黑"/>
                <a:cs typeface="Alibaba Sans" panose="020B0503020203040204" pitchFamily="34" charset="0"/>
              </a:rPr>
              <a:t>咆哮着说</a:t>
            </a:r>
            <a:r>
              <a:rPr lang="en-US" altLang="zh-CN" sz="3600" b="1" kern="100" dirty="0">
                <a:solidFill>
                  <a:srgbClr val="FF0000"/>
                </a:solidFill>
                <a:latin typeface="Alibaba Sans" panose="020B0503020203040204" pitchFamily="34" charset="0"/>
                <a:ea typeface="华文细黑"/>
                <a:cs typeface="Alibaba Sans" panose="020B0503020203040204" pitchFamily="34" charset="0"/>
              </a:rPr>
              <a:t>)</a:t>
            </a:r>
            <a:r>
              <a:rPr lang="en-US" altLang="zh-CN" sz="3600" b="1" i="1" kern="100" dirty="0">
                <a:solidFill>
                  <a:srgbClr val="FF0000"/>
                </a:solidFill>
                <a:latin typeface="Alibaba Sans" panose="020B0503020203040204" pitchFamily="34" charset="0"/>
                <a:ea typeface="华文细黑"/>
                <a:cs typeface="Alibaba Sans" panose="020B0503020203040204" pitchFamily="34" charset="0"/>
              </a:rPr>
              <a:t>, he stepped forward, right into John’s space.</a:t>
            </a:r>
          </a:p>
        </p:txBody>
      </p:sp>
      <p:sp>
        <p:nvSpPr>
          <p:cNvPr id="3" name="下弧形箭头 2">
            <a:extLst>
              <a:ext uri="{FF2B5EF4-FFF2-40B4-BE49-F238E27FC236}">
                <a16:creationId xmlns:a16="http://schemas.microsoft.com/office/drawing/2014/main" id="{14D53EC6-15F0-624F-AC74-A96A1CDA0B88}"/>
              </a:ext>
            </a:extLst>
          </p:cNvPr>
          <p:cNvSpPr/>
          <p:nvPr/>
        </p:nvSpPr>
        <p:spPr>
          <a:xfrm rot="3417041">
            <a:off x="10263705" y="3090983"/>
            <a:ext cx="1343294" cy="6776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33163007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7977</TotalTime>
  <Words>4926</Words>
  <Application>Microsoft Office PowerPoint</Application>
  <PresentationFormat>自定义</PresentationFormat>
  <Paragraphs>393</Paragraphs>
  <Slides>88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88</vt:i4>
      </vt:variant>
    </vt:vector>
  </HeadingPairs>
  <TitlesOfParts>
    <vt:vector size="95" baseType="lpstr">
      <vt:lpstr>Alibaba Sans</vt:lpstr>
      <vt:lpstr>等线</vt:lpstr>
      <vt:lpstr>等线 Light</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Windows 用户</cp:lastModifiedBy>
  <cp:revision>3720</cp:revision>
  <dcterms:created xsi:type="dcterms:W3CDTF">2014-11-27T01:03:00Z</dcterms:created>
  <dcterms:modified xsi:type="dcterms:W3CDTF">2021-01-25T03:14:25Z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2052-10.1.0.5458</vt:lpwstr>
  </property>
</Properties>
</file>