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615" r:id="rId3"/>
    <p:sldId id="572" r:id="rId4"/>
    <p:sldId id="294" r:id="rId5"/>
    <p:sldId id="272" r:id="rId6"/>
    <p:sldId id="260" r:id="rId7"/>
    <p:sldId id="275" r:id="rId9"/>
    <p:sldId id="274" r:id="rId10"/>
    <p:sldId id="261" r:id="rId11"/>
    <p:sldId id="269" r:id="rId12"/>
    <p:sldId id="273" r:id="rId13"/>
    <p:sldId id="271" r:id="rId14"/>
    <p:sldId id="602" r:id="rId15"/>
    <p:sldId id="270" r:id="rId16"/>
    <p:sldId id="484" r:id="rId17"/>
    <p:sldId id="332" r:id="rId18"/>
    <p:sldId id="483" r:id="rId19"/>
    <p:sldId id="316" r:id="rId20"/>
    <p:sldId id="546" r:id="rId21"/>
    <p:sldId id="596" r:id="rId22"/>
    <p:sldId id="595" r:id="rId23"/>
    <p:sldId id="319" r:id="rId24"/>
    <p:sldId id="268" r:id="rId25"/>
    <p:sldId id="547"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 id="2" name="Administrator" initials="A" lastIdx="2" clrIdx="0"/>
  <p:cmAuthor id="3" name="ylmfeng" initials="y" lastIdx="1" clrIdx="1"/>
  <p:cmAuthor id="4" name="HZXL" initials="H"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4"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 </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“一、如何利用语料库进行写作？</a:t>
            </a:r>
            <a:endParaRPr lang="zh-CN" altLang="en-US"/>
          </a:p>
          <a:p>
            <a:r>
              <a:rPr lang="zh-CN" altLang="en-US"/>
              <a:t>     何为“语料库”？严格意义上讲，语料库（corpus，复数corpora）指经科学取样和加工的大规模电子文本库。借助计算机分析工具，研究者可开展相关的语言理论及应用研究。语料库是语料库语言学研究的基础资源，也是经验主义语言研究方法的主要资源。应用于词典编纂，语言教学，传统语言研究，自然语言处理中基于统计或实例的研究等方面。</a:t>
            </a:r>
            <a:endParaRPr lang="zh-CN" altLang="en-US"/>
          </a:p>
          <a:p>
            <a:r>
              <a:rPr lang="zh-CN" altLang="en-US"/>
              <a:t>显然，本文所梳理的语料库，是狭义的，是基于“以读促写，读写结合”的理念，通过典范英语小说文学阅读，对文本和语言进行归纳梳理，使学生更加直观地认知原滋原味的语言，积累语言，模仿和运用语言。因此，这里的语料库具有真实性、归纳性、工具性的特点，便于学生查阅和模仿。值得一提的是，高中英语3500的考纲词汇已经远远满足不了学生的阅读和写作需求，因此，在语料库中对超纲词汇、一词多义、熟词新义、文学高频词汇、文学修辞等方面都尽可能做到解析，以供学习。</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b="1">
                <a:solidFill>
                  <a:schemeClr val="bg1"/>
                </a:solidFill>
                <a:sym typeface="+mn-ea"/>
              </a:rPr>
              <a:t> </a:t>
            </a:r>
            <a:endParaRPr lang="zh-CN" altLang="en-US" b="1">
              <a:solidFill>
                <a:schemeClr val="bg1"/>
              </a:solidFill>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 </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media/media1.mp4"/><Relationship Id="rId1" Type="http://schemas.openxmlformats.org/officeDocument/2006/relationships/vide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523875"/>
            <a:ext cx="12191365" cy="6185535"/>
          </a:xfrm>
          <a:prstGeom prst="rect">
            <a:avLst/>
          </a:prstGeom>
          <a:noFill/>
          <a:ln w="9525">
            <a:noFill/>
          </a:ln>
        </p:spPr>
        <p:txBody>
          <a:bodyPr wrap="square">
            <a:spAutoFit/>
          </a:bodyPr>
          <a:lstStyle/>
          <a:p>
            <a:pPr indent="266700">
              <a:lnSpc>
                <a:spcPct val="90000"/>
              </a:lnSpc>
            </a:pPr>
            <a:r>
              <a:rPr lang="en-US" sz="2000" b="0" u="sng" dirty="0">
                <a:latin typeface="Times New Roman" panose="02020603050405020304" charset="0"/>
                <a:ea typeface="楷体" panose="02010609060101010101" charset="-122"/>
                <a:cs typeface="Times New Roman" panose="02020603050405020304" charset="0"/>
              </a:rPr>
              <a:t> </a:t>
            </a:r>
            <a:r>
              <a:rPr lang="en-US" sz="2000" b="1" u="sng" dirty="0">
                <a:latin typeface="Times New Roman" panose="02020603050405020304" charset="0"/>
                <a:ea typeface="楷体" panose="02010609060101010101" charset="-122"/>
                <a:cs typeface="Times New Roman" panose="02020603050405020304" charset="0"/>
              </a:rPr>
              <a:t>Pumpkin</a:t>
            </a:r>
            <a:r>
              <a:rPr lang="en-US" sz="2000" b="1" dirty="0">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a:t>
            </a:r>
            <a:r>
              <a:rPr lang="zh-CN" sz="2000" b="0" dirty="0">
                <a:latin typeface="Times New Roman" panose="02020603050405020304" charset="0"/>
                <a:ea typeface="楷体" panose="02010609060101010101" charset="-122"/>
                <a:cs typeface="Times New Roman" panose="02020603050405020304" charset="0"/>
              </a:rPr>
              <a:t>南瓜</a:t>
            </a:r>
            <a:r>
              <a:rPr lang="en-US" sz="2000" b="0" dirty="0">
                <a:latin typeface="Times New Roman" panose="02020603050405020304" charset="0"/>
                <a:ea typeface="楷体" panose="02010609060101010101" charset="-122"/>
                <a:cs typeface="Times New Roman" panose="02020603050405020304" charset="0"/>
              </a:rPr>
              <a:t>) carving at Halloween is a family tradition. We visit a local farm every October. In the pumpkin field, I </a:t>
            </a:r>
            <a:r>
              <a:rPr lang="en-US" sz="2000" b="0" dirty="0">
                <a:solidFill>
                  <a:srgbClr val="FF0000"/>
                </a:solidFill>
                <a:latin typeface="Times New Roman" panose="02020603050405020304" charset="0"/>
                <a:ea typeface="楷体" panose="02010609060101010101" charset="-122"/>
                <a:cs typeface="Times New Roman" panose="02020603050405020304" charset="0"/>
              </a:rPr>
              <a:t>compete </a:t>
            </a:r>
            <a:r>
              <a:rPr lang="en-US" sz="2000" b="0" dirty="0">
                <a:latin typeface="Times New Roman" panose="02020603050405020304" charset="0"/>
                <a:ea typeface="楷体" panose="02010609060101010101" charset="-122"/>
                <a:cs typeface="Times New Roman" panose="02020603050405020304" charset="0"/>
              </a:rPr>
              <a:t>with my three brothers and sister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seek out the biggest pumpkin(</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找出最大的南瓜</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My </a:t>
            </a:r>
            <a:r>
              <a:rPr lang="en-US" sz="2000" b="1" u="sng" dirty="0">
                <a:latin typeface="Times New Roman" panose="02020603050405020304" charset="0"/>
                <a:ea typeface="楷体" panose="02010609060101010101" charset="-122"/>
                <a:cs typeface="Times New Roman" panose="02020603050405020304" charset="0"/>
              </a:rPr>
              <a:t>dad</a:t>
            </a:r>
            <a:r>
              <a:rPr lang="en-US" sz="2000" b="1"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has a rule that(</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有一条规定</a:t>
            </a:r>
            <a:r>
              <a:rPr lang="en-US" sz="2000" b="0" dirty="0">
                <a:solidFill>
                  <a:srgbClr val="1552D1"/>
                </a:solidFill>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we have to carry our pumpkins back home, and as the eldest child I </a:t>
            </a:r>
            <a:r>
              <a:rPr lang="en-US" sz="2000" b="0" dirty="0">
                <a:solidFill>
                  <a:srgbClr val="1552D1"/>
                </a:solidFill>
                <a:latin typeface="Times New Roman" panose="02020603050405020304" charset="0"/>
                <a:ea typeface="楷体" panose="02010609060101010101" charset="-122"/>
                <a:cs typeface="Times New Roman" panose="02020603050405020304" charset="0"/>
              </a:rPr>
              <a:t>have an advantage(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有优势</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 I carried an 85-pounder back last year.</a:t>
            </a:r>
            <a:endParaRPr lang="en-US" sz="2000" b="0" dirty="0">
              <a:latin typeface="Times New Roman" panose="02020603050405020304" charset="0"/>
              <a:ea typeface="楷体" panose="02010609060101010101" charset="-122"/>
              <a:cs typeface="Times New Roman" panose="02020603050405020304" charset="0"/>
            </a:endParaRPr>
          </a:p>
          <a:p>
            <a:pPr indent="266700">
              <a:lnSpc>
                <a:spcPct val="90000"/>
              </a:lnSpc>
            </a:pPr>
            <a:r>
              <a:rPr lang="en-US" sz="2000" b="0" dirty="0">
                <a:latin typeface="Times New Roman" panose="02020603050405020304" charset="0"/>
                <a:ea typeface="楷体" panose="02010609060101010101" charset="-122"/>
                <a:cs typeface="Times New Roman" panose="02020603050405020304" charset="0"/>
              </a:rPr>
              <a:t>     This year, it was</a:t>
            </a:r>
            <a:r>
              <a:rPr lang="en-US" sz="2000" b="0" dirty="0">
                <a:solidFill>
                  <a:srgbClr val="FF0000"/>
                </a:solidFill>
                <a:latin typeface="Times New Roman" panose="02020603050405020304" charset="0"/>
                <a:ea typeface="楷体" panose="02010609060101010101" charset="-122"/>
                <a:cs typeface="Times New Roman" panose="02020603050405020304" charset="0"/>
              </a:rPr>
              <a:t> hard to tell</a:t>
            </a:r>
            <a:r>
              <a:rPr lang="en-US" sz="2000" b="0" dirty="0">
                <a:latin typeface="Times New Roman" panose="02020603050405020304" charset="0"/>
                <a:ea typeface="楷体" panose="02010609060101010101" charset="-122"/>
                <a:cs typeface="Times New Roman" panose="02020603050405020304" charset="0"/>
              </a:rPr>
              <a:t> whether my </a:t>
            </a:r>
            <a:r>
              <a:rPr lang="en-US" sz="2000" b="0" dirty="0">
                <a:solidFill>
                  <a:srgbClr val="FF0000"/>
                </a:solidFill>
                <a:latin typeface="Times New Roman" panose="02020603050405020304" charset="0"/>
                <a:ea typeface="楷体" panose="02010609060101010101" charset="-122"/>
                <a:cs typeface="Times New Roman" panose="02020603050405020304" charset="0"/>
              </a:rPr>
              <a:t>prize </a:t>
            </a:r>
            <a:r>
              <a:rPr lang="en-US" sz="2000" b="0" dirty="0">
                <a:latin typeface="Times New Roman" panose="02020603050405020304" charset="0"/>
                <a:ea typeface="楷体" panose="02010609060101010101" charset="-122"/>
                <a:cs typeface="Times New Roman" panose="02020603050405020304" charset="0"/>
              </a:rPr>
              <a:t>or the one chosen by my 14-year-old brother, </a:t>
            </a:r>
            <a:r>
              <a:rPr lang="en-US" sz="2000" b="1" u="sng" dirty="0">
                <a:latin typeface="Times New Roman" panose="02020603050405020304" charset="0"/>
                <a:ea typeface="楷体" panose="02010609060101010101" charset="-122"/>
                <a:cs typeface="Times New Roman" panose="02020603050405020304" charset="0"/>
              </a:rPr>
              <a:t>Jason</a:t>
            </a:r>
            <a:r>
              <a:rPr lang="en-US" sz="2000" b="0" dirty="0">
                <a:latin typeface="Times New Roman" panose="02020603050405020304" charset="0"/>
                <a:ea typeface="楷体" panose="02010609060101010101" charset="-122"/>
                <a:cs typeface="Times New Roman" panose="02020603050405020304" charset="0"/>
              </a:rPr>
              <a:t>, was the </a:t>
            </a:r>
            <a:r>
              <a:rPr lang="en-US" sz="2000" b="0" dirty="0">
                <a:solidFill>
                  <a:srgbClr val="FF0000"/>
                </a:solidFill>
                <a:latin typeface="Times New Roman" panose="02020603050405020304" charset="0"/>
                <a:ea typeface="楷体" panose="02010609060101010101" charset="-122"/>
                <a:cs typeface="Times New Roman" panose="02020603050405020304" charset="0"/>
              </a:rPr>
              <a:t>winner</a:t>
            </a:r>
            <a:r>
              <a:rPr lang="en-US" sz="2000" b="0" dirty="0">
                <a:latin typeface="Times New Roman" panose="02020603050405020304" charset="0"/>
                <a:ea typeface="楷体" panose="02010609060101010101" charset="-122"/>
                <a:cs typeface="Times New Roman" panose="02020603050405020304" charset="0"/>
              </a:rPr>
              <a:t>. Unfortunately we </a:t>
            </a:r>
            <a:r>
              <a:rPr lang="en-US" sz="2000" b="0" dirty="0">
                <a:solidFill>
                  <a:schemeClr val="tx1"/>
                </a:solidFill>
                <a:latin typeface="Times New Roman" panose="02020603050405020304" charset="0"/>
                <a:ea typeface="楷体" panose="02010609060101010101" charset="-122"/>
                <a:cs typeface="Times New Roman" panose="02020603050405020304" charset="0"/>
              </a:rPr>
              <a:t>forgot to</a:t>
            </a:r>
            <a:r>
              <a:rPr lang="en-US" sz="2000" b="0" dirty="0">
                <a:solidFill>
                  <a:srgbClr val="1552D1"/>
                </a:solidFill>
                <a:latin typeface="Times New Roman" panose="02020603050405020304" charset="0"/>
                <a:ea typeface="楷体" panose="02010609060101010101" charset="-122"/>
                <a:cs typeface="Times New Roman" panose="02020603050405020304" charset="0"/>
              </a:rPr>
              <a:t> weigh them before taking out their insides(</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取出瓜瓤前称重</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but I was </a:t>
            </a:r>
            <a:r>
              <a:rPr lang="en-US" sz="2000" b="0" dirty="0">
                <a:solidFill>
                  <a:srgbClr val="FF0000"/>
                </a:solidFill>
                <a:latin typeface="Times New Roman" panose="02020603050405020304" charset="0"/>
                <a:ea typeface="楷体" panose="02010609060101010101" charset="-122"/>
                <a:cs typeface="Times New Roman" panose="02020603050405020304" charset="0"/>
              </a:rPr>
              <a:t>determined </a:t>
            </a:r>
            <a:r>
              <a:rPr lang="en-US" sz="2000" b="0" dirty="0">
                <a:latin typeface="Times New Roman" panose="02020603050405020304" charset="0"/>
                <a:ea typeface="楷体" panose="02010609060101010101" charset="-122"/>
                <a:cs typeface="Times New Roman" panose="02020603050405020304" charset="0"/>
              </a:rPr>
              <a:t>to </a:t>
            </a:r>
            <a:r>
              <a:rPr lang="en-US" sz="2000" b="0" dirty="0">
                <a:solidFill>
                  <a:srgbClr val="1552D1"/>
                </a:solidFill>
                <a:latin typeface="Times New Roman" panose="02020603050405020304" charset="0"/>
                <a:ea typeface="楷体" panose="02010609060101010101" charset="-122"/>
                <a:cs typeface="Times New Roman" panose="02020603050405020304" charset="0"/>
              </a:rPr>
              <a:t>prove my</a:t>
            </a:r>
            <a:r>
              <a:rPr lang="en-US" sz="2000" b="0" dirty="0">
                <a:solidFill>
                  <a:srgbClr val="C00000"/>
                </a:solidFill>
                <a:latin typeface="Times New Roman" panose="02020603050405020304" charset="0"/>
                <a:ea typeface="楷体" panose="02010609060101010101" charset="-122"/>
                <a:cs typeface="Times New Roman" panose="02020603050405020304" charset="0"/>
              </a:rPr>
              <a:t> </a:t>
            </a:r>
            <a:r>
              <a:rPr lang="en-US" sz="2000" b="1" dirty="0">
                <a:solidFill>
                  <a:srgbClr val="C00000"/>
                </a:solidFill>
                <a:latin typeface="Times New Roman" panose="02020603050405020304" charset="0"/>
                <a:ea typeface="楷体" panose="02010609060101010101" charset="-122"/>
                <a:cs typeface="Times New Roman" panose="02020603050405020304" charset="0"/>
              </a:rPr>
              <a:t>point</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en-US" sz="2000" dirty="0" err="1">
                <a:solidFill>
                  <a:srgbClr val="1552D1"/>
                </a:solidFill>
                <a:latin typeface="Times New Roman" panose="02020603050405020304" charset="0"/>
                <a:ea typeface="楷体" panose="02010609060101010101" charset="-122"/>
                <a:cs typeface="Times New Roman" panose="02020603050405020304" charset="0"/>
              </a:rPr>
              <a:t>证明我的观点</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All of us were hard at work at the kitchen table, with my </a:t>
            </a:r>
            <a:r>
              <a:rPr lang="en-US" sz="2000" b="1" u="sng" dirty="0">
                <a:latin typeface="Times New Roman" panose="02020603050405020304" charset="0"/>
                <a:ea typeface="楷体" panose="02010609060101010101" charset="-122"/>
                <a:cs typeface="Times New Roman" panose="02020603050405020304" charset="0"/>
              </a:rPr>
              <a:t>mom</a:t>
            </a:r>
            <a:r>
              <a:rPr lang="en-US" sz="2000" b="1"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filming the annual event(</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拍摄年度活动</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I’m unsure now why I thought forcing my </a:t>
            </a:r>
            <a:r>
              <a:rPr lang="en-US" sz="2000" b="1" u="sng" dirty="0">
                <a:solidFill>
                  <a:schemeClr val="tx1"/>
                </a:solidFill>
                <a:latin typeface="Times New Roman" panose="02020603050405020304" charset="0"/>
                <a:ea typeface="楷体" panose="02010609060101010101" charset="-122"/>
                <a:cs typeface="Times New Roman" panose="02020603050405020304" charset="0"/>
              </a:rPr>
              <a:t>head</a:t>
            </a:r>
            <a:r>
              <a:rPr lang="en-US" sz="2000" b="1" dirty="0">
                <a:solidFill>
                  <a:schemeClr val="tx1"/>
                </a:solidFill>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inside the pumpkin would </a:t>
            </a:r>
            <a:r>
              <a:rPr lang="en-US" sz="2000" b="0" dirty="0">
                <a:solidFill>
                  <a:srgbClr val="FF0000"/>
                </a:solidFill>
                <a:latin typeface="Times New Roman" panose="02020603050405020304" charset="0"/>
                <a:ea typeface="楷体" panose="02010609060101010101" charset="-122"/>
                <a:cs typeface="Times New Roman" panose="02020603050405020304" charset="0"/>
              </a:rPr>
              <a:t>settle the matter</a:t>
            </a:r>
            <a:r>
              <a:rPr lang="en-US" sz="2000" b="0" dirty="0">
                <a:solidFill>
                  <a:srgbClr val="1552D1"/>
                </a:solidFill>
                <a:latin typeface="Times New Roman" panose="02020603050405020304" charset="0"/>
                <a:ea typeface="楷体" panose="02010609060101010101" charset="-122"/>
                <a:cs typeface="Times New Roman" panose="02020603050405020304" charset="0"/>
              </a:rPr>
              <a:t>, but it seemed to make perfect sense at the time.</a:t>
            </a:r>
            <a:r>
              <a:rPr lang="en-US" sz="2000" b="0" dirty="0">
                <a:solidFill>
                  <a:srgbClr val="0070C0"/>
                </a:solidFill>
                <a:latin typeface="Times New Roman" panose="02020603050405020304" charset="0"/>
                <a:ea typeface="楷体" panose="02010609060101010101" charset="-122"/>
                <a:cs typeface="Times New Roman" panose="02020603050405020304" charset="0"/>
              </a:rPr>
              <a:t>(</a:t>
            </a:r>
            <a:r>
              <a:rPr lang="en-US" sz="2000" b="0" dirty="0" err="1">
                <a:solidFill>
                  <a:srgbClr val="0070C0"/>
                </a:solidFill>
                <a:latin typeface="Times New Roman" panose="02020603050405020304" charset="0"/>
                <a:ea typeface="楷体" panose="02010609060101010101" charset="-122"/>
                <a:cs typeface="Times New Roman" panose="02020603050405020304" charset="0"/>
              </a:rPr>
              <a:t>我现在不知道为什么我认为把我的头塞进南瓜里就能解决问题，但这在当时似乎很有意义</a:t>
            </a:r>
            <a:r>
              <a:rPr lang="en-US" sz="2000" b="0" dirty="0">
                <a:solidFill>
                  <a:srgbClr val="0070C0"/>
                </a:solidFill>
                <a:latin typeface="Times New Roman" panose="02020603050405020304" charset="0"/>
                <a:ea typeface="楷体" panose="02010609060101010101" charset="-122"/>
                <a:cs typeface="Times New Roman" panose="02020603050405020304" charset="0"/>
              </a:rPr>
              <a:t>。)</a:t>
            </a:r>
            <a:endParaRPr lang="en-US" sz="2000" b="0" dirty="0">
              <a:solidFill>
                <a:srgbClr val="0070C0"/>
              </a:solidFill>
              <a:latin typeface="Times New Roman" panose="02020603050405020304" charset="0"/>
              <a:ea typeface="楷体" panose="02010609060101010101" charset="-122"/>
              <a:cs typeface="Times New Roman" panose="02020603050405020304" charset="0"/>
            </a:endParaRPr>
          </a:p>
          <a:p>
            <a:pPr indent="266700">
              <a:lnSpc>
                <a:spcPct val="90000"/>
              </a:lnSpc>
            </a:pPr>
            <a:r>
              <a:rPr lang="en-US" sz="2000" b="0" dirty="0">
                <a:latin typeface="Times New Roman" panose="02020603050405020304" charset="0"/>
                <a:ea typeface="楷体" panose="02010609060101010101" charset="-122"/>
                <a:cs typeface="Times New Roman" panose="02020603050405020304" charset="0"/>
              </a:rPr>
              <a:t>     With the pumpkin </a:t>
            </a:r>
            <a:r>
              <a:rPr lang="en-US" sz="2000" b="0" dirty="0">
                <a:solidFill>
                  <a:srgbClr val="1552D1"/>
                </a:solidFill>
                <a:latin typeface="Times New Roman" panose="02020603050405020304" charset="0"/>
                <a:ea typeface="楷体" panose="02010609060101010101" charset="-122"/>
                <a:cs typeface="Times New Roman" panose="02020603050405020304" charset="0"/>
              </a:rPr>
              <a:t>resting on the table(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放在桌上</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hole uppermost(</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开口朝上</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I bent over and </a:t>
            </a:r>
            <a:r>
              <a:rPr lang="en-US" sz="2000" b="0" dirty="0">
                <a:solidFill>
                  <a:srgbClr val="1552D1"/>
                </a:solidFill>
                <a:latin typeface="Times New Roman" panose="02020603050405020304" charset="0"/>
                <a:ea typeface="楷体" panose="02010609060101010101" charset="-122"/>
                <a:cs typeface="Times New Roman" panose="02020603050405020304" charset="0"/>
              </a:rPr>
              <a:t>pressed my head against the opening(</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把我的头压在开口上</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At first I </a:t>
            </a:r>
            <a:r>
              <a:rPr lang="en-US" sz="2000" b="0" dirty="0">
                <a:solidFill>
                  <a:srgbClr val="1552D1"/>
                </a:solidFill>
                <a:latin typeface="Times New Roman" panose="02020603050405020304" charset="0"/>
                <a:ea typeface="楷体" panose="02010609060101010101" charset="-122"/>
                <a:cs typeface="Times New Roman" panose="02020603050405020304" charset="0"/>
              </a:rPr>
              <a:t>got jammed</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卡住</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just above my eyes and then, as I went on with my task, unwilling to quit, </a:t>
            </a:r>
            <a:r>
              <a:rPr lang="en-US" sz="2000" b="0" dirty="0">
                <a:solidFill>
                  <a:srgbClr val="1552D1"/>
                </a:solidFill>
                <a:latin typeface="Times New Roman" panose="02020603050405020304" charset="0"/>
                <a:ea typeface="楷体" panose="02010609060101010101" charset="-122"/>
                <a:cs typeface="Times New Roman" panose="02020603050405020304" charset="0"/>
              </a:rPr>
              <a:t>my </a:t>
            </a:r>
            <a:r>
              <a:rPr lang="en-US" sz="2000" b="1" u="sng" dirty="0">
                <a:solidFill>
                  <a:schemeClr val="tx1"/>
                </a:solidFill>
                <a:latin typeface="Times New Roman" panose="02020603050405020304" charset="0"/>
                <a:ea typeface="楷体" panose="02010609060101010101" charset="-122"/>
                <a:cs typeface="Times New Roman" panose="02020603050405020304" charset="0"/>
              </a:rPr>
              <a:t>nose</a:t>
            </a:r>
            <a:r>
              <a:rPr lang="en-US" sz="2000" b="1" dirty="0">
                <a:solidFill>
                  <a:schemeClr val="tx1"/>
                </a:solidFill>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briefly prevented entry(</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我的鼻子暂时阻止了我的进入</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Finally I </a:t>
            </a:r>
            <a:r>
              <a:rPr lang="en-US" sz="2000" b="1" u="sng" dirty="0">
                <a:latin typeface="Times New Roman" panose="02020603050405020304" charset="0"/>
                <a:ea typeface="楷体" panose="02010609060101010101" charset="-122"/>
                <a:cs typeface="Times New Roman" panose="02020603050405020304" charset="0"/>
              </a:rPr>
              <a:t>managed</a:t>
            </a:r>
            <a:r>
              <a:rPr lang="en-US" sz="2000" b="1" dirty="0">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to put my whole head into it, like a cork (</a:t>
            </a:r>
            <a:r>
              <a:rPr lang="zh-CN" sz="2000" b="0" dirty="0">
                <a:latin typeface="Times New Roman" panose="02020603050405020304" charset="0"/>
                <a:ea typeface="楷体" panose="02010609060101010101" charset="-122"/>
                <a:cs typeface="Times New Roman" panose="02020603050405020304" charset="0"/>
              </a:rPr>
              <a:t>软木塞</a:t>
            </a:r>
            <a:r>
              <a:rPr lang="en-US" sz="2000" b="0" dirty="0">
                <a:latin typeface="Times New Roman" panose="02020603050405020304" charset="0"/>
                <a:ea typeface="楷体" panose="02010609060101010101" charset="-122"/>
                <a:cs typeface="Times New Roman" panose="02020603050405020304" charset="0"/>
              </a:rPr>
              <a:t>) forced into a bottle. I was able to</a:t>
            </a:r>
            <a:r>
              <a:rPr lang="en-US" sz="2000" b="0" dirty="0">
                <a:solidFill>
                  <a:srgbClr val="1552D1"/>
                </a:solidFill>
                <a:latin typeface="Times New Roman" panose="02020603050405020304" charset="0"/>
                <a:ea typeface="楷体" panose="02010609060101010101" charset="-122"/>
                <a:cs typeface="Times New Roman" panose="02020603050405020304" charset="0"/>
              </a:rPr>
              <a:t> straighten up with the huge pumpkin resting on my shoulders(</a:t>
            </a:r>
            <a:r>
              <a:rPr lang="zh-CN" altLang="en-US" sz="2000" dirty="0">
                <a:solidFill>
                  <a:srgbClr val="1552D1"/>
                </a:solidFill>
                <a:latin typeface="Times New Roman" panose="02020603050405020304" charset="0"/>
                <a:ea typeface="楷体" panose="02010609060101010101" charset="-122"/>
                <a:cs typeface="Times New Roman" panose="02020603050405020304" charset="0"/>
                <a:sym typeface="+mn-ea"/>
              </a:rPr>
              <a:t>站直，</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把大南瓜</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搁</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在我肩膀上</a:t>
            </a:r>
            <a:r>
              <a:rPr lang="en-US" sz="2000" b="0" dirty="0">
                <a:solidFill>
                  <a:srgbClr val="1552D1"/>
                </a:solidFill>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   </a:t>
            </a:r>
            <a:endParaRPr lang="en-US" sz="2000" b="0" dirty="0">
              <a:latin typeface="Times New Roman" panose="02020603050405020304" charset="0"/>
              <a:ea typeface="楷体" panose="02010609060101010101" charset="-122"/>
              <a:cs typeface="Times New Roman" panose="02020603050405020304" charset="0"/>
            </a:endParaRPr>
          </a:p>
          <a:p>
            <a:pPr indent="266700">
              <a:lnSpc>
                <a:spcPct val="90000"/>
              </a:lnSpc>
            </a:pPr>
            <a:r>
              <a:rPr lang="en-US" sz="2000" b="0" dirty="0">
                <a:latin typeface="Times New Roman" panose="02020603050405020304" charset="0"/>
                <a:ea typeface="楷体" panose="02010609060101010101" charset="-122"/>
                <a:cs typeface="Times New Roman" panose="02020603050405020304" charset="0"/>
              </a:rPr>
              <a:t>     My excitement was </a:t>
            </a:r>
            <a:r>
              <a:rPr lang="en-US" sz="2000" b="0" dirty="0">
                <a:solidFill>
                  <a:srgbClr val="1552D1"/>
                </a:solidFill>
                <a:latin typeface="Times New Roman" panose="02020603050405020304" charset="0"/>
                <a:ea typeface="楷体" panose="02010609060101010101" charset="-122"/>
                <a:cs typeface="Times New Roman" panose="02020603050405020304" charset="0"/>
              </a:rPr>
              <a:t>short-lived(</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短暂的</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The pumpkin was heavy. “I’m going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set it down(</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放下</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now,” I said, and with Jason helping to </a:t>
            </a:r>
            <a:r>
              <a:rPr lang="en-US" sz="2000" b="1" u="sng" dirty="0">
                <a:solidFill>
                  <a:schemeClr val="tx1"/>
                </a:solidFill>
                <a:latin typeface="Times New Roman" panose="02020603050405020304" charset="0"/>
                <a:ea typeface="楷体" panose="02010609060101010101" charset="-122"/>
                <a:cs typeface="Times New Roman" panose="02020603050405020304" charset="0"/>
              </a:rPr>
              <a:t>support</a:t>
            </a:r>
            <a:r>
              <a:rPr lang="en-US" sz="2000" b="1" dirty="0">
                <a:solidFill>
                  <a:schemeClr val="tx1"/>
                </a:solidFill>
                <a:latin typeface="Times New Roman" panose="02020603050405020304" charset="0"/>
                <a:ea typeface="楷体" panose="02010609060101010101" charset="-122"/>
                <a:cs typeface="Times New Roman" panose="02020603050405020304" charset="0"/>
              </a:rPr>
              <a:t> </a:t>
            </a:r>
            <a:r>
              <a:rPr lang="en-US" sz="2000" b="0" dirty="0">
                <a:solidFill>
                  <a:schemeClr val="tx1"/>
                </a:solidFill>
                <a:latin typeface="Times New Roman" panose="02020603050405020304" charset="0"/>
                <a:ea typeface="楷体" panose="02010609060101010101" charset="-122"/>
                <a:cs typeface="Times New Roman" panose="02020603050405020304" charset="0"/>
              </a:rPr>
              <a:t>its weight</a:t>
            </a:r>
            <a:r>
              <a:rPr lang="en-US" sz="2000" b="0" dirty="0">
                <a:latin typeface="Times New Roman" panose="02020603050405020304" charset="0"/>
                <a:ea typeface="楷体" panose="02010609060101010101" charset="-122"/>
                <a:cs typeface="Times New Roman" panose="02020603050405020304" charset="0"/>
              </a:rPr>
              <a:t>, I bent back over the table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give it somewhere to </a:t>
            </a:r>
            <a:r>
              <a:rPr lang="en-US" sz="2000" b="1" u="sng" dirty="0">
                <a:solidFill>
                  <a:srgbClr val="1552D1"/>
                </a:solidFill>
                <a:latin typeface="Times New Roman" panose="02020603050405020304" charset="0"/>
                <a:ea typeface="楷体" panose="02010609060101010101" charset="-122"/>
                <a:cs typeface="Times New Roman" panose="02020603050405020304" charset="0"/>
              </a:rPr>
              <a:t>rest</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zh-CN" altLang="en-US" sz="2000" dirty="0">
                <a:solidFill>
                  <a:srgbClr val="1552D1"/>
                </a:solidFill>
                <a:latin typeface="Times New Roman" panose="02020603050405020304" charset="0"/>
                <a:ea typeface="楷体" panose="02010609060101010101" charset="-122"/>
                <a:cs typeface="Times New Roman" panose="02020603050405020304" charset="0"/>
              </a:rPr>
              <a:t>找个位置放下</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It was only when I tried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remove my head(</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挪出脑袋</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that I realized </a:t>
            </a:r>
            <a:r>
              <a:rPr lang="en-US" sz="2000" b="0" dirty="0">
                <a:solidFill>
                  <a:schemeClr val="tx1"/>
                </a:solidFill>
                <a:latin typeface="Times New Roman" panose="02020603050405020304" charset="0"/>
                <a:ea typeface="楷体" panose="02010609060101010101" charset="-122"/>
                <a:cs typeface="Times New Roman" panose="02020603050405020304" charset="0"/>
              </a:rPr>
              <a:t>getting out was going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be less straightforward than getting in</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不</a:t>
            </a:r>
            <a:r>
              <a:rPr lang="zh-CN" altLang="en-US" sz="2000" b="0" dirty="0" err="1">
                <a:solidFill>
                  <a:srgbClr val="1552D1"/>
                </a:solidFill>
                <a:latin typeface="Times New Roman" panose="02020603050405020304" charset="0"/>
                <a:ea typeface="楷体" panose="02010609060101010101" charset="-122"/>
                <a:cs typeface="Times New Roman" panose="02020603050405020304" charset="0"/>
              </a:rPr>
              <a:t>会</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像进去那样直截了当</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solidFill>
                  <a:srgbClr val="C00000"/>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When I </a:t>
            </a:r>
            <a:r>
              <a:rPr lang="en-US" sz="2000" b="1" u="sng" dirty="0">
                <a:latin typeface="Times New Roman" panose="02020603050405020304" charset="0"/>
                <a:ea typeface="楷体" panose="02010609060101010101" charset="-122"/>
                <a:cs typeface="Times New Roman" panose="02020603050405020304" charset="0"/>
              </a:rPr>
              <a:t>pulled</a:t>
            </a:r>
            <a:r>
              <a:rPr lang="en-US" sz="2000" b="1" dirty="0">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hard, my nose </a:t>
            </a:r>
            <a:r>
              <a:rPr lang="en-US" sz="2000" b="0" dirty="0">
                <a:solidFill>
                  <a:srgbClr val="1552D1"/>
                </a:solidFill>
                <a:latin typeface="Times New Roman" panose="02020603050405020304" charset="0"/>
                <a:ea typeface="楷体" panose="02010609060101010101" charset="-122"/>
                <a:cs typeface="Times New Roman" panose="02020603050405020304" charset="0"/>
              </a:rPr>
              <a:t>got in the way(</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挡住</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I </a:t>
            </a:r>
            <a:r>
              <a:rPr lang="en-US" sz="2000" b="0" dirty="0">
                <a:solidFill>
                  <a:srgbClr val="1552D1"/>
                </a:solidFill>
                <a:latin typeface="Times New Roman" panose="02020603050405020304" charset="0"/>
                <a:ea typeface="楷体" panose="02010609060101010101" charset="-122"/>
                <a:cs typeface="Times New Roman" panose="02020603050405020304" charset="0"/>
              </a:rPr>
              <a:t>got into a panic(</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陷入恐慌</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as I </a:t>
            </a:r>
            <a:r>
              <a:rPr lang="en-US" sz="2000" b="0" dirty="0">
                <a:solidFill>
                  <a:srgbClr val="1552D1"/>
                </a:solidFill>
                <a:latin typeface="Times New Roman" panose="02020603050405020304" charset="0"/>
                <a:ea typeface="楷体" panose="02010609060101010101" charset="-122"/>
                <a:cs typeface="Times New Roman" panose="02020603050405020304" charset="0"/>
              </a:rPr>
              <a:t>pressed firmly against the table(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紧紧</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按住</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桌子</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solidFill>
                  <a:srgbClr val="C00000"/>
                </a:solidFill>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and</a:t>
            </a:r>
            <a:r>
              <a:rPr lang="en-US" sz="2000" b="0" dirty="0">
                <a:solidFill>
                  <a:srgbClr val="1552D1"/>
                </a:solidFill>
                <a:latin typeface="Times New Roman" panose="02020603050405020304" charset="0"/>
                <a:ea typeface="楷体" panose="02010609060101010101" charset="-122"/>
                <a:cs typeface="Times New Roman" panose="02020603050405020304" charset="0"/>
              </a:rPr>
              <a:t> moved my head around trying to find the right angle</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转来转去，想找到合适的角度</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but it was no use. “I can’t get it out!” I shouted, </a:t>
            </a:r>
            <a:r>
              <a:rPr lang="en-US" sz="2000" b="0" dirty="0">
                <a:solidFill>
                  <a:srgbClr val="1552D1"/>
                </a:solidFill>
                <a:latin typeface="Times New Roman" panose="02020603050405020304" charset="0"/>
                <a:ea typeface="楷体" panose="02010609060101010101" charset="-122"/>
                <a:cs typeface="Times New Roman" panose="02020603050405020304" charset="0"/>
              </a:rPr>
              <a:t>my voice sounding unnaturally loud in the enclosed space(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我的声音在</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这</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封闭空间里听起来很不自然地响</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endParaRPr lang="en-US" altLang="en-US" sz="2000" b="0" dirty="0">
              <a:solidFill>
                <a:srgbClr val="1552D1"/>
              </a:solidFill>
              <a:latin typeface="Times New Roman" panose="02020603050405020304" charset="0"/>
              <a:ea typeface="楷体" panose="02010609060101010101" charset="-122"/>
              <a:cs typeface="Times New Roman" panose="02020603050405020304" charset="0"/>
            </a:endParaRPr>
          </a:p>
        </p:txBody>
      </p:sp>
      <p:sp>
        <p:nvSpPr>
          <p:cNvPr id="9" name="标题 8"/>
          <p:cNvSpPr>
            <a:spLocks noGrp="1"/>
          </p:cNvSpPr>
          <p:nvPr>
            <p:ph type="title"/>
          </p:nvPr>
        </p:nvSpPr>
        <p:spPr>
          <a:xfrm>
            <a:off x="635" y="0"/>
            <a:ext cx="8224520" cy="523875"/>
          </a:xfrm>
          <a:solidFill>
            <a:schemeClr val="bg2"/>
          </a:solidFill>
        </p:spPr>
        <p:txBody>
          <a:bodyPr>
            <a:normAutofit fontScale="90000"/>
          </a:bodyPr>
          <a:lstStyle/>
          <a:p>
            <a:r>
              <a:rPr lang="en-US" altLang="zh-CN" b="1"/>
              <a:t>Read for the theme and the conflict(s)</a:t>
            </a:r>
            <a:endParaRPr lang="en-US" altLang="zh-CN" b="1"/>
          </a:p>
        </p:txBody>
      </p:sp>
      <p:sp>
        <p:nvSpPr>
          <p:cNvPr id="12" name="标题 8"/>
          <p:cNvSpPr>
            <a:spLocks noGrp="1"/>
          </p:cNvSpPr>
          <p:nvPr/>
        </p:nvSpPr>
        <p:spPr>
          <a:xfrm>
            <a:off x="9044940" y="0"/>
            <a:ext cx="3147060" cy="523875"/>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a:t>CK</a:t>
            </a:r>
            <a:r>
              <a:rPr lang="en-US" altLang="zh-CN" sz="3200" b="1">
                <a:solidFill>
                  <a:srgbClr val="FF0000"/>
                </a:solidFill>
              </a:rPr>
              <a:t>2</a:t>
            </a:r>
            <a:r>
              <a:rPr lang="en-US" altLang="zh-CN" sz="3200" b="1"/>
              <a:t>51 Approach</a:t>
            </a:r>
            <a:endParaRPr lang="en-US" altLang="zh-CN" sz="32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6350"/>
            <a:ext cx="3502025" cy="460375"/>
          </a:xfrm>
          <a:prstGeom prst="rect">
            <a:avLst/>
          </a:prstGeom>
          <a:solidFill>
            <a:schemeClr val="accent2">
              <a:lumMod val="50000"/>
            </a:schemeClr>
          </a:solidFill>
        </p:spPr>
        <p:txBody>
          <a:bodyPr wrap="square" rtlCol="0" anchor="t">
            <a:spAutoFit/>
          </a:bodyPr>
          <a:lstStyle/>
          <a:p>
            <a:pPr algn="l">
              <a:lnSpc>
                <a:spcPct val="100000"/>
              </a:lnSpc>
            </a:pPr>
            <a:r>
              <a:rPr lang="en-US" altLang="zh-CN" sz="2400" b="1" dirty="0">
                <a:solidFill>
                  <a:schemeClr val="accent4">
                    <a:lumMod val="60000"/>
                    <a:lumOff val="40000"/>
                  </a:schemeClr>
                </a:solidFill>
                <a:latin typeface="黑体" panose="02010609060101010101" charset="-122"/>
                <a:ea typeface="黑体" panose="02010609060101010101" charset="-122"/>
                <a:cs typeface="黑体" panose="02010609060101010101" charset="-122"/>
                <a:sym typeface="+mn-ea"/>
              </a:rPr>
              <a:t>2021年1</a:t>
            </a:r>
            <a:r>
              <a:rPr lang="zh-CN" altLang="en-US" sz="2400" b="1" dirty="0">
                <a:solidFill>
                  <a:schemeClr val="accent4">
                    <a:lumMod val="60000"/>
                    <a:lumOff val="40000"/>
                  </a:schemeClr>
                </a:solidFill>
                <a:latin typeface="黑体" panose="02010609060101010101" charset="-122"/>
                <a:ea typeface="黑体" panose="02010609060101010101" charset="-122"/>
                <a:cs typeface="黑体" panose="02010609060101010101" charset="-122"/>
                <a:sym typeface="+mn-ea"/>
              </a:rPr>
              <a:t>月高考  南瓜</a:t>
            </a:r>
            <a:endParaRPr lang="zh-CN" altLang="en-US" sz="2400" b="1" dirty="0">
              <a:solidFill>
                <a:schemeClr val="accent4">
                  <a:lumMod val="60000"/>
                  <a:lumOff val="40000"/>
                </a:schemeClr>
              </a:solidFill>
              <a:latin typeface="黑体" panose="02010609060101010101" charset="-122"/>
              <a:ea typeface="黑体" panose="02010609060101010101" charset="-122"/>
              <a:cs typeface="黑体" panose="02010609060101010101" charset="-122"/>
              <a:sym typeface="+mn-ea"/>
            </a:endParaRPr>
          </a:p>
        </p:txBody>
      </p:sp>
      <p:grpSp>
        <p:nvGrpSpPr>
          <p:cNvPr id="14" name="组合 13"/>
          <p:cNvGrpSpPr/>
          <p:nvPr/>
        </p:nvGrpSpPr>
        <p:grpSpPr>
          <a:xfrm>
            <a:off x="2743835" y="2409825"/>
            <a:ext cx="5925820" cy="3369310"/>
            <a:chOff x="5007" y="2182"/>
            <a:chExt cx="9332" cy="5306"/>
          </a:xfrm>
        </p:grpSpPr>
        <p:cxnSp>
          <p:nvCxnSpPr>
            <p:cNvPr id="4" name="直接连接符 3"/>
            <p:cNvCxnSpPr/>
            <p:nvPr/>
          </p:nvCxnSpPr>
          <p:spPr>
            <a:xfrm flipV="1">
              <a:off x="5007" y="7476"/>
              <a:ext cx="2435" cy="13"/>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386" y="2182"/>
              <a:ext cx="2307" cy="5291"/>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9681" y="2245"/>
              <a:ext cx="2216" cy="5156"/>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1905" y="7359"/>
              <a:ext cx="2435" cy="13"/>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3291840" y="5638165"/>
            <a:ext cx="1487170" cy="632460"/>
          </a:xfrm>
          <a:prstGeom prst="rect">
            <a:avLst/>
          </a:prstGeom>
          <a:solidFill>
            <a:schemeClr val="bg1"/>
          </a:solidFill>
        </p:spPr>
        <p:txBody>
          <a:bodyPr wrap="none" rtlCol="0" anchor="t">
            <a:spAutoFit/>
          </a:bodyPr>
          <a:lstStyle/>
          <a:p>
            <a:pPr algn="l">
              <a:lnSpc>
                <a:spcPct val="80000"/>
              </a:lnSpc>
            </a:pPr>
            <a:r>
              <a:rPr lang="en-US" altLang="zh-CN" sz="2200" b="1">
                <a:solidFill>
                  <a:srgbClr val="C00000"/>
                </a:solidFill>
                <a:sym typeface="+mn-ea"/>
              </a:rPr>
              <a:t>E</a:t>
            </a:r>
            <a:r>
              <a:rPr lang="zh-CN" altLang="en-US" sz="2200" b="1">
                <a:solidFill>
                  <a:srgbClr val="C00000"/>
                </a:solidFill>
                <a:sym typeface="+mn-ea"/>
              </a:rPr>
              <a:t>xposition</a:t>
            </a:r>
            <a:endParaRPr lang="zh-CN" altLang="en-US" sz="2200" b="1">
              <a:solidFill>
                <a:srgbClr val="C00000"/>
              </a:solidFill>
              <a:sym typeface="+mn-ea"/>
            </a:endParaRPr>
          </a:p>
          <a:p>
            <a:pPr algn="l">
              <a:lnSpc>
                <a:spcPct val="80000"/>
              </a:lnSpc>
            </a:pPr>
            <a:r>
              <a:rPr lang="en-US" altLang="zh-CN" sz="2200">
                <a:latin typeface="Times New Roman" panose="02020603050405020304" charset="0"/>
                <a:ea typeface="楷体" panose="02010609060101010101" charset="-122"/>
                <a:cs typeface="Times New Roman" panose="02020603050405020304" charset="0"/>
                <a:sym typeface="+mn-ea"/>
              </a:rPr>
              <a:t>(</a:t>
            </a:r>
            <a:r>
              <a:rPr lang="zh-CN" altLang="en-US" sz="2200">
                <a:latin typeface="Times New Roman" panose="02020603050405020304" charset="0"/>
                <a:ea typeface="楷体" panose="02010609060101010101" charset="-122"/>
                <a:cs typeface="Times New Roman" panose="02020603050405020304" charset="0"/>
                <a:sym typeface="+mn-ea"/>
              </a:rPr>
              <a:t>情节交代</a:t>
            </a:r>
            <a:r>
              <a:rPr lang="en-US" altLang="zh-CN" sz="2200">
                <a:latin typeface="Times New Roman" panose="02020603050405020304" charset="0"/>
                <a:ea typeface="楷体" panose="02010609060101010101" charset="-122"/>
                <a:cs typeface="Times New Roman" panose="02020603050405020304" charset="0"/>
                <a:sym typeface="+mn-ea"/>
              </a:rPr>
              <a:t>)</a:t>
            </a:r>
            <a:endParaRPr lang="en-US" altLang="zh-CN" sz="2200">
              <a:latin typeface="Times New Roman" panose="02020603050405020304" charset="0"/>
              <a:ea typeface="楷体" panose="02010609060101010101" charset="-122"/>
              <a:cs typeface="Times New Roman" panose="02020603050405020304" charset="0"/>
              <a:sym typeface="+mn-ea"/>
            </a:endParaRPr>
          </a:p>
        </p:txBody>
      </p:sp>
      <p:sp>
        <p:nvSpPr>
          <p:cNvPr id="100" name="文本框 99"/>
          <p:cNvSpPr txBox="1"/>
          <p:nvPr/>
        </p:nvSpPr>
        <p:spPr>
          <a:xfrm>
            <a:off x="3211195" y="4234815"/>
            <a:ext cx="1777365" cy="632460"/>
          </a:xfrm>
          <a:prstGeom prst="rect">
            <a:avLst/>
          </a:prstGeom>
          <a:solidFill>
            <a:schemeClr val="bg1"/>
          </a:solidFill>
          <a:ln w="9525">
            <a:solidFill>
              <a:schemeClr val="bg1"/>
            </a:solidFill>
          </a:ln>
        </p:spPr>
        <p:txBody>
          <a:bodyPr wrap="square">
            <a:spAutoFit/>
          </a:bodyPr>
          <a:lstStyle/>
          <a:p>
            <a:pPr indent="0">
              <a:lnSpc>
                <a:spcPct val="80000"/>
              </a:lnSpc>
            </a:pPr>
            <a:r>
              <a:rPr lang="en-US" sz="2200" b="1">
                <a:solidFill>
                  <a:srgbClr val="C00000"/>
                </a:solidFill>
                <a:latin typeface="Calibri" panose="020F0502020204030204" charset="0"/>
                <a:ea typeface="宋体" panose="02010600030101010101" pitchFamily="2" charset="-122"/>
                <a:cs typeface="Times New Roman" panose="02020603050405020304" charset="0"/>
              </a:rPr>
              <a:t> Rising action</a:t>
            </a:r>
            <a:endParaRPr lang="en-US" sz="2200" b="1">
              <a:solidFill>
                <a:srgbClr val="C00000"/>
              </a:solidFill>
              <a:latin typeface="Calibri" panose="020F0502020204030204" charset="0"/>
              <a:ea typeface="宋体" panose="02010600030101010101" pitchFamily="2" charset="-122"/>
              <a:cs typeface="Times New Roman" panose="02020603050405020304" charset="0"/>
            </a:endParaRPr>
          </a:p>
          <a:p>
            <a:pPr indent="0">
              <a:lnSpc>
                <a:spcPct val="80000"/>
              </a:lnSpc>
            </a:pPr>
            <a:r>
              <a:rPr lang="en-US" sz="2200" b="1">
                <a:solidFill>
                  <a:schemeClr val="tx1"/>
                </a:solidFill>
                <a:latin typeface="Times New Roman" panose="02020603050405020304" charset="0"/>
                <a:ea typeface="楷体" panose="02010609060101010101" charset="-122"/>
                <a:cs typeface="Times New Roman" panose="02020603050405020304" charset="0"/>
              </a:rPr>
              <a:t>(</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c</a:t>
            </a:r>
            <a:r>
              <a:rPr lang="zh-CN" altLang="en-US" sz="2200">
                <a:solidFill>
                  <a:schemeClr val="tx1"/>
                </a:solidFill>
                <a:latin typeface="Times New Roman" panose="02020603050405020304" charset="0"/>
                <a:ea typeface="楷体" panose="02010609060101010101" charset="-122"/>
                <a:cs typeface="Times New Roman" panose="02020603050405020304" charset="0"/>
                <a:sym typeface="+mn-ea"/>
              </a:rPr>
              <a:t>onflict</a:t>
            </a:r>
            <a:r>
              <a:rPr lang="zh-CN" altLang="en-US" sz="2200">
                <a:latin typeface="Times New Roman" panose="02020603050405020304" charset="0"/>
                <a:ea typeface="楷体" panose="02010609060101010101" charset="-122"/>
                <a:cs typeface="Times New Roman" panose="02020603050405020304" charset="0"/>
                <a:sym typeface="+mn-ea"/>
              </a:rPr>
              <a:t>激化</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a:t>
            </a:r>
            <a:endParaRPr lang="zh-CN" altLang="en-US" sz="2200">
              <a:latin typeface="Times New Roman" panose="02020603050405020304" charset="0"/>
              <a:ea typeface="楷体" panose="02010609060101010101" charset="-122"/>
              <a:cs typeface="Times New Roman" panose="02020603050405020304" charset="0"/>
            </a:endParaRPr>
          </a:p>
        </p:txBody>
      </p:sp>
      <p:sp>
        <p:nvSpPr>
          <p:cNvPr id="11" name="文本框 10"/>
          <p:cNvSpPr txBox="1"/>
          <p:nvPr/>
        </p:nvSpPr>
        <p:spPr>
          <a:xfrm>
            <a:off x="4779010" y="1830705"/>
            <a:ext cx="5209540" cy="429895"/>
          </a:xfrm>
          <a:prstGeom prst="rect">
            <a:avLst/>
          </a:prstGeom>
          <a:solidFill>
            <a:schemeClr val="bg1"/>
          </a:solid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Climax</a:t>
            </a:r>
            <a:r>
              <a:rPr lang="en-US" sz="2200">
                <a:solidFill>
                  <a:schemeClr val="tx1"/>
                </a:solidFill>
                <a:latin typeface="Times New Roman" panose="02020603050405020304" charset="0"/>
                <a:ea typeface="楷体" panose="02010609060101010101" charset="-122"/>
                <a:cs typeface="Times New Roman" panose="02020603050405020304" charset="0"/>
              </a:rPr>
              <a:t>(</a:t>
            </a:r>
            <a:r>
              <a:rPr lang="en-US" sz="2200">
                <a:solidFill>
                  <a:schemeClr val="tx1"/>
                </a:solidFill>
                <a:latin typeface="Times New Roman" panose="02020603050405020304" charset="0"/>
                <a:ea typeface="楷体" panose="02010609060101010101" charset="-122"/>
                <a:cs typeface="Times New Roman" panose="02020603050405020304" charset="0"/>
                <a:sym typeface="+mn-ea"/>
              </a:rPr>
              <a:t>conflict</a:t>
            </a:r>
            <a:r>
              <a:rPr lang="zh-CN" altLang="en-US" sz="2200">
                <a:solidFill>
                  <a:schemeClr val="tx1"/>
                </a:solidFill>
                <a:latin typeface="Times New Roman" panose="02020603050405020304" charset="0"/>
                <a:ea typeface="楷体" panose="02010609060101010101" charset="-122"/>
                <a:cs typeface="Times New Roman" panose="02020603050405020304" charset="0"/>
                <a:sym typeface="+mn-ea"/>
              </a:rPr>
              <a:t>最大化</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a:t>
            </a:r>
            <a:r>
              <a:rPr lang="en-US" altLang="zh-CN" sz="2200">
                <a:latin typeface="Times New Roman" panose="02020603050405020304" charset="0"/>
                <a:ea typeface="宋体" panose="02010600030101010101" pitchFamily="2" charset="-122"/>
                <a:cs typeface="Times New Roman" panose="02020603050405020304" charset="0"/>
                <a:sym typeface="+mn-ea"/>
              </a:rPr>
              <a:t>turning point</a:t>
            </a:r>
            <a:r>
              <a:rPr lang="zh-CN" altLang="en-US" sz="2200">
                <a:latin typeface="楷体" panose="02010609060101010101" charset="-122"/>
                <a:ea typeface="楷体" panose="02010609060101010101" charset="-122"/>
                <a:cs typeface="Times New Roman" panose="02020603050405020304" charset="0"/>
                <a:sym typeface="+mn-ea"/>
              </a:rPr>
              <a:t>转折点</a:t>
            </a:r>
            <a:r>
              <a:rPr lang="en-US" altLang="zh-CN" sz="2200">
                <a:latin typeface="Times New Roman" panose="02020603050405020304" charset="0"/>
                <a:ea typeface="楷体" panose="02010609060101010101" charset="-122"/>
                <a:cs typeface="Times New Roman" panose="02020603050405020304" charset="0"/>
                <a:sym typeface="+mn-ea"/>
              </a:rPr>
              <a:t>)</a:t>
            </a:r>
            <a:endParaRPr lang="zh-CN" altLang="en-US" sz="2200">
              <a:latin typeface="Calibri" panose="020F0502020204030204" charset="0"/>
              <a:ea typeface="宋体" panose="02010600030101010101" pitchFamily="2" charset="-122"/>
              <a:sym typeface="+mn-ea"/>
            </a:endParaRPr>
          </a:p>
        </p:txBody>
      </p:sp>
      <p:sp>
        <p:nvSpPr>
          <p:cNvPr id="12" name="文本框 11"/>
          <p:cNvSpPr txBox="1"/>
          <p:nvPr/>
        </p:nvSpPr>
        <p:spPr>
          <a:xfrm>
            <a:off x="6574790" y="3801110"/>
            <a:ext cx="3353435" cy="429895"/>
          </a:xfrm>
          <a:prstGeom prst="rect">
            <a:avLst/>
          </a:prstGeom>
          <a:solidFill>
            <a:schemeClr val="bg1"/>
          </a:solid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Falling action</a:t>
            </a:r>
            <a:r>
              <a:rPr lang="en-US" sz="2200" b="1">
                <a:solidFill>
                  <a:schemeClr val="tx1"/>
                </a:solidFill>
                <a:latin typeface="Times New Roman" panose="02020603050405020304" charset="0"/>
                <a:ea typeface="楷体" panose="02010609060101010101" charset="-122"/>
                <a:cs typeface="Times New Roman" panose="02020603050405020304" charset="0"/>
              </a:rPr>
              <a:t>(</a:t>
            </a:r>
            <a:r>
              <a:rPr lang="en-US" sz="2200">
                <a:solidFill>
                  <a:schemeClr val="tx1"/>
                </a:solidFill>
                <a:latin typeface="Times New Roman" panose="02020603050405020304" charset="0"/>
                <a:ea typeface="楷体" panose="02010609060101010101" charset="-122"/>
                <a:cs typeface="Times New Roman" panose="02020603050405020304" charset="0"/>
                <a:sym typeface="+mn-ea"/>
              </a:rPr>
              <a:t>conflict</a:t>
            </a:r>
            <a:r>
              <a:rPr lang="zh-CN" altLang="en-US" sz="2200">
                <a:latin typeface="Times New Roman" panose="02020603050405020304" charset="0"/>
                <a:ea typeface="楷体" panose="02010609060101010101" charset="-122"/>
                <a:cs typeface="Times New Roman" panose="02020603050405020304" charset="0"/>
                <a:sym typeface="+mn-ea"/>
              </a:rPr>
              <a:t>缓延</a:t>
            </a:r>
            <a:r>
              <a:rPr lang="en-US" altLang="zh-CN" sz="2200">
                <a:latin typeface="Times New Roman" panose="02020603050405020304" charset="0"/>
                <a:ea typeface="楷体" panose="02010609060101010101" charset="-122"/>
                <a:cs typeface="Times New Roman" panose="02020603050405020304" charset="0"/>
                <a:sym typeface="+mn-ea"/>
              </a:rPr>
              <a:t>)</a:t>
            </a:r>
            <a:endParaRPr lang="en-US" altLang="en-US" sz="2200" b="1">
              <a:solidFill>
                <a:schemeClr val="tx1"/>
              </a:solidFill>
              <a:latin typeface="Times New Roman" panose="02020603050405020304" charset="0"/>
              <a:ea typeface="楷体" panose="02010609060101010101" charset="-122"/>
              <a:cs typeface="Times New Roman" panose="02020603050405020304" charset="0"/>
            </a:endParaRPr>
          </a:p>
        </p:txBody>
      </p:sp>
      <p:sp>
        <p:nvSpPr>
          <p:cNvPr id="13" name="文本框 12"/>
          <p:cNvSpPr txBox="1"/>
          <p:nvPr/>
        </p:nvSpPr>
        <p:spPr>
          <a:xfrm>
            <a:off x="6144260" y="5769610"/>
            <a:ext cx="3068955" cy="429895"/>
          </a:xfrm>
          <a:prstGeom prst="rect">
            <a:avLst/>
          </a:prstGeom>
          <a:no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Resolution</a:t>
            </a:r>
            <a:r>
              <a:rPr lang="en-US" sz="2200" b="1">
                <a:latin typeface="Times New Roman" panose="02020603050405020304" charset="0"/>
                <a:ea typeface="楷体" panose="02010609060101010101" charset="-122"/>
                <a:cs typeface="Times New Roman" panose="02020603050405020304" charset="0"/>
                <a:sym typeface="+mn-ea"/>
              </a:rPr>
              <a:t>(</a:t>
            </a:r>
            <a:r>
              <a:rPr lang="en-US" sz="2200">
                <a:latin typeface="Times New Roman" panose="02020603050405020304" charset="0"/>
                <a:ea typeface="楷体" panose="02010609060101010101" charset="-122"/>
                <a:cs typeface="Times New Roman" panose="02020603050405020304" charset="0"/>
                <a:sym typeface="+mn-ea"/>
              </a:rPr>
              <a:t>conflict</a:t>
            </a:r>
            <a:r>
              <a:rPr lang="zh-CN" sz="2200">
                <a:latin typeface="Times New Roman" panose="02020603050405020304" charset="0"/>
                <a:ea typeface="楷体" panose="02010609060101010101" charset="-122"/>
                <a:cs typeface="Times New Roman" panose="02020603050405020304" charset="0"/>
                <a:sym typeface="+mn-ea"/>
              </a:rPr>
              <a:t>解开</a:t>
            </a:r>
            <a:r>
              <a:rPr lang="en-US" sz="2200" b="1">
                <a:latin typeface="Times New Roman" panose="02020603050405020304" charset="0"/>
                <a:ea typeface="楷体" panose="02010609060101010101" charset="-122"/>
                <a:cs typeface="Times New Roman" panose="02020603050405020304" charset="0"/>
                <a:sym typeface="+mn-ea"/>
              </a:rPr>
              <a:t>)</a:t>
            </a:r>
            <a:endParaRPr lang="zh-CN" altLang="en-US" sz="2200"/>
          </a:p>
        </p:txBody>
      </p:sp>
      <p:sp>
        <p:nvSpPr>
          <p:cNvPr id="15" name="文本框 14"/>
          <p:cNvSpPr txBox="1"/>
          <p:nvPr/>
        </p:nvSpPr>
        <p:spPr>
          <a:xfrm>
            <a:off x="6144260" y="6125210"/>
            <a:ext cx="2453640" cy="429895"/>
          </a:xfrm>
          <a:prstGeom prst="rect">
            <a:avLst/>
          </a:prstGeom>
          <a:no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Denouement</a:t>
            </a:r>
            <a:r>
              <a:rPr lang="en-US" sz="2200" b="1">
                <a:solidFill>
                  <a:schemeClr val="tx1"/>
                </a:solidFill>
                <a:latin typeface="Times New Roman" panose="02020603050405020304" charset="0"/>
                <a:ea typeface="楷体" panose="02010609060101010101" charset="-122"/>
                <a:cs typeface="Times New Roman" panose="02020603050405020304" charset="0"/>
              </a:rPr>
              <a:t>(</a:t>
            </a:r>
            <a:r>
              <a:rPr lang="zh-CN" altLang="en-US" sz="2200">
                <a:solidFill>
                  <a:schemeClr val="tx1"/>
                </a:solidFill>
                <a:latin typeface="Times New Roman" panose="02020603050405020304" charset="0"/>
                <a:ea typeface="楷体" panose="02010609060101010101" charset="-122"/>
                <a:cs typeface="Times New Roman" panose="02020603050405020304" charset="0"/>
                <a:sym typeface="+mn-ea"/>
              </a:rPr>
              <a:t>结尾</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a:t>
            </a:r>
            <a:endParaRPr lang="en-US" altLang="zh-CN" sz="2200" b="0">
              <a:solidFill>
                <a:schemeClr val="tx1"/>
              </a:solidFill>
              <a:latin typeface="Times New Roman" panose="02020603050405020304" charset="0"/>
              <a:ea typeface="楷体" panose="02010609060101010101" charset="-122"/>
              <a:cs typeface="Times New Roman" panose="02020603050405020304" charset="0"/>
              <a:sym typeface="+mn-ea"/>
            </a:endParaRPr>
          </a:p>
        </p:txBody>
      </p:sp>
      <p:sp>
        <p:nvSpPr>
          <p:cNvPr id="3" name="文本框 2"/>
          <p:cNvSpPr txBox="1"/>
          <p:nvPr/>
        </p:nvSpPr>
        <p:spPr>
          <a:xfrm>
            <a:off x="48895" y="3298825"/>
            <a:ext cx="4888230" cy="1510665"/>
          </a:xfrm>
          <a:prstGeom prst="rect">
            <a:avLst/>
          </a:prstGeom>
          <a:noFill/>
          <a:ln w="9525">
            <a:noFill/>
          </a:ln>
        </p:spPr>
        <p:txBody>
          <a:bodyPr wrap="square">
            <a:spAutoFit/>
          </a:bodyPr>
          <a:lstStyle/>
          <a:p>
            <a:pPr eaLnBrk="1" hangingPunct="1">
              <a:lnSpc>
                <a:spcPct val="70000"/>
              </a:lnSpc>
              <a:spcBef>
                <a:spcPct val="0"/>
              </a:spcBef>
              <a:buClrTx/>
              <a:buFont typeface="Arial" panose="020B0604020202020204" pitchFamily="34" charset="0"/>
              <a:buNone/>
            </a:pPr>
            <a:r>
              <a:rPr lang="en-US" sz="2200" b="0">
                <a:latin typeface="Times New Roman" panose="02020603050405020304" charset="0"/>
                <a:ea typeface="宋体" panose="02010600030101010101" pitchFamily="2" charset="-122"/>
                <a:cs typeface="Times New Roman" panose="02020603050405020304" charset="0"/>
              </a:rPr>
              <a:t>To prove that the winner was Me not Jason, I managed to put my head into my pumpkin feeling excited, with my mom was filming. </a:t>
            </a:r>
            <a:endParaRPr lang="en-US" sz="2200" b="0">
              <a:latin typeface="Times New Roman" panose="02020603050405020304" charset="0"/>
              <a:ea typeface="宋体" panose="02010600030101010101" pitchFamily="2" charset="-122"/>
              <a:cs typeface="Times New Roman" panose="02020603050405020304" charset="0"/>
            </a:endParaRPr>
          </a:p>
          <a:p>
            <a:pPr eaLnBrk="1" hangingPunct="1">
              <a:lnSpc>
                <a:spcPct val="70000"/>
              </a:lnSpc>
              <a:spcBef>
                <a:spcPct val="0"/>
              </a:spcBef>
              <a:buClrTx/>
              <a:buFont typeface="Arial" panose="020B0604020202020204" pitchFamily="34" charset="0"/>
              <a:buNone/>
            </a:pPr>
            <a:r>
              <a:rPr lang="en-US" sz="2200" b="1" i="1" u="sng">
                <a:solidFill>
                  <a:srgbClr val="2747BE"/>
                </a:solidFill>
                <a:latin typeface="Times New Roman" panose="02020603050405020304" charset="0"/>
                <a:cs typeface="Times New Roman" panose="02020603050405020304" charset="0"/>
                <a:sym typeface="+mn-ea"/>
              </a:rPr>
              <a:t>Jason; mom; head; </a:t>
            </a:r>
            <a:endParaRPr lang="en-US" sz="2200" b="1" i="1" u="sng">
              <a:solidFill>
                <a:srgbClr val="2747BE"/>
              </a:solidFill>
              <a:latin typeface="Times New Roman" panose="02020603050405020304" charset="0"/>
              <a:cs typeface="Times New Roman" panose="02020603050405020304" charset="0"/>
              <a:sym typeface="+mn-ea"/>
            </a:endParaRPr>
          </a:p>
          <a:p>
            <a:pPr eaLnBrk="1" hangingPunct="1">
              <a:lnSpc>
                <a:spcPct val="70000"/>
              </a:lnSpc>
              <a:spcBef>
                <a:spcPct val="0"/>
              </a:spcBef>
              <a:buClrTx/>
              <a:buFont typeface="Arial" panose="020B0604020202020204" pitchFamily="34" charset="0"/>
              <a:buNone/>
            </a:pPr>
            <a:r>
              <a:rPr lang="en-US" sz="2200" b="1" i="1" u="sng">
                <a:solidFill>
                  <a:srgbClr val="2747BE"/>
                </a:solidFill>
                <a:latin typeface="Times New Roman" panose="02020603050405020304" charset="0"/>
                <a:cs typeface="Times New Roman" panose="02020603050405020304" charset="0"/>
                <a:sym typeface="+mn-ea"/>
              </a:rPr>
              <a:t>nose; managed</a:t>
            </a:r>
            <a:endParaRPr lang="en-US" sz="2200" b="0">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8895" y="4951730"/>
            <a:ext cx="4542790" cy="1173480"/>
          </a:xfrm>
          <a:prstGeom prst="rect">
            <a:avLst/>
          </a:prstGeom>
          <a:noFill/>
          <a:ln w="9525">
            <a:noFill/>
          </a:ln>
        </p:spPr>
        <p:txBody>
          <a:bodyPr wrap="square">
            <a:spAutoFit/>
          </a:bodyPr>
          <a:lstStyle/>
          <a:p>
            <a:pPr indent="0">
              <a:lnSpc>
                <a:spcPct val="80000"/>
              </a:lnSpc>
            </a:pPr>
            <a:r>
              <a:rPr lang="en-US" sz="2200">
                <a:latin typeface="Times New Roman" panose="02020603050405020304" charset="0"/>
                <a:cs typeface="Times New Roman" panose="02020603050405020304" charset="0"/>
                <a:sym typeface="+mn-ea"/>
              </a:rPr>
              <a:t>Because of </a:t>
            </a:r>
            <a:r>
              <a:rPr lang="en-US" sz="2200" u="sng">
                <a:latin typeface="Times New Roman" panose="02020603050405020304" charset="0"/>
                <a:cs typeface="Times New Roman" panose="02020603050405020304" charset="0"/>
                <a:sym typeface="+mn-ea"/>
              </a:rPr>
              <a:t>Dad's rule</a:t>
            </a:r>
            <a:r>
              <a:rPr lang="en-US" sz="2200">
                <a:latin typeface="Times New Roman" panose="02020603050405020304" charset="0"/>
                <a:cs typeface="Times New Roman" panose="02020603050405020304" charset="0"/>
                <a:sym typeface="+mn-ea"/>
              </a:rPr>
              <a:t>, we competed to seek out the biggest </a:t>
            </a:r>
            <a:r>
              <a:rPr lang="en-US" sz="2200" u="sng">
                <a:latin typeface="Times New Roman" panose="02020603050405020304" charset="0"/>
                <a:cs typeface="Times New Roman" panose="02020603050405020304" charset="0"/>
                <a:sym typeface="+mn-ea"/>
              </a:rPr>
              <a:t>pumpkins </a:t>
            </a:r>
            <a:r>
              <a:rPr lang="en-US" sz="2200">
                <a:latin typeface="Times New Roman" panose="02020603050405020304" charset="0"/>
                <a:cs typeface="Times New Roman" panose="02020603050405020304" charset="0"/>
                <a:sym typeface="+mn-ea"/>
              </a:rPr>
              <a:t>and carries them by ourselves.</a:t>
            </a:r>
            <a:endParaRPr lang="en-US" sz="2200">
              <a:latin typeface="Times New Roman" panose="02020603050405020304" charset="0"/>
              <a:cs typeface="Times New Roman" panose="02020603050405020304" charset="0"/>
              <a:sym typeface="+mn-ea"/>
            </a:endParaRPr>
          </a:p>
          <a:p>
            <a:pPr indent="0">
              <a:lnSpc>
                <a:spcPct val="80000"/>
              </a:lnSpc>
            </a:pPr>
            <a:r>
              <a:rPr lang="en-US" sz="2200" b="1" i="1" u="sng">
                <a:solidFill>
                  <a:srgbClr val="2747BE"/>
                </a:solidFill>
                <a:latin typeface="Times New Roman" panose="02020603050405020304" charset="0"/>
                <a:cs typeface="Times New Roman" panose="02020603050405020304" charset="0"/>
                <a:sym typeface="+mn-ea"/>
              </a:rPr>
              <a:t>pumpkin</a:t>
            </a:r>
            <a:r>
              <a:rPr lang="en-US" sz="2200" b="1" i="1">
                <a:solidFill>
                  <a:srgbClr val="2747BE"/>
                </a:solidFill>
                <a:latin typeface="Times New Roman" panose="02020603050405020304" charset="0"/>
                <a:cs typeface="Times New Roman" panose="02020603050405020304" charset="0"/>
                <a:sym typeface="+mn-ea"/>
              </a:rPr>
              <a:t> ;</a:t>
            </a:r>
            <a:r>
              <a:rPr lang="en-US" sz="2200" b="1" i="1" u="sng">
                <a:solidFill>
                  <a:srgbClr val="2747BE"/>
                </a:solidFill>
                <a:latin typeface="Times New Roman" panose="02020603050405020304" charset="0"/>
                <a:cs typeface="Times New Roman" panose="02020603050405020304" charset="0"/>
                <a:sym typeface="+mn-ea"/>
              </a:rPr>
              <a:t>Dad</a:t>
            </a:r>
            <a:endParaRPr lang="en-US" sz="2200" b="1" i="1">
              <a:solidFill>
                <a:srgbClr val="2747BE"/>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文本框 16"/>
          <p:cNvSpPr txBox="1"/>
          <p:nvPr/>
        </p:nvSpPr>
        <p:spPr>
          <a:xfrm>
            <a:off x="6039485" y="2260600"/>
            <a:ext cx="6031865" cy="700405"/>
          </a:xfrm>
          <a:prstGeom prst="rect">
            <a:avLst/>
          </a:prstGeom>
          <a:solidFill>
            <a:schemeClr val="accent6">
              <a:lumMod val="50000"/>
            </a:schemeClr>
          </a:solidFill>
          <a:ln w="28575" cmpd="sng">
            <a:solidFill>
              <a:schemeClr val="accent1">
                <a:shade val="50000"/>
              </a:schemeClr>
            </a:solidFill>
            <a:prstDash val="sysDot"/>
          </a:ln>
        </p:spPr>
        <p:txBody>
          <a:bodyPr wrap="square">
            <a:spAutoFit/>
          </a:bodyPr>
          <a:lstStyle/>
          <a:p>
            <a:pPr indent="266700">
              <a:lnSpc>
                <a:spcPct val="90000"/>
              </a:lnSpc>
            </a:pPr>
            <a:r>
              <a:rPr lang="zh-CN" altLang="en-US" sz="2200" b="1" i="1">
                <a:solidFill>
                  <a:schemeClr val="bg1"/>
                </a:solidFill>
                <a:latin typeface="Times New Roman" panose="02020603050405020304" charset="0"/>
                <a:cs typeface="Times New Roman" panose="02020603050405020304" charset="0"/>
                <a:sym typeface="+mn-ea"/>
              </a:rPr>
              <a:t>Para1：It was five or six minutes though it felt much longer.</a:t>
            </a:r>
            <a:endParaRPr lang="zh-CN" altLang="en-US" sz="2200" b="1" i="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8" name="文本框 17"/>
          <p:cNvSpPr txBox="1"/>
          <p:nvPr/>
        </p:nvSpPr>
        <p:spPr>
          <a:xfrm>
            <a:off x="6833870" y="4298950"/>
            <a:ext cx="5358130" cy="700405"/>
          </a:xfrm>
          <a:prstGeom prst="rect">
            <a:avLst/>
          </a:prstGeom>
          <a:solidFill>
            <a:schemeClr val="accent6">
              <a:lumMod val="50000"/>
            </a:schemeClr>
          </a:solidFill>
          <a:ln w="28575" cmpd="sng">
            <a:solidFill>
              <a:schemeClr val="accent1">
                <a:shade val="50000"/>
              </a:schemeClr>
            </a:solidFill>
            <a:prstDash val="sysDot"/>
          </a:ln>
        </p:spPr>
        <p:txBody>
          <a:bodyPr wrap="square">
            <a:spAutoFit/>
          </a:bodyPr>
          <a:lstStyle/>
          <a:p>
            <a:pPr indent="266700">
              <a:lnSpc>
                <a:spcPct val="90000"/>
              </a:lnSpc>
            </a:pPr>
            <a:r>
              <a:rPr lang="zh-CN" altLang="en-US" sz="2200" b="1" i="1">
                <a:solidFill>
                  <a:schemeClr val="bg1"/>
                </a:solidFill>
                <a:latin typeface="Times New Roman" panose="02020603050405020304" charset="0"/>
                <a:cs typeface="Times New Roman" panose="02020603050405020304" charset="0"/>
                <a:sym typeface="+mn-ea"/>
              </a:rPr>
              <a:t>Para 2：The video was posted the Monday before Halloween.</a:t>
            </a:r>
            <a:endParaRPr lang="zh-CN" altLang="en-US" sz="2200" b="1" i="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571500" y="368935"/>
            <a:ext cx="5189855" cy="1565910"/>
          </a:xfrm>
          <a:prstGeom prst="rect">
            <a:avLst/>
          </a:prstGeom>
          <a:solidFill>
            <a:schemeClr val="accent3">
              <a:lumMod val="20000"/>
              <a:lumOff val="80000"/>
            </a:schemeClr>
          </a:solidFill>
          <a:ln w="28575" cmpd="sng">
            <a:solidFill>
              <a:schemeClr val="accent1">
                <a:shade val="50000"/>
              </a:schemeClr>
            </a:solidFill>
            <a:prstDash val="sysDot"/>
          </a:ln>
        </p:spPr>
        <p:txBody>
          <a:bodyPr wrap="square">
            <a:spAutoFit/>
          </a:bodyPr>
          <a:lstStyle/>
          <a:p>
            <a:pPr indent="0">
              <a:lnSpc>
                <a:spcPct val="80000"/>
              </a:lnSpc>
            </a:pPr>
            <a:r>
              <a:rPr lang="en-US" sz="2400" b="1">
                <a:solidFill>
                  <a:srgbClr val="C00000"/>
                </a:solidFill>
                <a:latin typeface="Calibri" panose="020F0502020204030204" charset="0"/>
                <a:ea typeface="宋体" panose="02010600030101010101" pitchFamily="2" charset="-122"/>
                <a:cs typeface="Times New Roman" panose="02020603050405020304" charset="0"/>
                <a:sym typeface="+mn-ea"/>
              </a:rPr>
              <a:t>theme: </a:t>
            </a:r>
            <a:r>
              <a:rPr lang="en-US" sz="2400" b="1">
                <a:latin typeface="Calibri" panose="020F0502020204030204" charset="0"/>
                <a:ea typeface="宋体" panose="02010600030101010101" pitchFamily="2" charset="-122"/>
                <a:cs typeface="Times New Roman" panose="02020603050405020304" charset="0"/>
                <a:sym typeface="+mn-ea"/>
              </a:rPr>
              <a:t>family love,youth</a:t>
            </a:r>
            <a:r>
              <a:rPr lang="zh-CN" altLang="en-US" sz="2400" b="1">
                <a:latin typeface="Calibri" panose="020F0502020204030204" charset="0"/>
                <a:ea typeface="宋体" panose="02010600030101010101" pitchFamily="2" charset="-122"/>
                <a:cs typeface="Times New Roman" panose="02020603050405020304" charset="0"/>
                <a:sym typeface="+mn-ea"/>
              </a:rPr>
              <a:t> </a:t>
            </a:r>
            <a:endParaRPr lang="en-US" altLang="zh-CN" sz="2400" b="1">
              <a:solidFill>
                <a:schemeClr val="tx1"/>
              </a:solidFill>
              <a:latin typeface="Calibri" panose="020F0502020204030204" charset="0"/>
              <a:ea typeface="宋体" panose="02010600030101010101" pitchFamily="2" charset="-122"/>
              <a:cs typeface="Times New Roman" panose="02020603050405020304" charset="0"/>
            </a:endParaRPr>
          </a:p>
          <a:p>
            <a:pPr indent="0">
              <a:lnSpc>
                <a:spcPct val="80000"/>
              </a:lnSpc>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rPr>
              <a:t>conflict:</a:t>
            </a:r>
            <a:endPar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endParaRPr>
          </a:p>
          <a:p>
            <a:pPr indent="0">
              <a:lnSpc>
                <a:spcPct val="80000"/>
              </a:lnSpc>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rPr>
              <a:t>[1] </a:t>
            </a:r>
            <a:r>
              <a:rPr lang="en-US" altLang="en-US" sz="2400" b="1">
                <a:latin typeface="Calibri" panose="020F0502020204030204" charset="0"/>
                <a:ea typeface="宋体" panose="02010600030101010101" pitchFamily="2" charset="-122"/>
                <a:cs typeface="Times New Roman" panose="02020603050405020304" charset="0"/>
                <a:sym typeface="+mn-ea"/>
              </a:rPr>
              <a:t>Who was the winner?</a:t>
            </a:r>
            <a:r>
              <a:rPr lang="en-US" altLang="en-US"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次要矛盾</a:t>
            </a:r>
            <a:r>
              <a:rPr lang="en-US" altLang="en-US" sz="2000" b="1">
                <a:latin typeface="楷体" panose="02010609060101010101" charset="-122"/>
                <a:ea typeface="楷体" panose="02010609060101010101" charset="-122"/>
                <a:cs typeface="楷体" panose="02010609060101010101" charset="-122"/>
                <a:sym typeface="+mn-ea"/>
              </a:rPr>
              <a:t>)</a:t>
            </a:r>
            <a:endParaRPr lang="en-US" altLang="en-US" sz="2000" b="1">
              <a:latin typeface="楷体" panose="02010609060101010101" charset="-122"/>
              <a:ea typeface="楷体" panose="02010609060101010101" charset="-122"/>
              <a:cs typeface="楷体" panose="02010609060101010101" charset="-122"/>
              <a:sym typeface="+mn-ea"/>
            </a:endParaRPr>
          </a:p>
          <a:p>
            <a:pPr algn="l">
              <a:lnSpc>
                <a:spcPct val="80000"/>
              </a:lnSpc>
              <a:buClrTx/>
              <a:buSzTx/>
              <a:buFontTx/>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rPr>
              <a:t>[2]</a:t>
            </a:r>
            <a:r>
              <a:rPr lang="en-US" altLang="en-US" sz="2400" b="1">
                <a:latin typeface="Calibri" panose="020F0502020204030204" charset="0"/>
                <a:ea typeface="宋体" panose="02010600030101010101" pitchFamily="2" charset="-122"/>
                <a:cs typeface="Times New Roman" panose="02020603050405020304" charset="0"/>
              </a:rPr>
              <a:t> I got my head stuck in the pumkin. How to get out?Who helps?</a:t>
            </a:r>
            <a:r>
              <a:rPr lang="en-US" altLang="en-US" sz="2000" b="1">
                <a:latin typeface="楷体" panose="02010609060101010101" charset="-122"/>
                <a:ea typeface="楷体" panose="02010609060101010101" charset="-122"/>
                <a:cs typeface="楷体" panose="02010609060101010101" charset="-122"/>
              </a:rPr>
              <a:t> (</a:t>
            </a:r>
            <a:r>
              <a:rPr lang="zh-CN" altLang="en-US" sz="2000" b="1">
                <a:latin typeface="楷体" panose="02010609060101010101" charset="-122"/>
                <a:ea typeface="楷体" panose="02010609060101010101" charset="-122"/>
                <a:cs typeface="楷体" panose="02010609060101010101" charset="-122"/>
              </a:rPr>
              <a:t>主要矛盾</a:t>
            </a:r>
            <a:r>
              <a:rPr lang="en-US" altLang="en-US" sz="2000" b="1">
                <a:latin typeface="楷体" panose="02010609060101010101" charset="-122"/>
                <a:ea typeface="楷体" panose="02010609060101010101" charset="-122"/>
                <a:cs typeface="楷体" panose="02010609060101010101" charset="-122"/>
              </a:rPr>
              <a:t>)</a:t>
            </a:r>
            <a:endParaRPr lang="en-US" altLang="en-US" sz="2000" b="1">
              <a:latin typeface="楷体" panose="02010609060101010101" charset="-122"/>
              <a:ea typeface="楷体" panose="02010609060101010101" charset="-122"/>
              <a:cs typeface="楷体" panose="02010609060101010101" charset="-122"/>
            </a:endParaRPr>
          </a:p>
        </p:txBody>
      </p:sp>
      <p:sp>
        <p:nvSpPr>
          <p:cNvPr id="23" name="文本框 22"/>
          <p:cNvSpPr txBox="1"/>
          <p:nvPr/>
        </p:nvSpPr>
        <p:spPr>
          <a:xfrm>
            <a:off x="6430010" y="3051175"/>
            <a:ext cx="5762625" cy="755650"/>
          </a:xfrm>
          <a:prstGeom prst="rect">
            <a:avLst/>
          </a:prstGeom>
          <a:solidFill>
            <a:schemeClr val="accent4">
              <a:lumMod val="20000"/>
              <a:lumOff val="80000"/>
            </a:schemeClr>
          </a:solidFill>
          <a:ln w="28575" cmpd="sng">
            <a:solidFill>
              <a:schemeClr val="accent1">
                <a:shade val="50000"/>
              </a:schemeClr>
            </a:solidFill>
            <a:prstDash val="sysDot"/>
          </a:ln>
        </p:spPr>
        <p:txBody>
          <a:bodyPr wrap="square">
            <a:spAutoFit/>
          </a:bodyPr>
          <a:lstStyle/>
          <a:p>
            <a:pPr indent="0">
              <a:lnSpc>
                <a:spcPct val="90000"/>
              </a:lnSpc>
            </a:pPr>
            <a:r>
              <a:rPr 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dad</a:t>
            </a:r>
            <a:r>
              <a:rPr lang="en-US" sz="2400" b="1" i="1">
                <a:solidFill>
                  <a:srgbClr val="1552D1"/>
                </a:solidFill>
                <a:latin typeface="Times New Roman" panose="02020603050405020304" charset="0"/>
                <a:ea typeface="宋体" panose="02010600030101010101" pitchFamily="2" charset="-122"/>
                <a:cs typeface="Times New Roman" panose="02020603050405020304" charset="0"/>
                <a:sym typeface="+mn-ea"/>
              </a:rPr>
              <a:t>; </a:t>
            </a:r>
            <a:r>
              <a:rPr 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Jason; mom; pumpkin; head; nose; </a:t>
            </a:r>
            <a:r>
              <a:rPr lang="en-US" sz="2400" b="1" i="1" u="sng">
                <a:solidFill>
                  <a:srgbClr val="1552D1"/>
                </a:solidFill>
                <a:latin typeface="Times New Roman" panose="02020603050405020304" charset="0"/>
                <a:cs typeface="Times New Roman" panose="02020603050405020304" charset="0"/>
                <a:sym typeface="+mn-ea"/>
              </a:rPr>
              <a:t>pulled; managed...</a:t>
            </a:r>
            <a:r>
              <a:rPr lang="zh-CN" altLang="en-US"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r>
              <a:rPr lang="en-US" altLang="zh-CN" b="1" i="1" u="sng">
                <a:solidFill>
                  <a:srgbClr val="C00000"/>
                </a:solidFill>
                <a:latin typeface="Arial Black" panose="020B0A04020102020204" charset="0"/>
                <a:ea typeface="宋体" panose="02010600030101010101" pitchFamily="2" charset="-122"/>
                <a:cs typeface="Arial Black" panose="020B0A04020102020204" charset="0"/>
                <a:sym typeface="+mn-ea"/>
              </a:rPr>
              <a:t>more than 5 key words</a:t>
            </a:r>
            <a:r>
              <a:rPr lang="zh-CN" altLang="en-US"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endParaRPr lang="zh-CN" altLang="en-US" b="1" i="1" u="sng">
              <a:solidFill>
                <a:srgbClr val="1552D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4" name="文本框 23"/>
          <p:cNvSpPr txBox="1"/>
          <p:nvPr/>
        </p:nvSpPr>
        <p:spPr>
          <a:xfrm>
            <a:off x="7309485" y="5104765"/>
            <a:ext cx="4768215" cy="533400"/>
          </a:xfrm>
          <a:prstGeom prst="rect">
            <a:avLst/>
          </a:prstGeom>
          <a:solidFill>
            <a:schemeClr val="accent4">
              <a:lumMod val="20000"/>
              <a:lumOff val="80000"/>
            </a:schemeClr>
          </a:solidFill>
          <a:ln w="28575" cmpd="sng">
            <a:solidFill>
              <a:schemeClr val="accent1">
                <a:shade val="50000"/>
              </a:schemeClr>
            </a:solidFill>
            <a:prstDash val="sysDot"/>
          </a:ln>
        </p:spPr>
        <p:txBody>
          <a:bodyPr wrap="square">
            <a:spAutoFit/>
          </a:bodyPr>
          <a:lstStyle/>
          <a:p>
            <a:pPr indent="0">
              <a:lnSpc>
                <a:spcPct val="60000"/>
              </a:lnSpc>
            </a:pPr>
            <a:r>
              <a:rPr lang="en-US" sz="2400" b="1" i="1">
                <a:solidFill>
                  <a:srgbClr val="1552D1"/>
                </a:solidFill>
                <a:latin typeface="Times New Roman" panose="02020603050405020304" charset="0"/>
                <a:ea typeface="宋体" panose="02010600030101010101" pitchFamily="2" charset="-122"/>
                <a:cs typeface="Times New Roman" panose="02020603050405020304" charset="0"/>
              </a:rPr>
              <a:t>dad; mom; pumpkin;head; support;  rest ...</a:t>
            </a:r>
            <a:r>
              <a:rPr lang="zh-CN" alt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or </a:t>
            </a:r>
            <a:r>
              <a:rPr lang="en-US" altLang="zh-CN" sz="2400" b="1" i="1" u="sng">
                <a:solidFill>
                  <a:srgbClr val="C00000"/>
                </a:solidFill>
                <a:latin typeface="Arial Black" panose="020B0A04020102020204" charset="0"/>
                <a:ea typeface="宋体" panose="02010600030101010101" pitchFamily="2" charset="-122"/>
                <a:cs typeface="Arial Black" panose="020B0A04020102020204" charset="0"/>
                <a:sym typeface="+mn-ea"/>
              </a:rPr>
              <a:t>none</a:t>
            </a:r>
            <a:r>
              <a:rPr lang="zh-CN" alt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400" b="1" i="1">
              <a:solidFill>
                <a:srgbClr val="1552D1"/>
              </a:solidFill>
              <a:latin typeface="Times New Roman" panose="02020603050405020304" charset="0"/>
              <a:ea typeface="宋体" panose="02010600030101010101" pitchFamily="2" charset="-122"/>
              <a:cs typeface="Times New Roman" panose="02020603050405020304" charset="0"/>
            </a:endParaRPr>
          </a:p>
        </p:txBody>
      </p:sp>
      <p:graphicFrame>
        <p:nvGraphicFramePr>
          <p:cNvPr id="26" name="表格 25"/>
          <p:cNvGraphicFramePr/>
          <p:nvPr>
            <p:custDataLst>
              <p:tags r:id="rId1"/>
            </p:custDataLst>
          </p:nvPr>
        </p:nvGraphicFramePr>
        <p:xfrm>
          <a:off x="6417945" y="336550"/>
          <a:ext cx="5781675" cy="1362710"/>
        </p:xfrm>
        <a:graphic>
          <a:graphicData uri="http://schemas.openxmlformats.org/drawingml/2006/table">
            <a:tbl>
              <a:tblPr firstRow="1" bandRow="1">
                <a:tableStyleId>{5C22544A-7EE6-4342-B048-85BDC9FD1C3A}</a:tableStyleId>
              </a:tblPr>
              <a:tblGrid>
                <a:gridCol w="868680"/>
                <a:gridCol w="4912995"/>
              </a:tblGrid>
              <a:tr h="488315">
                <a:tc>
                  <a:txBody>
                    <a:bodyPr/>
                    <a:lstStyle/>
                    <a:p>
                      <a:pPr>
                        <a:buNone/>
                      </a:pPr>
                      <a:r>
                        <a:rPr lang="zh-CN" altLang="en-US" sz="2000" b="1">
                          <a:solidFill>
                            <a:schemeClr val="tx1"/>
                          </a:solidFill>
                        </a:rPr>
                        <a:t>人物</a:t>
                      </a:r>
                      <a:endParaRPr lang="zh-CN" altLang="en-US" sz="2000" b="1">
                        <a:solidFill>
                          <a:schemeClr val="tx1"/>
                        </a:solidFill>
                      </a:endParaRPr>
                    </a:p>
                  </a:txBody>
                  <a:tcPr>
                    <a:solidFill>
                      <a:schemeClr val="bg2"/>
                    </a:solidFill>
                  </a:tcPr>
                </a:tc>
                <a:tc>
                  <a:txBody>
                    <a:bodyPr/>
                    <a:lstStyle/>
                    <a:p>
                      <a:pPr>
                        <a:buNone/>
                      </a:pPr>
                      <a:endParaRPr lang="zh-CN" altLang="en-US" sz="2000" b="1">
                        <a:solidFill>
                          <a:schemeClr val="tx1"/>
                        </a:solidFill>
                      </a:endParaRPr>
                    </a:p>
                  </a:txBody>
                  <a:tcPr>
                    <a:solidFill>
                      <a:schemeClr val="bg2"/>
                    </a:solidFill>
                  </a:tcPr>
                </a:tc>
              </a:tr>
              <a:tr h="437515">
                <a:tc>
                  <a:txBody>
                    <a:bodyPr/>
                    <a:lstStyle/>
                    <a:p>
                      <a:pPr>
                        <a:buNone/>
                      </a:pPr>
                      <a:r>
                        <a:rPr lang="zh-CN" altLang="en-US" sz="2000" b="1">
                          <a:solidFill>
                            <a:schemeClr val="tx1"/>
                          </a:solidFill>
                        </a:rPr>
                        <a:t>事物</a:t>
                      </a:r>
                      <a:endParaRPr lang="zh-CN" altLang="en-US" sz="2000" b="1">
                        <a:solidFill>
                          <a:schemeClr val="tx1"/>
                        </a:solidFill>
                      </a:endParaRPr>
                    </a:p>
                  </a:txBody>
                  <a:tcPr/>
                </a:tc>
                <a:tc>
                  <a:txBody>
                    <a:bodyPr/>
                    <a:lstStyle/>
                    <a:p>
                      <a:pPr>
                        <a:buNone/>
                      </a:pPr>
                      <a:endParaRPr lang="zh-CN" altLang="en-US" sz="2000" b="1">
                        <a:solidFill>
                          <a:schemeClr val="tx1"/>
                        </a:solidFill>
                      </a:endParaRPr>
                    </a:p>
                  </a:txBody>
                  <a:tcPr/>
                </a:tc>
              </a:tr>
              <a:tr h="436880">
                <a:tc>
                  <a:txBody>
                    <a:bodyPr/>
                    <a:lstStyle/>
                    <a:p>
                      <a:pPr>
                        <a:buNone/>
                      </a:pPr>
                      <a:r>
                        <a:rPr lang="zh-CN" altLang="en-US" sz="2000" b="1">
                          <a:solidFill>
                            <a:schemeClr val="tx1"/>
                          </a:solidFill>
                        </a:rPr>
                        <a:t>动作</a:t>
                      </a:r>
                      <a:endParaRPr lang="zh-CN" altLang="en-US" sz="2000" b="1">
                        <a:solidFill>
                          <a:schemeClr val="tx1"/>
                        </a:solidFill>
                      </a:endParaRPr>
                    </a:p>
                  </a:txBody>
                  <a:tcPr/>
                </a:tc>
                <a:tc>
                  <a:txBody>
                    <a:bodyPr/>
                    <a:lstStyle/>
                    <a:p>
                      <a:pPr>
                        <a:buNone/>
                      </a:pPr>
                      <a:endParaRPr lang="zh-CN" altLang="en-US" sz="2000" b="1">
                        <a:solidFill>
                          <a:schemeClr val="tx1"/>
                        </a:solidFill>
                      </a:endParaRPr>
                    </a:p>
                  </a:txBody>
                  <a:tcPr/>
                </a:tc>
              </a:tr>
            </a:tbl>
          </a:graphicData>
        </a:graphic>
      </p:graphicFrame>
      <p:sp>
        <p:nvSpPr>
          <p:cNvPr id="19" name="文本框 18"/>
          <p:cNvSpPr txBox="1">
            <a:spLocks noChangeArrowheads="1"/>
          </p:cNvSpPr>
          <p:nvPr/>
        </p:nvSpPr>
        <p:spPr bwMode="auto">
          <a:xfrm>
            <a:off x="7422515" y="311786"/>
            <a:ext cx="26301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FontTx/>
              <a:buNone/>
            </a:pPr>
            <a:r>
              <a:rPr lang="en-US" b="0" u="sng">
                <a:latin typeface="Calibri" panose="020F0502020204030204" charset="0"/>
                <a:ea typeface="宋体" panose="02010600030101010101" pitchFamily="2" charset="-122"/>
                <a:cs typeface="Times New Roman" panose="02020603050405020304" charset="0"/>
                <a:sym typeface="+mn-ea"/>
              </a:rPr>
              <a:t>dad</a:t>
            </a:r>
            <a:r>
              <a:rPr lang="en-US" altLang="zh-CN" b="0" u="sng">
                <a:latin typeface="Calibri" panose="020F0502020204030204" charset="0"/>
                <a:ea typeface="宋体" panose="02010600030101010101" pitchFamily="2" charset="-122"/>
                <a:cs typeface="Times New Roman" panose="02020603050405020304" charset="0"/>
                <a:sym typeface="+mn-ea"/>
              </a:rPr>
              <a:t>;</a:t>
            </a:r>
            <a:r>
              <a:rPr lang="en-US" b="0">
                <a:latin typeface="Calibri" panose="020F0502020204030204" charset="0"/>
                <a:ea typeface="宋体" panose="02010600030101010101" pitchFamily="2" charset="-122"/>
                <a:cs typeface="Times New Roman" panose="02020603050405020304" charset="0"/>
                <a:sym typeface="+mn-ea"/>
              </a:rPr>
              <a:t> </a:t>
            </a:r>
            <a:r>
              <a:rPr lang="en-US" b="0" u="sng">
                <a:latin typeface="Calibri" panose="020F0502020204030204" charset="0"/>
                <a:ea typeface="宋体" panose="02010600030101010101" pitchFamily="2" charset="-122"/>
                <a:cs typeface="Times New Roman" panose="02020603050405020304" charset="0"/>
                <a:sym typeface="+mn-ea"/>
              </a:rPr>
              <a:t>Jason; mom </a:t>
            </a:r>
            <a:endParaRPr lang="en-US" b="0" u="sng">
              <a:latin typeface="Calibri" panose="020F0502020204030204" charset="0"/>
              <a:ea typeface="宋体" panose="02010600030101010101" pitchFamily="2" charset="-122"/>
              <a:cs typeface="Times New Roman" panose="02020603050405020304" charset="0"/>
              <a:sym typeface="+mn-ea"/>
            </a:endParaRPr>
          </a:p>
        </p:txBody>
      </p:sp>
      <p:sp>
        <p:nvSpPr>
          <p:cNvPr id="20" name="文本框 19"/>
          <p:cNvSpPr txBox="1">
            <a:spLocks noChangeArrowheads="1"/>
          </p:cNvSpPr>
          <p:nvPr/>
        </p:nvSpPr>
        <p:spPr bwMode="auto">
          <a:xfrm>
            <a:off x="7374255" y="767715"/>
            <a:ext cx="32200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FontTx/>
              <a:buNone/>
            </a:pPr>
            <a:r>
              <a:rPr lang="en-US" b="0" u="sng">
                <a:latin typeface="Calibri" panose="020F0502020204030204" charset="0"/>
                <a:ea typeface="宋体" panose="02010600030101010101" pitchFamily="2" charset="-122"/>
                <a:cs typeface="Times New Roman" panose="02020603050405020304" charset="0"/>
                <a:sym typeface="+mn-ea"/>
              </a:rPr>
              <a:t>pumpkin; head; nose    </a:t>
            </a:r>
            <a:endParaRPr lang="zh-CN" altLang="en-US" i="1" dirty="0">
              <a:latin typeface="Times New Roman" panose="02020603050405020304" charset="0"/>
              <a:ea typeface="宋体" panose="02010600030101010101" pitchFamily="2" charset="-122"/>
              <a:cs typeface="Times New Roman" panose="02020603050405020304" charset="0"/>
            </a:endParaRPr>
          </a:p>
        </p:txBody>
      </p:sp>
      <p:sp>
        <p:nvSpPr>
          <p:cNvPr id="21" name="文本框 20"/>
          <p:cNvSpPr txBox="1">
            <a:spLocks noChangeArrowheads="1"/>
          </p:cNvSpPr>
          <p:nvPr/>
        </p:nvSpPr>
        <p:spPr bwMode="auto">
          <a:xfrm>
            <a:off x="7374255" y="1228722"/>
            <a:ext cx="45015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FontTx/>
              <a:buNone/>
            </a:pPr>
            <a:r>
              <a:rPr lang="en-US" b="0" u="sng">
                <a:latin typeface="Times New Roman" panose="02020603050405020304" charset="0"/>
                <a:cs typeface="Times New Roman" panose="02020603050405020304" charset="0"/>
                <a:sym typeface="+mn-ea"/>
              </a:rPr>
              <a:t>managed; support; rest; pulled   </a:t>
            </a:r>
            <a:endParaRPr lang="zh-CN" altLang="en-US" i="1"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48895" y="756920"/>
            <a:ext cx="522605" cy="706755"/>
          </a:xfrm>
          <a:prstGeom prst="rect">
            <a:avLst/>
          </a:prstGeom>
          <a:solidFill>
            <a:schemeClr val="accent2">
              <a:lumMod val="20000"/>
              <a:lumOff val="80000"/>
            </a:schemeClr>
          </a:solidFill>
        </p:spPr>
        <p:txBody>
          <a:bodyPr wrap="none" rtlCol="0" anchor="t">
            <a:spAutoFit/>
          </a:bodyPr>
          <a:lstStyle/>
          <a:p>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2</a:t>
            </a:r>
            <a:endParaRPr lang="en-US" altLang="zh-CN" sz="4000" b="1">
              <a:solidFill>
                <a:srgbClr val="C00000"/>
              </a:solidFill>
              <a:latin typeface="Arial Black" panose="020B0A04020102020204" charset="0"/>
              <a:ea typeface="楷体" panose="02010609060101010101" charset="-122"/>
              <a:cs typeface="Arial Black" panose="020B0A04020102020204" charset="0"/>
              <a:sym typeface="+mn-ea"/>
            </a:endParaRPr>
          </a:p>
        </p:txBody>
      </p:sp>
      <p:sp>
        <p:nvSpPr>
          <p:cNvPr id="28" name="文本框 27"/>
          <p:cNvSpPr txBox="1"/>
          <p:nvPr/>
        </p:nvSpPr>
        <p:spPr>
          <a:xfrm>
            <a:off x="5836920" y="756920"/>
            <a:ext cx="606425" cy="706755"/>
          </a:xfrm>
          <a:prstGeom prst="rect">
            <a:avLst/>
          </a:prstGeom>
          <a:solidFill>
            <a:schemeClr val="accent2">
              <a:lumMod val="20000"/>
              <a:lumOff val="80000"/>
            </a:schemeClr>
          </a:solidFill>
        </p:spPr>
        <p:txBody>
          <a:bodyPr wrap="none" rtlCol="0" anchor="t">
            <a:spAutoFit/>
          </a:bodyPr>
          <a:lstStyle/>
          <a:p>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K</a:t>
            </a:r>
            <a:endParaRPr lang="en-US" altLang="zh-CN" sz="4000" b="1">
              <a:solidFill>
                <a:srgbClr val="C00000"/>
              </a:solidFill>
              <a:latin typeface="Arial Black" panose="020B0A04020102020204" charset="0"/>
              <a:ea typeface="楷体" panose="02010609060101010101" charset="-122"/>
              <a:cs typeface="Arial Black" panose="020B0A04020102020204" charset="0"/>
              <a:sym typeface="+mn-ea"/>
            </a:endParaRPr>
          </a:p>
        </p:txBody>
      </p:sp>
      <p:sp>
        <p:nvSpPr>
          <p:cNvPr id="29" name="文本框 28"/>
          <p:cNvSpPr txBox="1"/>
          <p:nvPr/>
        </p:nvSpPr>
        <p:spPr>
          <a:xfrm>
            <a:off x="48895" y="2068195"/>
            <a:ext cx="4888230" cy="1037590"/>
          </a:xfrm>
          <a:prstGeom prst="rect">
            <a:avLst/>
          </a:prstGeom>
          <a:noFill/>
          <a:ln w="9525">
            <a:noFill/>
          </a:ln>
        </p:spPr>
        <p:txBody>
          <a:bodyPr wrap="square">
            <a:spAutoFit/>
          </a:bodyPr>
          <a:lstStyle/>
          <a:p>
            <a:pPr eaLnBrk="1" hangingPunct="1">
              <a:lnSpc>
                <a:spcPct val="70000"/>
              </a:lnSpc>
              <a:spcBef>
                <a:spcPct val="0"/>
              </a:spcBef>
              <a:buClrTx/>
              <a:buFont typeface="Arial" panose="020B0604020202020204" pitchFamily="34" charset="0"/>
              <a:buNone/>
            </a:pPr>
            <a:r>
              <a:rPr lang="en-US" sz="2200" b="0">
                <a:latin typeface="Times New Roman" panose="02020603050405020304" charset="0"/>
                <a:ea typeface="宋体" panose="02010600030101010101" pitchFamily="2" charset="-122"/>
                <a:cs typeface="Times New Roman" panose="02020603050405020304" charset="0"/>
              </a:rPr>
              <a:t>Unexpectedly, I got my head stuck in he pumpkin. I attempted several times to get out, but in vain and got into a pacnic.</a:t>
            </a:r>
            <a:endParaRPr lang="en-US" sz="2200" b="0">
              <a:latin typeface="Times New Roman" panose="02020603050405020304" charset="0"/>
              <a:ea typeface="宋体" panose="02010600030101010101" pitchFamily="2" charset="-122"/>
              <a:cs typeface="Times New Roman" panose="02020603050405020304" charset="0"/>
            </a:endParaRPr>
          </a:p>
          <a:p>
            <a:pPr eaLnBrk="1" hangingPunct="1">
              <a:lnSpc>
                <a:spcPct val="70000"/>
              </a:lnSpc>
              <a:spcBef>
                <a:spcPct val="0"/>
              </a:spcBef>
              <a:buClrTx/>
              <a:buFont typeface="Arial" panose="020B0604020202020204" pitchFamily="34" charset="0"/>
              <a:buNone/>
            </a:pPr>
            <a:r>
              <a:rPr lang="en-US" sz="2200" b="1" i="1" u="sng">
                <a:solidFill>
                  <a:srgbClr val="2747BE"/>
                </a:solidFill>
                <a:latin typeface="Times New Roman" panose="02020603050405020304" charset="0"/>
                <a:cs typeface="Times New Roman" panose="02020603050405020304" charset="0"/>
                <a:sym typeface="+mn-ea"/>
              </a:rPr>
              <a:t>support; rest; pulled</a:t>
            </a:r>
            <a:endParaRPr lang="en-US" sz="2200" b="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p:tgtEl>
                                          <p:spTgt spid="23"/>
                                        </p:tgtEl>
                                        <p:attrNameLst>
                                          <p:attrName>ppt_y</p:attrName>
                                        </p:attrNameLst>
                                      </p:cBhvr>
                                      <p:tavLst>
                                        <p:tav tm="0">
                                          <p:val>
                                            <p:strVal val="#ppt_y+#ppt_h*1.125000"/>
                                          </p:val>
                                        </p:tav>
                                        <p:tav tm="100000">
                                          <p:val>
                                            <p:strVal val="#ppt_y"/>
                                          </p:val>
                                        </p:tav>
                                      </p:tavLst>
                                    </p:anim>
                                    <p:animEffect transition="in" filter="wipe(up)">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ppt_y</p:attrName>
                                        </p:attrNameLst>
                                      </p:cBhvr>
                                      <p:tavLst>
                                        <p:tav tm="0">
                                          <p:val>
                                            <p:strVal val="#ppt_y+#ppt_h*1.125000"/>
                                          </p:val>
                                        </p:tav>
                                        <p:tav tm="100000">
                                          <p:val>
                                            <p:strVal val="#ppt_y"/>
                                          </p:val>
                                        </p:tav>
                                      </p:tavLst>
                                    </p:anim>
                                    <p:animEffect transition="in" filter="wipe(up)">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animBg="1"/>
      <p:bldP spid="18" grpId="0" animBg="1"/>
      <p:bldP spid="2" grpId="0" bldLvl="0" animBg="1"/>
      <p:bldP spid="23" grpId="0" animBg="1"/>
      <p:bldP spid="24" grpId="0" animBg="1"/>
      <p:bldP spid="19" grpId="0"/>
      <p:bldP spid="20" grpId="0"/>
      <p:bldP spid="21"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pic>
        <p:nvPicPr>
          <p:cNvPr id="18" name="图片 17"/>
          <p:cNvPicPr>
            <a:picLocks noChangeAspect="1"/>
          </p:cNvPicPr>
          <p:nvPr/>
        </p:nvPicPr>
        <p:blipFill>
          <a:blip r:embed="rId2"/>
          <a:srcRect t="948"/>
          <a:stretch>
            <a:fillRect/>
          </a:stretch>
        </p:blipFill>
        <p:spPr>
          <a:xfrm>
            <a:off x="10795" y="744220"/>
            <a:ext cx="12181840" cy="6112510"/>
          </a:xfrm>
          <a:prstGeom prst="rect">
            <a:avLst/>
          </a:prstGeom>
        </p:spPr>
      </p:pic>
      <p:pic>
        <p:nvPicPr>
          <p:cNvPr id="3" name="内容占位符 -2147482621" descr="1952年版校标"/>
          <p:cNvPicPr>
            <a:picLocks noGrp="1" noChangeAspect="1"/>
          </p:cNvPicPr>
          <p:nvPr>
            <p:ph idx="1"/>
          </p:nvPr>
        </p:nvPicPr>
        <p:blipFill>
          <a:blip r:embed="rId3"/>
          <a:stretch>
            <a:fillRect/>
          </a:stretch>
        </p:blipFill>
        <p:spPr>
          <a:xfrm>
            <a:off x="0" y="0"/>
            <a:ext cx="744220" cy="744220"/>
          </a:xfrm>
          <a:prstGeom prst="rect">
            <a:avLst/>
          </a:prstGeom>
          <a:noFill/>
          <a:ln w="9525">
            <a:noFill/>
          </a:ln>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    </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9" name="标题 8"/>
          <p:cNvSpPr>
            <a:spLocks noGrp="1"/>
          </p:cNvSpPr>
          <p:nvPr>
            <p:ph type="title"/>
          </p:nvPr>
        </p:nvSpPr>
        <p:spPr>
          <a:xfrm>
            <a:off x="4918710" y="109220"/>
            <a:ext cx="3731260" cy="523875"/>
          </a:xfrm>
          <a:solidFill>
            <a:schemeClr val="accent6">
              <a:lumMod val="20000"/>
              <a:lumOff val="80000"/>
            </a:schemeClr>
          </a:solidFill>
        </p:spPr>
        <p:txBody>
          <a:bodyPr>
            <a:normAutofit fontScale="90000"/>
          </a:bodyPr>
          <a:lstStyle/>
          <a:p>
            <a:r>
              <a:rPr lang="en-US" altLang="zh-CN" b="1">
                <a:solidFill>
                  <a:schemeClr val="tx1"/>
                </a:solidFill>
              </a:rPr>
              <a:t>CK2</a:t>
            </a:r>
            <a:r>
              <a:rPr lang="en-US" altLang="zh-CN" b="1">
                <a:solidFill>
                  <a:srgbClr val="C00000"/>
                </a:solidFill>
              </a:rPr>
              <a:t>5</a:t>
            </a:r>
            <a:r>
              <a:rPr lang="en-US" altLang="zh-CN" b="1"/>
              <a:t>1 Approach</a:t>
            </a:r>
            <a:endParaRPr lang="en-US" altLang="zh-CN" b="1"/>
          </a:p>
        </p:txBody>
      </p:sp>
      <p:sp>
        <p:nvSpPr>
          <p:cNvPr id="5" name="圆角矩形 4"/>
          <p:cNvSpPr/>
          <p:nvPr/>
        </p:nvSpPr>
        <p:spPr>
          <a:xfrm>
            <a:off x="5448300" y="1181100"/>
            <a:ext cx="2117725"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74750" y="4203700"/>
            <a:ext cx="1029335"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1600200" y="1495425"/>
            <a:ext cx="3981450" cy="21907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1600200" y="3457575"/>
            <a:ext cx="523875" cy="74612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727575" y="4203700"/>
            <a:ext cx="1952625"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668270" y="4203700"/>
            <a:ext cx="735330"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566795" y="1576070"/>
            <a:ext cx="8443595" cy="1918335"/>
          </a:xfrm>
          <a:prstGeom prst="rect">
            <a:avLst/>
          </a:prstGeom>
          <a:noFill/>
        </p:spPr>
        <p:txBody>
          <a:bodyPr wrap="square" rtlCol="0" anchor="t">
            <a:spAutoFit/>
          </a:bodyPr>
          <a:lstStyle/>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My feelings?reactions? </a:t>
            </a:r>
            <a:r>
              <a:rPr lang="en-US" altLang="zh-CN" sz="2200" i="1">
                <a:solidFill>
                  <a:srgbClr val="1552D1"/>
                </a:solidFill>
                <a:latin typeface="Arial Black" panose="020B0A04020102020204" charset="0"/>
                <a:ea typeface="楷体" panose="02010609060101010101" charset="-122"/>
                <a:cs typeface="Arial Black" panose="020B0A04020102020204" charset="0"/>
                <a:sym typeface="+mn-ea"/>
              </a:rPr>
              <a:t>panic, be regretful</a:t>
            </a:r>
            <a:r>
              <a:rPr lang="zh-CN" altLang="en-US" sz="2200" i="1">
                <a:solidFill>
                  <a:srgbClr val="1552D1"/>
                </a:solidFill>
                <a:latin typeface="Arial Black" panose="020B0A04020102020204" charset="0"/>
                <a:ea typeface="楷体" panose="02010609060101010101" charset="-122"/>
                <a:cs typeface="Arial Black" panose="020B0A04020102020204" charset="0"/>
                <a:sym typeface="+mn-ea"/>
              </a:rPr>
              <a:t>，</a:t>
            </a:r>
            <a:r>
              <a:rPr lang="en-US" altLang="zh-CN" sz="2200" i="1">
                <a:solidFill>
                  <a:srgbClr val="1552D1"/>
                </a:solidFill>
                <a:latin typeface="Arial Black" panose="020B0A04020102020204" charset="0"/>
                <a:ea typeface="楷体" panose="02010609060101010101" charset="-122"/>
                <a:cs typeface="Arial Black" panose="020B0A04020102020204" charset="0"/>
                <a:sym typeface="+mn-ea"/>
              </a:rPr>
              <a:t>shameful</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My family's feeling? reactions? </a:t>
            </a:r>
            <a:r>
              <a:rPr lang="en-US" altLang="zh-CN" sz="2200" i="1">
                <a:solidFill>
                  <a:srgbClr val="1552D1"/>
                </a:solidFill>
                <a:latin typeface="Arial Black" panose="020B0A04020102020204" charset="0"/>
                <a:ea typeface="楷体" panose="02010609060101010101" charset="-122"/>
                <a:cs typeface="Arial Black" panose="020B0A04020102020204" charset="0"/>
                <a:sym typeface="+mn-ea"/>
              </a:rPr>
              <a:t>worried, hilarious</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Who helped me?</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How to help?</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What was the result</a:t>
            </a:r>
            <a:r>
              <a:rPr lang="en-US" altLang="zh-CN" sz="2200">
                <a:solidFill>
                  <a:srgbClr val="C00000"/>
                </a:solidFill>
                <a:latin typeface="Arial Black" panose="020B0A04020102020204" charset="0"/>
                <a:ea typeface="楷体" panose="02010609060101010101" charset="-122"/>
                <a:cs typeface="Arial Black" panose="020B0A04020102020204" charset="0"/>
                <a:sym typeface="+mn-ea"/>
              </a:rPr>
              <a:t>( conflict</a:t>
            </a:r>
            <a:r>
              <a:rPr lang="en-US" altLang="en-US" sz="2200" b="1">
                <a:solidFill>
                  <a:srgbClr val="C00000"/>
                </a:solidFill>
                <a:latin typeface="Calibri" panose="020F0502020204030204" charset="0"/>
                <a:ea typeface="宋体" panose="02010600030101010101" pitchFamily="2" charset="-122"/>
                <a:cs typeface="Times New Roman" panose="02020603050405020304" charset="0"/>
                <a:sym typeface="+mn-ea"/>
              </a:rPr>
              <a:t>[2] </a:t>
            </a:r>
            <a:r>
              <a:rPr lang="en-US" altLang="zh-CN" sz="2200">
                <a:solidFill>
                  <a:srgbClr val="C00000"/>
                </a:solidFill>
                <a:latin typeface="Arial Black" panose="020B0A04020102020204" charset="0"/>
                <a:ea typeface="楷体" panose="02010609060101010101" charset="-122"/>
                <a:cs typeface="Arial Black" panose="020B0A04020102020204" charset="0"/>
                <a:sym typeface="+mn-ea"/>
              </a:rPr>
              <a:t>)</a:t>
            </a:r>
            <a:r>
              <a:rPr lang="en-US" altLang="zh-CN" sz="2200">
                <a:latin typeface="Arial Black" panose="020B0A04020102020204" charset="0"/>
                <a:ea typeface="楷体" panose="02010609060101010101" charset="-122"/>
                <a:cs typeface="Arial Black" panose="020B0A04020102020204" charset="0"/>
                <a:sym typeface="+mn-ea"/>
              </a:rPr>
              <a:t>?</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My reaction?(</a:t>
            </a:r>
            <a:r>
              <a:rPr lang="en-US" altLang="zh-CN" sz="2200">
                <a:solidFill>
                  <a:srgbClr val="C00000"/>
                </a:solidFill>
                <a:latin typeface="Arial Black" panose="020B0A04020102020204" charset="0"/>
                <a:ea typeface="楷体" panose="02010609060101010101" charset="-122"/>
                <a:cs typeface="Arial Black" panose="020B0A04020102020204" charset="0"/>
                <a:sym typeface="+mn-ea"/>
              </a:rPr>
              <a:t>video</a:t>
            </a:r>
            <a:r>
              <a:rPr lang="en-US" altLang="zh-CN" sz="2200">
                <a:latin typeface="Arial Black" panose="020B0A04020102020204" charset="0"/>
                <a:ea typeface="楷体" panose="02010609060101010101" charset="-122"/>
                <a:cs typeface="Arial Black" panose="020B0A04020102020204" charset="0"/>
                <a:sym typeface="+mn-ea"/>
              </a:rPr>
              <a:t>)</a:t>
            </a:r>
            <a:endParaRPr lang="en-US" altLang="zh-CN" sz="2200">
              <a:latin typeface="Arial Black" panose="020B0A04020102020204" charset="0"/>
              <a:ea typeface="楷体" panose="02010609060101010101" charset="-122"/>
              <a:cs typeface="Arial Black" panose="020B0A04020102020204" charset="0"/>
              <a:sym typeface="+mn-ea"/>
            </a:endParaRPr>
          </a:p>
        </p:txBody>
      </p:sp>
      <p:sp>
        <p:nvSpPr>
          <p:cNvPr id="17" name="文本框 16"/>
          <p:cNvSpPr txBox="1"/>
          <p:nvPr/>
        </p:nvSpPr>
        <p:spPr>
          <a:xfrm>
            <a:off x="2394585" y="4638675"/>
            <a:ext cx="9711690" cy="1476375"/>
          </a:xfrm>
          <a:prstGeom prst="rect">
            <a:avLst/>
          </a:prstGeom>
          <a:noFill/>
        </p:spPr>
        <p:txBody>
          <a:bodyPr wrap="square" rtlCol="0" anchor="t">
            <a:spAutoFit/>
          </a:bodyPr>
          <a:lstStyle/>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What was the netizen's response?  </a:t>
            </a:r>
            <a:r>
              <a:rPr lang="en-US" altLang="zh-CN" sz="2000" i="1">
                <a:solidFill>
                  <a:srgbClr val="1552D1"/>
                </a:solidFill>
                <a:latin typeface="Arial Black" panose="020B0A04020102020204" charset="0"/>
                <a:ea typeface="楷体" panose="02010609060101010101" charset="-122"/>
                <a:cs typeface="Arial Black" panose="020B0A04020102020204" charset="0"/>
                <a:sym typeface="+mn-ea"/>
              </a:rPr>
              <a:t>support, be favourable </a:t>
            </a:r>
            <a:endParaRPr lang="en-US" altLang="zh-CN" sz="20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My feelings accordingly?  </a:t>
            </a:r>
            <a:r>
              <a:rPr lang="en-US" altLang="zh-CN" sz="2000" i="1">
                <a:solidFill>
                  <a:srgbClr val="1552D1"/>
                </a:solidFill>
                <a:latin typeface="Arial Black" panose="020B0A04020102020204" charset="0"/>
                <a:ea typeface="楷体" panose="02010609060101010101" charset="-122"/>
                <a:cs typeface="Arial Black" panose="020B0A04020102020204" charset="0"/>
                <a:sym typeface="+mn-ea"/>
              </a:rPr>
              <a:t>be embarrassed, delighted</a:t>
            </a:r>
            <a:endParaRPr lang="en-US" altLang="zh-CN" sz="2000" i="1">
              <a:solidFill>
                <a:srgbClr val="1552D1"/>
              </a:solidFill>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How about the competition</a:t>
            </a:r>
            <a:r>
              <a:rPr lang="en-US" altLang="zh-CN" sz="2000">
                <a:solidFill>
                  <a:srgbClr val="C00000"/>
                </a:solidFill>
                <a:latin typeface="Arial Black" panose="020B0A04020102020204" charset="0"/>
                <a:ea typeface="楷体" panose="02010609060101010101" charset="-122"/>
                <a:cs typeface="Arial Black" panose="020B0A04020102020204" charset="0"/>
                <a:sym typeface="+mn-ea"/>
              </a:rPr>
              <a:t>( conflict</a:t>
            </a:r>
            <a:r>
              <a:rPr lang="en-US" altLang="en-US" sz="2000" b="1">
                <a:solidFill>
                  <a:srgbClr val="C00000"/>
                </a:solidFill>
                <a:latin typeface="Calibri" panose="020F0502020204030204" charset="0"/>
                <a:ea typeface="宋体" panose="02010600030101010101" pitchFamily="2" charset="-122"/>
                <a:cs typeface="Times New Roman" panose="02020603050405020304" charset="0"/>
                <a:sym typeface="+mn-ea"/>
              </a:rPr>
              <a:t>[1] </a:t>
            </a:r>
            <a:r>
              <a:rPr lang="en-US" altLang="zh-CN" sz="2000">
                <a:solidFill>
                  <a:srgbClr val="C00000"/>
                </a:solidFill>
                <a:latin typeface="Arial Black" panose="020B0A04020102020204" charset="0"/>
                <a:ea typeface="楷体" panose="02010609060101010101" charset="-122"/>
                <a:cs typeface="Arial Black" panose="020B0A04020102020204" charset="0"/>
                <a:sym typeface="+mn-ea"/>
              </a:rPr>
              <a:t>)</a:t>
            </a:r>
            <a:r>
              <a:rPr lang="en-US" altLang="zh-CN" sz="2000">
                <a:latin typeface="Arial Black" panose="020B0A04020102020204" charset="0"/>
                <a:ea typeface="楷体" panose="02010609060101010101" charset="-122"/>
                <a:cs typeface="Arial Black" panose="020B0A04020102020204" charset="0"/>
                <a:sym typeface="+mn-ea"/>
              </a:rPr>
              <a:t>?</a:t>
            </a:r>
            <a:endParaRPr lang="en-US" altLang="zh-CN" sz="20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What was the result?(eg. </a:t>
            </a:r>
            <a:r>
              <a:rPr lang="en-US" altLang="zh-CN" sz="2000">
                <a:solidFill>
                  <a:srgbClr val="1552D1"/>
                </a:solidFill>
                <a:latin typeface="Arial Black" panose="020B0A04020102020204" charset="0"/>
                <a:ea typeface="楷体" panose="02010609060101010101" charset="-122"/>
                <a:cs typeface="Arial Black" panose="020B0A04020102020204" charset="0"/>
                <a:sym typeface="+mn-ea"/>
              </a:rPr>
              <a:t>dress up as pumpkin head for trick-or-treat</a:t>
            </a:r>
            <a:r>
              <a:rPr lang="en-US" altLang="zh-CN" sz="2000">
                <a:latin typeface="Arial Black" panose="020B0A04020102020204" charset="0"/>
                <a:ea typeface="楷体" panose="02010609060101010101" charset="-122"/>
                <a:cs typeface="Arial Black" panose="020B0A04020102020204" charset="0"/>
                <a:sym typeface="+mn-ea"/>
              </a:rPr>
              <a:t>) </a:t>
            </a:r>
            <a:endParaRPr lang="en-US" altLang="zh-CN" sz="20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My reflection?</a:t>
            </a:r>
            <a:r>
              <a:rPr lang="en-US" altLang="zh-CN" sz="2000">
                <a:solidFill>
                  <a:srgbClr val="C00000"/>
                </a:solidFill>
                <a:latin typeface="Arial Black" panose="020B0A04020102020204" charset="0"/>
                <a:ea typeface="楷体" panose="02010609060101010101" charset="-122"/>
                <a:cs typeface="Arial Black" panose="020B0A04020102020204" charset="0"/>
                <a:sym typeface="+mn-ea"/>
              </a:rPr>
              <a:t>(theme)</a:t>
            </a:r>
            <a:endParaRPr lang="en-US" altLang="zh-CN" sz="2000">
              <a:solidFill>
                <a:srgbClr val="C00000"/>
              </a:solidFill>
              <a:latin typeface="Arial Black" panose="020B0A04020102020204" charset="0"/>
              <a:ea typeface="楷体" panose="02010609060101010101" charset="-122"/>
              <a:cs typeface="Arial Black" panose="020B0A04020102020204" charset="0"/>
              <a:sym typeface="+mn-ea"/>
            </a:endParaRPr>
          </a:p>
        </p:txBody>
      </p:sp>
      <p:cxnSp>
        <p:nvCxnSpPr>
          <p:cNvPr id="19" name="直接箭头连接符 18"/>
          <p:cNvCxnSpPr/>
          <p:nvPr/>
        </p:nvCxnSpPr>
        <p:spPr>
          <a:xfrm flipH="1" flipV="1">
            <a:off x="6680200" y="4343400"/>
            <a:ext cx="2120900" cy="124777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1456055" y="2435225"/>
            <a:ext cx="1855470" cy="51054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sz="2000">
                <a:solidFill>
                  <a:srgbClr val="C00000"/>
                </a:solidFill>
              </a:rPr>
              <a:t>dialogue,action</a:t>
            </a:r>
            <a:endParaRPr lang="en-US" altLang="zh-CN" sz="2000">
              <a:solidFill>
                <a:srgbClr val="C00000"/>
              </a:solidFill>
            </a:endParaRPr>
          </a:p>
        </p:txBody>
      </p:sp>
      <p:sp>
        <p:nvSpPr>
          <p:cNvPr id="22" name="左大括号 21"/>
          <p:cNvSpPr/>
          <p:nvPr/>
        </p:nvSpPr>
        <p:spPr>
          <a:xfrm>
            <a:off x="3529330" y="2324100"/>
            <a:ext cx="161925" cy="752475"/>
          </a:xfrm>
          <a:prstGeom prst="leftBrace">
            <a:avLst/>
          </a:prstGeom>
          <a:ln w="539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箭头连接符 3"/>
          <p:cNvCxnSpPr/>
          <p:nvPr/>
        </p:nvCxnSpPr>
        <p:spPr>
          <a:xfrm flipH="1">
            <a:off x="1701800" y="4486275"/>
            <a:ext cx="974725" cy="27368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084705" y="6057900"/>
            <a:ext cx="1249045" cy="21399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13" grpId="0" bldLvl="0" animBg="1"/>
      <p:bldP spid="14" grpId="0" bldLvl="0" animBg="1"/>
      <p:bldP spid="16" grpId="0"/>
      <p:bldP spid="17" grpId="0"/>
      <p:bldP spid="20" grpId="0" bldLvl="0" animBg="1"/>
      <p:bldP spid="2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48577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192000" cy="3969385"/>
          </a:xfrm>
          <a:prstGeom prst="rect">
            <a:avLst/>
          </a:prstGeom>
          <a:noFill/>
        </p:spPr>
        <p:txBody>
          <a:bodyPr wrap="square" rtlCol="0" anchor="t">
            <a:spAutoFit/>
          </a:bodyPr>
          <a:lstStyle/>
          <a:p>
            <a:pPr indent="0">
              <a:lnSpc>
                <a:spcPct val="100000"/>
              </a:lnSpc>
            </a:pPr>
            <a:r>
              <a:rPr lang="en-US" altLang="en-US" sz="2800" b="1">
                <a:solidFill>
                  <a:srgbClr val="C00000"/>
                </a:solidFill>
                <a:latin typeface="Calibri" panose="020F0502020204030204" charset="0"/>
                <a:ea typeface="宋体" panose="02010600030101010101" pitchFamily="2" charset="-122"/>
                <a:cs typeface="Times New Roman" panose="02020603050405020304" charset="0"/>
                <a:sym typeface="+mn-ea"/>
              </a:rPr>
              <a:t>The solutions to </a:t>
            </a:r>
            <a:r>
              <a:rPr lang="en-US" altLang="en-US" sz="2800" b="1">
                <a:solidFill>
                  <a:srgbClr val="1552D1"/>
                </a:solidFill>
                <a:latin typeface="Calibri" panose="020F0502020204030204" charset="0"/>
                <a:ea typeface="宋体" panose="02010600030101010101" pitchFamily="2" charset="-122"/>
                <a:cs typeface="Times New Roman" panose="02020603050405020304" charset="0"/>
                <a:sym typeface="+mn-ea"/>
              </a:rPr>
              <a:t>Conflict [1] Who was the winner?</a:t>
            </a:r>
            <a:r>
              <a:rPr lang="en-US" altLang="en-US" sz="2800" b="1">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矛盾一的解决</a:t>
            </a:r>
            <a:r>
              <a:rPr lang="en-US" sz="2800">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  </a:t>
            </a:r>
            <a:r>
              <a:rPr sz="2800">
                <a:sym typeface="+mn-ea"/>
              </a:rPr>
              <a:t>  </a:t>
            </a:r>
            <a:r>
              <a:rPr sz="2800">
                <a:latin typeface="Times New Roman" panose="02020603050405020304" charset="0"/>
                <a:cs typeface="Times New Roman" panose="02020603050405020304" charset="0"/>
                <a:sym typeface="+mn-ea"/>
              </a:rPr>
              <a:t> </a:t>
            </a:r>
            <a:endParaRPr sz="2800">
              <a:latin typeface="Times New Roman" panose="02020603050405020304" charset="0"/>
              <a:cs typeface="Times New Roman" panose="02020603050405020304" charset="0"/>
              <a:sym typeface="+mn-ea"/>
            </a:endParaRPr>
          </a:p>
          <a:p>
            <a:pPr indent="0">
              <a:lnSpc>
                <a:spcPct val="100000"/>
              </a:lnSpc>
            </a:pPr>
            <a:r>
              <a:rPr sz="2800">
                <a:latin typeface="Times New Roman" panose="02020603050405020304" charset="0"/>
                <a:cs typeface="Times New Roman" panose="02020603050405020304" charset="0"/>
                <a:sym typeface="+mn-ea"/>
              </a:rPr>
              <a:t>    </a:t>
            </a:r>
            <a:r>
              <a:rPr lang="en-US" sz="2800" b="1">
                <a:solidFill>
                  <a:srgbClr val="1552D1"/>
                </a:solidFill>
                <a:latin typeface="Times New Roman" panose="02020603050405020304" charset="0"/>
                <a:cs typeface="Times New Roman" panose="02020603050405020304" charset="0"/>
                <a:sym typeface="+mn-ea"/>
              </a:rPr>
              <a:t>eg1:</a:t>
            </a:r>
            <a:r>
              <a:rPr lang="en-US" sz="2800">
                <a:solidFill>
                  <a:srgbClr val="1552D1"/>
                </a:solidFill>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a:t>
            </a:r>
            <a:r>
              <a:rPr lang="en-US" sz="2800">
                <a:latin typeface="Times New Roman" panose="02020603050405020304" charset="0"/>
                <a:cs typeface="Times New Roman" panose="02020603050405020304" charset="0"/>
                <a:sym typeface="+mn-ea"/>
              </a:rPr>
              <a:t>para1</a:t>
            </a:r>
            <a:r>
              <a:rPr lang="zh-CN"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I saw Jason holding his phone at me: “I am going to post this online and you are going to be famous!”  Finally, we came to an agreement that he may post the video, but I am the winner of this year’s pumpkin contest.</a:t>
            </a:r>
            <a:endParaRPr sz="2800">
              <a:latin typeface="Times New Roman" panose="02020603050405020304" charset="0"/>
              <a:cs typeface="Times New Roman" panose="02020603050405020304" charset="0"/>
              <a:sym typeface="+mn-ea"/>
            </a:endParaRPr>
          </a:p>
          <a:p>
            <a:pPr indent="0">
              <a:lnSpc>
                <a:spcPct val="100000"/>
              </a:lnSpc>
            </a:pPr>
            <a:endParaRPr sz="2800">
              <a:latin typeface="Times New Roman" panose="02020603050405020304" charset="0"/>
              <a:cs typeface="Times New Roman" panose="02020603050405020304" charset="0"/>
              <a:sym typeface="+mn-ea"/>
            </a:endParaRPr>
          </a:p>
          <a:p>
            <a:pPr>
              <a:lnSpc>
                <a:spcPct val="100000"/>
              </a:lnSpc>
            </a:pPr>
            <a:r>
              <a:rPr sz="2800">
                <a:latin typeface="Times New Roman" panose="02020603050405020304" charset="0"/>
                <a:cs typeface="Times New Roman" panose="02020603050405020304" charset="0"/>
                <a:sym typeface="+mn-ea"/>
              </a:rPr>
              <a:t>    </a:t>
            </a:r>
            <a:r>
              <a:rPr lang="en-US" sz="2800" b="1">
                <a:solidFill>
                  <a:srgbClr val="1552D1"/>
                </a:solidFill>
                <a:latin typeface="Times New Roman" panose="02020603050405020304" charset="0"/>
                <a:cs typeface="Times New Roman" panose="02020603050405020304" charset="0"/>
                <a:sym typeface="+mn-ea"/>
              </a:rPr>
              <a:t>eg2:</a:t>
            </a:r>
            <a:r>
              <a:rPr lang="en-US"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a:t>
            </a:r>
            <a:r>
              <a:rPr lang="en-US" altLang="zh-CN" sz="2800">
                <a:latin typeface="Times New Roman" panose="02020603050405020304" charset="0"/>
                <a:cs typeface="Times New Roman" panose="02020603050405020304" charset="0"/>
                <a:sym typeface="+mn-ea"/>
              </a:rPr>
              <a:t>Para2</a:t>
            </a:r>
            <a:r>
              <a:rPr lang="zh-CN" altLang="en-US"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At the cafeteria during lunch, my friend Nathan greeted me smirkingly, “I heard someone had a little too much pumpkin over the weekend.” I ignored his mocking tone and responded proudly: “Someone might have, but someone also won the pumpkin contest!” </a:t>
            </a:r>
            <a:r>
              <a:rPr lang="zh-CN" altLang="en-US" sz="2800">
                <a:latin typeface="Times New Roman" panose="02020603050405020304" charset="0"/>
                <a:cs typeface="Times New Roman" panose="02020603050405020304" charset="0"/>
                <a:sym typeface="+mn-ea"/>
              </a:rPr>
              <a:t> </a:t>
            </a:r>
            <a:endParaRPr lang="zh-CN" alt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19430"/>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38100" y="756285"/>
            <a:ext cx="12192000" cy="1640205"/>
          </a:xfrm>
          <a:prstGeom prst="rect">
            <a:avLst/>
          </a:prstGeom>
          <a:noFill/>
        </p:spPr>
        <p:txBody>
          <a:bodyPr wrap="square" rtlCol="0" anchor="t">
            <a:spAutoFit/>
          </a:bodyPr>
          <a:lstStyle/>
          <a:p>
            <a:pPr>
              <a:lnSpc>
                <a:spcPct val="90000"/>
              </a:lnSpc>
            </a:pPr>
            <a:r>
              <a:rPr lang="en-US" altLang="en-US" sz="2800" b="1">
                <a:solidFill>
                  <a:srgbClr val="C00000"/>
                </a:solidFill>
                <a:latin typeface="Calibri" panose="020F0502020204030204" charset="0"/>
                <a:ea typeface="宋体" panose="02010600030101010101" pitchFamily="2" charset="-122"/>
                <a:cs typeface="Times New Roman" panose="02020603050405020304" charset="0"/>
                <a:sym typeface="+mn-ea"/>
              </a:rPr>
              <a:t>The solutions to </a:t>
            </a:r>
            <a:r>
              <a:rPr lang="en-US" altLang="en-US" sz="2800" b="1">
                <a:solidFill>
                  <a:srgbClr val="1552D1"/>
                </a:solidFill>
                <a:latin typeface="Calibri" panose="020F0502020204030204" charset="0"/>
                <a:ea typeface="宋体" panose="02010600030101010101" pitchFamily="2" charset="-122"/>
                <a:cs typeface="Times New Roman" panose="02020603050405020304" charset="0"/>
                <a:sym typeface="+mn-ea"/>
              </a:rPr>
              <a:t>Conflict [2] I got stuck in the pumkin.Who helps?</a:t>
            </a:r>
            <a:endParaRPr lang="en-US" altLang="en-US" sz="2800" b="1">
              <a:solidFill>
                <a:srgbClr val="1552D1"/>
              </a:solidFill>
              <a:latin typeface="Calibri" panose="020F0502020204030204" charset="0"/>
              <a:ea typeface="宋体" panose="02010600030101010101" pitchFamily="2" charset="-122"/>
              <a:cs typeface="Times New Roman" panose="02020603050405020304" charset="0"/>
              <a:sym typeface="+mn-ea"/>
            </a:endParaRPr>
          </a:p>
          <a:p>
            <a:pPr>
              <a:lnSpc>
                <a:spcPct val="90000"/>
              </a:lnSpc>
            </a:pPr>
            <a:r>
              <a:rPr lang="en-US" altLang="en-US" sz="2800" b="1">
                <a:latin typeface="Calibri" panose="020F0502020204030204" charset="0"/>
                <a:ea typeface="宋体" panose="02010600030101010101" pitchFamily="2" charset="-122"/>
                <a:cs typeface="Times New Roman" panose="02020603050405020304" charset="0"/>
                <a:sym typeface="+mn-ea"/>
              </a:rPr>
              <a:t> </a:t>
            </a:r>
            <a:r>
              <a:rPr lang="en-US" altLang="en-US" sz="2800" b="1">
                <a:latin typeface="楷体" panose="02010609060101010101" charset="-122"/>
                <a:ea typeface="楷体" panose="02010609060101010101" charset="-122"/>
                <a:cs typeface="楷体" panose="02010609060101010101" charset="-122"/>
                <a:sym typeface="+mn-ea"/>
              </a:rPr>
              <a:t>(</a:t>
            </a:r>
            <a:r>
              <a:rPr sz="2800" b="1">
                <a:latin typeface="楷体" panose="02010609060101010101" charset="-122"/>
                <a:ea typeface="楷体" panose="02010609060101010101" charset="-122"/>
                <a:cs typeface="楷体" panose="02010609060101010101" charset="-122"/>
                <a:sym typeface="+mn-ea"/>
              </a:rPr>
              <a:t>矛盾二的解决：如何把头从南瓜中弄出来</a:t>
            </a:r>
            <a:r>
              <a:rPr lang="en-US" sz="2800">
                <a:latin typeface="楷体" panose="02010609060101010101" charset="-122"/>
                <a:ea typeface="楷体" panose="02010609060101010101" charset="-122"/>
                <a:cs typeface="楷体" panose="02010609060101010101" charset="-122"/>
                <a:sym typeface="+mn-ea"/>
              </a:rPr>
              <a:t>)</a:t>
            </a:r>
            <a:endParaRPr lang="en-US" sz="2800">
              <a:latin typeface="楷体" panose="02010609060101010101" charset="-122"/>
              <a:ea typeface="楷体" panose="02010609060101010101" charset="-122"/>
              <a:cs typeface="楷体" panose="02010609060101010101" charset="-122"/>
              <a:sym typeface="+mn-ea"/>
            </a:endParaRPr>
          </a:p>
          <a:p>
            <a:pPr>
              <a:lnSpc>
                <a:spcPct val="90000"/>
              </a:lnSpc>
            </a:pPr>
            <a:endParaRPr sz="2800">
              <a:latin typeface="楷体" panose="02010609060101010101" charset="-122"/>
              <a:ea typeface="楷体" panose="02010609060101010101" charset="-122"/>
              <a:cs typeface="楷体" panose="02010609060101010101" charset="-122"/>
              <a:sym typeface="+mn-ea"/>
            </a:endParaRPr>
          </a:p>
          <a:p>
            <a:pPr>
              <a:lnSpc>
                <a:spcPct val="90000"/>
              </a:lnSpc>
            </a:pPr>
            <a:r>
              <a:rPr sz="2800" b="1">
                <a:latin typeface="黑体" panose="02010609060101010101" charset="-122"/>
                <a:ea typeface="黑体" panose="02010609060101010101" charset="-122"/>
                <a:sym typeface="+mn-ea"/>
              </a:rPr>
              <a:t>我的</a:t>
            </a:r>
            <a:r>
              <a:rPr lang="zh-CN" sz="2800" b="1">
                <a:latin typeface="黑体" panose="02010609060101010101" charset="-122"/>
                <a:ea typeface="黑体" panose="02010609060101010101" charset="-122"/>
                <a:sym typeface="+mn-ea"/>
              </a:rPr>
              <a:t>痛苦感受和徒劳</a:t>
            </a:r>
            <a:r>
              <a:rPr sz="2800" b="1">
                <a:latin typeface="黑体" panose="02010609060101010101" charset="-122"/>
                <a:ea typeface="黑体" panose="02010609060101010101" charset="-122"/>
                <a:sym typeface="+mn-ea"/>
              </a:rPr>
              <a:t>努力：</a:t>
            </a:r>
            <a:endParaRPr lang="zh-CN" altLang="en-US" sz="2800" b="1">
              <a:latin typeface="黑体" panose="02010609060101010101" charset="-122"/>
              <a:ea typeface="黑体" panose="02010609060101010101" charset="-122"/>
              <a:cs typeface="Times New Roman" panose="02020603050405020304" charset="0"/>
              <a:sym typeface="+mn-ea"/>
            </a:endParaRPr>
          </a:p>
        </p:txBody>
      </p:sp>
      <p:sp>
        <p:nvSpPr>
          <p:cNvPr id="3" name="文本框 2"/>
          <p:cNvSpPr txBox="1"/>
          <p:nvPr/>
        </p:nvSpPr>
        <p:spPr>
          <a:xfrm>
            <a:off x="-57150" y="2668905"/>
            <a:ext cx="12192000" cy="3744595"/>
          </a:xfrm>
          <a:prstGeom prst="rect">
            <a:avLst/>
          </a:prstGeom>
          <a:noFill/>
        </p:spPr>
        <p:txBody>
          <a:bodyPr wrap="square" rtlCol="0" anchor="t">
            <a:spAutoFit/>
          </a:bodyPr>
          <a:lstStyle/>
          <a:p>
            <a:pPr marL="0" indent="0" fontAlgn="base">
              <a:lnSpc>
                <a:spcPct val="90000"/>
              </a:lnSpc>
              <a:buNone/>
            </a:pPr>
            <a:r>
              <a:rPr lang="en-US" sz="2400" b="1">
                <a:solidFill>
                  <a:srgbClr val="1552D1"/>
                </a:solidFill>
                <a:latin typeface="Times New Roman" panose="02020603050405020304" charset="0"/>
                <a:cs typeface="Times New Roman" panose="02020603050405020304" charset="0"/>
                <a:sym typeface="+mn-ea"/>
              </a:rPr>
              <a:t>eg1:</a:t>
            </a:r>
            <a:r>
              <a:rPr sz="2400" b="1">
                <a:solidFill>
                  <a:srgbClr val="C00000"/>
                </a:solidFill>
                <a:latin typeface="Times New Roman" panose="02020603050405020304" charset="0"/>
                <a:cs typeface="Times New Roman" panose="02020603050405020304" charset="0"/>
                <a:sym typeface="+mn-ea"/>
              </a:rPr>
              <a:t> </a:t>
            </a:r>
            <a:r>
              <a:rPr lang="zh-CN" altLang="en-US" sz="2400">
                <a:latin typeface="Times New Roman" panose="02020603050405020304" charset="0"/>
                <a:ea typeface="楷体" panose="02010609060101010101" charset="-122"/>
                <a:sym typeface="+mn-ea"/>
              </a:rPr>
              <a:t>At the </a:t>
            </a:r>
            <a:r>
              <a:rPr lang="en-US" altLang="zh-CN" sz="2400">
                <a:latin typeface="Times New Roman" panose="02020603050405020304" charset="0"/>
                <a:ea typeface="楷体" panose="02010609060101010101" charset="-122"/>
                <a:sym typeface="+mn-ea"/>
              </a:rPr>
              <a:t>thought</a:t>
            </a:r>
            <a:r>
              <a:rPr lang="zh-CN" altLang="en-US" sz="2400">
                <a:latin typeface="Times New Roman" panose="02020603050405020304" charset="0"/>
                <a:ea typeface="楷体" panose="02010609060101010101" charset="-122"/>
                <a:sym typeface="+mn-ea"/>
              </a:rPr>
              <a:t> of </a:t>
            </a:r>
            <a:r>
              <a:rPr lang="en-US" altLang="zh-CN" sz="2400">
                <a:latin typeface="Times New Roman" panose="02020603050405020304" charset="0"/>
                <a:ea typeface="楷体" panose="02010609060101010101" charset="-122"/>
                <a:sym typeface="+mn-ea"/>
              </a:rPr>
              <a:t>being trapped in the pumpkin</a:t>
            </a:r>
            <a:r>
              <a:rPr lang="zh-CN" altLang="en-US" sz="2400">
                <a:latin typeface="Times New Roman" panose="02020603050405020304" charset="0"/>
                <a:ea typeface="楷体" panose="02010609060101010101" charset="-122"/>
                <a:sym typeface="+mn-ea"/>
              </a:rPr>
              <a:t>, I was</a:t>
            </a:r>
            <a:r>
              <a:rPr lang="zh-CN" altLang="en-US" sz="2400" u="sng">
                <a:latin typeface="Times New Roman" panose="02020603050405020304" charset="0"/>
                <a:ea typeface="楷体" panose="02010609060101010101" charset="-122"/>
                <a:sym typeface="+mn-ea"/>
              </a:rPr>
              <a:t>                    </a:t>
            </a:r>
            <a:r>
              <a:rPr lang="zh-CN" altLang="en-US" sz="2000">
                <a:latin typeface="Times New Roman" panose="02020603050405020304" charset="0"/>
                <a:ea typeface="楷体" panose="02010609060101010101" charset="-122"/>
                <a:sym typeface="+mn-ea"/>
              </a:rPr>
              <a:t>by a </a:t>
            </a:r>
            <a:r>
              <a:rPr lang="zh-CN" altLang="en-US" sz="2400">
                <a:latin typeface="Times New Roman" panose="02020603050405020304" charset="0"/>
                <a:ea typeface="楷体" panose="02010609060101010101" charset="-122"/>
                <a:sym typeface="+mn-ea"/>
              </a:rPr>
              <a:t>strong sense of</a:t>
            </a:r>
            <a:r>
              <a:rPr lang="zh-CN" altLang="en-US" sz="2400" u="sng">
                <a:latin typeface="Times New Roman" panose="02020603050405020304" charset="0"/>
                <a:ea typeface="楷体" panose="02010609060101010101" charset="-122"/>
                <a:sym typeface="+mn-ea"/>
              </a:rPr>
              <a:t> </a:t>
            </a:r>
            <a:r>
              <a:rPr lang="zh-CN" altLang="en-US" sz="2400" u="sng">
                <a:solidFill>
                  <a:srgbClr val="FF0000"/>
                </a:solidFill>
                <a:latin typeface="Times New Roman" panose="02020603050405020304" charset="0"/>
                <a:ea typeface="楷体" panose="02010609060101010101" charset="-122"/>
                <a:sym typeface="+mn-ea"/>
              </a:rPr>
              <a:t>      </a:t>
            </a:r>
            <a:endParaRPr lang="zh-CN" altLang="en-US" sz="2400" u="sng">
              <a:solidFill>
                <a:srgbClr val="FF0000"/>
              </a:solidFill>
              <a:latin typeface="Times New Roman" panose="02020603050405020304" charset="0"/>
              <a:ea typeface="楷体" panose="02010609060101010101" charset="-122"/>
              <a:sym typeface="+mn-ea"/>
            </a:endParaRPr>
          </a:p>
          <a:p>
            <a:pPr marL="0" indent="0" fontAlgn="base">
              <a:lnSpc>
                <a:spcPct val="90000"/>
              </a:lnSpc>
              <a:buNone/>
            </a:pPr>
            <a:endParaRPr lang="zh-CN" altLang="en-US" sz="2400">
              <a:solidFill>
                <a:srgbClr val="FF0000"/>
              </a:solidFill>
              <a:latin typeface="Times New Roman" panose="02020603050405020304" charset="0"/>
              <a:ea typeface="楷体" panose="02010609060101010101" charset="-122"/>
              <a:sym typeface="+mn-ea"/>
            </a:endParaRPr>
          </a:p>
          <a:p>
            <a:pPr marL="0" indent="0" fontAlgn="base">
              <a:lnSpc>
                <a:spcPct val="90000"/>
              </a:lnSpc>
              <a:buNone/>
            </a:pPr>
            <a:endParaRPr lang="zh-CN" altLang="en-US" sz="2400">
              <a:solidFill>
                <a:srgbClr val="FF0000"/>
              </a:solidFill>
              <a:latin typeface="Times New Roman" panose="02020603050405020304" charset="0"/>
              <a:ea typeface="楷体" panose="02010609060101010101" charset="-122"/>
              <a:sym typeface="+mn-ea"/>
            </a:endParaRPr>
          </a:p>
          <a:p>
            <a:pPr marL="0" indent="0" fontAlgn="base">
              <a:lnSpc>
                <a:spcPct val="90000"/>
              </a:lnSpc>
              <a:buNone/>
            </a:pPr>
            <a:r>
              <a:rPr lang="zh-CN" altLang="en-US" sz="2400">
                <a:latin typeface="Times New Roman" panose="02020603050405020304" charset="0"/>
                <a:ea typeface="楷体" panose="02010609060101010101" charset="-122"/>
                <a:sym typeface="+mn-ea"/>
              </a:rPr>
              <a:t>and my palms were sweating. </a:t>
            </a:r>
            <a:r>
              <a:rPr lang="en-US" altLang="zh-CN" sz="2400">
                <a:latin typeface="Times New Roman" panose="02020603050405020304" charset="0"/>
                <a:cs typeface="Times New Roman" panose="02020603050405020304" charset="0"/>
                <a:sym typeface="+mn-ea"/>
              </a:rPr>
              <a:t>All efforts to</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my head from the </a:t>
            </a:r>
            <a:r>
              <a:rPr lang="en-US" altLang="zh-CN" sz="2400" u="sng">
                <a:latin typeface="Times New Roman" panose="02020603050405020304" charset="0"/>
                <a:cs typeface="Times New Roman" panose="02020603050405020304" charset="0"/>
                <a:sym typeface="+mn-ea"/>
              </a:rPr>
              <a:t>pumpkin</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r>
              <a:rPr lang="en-US" altLang="zh-CN" sz="2400">
                <a:latin typeface="Times New Roman" panose="02020603050405020304" charset="0"/>
                <a:cs typeface="Times New Roman" panose="02020603050405020304" charset="0"/>
                <a:sym typeface="+mn-ea"/>
              </a:rPr>
              <a:t>were </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but in vain. As time</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I felt</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//my head was </a:t>
            </a: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r>
              <a:rPr lang="en-US" altLang="zh-CN" sz="2400">
                <a:latin typeface="Times New Roman" panose="02020603050405020304" charset="0"/>
                <a:cs typeface="Times New Roman" panose="02020603050405020304" charset="0"/>
                <a:sym typeface="+mn-ea"/>
              </a:rPr>
              <a:t>spinning</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a lack of oxygen and </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onto the floor.</a:t>
            </a:r>
            <a:endParaRPr lang="en-US" altLang="zh-CN" sz="2400">
              <a:latin typeface="Times New Roman" panose="02020603050405020304" charset="0"/>
              <a:cs typeface="Times New Roman" panose="02020603050405020304" charset="0"/>
              <a:sym typeface="+mn-ea"/>
            </a:endParaRPr>
          </a:p>
          <a:p>
            <a:pPr>
              <a:lnSpc>
                <a:spcPct val="90000"/>
              </a:lnSpc>
            </a:pPr>
            <a:r>
              <a:rPr lang="en-US" altLang="zh-CN" sz="2400">
                <a:latin typeface="Times New Roman" panose="02020603050405020304" charset="0"/>
                <a:cs typeface="Times New Roman" panose="02020603050405020304" charset="0"/>
                <a:sym typeface="+mn-ea"/>
              </a:rPr>
              <a:t>     </a:t>
            </a:r>
            <a:r>
              <a:rPr lang="en-US" altLang="zh-CN" sz="2400">
                <a:latin typeface="Arial Narrow" panose="020B0606020202030204" charset="0"/>
                <a:cs typeface="Arial Narrow" panose="020B0606020202030204" charset="0"/>
                <a:sym typeface="+mn-ea"/>
              </a:rPr>
              <a:t>  </a:t>
            </a:r>
            <a:endParaRPr lang="zh-CN" altLang="en-US" sz="2400">
              <a:latin typeface="Times New Roman" panose="02020603050405020304" charset="0"/>
              <a:cs typeface="Times New Roman" panose="02020603050405020304" charset="0"/>
              <a:sym typeface="+mn-ea"/>
            </a:endParaRPr>
          </a:p>
        </p:txBody>
      </p:sp>
      <p:sp>
        <p:nvSpPr>
          <p:cNvPr id="6" name="文本框 5"/>
          <p:cNvSpPr txBox="1"/>
          <p:nvPr/>
        </p:nvSpPr>
        <p:spPr>
          <a:xfrm>
            <a:off x="7266305" y="2459355"/>
            <a:ext cx="1429385" cy="866140"/>
          </a:xfrm>
          <a:prstGeom prst="rect">
            <a:avLst/>
          </a:prstGeom>
          <a:solidFill>
            <a:schemeClr val="bg1">
              <a:lumMod val="95000"/>
            </a:schemeClr>
          </a:solidFill>
        </p:spPr>
        <p:txBody>
          <a:bodyPr wrap="none" rtlCol="0" anchor="t">
            <a:spAutoFit/>
          </a:bodyPr>
          <a:lstStyle/>
          <a:p>
            <a:pPr>
              <a:lnSpc>
                <a:spcPct val="70000"/>
              </a:lnSpc>
            </a:pPr>
            <a:r>
              <a:rPr lang="zh-CN" altLang="en-US" sz="2400" b="1">
                <a:solidFill>
                  <a:srgbClr val="C00000"/>
                </a:solidFill>
                <a:latin typeface="Times New Roman" panose="02020603050405020304" charset="0"/>
                <a:ea typeface="楷体" panose="02010609060101010101" charset="-122"/>
                <a:sym typeface="+mn-ea"/>
              </a:rPr>
              <a:t>seized</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overcome</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occupied</a:t>
            </a:r>
            <a:endParaRPr lang="en-US" altLang="zh-CN" sz="2400" b="1">
              <a:solidFill>
                <a:srgbClr val="C00000"/>
              </a:solidFill>
              <a:latin typeface="Times New Roman" panose="02020603050405020304" charset="0"/>
              <a:ea typeface="楷体" panose="02010609060101010101" charset="-122"/>
              <a:sym typeface="+mn-ea"/>
            </a:endParaRPr>
          </a:p>
        </p:txBody>
      </p:sp>
      <p:sp>
        <p:nvSpPr>
          <p:cNvPr id="7" name="文本框 6"/>
          <p:cNvSpPr txBox="1"/>
          <p:nvPr/>
        </p:nvSpPr>
        <p:spPr>
          <a:xfrm>
            <a:off x="11134725" y="2487930"/>
            <a:ext cx="1057275" cy="866140"/>
          </a:xfrm>
          <a:prstGeom prst="rect">
            <a:avLst/>
          </a:prstGeom>
          <a:solidFill>
            <a:schemeClr val="bg1">
              <a:lumMod val="95000"/>
            </a:schemeClr>
          </a:solidFill>
        </p:spPr>
        <p:txBody>
          <a:bodyPr wrap="none" rtlCol="0" anchor="t">
            <a:spAutoFit/>
          </a:bodyPr>
          <a:lstStyle/>
          <a:p>
            <a:pPr>
              <a:lnSpc>
                <a:spcPct val="70000"/>
              </a:lnSpc>
            </a:pPr>
            <a:r>
              <a:rPr lang="zh-CN" altLang="en-US" sz="2400" b="1">
                <a:solidFill>
                  <a:srgbClr val="C00000"/>
                </a:solidFill>
                <a:latin typeface="Times New Roman" panose="02020603050405020304" charset="0"/>
                <a:ea typeface="楷体" panose="02010609060101010101" charset="-122"/>
                <a:sym typeface="+mn-ea"/>
              </a:rPr>
              <a:t>horror</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fright</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panic</a:t>
            </a:r>
            <a:endParaRPr lang="en-US" altLang="zh-CN" sz="2400" b="1">
              <a:solidFill>
                <a:srgbClr val="C00000"/>
              </a:solidFill>
              <a:latin typeface="Times New Roman" panose="02020603050405020304" charset="0"/>
              <a:ea typeface="楷体" panose="02010609060101010101" charset="-122"/>
              <a:sym typeface="+mn-ea"/>
            </a:endParaRPr>
          </a:p>
        </p:txBody>
      </p:sp>
      <p:sp>
        <p:nvSpPr>
          <p:cNvPr id="8" name="文本框 7"/>
          <p:cNvSpPr txBox="1"/>
          <p:nvPr/>
        </p:nvSpPr>
        <p:spPr>
          <a:xfrm>
            <a:off x="5375910" y="3535045"/>
            <a:ext cx="1554480" cy="755015"/>
          </a:xfrm>
          <a:prstGeom prst="rect">
            <a:avLst/>
          </a:prstGeom>
          <a:solidFill>
            <a:schemeClr val="bg1">
              <a:lumMod val="95000"/>
            </a:schemeClr>
          </a:solidFill>
        </p:spPr>
        <p:txBody>
          <a:bodyPr wrap="none" rtlCol="0" anchor="t">
            <a:spAutoFit/>
          </a:bodyPr>
          <a:lstStyle/>
          <a:p>
            <a:pPr>
              <a:lnSpc>
                <a:spcPct val="60000"/>
              </a:lnSpc>
            </a:pPr>
            <a:r>
              <a:rPr lang="en-US" altLang="zh-CN" sz="2400" b="1">
                <a:solidFill>
                  <a:srgbClr val="C00000"/>
                </a:solidFill>
                <a:latin typeface="Times New Roman" panose="02020603050405020304" charset="0"/>
                <a:cs typeface="Times New Roman" panose="02020603050405020304" charset="0"/>
                <a:sym typeface="+mn-ea"/>
              </a:rPr>
              <a:t>free </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60000"/>
              </a:lnSpc>
            </a:pPr>
            <a:r>
              <a:rPr lang="en-US" altLang="zh-CN" sz="2400" b="1">
                <a:solidFill>
                  <a:srgbClr val="C00000"/>
                </a:solidFill>
                <a:latin typeface="Times New Roman" panose="02020603050405020304" charset="0"/>
                <a:cs typeface="Times New Roman" panose="02020603050405020304" charset="0"/>
                <a:sym typeface="+mn-ea"/>
              </a:rPr>
              <a:t>disconnect</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60000"/>
              </a:lnSpc>
            </a:pPr>
            <a:r>
              <a:rPr lang="en-US" altLang="zh-CN" sz="2400" b="1">
                <a:solidFill>
                  <a:srgbClr val="C00000"/>
                </a:solidFill>
                <a:latin typeface="Times New Roman" panose="02020603050405020304" charset="0"/>
                <a:cs typeface="Times New Roman" panose="02020603050405020304" charset="0"/>
                <a:sym typeface="+mn-ea"/>
              </a:rPr>
              <a:t>seperate</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705485" y="4521200"/>
            <a:ext cx="1503680" cy="681355"/>
          </a:xfrm>
          <a:prstGeom prst="rect">
            <a:avLst/>
          </a:prstGeom>
          <a:solidFill>
            <a:schemeClr val="bg1">
              <a:lumMod val="95000"/>
            </a:schemeClr>
          </a:solidFill>
        </p:spPr>
        <p:txBody>
          <a:bodyPr wrap="none" rtlCol="0" anchor="t">
            <a:spAutoFit/>
          </a:bodyPr>
          <a:lstStyle/>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tried</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attempted</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883785" y="4558030"/>
            <a:ext cx="1647825" cy="607695"/>
          </a:xfrm>
          <a:prstGeom prst="rect">
            <a:avLst/>
          </a:prstGeom>
          <a:solidFill>
            <a:schemeClr val="bg1">
              <a:lumMod val="95000"/>
            </a:schemeClr>
          </a:solidFill>
        </p:spPr>
        <p:txBody>
          <a:bodyPr wrap="none" rtlCol="0" anchor="t">
            <a:spAutoFit/>
          </a:bodyPr>
          <a:lstStyle/>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ticked by</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dragged on</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7285355" y="4373880"/>
            <a:ext cx="1748790" cy="975995"/>
          </a:xfrm>
          <a:prstGeom prst="rect">
            <a:avLst/>
          </a:prstGeom>
          <a:solidFill>
            <a:schemeClr val="bg1">
              <a:lumMod val="95000"/>
            </a:schemeClr>
          </a:solidFill>
        </p:spPr>
        <p:txBody>
          <a:bodyPr wrap="none" rtlCol="0" anchor="t">
            <a:spAutoFit/>
          </a:bodyPr>
          <a:lstStyle/>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breathless</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dizzy/ giddy</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suffocated</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121410" y="5397500"/>
            <a:ext cx="1828165" cy="975995"/>
          </a:xfrm>
          <a:prstGeom prst="rect">
            <a:avLst/>
          </a:prstGeom>
          <a:solidFill>
            <a:schemeClr val="bg1">
              <a:lumMod val="95000"/>
            </a:schemeClr>
          </a:solidFill>
        </p:spPr>
        <p:txBody>
          <a:bodyPr wrap="none" rtlCol="0" anchor="t">
            <a:spAutoFit/>
          </a:bodyPr>
          <a:lstStyle/>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due to</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owing to</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as a result of </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5646420" y="5323205"/>
            <a:ext cx="1283970" cy="1124585"/>
          </a:xfrm>
          <a:prstGeom prst="rect">
            <a:avLst/>
          </a:prstGeom>
          <a:solidFill>
            <a:schemeClr val="bg1">
              <a:lumMod val="95000"/>
            </a:schemeClr>
          </a:solidFill>
        </p:spPr>
        <p:txBody>
          <a:bodyPr wrap="none" rtlCol="0" anchor="t">
            <a:spAutoFit/>
          </a:bodyPr>
          <a:lstStyle/>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fell</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heaped</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slumped</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tumbled</a:t>
            </a:r>
            <a:endParaRPr lang="en-US" altLang="zh-CN" sz="2400" b="1">
              <a:solidFill>
                <a:srgbClr val="C0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10540"/>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1263650"/>
            <a:ext cx="12192000" cy="5367655"/>
          </a:xfrm>
          <a:prstGeom prst="rect">
            <a:avLst/>
          </a:prstGeom>
          <a:noFill/>
        </p:spPr>
        <p:txBody>
          <a:bodyPr wrap="square" rtlCol="0" anchor="t">
            <a:spAutoFit/>
          </a:bodyPr>
          <a:lstStyle/>
          <a:p>
            <a:pPr>
              <a:lnSpc>
                <a:spcPct val="110000"/>
              </a:lnSpc>
            </a:pPr>
            <a:r>
              <a:rPr lang="en-US" sz="2400" b="1">
                <a:solidFill>
                  <a:srgbClr val="1552D1"/>
                </a:solidFill>
                <a:latin typeface="Times New Roman" panose="02020603050405020304" charset="0"/>
                <a:cs typeface="Times New Roman" panose="02020603050405020304" charset="0"/>
                <a:sym typeface="+mn-ea"/>
              </a:rPr>
              <a:t>eg2: </a:t>
            </a:r>
            <a:r>
              <a:rPr lang="en-US" altLang="zh-CN" sz="2400" b="1" u="sng">
                <a:latin typeface="Times New Roman" panose="02020603050405020304" charset="0"/>
                <a:ea typeface="楷体" panose="02010609060101010101" charset="-122"/>
                <a:sym typeface="+mn-ea"/>
              </a:rPr>
              <a:t>Unable to </a:t>
            </a:r>
            <a:r>
              <a:rPr lang="en-US" altLang="zh-CN" sz="2400" u="sng">
                <a:latin typeface="Times New Roman" panose="02020603050405020304" charset="0"/>
                <a:ea typeface="楷体" panose="02010609060101010101" charset="-122"/>
                <a:sym typeface="+mn-ea"/>
              </a:rPr>
              <a:t>get out of the pumkin</a:t>
            </a:r>
            <a:r>
              <a:rPr lang="zh-CN" altLang="en-US" sz="2400">
                <a:latin typeface="Times New Roman" panose="02020603050405020304" charset="0"/>
                <a:ea typeface="楷体" panose="02010609060101010101" charset="-122"/>
                <a:sym typeface="+mn-ea"/>
              </a:rPr>
              <a:t>, I felt</a:t>
            </a:r>
            <a:r>
              <a:rPr lang="zh-CN" altLang="en-US" sz="2400" b="1">
                <a:solidFill>
                  <a:srgbClr val="FF0000"/>
                </a:solidFill>
                <a:latin typeface="Times New Roman" panose="02020603050405020304" charset="0"/>
                <a:ea typeface="楷体" panose="02010609060101010101" charset="-122"/>
                <a:sym typeface="+mn-ea"/>
              </a:rPr>
              <a:t> so</a:t>
            </a:r>
            <a:r>
              <a:rPr lang="zh-CN" altLang="en-US" sz="2400" b="1">
                <a:latin typeface="Times New Roman" panose="02020603050405020304" charset="0"/>
                <a:ea typeface="楷体" panose="02010609060101010101" charset="-122"/>
                <a:sym typeface="+mn-ea"/>
              </a:rPr>
              <a:t> scared </a:t>
            </a:r>
            <a:r>
              <a:rPr lang="zh-CN" altLang="en-US" sz="2400" b="1">
                <a:solidFill>
                  <a:srgbClr val="FF0000"/>
                </a:solidFill>
                <a:latin typeface="Times New Roman" panose="02020603050405020304" charset="0"/>
                <a:ea typeface="楷体" panose="02010609060101010101" charset="-122"/>
                <a:sym typeface="+mn-ea"/>
              </a:rPr>
              <a:t>that </a:t>
            </a:r>
            <a:r>
              <a:rPr lang="zh-CN" altLang="en-US" sz="2400">
                <a:latin typeface="Times New Roman" panose="02020603050405020304" charset="0"/>
                <a:ea typeface="楷体" panose="02010609060101010101" charset="-122"/>
                <a:sym typeface="+mn-ea"/>
              </a:rPr>
              <a:t>my throat</a:t>
            </a:r>
            <a:r>
              <a:rPr lang="zh-CN" altLang="en-US" sz="2400" b="1">
                <a:latin typeface="Times New Roman" panose="02020603050405020304" charset="0"/>
                <a:ea typeface="楷体" panose="02010609060101010101" charset="-122"/>
                <a:sym typeface="+mn-ea"/>
              </a:rPr>
              <a:t> tightened </a:t>
            </a:r>
            <a:r>
              <a:rPr lang="zh-CN" altLang="en-US" sz="2400">
                <a:latin typeface="Times New Roman" panose="02020603050405020304" charset="0"/>
                <a:ea typeface="楷体" panose="02010609060101010101" charset="-122"/>
                <a:sym typeface="+mn-ea"/>
              </a:rPr>
              <a:t>and my knees </a:t>
            </a:r>
            <a:r>
              <a:rPr lang="zh-CN" altLang="en-US" sz="2400" b="1">
                <a:latin typeface="Times New Roman" panose="02020603050405020304" charset="0"/>
                <a:ea typeface="楷体" panose="02010609060101010101" charset="-122"/>
                <a:sym typeface="+mn-ea"/>
              </a:rPr>
              <a:t>felt weak.</a:t>
            </a:r>
            <a:r>
              <a:rPr lang="zh-CN" altLang="en-US" sz="2400">
                <a:latin typeface="Times New Roman" panose="02020603050405020304" charset="0"/>
                <a:ea typeface="楷体" panose="02010609060101010101" charset="-122"/>
                <a:sym typeface="+mn-ea"/>
              </a:rPr>
              <a:t> </a:t>
            </a:r>
            <a:r>
              <a:rPr sz="2400">
                <a:latin typeface="Times New Roman" panose="02020603050405020304" charset="0"/>
                <a:cs typeface="Times New Roman" panose="02020603050405020304" charset="0"/>
                <a:sym typeface="+mn-ea"/>
              </a:rPr>
              <a:t>The hard pumpkin </a:t>
            </a:r>
            <a:r>
              <a:rPr sz="2400" b="1">
                <a:latin typeface="Times New Roman" panose="02020603050405020304" charset="0"/>
                <a:cs typeface="Times New Roman" panose="02020603050405020304" charset="0"/>
                <a:sym typeface="+mn-ea"/>
              </a:rPr>
              <a:t>weighed stubbornly upon</a:t>
            </a:r>
            <a:r>
              <a:rPr sz="2400">
                <a:latin typeface="Times New Roman" panose="02020603050405020304" charset="0"/>
                <a:cs typeface="Times New Roman" panose="02020603050405020304" charset="0"/>
                <a:sym typeface="+mn-ea"/>
              </a:rPr>
              <a:t> my shoulder, not wanting to </a:t>
            </a:r>
            <a:r>
              <a:rPr sz="2400" b="1">
                <a:latin typeface="Times New Roman" panose="02020603050405020304" charset="0"/>
                <a:cs typeface="Times New Roman" panose="02020603050405020304" charset="0"/>
                <a:sym typeface="+mn-ea"/>
              </a:rPr>
              <a:t>budge </a:t>
            </a:r>
            <a:r>
              <a:rPr sz="2400">
                <a:latin typeface="Times New Roman" panose="02020603050405020304" charset="0"/>
                <a:cs typeface="Times New Roman" panose="02020603050405020304" charset="0"/>
                <a:sym typeface="+mn-ea"/>
              </a:rPr>
              <a:t>at all. </a:t>
            </a:r>
            <a:r>
              <a:rPr lang="en-US" altLang="zh-CN" sz="2400" u="sng">
                <a:latin typeface="Times New Roman" panose="02020603050405020304" charset="0"/>
                <a:cs typeface="Times New Roman" panose="02020603050405020304" charset="0"/>
                <a:sym typeface="+mn-ea"/>
              </a:rPr>
              <a:t>Total darkness </a:t>
            </a:r>
            <a:r>
              <a:rPr lang="en-US" altLang="zh-CN" sz="2400" b="1" u="sng">
                <a:latin typeface="Times New Roman" panose="02020603050405020304" charset="0"/>
                <a:cs typeface="Times New Roman" panose="02020603050405020304" charset="0"/>
                <a:sym typeface="+mn-ea"/>
              </a:rPr>
              <a:t>disorientating </a:t>
            </a:r>
            <a:r>
              <a:rPr lang="en-US" altLang="zh-CN" sz="2400" u="sng">
                <a:latin typeface="Times New Roman" panose="02020603050405020304" charset="0"/>
                <a:cs typeface="Times New Roman" panose="02020603050405020304" charset="0"/>
                <a:sym typeface="+mn-ea"/>
              </a:rPr>
              <a:t>me</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独立主格</a:t>
            </a:r>
            <a:r>
              <a:rPr lang="en-US" sz="2400" i="1">
                <a:solidFill>
                  <a:schemeClr val="accent6">
                    <a:lumMod val="75000"/>
                  </a:schemeClr>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I </a:t>
            </a:r>
            <a:r>
              <a:rPr lang="en-US" altLang="zh-CN" sz="2400" b="1">
                <a:latin typeface="Times New Roman" panose="02020603050405020304" charset="0"/>
                <a:cs typeface="Times New Roman" panose="02020603050405020304" charset="0"/>
                <a:sym typeface="+mn-ea"/>
              </a:rPr>
              <a:t>rotated </a:t>
            </a:r>
            <a:r>
              <a:rPr lang="en-US" altLang="zh-CN" sz="2400">
                <a:latin typeface="Times New Roman" panose="02020603050405020304" charset="0"/>
                <a:cs typeface="Times New Roman" panose="02020603050405020304" charset="0"/>
                <a:sym typeface="+mn-ea"/>
              </a:rPr>
              <a:t>on the spot and finally </a:t>
            </a:r>
            <a:r>
              <a:rPr lang="en-US" altLang="zh-CN" sz="2400" b="1">
                <a:latin typeface="Times New Roman" panose="02020603050405020304" charset="0"/>
                <a:cs typeface="Times New Roman" panose="02020603050405020304" charset="0"/>
                <a:sym typeface="+mn-ea"/>
              </a:rPr>
              <a:t>spun </a:t>
            </a:r>
            <a:r>
              <a:rPr lang="en-US" altLang="zh-CN" sz="2400">
                <a:latin typeface="Times New Roman" panose="02020603050405020304" charset="0"/>
                <a:cs typeface="Times New Roman" panose="02020603050405020304" charset="0"/>
                <a:sym typeface="+mn-ea"/>
              </a:rPr>
              <a:t>myself onto the floor.</a:t>
            </a:r>
            <a:endParaRPr lang="en-US" altLang="zh-CN" sz="2400">
              <a:latin typeface="Times New Roman" panose="02020603050405020304" charset="0"/>
              <a:cs typeface="Times New Roman" panose="02020603050405020304" charset="0"/>
              <a:sym typeface="+mn-ea"/>
            </a:endParaRPr>
          </a:p>
          <a:p>
            <a:pPr>
              <a:lnSpc>
                <a:spcPct val="110000"/>
              </a:lnSpc>
            </a:pPr>
            <a:endParaRPr lang="zh-CN" altLang="en-US" sz="2400">
              <a:sym typeface="+mn-ea"/>
            </a:endParaRPr>
          </a:p>
          <a:p>
            <a:pPr fontAlgn="base">
              <a:lnSpc>
                <a:spcPct val="110000"/>
              </a:lnSpc>
            </a:pPr>
            <a:r>
              <a:rPr lang="en-US" sz="2400" b="1">
                <a:solidFill>
                  <a:srgbClr val="1552D1"/>
                </a:solidFill>
                <a:latin typeface="Times New Roman" panose="02020603050405020304" charset="0"/>
                <a:cs typeface="Times New Roman" panose="02020603050405020304" charset="0"/>
                <a:sym typeface="+mn-ea"/>
              </a:rPr>
              <a:t>eg3:</a:t>
            </a:r>
            <a:r>
              <a:rPr sz="2400" b="1">
                <a:solidFill>
                  <a:srgbClr val="1552D1"/>
                </a:solidFill>
                <a:latin typeface="Times New Roman" panose="02020603050405020304" charset="0"/>
                <a:cs typeface="Times New Roman" panose="02020603050405020304" charset="0"/>
                <a:sym typeface="+mn-ea"/>
              </a:rPr>
              <a:t> </a:t>
            </a:r>
            <a:r>
              <a:rPr sz="2400" b="1">
                <a:latin typeface="Times New Roman" panose="02020603050405020304" charset="0"/>
                <a:cs typeface="Times New Roman" panose="02020603050405020304" charset="0"/>
                <a:sym typeface="+mn-ea"/>
              </a:rPr>
              <a:t>Trapped </a:t>
            </a:r>
            <a:r>
              <a:rPr sz="2400">
                <a:latin typeface="Times New Roman" panose="02020603050405020304" charset="0"/>
                <a:cs typeface="Times New Roman" panose="02020603050405020304" charset="0"/>
                <a:sym typeface="+mn-ea"/>
              </a:rPr>
              <a:t>in the pumpkin, I </a:t>
            </a:r>
            <a:r>
              <a:rPr sz="2400" b="1">
                <a:latin typeface="Times New Roman" panose="02020603050405020304" charset="0"/>
                <a:cs typeface="Times New Roman" panose="02020603050405020304" charset="0"/>
                <a:sym typeface="+mn-ea"/>
              </a:rPr>
              <a:t>gulped for </a:t>
            </a:r>
            <a:r>
              <a:rPr sz="2400">
                <a:latin typeface="Times New Roman" panose="02020603050405020304" charset="0"/>
                <a:cs typeface="Times New Roman" panose="02020603050405020304" charset="0"/>
                <a:sym typeface="+mn-ea"/>
              </a:rPr>
              <a:t>air, </a:t>
            </a:r>
            <a:r>
              <a:rPr sz="2400" u="sng">
                <a:latin typeface="Times New Roman" panose="02020603050405020304" charset="0"/>
                <a:cs typeface="Times New Roman" panose="02020603050405020304" charset="0"/>
                <a:sym typeface="+mn-ea"/>
              </a:rPr>
              <a:t>my throat dry and face burning up</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独立主格</a:t>
            </a:r>
            <a:r>
              <a:rPr lang="en-US" sz="2400" i="1">
                <a:solidFill>
                  <a:schemeClr val="accent6">
                    <a:lumMod val="75000"/>
                  </a:schemeClr>
                </a:solidFill>
                <a:latin typeface="Times New Roman" panose="02020603050405020304" charset="0"/>
                <a:cs typeface="Times New Roman" panose="02020603050405020304" charset="0"/>
                <a:sym typeface="+mn-ea"/>
              </a:rPr>
              <a:t>)</a:t>
            </a:r>
            <a:r>
              <a:rPr sz="2400">
                <a:latin typeface="Times New Roman" panose="02020603050405020304" charset="0"/>
                <a:cs typeface="Times New Roman" panose="02020603050405020304" charset="0"/>
                <a:sym typeface="+mn-ea"/>
              </a:rPr>
              <a:t>.</a:t>
            </a:r>
            <a:r>
              <a:rPr lang="zh-CN" altLang="en-US" sz="2400" i="1">
                <a:sym typeface="+mn-ea"/>
              </a:rPr>
              <a:t> </a:t>
            </a:r>
            <a:r>
              <a:rPr sz="2400">
                <a:latin typeface="Times New Roman" panose="02020603050405020304" charset="0"/>
                <a:cs typeface="Times New Roman" panose="02020603050405020304" charset="0"/>
                <a:sym typeface="+mn-ea"/>
              </a:rPr>
              <a:t> It was a </a:t>
            </a:r>
            <a:r>
              <a:rPr sz="2400" b="1">
                <a:latin typeface="Times New Roman" panose="02020603050405020304" charset="0"/>
                <a:cs typeface="Times New Roman" panose="02020603050405020304" charset="0"/>
                <a:sym typeface="+mn-ea"/>
              </a:rPr>
              <a:t>torment </a:t>
            </a:r>
            <a:r>
              <a:rPr sz="2400">
                <a:latin typeface="Times New Roman" panose="02020603050405020304" charset="0"/>
                <a:cs typeface="Times New Roman" panose="02020603050405020304" charset="0"/>
                <a:sym typeface="+mn-ea"/>
              </a:rPr>
              <a:t>for me. I </a:t>
            </a:r>
            <a:r>
              <a:rPr sz="2400" b="1">
                <a:latin typeface="Times New Roman" panose="02020603050405020304" charset="0"/>
                <a:cs typeface="Times New Roman" panose="02020603050405020304" charset="0"/>
                <a:sym typeface="+mn-ea"/>
              </a:rPr>
              <a:t>wrestled with</a:t>
            </a:r>
            <a:r>
              <a:rPr sz="2400">
                <a:latin typeface="Times New Roman" panose="02020603050405020304" charset="0"/>
                <a:cs typeface="Times New Roman" panose="02020603050405020304" charset="0"/>
                <a:sym typeface="+mn-ea"/>
              </a:rPr>
              <a:t> the problem, </a:t>
            </a:r>
            <a:r>
              <a:rPr sz="2400" b="1" u="sng">
                <a:latin typeface="Times New Roman" panose="02020603050405020304" charset="0"/>
                <a:cs typeface="Times New Roman" panose="02020603050405020304" charset="0"/>
                <a:sym typeface="+mn-ea"/>
              </a:rPr>
              <a:t>attempting </a:t>
            </a:r>
            <a:r>
              <a:rPr sz="2400" u="sng">
                <a:latin typeface="Times New Roman" panose="02020603050405020304" charset="0"/>
                <a:cs typeface="Times New Roman" panose="02020603050405020304" charset="0"/>
                <a:sym typeface="+mn-ea"/>
              </a:rPr>
              <a:t>to </a:t>
            </a:r>
            <a:r>
              <a:rPr sz="2400" b="1" u="sng">
                <a:latin typeface="Times New Roman" panose="02020603050405020304" charset="0"/>
                <a:cs typeface="Times New Roman" panose="02020603050405020304" charset="0"/>
                <a:sym typeface="+mn-ea"/>
              </a:rPr>
              <a:t>squeeze </a:t>
            </a:r>
            <a:r>
              <a:rPr sz="2400" u="sng">
                <a:latin typeface="Times New Roman" panose="02020603050405020304" charset="0"/>
                <a:cs typeface="Times New Roman" panose="02020603050405020304" charset="0"/>
                <a:sym typeface="+mn-ea"/>
              </a:rPr>
              <a:t>my head out of it</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非谓语作状语</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altLang="en-US" sz="2400" i="1">
                <a:sym typeface="+mn-ea"/>
              </a:rPr>
              <a:t> </a:t>
            </a:r>
            <a:r>
              <a:rPr sz="2400">
                <a:latin typeface="Times New Roman" panose="02020603050405020304" charset="0"/>
                <a:cs typeface="Times New Roman" panose="02020603050405020304" charset="0"/>
                <a:sym typeface="+mn-ea"/>
              </a:rPr>
              <a:t>, but in vain. </a:t>
            </a:r>
            <a:r>
              <a:rPr sz="2400" b="1">
                <a:solidFill>
                  <a:srgbClr val="C00000"/>
                </a:solidFill>
                <a:latin typeface="Times New Roman" panose="02020603050405020304" charset="0"/>
                <a:cs typeface="Times New Roman" panose="02020603050405020304" charset="0"/>
                <a:sym typeface="+mn-ea"/>
              </a:rPr>
              <a:t>So</a:t>
            </a:r>
            <a:r>
              <a:rPr sz="2400">
                <a:latin typeface="Times New Roman" panose="02020603050405020304" charset="0"/>
                <a:cs typeface="Times New Roman" panose="02020603050405020304" charset="0"/>
                <a:sym typeface="+mn-ea"/>
              </a:rPr>
              <a:t> </a:t>
            </a:r>
            <a:r>
              <a:rPr sz="2400" b="1">
                <a:latin typeface="Times New Roman" panose="02020603050405020304" charset="0"/>
                <a:cs typeface="Times New Roman" panose="02020603050405020304" charset="0"/>
                <a:sym typeface="+mn-ea"/>
              </a:rPr>
              <a:t>frightened </a:t>
            </a:r>
            <a:r>
              <a:rPr sz="2400">
                <a:latin typeface="Times New Roman" panose="02020603050405020304" charset="0"/>
                <a:cs typeface="Times New Roman" panose="02020603050405020304" charset="0"/>
                <a:sym typeface="+mn-ea"/>
              </a:rPr>
              <a:t>was I </a:t>
            </a:r>
            <a:r>
              <a:rPr sz="2400" b="1">
                <a:solidFill>
                  <a:srgbClr val="C00000"/>
                </a:solidFill>
                <a:latin typeface="Times New Roman" panose="02020603050405020304" charset="0"/>
                <a:cs typeface="Times New Roman" panose="02020603050405020304" charset="0"/>
                <a:sym typeface="+mn-ea"/>
              </a:rPr>
              <a:t>that </a:t>
            </a:r>
            <a:r>
              <a:rPr sz="2400">
                <a:latin typeface="Times New Roman" panose="02020603050405020304" charset="0"/>
                <a:cs typeface="Times New Roman" panose="02020603050405020304" charset="0"/>
                <a:sym typeface="+mn-ea"/>
              </a:rPr>
              <a:t>I pulled, and </a:t>
            </a:r>
            <a:r>
              <a:rPr sz="2400" b="1">
                <a:latin typeface="Times New Roman" panose="02020603050405020304" charset="0"/>
                <a:cs typeface="Times New Roman" panose="02020603050405020304" charset="0"/>
                <a:sym typeface="+mn-ea"/>
              </a:rPr>
              <a:t>banged </a:t>
            </a:r>
            <a:r>
              <a:rPr sz="2400">
                <a:latin typeface="Times New Roman" panose="02020603050405020304" charset="0"/>
                <a:cs typeface="Times New Roman" panose="02020603050405020304" charset="0"/>
                <a:sym typeface="+mn-ea"/>
              </a:rPr>
              <a:t>the pumpkin </a:t>
            </a:r>
            <a:r>
              <a:rPr sz="2400" b="1">
                <a:latin typeface="Times New Roman" panose="02020603050405020304" charset="0"/>
                <a:cs typeface="Times New Roman" panose="02020603050405020304" charset="0"/>
                <a:sym typeface="+mn-ea"/>
              </a:rPr>
              <a:t>frantically</a:t>
            </a:r>
            <a:r>
              <a:rPr sz="2400">
                <a:latin typeface="Times New Roman" panose="02020603050405020304" charset="0"/>
                <a:cs typeface="Times New Roman" panose="02020603050405020304" charset="0"/>
                <a:sym typeface="+mn-ea"/>
              </a:rPr>
              <a:t>.</a:t>
            </a:r>
            <a:endParaRPr sz="2400">
              <a:latin typeface="Times New Roman" panose="02020603050405020304" charset="0"/>
              <a:cs typeface="Times New Roman" panose="02020603050405020304" charset="0"/>
              <a:sym typeface="+mn-ea"/>
            </a:endParaRPr>
          </a:p>
          <a:p>
            <a:pPr fontAlgn="base">
              <a:lnSpc>
                <a:spcPct val="110000"/>
              </a:lnSpc>
            </a:pP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latin typeface="Times New Roman" panose="02020603050405020304" charset="0"/>
                <a:cs typeface="Times New Roman" panose="02020603050405020304" charset="0"/>
                <a:sym typeface="+mn-ea"/>
              </a:rPr>
              <a:t>eg4:</a:t>
            </a:r>
            <a:r>
              <a:rPr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[humorous] </a:t>
            </a:r>
            <a:r>
              <a:rPr sz="2400">
                <a:latin typeface="Times New Roman" panose="02020603050405020304" charset="0"/>
                <a:cs typeface="Times New Roman" panose="02020603050405020304" charset="0"/>
                <a:sym typeface="+mn-ea"/>
              </a:rPr>
              <a:t>I </a:t>
            </a:r>
            <a:r>
              <a:rPr sz="2400" b="1">
                <a:latin typeface="Times New Roman" panose="02020603050405020304" charset="0"/>
                <a:cs typeface="Times New Roman" panose="02020603050405020304" charset="0"/>
                <a:sym typeface="+mn-ea"/>
              </a:rPr>
              <a:t>attempted </a:t>
            </a:r>
            <a:r>
              <a:rPr sz="2400">
                <a:latin typeface="Times New Roman" panose="02020603050405020304" charset="0"/>
                <a:cs typeface="Times New Roman" panose="02020603050405020304" charset="0"/>
                <a:sym typeface="+mn-ea"/>
              </a:rPr>
              <a:t>the </a:t>
            </a:r>
            <a:r>
              <a:rPr sz="2400" b="1">
                <a:latin typeface="Times New Roman" panose="02020603050405020304" charset="0"/>
                <a:cs typeface="Times New Roman" panose="02020603050405020304" charset="0"/>
                <a:sym typeface="+mn-ea"/>
              </a:rPr>
              <a:t>artful removal</a:t>
            </a:r>
            <a:r>
              <a:rPr sz="2400">
                <a:latin typeface="Times New Roman" panose="02020603050405020304" charset="0"/>
                <a:cs typeface="Times New Roman" panose="02020603050405020304" charset="0"/>
                <a:sym typeface="+mn-ea"/>
              </a:rPr>
              <a:t> of pumpkin head calling out all of </a:t>
            </a:r>
            <a:r>
              <a:rPr sz="2400" b="1">
                <a:latin typeface="Times New Roman" panose="02020603050405020304" charset="0"/>
                <a:cs typeface="Times New Roman" panose="02020603050405020304" charset="0"/>
                <a:sym typeface="+mn-ea"/>
              </a:rPr>
              <a:t>my hidden gymnastic abilities</a:t>
            </a:r>
            <a:r>
              <a:rPr sz="2400">
                <a:latin typeface="Times New Roman" panose="02020603050405020304" charset="0"/>
                <a:cs typeface="Times New Roman" panose="02020603050405020304" charset="0"/>
                <a:sym typeface="+mn-ea"/>
              </a:rPr>
              <a:t> in ways that I knew I never could have moved. To put it simply, my body was </a:t>
            </a:r>
            <a:r>
              <a:rPr sz="2400" u="sng">
                <a:latin typeface="Times New Roman" panose="02020603050405020304" charset="0"/>
                <a:cs typeface="Times New Roman" panose="02020603050405020304" charset="0"/>
                <a:sym typeface="+mn-ea"/>
              </a:rPr>
              <a:t>like an octopus crawling out of a borrowed conch shell</a:t>
            </a:r>
            <a:r>
              <a:rPr lang="en-US" sz="2400" u="sng">
                <a:latin typeface="Times New Roman" panose="02020603050405020304" charset="0"/>
                <a:cs typeface="Times New Roman" panose="02020603050405020304" charset="0"/>
                <a:sym typeface="+mn-ea"/>
              </a:rPr>
              <a:t>.</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altLang="en-US"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修辞</a:t>
            </a:r>
            <a:r>
              <a:rPr lang="en-US" alt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明喻</a:t>
            </a:r>
            <a:r>
              <a:rPr lang="en-US" altLang="zh-CN" sz="2400" i="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simile</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altLang="en-US" sz="2400" i="1">
                <a:sym typeface="+mn-ea"/>
              </a:rPr>
              <a:t>   </a:t>
            </a:r>
            <a:endParaRPr lang="zh-CN" altLang="en-US" sz="2400" i="1">
              <a:latin typeface="Times New Roman" panose="02020603050405020304" charset="0"/>
              <a:cs typeface="Times New Roman" panose="02020603050405020304" charset="0"/>
            </a:endParaRPr>
          </a:p>
        </p:txBody>
      </p:sp>
      <p:sp>
        <p:nvSpPr>
          <p:cNvPr id="3" name="文本框 2"/>
          <p:cNvSpPr txBox="1"/>
          <p:nvPr/>
        </p:nvSpPr>
        <p:spPr>
          <a:xfrm>
            <a:off x="88900" y="712470"/>
            <a:ext cx="4472940" cy="478155"/>
          </a:xfrm>
          <a:prstGeom prst="rect">
            <a:avLst/>
          </a:prstGeom>
          <a:noFill/>
        </p:spPr>
        <p:txBody>
          <a:bodyPr wrap="none" rtlCol="0" anchor="t">
            <a:spAutoFit/>
          </a:bodyPr>
          <a:lstStyle/>
          <a:p>
            <a:pPr>
              <a:lnSpc>
                <a:spcPct val="90000"/>
              </a:lnSpc>
            </a:pPr>
            <a:r>
              <a:rPr sz="2800" b="1">
                <a:latin typeface="黑体" panose="02010609060101010101" charset="-122"/>
                <a:ea typeface="黑体" panose="02010609060101010101" charset="-122"/>
                <a:sym typeface="+mn-ea"/>
              </a:rPr>
              <a:t>我的</a:t>
            </a:r>
            <a:r>
              <a:rPr lang="zh-CN" sz="2800" b="1">
                <a:latin typeface="黑体" panose="02010609060101010101" charset="-122"/>
                <a:ea typeface="黑体" panose="02010609060101010101" charset="-122"/>
                <a:sym typeface="+mn-ea"/>
              </a:rPr>
              <a:t>痛苦感受和徒劳</a:t>
            </a:r>
            <a:r>
              <a:rPr sz="2800" b="1">
                <a:latin typeface="黑体" panose="02010609060101010101" charset="-122"/>
                <a:ea typeface="黑体" panose="02010609060101010101" charset="-122"/>
                <a:sym typeface="+mn-ea"/>
              </a:rPr>
              <a:t>努力</a:t>
            </a:r>
            <a:r>
              <a:rPr sz="2800" b="1">
                <a:latin typeface="楷体" panose="02010609060101010101" charset="-122"/>
                <a:ea typeface="楷体" panose="02010609060101010101" charset="-122"/>
                <a:sym typeface="+mn-ea"/>
              </a:rPr>
              <a:t>：</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497840"/>
          </a:xfrm>
          <a:solidFill>
            <a:srgbClr val="002060"/>
          </a:solidFill>
        </p:spPr>
        <p:txBody>
          <a:bodyPr>
            <a:normAutofit fontScale="90000"/>
          </a:bodyPr>
          <a:lstStyle/>
          <a:p>
            <a:pPr>
              <a:lnSpc>
                <a:spcPct val="90000"/>
              </a:lnSpc>
            </a:pPr>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540385"/>
            <a:ext cx="12192000" cy="6369685"/>
          </a:xfrm>
          <a:prstGeom prst="rect">
            <a:avLst/>
          </a:prstGeom>
          <a:noFill/>
        </p:spPr>
        <p:txBody>
          <a:bodyPr wrap="square" rtlCol="0" anchor="t">
            <a:spAutoFit/>
          </a:bodyPr>
          <a:lstStyle/>
          <a:p>
            <a:pPr>
              <a:lnSpc>
                <a:spcPct val="100000"/>
              </a:lnSpc>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rPr>
              <a:t>The solutions to </a:t>
            </a:r>
            <a:r>
              <a:rPr lang="en-US" altLang="en-US" sz="2400" b="1">
                <a:solidFill>
                  <a:srgbClr val="1552D1"/>
                </a:solidFill>
                <a:latin typeface="Calibri" panose="020F0502020204030204" charset="0"/>
                <a:ea typeface="宋体" panose="02010600030101010101" pitchFamily="2" charset="-122"/>
                <a:cs typeface="Times New Roman" panose="02020603050405020304" charset="0"/>
                <a:sym typeface="+mn-ea"/>
              </a:rPr>
              <a:t>Conflict [2] I got stuck in the pumkin.Who helps?</a:t>
            </a:r>
            <a:endParaRPr lang="en-US" altLang="en-US" sz="2400" b="1">
              <a:solidFill>
                <a:srgbClr val="1552D1"/>
              </a:solidFill>
              <a:latin typeface="Calibri" panose="020F0502020204030204" charset="0"/>
              <a:ea typeface="宋体" panose="02010600030101010101" pitchFamily="2" charset="-122"/>
              <a:cs typeface="Times New Roman" panose="02020603050405020304" charset="0"/>
              <a:sym typeface="+mn-ea"/>
            </a:endParaRPr>
          </a:p>
          <a:p>
            <a:pPr>
              <a:lnSpc>
                <a:spcPct val="100000"/>
              </a:lnSpc>
            </a:pPr>
            <a:r>
              <a:rPr lang="en-US" altLang="en-US" sz="2400" b="1">
                <a:latin typeface="Calibri" panose="020F0502020204030204" charset="0"/>
                <a:ea typeface="宋体" panose="02010600030101010101" pitchFamily="2" charset="-122"/>
                <a:cs typeface="Times New Roman" panose="02020603050405020304" charset="0"/>
                <a:sym typeface="+mn-ea"/>
              </a:rPr>
              <a:t> </a:t>
            </a:r>
            <a:r>
              <a:rPr lang="en-US" altLang="en-US" sz="2400" b="1">
                <a:latin typeface="楷体" panose="02010609060101010101" charset="-122"/>
                <a:ea typeface="楷体" panose="02010609060101010101" charset="-122"/>
                <a:cs typeface="楷体" panose="02010609060101010101" charset="-122"/>
                <a:sym typeface="+mn-ea"/>
              </a:rPr>
              <a:t>(</a:t>
            </a:r>
            <a:r>
              <a:rPr sz="2400">
                <a:latin typeface="楷体" panose="02010609060101010101" charset="-122"/>
                <a:ea typeface="楷体" panose="02010609060101010101" charset="-122"/>
                <a:cs typeface="楷体" panose="02010609060101010101" charset="-122"/>
                <a:sym typeface="+mn-ea"/>
              </a:rPr>
              <a:t>矛盾二的解决：如何把头从南瓜中弄出来</a:t>
            </a:r>
            <a:r>
              <a:rPr lang="en-US" sz="2400">
                <a:latin typeface="楷体" panose="02010609060101010101" charset="-122"/>
                <a:ea typeface="楷体" panose="02010609060101010101" charset="-122"/>
                <a:cs typeface="楷体" panose="02010609060101010101" charset="-122"/>
                <a:sym typeface="+mn-ea"/>
              </a:rPr>
              <a:t>)</a:t>
            </a:r>
            <a:endParaRPr sz="2400">
              <a:latin typeface="楷体" panose="02010609060101010101" charset="-122"/>
              <a:ea typeface="楷体" panose="02010609060101010101" charset="-122"/>
              <a:cs typeface="楷体" panose="02010609060101010101" charset="-122"/>
              <a:sym typeface="+mn-ea"/>
            </a:endParaRPr>
          </a:p>
          <a:p>
            <a:pPr>
              <a:lnSpc>
                <a:spcPct val="100000"/>
              </a:lnSpc>
            </a:pPr>
            <a:r>
              <a:rPr sz="2400" b="1">
                <a:latin typeface="黑体" panose="02010609060101010101" charset="-122"/>
                <a:ea typeface="黑体" panose="02010609060101010101" charset="-122"/>
                <a:cs typeface="Times New Roman" panose="02020603050405020304" charset="0"/>
                <a:sym typeface="+mn-ea"/>
              </a:rPr>
              <a:t>家人的帮忙</a:t>
            </a:r>
            <a:r>
              <a:rPr sz="2400" b="1">
                <a:latin typeface="楷体" panose="02010609060101010101" charset="-122"/>
                <a:ea typeface="楷体" panose="02010609060101010101" charset="-122"/>
                <a:cs typeface="Times New Roman" panose="02020603050405020304" charset="0"/>
                <a:sym typeface="+mn-ea"/>
              </a:rPr>
              <a:t>：</a:t>
            </a:r>
            <a:endParaRPr sz="2400" b="1">
              <a:latin typeface="楷体" panose="02010609060101010101" charset="-122"/>
              <a:ea typeface="楷体" panose="02010609060101010101" charset="-122"/>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eg1: </a:t>
            </a:r>
            <a:r>
              <a:rPr sz="2400">
                <a:latin typeface="Times New Roman" panose="02020603050405020304" charset="0"/>
                <a:cs typeface="Times New Roman" panose="02020603050405020304" charset="0"/>
                <a:sym typeface="+mn-ea"/>
              </a:rPr>
              <a:t>Dad</a:t>
            </a:r>
            <a:r>
              <a:rPr sz="2400" b="1">
                <a:latin typeface="Times New Roman" panose="02020603050405020304" charset="0"/>
                <a:cs typeface="Times New Roman" panose="02020603050405020304" charset="0"/>
                <a:sym typeface="+mn-ea"/>
              </a:rPr>
              <a:t> held onto </a:t>
            </a:r>
            <a:r>
              <a:rPr sz="2400">
                <a:latin typeface="Times New Roman" panose="02020603050405020304" charset="0"/>
                <a:cs typeface="Times New Roman" panose="02020603050405020304" charset="0"/>
                <a:sym typeface="+mn-ea"/>
              </a:rPr>
              <a:t>pumpkin steadily and mom </a:t>
            </a:r>
            <a:r>
              <a:rPr sz="2400" b="1">
                <a:latin typeface="Times New Roman" panose="02020603050405020304" charset="0"/>
                <a:cs typeface="Times New Roman" panose="02020603050405020304" charset="0"/>
                <a:sym typeface="+mn-ea"/>
              </a:rPr>
              <a:t>pulled</a:t>
            </a:r>
            <a:r>
              <a:rPr sz="2400">
                <a:latin typeface="Times New Roman" panose="02020603050405020304" charset="0"/>
                <a:cs typeface="Times New Roman" panose="02020603050405020304" charset="0"/>
                <a:sym typeface="+mn-ea"/>
              </a:rPr>
              <a:t> my body. In the meantime, Jason burst into laughter and joked: “Sticking your head into the pumpkin would not count for extra weight!”</a:t>
            </a:r>
            <a:endParaRPr sz="2400">
              <a:latin typeface="Times New Roman" panose="02020603050405020304" charset="0"/>
              <a:cs typeface="Times New Roman" panose="02020603050405020304" charset="0"/>
              <a:sym typeface="+mn-ea"/>
            </a:endParaRPr>
          </a:p>
          <a:p>
            <a:pPr>
              <a:lnSpc>
                <a:spcPct val="100000"/>
              </a:lnSpc>
            </a:pPr>
            <a:r>
              <a:rPr sz="2400">
                <a:latin typeface="Times New Roman" panose="02020603050405020304" charset="0"/>
                <a:cs typeface="Times New Roman" panose="02020603050405020304" charset="0"/>
                <a:sym typeface="+mn-ea"/>
              </a:rPr>
              <a:t>Down </a:t>
            </a:r>
            <a:r>
              <a:rPr sz="2400" b="1">
                <a:latin typeface="Times New Roman" panose="02020603050405020304" charset="0"/>
                <a:cs typeface="Times New Roman" panose="02020603050405020304" charset="0"/>
                <a:sym typeface="+mn-ea"/>
              </a:rPr>
              <a:t>dashed </a:t>
            </a:r>
            <a:r>
              <a:rPr sz="2400">
                <a:latin typeface="Times New Roman" panose="02020603050405020304" charset="0"/>
                <a:cs typeface="Times New Roman" panose="02020603050405020304" charset="0"/>
                <a:sym typeface="+mn-ea"/>
              </a:rPr>
              <a:t>my dad who got me to push my head farther into the pumpkin so that mom's hand could </a:t>
            </a:r>
            <a:r>
              <a:rPr sz="2400" b="1">
                <a:latin typeface="Times New Roman" panose="02020603050405020304" charset="0"/>
                <a:cs typeface="Times New Roman" panose="02020603050405020304" charset="0"/>
                <a:sym typeface="+mn-ea"/>
              </a:rPr>
              <a:t>reach in and loosen my ponytail</a:t>
            </a:r>
            <a:r>
              <a:rPr sz="2400">
                <a:latin typeface="Times New Roman" panose="02020603050405020304" charset="0"/>
                <a:cs typeface="Times New Roman" panose="02020603050405020304" charset="0"/>
                <a:sym typeface="+mn-ea"/>
              </a:rPr>
              <a:t>. </a:t>
            </a:r>
            <a:endParaRPr sz="2400">
              <a:latin typeface="Times New Roman" panose="02020603050405020304" charset="0"/>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eg2: </a:t>
            </a:r>
            <a:r>
              <a:rPr sz="2400">
                <a:latin typeface="Times New Roman" panose="02020603050405020304" charset="0"/>
                <a:cs typeface="Times New Roman" panose="02020603050405020304" charset="0"/>
                <a:sym typeface="+mn-ea"/>
              </a:rPr>
              <a:t> Seeing my repeated efforts but in vain, Jason </a:t>
            </a:r>
            <a:r>
              <a:rPr sz="2400" b="1">
                <a:latin typeface="Times New Roman" panose="02020603050405020304" charset="0"/>
                <a:cs typeface="Times New Roman" panose="02020603050405020304" charset="0"/>
                <a:sym typeface="+mn-ea"/>
              </a:rPr>
              <a:t>darted out of</a:t>
            </a:r>
            <a:r>
              <a:rPr sz="2400">
                <a:latin typeface="Times New Roman" panose="02020603050405020304" charset="0"/>
                <a:cs typeface="Times New Roman" panose="02020603050405020304" charset="0"/>
                <a:sym typeface="+mn-ea"/>
              </a:rPr>
              <a:t> the room and </a:t>
            </a:r>
            <a:r>
              <a:rPr sz="2400" b="1">
                <a:latin typeface="Times New Roman" panose="02020603050405020304" charset="0"/>
                <a:cs typeface="Times New Roman" panose="02020603050405020304" charset="0"/>
                <a:sym typeface="+mn-ea"/>
              </a:rPr>
              <a:t>turned to </a:t>
            </a:r>
            <a:r>
              <a:rPr sz="2400">
                <a:latin typeface="Times New Roman" panose="02020603050405020304" charset="0"/>
                <a:cs typeface="Times New Roman" panose="02020603050405020304" charset="0"/>
                <a:sym typeface="+mn-ea"/>
              </a:rPr>
              <a:t>Dad </a:t>
            </a:r>
            <a:r>
              <a:rPr sz="2400" b="1">
                <a:latin typeface="Times New Roman" panose="02020603050405020304" charset="0"/>
                <a:cs typeface="Times New Roman" panose="02020603050405020304" charset="0"/>
                <a:sym typeface="+mn-ea"/>
              </a:rPr>
              <a:t>for help</a:t>
            </a:r>
            <a:r>
              <a:rPr sz="2400">
                <a:latin typeface="Times New Roman" panose="02020603050405020304" charset="0"/>
                <a:cs typeface="Times New Roman" panose="02020603050405020304" charset="0"/>
                <a:sym typeface="+mn-ea"/>
              </a:rPr>
              <a:t>. He tried many </a:t>
            </a:r>
            <a:r>
              <a:rPr sz="2400" b="1">
                <a:latin typeface="Times New Roman" panose="02020603050405020304" charset="0"/>
                <a:cs typeface="Times New Roman" panose="02020603050405020304" charset="0"/>
                <a:sym typeface="+mn-ea"/>
              </a:rPr>
              <a:t>approaches</a:t>
            </a:r>
            <a:r>
              <a:rPr sz="2400">
                <a:latin typeface="Times New Roman" panose="02020603050405020304" charset="0"/>
                <a:cs typeface="Times New Roman" panose="02020603050405020304" charset="0"/>
                <a:sym typeface="+mn-ea"/>
              </a:rPr>
              <a:t>, and</a:t>
            </a:r>
            <a:r>
              <a:rPr sz="2400" b="1">
                <a:latin typeface="Times New Roman" panose="02020603050405020304" charset="0"/>
                <a:cs typeface="Times New Roman" panose="02020603050405020304" charset="0"/>
                <a:sym typeface="+mn-ea"/>
              </a:rPr>
              <a:t> eventually managed to</a:t>
            </a:r>
            <a:r>
              <a:rPr sz="2400">
                <a:latin typeface="Times New Roman" panose="02020603050405020304" charset="0"/>
                <a:cs typeface="Times New Roman" panose="02020603050405020304" charset="0"/>
                <a:sym typeface="+mn-ea"/>
              </a:rPr>
              <a:t> get my head out </a:t>
            </a:r>
            <a:r>
              <a:rPr sz="2400" b="1">
                <a:latin typeface="Times New Roman" panose="02020603050405020304" charset="0"/>
                <a:cs typeface="Times New Roman" panose="02020603050405020304" charset="0"/>
                <a:sym typeface="+mn-ea"/>
              </a:rPr>
              <a:t>by </a:t>
            </a:r>
            <a:r>
              <a:rPr sz="2400">
                <a:latin typeface="Times New Roman" panose="02020603050405020304" charset="0"/>
                <a:cs typeface="Times New Roman" panose="02020603050405020304" charset="0"/>
                <a:sym typeface="+mn-ea"/>
              </a:rPr>
              <a:t>carefully cutting the pumpkin open with a knife.</a:t>
            </a:r>
            <a:endParaRPr sz="2400">
              <a:latin typeface="Times New Roman" panose="02020603050405020304" charset="0"/>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eg3: </a:t>
            </a:r>
            <a:r>
              <a:rPr sz="2400">
                <a:latin typeface="Times New Roman" panose="02020603050405020304" charset="0"/>
                <a:cs typeface="Times New Roman" panose="02020603050405020304" charset="0"/>
                <a:sym typeface="+mn-ea"/>
              </a:rPr>
              <a:t> “Hey, someone's dying in here!” I feebly protested, my voice muffled. It was then that they wriggled closer to help me </a:t>
            </a:r>
            <a:r>
              <a:rPr sz="2400" b="1">
                <a:latin typeface="Times New Roman" panose="02020603050405020304" charset="0"/>
                <a:cs typeface="Times New Roman" panose="02020603050405020304" charset="0"/>
                <a:sym typeface="+mn-ea"/>
              </a:rPr>
              <a:t>unplug</a:t>
            </a:r>
            <a:r>
              <a:rPr sz="2400">
                <a:latin typeface="Times New Roman" panose="02020603050405020304" charset="0"/>
                <a:cs typeface="Times New Roman" panose="02020603050405020304" charset="0"/>
                <a:sym typeface="+mn-ea"/>
              </a:rPr>
              <a:t>. Jason</a:t>
            </a:r>
            <a:r>
              <a:rPr sz="2400" b="1">
                <a:latin typeface="Times New Roman" panose="02020603050405020304" charset="0"/>
                <a:cs typeface="Times New Roman" panose="02020603050405020304" charset="0"/>
                <a:sym typeface="+mn-ea"/>
              </a:rPr>
              <a:t> sat on my lap</a:t>
            </a:r>
            <a:r>
              <a:rPr sz="2400">
                <a:latin typeface="Times New Roman" panose="02020603050405020304" charset="0"/>
                <a:cs typeface="Times New Roman" panose="02020603050405020304" charset="0"/>
                <a:sym typeface="+mn-ea"/>
              </a:rPr>
              <a:t> </a:t>
            </a:r>
            <a:r>
              <a:rPr sz="2400">
                <a:solidFill>
                  <a:srgbClr val="C00000"/>
                </a:solidFill>
                <a:latin typeface="Times New Roman" panose="02020603050405020304" charset="0"/>
                <a:cs typeface="Times New Roman" panose="02020603050405020304" charset="0"/>
                <a:sym typeface="+mn-ea"/>
              </a:rPr>
              <a:t>while </a:t>
            </a:r>
            <a:r>
              <a:rPr sz="2400">
                <a:latin typeface="Times New Roman" panose="02020603050405020304" charset="0"/>
                <a:cs typeface="Times New Roman" panose="02020603050405020304" charset="0"/>
                <a:sym typeface="+mn-ea"/>
              </a:rPr>
              <a:t>dad</a:t>
            </a:r>
            <a:r>
              <a:rPr sz="2400" b="1">
                <a:latin typeface="Times New Roman" panose="02020603050405020304" charset="0"/>
                <a:cs typeface="Times New Roman" panose="02020603050405020304" charset="0"/>
                <a:sym typeface="+mn-ea"/>
              </a:rPr>
              <a:t> pulled with all his might</a:t>
            </a:r>
            <a:r>
              <a:rPr sz="2400">
                <a:latin typeface="Times New Roman" panose="02020603050405020304" charset="0"/>
                <a:cs typeface="Times New Roman" panose="02020603050405020304" charset="0"/>
                <a:sym typeface="+mn-ea"/>
              </a:rPr>
              <a:t>. The pumpkin </a:t>
            </a:r>
            <a:r>
              <a:rPr sz="2400" b="1">
                <a:latin typeface="Times New Roman" panose="02020603050405020304" charset="0"/>
                <a:cs typeface="Times New Roman" panose="02020603050405020304" charset="0"/>
                <a:sym typeface="+mn-ea"/>
              </a:rPr>
              <a:t>eased past my mouth</a:t>
            </a:r>
            <a:r>
              <a:rPr sz="2400">
                <a:latin typeface="Times New Roman" panose="02020603050405020304" charset="0"/>
                <a:cs typeface="Times New Roman" panose="02020603050405020304" charset="0"/>
                <a:sym typeface="+mn-ea"/>
              </a:rPr>
              <a:t> and then </a:t>
            </a:r>
            <a:r>
              <a:rPr sz="2400" b="1">
                <a:latin typeface="Times New Roman" panose="02020603050405020304" charset="0"/>
                <a:cs typeface="Times New Roman" panose="02020603050405020304" charset="0"/>
                <a:sym typeface="+mn-ea"/>
              </a:rPr>
              <a:t>climbed, inch by inch</a:t>
            </a:r>
            <a:r>
              <a:rPr sz="2400">
                <a:latin typeface="Times New Roman" panose="02020603050405020304" charset="0"/>
                <a:cs typeface="Times New Roman" panose="02020603050405020304" charset="0"/>
                <a:sym typeface="+mn-ea"/>
              </a:rPr>
              <a:t>, over the most difficult organ--my nose. </a:t>
            </a:r>
            <a:endParaRPr sz="2400">
              <a:latin typeface="Times New Roman" panose="02020603050405020304" charset="0"/>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eg4: </a:t>
            </a:r>
            <a:r>
              <a:rPr sz="2400">
                <a:latin typeface="Times New Roman" panose="02020603050405020304" charset="0"/>
                <a:cs typeface="Times New Roman" panose="02020603050405020304" charset="0"/>
                <a:sym typeface="+mn-ea"/>
              </a:rPr>
              <a:t> Dad got me to </a:t>
            </a:r>
            <a:r>
              <a:rPr sz="2400" b="1">
                <a:latin typeface="Times New Roman" panose="02020603050405020304" charset="0"/>
                <a:cs typeface="Times New Roman" panose="02020603050405020304" charset="0"/>
                <a:sym typeface="+mn-ea"/>
              </a:rPr>
              <a:t>push </a:t>
            </a:r>
            <a:r>
              <a:rPr sz="2400">
                <a:latin typeface="Times New Roman" panose="02020603050405020304" charset="0"/>
                <a:cs typeface="Times New Roman" panose="02020603050405020304" charset="0"/>
                <a:sym typeface="+mn-ea"/>
              </a:rPr>
              <a:t>my head farther into the pumpkin so Mom could </a:t>
            </a:r>
            <a:r>
              <a:rPr sz="2400" b="1">
                <a:latin typeface="Times New Roman" panose="02020603050405020304" charset="0"/>
                <a:cs typeface="Times New Roman" panose="02020603050405020304" charset="0"/>
                <a:sym typeface="+mn-ea"/>
              </a:rPr>
              <a:t>reach in and undo the rubber band round my ponytail</a:t>
            </a:r>
            <a:r>
              <a:rPr sz="2400">
                <a:latin typeface="Times New Roman" panose="02020603050405020304" charset="0"/>
                <a:cs typeface="Times New Roman" panose="02020603050405020304" charset="0"/>
                <a:sym typeface="+mn-ea"/>
              </a:rPr>
              <a:t>! l </a:t>
            </a:r>
            <a:r>
              <a:rPr sz="2400" b="1">
                <a:latin typeface="Times New Roman" panose="02020603050405020304" charset="0"/>
                <a:cs typeface="Times New Roman" panose="02020603050405020304" charset="0"/>
                <a:sym typeface="+mn-ea"/>
              </a:rPr>
              <a:t>emerged </a:t>
            </a:r>
            <a:r>
              <a:rPr sz="2400">
                <a:latin typeface="Times New Roman" panose="02020603050405020304" charset="0"/>
                <a:cs typeface="Times New Roman" panose="02020603050405020304" charset="0"/>
                <a:sym typeface="+mn-ea"/>
              </a:rPr>
              <a:t>with squash-conditioned hair, a sore chin and my nose </a:t>
            </a:r>
            <a:r>
              <a:rPr sz="2400" b="1">
                <a:latin typeface="Times New Roman" panose="02020603050405020304" charset="0"/>
                <a:cs typeface="Times New Roman" panose="02020603050405020304" charset="0"/>
                <a:sym typeface="+mn-ea"/>
              </a:rPr>
              <a:t>plugged </a:t>
            </a:r>
            <a:r>
              <a:rPr sz="2400">
                <a:latin typeface="Times New Roman" panose="02020603050405020304" charset="0"/>
                <a:cs typeface="Times New Roman" panose="02020603050405020304" charset="0"/>
                <a:sym typeface="+mn-ea"/>
              </a:rPr>
              <a:t>with pulp.</a:t>
            </a:r>
            <a:r>
              <a:rPr lang="zh-CN" altLang="en-US"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linds(horizont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linds(horizontal)">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linds(horizont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linds(horizontal)">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3149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192000" cy="460375"/>
          </a:xfrm>
          <a:prstGeom prst="rect">
            <a:avLst/>
          </a:prstGeom>
          <a:noFill/>
        </p:spPr>
        <p:txBody>
          <a:bodyPr wrap="square" rtlCol="0" anchor="t">
            <a:spAutoFit/>
          </a:bodyPr>
          <a:lstStyle/>
          <a:p>
            <a:r>
              <a:rPr lang="zh-CN" altLang="en-US"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endParaRPr>
          </a:p>
        </p:txBody>
      </p:sp>
      <p:sp>
        <p:nvSpPr>
          <p:cNvPr id="3" name="文本框 2"/>
          <p:cNvSpPr txBox="1"/>
          <p:nvPr/>
        </p:nvSpPr>
        <p:spPr>
          <a:xfrm>
            <a:off x="0" y="654050"/>
            <a:ext cx="12191365" cy="6616700"/>
          </a:xfrm>
          <a:prstGeom prst="rect">
            <a:avLst/>
          </a:prstGeom>
          <a:noFill/>
        </p:spPr>
        <p:txBody>
          <a:bodyPr wrap="square" rtlCol="0" anchor="t">
            <a:spAutoFit/>
          </a:bodyPr>
          <a:lstStyle/>
          <a:p>
            <a:pPr>
              <a:lnSpc>
                <a:spcPct val="110000"/>
              </a:lnSpc>
            </a:pPr>
            <a:r>
              <a:rPr sz="2800" b="1">
                <a:latin typeface="黑体" panose="02010609060101010101" charset="-122"/>
                <a:ea typeface="黑体" panose="02010609060101010101" charset="-122"/>
                <a:sym typeface="+mn-ea"/>
              </a:rPr>
              <a:t>家人想帮又想笑的复杂情绪</a:t>
            </a:r>
            <a:r>
              <a:rPr lang="zh-CN" sz="2800" b="1">
                <a:latin typeface="黑体" panose="02010609060101010101" charset="-122"/>
                <a:ea typeface="黑体" panose="02010609060101010101" charset="-122"/>
                <a:sym typeface="+mn-ea"/>
              </a:rPr>
              <a:t>和行为</a:t>
            </a:r>
            <a:endParaRPr sz="2800" b="1">
              <a:latin typeface="黑体" panose="02010609060101010101" charset="-122"/>
              <a:ea typeface="黑体" panose="02010609060101010101" charset="-122"/>
              <a:sym typeface="+mn-ea"/>
            </a:endParaRPr>
          </a:p>
          <a:p>
            <a:pPr>
              <a:lnSpc>
                <a:spcPct val="110000"/>
              </a:lnSpc>
            </a:pPr>
            <a:r>
              <a:rPr lang="en-US" sz="2400" b="1">
                <a:solidFill>
                  <a:srgbClr val="1552D1"/>
                </a:solidFill>
                <a:sym typeface="+mn-ea"/>
              </a:rPr>
              <a:t>eg1: </a:t>
            </a:r>
            <a:r>
              <a:rPr sz="2400">
                <a:latin typeface="Times New Roman" panose="02020603050405020304" charset="0"/>
                <a:cs typeface="Times New Roman" panose="02020603050405020304" charset="0"/>
                <a:sym typeface="+mn-ea"/>
              </a:rPr>
              <a:t>While mom and dad worked hard to help calm me down </a:t>
            </a:r>
            <a:r>
              <a:rPr sz="2400" b="1">
                <a:latin typeface="Times New Roman" panose="02020603050405020304" charset="0"/>
                <a:cs typeface="Times New Roman" panose="02020603050405020304" charset="0"/>
                <a:sym typeface="+mn-ea"/>
              </a:rPr>
              <a:t>in between fits of laughter</a:t>
            </a:r>
            <a:r>
              <a:rPr sz="2400">
                <a:latin typeface="Times New Roman" panose="02020603050405020304" charset="0"/>
                <a:cs typeface="Times New Roman" panose="02020603050405020304" charset="0"/>
                <a:sym typeface="+mn-ea"/>
              </a:rPr>
              <a:t>, Jason recorded the whole ordeal.</a:t>
            </a:r>
            <a:endParaRPr sz="2400">
              <a:latin typeface="Times New Roman" panose="02020603050405020304" charset="0"/>
              <a:cs typeface="Times New Roman" panose="02020603050405020304" charset="0"/>
              <a:sym typeface="+mn-ea"/>
            </a:endParaRPr>
          </a:p>
          <a:p>
            <a:pPr indent="0">
              <a:lnSpc>
                <a:spcPct val="110000"/>
              </a:lnSpc>
            </a:pPr>
            <a:r>
              <a:rPr lang="en-US" sz="2400" b="1">
                <a:solidFill>
                  <a:srgbClr val="1552D1"/>
                </a:solidFill>
                <a:sym typeface="+mn-ea"/>
              </a:rPr>
              <a:t>eg2: </a:t>
            </a:r>
            <a:r>
              <a:rPr sz="2400">
                <a:latin typeface="Times New Roman" panose="02020603050405020304" charset="0"/>
                <a:cs typeface="Times New Roman" panose="02020603050405020304" charset="0"/>
                <a:sym typeface="+mn-ea"/>
              </a:rPr>
              <a:t>Through the thick wall of the pumpkin’s meaty shell,  I could hear my mom and Jason </a:t>
            </a:r>
            <a:endParaRPr sz="2400">
              <a:latin typeface="Times New Roman" panose="02020603050405020304" charset="0"/>
              <a:cs typeface="Times New Roman" panose="02020603050405020304" charset="0"/>
              <a:sym typeface="+mn-ea"/>
            </a:endParaRPr>
          </a:p>
          <a:p>
            <a:pPr indent="0">
              <a:lnSpc>
                <a:spcPct val="110000"/>
              </a:lnSpc>
            </a:pPr>
            <a:r>
              <a:rPr sz="2400" b="1">
                <a:latin typeface="Times New Roman" panose="02020603050405020304" charset="0"/>
                <a:cs typeface="Times New Roman" panose="02020603050405020304" charset="0"/>
                <a:sym typeface="+mn-ea"/>
              </a:rPr>
              <a:t>struggling to hold back their laughter</a:t>
            </a:r>
            <a:r>
              <a:rPr sz="2400">
                <a:latin typeface="Times New Roman" panose="02020603050405020304" charset="0"/>
                <a:cs typeface="Times New Roman" panose="02020603050405020304" charset="0"/>
                <a:sym typeface="+mn-ea"/>
              </a:rPr>
              <a:t> </a:t>
            </a:r>
            <a:r>
              <a:rPr sz="2400" b="1">
                <a:solidFill>
                  <a:srgbClr val="C00000"/>
                </a:solidFill>
                <a:latin typeface="Times New Roman" panose="02020603050405020304" charset="0"/>
                <a:cs typeface="Times New Roman" panose="02020603050405020304" charset="0"/>
                <a:sym typeface="+mn-ea"/>
              </a:rPr>
              <a:t>while </a:t>
            </a:r>
            <a:r>
              <a:rPr sz="2400">
                <a:latin typeface="Times New Roman" panose="02020603050405020304" charset="0"/>
                <a:cs typeface="Times New Roman" panose="02020603050405020304" charset="0"/>
                <a:sym typeface="+mn-ea"/>
              </a:rPr>
              <a:t>supporting me to pull my oversized orange astronaut helmet off.</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eg3: </a:t>
            </a:r>
            <a:r>
              <a:rPr sz="2400">
                <a:latin typeface="Times New Roman" panose="02020603050405020304" charset="0"/>
                <a:cs typeface="Times New Roman" panose="02020603050405020304" charset="0"/>
                <a:sym typeface="+mn-ea"/>
              </a:rPr>
              <a:t> Seeing me caught in such a situation, Dad was unexpectedly surprised, but soon</a:t>
            </a:r>
            <a:r>
              <a:rPr sz="2400" b="1">
                <a:latin typeface="Times New Roman" panose="02020603050405020304" charset="0"/>
                <a:cs typeface="Times New Roman" panose="02020603050405020304" charset="0"/>
                <a:sym typeface="+mn-ea"/>
              </a:rPr>
              <a:t> surprise transformed into laughter.</a:t>
            </a:r>
            <a:r>
              <a:rPr sz="2400">
                <a:latin typeface="Times New Roman" panose="02020603050405020304" charset="0"/>
                <a:cs typeface="Times New Roman" panose="02020603050405020304" charset="0"/>
                <a:sym typeface="+mn-ea"/>
              </a:rPr>
              <a:t> </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eg4: </a:t>
            </a:r>
            <a:r>
              <a:rPr sz="2400">
                <a:latin typeface="Times New Roman" panose="02020603050405020304" charset="0"/>
                <a:cs typeface="Times New Roman" panose="02020603050405020304" charset="0"/>
                <a:sym typeface="+mn-ea"/>
              </a:rPr>
              <a:t>“Dad! Emergency! Help needed!” Jason roared, </a:t>
            </a:r>
            <a:r>
              <a:rPr sz="2400" b="1">
                <a:latin typeface="Times New Roman" panose="02020603050405020304" charset="0"/>
                <a:cs typeface="Times New Roman" panose="02020603050405020304" charset="0"/>
                <a:sym typeface="+mn-ea"/>
              </a:rPr>
              <a:t>laughing himself under the table</a:t>
            </a:r>
            <a:r>
              <a:rPr sz="2400">
                <a:latin typeface="Times New Roman" panose="02020603050405020304" charset="0"/>
                <a:cs typeface="Times New Roman" panose="02020603050405020304" charset="0"/>
                <a:sym typeface="+mn-ea"/>
              </a:rPr>
              <a:t>. Dad rushed out and</a:t>
            </a:r>
            <a:r>
              <a:rPr sz="2400" b="1">
                <a:latin typeface="Times New Roman" panose="02020603050405020304" charset="0"/>
                <a:cs typeface="Times New Roman" panose="02020603050405020304" charset="0"/>
                <a:sym typeface="+mn-ea"/>
              </a:rPr>
              <a:t> immediately joined his second son in rolling on the ground</a:t>
            </a:r>
            <a:r>
              <a:rPr sz="2400">
                <a:latin typeface="Times New Roman" panose="02020603050405020304" charset="0"/>
                <a:cs typeface="Times New Roman" panose="02020603050405020304" charset="0"/>
                <a:sym typeface="+mn-ea"/>
              </a:rPr>
              <a:t>. Jason, </a:t>
            </a:r>
            <a:r>
              <a:rPr sz="2400" b="1">
                <a:latin typeface="Times New Roman" panose="02020603050405020304" charset="0"/>
                <a:cs typeface="Times New Roman" panose="02020603050405020304" charset="0"/>
                <a:sym typeface="+mn-ea"/>
              </a:rPr>
              <a:t>still trembling with laughter in the seat</a:t>
            </a:r>
            <a:r>
              <a:rPr sz="2400">
                <a:latin typeface="Times New Roman" panose="02020603050405020304" charset="0"/>
                <a:cs typeface="Times New Roman" panose="02020603050405020304" charset="0"/>
                <a:sym typeface="+mn-ea"/>
              </a:rPr>
              <a:t>, finally had a pang of conscience and called dad for help.       </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eg5: </a:t>
            </a:r>
            <a:r>
              <a:rPr sz="2400">
                <a:latin typeface="Times New Roman" panose="02020603050405020304" charset="0"/>
                <a:cs typeface="Times New Roman" panose="02020603050405020304" charset="0"/>
                <a:sym typeface="+mn-ea"/>
              </a:rPr>
              <a:t>Upon seeing the pumpkin-headed “monster”, dad </a:t>
            </a:r>
            <a:r>
              <a:rPr sz="2400" b="1">
                <a:latin typeface="Times New Roman" panose="02020603050405020304" charset="0"/>
                <a:cs typeface="Times New Roman" panose="02020603050405020304" charset="0"/>
                <a:sym typeface="+mn-ea"/>
              </a:rPr>
              <a:t>participated in the chorus of jeers </a:t>
            </a:r>
            <a:r>
              <a:rPr sz="2400">
                <a:latin typeface="Times New Roman" panose="02020603050405020304" charset="0"/>
                <a:cs typeface="Times New Roman" panose="02020603050405020304" charset="0"/>
                <a:sym typeface="+mn-ea"/>
              </a:rPr>
              <a:t>but soon snatched a knife, gently poked it through the top of the vegetable and then tore it open.</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eg6: </a:t>
            </a:r>
            <a:r>
              <a:rPr sz="2400">
                <a:latin typeface="Times New Roman" panose="02020603050405020304" charset="0"/>
                <a:cs typeface="Times New Roman" panose="02020603050405020304" charset="0"/>
                <a:sym typeface="+mn-ea"/>
              </a:rPr>
              <a:t>Although I was panicking, my family found my foolish display</a:t>
            </a:r>
            <a:r>
              <a:rPr sz="2400" b="1">
                <a:latin typeface="Times New Roman" panose="02020603050405020304" charset="0"/>
                <a:cs typeface="Times New Roman" panose="02020603050405020304" charset="0"/>
                <a:sym typeface="+mn-ea"/>
              </a:rPr>
              <a:t> more comical than dangerous. </a:t>
            </a:r>
            <a:endParaRPr sz="2400">
              <a:latin typeface="Times New Roman" panose="02020603050405020304" charset="0"/>
              <a:cs typeface="Times New Roman" panose="02020603050405020304" charset="0"/>
              <a:sym typeface="+mn-ea"/>
            </a:endParaRPr>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15620"/>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192000" cy="5738495"/>
          </a:xfrm>
          <a:prstGeom prst="rect">
            <a:avLst/>
          </a:prstGeom>
          <a:noFill/>
        </p:spPr>
        <p:txBody>
          <a:bodyPr wrap="square" rtlCol="0" anchor="t">
            <a:spAutoFit/>
          </a:bodyPr>
          <a:lstStyle/>
          <a:p>
            <a:pPr defTabSz="914400">
              <a:lnSpc>
                <a:spcPct val="160000"/>
              </a:lnSpc>
              <a:tabLst>
                <a:tab pos="984885" algn="l"/>
              </a:tabLst>
            </a:pPr>
            <a:r>
              <a:rPr lang="zh-CN" altLang="en-US" sz="2400" b="1">
                <a:latin typeface="黑体" panose="02010609060101010101" charset="-122"/>
                <a:ea typeface="黑体" panose="02010609060101010101" charset="-122"/>
                <a:cs typeface="Times New Roman" panose="02020603050405020304" charset="0"/>
                <a:sym typeface="+mn-ea"/>
              </a:rPr>
              <a:t>关于视频拍摄和上传</a:t>
            </a:r>
            <a:r>
              <a:rPr lang="zh-CN" altLang="en-US" sz="2400">
                <a:latin typeface="Times New Roman" panose="02020603050405020304" charset="0"/>
                <a:ea typeface="楷体" panose="02010609060101010101" charset="-122"/>
                <a:cs typeface="Times New Roman" panose="02020603050405020304" charset="0"/>
                <a:sym typeface="+mn-ea"/>
              </a:rPr>
              <a:t>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视频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(short) </a:t>
            </a:r>
            <a:r>
              <a:rPr lang="zh-CN" altLang="en-US" sz="2400">
                <a:latin typeface="Times New Roman" panose="02020603050405020304" charset="0"/>
                <a:ea typeface="楷体" panose="02010609060101010101" charset="-122"/>
                <a:cs typeface="Times New Roman" panose="02020603050405020304" charset="0"/>
                <a:sym typeface="+mn-ea"/>
              </a:rPr>
              <a:t>video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拍摄 </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shoot </a:t>
            </a:r>
            <a:r>
              <a:rPr lang="en-US" altLang="zh-CN" sz="2400">
                <a:latin typeface="Times New Roman" panose="02020603050405020304" charset="0"/>
                <a:ea typeface="楷体" panose="02010609060101010101" charset="-122"/>
                <a:cs typeface="Times New Roman" panose="02020603050405020304" charset="0"/>
                <a:sym typeface="+mn-ea"/>
              </a:rPr>
              <a:t>( </a:t>
            </a:r>
            <a:r>
              <a:rPr lang="en-US" altLang="zh-CN" sz="2400" i="1">
                <a:latin typeface="Times New Roman" panose="02020603050405020304" charset="0"/>
                <a:ea typeface="楷体" panose="02010609060101010101" charset="-122"/>
                <a:cs typeface="Times New Roman" panose="02020603050405020304" charset="0"/>
                <a:sym typeface="+mn-ea"/>
              </a:rPr>
              <a:t>shot  shot</a:t>
            </a:r>
            <a:r>
              <a:rPr lang="en-US" altLang="zh-CN" sz="2400">
                <a:latin typeface="Times New Roman" panose="02020603050405020304" charset="0"/>
                <a:ea typeface="楷体" panose="02010609060101010101" charset="-122"/>
                <a:cs typeface="Times New Roman" panose="02020603050405020304" charset="0"/>
                <a:sym typeface="+mn-ea"/>
              </a:rPr>
              <a:t>) </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film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发送上传 </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post</a:t>
            </a:r>
            <a:r>
              <a:rPr lang="zh-CN" altLang="en-US" sz="2400">
                <a:latin typeface="Times New Roman" panose="02020603050405020304" charset="0"/>
                <a:ea typeface="楷体" panose="02010609060101010101" charset="-122"/>
                <a:cs typeface="Times New Roman" panose="02020603050405020304" charset="0"/>
                <a:sym typeface="+mn-ea"/>
              </a:rPr>
              <a:t>/</a:t>
            </a:r>
            <a:r>
              <a:rPr lang="zh-CN" altLang="en-US" sz="2400" b="1">
                <a:latin typeface="Times New Roman" panose="02020603050405020304" charset="0"/>
                <a:ea typeface="楷体" panose="02010609060101010101" charset="-122"/>
                <a:cs typeface="Times New Roman" panose="02020603050405020304" charset="0"/>
                <a:sym typeface="+mn-ea"/>
              </a:rPr>
              <a:t>upload </a:t>
            </a:r>
            <a:r>
              <a:rPr lang="en-US" altLang="zh-CN" sz="2400">
                <a:latin typeface="Times New Roman" panose="02020603050405020304" charset="0"/>
                <a:ea typeface="楷体" panose="02010609060101010101" charset="-122"/>
                <a:cs typeface="Times New Roman" panose="02020603050405020304" charset="0"/>
                <a:sym typeface="+mn-ea"/>
              </a:rPr>
              <a:t>sth. </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sth. </a:t>
            </a:r>
            <a:r>
              <a:rPr lang="zh-CN" altLang="en-US" sz="2400">
                <a:latin typeface="Times New Roman" panose="02020603050405020304" charset="0"/>
                <a:ea typeface="楷体" panose="02010609060101010101" charset="-122"/>
                <a:cs typeface="Times New Roman" panose="02020603050405020304" charset="0"/>
                <a:sym typeface="+mn-ea"/>
              </a:rPr>
              <a:t>be posted online                   分享</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b="1">
                <a:latin typeface="Times New Roman" panose="02020603050405020304" charset="0"/>
                <a:ea typeface="楷体" panose="02010609060101010101" charset="-122"/>
                <a:cs typeface="Times New Roman" panose="02020603050405020304" charset="0"/>
                <a:sym typeface="+mn-ea"/>
              </a:rPr>
              <a:t>share</a:t>
            </a:r>
            <a:r>
              <a:rPr lang="en-US" altLang="zh-CN" sz="2400">
                <a:latin typeface="Times New Roman" panose="02020603050405020304" charset="0"/>
                <a:ea typeface="楷体" panose="02010609060101010101" charset="-122"/>
                <a:cs typeface="Times New Roman" panose="02020603050405020304" charset="0"/>
                <a:sym typeface="+mn-ea"/>
              </a:rPr>
              <a:t>...with...</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走红</a:t>
            </a:r>
            <a:r>
              <a:rPr lang="zh-CN" altLang="en-US" sz="2400" b="1">
                <a:latin typeface="Times New Roman" panose="02020603050405020304" charset="0"/>
                <a:ea typeface="楷体" panose="02010609060101010101" charset="-122"/>
                <a:cs typeface="Times New Roman" panose="02020603050405020304" charset="0"/>
                <a:sym typeface="+mn-ea"/>
              </a:rPr>
              <a:t> </a:t>
            </a:r>
            <a:r>
              <a:rPr lang="en-US" altLang="zh-CN" sz="2400" b="1">
                <a:latin typeface="Times New Roman" panose="02020603050405020304" charset="0"/>
                <a:ea typeface="楷体" panose="02010609060101010101" charset="-122"/>
                <a:cs typeface="Times New Roman" panose="02020603050405020304" charset="0"/>
                <a:sym typeface="+mn-ea"/>
              </a:rPr>
              <a:t>g</a:t>
            </a:r>
            <a:r>
              <a:rPr lang="zh-CN" altLang="en-US" sz="2400" b="1">
                <a:latin typeface="Times New Roman" panose="02020603050405020304" charset="0"/>
                <a:ea typeface="楷体" panose="02010609060101010101" charset="-122"/>
                <a:cs typeface="Times New Roman" panose="02020603050405020304" charset="0"/>
                <a:sym typeface="+mn-ea"/>
              </a:rPr>
              <a:t>o viral</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/i</a:t>
            </a:r>
            <a:r>
              <a:rPr lang="zh-CN" altLang="en-US" sz="2400">
                <a:latin typeface="Times New Roman" panose="02020603050405020304" charset="0"/>
                <a:ea typeface="楷体" panose="02010609060101010101" charset="-122"/>
                <a:cs typeface="Times New Roman" panose="02020603050405020304" charset="0"/>
                <a:sym typeface="+mn-ea"/>
              </a:rPr>
              <a:t>mmediately become </a:t>
            </a:r>
            <a:r>
              <a:rPr lang="zh-CN" altLang="en-US" sz="2400" b="1">
                <a:latin typeface="Times New Roman" panose="02020603050405020304" charset="0"/>
                <a:ea typeface="楷体" panose="02010609060101010101" charset="-122"/>
                <a:cs typeface="Times New Roman" panose="02020603050405020304" charset="0"/>
                <a:sym typeface="+mn-ea"/>
              </a:rPr>
              <a:t>a hit</a:t>
            </a:r>
            <a:r>
              <a:rPr lang="zh-CN" altLang="en-US" sz="2400">
                <a:latin typeface="Times New Roman" panose="02020603050405020304" charset="0"/>
                <a:ea typeface="楷体" panose="02010609060101010101" charset="-122"/>
                <a:cs typeface="Times New Roman" panose="02020603050405020304" charset="0"/>
                <a:sym typeface="+mn-ea"/>
              </a:rPr>
              <a:t>        关注</a:t>
            </a:r>
            <a:r>
              <a:rPr lang="en-US" altLang="zh-CN" sz="2400">
                <a:latin typeface="Times New Roman" panose="02020603050405020304" charset="0"/>
                <a:ea typeface="楷体" panose="02010609060101010101" charset="-122"/>
                <a:cs typeface="Times New Roman" panose="02020603050405020304" charset="0"/>
                <a:sym typeface="+mn-ea"/>
              </a:rPr>
              <a:t>v. </a:t>
            </a:r>
            <a:r>
              <a:rPr lang="en-US" altLang="zh-CN" sz="2400" b="1">
                <a:latin typeface="Times New Roman" panose="02020603050405020304" charset="0"/>
                <a:ea typeface="楷体" panose="02010609060101010101" charset="-122"/>
                <a:cs typeface="Times New Roman" panose="02020603050405020304" charset="0"/>
                <a:sym typeface="+mn-ea"/>
              </a:rPr>
              <a:t>follow </a:t>
            </a:r>
            <a:r>
              <a:rPr lang="en-US" altLang="zh-CN" sz="2400">
                <a:latin typeface="Times New Roman" panose="02020603050405020304" charset="0"/>
                <a:ea typeface="楷体" panose="02010609060101010101" charset="-122"/>
                <a:cs typeface="Times New Roman" panose="02020603050405020304" charset="0"/>
                <a:sym typeface="+mn-ea"/>
              </a:rPr>
              <a:t>sb.     </a:t>
            </a:r>
            <a:r>
              <a:rPr lang="zh-CN" altLang="en-US" sz="2400">
                <a:latin typeface="Times New Roman" panose="02020603050405020304" charset="0"/>
                <a:ea typeface="楷体" panose="02010609060101010101" charset="-122"/>
                <a:cs typeface="Times New Roman" panose="02020603050405020304" charset="0"/>
                <a:sym typeface="+mn-ea"/>
              </a:rPr>
              <a:t>转发</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b="1">
                <a:latin typeface="Times New Roman" panose="02020603050405020304" charset="0"/>
                <a:ea typeface="楷体" panose="02010609060101010101" charset="-122"/>
                <a:cs typeface="Times New Roman" panose="02020603050405020304" charset="0"/>
                <a:sym typeface="+mn-ea"/>
              </a:rPr>
              <a:t> </a:t>
            </a:r>
            <a:r>
              <a:rPr lang="en-US" altLang="zh-CN" sz="2400" b="1">
                <a:latin typeface="Times New Roman" panose="02020603050405020304" charset="0"/>
                <a:ea typeface="楷体" panose="02010609060101010101" charset="-122"/>
                <a:cs typeface="Times New Roman" panose="02020603050405020304" charset="0"/>
                <a:sym typeface="+mn-ea"/>
              </a:rPr>
              <a:t>repost / retweet</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点赞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like</a:t>
            </a:r>
            <a:r>
              <a:rPr lang="zh-CN" altLang="en-US" sz="2400">
                <a:latin typeface="Times New Roman" panose="02020603050405020304" charset="0"/>
                <a:ea typeface="楷体" panose="02010609060101010101" charset="-122"/>
                <a:cs typeface="Times New Roman" panose="02020603050405020304" charset="0"/>
                <a:sym typeface="+mn-ea"/>
              </a:rPr>
              <a:t>(</a:t>
            </a:r>
            <a:r>
              <a:rPr lang="en-US" altLang="zh-CN" sz="2400">
                <a:latin typeface="Times New Roman" panose="02020603050405020304" charset="0"/>
                <a:ea typeface="楷体" panose="02010609060101010101" charset="-122"/>
                <a:cs typeface="Times New Roman" panose="02020603050405020304" charset="0"/>
                <a:sym typeface="+mn-ea"/>
              </a:rPr>
              <a:t>s</a:t>
            </a:r>
            <a:r>
              <a:rPr lang="zh-CN" altLang="en-US" sz="2400">
                <a:latin typeface="Times New Roman" panose="02020603050405020304" charset="0"/>
                <a:ea typeface="楷体" panose="02010609060101010101" charset="-122"/>
                <a:cs typeface="Times New Roman" panose="02020603050405020304" charset="0"/>
                <a:sym typeface="+mn-ea"/>
              </a:rPr>
              <a:t>)</a:t>
            </a:r>
            <a:r>
              <a:rPr lang="en-US" altLang="zh-CN" sz="2400">
                <a:latin typeface="Times New Roman" panose="02020603050405020304" charset="0"/>
                <a:ea typeface="楷体" panose="02010609060101010101" charset="-122"/>
                <a:cs typeface="Times New Roman" panose="02020603050405020304" charset="0"/>
                <a:sym typeface="+mn-ea"/>
              </a:rPr>
              <a:t>/</a:t>
            </a:r>
            <a:r>
              <a:rPr lang="en-US" altLang="zh-CN" sz="2400" b="1">
                <a:latin typeface="Times New Roman" panose="02020603050405020304" charset="0"/>
                <a:ea typeface="楷体" panose="02010609060101010101" charset="-122"/>
                <a:cs typeface="Times New Roman" panose="02020603050405020304" charset="0"/>
                <a:sym typeface="+mn-ea"/>
              </a:rPr>
              <a:t>thumb-up</a:t>
            </a:r>
            <a:r>
              <a:rPr lang="en-US" altLang="zh-CN" sz="2400">
                <a:latin typeface="Times New Roman" panose="02020603050405020304" charset="0"/>
                <a:ea typeface="楷体" panose="02010609060101010101" charset="-122"/>
                <a:cs typeface="Times New Roman" panose="02020603050405020304" charset="0"/>
                <a:sym typeface="+mn-ea"/>
              </a:rPr>
              <a:t>(s)</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→give/receive ~</a:t>
            </a:r>
            <a:r>
              <a:rPr lang="zh-CN" altLang="en-US" sz="2400">
                <a:latin typeface="Times New Roman" panose="02020603050405020304" charset="0"/>
                <a:ea typeface="楷体" panose="02010609060101010101" charset="-122"/>
                <a:cs typeface="Times New Roman" panose="02020603050405020304" charset="0"/>
                <a:sym typeface="+mn-ea"/>
              </a:rPr>
              <a:t>      浏览消息 </a:t>
            </a:r>
            <a:r>
              <a:rPr lang="en-US" altLang="zh-CN" sz="2400" b="1">
                <a:latin typeface="Times New Roman" panose="02020603050405020304" charset="0"/>
                <a:cs typeface="Times New Roman" panose="02020603050405020304" charset="0"/>
                <a:sym typeface="+mn-ea"/>
              </a:rPr>
              <a:t>b</a:t>
            </a:r>
            <a:r>
              <a:rPr lang="zh-CN" altLang="en-US" sz="2400" b="1">
                <a:latin typeface="Times New Roman" panose="02020603050405020304" charset="0"/>
                <a:cs typeface="Times New Roman" panose="02020603050405020304" charset="0"/>
                <a:sym typeface="+mn-ea"/>
              </a:rPr>
              <a:t>rows</a:t>
            </a:r>
            <a:r>
              <a:rPr lang="en-US" altLang="zh-CN" sz="2400" b="1">
                <a:latin typeface="Times New Roman" panose="02020603050405020304" charset="0"/>
                <a:cs typeface="Times New Roman" panose="02020603050405020304" charset="0"/>
                <a:sym typeface="+mn-ea"/>
              </a:rPr>
              <a:t>e </a:t>
            </a:r>
            <a:r>
              <a:rPr lang="en-US" altLang="zh-CN" sz="2400">
                <a:latin typeface="Times New Roman" panose="02020603050405020304" charset="0"/>
                <a:cs typeface="Times New Roman" panose="02020603050405020304" charset="0"/>
                <a:sym typeface="+mn-ea"/>
              </a:rPr>
              <a:t>one's </a:t>
            </a:r>
            <a:r>
              <a:rPr lang="zh-CN" altLang="en-US" sz="2400">
                <a:latin typeface="Times New Roman" panose="02020603050405020304" charset="0"/>
                <a:cs typeface="Times New Roman" panose="02020603050405020304" charset="0"/>
                <a:sym typeface="+mn-ea"/>
              </a:rPr>
              <a:t>messages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评论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b="1">
                <a:latin typeface="Times New Roman" panose="02020603050405020304" charset="0"/>
                <a:ea typeface="楷体" panose="02010609060101010101" charset="-122"/>
                <a:cs typeface="Times New Roman" panose="02020603050405020304" charset="0"/>
                <a:sym typeface="+mn-ea"/>
              </a:rPr>
              <a:t>comment</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s</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→leave ~  /   v. comment (on)</a:t>
            </a:r>
            <a:r>
              <a:rPr lang="zh-CN" altLang="en-US" sz="2400">
                <a:latin typeface="Times New Roman" panose="02020603050405020304" charset="0"/>
                <a:ea typeface="楷体" panose="02010609060101010101" charset="-122"/>
                <a:cs typeface="Times New Roman" panose="02020603050405020304" charset="0"/>
                <a:sym typeface="+mn-ea"/>
              </a:rPr>
              <a:t>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浏览量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view</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s)   </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     浏览最多的</a:t>
            </a:r>
            <a:r>
              <a:rPr lang="en-US" altLang="zh-CN" sz="2400">
                <a:latin typeface="Times New Roman" panose="02020603050405020304" charset="0"/>
                <a:ea typeface="楷体" panose="02010609060101010101" charset="-122"/>
                <a:cs typeface="Times New Roman" panose="02020603050405020304" charset="0"/>
                <a:sym typeface="+mn-ea"/>
              </a:rPr>
              <a:t>adj.</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 most-viewed</a:t>
            </a:r>
            <a:r>
              <a:rPr lang="zh-CN" altLang="en-US" sz="2400">
                <a:latin typeface="Times New Roman" panose="02020603050405020304" charset="0"/>
                <a:ea typeface="楷体" panose="02010609060101010101" charset="-122"/>
                <a:cs typeface="Times New Roman" panose="02020603050405020304" charset="0"/>
                <a:sym typeface="+mn-ea"/>
              </a:rPr>
              <a:t>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社交工具  Facebook/TuTube   </a:t>
            </a:r>
            <a:endParaRPr lang="zh-CN" altLang="en-US" sz="2400">
              <a:latin typeface="Times New Roman" panose="02020603050405020304" charset="0"/>
              <a:ea typeface="楷体" panose="02010609060101010101" charset="-122"/>
              <a:cs typeface="Times New Roman" panose="02020603050405020304" charset="0"/>
              <a:sym typeface="+mn-ea"/>
            </a:endParaRPr>
          </a:p>
          <a:p>
            <a:pPr>
              <a:lnSpc>
                <a:spcPct val="90000"/>
              </a:lnSpc>
            </a:pPr>
            <a:endParaRPr lang="zh-CN" altLang="en-US" sz="2400">
              <a:latin typeface="Times New Roman" panose="02020603050405020304" charset="0"/>
              <a:ea typeface="楷体" panose="02010609060101010101" charset="-122"/>
              <a:cs typeface="Times New Roman" panose="02020603050405020304" charset="0"/>
              <a:sym typeface="+mn-ea"/>
            </a:endParaRPr>
          </a:p>
        </p:txBody>
      </p:sp>
      <p:sp>
        <p:nvSpPr>
          <p:cNvPr id="3" name="矩形 2"/>
          <p:cNvSpPr/>
          <p:nvPr/>
        </p:nvSpPr>
        <p:spPr>
          <a:xfrm>
            <a:off x="1290320" y="1524000"/>
            <a:ext cx="169418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56030" y="2110740"/>
            <a:ext cx="316928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51025" y="2731770"/>
            <a:ext cx="201549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15460" y="2659380"/>
            <a:ext cx="271843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316085" y="2731770"/>
            <a:ext cx="169418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1860" y="3248025"/>
            <a:ext cx="446151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40855" y="3248025"/>
            <a:ext cx="144462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16085" y="3248025"/>
            <a:ext cx="215392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98880" y="3821430"/>
            <a:ext cx="501777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754620" y="3909695"/>
            <a:ext cx="300101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90320" y="4450715"/>
            <a:ext cx="559752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548765" y="4991735"/>
            <a:ext cx="117792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39715" y="5067935"/>
            <a:ext cx="169418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25600" y="5612130"/>
            <a:ext cx="241998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0" nodeType="clickEffect">
                                  <p:stCondLst>
                                    <p:cond delay="0"/>
                                  </p:stCondLst>
                                  <p:childTnLst>
                                    <p:animEffect transition="out" filter="blinds(horizont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67754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248515" cy="6009005"/>
          </a:xfrm>
          <a:prstGeom prst="rect">
            <a:avLst/>
          </a:prstGeom>
          <a:noFill/>
        </p:spPr>
        <p:txBody>
          <a:bodyPr wrap="square" rtlCol="0" anchor="t">
            <a:spAutoFit/>
          </a:bodyPr>
          <a:lstStyle/>
          <a:p>
            <a:pPr>
              <a:lnSpc>
                <a:spcPct val="110000"/>
              </a:lnSpc>
            </a:pPr>
            <a:r>
              <a:rPr lang="zh-CN" altLang="en-US" sz="2400" b="1" dirty="0">
                <a:sym typeface="+mn-ea"/>
              </a:rPr>
              <a:t>承上启下句的衔接</a:t>
            </a:r>
            <a:endParaRPr lang="zh-CN" altLang="en-US" sz="2400" dirty="0">
              <a:sym typeface="+mn-ea"/>
            </a:endParaRPr>
          </a:p>
          <a:p>
            <a:pPr>
              <a:lnSpc>
                <a:spcPct val="110000"/>
              </a:lnSpc>
            </a:pPr>
            <a:r>
              <a:rPr lang="zh-CN" altLang="en-US" sz="2000" b="1" dirty="0">
                <a:solidFill>
                  <a:srgbClr val="1552D1"/>
                </a:solidFill>
                <a:sym typeface="+mn-ea"/>
              </a:rPr>
              <a:t>[第1段启下句]</a:t>
            </a:r>
            <a:endParaRPr lang="zh-CN" altLang="en-US" sz="2000" b="1" dirty="0">
              <a:solidFill>
                <a:srgbClr val="1552D1"/>
              </a:solidFill>
              <a:sym typeface="+mn-ea"/>
            </a:endParaRPr>
          </a:p>
          <a:p>
            <a:pPr>
              <a:lnSpc>
                <a:spcPct val="110000"/>
              </a:lnSpc>
            </a:pPr>
            <a:r>
              <a:rPr lang="en-US" sz="2200" b="1">
                <a:solidFill>
                  <a:srgbClr val="1552D1"/>
                </a:solidFill>
                <a:sym typeface="+mn-ea"/>
              </a:rPr>
              <a:t>eg1:</a:t>
            </a:r>
            <a:r>
              <a:rPr lang="zh-CN" altLang="en-US" sz="2200" b="1" dirty="0">
                <a:latin typeface="Times New Roman" panose="02020603050405020304" charset="0"/>
                <a:cs typeface="Times New Roman" panose="02020603050405020304" charset="0"/>
                <a:sym typeface="+mn-ea"/>
              </a:rPr>
              <a:t>Just when</a:t>
            </a:r>
            <a:r>
              <a:rPr lang="zh-CN" altLang="en-US" sz="2200" dirty="0">
                <a:latin typeface="Times New Roman" panose="02020603050405020304" charset="0"/>
                <a:cs typeface="Times New Roman" panose="02020603050405020304" charset="0"/>
                <a:sym typeface="+mn-ea"/>
              </a:rPr>
              <a:t> I felt relieved to be freed from the pumpkin, </a:t>
            </a:r>
            <a:r>
              <a:rPr lang="zh-CN" altLang="en-US" sz="2200" b="1" dirty="0">
                <a:latin typeface="Times New Roman" panose="02020603050405020304" charset="0"/>
                <a:cs typeface="Times New Roman" panose="02020603050405020304" charset="0"/>
                <a:sym typeface="+mn-ea"/>
              </a:rPr>
              <a:t>I suddenly found that</a:t>
            </a:r>
            <a:r>
              <a:rPr lang="zh-CN" altLang="en-US" sz="2200" dirty="0">
                <a:latin typeface="Times New Roman" panose="02020603050405020304" charset="0"/>
                <a:cs typeface="Times New Roman" panose="02020603050405020304" charset="0"/>
                <a:sym typeface="+mn-ea"/>
              </a:rPr>
              <a:t> mom </a:t>
            </a:r>
            <a:r>
              <a:rPr lang="zh-CN" altLang="en-US" sz="2200" b="1" dirty="0">
                <a:latin typeface="Times New Roman" panose="02020603050405020304" charset="0"/>
                <a:cs typeface="Times New Roman" panose="02020603050405020304" charset="0"/>
                <a:sym typeface="+mn-ea"/>
              </a:rPr>
              <a:t>should </a:t>
            </a:r>
            <a:r>
              <a:rPr lang="zh-CN" altLang="en-US" sz="2200" dirty="0">
                <a:latin typeface="Times New Roman" panose="02020603050405020304" charset="0"/>
                <a:cs typeface="Times New Roman" panose="02020603050405020304" charset="0"/>
                <a:sym typeface="+mn-ea"/>
              </a:rPr>
              <a:t>be shooting all that happened to me and would upload it online.</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eg2:</a:t>
            </a:r>
            <a:r>
              <a:rPr lang="zh-CN" altLang="en-US" sz="2000" dirty="0">
                <a:latin typeface="Times New Roman" panose="02020603050405020304" charset="0"/>
                <a:cs typeface="Times New Roman" panose="02020603050405020304" charset="0"/>
                <a:sym typeface="+mn-ea"/>
              </a:rPr>
              <a:t>My head</a:t>
            </a:r>
            <a:r>
              <a:rPr lang="zh-CN" altLang="en-US" sz="2200" dirty="0">
                <a:latin typeface="Times New Roman" panose="02020603050405020304" charset="0"/>
                <a:cs typeface="Times New Roman" panose="02020603050405020304" charset="0"/>
                <a:sym typeface="+mn-ea"/>
              </a:rPr>
              <a:t> was finally released and</a:t>
            </a:r>
            <a:r>
              <a:rPr lang="zh-CN" altLang="en-US" sz="2200" b="1" dirty="0">
                <a:latin typeface="Times New Roman" panose="02020603050405020304" charset="0"/>
                <a:cs typeface="Times New Roman" panose="02020603050405020304" charset="0"/>
                <a:sym typeface="+mn-ea"/>
              </a:rPr>
              <a:t> it was then that</a:t>
            </a:r>
            <a:r>
              <a:rPr lang="zh-CN" altLang="en-US" sz="2200" dirty="0">
                <a:latin typeface="Times New Roman" panose="02020603050405020304" charset="0"/>
                <a:cs typeface="Times New Roman" panose="02020603050405020304" charset="0"/>
                <a:sym typeface="+mn-ea"/>
              </a:rPr>
              <a:t> I </a:t>
            </a:r>
            <a:r>
              <a:rPr lang="zh-CN" altLang="en-US" sz="2200" b="1" dirty="0">
                <a:latin typeface="Times New Roman" panose="02020603050405020304" charset="0"/>
                <a:cs typeface="Times New Roman" panose="02020603050405020304" charset="0"/>
                <a:sym typeface="+mn-ea"/>
              </a:rPr>
              <a:t>realized </a:t>
            </a:r>
            <a:r>
              <a:rPr lang="zh-CN" altLang="en-US" sz="2200" dirty="0">
                <a:latin typeface="Times New Roman" panose="02020603050405020304" charset="0"/>
                <a:cs typeface="Times New Roman" panose="02020603050405020304" charset="0"/>
                <a:sym typeface="+mn-ea"/>
              </a:rPr>
              <a:t>my mom had been filming the whole time.</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eg3:</a:t>
            </a:r>
            <a:r>
              <a:rPr lang="zh-CN" altLang="en-US" sz="2200" dirty="0">
                <a:latin typeface="Times New Roman" panose="02020603050405020304" charset="0"/>
                <a:cs typeface="Times New Roman" panose="02020603050405020304" charset="0"/>
                <a:sym typeface="+mn-ea"/>
              </a:rPr>
              <a:t>I lifted my pumpkin-pulp-coveredeyelids, scanned the room and saw three faces contorted by guffaw and mum still holding the camera, </a:t>
            </a:r>
            <a:r>
              <a:rPr lang="zh-CN" altLang="en-US" sz="2200" b="1" dirty="0">
                <a:latin typeface="Times New Roman" panose="02020603050405020304" charset="0"/>
                <a:cs typeface="Times New Roman" panose="02020603050405020304" charset="0"/>
                <a:sym typeface="+mn-ea"/>
              </a:rPr>
              <a:t>which, unfortunately, had recorded everything</a:t>
            </a:r>
            <a:r>
              <a:rPr lang="zh-CN" altLang="en-US" sz="2200" dirty="0">
                <a:latin typeface="Times New Roman" panose="02020603050405020304" charset="0"/>
                <a:cs typeface="Times New Roman" panose="02020603050405020304" charset="0"/>
                <a:sym typeface="+mn-ea"/>
              </a:rPr>
              <a:t>.</a:t>
            </a:r>
            <a:endParaRPr lang="zh-CN" altLang="en-US" sz="2200" dirty="0">
              <a:latin typeface="Times New Roman" panose="02020603050405020304" charset="0"/>
              <a:cs typeface="Times New Roman" panose="02020603050405020304" charset="0"/>
              <a:sym typeface="+mn-ea"/>
            </a:endParaRPr>
          </a:p>
          <a:p>
            <a:pPr>
              <a:lnSpc>
                <a:spcPct val="110000"/>
              </a:lnSpc>
            </a:pPr>
            <a:r>
              <a:rPr lang="zh-CN" altLang="en-US" sz="2000" b="1" dirty="0">
                <a:solidFill>
                  <a:srgbClr val="1552D1"/>
                </a:solidFill>
                <a:sym typeface="+mn-ea"/>
              </a:rPr>
              <a:t>[第2段承上句]</a:t>
            </a:r>
            <a:endParaRPr lang="zh-CN" altLang="en-US" sz="2000" b="1" dirty="0">
              <a:solidFill>
                <a:srgbClr val="1552D1"/>
              </a:solidFill>
              <a:sym typeface="+mn-ea"/>
            </a:endParaRPr>
          </a:p>
          <a:p>
            <a:pPr>
              <a:lnSpc>
                <a:spcPct val="110000"/>
              </a:lnSpc>
            </a:pPr>
            <a:r>
              <a:rPr lang="en-US" sz="2000" b="1">
                <a:solidFill>
                  <a:srgbClr val="1552D1"/>
                </a:solidFill>
                <a:sym typeface="+mn-ea"/>
              </a:rPr>
              <a:t>eg1:</a:t>
            </a:r>
            <a:r>
              <a:rPr lang="zh-CN" altLang="en-US" sz="2200" b="1" dirty="0">
                <a:latin typeface="Times New Roman" panose="02020603050405020304" charset="0"/>
                <a:cs typeface="Times New Roman" panose="02020603050405020304" charset="0"/>
                <a:sym typeface="+mn-ea"/>
              </a:rPr>
              <a:t>When </a:t>
            </a:r>
            <a:r>
              <a:rPr lang="zh-CN" altLang="en-US" sz="2200" dirty="0">
                <a:latin typeface="Times New Roman" panose="02020603050405020304" charset="0"/>
                <a:cs typeface="Times New Roman" panose="02020603050405020304" charset="0"/>
                <a:sym typeface="+mn-ea"/>
              </a:rPr>
              <a:t>I </a:t>
            </a:r>
            <a:r>
              <a:rPr lang="zh-CN" altLang="en-US" sz="2200" b="1" dirty="0">
                <a:latin typeface="Times New Roman" panose="02020603050405020304" charset="0"/>
                <a:cs typeface="Times New Roman" panose="02020603050405020304" charset="0"/>
                <a:sym typeface="+mn-ea"/>
              </a:rPr>
              <a:t>logged in my Facebook</a:t>
            </a:r>
            <a:r>
              <a:rPr lang="zh-CN" altLang="en-US" sz="2200" dirty="0">
                <a:latin typeface="Times New Roman" panose="02020603050405020304" charset="0"/>
                <a:cs typeface="Times New Roman" panose="02020603050405020304" charset="0"/>
                <a:sym typeface="+mn-ea"/>
              </a:rPr>
              <a:t> I found myself dumbfounded by the abundant </a:t>
            </a:r>
            <a:r>
              <a:rPr lang="zh-CN" altLang="en-US" sz="2200" b="1" dirty="0">
                <a:latin typeface="Times New Roman" panose="02020603050405020304" charset="0"/>
                <a:cs typeface="Times New Roman" panose="02020603050405020304" charset="0"/>
                <a:sym typeface="+mn-ea"/>
              </a:rPr>
              <a:t>likes </a:t>
            </a:r>
            <a:r>
              <a:rPr lang="zh-CN" altLang="en-US" sz="2200" dirty="0">
                <a:latin typeface="Times New Roman" panose="02020603050405020304" charset="0"/>
                <a:cs typeface="Times New Roman" panose="02020603050405020304" charset="0"/>
                <a:sym typeface="+mn-ea"/>
              </a:rPr>
              <a:t>I received from those who had seen my video. Browsing their messages, I felt a wave of warmth.</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eg2:</a:t>
            </a:r>
            <a:r>
              <a:rPr lang="zh-CN" altLang="en-US" sz="2200" dirty="0">
                <a:latin typeface="Times New Roman" panose="02020603050405020304" charset="0"/>
                <a:cs typeface="Times New Roman" panose="02020603050405020304" charset="0"/>
                <a:sym typeface="+mn-ea"/>
              </a:rPr>
              <a:t>It </a:t>
            </a:r>
            <a:r>
              <a:rPr lang="zh-CN" altLang="en-US" sz="2200" b="1" dirty="0">
                <a:latin typeface="Times New Roman" panose="02020603050405020304" charset="0"/>
                <a:cs typeface="Times New Roman" panose="02020603050405020304" charset="0"/>
                <a:sym typeface="+mn-ea"/>
              </a:rPr>
              <a:t>went viral </a:t>
            </a:r>
            <a:r>
              <a:rPr lang="en-US" altLang="zh-CN" sz="2200" b="1" dirty="0">
                <a:latin typeface="Times New Roman" panose="02020603050405020304" charset="0"/>
                <a:cs typeface="Times New Roman" panose="02020603050405020304" charset="0"/>
                <a:sym typeface="+mn-ea"/>
              </a:rPr>
              <a:t>instantly</a:t>
            </a:r>
            <a:r>
              <a:rPr lang="zh-CN" altLang="en-US" sz="2200" dirty="0">
                <a:latin typeface="Times New Roman" panose="02020603050405020304" charset="0"/>
                <a:cs typeface="Times New Roman" panose="02020603050405020304" charset="0"/>
                <a:sym typeface="+mn-ea"/>
              </a:rPr>
              <a:t>. </a:t>
            </a:r>
            <a:r>
              <a:rPr lang="zh-CN" altLang="en-US" sz="2200" b="1" dirty="0">
                <a:latin typeface="Times New Roman" panose="02020603050405020304" charset="0"/>
                <a:cs typeface="Times New Roman" panose="02020603050405020304" charset="0"/>
                <a:sym typeface="+mn-ea"/>
              </a:rPr>
              <a:t>Just within hours</a:t>
            </a:r>
            <a:r>
              <a:rPr lang="zh-CN" altLang="en-US" sz="2200" dirty="0">
                <a:latin typeface="Times New Roman" panose="02020603050405020304" charset="0"/>
                <a:cs typeface="Times New Roman" panose="02020603050405020304" charset="0"/>
                <a:sym typeface="+mn-ea"/>
              </a:rPr>
              <a:t>, hundreds of </a:t>
            </a:r>
            <a:r>
              <a:rPr lang="zh-CN" altLang="en-US" sz="2200" b="1" dirty="0">
                <a:latin typeface="Times New Roman" panose="02020603050405020304" charset="0"/>
                <a:cs typeface="Times New Roman" panose="02020603050405020304" charset="0"/>
                <a:sym typeface="+mn-ea"/>
              </a:rPr>
              <a:t>likes </a:t>
            </a:r>
            <a:r>
              <a:rPr lang="zh-CN" altLang="en-US" sz="2200" dirty="0">
                <a:latin typeface="Times New Roman" panose="02020603050405020304" charset="0"/>
                <a:cs typeface="Times New Roman" panose="02020603050405020304" charset="0"/>
                <a:sym typeface="+mn-ea"/>
              </a:rPr>
              <a:t>and funny </a:t>
            </a:r>
            <a:r>
              <a:rPr lang="zh-CN" altLang="en-US" sz="2200" b="1" dirty="0">
                <a:latin typeface="Times New Roman" panose="02020603050405020304" charset="0"/>
                <a:cs typeface="Times New Roman" panose="02020603050405020304" charset="0"/>
                <a:sym typeface="+mn-ea"/>
              </a:rPr>
              <a:t>comments </a:t>
            </a:r>
            <a:r>
              <a:rPr lang="zh-CN" altLang="en-US" sz="2200" dirty="0">
                <a:latin typeface="Times New Roman" panose="02020603050405020304" charset="0"/>
                <a:cs typeface="Times New Roman" panose="02020603050405020304" charset="0"/>
                <a:sym typeface="+mn-ea"/>
              </a:rPr>
              <a:t>appeared, showing their enthusiasm. Constants streams of curious people even came by to take photos with us and my prized pumpkin.  </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eg3:</a:t>
            </a:r>
            <a:r>
              <a:rPr lang="zh-CN" altLang="en-US" sz="2200" b="1" dirty="0">
                <a:latin typeface="Times New Roman" panose="02020603050405020304" charset="0"/>
                <a:cs typeface="Times New Roman" panose="02020603050405020304" charset="0"/>
                <a:sym typeface="+mn-ea"/>
              </a:rPr>
              <a:t>Not long after </a:t>
            </a:r>
            <a:r>
              <a:rPr lang="zh-CN" altLang="en-US" sz="2200" dirty="0">
                <a:latin typeface="Times New Roman" panose="02020603050405020304" charset="0"/>
                <a:cs typeface="Times New Roman" panose="02020603050405020304" charset="0"/>
                <a:sym typeface="+mn-ea"/>
              </a:rPr>
              <a:t>it was uploaded,</a:t>
            </a:r>
            <a:r>
              <a:rPr lang="zh-CN" altLang="en-US" sz="2200" b="1" dirty="0">
                <a:latin typeface="Times New Roman" panose="02020603050405020304" charset="0"/>
                <a:cs typeface="Times New Roman" panose="02020603050405020304" charset="0"/>
                <a:sym typeface="+mn-ea"/>
              </a:rPr>
              <a:t> it soared to the top of </a:t>
            </a:r>
            <a:r>
              <a:rPr lang="zh-CN" altLang="en-US" sz="2200" dirty="0">
                <a:latin typeface="Times New Roman" panose="02020603050405020304" charset="0"/>
                <a:cs typeface="Times New Roman" panose="02020603050405020304" charset="0"/>
                <a:sym typeface="+mn-ea"/>
              </a:rPr>
              <a:t>“most-watched” short videos. Thousands left </a:t>
            </a:r>
            <a:r>
              <a:rPr lang="zh-CN" altLang="en-US" sz="2200" b="1" dirty="0">
                <a:latin typeface="Times New Roman" panose="02020603050405020304" charset="0"/>
                <a:cs typeface="Times New Roman" panose="02020603050405020304" charset="0"/>
                <a:sym typeface="+mn-ea"/>
              </a:rPr>
              <a:t>comments</a:t>
            </a:r>
            <a:r>
              <a:rPr lang="zh-CN" altLang="en-US" sz="2200" dirty="0">
                <a:latin typeface="Times New Roman" panose="02020603050405020304" charset="0"/>
                <a:cs typeface="Times New Roman" panose="02020603050405020304" charset="0"/>
                <a:sym typeface="+mn-ea"/>
              </a:rPr>
              <a:t>, </a:t>
            </a:r>
            <a:r>
              <a:rPr lang="zh-CN" altLang="en-US" sz="2200" b="1" dirty="0">
                <a:latin typeface="Times New Roman" panose="02020603050405020304" charset="0"/>
                <a:cs typeface="Times New Roman" panose="02020603050405020304" charset="0"/>
                <a:sym typeface="+mn-ea"/>
              </a:rPr>
              <a:t>sharing </a:t>
            </a:r>
            <a:r>
              <a:rPr lang="zh-CN" altLang="en-US" sz="2200" dirty="0">
                <a:latin typeface="Times New Roman" panose="02020603050405020304" charset="0"/>
                <a:cs typeface="Times New Roman" panose="02020603050405020304" charset="0"/>
                <a:sym typeface="+mn-ea"/>
              </a:rPr>
              <a:t>their own stories of their body parts being caught in small undesired places. The next day, when I was walking around the campus, I was soon recognized and asked to </a:t>
            </a:r>
            <a:r>
              <a:rPr lang="zh-CN" altLang="en-US" sz="2200" b="1" dirty="0">
                <a:latin typeface="Times New Roman" panose="02020603050405020304" charset="0"/>
                <a:cs typeface="Times New Roman" panose="02020603050405020304" charset="0"/>
                <a:sym typeface="+mn-ea"/>
              </a:rPr>
              <a:t>take selfies</a:t>
            </a:r>
            <a:r>
              <a:rPr lang="zh-CN" altLang="en-US" sz="22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blinds(horizontal)">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699125"/>
            <a:ext cx="12192000" cy="1158875"/>
          </a:xfrm>
          <a:prstGeom prst="rect">
            <a:avLst/>
          </a:prstGeom>
        </p:spPr>
      </p:pic>
      <p:sp>
        <p:nvSpPr>
          <p:cNvPr id="7" name="文本框 6"/>
          <p:cNvSpPr txBox="1"/>
          <p:nvPr/>
        </p:nvSpPr>
        <p:spPr>
          <a:xfrm>
            <a:off x="5222240" y="5988685"/>
            <a:ext cx="4699000" cy="478155"/>
          </a:xfrm>
          <a:prstGeom prst="rect">
            <a:avLst/>
          </a:prstGeom>
          <a:solidFill>
            <a:schemeClr val="accent6">
              <a:lumMod val="20000"/>
              <a:lumOff val="80000"/>
            </a:schemeClr>
          </a:solidFill>
        </p:spPr>
        <p:txBody>
          <a:bodyPr wrap="square" rtlCol="0" anchor="t">
            <a:spAutoFit/>
          </a:bodyPr>
          <a:p>
            <a:pPr>
              <a:lnSpc>
                <a:spcPct val="90000"/>
              </a:lnSpc>
            </a:pPr>
            <a:r>
              <a:rPr lang="zh-CN" altLang="en-US" sz="2800" b="1">
                <a:latin typeface="楷体" panose="02010609060101010101" charset="-122"/>
                <a:ea typeface="楷体" panose="02010609060101010101" charset="-122"/>
                <a:cs typeface="楷体" panose="02010609060101010101" charset="-122"/>
              </a:rPr>
              <a:t>浙江永嘉中学 朱迁苗</a:t>
            </a:r>
            <a:r>
              <a:rPr lang="en-US" altLang="zh-CN" sz="2800" b="1" i="1">
                <a:latin typeface="Times New Roman" panose="02020603050405020304" charset="0"/>
                <a:ea typeface="楷体" panose="02010609060101010101" charset="-122"/>
                <a:cs typeface="Times New Roman" panose="02020603050405020304" charset="0"/>
              </a:rPr>
              <a:t>Carol</a:t>
            </a:r>
            <a:endParaRPr lang="en-US" altLang="zh-CN" sz="2800" b="1" i="1">
              <a:solidFill>
                <a:srgbClr val="0070C0"/>
              </a:solidFill>
              <a:latin typeface="Times New Roman" panose="02020603050405020304" charset="0"/>
              <a:ea typeface="楷体" panose="02010609060101010101" charset="-122"/>
              <a:cs typeface="Times New Roman" panose="02020603050405020304" charset="0"/>
            </a:endParaRPr>
          </a:p>
        </p:txBody>
      </p:sp>
      <p:pic>
        <p:nvPicPr>
          <p:cNvPr id="3" name="图片 2"/>
          <p:cNvPicPr>
            <a:picLocks noChangeAspect="1"/>
          </p:cNvPicPr>
          <p:nvPr/>
        </p:nvPicPr>
        <p:blipFill>
          <a:blip r:embed="rId2"/>
          <a:stretch>
            <a:fillRect/>
          </a:stretch>
        </p:blipFill>
        <p:spPr>
          <a:xfrm>
            <a:off x="594360" y="1504315"/>
            <a:ext cx="5274945" cy="4503420"/>
          </a:xfrm>
          <a:prstGeom prst="rect">
            <a:avLst/>
          </a:prstGeom>
          <a:ln>
            <a:solidFill>
              <a:schemeClr val="bg1"/>
            </a:solidFill>
          </a:ln>
        </p:spPr>
      </p:pic>
      <p:sp>
        <p:nvSpPr>
          <p:cNvPr id="4" name="文本框 3"/>
          <p:cNvSpPr txBox="1"/>
          <p:nvPr/>
        </p:nvSpPr>
        <p:spPr>
          <a:xfrm>
            <a:off x="353060" y="130810"/>
            <a:ext cx="11282680" cy="1076325"/>
          </a:xfrm>
          <a:prstGeom prst="rect">
            <a:avLst/>
          </a:prstGeom>
          <a:noFill/>
          <a:ln w="142875" cmpd="thickThin">
            <a:solidFill>
              <a:schemeClr val="accent2">
                <a:lumMod val="75000"/>
              </a:schemeClr>
            </a:solidFill>
            <a:prstDash val="solid"/>
          </a:ln>
        </p:spPr>
        <p:txBody>
          <a:bodyPr wrap="square" rtlCol="0" anchor="t">
            <a:spAutoFit/>
          </a:bodyPr>
          <a:p>
            <a:pPr algn="ctr">
              <a:lnSpc>
                <a:spcPct val="100000"/>
              </a:lnSpc>
            </a:pPr>
            <a:r>
              <a:rPr lang="zh-CN" altLang="en-US" sz="3600">
                <a:sym typeface="+mn-ea"/>
              </a:rPr>
              <a:t>“CK251”法为读后续写助力</a:t>
            </a:r>
            <a:endParaRPr lang="zh-CN" altLang="en-US" sz="3600">
              <a:sym typeface="+mn-ea"/>
            </a:endParaRPr>
          </a:p>
          <a:p>
            <a:pPr algn="ctr">
              <a:lnSpc>
                <a:spcPct val="100000"/>
              </a:lnSpc>
            </a:pPr>
            <a:r>
              <a:rPr lang="en-US" altLang="zh-CN" sz="2800">
                <a:sym typeface="+mn-ea"/>
              </a:rPr>
              <a:t>——</a:t>
            </a:r>
            <a:r>
              <a:rPr lang="zh-CN" altLang="en-US" sz="2800">
                <a:sym typeface="+mn-ea"/>
              </a:rPr>
              <a:t>20</a:t>
            </a:r>
            <a:r>
              <a:rPr lang="en-US" altLang="zh-CN" sz="2800">
                <a:sym typeface="+mn-ea"/>
              </a:rPr>
              <a:t>21</a:t>
            </a:r>
            <a:r>
              <a:rPr lang="zh-CN" altLang="en-US" sz="2800">
                <a:sym typeface="+mn-ea"/>
              </a:rPr>
              <a:t>年</a:t>
            </a:r>
            <a:r>
              <a:rPr lang="en-US" altLang="zh-CN" sz="2800">
                <a:sym typeface="+mn-ea"/>
              </a:rPr>
              <a:t>1</a:t>
            </a:r>
            <a:r>
              <a:rPr lang="zh-CN" altLang="en-US" sz="2800">
                <a:sym typeface="+mn-ea"/>
              </a:rPr>
              <a:t>月浙江省英语高考读后续写 写作讲评</a:t>
            </a:r>
            <a:endParaRPr lang="zh-CN" altLang="en-US" sz="2800"/>
          </a:p>
        </p:txBody>
      </p:sp>
      <p:pic>
        <p:nvPicPr>
          <p:cNvPr id="9" name="图片 8"/>
          <p:cNvPicPr>
            <a:picLocks noChangeAspect="1"/>
          </p:cNvPicPr>
          <p:nvPr/>
        </p:nvPicPr>
        <p:blipFill>
          <a:blip r:embed="rId3"/>
          <a:stretch>
            <a:fillRect/>
          </a:stretch>
        </p:blipFill>
        <p:spPr>
          <a:xfrm>
            <a:off x="5953125" y="1960880"/>
            <a:ext cx="5120640" cy="35902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8356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84225"/>
            <a:ext cx="12192000" cy="6736715"/>
          </a:xfrm>
          <a:prstGeom prst="rect">
            <a:avLst/>
          </a:prstGeom>
          <a:noFill/>
        </p:spPr>
        <p:txBody>
          <a:bodyPr wrap="square" rtlCol="0" anchor="t">
            <a:spAutoFit/>
          </a:bodyPr>
          <a:lstStyle/>
          <a:p>
            <a:pPr>
              <a:lnSpc>
                <a:spcPct val="150000"/>
              </a:lnSpc>
            </a:pPr>
            <a:r>
              <a:rPr lang="zh-CN" altLang="en-US" sz="2200" b="1">
                <a:latin typeface="黑体" panose="02010609060101010101" charset="-122"/>
                <a:ea typeface="黑体" panose="02010609060101010101" charset="-122"/>
                <a:cs typeface="黑体" panose="02010609060101010101" charset="-122"/>
                <a:sym typeface="+mn-ea"/>
              </a:rPr>
              <a:t> 我的视频被传到网上的尴尬、</a:t>
            </a:r>
            <a:r>
              <a:rPr lang="zh-CN" altLang="en-US" sz="2400" b="1">
                <a:latin typeface="黑体" panose="02010609060101010101" charset="-122"/>
                <a:ea typeface="黑体" panose="02010609060101010101" charset="-122"/>
                <a:cs typeface="黑体" panose="02010609060101010101" charset="-122"/>
                <a:sym typeface="+mn-ea"/>
              </a:rPr>
              <a:t>懊恼</a:t>
            </a:r>
            <a:r>
              <a:rPr lang="zh-CN" altLang="en-US" sz="2200" b="1">
                <a:latin typeface="黑体" panose="02010609060101010101" charset="-122"/>
                <a:ea typeface="黑体" panose="02010609060101010101" charset="-122"/>
                <a:cs typeface="黑体" panose="02010609060101010101" charset="-122"/>
                <a:sym typeface="+mn-ea"/>
              </a:rPr>
              <a:t>等复杂心情</a:t>
            </a:r>
            <a:endParaRPr lang="zh-CN" altLang="en-US" sz="2200" b="1">
              <a:latin typeface="黑体" panose="02010609060101010101" charset="-122"/>
              <a:ea typeface="黑体" panose="02010609060101010101" charset="-122"/>
              <a:cs typeface="黑体" panose="02010609060101010101" charset="-122"/>
              <a:sym typeface="+mn-ea"/>
            </a:endParaRPr>
          </a:p>
          <a:p>
            <a:pPr>
              <a:lnSpc>
                <a:spcPct val="140000"/>
              </a:lnSpc>
            </a:pPr>
            <a:r>
              <a:rPr lang="en-US" sz="2400" b="1">
                <a:solidFill>
                  <a:srgbClr val="1552D1"/>
                </a:solidFill>
                <a:sym typeface="+mn-ea"/>
              </a:rPr>
              <a:t>eg1:</a:t>
            </a:r>
            <a:r>
              <a:rPr lang="zh-CN" altLang="en-US" sz="2400">
                <a:latin typeface="Times New Roman" panose="02020603050405020304" charset="0"/>
                <a:cs typeface="Times New Roman" panose="02020603050405020304" charset="0"/>
                <a:sym typeface="+mn-ea"/>
              </a:rPr>
              <a:t>I </a:t>
            </a:r>
            <a:r>
              <a:rPr lang="en-US" altLang="zh-CN" sz="2400">
                <a:latin typeface="Times New Roman" panose="02020603050405020304" charset="0"/>
                <a:cs typeface="Times New Roman" panose="02020603050405020304" charset="0"/>
                <a:sym typeface="+mn-ea"/>
              </a:rPr>
              <a:t>was</a:t>
            </a:r>
            <a:r>
              <a:rPr lang="zh-CN" altLang="en-US" sz="2400">
                <a:latin typeface="Times New Roman" panose="02020603050405020304" charset="0"/>
                <a:cs typeface="Times New Roman" panose="02020603050405020304" charset="0"/>
                <a:sym typeface="+mn-ea"/>
              </a:rPr>
              <a:t> </a:t>
            </a:r>
            <a:r>
              <a:rPr lang="zh-CN" altLang="en-US" sz="2400" b="1">
                <a:solidFill>
                  <a:srgbClr val="C00000"/>
                </a:solidFill>
                <a:latin typeface="Times New Roman" panose="02020603050405020304" charset="0"/>
                <a:cs typeface="Times New Roman" panose="02020603050405020304" charset="0"/>
                <a:sym typeface="+mn-ea"/>
              </a:rPr>
              <a:t>too </a:t>
            </a:r>
            <a:r>
              <a:rPr lang="zh-CN" altLang="en-US" sz="2400" b="1">
                <a:latin typeface="Times New Roman" panose="02020603050405020304" charset="0"/>
                <a:cs typeface="Times New Roman" panose="02020603050405020304" charset="0"/>
                <a:sym typeface="+mn-ea"/>
              </a:rPr>
              <a:t>embarrassed </a:t>
            </a:r>
            <a:r>
              <a:rPr lang="zh-CN" altLang="en-US" sz="2400" b="1">
                <a:solidFill>
                  <a:srgbClr val="C00000"/>
                </a:solidFill>
                <a:latin typeface="Times New Roman" panose="02020603050405020304" charset="0"/>
                <a:cs typeface="Times New Roman" panose="02020603050405020304" charset="0"/>
                <a:sym typeface="+mn-ea"/>
              </a:rPr>
              <a:t>to</a:t>
            </a:r>
            <a:r>
              <a:rPr lang="zh-CN" altLang="en-US" sz="2400">
                <a:solidFill>
                  <a:srgbClr val="C00000"/>
                </a:solidFill>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see watch the video,</a:t>
            </a:r>
            <a:r>
              <a:rPr lang="zh-CN" altLang="en-US" sz="2400" b="1">
                <a:latin typeface="Times New Roman" panose="02020603050405020304" charset="0"/>
                <a:cs typeface="Times New Roman" panose="02020603050405020304" charset="0"/>
                <a:sym typeface="+mn-ea"/>
              </a:rPr>
              <a:t> let alone </a:t>
            </a:r>
            <a:r>
              <a:rPr lang="zh-CN" altLang="en-US" sz="2400">
                <a:latin typeface="Times New Roman" panose="02020603050405020304" charset="0"/>
                <a:cs typeface="Times New Roman" panose="02020603050405020304" charset="0"/>
                <a:sym typeface="+mn-ea"/>
              </a:rPr>
              <a:t>seeing my friends</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 comments!</a:t>
            </a:r>
            <a:endParaRPr lang="zh-CN" altLang="en-US" sz="2400">
              <a:latin typeface="Times New Roman" panose="02020603050405020304" charset="0"/>
              <a:cs typeface="Times New Roman" panose="02020603050405020304" charset="0"/>
              <a:sym typeface="+mn-ea"/>
            </a:endParaRPr>
          </a:p>
          <a:p>
            <a:pPr>
              <a:lnSpc>
                <a:spcPct val="140000"/>
              </a:lnSpc>
            </a:pPr>
            <a:r>
              <a:rPr lang="en-US" sz="2400" b="1">
                <a:solidFill>
                  <a:srgbClr val="1552D1"/>
                </a:solidFill>
                <a:sym typeface="+mn-ea"/>
              </a:rPr>
              <a:t>eg2:</a:t>
            </a:r>
            <a:r>
              <a:rPr lang="zh-CN" altLang="en-US" sz="2400" b="1">
                <a:solidFill>
                  <a:srgbClr val="C00000"/>
                </a:solidFill>
                <a:latin typeface="Times New Roman" panose="02020603050405020304" charset="0"/>
                <a:cs typeface="Times New Roman" panose="02020603050405020304" charset="0"/>
                <a:sym typeface="+mn-ea"/>
              </a:rPr>
              <a:t>So </a:t>
            </a:r>
            <a:r>
              <a:rPr lang="zh-CN" altLang="en-US" sz="2400" b="1">
                <a:latin typeface="Times New Roman" panose="02020603050405020304" charset="0"/>
                <a:cs typeface="Times New Roman" panose="02020603050405020304" charset="0"/>
                <a:sym typeface="+mn-ea"/>
              </a:rPr>
              <a:t>embarrassed </a:t>
            </a:r>
            <a:r>
              <a:rPr lang="zh-CN" altLang="en-US" sz="2400">
                <a:latin typeface="Times New Roman" panose="02020603050405020304" charset="0"/>
                <a:cs typeface="Times New Roman" panose="02020603050405020304" charset="0"/>
                <a:sym typeface="+mn-ea"/>
              </a:rPr>
              <a:t>was she </a:t>
            </a:r>
            <a:r>
              <a:rPr lang="zh-CN" altLang="en-US" sz="2400" b="1">
                <a:solidFill>
                  <a:srgbClr val="C00000"/>
                </a:solidFill>
                <a:latin typeface="Times New Roman" panose="02020603050405020304" charset="0"/>
                <a:cs typeface="Times New Roman" panose="02020603050405020304" charset="0"/>
                <a:sym typeface="+mn-ea"/>
              </a:rPr>
              <a:t>that </a:t>
            </a:r>
            <a:r>
              <a:rPr lang="en-US" altLang="zh-CN" sz="2400" b="1">
                <a:latin typeface="Times New Roman" panose="02020603050405020304" charset="0"/>
                <a:cs typeface="Times New Roman" panose="02020603050405020304" charset="0"/>
                <a:sym typeface="+mn-ea"/>
              </a:rPr>
              <a:t>I </a:t>
            </a:r>
            <a:r>
              <a:rPr lang="en-US" altLang="zh-CN" sz="2400">
                <a:latin typeface="Times New Roman" panose="02020603050405020304" charset="0"/>
                <a:cs typeface="Times New Roman" panose="02020603050405020304" charset="0"/>
                <a:sym typeface="+mn-ea"/>
              </a:rPr>
              <a:t>sat</a:t>
            </a:r>
            <a:r>
              <a:rPr lang="zh-CN" altLang="en-US" sz="2400">
                <a:latin typeface="Times New Roman" panose="02020603050405020304" charset="0"/>
                <a:cs typeface="Times New Roman" panose="02020603050405020304" charset="0"/>
                <a:sym typeface="+mn-ea"/>
              </a:rPr>
              <a:t> there </a:t>
            </a:r>
            <a:r>
              <a:rPr lang="en-US" altLang="zh-CN" sz="2400">
                <a:latin typeface="Times New Roman" panose="02020603050405020304" charset="0"/>
                <a:cs typeface="Times New Roman" panose="02020603050405020304" charset="0"/>
                <a:sym typeface="+mn-ea"/>
              </a:rPr>
              <a:t>restlessly</a:t>
            </a:r>
            <a:r>
              <a:rPr lang="zh-CN" altLang="en-US" sz="2400">
                <a:latin typeface="Times New Roman" panose="02020603050405020304" charset="0"/>
                <a:cs typeface="Times New Roman" panose="02020603050405020304" charset="0"/>
                <a:sym typeface="+mn-ea"/>
              </a:rPr>
              <a:t>, feeling the blood rush to her face.</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部分倒装句</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endParaRPr lang="zh-CN" altLang="en-US" sz="2400" b="1">
              <a:latin typeface="黑体" panose="02010609060101010101" charset="-122"/>
              <a:ea typeface="黑体" panose="02010609060101010101" charset="-122"/>
              <a:cs typeface="黑体" panose="02010609060101010101" charset="-122"/>
              <a:sym typeface="+mn-ea"/>
            </a:endParaRPr>
          </a:p>
          <a:p>
            <a:pPr fontAlgn="base">
              <a:lnSpc>
                <a:spcPct val="140000"/>
              </a:lnSpc>
            </a:pPr>
            <a:r>
              <a:rPr lang="en-US" sz="2400" b="1">
                <a:solidFill>
                  <a:srgbClr val="1552D1"/>
                </a:solidFill>
                <a:sym typeface="+mn-ea"/>
              </a:rPr>
              <a:t>eg3:</a:t>
            </a:r>
            <a:r>
              <a:rPr lang="en-US" altLang="zh-CN" sz="2400">
                <a:latin typeface="Times New Roman" panose="02020603050405020304" charset="0"/>
                <a:cs typeface="Times New Roman" panose="02020603050405020304" charset="0"/>
                <a:sym typeface="+mn-ea"/>
              </a:rPr>
              <a:t>My face</a:t>
            </a:r>
            <a:r>
              <a:rPr lang="en-US" altLang="zh-CN" sz="2400" b="1">
                <a:latin typeface="Times New Roman" panose="02020603050405020304" charset="0"/>
                <a:cs typeface="Times New Roman" panose="02020603050405020304" charset="0"/>
                <a:sym typeface="+mn-ea"/>
              </a:rPr>
              <a:t> flushed/burned scarlet</a:t>
            </a:r>
            <a:r>
              <a:rPr lang="en-US" altLang="zh-CN" sz="2400">
                <a:latin typeface="Times New Roman" panose="02020603050405020304" charset="0"/>
                <a:cs typeface="Times New Roman" panose="02020603050405020304" charset="0"/>
                <a:sym typeface="+mn-ea"/>
              </a:rPr>
              <a:t> </a:t>
            </a:r>
            <a:r>
              <a:rPr lang="en-US" altLang="zh-CN" sz="2400" b="1" u="sng">
                <a:latin typeface="Times New Roman" panose="02020603050405020304" charset="0"/>
                <a:cs typeface="Times New Roman" panose="02020603050405020304" charset="0"/>
                <a:sym typeface="+mn-ea"/>
              </a:rPr>
              <a:t>with embarrassment/shame</a:t>
            </a:r>
            <a:r>
              <a:rPr lang="en-US" altLang="zh-CN" sz="2400">
                <a:latin typeface="Times New Roman" panose="02020603050405020304" charset="0"/>
                <a:cs typeface="Times New Roman" panose="02020603050405020304" charset="0"/>
                <a:sym typeface="+mn-ea"/>
              </a:rPr>
              <a:t>.</a:t>
            </a:r>
            <a:endParaRPr lang="zh-CN" altLang="en-US" sz="2400">
              <a:latin typeface="Times New Roman" panose="02020603050405020304" charset="0"/>
              <a:cs typeface="Times New Roman" panose="02020603050405020304" charset="0"/>
              <a:sym typeface="+mn-ea"/>
            </a:endParaRPr>
          </a:p>
          <a:p>
            <a:pPr fontAlgn="base">
              <a:lnSpc>
                <a:spcPct val="140000"/>
              </a:lnSpc>
            </a:pPr>
            <a:r>
              <a:rPr lang="en-US" sz="2400" b="1">
                <a:solidFill>
                  <a:srgbClr val="1552D1"/>
                </a:solidFill>
                <a:sym typeface="+mn-ea"/>
              </a:rPr>
              <a:t>eg4:</a:t>
            </a:r>
            <a:r>
              <a:rPr lang="zh-CN" altLang="en-US" sz="2400" b="1">
                <a:solidFill>
                  <a:srgbClr val="C00000"/>
                </a:solidFill>
                <a:latin typeface="Times New Roman" panose="02020603050405020304" charset="0"/>
                <a:cs typeface="Times New Roman" panose="02020603050405020304" charset="0"/>
                <a:sym typeface="+mn-ea"/>
              </a:rPr>
              <a:t>How </a:t>
            </a:r>
            <a:r>
              <a:rPr lang="zh-CN" altLang="en-US" sz="2400" b="1">
                <a:latin typeface="Times New Roman" panose="02020603050405020304" charset="0"/>
                <a:cs typeface="Times New Roman" panose="02020603050405020304" charset="0"/>
                <a:sym typeface="+mn-ea"/>
              </a:rPr>
              <a:t>I wished</a:t>
            </a:r>
            <a:r>
              <a:rPr lang="zh-CN" altLang="en-US" sz="2400">
                <a:latin typeface="Times New Roman" panose="02020603050405020304" charset="0"/>
                <a:cs typeface="Times New Roman" panose="02020603050405020304" charset="0"/>
                <a:sym typeface="+mn-ea"/>
              </a:rPr>
              <a:t> I </a:t>
            </a:r>
            <a:r>
              <a:rPr lang="zh-CN" altLang="en-US" sz="2400" u="sng">
                <a:latin typeface="Times New Roman" panose="02020603050405020304" charset="0"/>
                <a:cs typeface="Times New Roman" panose="02020603050405020304" charset="0"/>
                <a:sym typeface="+mn-ea"/>
              </a:rPr>
              <a:t>had not acted</a:t>
            </a:r>
            <a:r>
              <a:rPr lang="zh-CN" altLang="en-US" sz="2400">
                <a:latin typeface="Times New Roman" panose="02020603050405020304" charset="0"/>
                <a:cs typeface="Times New Roman" panose="02020603050405020304" charset="0"/>
                <a:sym typeface="+mn-ea"/>
              </a:rPr>
              <a:t> so foolishly, making myself a laughing stock of my family!</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虚拟语气</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endParaRPr lang="zh-CN" altLang="en-US" sz="2400" b="1">
              <a:solidFill>
                <a:schemeClr val="accent6">
                  <a:lumMod val="50000"/>
                </a:schemeClr>
              </a:solidFill>
              <a:latin typeface="Times New Roman" panose="02020603050405020304" charset="0"/>
              <a:cs typeface="Times New Roman" panose="02020603050405020304" charset="0"/>
              <a:sym typeface="+mn-ea"/>
            </a:endParaRPr>
          </a:p>
          <a:p>
            <a:pPr fontAlgn="base">
              <a:lnSpc>
                <a:spcPct val="140000"/>
              </a:lnSpc>
            </a:pPr>
            <a:r>
              <a:rPr lang="en-US" sz="2400" b="1">
                <a:solidFill>
                  <a:srgbClr val="1552D1"/>
                </a:solidFill>
                <a:sym typeface="+mn-ea"/>
              </a:rPr>
              <a:t>eg4:</a:t>
            </a:r>
            <a:r>
              <a:rPr lang="zh-CN" altLang="en-US" sz="2400" b="1">
                <a:solidFill>
                  <a:srgbClr val="C00000"/>
                </a:solidFill>
                <a:latin typeface="Times New Roman" panose="02020603050405020304" charset="0"/>
                <a:cs typeface="Times New Roman" panose="02020603050405020304" charset="0"/>
                <a:sym typeface="+mn-ea"/>
              </a:rPr>
              <a:t>While </a:t>
            </a:r>
            <a:r>
              <a:rPr lang="zh-CN" altLang="en-US" sz="2400">
                <a:latin typeface="Times New Roman" panose="02020603050405020304" charset="0"/>
                <a:cs typeface="Times New Roman" panose="02020603050405020304" charset="0"/>
                <a:sym typeface="+mn-ea"/>
              </a:rPr>
              <a:t>stuck in the pumpkin, I </a:t>
            </a:r>
            <a:r>
              <a:rPr lang="zh-CN" altLang="en-US" sz="2400" b="1">
                <a:latin typeface="Times New Roman" panose="02020603050405020304" charset="0"/>
                <a:cs typeface="Times New Roman" panose="02020603050405020304" charset="0"/>
                <a:sym typeface="+mn-ea"/>
              </a:rPr>
              <a:t>could well imagine</a:t>
            </a:r>
            <a:r>
              <a:rPr lang="zh-CN" altLang="en-US" sz="2400">
                <a:latin typeface="Times New Roman" panose="02020603050405020304" charset="0"/>
                <a:cs typeface="Times New Roman" panose="02020603050405020304" charset="0"/>
                <a:sym typeface="+mn-ea"/>
              </a:rPr>
              <a:t> how they would look when my head came out.</a:t>
            </a:r>
            <a:endParaRPr lang="zh-CN" altLang="en-US" sz="2400">
              <a:latin typeface="Times New Roman" panose="02020603050405020304" charset="0"/>
              <a:cs typeface="Times New Roman" panose="02020603050405020304" charset="0"/>
              <a:sym typeface="+mn-ea"/>
            </a:endParaRPr>
          </a:p>
          <a:p>
            <a:pPr>
              <a:lnSpc>
                <a:spcPct val="140000"/>
              </a:lnSpc>
            </a:pPr>
            <a:r>
              <a:rPr lang="en-US" sz="2400" b="1">
                <a:solidFill>
                  <a:srgbClr val="1552D1"/>
                </a:solidFill>
                <a:sym typeface="+mn-ea"/>
              </a:rPr>
              <a:t>eg5:</a:t>
            </a:r>
            <a:r>
              <a:rPr lang="zh-CN" altLang="en-US" sz="2400" b="1">
                <a:solidFill>
                  <a:srgbClr val="C00000"/>
                </a:solidFill>
                <a:latin typeface="Times New Roman" panose="02020603050405020304" charset="0"/>
                <a:cs typeface="Times New Roman" panose="02020603050405020304" charset="0"/>
                <a:sym typeface="+mn-ea"/>
              </a:rPr>
              <a:t>Never </a:t>
            </a:r>
            <a:r>
              <a:rPr lang="zh-CN" altLang="en-US" sz="2400" b="1">
                <a:latin typeface="Times New Roman" panose="02020603050405020304" charset="0"/>
                <a:cs typeface="Times New Roman" panose="02020603050405020304" charset="0"/>
                <a:sym typeface="+mn-ea"/>
              </a:rPr>
              <a:t>had I ever felt</a:t>
            </a:r>
            <a:r>
              <a:rPr lang="zh-CN" altLang="en-US" sz="2400">
                <a:latin typeface="Times New Roman" panose="02020603050405020304" charset="0"/>
                <a:cs typeface="Times New Roman" panose="02020603050405020304" charset="0"/>
                <a:sym typeface="+mn-ea"/>
              </a:rPr>
              <a:t> so embarrassed </a:t>
            </a:r>
            <a:r>
              <a:rPr lang="zh-CN" altLang="en-US" sz="2400" b="1">
                <a:solidFill>
                  <a:srgbClr val="C00000"/>
                </a:solidFill>
                <a:latin typeface="Times New Roman" panose="02020603050405020304" charset="0"/>
                <a:cs typeface="Times New Roman" panose="02020603050405020304" charset="0"/>
                <a:sym typeface="+mn-ea"/>
              </a:rPr>
              <a:t>but never </a:t>
            </a:r>
            <a:r>
              <a:rPr lang="zh-CN" altLang="en-US" sz="2400">
                <a:latin typeface="Times New Roman" panose="02020603050405020304" charset="0"/>
                <a:cs typeface="Times New Roman" panose="02020603050405020304" charset="0"/>
                <a:sym typeface="+mn-ea"/>
              </a:rPr>
              <a:t>had I ever been so famous! </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部分倒装句</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My emotions were </a:t>
            </a:r>
            <a:r>
              <a:rPr lang="zh-CN" altLang="en-US" sz="2400" b="1">
                <a:latin typeface="Times New Roman" panose="02020603050405020304" charset="0"/>
                <a:cs typeface="Times New Roman" panose="02020603050405020304" charset="0"/>
                <a:sym typeface="+mn-ea"/>
              </a:rPr>
              <a:t>so conflicted</a:t>
            </a:r>
            <a:r>
              <a:rPr lang="zh-CN" altLang="en-US" sz="2400">
                <a:latin typeface="Times New Roman" panose="02020603050405020304" charset="0"/>
                <a:cs typeface="Times New Roman" panose="02020603050405020304" charset="0"/>
                <a:sym typeface="+mn-ea"/>
              </a:rPr>
              <a:t> between whether I should be happy or sad. </a:t>
            </a:r>
            <a:endParaRPr lang="zh-CN" altLang="en-US" sz="2400">
              <a:latin typeface="Times New Roman" panose="02020603050405020304" charset="0"/>
              <a:cs typeface="Times New Roman" panose="02020603050405020304" charset="0"/>
              <a:sym typeface="+mn-ea"/>
            </a:endParaRPr>
          </a:p>
          <a:p>
            <a:pPr>
              <a:lnSpc>
                <a:spcPct val="150000"/>
              </a:lnSpc>
            </a:pPr>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45148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579120"/>
            <a:ext cx="12192000" cy="6481445"/>
          </a:xfrm>
          <a:prstGeom prst="rect">
            <a:avLst/>
          </a:prstGeom>
          <a:noFill/>
        </p:spPr>
        <p:txBody>
          <a:bodyPr wrap="square" rtlCol="0" anchor="t">
            <a:spAutoFit/>
          </a:bodyPr>
          <a:lstStyle/>
          <a:p>
            <a:pPr>
              <a:lnSpc>
                <a:spcPct val="110000"/>
              </a:lnSpc>
            </a:pPr>
            <a:r>
              <a:rPr lang="zh-CN" altLang="en-US" sz="2400" b="1">
                <a:sym typeface="+mn-ea"/>
              </a:rPr>
              <a:t>点题收尾句</a:t>
            </a:r>
            <a:endParaRPr lang="zh-CN" altLang="en-US" sz="2400" b="1">
              <a:sym typeface="+mn-ea"/>
            </a:endParaRPr>
          </a:p>
          <a:p>
            <a:pPr>
              <a:lnSpc>
                <a:spcPct val="110000"/>
              </a:lnSpc>
            </a:pPr>
            <a:r>
              <a:rPr lang="en-US" sz="2200" b="1">
                <a:solidFill>
                  <a:srgbClr val="1552D1"/>
                </a:solidFill>
                <a:sym typeface="+mn-ea"/>
              </a:rPr>
              <a:t>eg1:</a:t>
            </a:r>
            <a:r>
              <a:rPr lang="zh-CN" altLang="en-US" sz="2200" b="1">
                <a:solidFill>
                  <a:srgbClr val="1552D1"/>
                </a:solidFill>
                <a:sym typeface="+mn-ea"/>
              </a:rPr>
              <a:t>叙事式 </a:t>
            </a:r>
            <a:r>
              <a:rPr lang="zh-CN" altLang="en-US" sz="2200">
                <a:latin typeface="Times New Roman" panose="02020603050405020304" charset="0"/>
                <a:cs typeface="Times New Roman" panose="02020603050405020304" charset="0"/>
                <a:sym typeface="+mn-ea"/>
              </a:rPr>
              <a:t>I went around my community with my friends, trick-or-treating </a:t>
            </a:r>
            <a:r>
              <a:rPr lang="zh-CN" altLang="en-US" sz="2200" b="1">
                <a:latin typeface="Times New Roman" panose="02020603050405020304" charset="0"/>
                <a:cs typeface="Times New Roman" panose="02020603050405020304" charset="0"/>
                <a:sym typeface="+mn-ea"/>
              </a:rPr>
              <a:t>with my head in another pumpkin</a:t>
            </a:r>
            <a:r>
              <a:rPr lang="zh-CN" altLang="en-US" sz="2200">
                <a:latin typeface="Times New Roman" panose="02020603050405020304" charset="0"/>
                <a:cs typeface="Times New Roman" panose="02020603050405020304" charset="0"/>
                <a:sym typeface="+mn-ea"/>
              </a:rPr>
              <a:t> that mom and dad had found for me. This time, I made sure to cut a big enough hole.</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eg2:</a:t>
            </a:r>
            <a:r>
              <a:rPr lang="zh-CN" altLang="en-US" sz="2200" b="1">
                <a:solidFill>
                  <a:srgbClr val="1552D1"/>
                </a:solidFill>
                <a:sym typeface="+mn-ea"/>
              </a:rPr>
              <a:t>感悟式 </a:t>
            </a:r>
            <a:r>
              <a:rPr lang="zh-CN" altLang="en-US" sz="2200">
                <a:latin typeface="Times New Roman" panose="02020603050405020304" charset="0"/>
                <a:cs typeface="Times New Roman" panose="02020603050405020304" charset="0"/>
                <a:sym typeface="+mn-ea"/>
              </a:rPr>
              <a:t>Though feeling a bit embarrassed, </a:t>
            </a:r>
            <a:r>
              <a:rPr lang="en-US" altLang="zh-CN"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 felt </a:t>
            </a:r>
            <a:r>
              <a:rPr lang="zh-CN" altLang="en-US" sz="2200" b="1">
                <a:latin typeface="Times New Roman" panose="02020603050405020304" charset="0"/>
                <a:cs typeface="Times New Roman" panose="02020603050405020304" charset="0"/>
                <a:sym typeface="+mn-ea"/>
              </a:rPr>
              <a:t>a stronger family bond</a:t>
            </a:r>
            <a:r>
              <a:rPr lang="zh-CN" altLang="en-US" sz="2200">
                <a:latin typeface="Times New Roman" panose="02020603050405020304" charset="0"/>
                <a:cs typeface="Times New Roman" panose="02020603050405020304" charset="0"/>
                <a:sym typeface="+mn-ea"/>
              </a:rPr>
              <a:t> - a family surrounded by love and fun.</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eg3:</a:t>
            </a:r>
            <a:r>
              <a:rPr lang="zh-CN" altLang="en-US" sz="2200" b="1">
                <a:solidFill>
                  <a:srgbClr val="1552D1"/>
                </a:solidFill>
                <a:sym typeface="+mn-ea"/>
              </a:rPr>
              <a:t>感悟式 </a:t>
            </a:r>
            <a:r>
              <a:rPr lang="zh-CN" altLang="en-US" sz="2200">
                <a:latin typeface="Times New Roman" panose="02020603050405020304" charset="0"/>
                <a:cs typeface="Times New Roman" panose="02020603050405020304" charset="0"/>
                <a:sym typeface="+mn-ea"/>
              </a:rPr>
              <a:t>Until today, I am still unsure what to make of that </a:t>
            </a:r>
            <a:r>
              <a:rPr lang="zh-CN" altLang="en-US" sz="2200" b="1">
                <a:latin typeface="Times New Roman" panose="02020603050405020304" charset="0"/>
                <a:cs typeface="Times New Roman" panose="02020603050405020304" charset="0"/>
                <a:sym typeface="+mn-ea"/>
              </a:rPr>
              <a:t>unforgettable </a:t>
            </a:r>
            <a:r>
              <a:rPr lang="zh-CN" altLang="en-US" sz="2200">
                <a:latin typeface="Times New Roman" panose="02020603050405020304" charset="0"/>
                <a:cs typeface="Times New Roman" panose="02020603050405020304" charset="0"/>
                <a:sym typeface="+mn-ea"/>
              </a:rPr>
              <a:t>Halloween and </a:t>
            </a:r>
            <a:r>
              <a:rPr lang="zh-CN" altLang="en-US" sz="2200" b="1">
                <a:latin typeface="Times New Roman" panose="02020603050405020304" charset="0"/>
                <a:cs typeface="Times New Roman" panose="02020603050405020304" charset="0"/>
                <a:sym typeface="+mn-ea"/>
              </a:rPr>
              <a:t>super thankful for</a:t>
            </a:r>
            <a:r>
              <a:rPr lang="zh-CN" altLang="en-US" sz="2200">
                <a:latin typeface="Times New Roman" panose="02020603050405020304" charset="0"/>
                <a:cs typeface="Times New Roman" panose="02020603050405020304" charset="0"/>
                <a:sym typeface="+mn-ea"/>
              </a:rPr>
              <a:t> my dad</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s rescue.</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eg4:</a:t>
            </a:r>
            <a:r>
              <a:rPr lang="zh-CN" altLang="en-US" sz="2200" b="1">
                <a:solidFill>
                  <a:srgbClr val="1552D1"/>
                </a:solidFill>
                <a:sym typeface="+mn-ea"/>
              </a:rPr>
              <a:t>评价式 </a:t>
            </a:r>
            <a:r>
              <a:rPr lang="zh-CN" altLang="en-US" sz="2200" b="1">
                <a:latin typeface="Times New Roman" panose="02020603050405020304" charset="0"/>
                <a:cs typeface="Times New Roman" panose="02020603050405020304" charset="0"/>
                <a:sym typeface="+mn-ea"/>
              </a:rPr>
              <a:t>Thanks to</a:t>
            </a:r>
            <a:r>
              <a:rPr lang="zh-CN" altLang="en-US" sz="2200">
                <a:latin typeface="Times New Roman" panose="02020603050405020304" charset="0"/>
                <a:cs typeface="Times New Roman" panose="02020603050405020304" charset="0"/>
                <a:sym typeface="+mn-ea"/>
              </a:rPr>
              <a:t> mom, the video turned out to be </a:t>
            </a:r>
            <a:r>
              <a:rPr lang="zh-CN" altLang="en-US" sz="2200" b="1">
                <a:latin typeface="Times New Roman" panose="02020603050405020304" charset="0"/>
                <a:cs typeface="Times New Roman" panose="02020603050405020304" charset="0"/>
                <a:sym typeface="+mn-ea"/>
              </a:rPr>
              <a:t>a reminder</a:t>
            </a:r>
            <a:r>
              <a:rPr lang="zh-CN" altLang="en-US" sz="2200">
                <a:latin typeface="Times New Roman" panose="02020603050405020304" charset="0"/>
                <a:cs typeface="Times New Roman" panose="02020603050405020304" charset="0"/>
                <a:sym typeface="+mn-ea"/>
              </a:rPr>
              <a:t>, a captured memorable </a:t>
            </a:r>
            <a:r>
              <a:rPr lang="zh-CN" altLang="en-US" sz="2200" b="1">
                <a:latin typeface="Times New Roman" panose="02020603050405020304" charset="0"/>
                <a:cs typeface="Times New Roman" panose="02020603050405020304" charset="0"/>
                <a:sym typeface="+mn-ea"/>
              </a:rPr>
              <a:t>moment</a:t>
            </a:r>
            <a:r>
              <a:rPr lang="zh-CN" altLang="en-US" sz="2200">
                <a:latin typeface="Times New Roman" panose="02020603050405020304" charset="0"/>
                <a:cs typeface="Times New Roman" panose="02020603050405020304" charset="0"/>
                <a:sym typeface="+mn-ea"/>
              </a:rPr>
              <a:t>, a </a:t>
            </a:r>
            <a:r>
              <a:rPr lang="zh-CN" altLang="en-US" sz="2200" b="1">
                <a:latin typeface="Times New Roman" panose="02020603050405020304" charset="0"/>
                <a:cs typeface="Times New Roman" panose="02020603050405020304" charset="0"/>
                <a:sym typeface="+mn-ea"/>
              </a:rPr>
              <a:t>recollection </a:t>
            </a:r>
            <a:r>
              <a:rPr lang="zh-CN" altLang="en-US" sz="2200">
                <a:latin typeface="Times New Roman" panose="02020603050405020304" charset="0"/>
                <a:cs typeface="Times New Roman" panose="02020603050405020304" charset="0"/>
                <a:sym typeface="+mn-ea"/>
              </a:rPr>
              <a:t>of festival happiness, colored by hearty human interactions.</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eg5:</a:t>
            </a:r>
            <a:r>
              <a:rPr lang="zh-CN" altLang="en-US" sz="2200" b="1">
                <a:solidFill>
                  <a:srgbClr val="1552D1"/>
                </a:solidFill>
                <a:sym typeface="+mn-ea"/>
              </a:rPr>
              <a:t>评价式 </a:t>
            </a:r>
            <a:r>
              <a:rPr lang="zh-CN" altLang="en-US" sz="2200">
                <a:latin typeface="Times New Roman" panose="02020603050405020304" charset="0"/>
                <a:cs typeface="Times New Roman" panose="02020603050405020304" charset="0"/>
                <a:sym typeface="+mn-ea"/>
              </a:rPr>
              <a:t>The next day, when I walked aroundthe campus, I could feel fingers pointed at my direction, giggles behind sleeves and whispers in small groups. It's like I suddenly shot to stardom! If this incident </a:t>
            </a:r>
            <a:r>
              <a:rPr lang="zh-CN" altLang="en-US" sz="2200" b="1">
                <a:latin typeface="Times New Roman" panose="02020603050405020304" charset="0"/>
                <a:cs typeface="Times New Roman" panose="02020603050405020304" charset="0"/>
                <a:sym typeface="+mn-ea"/>
              </a:rPr>
              <a:t>was a TRICK God played on me</a:t>
            </a:r>
            <a:r>
              <a:rPr lang="zh-CN" altLang="en-US" sz="2200">
                <a:latin typeface="Times New Roman" panose="02020603050405020304" charset="0"/>
                <a:cs typeface="Times New Roman" panose="02020603050405020304" charset="0"/>
                <a:sym typeface="+mn-ea"/>
              </a:rPr>
              <a:t>, I might as well</a:t>
            </a:r>
            <a:r>
              <a:rPr lang="zh-CN" altLang="en-US" sz="2200" b="1">
                <a:latin typeface="Times New Roman" panose="02020603050405020304" charset="0"/>
                <a:cs typeface="Times New Roman" panose="02020603050405020304" charset="0"/>
                <a:sym typeface="+mn-ea"/>
              </a:rPr>
              <a:t> regard it as my TREAT</a:t>
            </a:r>
            <a:r>
              <a:rPr lang="zh-CN" altLang="en-US" sz="2200">
                <a:latin typeface="Times New Roman" panose="02020603050405020304" charset="0"/>
                <a:cs typeface="Times New Roman" panose="02020603050405020304" charset="0"/>
                <a:sym typeface="+mn-ea"/>
              </a:rPr>
              <a:t> for everyone to have an unforgettable Halloween.</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eg4:</a:t>
            </a:r>
            <a:r>
              <a:rPr lang="zh-CN" sz="2200" b="1">
                <a:solidFill>
                  <a:srgbClr val="1552D1"/>
                </a:solidFill>
                <a:sym typeface="+mn-ea"/>
              </a:rPr>
              <a:t>多元化（感悟</a:t>
            </a:r>
            <a:r>
              <a:rPr lang="en-US" altLang="zh-CN" sz="2200" b="1">
                <a:solidFill>
                  <a:srgbClr val="1552D1"/>
                </a:solidFill>
                <a:sym typeface="+mn-ea"/>
              </a:rPr>
              <a:t>+</a:t>
            </a:r>
            <a:r>
              <a:rPr lang="zh-CN" altLang="en-US" sz="2200" b="1">
                <a:solidFill>
                  <a:srgbClr val="1552D1"/>
                </a:solidFill>
                <a:sym typeface="+mn-ea"/>
              </a:rPr>
              <a:t>叙事</a:t>
            </a:r>
            <a:r>
              <a:rPr lang="en-US" altLang="zh-CN" sz="2200" b="1">
                <a:solidFill>
                  <a:srgbClr val="1552D1"/>
                </a:solidFill>
                <a:sym typeface="+mn-ea"/>
              </a:rPr>
              <a:t>+</a:t>
            </a:r>
            <a:r>
              <a:rPr lang="zh-CN" altLang="en-US" sz="2200" b="1">
                <a:solidFill>
                  <a:srgbClr val="1552D1"/>
                </a:solidFill>
                <a:sym typeface="+mn-ea"/>
              </a:rPr>
              <a:t>评价</a:t>
            </a:r>
            <a:r>
              <a:rPr lang="zh-CN" sz="2200" b="1">
                <a:solidFill>
                  <a:srgbClr val="1552D1"/>
                </a:solidFill>
                <a:sym typeface="+mn-ea"/>
              </a:rPr>
              <a:t>）</a:t>
            </a:r>
            <a:r>
              <a:rPr lang="zh-CN" altLang="en-US" sz="2200" b="1">
                <a:solidFill>
                  <a:srgbClr val="1552D1"/>
                </a:solidFill>
                <a:sym typeface="+mn-ea"/>
              </a:rPr>
              <a:t> </a:t>
            </a:r>
            <a:r>
              <a:rPr lang="zh-CN" altLang="en-US" sz="2200" b="1">
                <a:latin typeface="Times New Roman" panose="02020603050405020304" charset="0"/>
                <a:cs typeface="Times New Roman" panose="02020603050405020304" charset="0"/>
                <a:sym typeface="+mn-ea"/>
              </a:rPr>
              <a:t>Bathed in the festive atmosphere</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 </a:t>
            </a:r>
            <a:r>
              <a:rPr lang="zh-CN" altLang="en-US" sz="2200" b="1">
                <a:latin typeface="Times New Roman" panose="02020603050405020304" charset="0"/>
                <a:cs typeface="Times New Roman" panose="02020603050405020304" charset="0"/>
                <a:sym typeface="+mn-ea"/>
              </a:rPr>
              <a:t>totally forgot</a:t>
            </a:r>
            <a:r>
              <a:rPr lang="zh-CN" altLang="en-US" sz="2200">
                <a:latin typeface="Times New Roman" panose="02020603050405020304" charset="0"/>
                <a:cs typeface="Times New Roman" panose="02020603050405020304" charset="0"/>
                <a:sym typeface="+mn-ea"/>
              </a:rPr>
              <a:t> the </a:t>
            </a:r>
            <a:r>
              <a:rPr lang="en-US" altLang="zh-CN" sz="2200">
                <a:latin typeface="Times New Roman" panose="02020603050405020304" charset="0"/>
                <a:cs typeface="Times New Roman" panose="02020603050405020304" charset="0"/>
                <a:sym typeface="+mn-ea"/>
              </a:rPr>
              <a:t>“</a:t>
            </a:r>
            <a:r>
              <a:rPr lang="zh-CN" altLang="en-US" sz="2200" b="1">
                <a:latin typeface="Times New Roman" panose="02020603050405020304" charset="0"/>
                <a:cs typeface="Times New Roman" panose="02020603050405020304" charset="0"/>
                <a:sym typeface="+mn-ea"/>
              </a:rPr>
              <a:t>unforgettable</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 </a:t>
            </a:r>
            <a:r>
              <a:rPr lang="zh-CN" altLang="en-US" sz="2200" b="1">
                <a:latin typeface="Times New Roman" panose="02020603050405020304" charset="0"/>
                <a:cs typeface="Times New Roman" panose="02020603050405020304" charset="0"/>
                <a:sym typeface="+mn-ea"/>
              </a:rPr>
              <a:t>incident </a:t>
            </a:r>
            <a:r>
              <a:rPr lang="zh-CN" altLang="en-US" sz="2200">
                <a:latin typeface="Times New Roman" panose="02020603050405020304" charset="0"/>
                <a:cs typeface="Times New Roman" panose="02020603050405020304" charset="0"/>
                <a:sym typeface="+mn-ea"/>
              </a:rPr>
              <a:t>and </a:t>
            </a:r>
            <a:r>
              <a:rPr lang="zh-CN" altLang="en-US" sz="2200" b="1">
                <a:latin typeface="Times New Roman" panose="02020603050405020304" charset="0"/>
                <a:cs typeface="Times New Roman" panose="02020603050405020304" charset="0"/>
                <a:sym typeface="+mn-ea"/>
              </a:rPr>
              <a:t>set out for </a:t>
            </a:r>
            <a:r>
              <a:rPr lang="zh-CN" altLang="en-US" sz="2200">
                <a:latin typeface="Times New Roman" panose="02020603050405020304" charset="0"/>
                <a:cs typeface="Times New Roman" panose="02020603050405020304" charset="0"/>
                <a:sym typeface="+mn-ea"/>
              </a:rPr>
              <a:t>the trick-or-treating. </a:t>
            </a:r>
            <a:r>
              <a:rPr lang="en-US" altLang="zh-CN"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 would take it as </a:t>
            </a:r>
            <a:r>
              <a:rPr lang="zh-CN" altLang="en-US" sz="2200" b="1">
                <a:latin typeface="Times New Roman" panose="02020603050405020304" charset="0"/>
                <a:cs typeface="Times New Roman" panose="02020603050405020304" charset="0"/>
                <a:sym typeface="+mn-ea"/>
              </a:rPr>
              <a:t>a treat </a:t>
            </a:r>
            <a:r>
              <a:rPr lang="zh-CN" altLang="en-US" sz="2200">
                <a:latin typeface="Times New Roman" panose="02020603050405020304" charset="0"/>
                <a:cs typeface="Times New Roman" panose="02020603050405020304" charset="0"/>
                <a:sym typeface="+mn-ea"/>
              </a:rPr>
              <a:t>to add joy and fun to this festive Halloween for everyone.</a:t>
            </a:r>
            <a:endParaRPr lang="zh-CN" altLang="en-US" sz="2200">
              <a:latin typeface="Times New Roman" panose="02020603050405020304" charset="0"/>
              <a:cs typeface="Times New Roman" panose="02020603050405020304" charset="0"/>
              <a:sym typeface="+mn-ea"/>
            </a:endParaRPr>
          </a:p>
          <a:p>
            <a:pPr>
              <a:lnSpc>
                <a:spcPct val="120000"/>
              </a:lnSpc>
            </a:pPr>
            <a:endParaRPr lang="zh-CN" altLang="en-US" sz="22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959475"/>
            <a:ext cx="12181205" cy="898525"/>
          </a:xfrm>
          <a:prstGeom prst="rect">
            <a:avLst/>
          </a:prstGeom>
        </p:spPr>
      </p:pic>
      <p:sp>
        <p:nvSpPr>
          <p:cNvPr id="2" name="文本框 1"/>
          <p:cNvSpPr txBox="1"/>
          <p:nvPr/>
        </p:nvSpPr>
        <p:spPr>
          <a:xfrm>
            <a:off x="685800" y="111125"/>
            <a:ext cx="7507605" cy="478155"/>
          </a:xfrm>
          <a:prstGeom prst="rect">
            <a:avLst/>
          </a:prstGeom>
          <a:solidFill>
            <a:schemeClr val="bg1"/>
          </a:solidFill>
        </p:spPr>
        <p:txBody>
          <a:bodyPr wrap="square" rtlCol="0" anchor="t">
            <a:spAutoFit/>
          </a:bodyPr>
          <a:lstStyle/>
          <a:p>
            <a:pPr>
              <a:lnSpc>
                <a:spcPct val="90000"/>
              </a:lnSpc>
            </a:pP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13" name="文本框 12"/>
          <p:cNvSpPr txBox="1"/>
          <p:nvPr/>
        </p:nvSpPr>
        <p:spPr>
          <a:xfrm>
            <a:off x="635" y="561340"/>
            <a:ext cx="12191365" cy="5695315"/>
          </a:xfrm>
          <a:prstGeom prst="rect">
            <a:avLst/>
          </a:prstGeom>
          <a:noFill/>
        </p:spPr>
        <p:txBody>
          <a:bodyPr wrap="square" rtlCol="0">
            <a:spAutoFit/>
          </a:bodyPr>
          <a:lstStyle/>
          <a:p>
            <a:pPr>
              <a:lnSpc>
                <a:spcPct val="8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I was stuck for five or six minutes though it felt much longer.</a:t>
            </a:r>
            <a:r>
              <a:rPr lang="en-US" altLang="zh-CN" sz="2400">
                <a:solidFill>
                  <a:srgbClr val="1552D1"/>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Although I was panicking, my family found my foolish display more comical than dangerous. To my dismay, instead of trying to help, </a:t>
            </a:r>
            <a:r>
              <a:rPr lang="en-US" altLang="zh-CN" sz="2400" u="sng">
                <a:latin typeface="Times New Roman" panose="02020603050405020304" charset="0"/>
                <a:cs typeface="Times New Roman" panose="02020603050405020304" charset="0"/>
              </a:rPr>
              <a:t>Jason </a:t>
            </a:r>
            <a:r>
              <a:rPr lang="en-US" altLang="zh-CN" sz="2400">
                <a:latin typeface="Times New Roman" panose="02020603050405020304" charset="0"/>
                <a:cs typeface="Times New Roman" panose="02020603050405020304" charset="0"/>
              </a:rPr>
              <a:t>reached for his phone. While </a:t>
            </a:r>
            <a:r>
              <a:rPr lang="en-US" altLang="zh-CN" sz="2400" u="sng">
                <a:latin typeface="Times New Roman" panose="02020603050405020304" charset="0"/>
                <a:cs typeface="Times New Roman" panose="02020603050405020304" charset="0"/>
              </a:rPr>
              <a:t>mom </a:t>
            </a:r>
            <a:r>
              <a:rPr lang="en-US" altLang="zh-CN" sz="2400">
                <a:latin typeface="Times New Roman" panose="02020603050405020304" charset="0"/>
                <a:cs typeface="Times New Roman" panose="02020603050405020304" charset="0"/>
              </a:rPr>
              <a:t>and </a:t>
            </a:r>
            <a:r>
              <a:rPr lang="en-US" altLang="zh-CN" sz="2400" u="sng">
                <a:latin typeface="Times New Roman" panose="02020603050405020304" charset="0"/>
                <a:cs typeface="Times New Roman" panose="02020603050405020304" charset="0"/>
              </a:rPr>
              <a:t>dad </a:t>
            </a:r>
            <a:r>
              <a:rPr lang="en-US" altLang="zh-CN" sz="2400">
                <a:latin typeface="Times New Roman" panose="02020603050405020304" charset="0"/>
                <a:cs typeface="Times New Roman" panose="02020603050405020304" charset="0"/>
              </a:rPr>
              <a:t>worked hard to help calm me down in between fits of laughter, Jason recorded the whole ordeal. He was determined to keep a video record of the events in its full entirety, surely to tease me with it for a long time to come. </a:t>
            </a:r>
            <a:r>
              <a:rPr lang="en-US" altLang="zh-CN" sz="2400" u="sng">
                <a:latin typeface="Times New Roman" panose="02020603050405020304" charset="0"/>
                <a:cs typeface="Times New Roman" panose="02020603050405020304" charset="0"/>
              </a:rPr>
              <a:t>Pull </a:t>
            </a:r>
            <a:r>
              <a:rPr lang="en-US" altLang="zh-CN" sz="2400">
                <a:latin typeface="Times New Roman" panose="02020603050405020304" charset="0"/>
                <a:cs typeface="Times New Roman" panose="02020603050405020304" charset="0"/>
              </a:rPr>
              <a:t>as I might, my head couldn’t budge. Finally, after some olive oil to help ease the friction and a final pull with all my might, I stumbled back to the ground - my </a:t>
            </a:r>
            <a:r>
              <a:rPr lang="en-US" altLang="zh-CN" sz="2400" u="sng">
                <a:latin typeface="Times New Roman" panose="02020603050405020304" charset="0"/>
                <a:cs typeface="Times New Roman" panose="02020603050405020304" charset="0"/>
              </a:rPr>
              <a:t>head </a:t>
            </a:r>
            <a:r>
              <a:rPr lang="en-US" altLang="zh-CN" sz="2400">
                <a:latin typeface="Times New Roman" panose="02020603050405020304" charset="0"/>
                <a:cs typeface="Times New Roman" panose="02020603050405020304" charset="0"/>
              </a:rPr>
              <a:t>free and the </a:t>
            </a:r>
            <a:r>
              <a:rPr lang="en-US" altLang="zh-CN" sz="2400" u="sng">
                <a:latin typeface="Times New Roman" panose="02020603050405020304" charset="0"/>
                <a:cs typeface="Times New Roman" panose="02020603050405020304" charset="0"/>
              </a:rPr>
              <a:t>pumpkin </a:t>
            </a:r>
            <a:r>
              <a:rPr lang="en-US" altLang="zh-CN" sz="2400">
                <a:latin typeface="Times New Roman" panose="02020603050405020304" charset="0"/>
                <a:cs typeface="Times New Roman" panose="02020603050405020304" charset="0"/>
              </a:rPr>
              <a:t>firmly grasped by mom and dad.</a:t>
            </a:r>
            <a:endParaRPr lang="en-US" altLang="zh-CN" sz="2400">
              <a:latin typeface="Times New Roman" panose="02020603050405020304" charset="0"/>
              <a:cs typeface="Times New Roman" panose="02020603050405020304" charset="0"/>
            </a:endParaRPr>
          </a:p>
          <a:p>
            <a:pPr>
              <a:lnSpc>
                <a:spcPct val="8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That video was posted online the Monday before Halloween.</a:t>
            </a:r>
            <a:r>
              <a:rPr lang="en-US" altLang="zh-CN" sz="2400" i="1">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If I didn’t feel humiliated enough at home, now I get to live with my foolishness in school as well. It was not long before I was given the nickname “Pumpkin Head”, and it stuck. The nickname could not come at a better time; my friends begged me to seriously consider putting my head back in the pumpkin for our annual trick-or-treating adventures tomorrow night. At this point, I could not do anything but smile and chuckle along with the </a:t>
            </a:r>
            <a:r>
              <a:rPr lang="en-US" altLang="zh-CN" sz="2400" u="sng">
                <a:latin typeface="Times New Roman" panose="02020603050405020304" charset="0"/>
                <a:cs typeface="Times New Roman" panose="02020603050405020304" charset="0"/>
              </a:rPr>
              <a:t>rest </a:t>
            </a:r>
            <a:r>
              <a:rPr lang="en-US" altLang="zh-CN" sz="2400">
                <a:latin typeface="Times New Roman" panose="02020603050405020304" charset="0"/>
                <a:cs typeface="Times New Roman" panose="02020603050405020304" charset="0"/>
              </a:rPr>
              <a:t>of my friends. Acts of foolishness can happen to anybody. After all, I would have done the same to Jason or my friends if they were the ones stuck in the pumpkin. Come Halloween night, I figured might as well be a good sport and play along with the joke. I went around my community with my friends, trick-or-treating with my head in another pumpkin that mom and dad had found for me. This time, I made sure to cut a big enough hole.</a:t>
            </a:r>
            <a:endParaRPr lang="en-US" altLang="zh-CN" sz="2400">
              <a:latin typeface="Times New Roman" panose="02020603050405020304" charset="0"/>
              <a:cs typeface="Times New Roman" panose="02020603050405020304" charset="0"/>
            </a:endParaRPr>
          </a:p>
        </p:txBody>
      </p:sp>
      <p:sp>
        <p:nvSpPr>
          <p:cNvPr id="4" name="标题 3"/>
          <p:cNvSpPr>
            <a:spLocks noGrp="1"/>
          </p:cNvSpPr>
          <p:nvPr>
            <p:ph type="title"/>
          </p:nvPr>
        </p:nvSpPr>
        <p:spPr>
          <a:xfrm>
            <a:off x="4417060" y="111125"/>
            <a:ext cx="1851025" cy="418465"/>
          </a:xfrm>
          <a:solidFill>
            <a:schemeClr val="accent4">
              <a:lumMod val="50000"/>
            </a:schemeClr>
          </a:solidFill>
        </p:spPr>
        <p:txBody>
          <a:bodyPr>
            <a:normAutofit fontScale="90000"/>
          </a:bodyPr>
          <a:lstStyle/>
          <a:p>
            <a:pPr>
              <a:lnSpc>
                <a:spcPct val="100000"/>
              </a:lnSpc>
            </a:pPr>
            <a:r>
              <a:rPr lang="en-US" altLang="zh-CN" sz="3110" b="1">
                <a:solidFill>
                  <a:schemeClr val="bg1"/>
                </a:solidFill>
                <a:latin typeface="Times New Roman" panose="02020603050405020304" charset="0"/>
                <a:cs typeface="Times New Roman" panose="02020603050405020304" charset="0"/>
              </a:rPr>
              <a:t>Sample 1</a:t>
            </a:r>
            <a:endParaRPr lang="en-US" altLang="zh-CN" sz="3110" b="1">
              <a:solidFill>
                <a:schemeClr val="bg1"/>
              </a:solidFill>
              <a:latin typeface="Times New Roman" panose="02020603050405020304" charset="0"/>
              <a:cs typeface="Times New Roman" panose="02020603050405020304" charset="0"/>
            </a:endParaRPr>
          </a:p>
        </p:txBody>
      </p:sp>
      <p:sp>
        <p:nvSpPr>
          <p:cNvPr id="5" name="标题 3"/>
          <p:cNvSpPr>
            <a:spLocks noGrp="1"/>
          </p:cNvSpPr>
          <p:nvPr/>
        </p:nvSpPr>
        <p:spPr>
          <a:xfrm>
            <a:off x="4417060" y="6142990"/>
            <a:ext cx="4208780" cy="32194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700" b="1">
                <a:solidFill>
                  <a:schemeClr val="tx1"/>
                </a:solidFill>
                <a:latin typeface="楷体" panose="02010609060101010101" charset="-122"/>
                <a:ea typeface="楷体" panose="02010609060101010101" charset="-122"/>
                <a:cs typeface="楷体" panose="02010609060101010101" charset="-122"/>
              </a:rPr>
              <a:t>注： </a:t>
            </a:r>
            <a:r>
              <a:rPr lang="zh-CN" altLang="en-US" sz="1700" b="1">
                <a:latin typeface="楷体" panose="02010609060101010101" charset="-122"/>
                <a:ea typeface="楷体" panose="02010609060101010101" charset="-122"/>
                <a:cs typeface="楷体" panose="02010609060101010101" charset="-122"/>
                <a:sym typeface="+mn-ea"/>
              </a:rPr>
              <a:t>参考</a:t>
            </a:r>
            <a:r>
              <a:rPr lang="zh-CN" altLang="en-US" sz="1700" b="1">
                <a:solidFill>
                  <a:schemeClr val="tx1"/>
                </a:solidFill>
                <a:latin typeface="楷体" panose="02010609060101010101" charset="-122"/>
                <a:ea typeface="楷体" panose="02010609060101010101" charset="-122"/>
                <a:cs typeface="楷体" panose="02010609060101010101" charset="-122"/>
              </a:rPr>
              <a:t>范文选自溯恩英语外教下水作文</a:t>
            </a:r>
            <a:endParaRPr lang="zh-CN" altLang="en-US" sz="17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959475"/>
            <a:ext cx="12181205" cy="898525"/>
          </a:xfrm>
          <a:prstGeom prst="rect">
            <a:avLst/>
          </a:prstGeom>
        </p:spPr>
      </p:pic>
      <p:sp>
        <p:nvSpPr>
          <p:cNvPr id="2" name="文本框 1"/>
          <p:cNvSpPr txBox="1"/>
          <p:nvPr/>
        </p:nvSpPr>
        <p:spPr>
          <a:xfrm>
            <a:off x="685800" y="111125"/>
            <a:ext cx="7507605" cy="478155"/>
          </a:xfrm>
          <a:prstGeom prst="rect">
            <a:avLst/>
          </a:prstGeom>
          <a:solidFill>
            <a:schemeClr val="bg1"/>
          </a:solidFill>
        </p:spPr>
        <p:txBody>
          <a:bodyPr wrap="square" rtlCol="0" anchor="t">
            <a:spAutoFit/>
          </a:bodyPr>
          <a:lstStyle/>
          <a:p>
            <a:pPr>
              <a:lnSpc>
                <a:spcPct val="90000"/>
              </a:lnSpc>
            </a:pP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4" name="标题 3"/>
          <p:cNvSpPr>
            <a:spLocks noGrp="1"/>
          </p:cNvSpPr>
          <p:nvPr>
            <p:ph type="title"/>
          </p:nvPr>
        </p:nvSpPr>
        <p:spPr>
          <a:xfrm>
            <a:off x="4417060" y="111125"/>
            <a:ext cx="1851025" cy="418465"/>
          </a:xfrm>
          <a:solidFill>
            <a:schemeClr val="accent4">
              <a:lumMod val="50000"/>
            </a:schemeClr>
          </a:solidFill>
        </p:spPr>
        <p:txBody>
          <a:bodyPr>
            <a:normAutofit fontScale="90000"/>
          </a:bodyPr>
          <a:lstStyle/>
          <a:p>
            <a:pPr>
              <a:lnSpc>
                <a:spcPct val="100000"/>
              </a:lnSpc>
            </a:pPr>
            <a:r>
              <a:rPr lang="en-US" altLang="zh-CN" sz="3110" b="1">
                <a:solidFill>
                  <a:schemeClr val="bg1"/>
                </a:solidFill>
                <a:latin typeface="Times New Roman" panose="02020603050405020304" charset="0"/>
                <a:cs typeface="Times New Roman" panose="02020603050405020304" charset="0"/>
              </a:rPr>
              <a:t>Sample 2</a:t>
            </a:r>
            <a:endParaRPr lang="en-US" altLang="zh-CN" sz="3110" b="1">
              <a:solidFill>
                <a:schemeClr val="bg1"/>
              </a:solidFill>
              <a:latin typeface="Times New Roman" panose="02020603050405020304" charset="0"/>
              <a:cs typeface="Times New Roman" panose="02020603050405020304" charset="0"/>
            </a:endParaRPr>
          </a:p>
        </p:txBody>
      </p:sp>
      <p:sp>
        <p:nvSpPr>
          <p:cNvPr id="5" name="标题 3"/>
          <p:cNvSpPr>
            <a:spLocks noGrp="1"/>
          </p:cNvSpPr>
          <p:nvPr/>
        </p:nvSpPr>
        <p:spPr>
          <a:xfrm>
            <a:off x="4417060" y="6142990"/>
            <a:ext cx="4208780" cy="32194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700" b="1">
                <a:solidFill>
                  <a:schemeClr val="tx1"/>
                </a:solidFill>
                <a:latin typeface="楷体" panose="02010609060101010101" charset="-122"/>
                <a:ea typeface="楷体" panose="02010609060101010101" charset="-122"/>
                <a:cs typeface="楷体" panose="02010609060101010101" charset="-122"/>
              </a:rPr>
              <a:t>注： </a:t>
            </a:r>
            <a:r>
              <a:rPr lang="zh-CN" altLang="en-US" sz="1700" b="1">
                <a:latin typeface="楷体" panose="02010609060101010101" charset="-122"/>
                <a:ea typeface="楷体" panose="02010609060101010101" charset="-122"/>
                <a:cs typeface="楷体" panose="02010609060101010101" charset="-122"/>
                <a:sym typeface="+mn-ea"/>
              </a:rPr>
              <a:t>参考</a:t>
            </a:r>
            <a:r>
              <a:rPr lang="zh-CN" altLang="en-US" sz="1700" b="1">
                <a:solidFill>
                  <a:schemeClr val="tx1"/>
                </a:solidFill>
                <a:latin typeface="楷体" panose="02010609060101010101" charset="-122"/>
                <a:ea typeface="楷体" panose="02010609060101010101" charset="-122"/>
                <a:cs typeface="楷体" panose="02010609060101010101" charset="-122"/>
              </a:rPr>
              <a:t>范文选自溯恩英语外教下水作文</a:t>
            </a:r>
            <a:endParaRPr lang="zh-CN" altLang="en-US" sz="1700" b="1">
              <a:solidFill>
                <a:schemeClr val="tx1"/>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635" y="681990"/>
            <a:ext cx="12191365" cy="507365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I was stuck for five or six minutes though it feltmuch longer.</a:t>
            </a:r>
            <a:r>
              <a:rPr lang="en-US" altLang="zh-CN" sz="2400">
                <a:latin typeface="Times New Roman" panose="02020603050405020304" charset="0"/>
                <a:cs typeface="Times New Roman" panose="02020603050405020304" charset="0"/>
              </a:rPr>
              <a:t> How I wished I had not acted so foolishly, making myself a laughing stock of my family! I could well imagine how they would look when my </a:t>
            </a:r>
            <a:r>
              <a:rPr lang="en-US" altLang="zh-CN" sz="2400" u="sng">
                <a:latin typeface="Times New Roman" panose="02020603050405020304" charset="0"/>
                <a:cs typeface="Times New Roman" panose="02020603050405020304" charset="0"/>
              </a:rPr>
              <a:t>head </a:t>
            </a:r>
            <a:r>
              <a:rPr lang="en-US" altLang="zh-CN" sz="2400">
                <a:latin typeface="Times New Roman" panose="02020603050405020304" charset="0"/>
                <a:cs typeface="Times New Roman" panose="02020603050405020304" charset="0"/>
              </a:rPr>
              <a:t>came out. Seeing my repeated efforts but in vain, </a:t>
            </a:r>
            <a:r>
              <a:rPr lang="en-US" altLang="zh-CN" sz="2400" u="sng">
                <a:latin typeface="Times New Roman" panose="02020603050405020304" charset="0"/>
                <a:cs typeface="Times New Roman" panose="02020603050405020304" charset="0"/>
              </a:rPr>
              <a:t>Jason </a:t>
            </a:r>
            <a:r>
              <a:rPr lang="en-US" altLang="zh-CN" sz="2400">
                <a:latin typeface="Times New Roman" panose="02020603050405020304" charset="0"/>
                <a:cs typeface="Times New Roman" panose="02020603050405020304" charset="0"/>
              </a:rPr>
              <a:t>darted out of the room and turned to </a:t>
            </a:r>
            <a:r>
              <a:rPr lang="en-US" altLang="zh-CN" sz="2400" u="sng">
                <a:latin typeface="Times New Roman" panose="02020603050405020304" charset="0"/>
                <a:cs typeface="Times New Roman" panose="02020603050405020304" charset="0"/>
              </a:rPr>
              <a:t>Dad </a:t>
            </a:r>
            <a:r>
              <a:rPr lang="en-US" altLang="zh-CN" sz="2400">
                <a:latin typeface="Times New Roman" panose="02020603050405020304" charset="0"/>
                <a:cs typeface="Times New Roman" panose="02020603050405020304" charset="0"/>
              </a:rPr>
              <a:t>for help. Seeing me caught in such a situation, Dad was unexpectedly surprised, but soon surprise transformed into laughter. He tried many approaches, and eventually </a:t>
            </a:r>
            <a:r>
              <a:rPr lang="en-US" altLang="zh-CN" sz="2400" u="sng">
                <a:latin typeface="Times New Roman" panose="02020603050405020304" charset="0"/>
                <a:cs typeface="Times New Roman" panose="02020603050405020304" charset="0"/>
              </a:rPr>
              <a:t>managed </a:t>
            </a:r>
            <a:r>
              <a:rPr lang="en-US" altLang="zh-CN" sz="2400">
                <a:latin typeface="Times New Roman" panose="02020603050405020304" charset="0"/>
                <a:cs typeface="Times New Roman" panose="02020603050405020304" charset="0"/>
              </a:rPr>
              <a:t>to get my head out by carefully cutting the </a:t>
            </a:r>
            <a:r>
              <a:rPr lang="en-US" altLang="zh-CN" sz="2400" u="sng">
                <a:latin typeface="Times New Roman" panose="02020603050405020304" charset="0"/>
                <a:cs typeface="Times New Roman" panose="02020603050405020304" charset="0"/>
              </a:rPr>
              <a:t>pumpkin </a:t>
            </a:r>
            <a:r>
              <a:rPr lang="en-US" altLang="zh-CN" sz="2400">
                <a:latin typeface="Times New Roman" panose="02020603050405020304" charset="0"/>
                <a:cs typeface="Times New Roman" panose="02020603050405020304" charset="0"/>
              </a:rPr>
              <a:t>open with a knife. Just when I felt relieved to be freed from the pumpkin, I suddenly found that </a:t>
            </a:r>
            <a:r>
              <a:rPr lang="en-US" altLang="zh-CN" sz="2400" u="sng">
                <a:latin typeface="Times New Roman" panose="02020603050405020304" charset="0"/>
                <a:cs typeface="Times New Roman" panose="02020603050405020304" charset="0"/>
              </a:rPr>
              <a:t>mom </a:t>
            </a:r>
            <a:r>
              <a:rPr lang="en-US" altLang="zh-CN" sz="2400">
                <a:latin typeface="Times New Roman" panose="02020603050405020304" charset="0"/>
                <a:cs typeface="Times New Roman" panose="02020603050405020304" charset="0"/>
              </a:rPr>
              <a:t>should be shooting all that happened to me and would upload it online</a:t>
            </a:r>
            <a:endParaRPr lang="en-US" altLang="zh-CN" sz="2400">
              <a:latin typeface="Times New Roman" panose="02020603050405020304" charset="0"/>
              <a:cs typeface="Times New Roman" panose="02020603050405020304" charset="0"/>
            </a:endParaRPr>
          </a:p>
          <a:p>
            <a:pPr>
              <a:lnSpc>
                <a:spcPct val="9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 That video was posted online the Monday beforeHalloween.</a:t>
            </a:r>
            <a:r>
              <a:rPr lang="en-US" altLang="zh-CN" sz="2400">
                <a:latin typeface="Times New Roman" panose="02020603050405020304" charset="0"/>
                <a:cs typeface="Times New Roman" panose="02020603050405020304" charset="0"/>
              </a:rPr>
              <a:t> It went viral immediately. Just within hours, hundreds of likes and funny comments appeared, showing their enthusiasm. Constants streams of curious people even came by to take photos with us and my prized pumpkin. Jason was really excited and Mom was glad that her video should become such a hit and thus grew even crazier about shooting videos. But for me, though a little embarrassed, I soon totally forgot the unforgettable" incident and set outfor the trick-or-treating. I would like to take it as a treat to add joy andfun to this festive Halloween for everyone.</a:t>
            </a:r>
            <a:endParaRPr lang="en-US" altLang="zh-CN"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4" name="标题 3"/>
          <p:cNvSpPr>
            <a:spLocks noGrp="1"/>
          </p:cNvSpPr>
          <p:nvPr>
            <p:ph type="title"/>
          </p:nvPr>
        </p:nvSpPr>
        <p:spPr>
          <a:xfrm>
            <a:off x="3124200" y="1853565"/>
            <a:ext cx="6526530" cy="2275840"/>
          </a:xfrm>
          <a:noFill/>
          <a:ln>
            <a:noFill/>
          </a:ln>
          <a:extLst>
            <a:ext uri="{909E8E84-426E-40DD-AFC4-6F175D3DCCD1}">
              <a14:hiddenFill xmlns:a14="http://schemas.microsoft.com/office/drawing/2010/main">
                <a:solidFill>
                  <a:schemeClr val="accent6">
                    <a:lumMod val="75000"/>
                  </a:schemeClr>
                </a:solidFill>
              </a14:hiddenFill>
            </a:ext>
          </a:extLst>
        </p:spPr>
        <p:txBody>
          <a:bodyPr>
            <a:normAutofit/>
          </a:bodyPr>
          <a:lstStyle/>
          <a:p>
            <a:r>
              <a:rPr lang="en-US" altLang="zh-CN" sz="9600" b="1">
                <a:solidFill>
                  <a:schemeClr val="accent6">
                    <a:lumMod val="50000"/>
                  </a:schemeClr>
                </a:solidFill>
                <a:latin typeface="Brush Script MT" panose="03060802040406070304" charset="0"/>
                <a:cs typeface="Brush Script MT" panose="03060802040406070304" charset="0"/>
              </a:rPr>
              <a:t>Thank you!</a:t>
            </a:r>
            <a:endParaRPr lang="en-US" altLang="zh-CN" sz="9600" b="1">
              <a:solidFill>
                <a:schemeClr val="accent6">
                  <a:lumMod val="50000"/>
                </a:schemeClr>
              </a:solidFill>
              <a:latin typeface="Brush Script MT" panose="03060802040406070304" charset="0"/>
              <a:cs typeface="Brush Script MT" panose="0306080204040607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 got stuck in the pumkin 视频 2min">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95250" y="85725"/>
            <a:ext cx="11991340" cy="660971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334010"/>
            <a:ext cx="12191365" cy="6487160"/>
          </a:xfrm>
          <a:prstGeom prst="rect">
            <a:avLst/>
          </a:prstGeom>
          <a:noFill/>
          <a:ln w="9525">
            <a:noFill/>
          </a:ln>
        </p:spPr>
        <p:txBody>
          <a:bodyPr wrap="square">
            <a:spAutoFit/>
          </a:bodyPr>
          <a:lstStyle/>
          <a:p>
            <a:pPr indent="266700">
              <a:lnSpc>
                <a:spcPct val="90000"/>
              </a:lnSpc>
            </a:pPr>
            <a:r>
              <a:rPr lang="en-US" sz="2200" b="0" u="sng" dirty="0">
                <a:latin typeface="Times New Roman" panose="02020603050405020304" charset="0"/>
                <a:ea typeface="宋体" panose="02010600030101010101" pitchFamily="2" charset="-122"/>
                <a:cs typeface="Times New Roman" panose="02020603050405020304" charset="0"/>
              </a:rPr>
              <a:t> </a:t>
            </a:r>
            <a:r>
              <a:rPr lang="en-US" sz="2200" b="1" u="sng" dirty="0">
                <a:latin typeface="Times New Roman" panose="02020603050405020304" charset="0"/>
                <a:ea typeface="宋体" panose="02010600030101010101" pitchFamily="2" charset="-122"/>
                <a:cs typeface="Times New Roman" panose="02020603050405020304" charset="0"/>
              </a:rPr>
              <a:t>Pumpkin</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a:t>
            </a:r>
            <a:r>
              <a:rPr lang="zh-CN" sz="2200" b="0" dirty="0">
                <a:latin typeface="Times New Roman" panose="02020603050405020304" charset="0"/>
                <a:ea typeface="宋体" panose="02010600030101010101" pitchFamily="2" charset="-122"/>
                <a:cs typeface="Times New Roman" panose="02020603050405020304" charset="0"/>
              </a:rPr>
              <a:t>南瓜</a:t>
            </a:r>
            <a:r>
              <a:rPr lang="en-US" sz="2200" b="0" dirty="0">
                <a:latin typeface="Times New Roman" panose="02020603050405020304" charset="0"/>
                <a:ea typeface="宋体" panose="02010600030101010101" pitchFamily="2" charset="-122"/>
                <a:cs typeface="Times New Roman" panose="02020603050405020304" charset="0"/>
              </a:rPr>
              <a:t>) </a:t>
            </a:r>
            <a:r>
              <a:rPr lang="en-US" sz="2200" b="1" dirty="0">
                <a:solidFill>
                  <a:srgbClr val="FF0000"/>
                </a:solidFill>
                <a:latin typeface="Times New Roman" panose="02020603050405020304" charset="0"/>
                <a:ea typeface="宋体" panose="02010600030101010101" pitchFamily="2" charset="-122"/>
                <a:cs typeface="Times New Roman" panose="02020603050405020304" charset="0"/>
              </a:rPr>
              <a:t>carving </a:t>
            </a:r>
            <a:r>
              <a:rPr lang="en-US" sz="2200" b="0" dirty="0">
                <a:latin typeface="Times New Roman" panose="02020603050405020304" charset="0"/>
                <a:ea typeface="宋体" panose="02010600030101010101" pitchFamily="2" charset="-122"/>
                <a:cs typeface="Times New Roman" panose="02020603050405020304" charset="0"/>
              </a:rPr>
              <a:t>at Halloween is a family tradition. We visit a local farm every October. In the pumpkin field, I compete with my three brothers and sister to seek out the biggest pumpkin. My </a:t>
            </a:r>
            <a:r>
              <a:rPr lang="en-US" sz="2200" b="1" u="sng" dirty="0">
                <a:latin typeface="Times New Roman" panose="02020603050405020304" charset="0"/>
                <a:ea typeface="宋体" panose="02010600030101010101" pitchFamily="2" charset="-122"/>
                <a:cs typeface="Times New Roman" panose="02020603050405020304" charset="0"/>
              </a:rPr>
              <a:t>dad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has a rule that we have to carry our pumpkins back home, and as the eldest child I have an advantage — I carried an 85-pounder back last year.</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sz="2200" b="0" dirty="0">
                <a:latin typeface="Times New Roman" panose="02020603050405020304" charset="0"/>
                <a:ea typeface="宋体" panose="02010600030101010101" pitchFamily="2" charset="-122"/>
                <a:cs typeface="Times New Roman" panose="02020603050405020304" charset="0"/>
              </a:rPr>
              <a:t>     This year, it was hard to tell whether my prize or the one chosen by my 14-year-old brother, </a:t>
            </a:r>
            <a:r>
              <a:rPr lang="en-US" sz="2200" b="1" u="sng" dirty="0">
                <a:latin typeface="Times New Roman" panose="02020603050405020304" charset="0"/>
                <a:ea typeface="宋体" panose="02010600030101010101" pitchFamily="2" charset="-122"/>
                <a:cs typeface="Times New Roman" panose="02020603050405020304" charset="0"/>
              </a:rPr>
              <a:t>Jason</a:t>
            </a:r>
            <a:r>
              <a:rPr lang="en-US" sz="2200" b="0" dirty="0">
                <a:latin typeface="Times New Roman" panose="02020603050405020304" charset="0"/>
                <a:ea typeface="宋体" panose="02010600030101010101" pitchFamily="2" charset="-122"/>
                <a:cs typeface="Times New Roman" panose="02020603050405020304" charset="0"/>
              </a:rPr>
              <a:t>, was the winner. Unfortunately we forgot to weigh them before taking out their insides, but I was determined to prove my point. All of us were hard at work at the kitchen table, with my </a:t>
            </a:r>
            <a:r>
              <a:rPr lang="en-US" sz="2200" b="1" u="sng" dirty="0">
                <a:latin typeface="Times New Roman" panose="02020603050405020304" charset="0"/>
                <a:ea typeface="宋体" panose="02010600030101010101" pitchFamily="2" charset="-122"/>
                <a:cs typeface="Times New Roman" panose="02020603050405020304" charset="0"/>
              </a:rPr>
              <a:t>mom</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filming the annual event.  I’m unsure now why I thought forcing my </a:t>
            </a:r>
            <a:r>
              <a:rPr lang="en-US" sz="2200" b="1" u="sng" dirty="0">
                <a:latin typeface="Times New Roman" panose="02020603050405020304" charset="0"/>
                <a:ea typeface="宋体" panose="02010600030101010101" pitchFamily="2" charset="-122"/>
                <a:cs typeface="Times New Roman" panose="02020603050405020304" charset="0"/>
              </a:rPr>
              <a:t>head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inside the pumpkin would settle the matter, but it seemed to make perfect sense at the time.</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sz="2200" b="0" dirty="0">
                <a:latin typeface="Times New Roman" panose="02020603050405020304" charset="0"/>
                <a:ea typeface="宋体" panose="02010600030101010101" pitchFamily="2" charset="-122"/>
                <a:cs typeface="Times New Roman" panose="02020603050405020304" charset="0"/>
              </a:rPr>
              <a:t>     With the pumpkin resting on the table, hole uppermost, I bent over and pressed my head against the opening. At first I got jammed just above my eyes and then, as I went on with my task, unwilling to quit, my </a:t>
            </a:r>
            <a:r>
              <a:rPr lang="en-US" sz="2200" b="1" u="sng" dirty="0">
                <a:latin typeface="Times New Roman" panose="02020603050405020304" charset="0"/>
                <a:ea typeface="宋体" panose="02010600030101010101" pitchFamily="2" charset="-122"/>
                <a:cs typeface="Times New Roman" panose="02020603050405020304" charset="0"/>
              </a:rPr>
              <a:t>nose</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briefly prevented entry. Finally I </a:t>
            </a:r>
            <a:r>
              <a:rPr lang="en-US" sz="2200" b="1" u="sng" dirty="0">
                <a:latin typeface="Times New Roman" panose="02020603050405020304" charset="0"/>
                <a:ea typeface="宋体" panose="02010600030101010101" pitchFamily="2" charset="-122"/>
                <a:cs typeface="Times New Roman" panose="02020603050405020304" charset="0"/>
              </a:rPr>
              <a:t>managed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to put my whole head into it, like a cork (</a:t>
            </a:r>
            <a:r>
              <a:rPr lang="zh-CN" sz="2200" b="0" dirty="0">
                <a:latin typeface="Times New Roman" panose="02020603050405020304" charset="0"/>
                <a:ea typeface="宋体" panose="02010600030101010101" pitchFamily="2" charset="-122"/>
                <a:cs typeface="Times New Roman" panose="02020603050405020304" charset="0"/>
              </a:rPr>
              <a:t>软木塞</a:t>
            </a:r>
            <a:r>
              <a:rPr lang="en-US" sz="2200" b="0" dirty="0">
                <a:latin typeface="Times New Roman" panose="02020603050405020304" charset="0"/>
                <a:ea typeface="宋体" panose="02010600030101010101" pitchFamily="2" charset="-122"/>
                <a:cs typeface="Times New Roman" panose="02020603050405020304" charset="0"/>
              </a:rPr>
              <a:t>) forced into a bottle. I was able to straighten up with the huge pumpkin resting on my shoulders.    </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sz="2200" b="0" dirty="0">
                <a:latin typeface="Times New Roman" panose="02020603050405020304" charset="0"/>
                <a:ea typeface="宋体" panose="02010600030101010101" pitchFamily="2" charset="-122"/>
                <a:cs typeface="Times New Roman" panose="02020603050405020304" charset="0"/>
              </a:rPr>
              <a:t>     My excitement was short-lived. The pumpkin was heavy. “I’m going to set it down, now,” I said, and with Jason helping to </a:t>
            </a:r>
            <a:r>
              <a:rPr lang="en-US" sz="2200" b="1" u="sng" dirty="0">
                <a:latin typeface="Times New Roman" panose="02020603050405020304" charset="0"/>
                <a:ea typeface="宋体" panose="02010600030101010101" pitchFamily="2" charset="-122"/>
                <a:cs typeface="Times New Roman" panose="02020603050405020304" charset="0"/>
              </a:rPr>
              <a:t>support</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its weight, I bent back over the table to give it somewhere to </a:t>
            </a:r>
            <a:r>
              <a:rPr lang="en-US" sz="2200" b="1" u="sng" dirty="0">
                <a:latin typeface="Times New Roman" panose="02020603050405020304" charset="0"/>
                <a:ea typeface="宋体" panose="02010600030101010101" pitchFamily="2" charset="-122"/>
                <a:cs typeface="Times New Roman" panose="02020603050405020304" charset="0"/>
              </a:rPr>
              <a:t>rest</a:t>
            </a:r>
            <a:r>
              <a:rPr lang="en-US" sz="2200" b="0" dirty="0">
                <a:latin typeface="Times New Roman" panose="02020603050405020304" charset="0"/>
                <a:ea typeface="宋体" panose="02010600030101010101" pitchFamily="2" charset="-122"/>
                <a:cs typeface="Times New Roman" panose="02020603050405020304" charset="0"/>
              </a:rPr>
              <a:t>. It was only when I tried to remove my head that I realized getting out was going to be less straightforward than getting in. When I </a:t>
            </a:r>
            <a:r>
              <a:rPr lang="en-US" sz="2200" b="1" u="sng" dirty="0">
                <a:latin typeface="Times New Roman" panose="02020603050405020304" charset="0"/>
                <a:ea typeface="宋体" panose="02010600030101010101" pitchFamily="2" charset="-122"/>
                <a:cs typeface="Times New Roman" panose="02020603050405020304" charset="0"/>
              </a:rPr>
              <a:t>pulled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hard, my nose got in the way. I got into a panic as I pressed firmly against the table and moved my head around trying to find the right angle, but it was no use. “I can’t get it out!” I shouted, my voice sounding unnaturally loud in the enclosed space.</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zh-CN" altLang="en-US" sz="2200" b="1" i="1" dirty="0">
                <a:solidFill>
                  <a:srgbClr val="1552D1"/>
                </a:solidFill>
                <a:latin typeface="Times New Roman" panose="02020603050405020304" charset="0"/>
                <a:cs typeface="Times New Roman" panose="02020603050405020304" charset="0"/>
              </a:rPr>
              <a:t>Para1：I was stuck for five or six minutes though it felt much longer.</a:t>
            </a:r>
            <a:r>
              <a:rPr lang="en-US" altLang="zh-CN" sz="2200" b="1" i="1" dirty="0">
                <a:solidFill>
                  <a:srgbClr val="1552D1"/>
                </a:solidFill>
                <a:latin typeface="Times New Roman" panose="02020603050405020304" charset="0"/>
                <a:cs typeface="Times New Roman" panose="02020603050405020304" charset="0"/>
              </a:rPr>
              <a:t>____________________</a:t>
            </a:r>
            <a:endParaRPr lang="zh-CN" altLang="en-US" sz="2200" b="1" i="1" dirty="0">
              <a:solidFill>
                <a:srgbClr val="1552D1"/>
              </a:solidFill>
              <a:latin typeface="Times New Roman" panose="02020603050405020304" charset="0"/>
              <a:cs typeface="Times New Roman" panose="02020603050405020304" charset="0"/>
            </a:endParaRPr>
          </a:p>
          <a:p>
            <a:pPr indent="266700">
              <a:lnSpc>
                <a:spcPct val="90000"/>
              </a:lnSpc>
            </a:pPr>
            <a:r>
              <a:rPr lang="zh-CN" altLang="en-US" sz="2200" b="1" i="1" dirty="0">
                <a:solidFill>
                  <a:srgbClr val="1552D1"/>
                </a:solidFill>
                <a:latin typeface="Times New Roman" panose="02020603050405020304" charset="0"/>
                <a:cs typeface="Times New Roman" panose="02020603050405020304" charset="0"/>
              </a:rPr>
              <a:t>Para 2：Th</a:t>
            </a:r>
            <a:r>
              <a:rPr lang="en-US" altLang="zh-CN" sz="2200" b="1" i="1" dirty="0">
                <a:solidFill>
                  <a:srgbClr val="1552D1"/>
                </a:solidFill>
                <a:latin typeface="Times New Roman" panose="02020603050405020304" charset="0"/>
                <a:cs typeface="Times New Roman" panose="02020603050405020304" charset="0"/>
              </a:rPr>
              <a:t>at</a:t>
            </a:r>
            <a:r>
              <a:rPr lang="zh-CN" altLang="en-US" sz="2200" b="1" i="1" dirty="0">
                <a:solidFill>
                  <a:srgbClr val="1552D1"/>
                </a:solidFill>
                <a:latin typeface="Times New Roman" panose="02020603050405020304" charset="0"/>
                <a:cs typeface="Times New Roman" panose="02020603050405020304" charset="0"/>
              </a:rPr>
              <a:t> video was posted the Monday before Halloween.</a:t>
            </a:r>
            <a:r>
              <a:rPr lang="en-US" altLang="zh-CN" sz="2200" b="1" i="1" dirty="0">
                <a:solidFill>
                  <a:srgbClr val="1552D1"/>
                </a:solidFill>
                <a:latin typeface="Times New Roman" panose="02020603050405020304" charset="0"/>
                <a:cs typeface="Times New Roman" panose="02020603050405020304" charset="0"/>
              </a:rPr>
              <a:t>____________________________</a:t>
            </a:r>
            <a:endParaRPr lang="en-US" altLang="zh-CN" sz="2200" b="1" i="1" dirty="0">
              <a:solidFill>
                <a:srgbClr val="1552D1"/>
              </a:solidFill>
              <a:latin typeface="Times New Roman" panose="02020603050405020304" charset="0"/>
              <a:cs typeface="Times New Roman" panose="02020603050405020304" charset="0"/>
            </a:endParaRPr>
          </a:p>
        </p:txBody>
      </p:sp>
      <p:sp>
        <p:nvSpPr>
          <p:cNvPr id="4" name="文本框 3"/>
          <p:cNvSpPr txBox="1"/>
          <p:nvPr/>
        </p:nvSpPr>
        <p:spPr>
          <a:xfrm>
            <a:off x="0" y="0"/>
            <a:ext cx="12192000" cy="368300"/>
          </a:xfrm>
          <a:prstGeom prst="rect">
            <a:avLst/>
          </a:prstGeom>
          <a:solidFill>
            <a:schemeClr val="accent1">
              <a:lumMod val="20000"/>
              <a:lumOff val="80000"/>
            </a:schemeClr>
          </a:solidFill>
          <a:ln w="9525">
            <a:noFill/>
          </a:ln>
        </p:spPr>
        <p:txBody>
          <a:bodyPr wrap="square">
            <a:spAutoFit/>
          </a:bodyPr>
          <a:lstStyle/>
          <a:p>
            <a:pPr indent="0">
              <a:lnSpc>
                <a:spcPct val="90000"/>
              </a:lnSpc>
            </a:pPr>
            <a:r>
              <a:rPr lang="en-US" altLang="zh-CN" sz="2000" b="1">
                <a:solidFill>
                  <a:srgbClr val="C00000"/>
                </a:solidFill>
                <a:latin typeface="黑体" panose="02010609060101010101" charset="-122"/>
                <a:ea typeface="黑体" panose="02010609060101010101" charset="-122"/>
              </a:rPr>
              <a:t>2021</a:t>
            </a:r>
            <a:r>
              <a:rPr lang="zh-CN" altLang="en-US" sz="2000" b="1">
                <a:solidFill>
                  <a:srgbClr val="C00000"/>
                </a:solidFill>
                <a:latin typeface="黑体" panose="02010609060101010101" charset="-122"/>
                <a:ea typeface="黑体" panose="02010609060101010101" charset="-122"/>
              </a:rPr>
              <a:t>年</a:t>
            </a:r>
            <a:r>
              <a:rPr lang="en-US" altLang="zh-CN" sz="2000" b="1">
                <a:solidFill>
                  <a:srgbClr val="C00000"/>
                </a:solidFill>
                <a:latin typeface="黑体" panose="02010609060101010101" charset="-122"/>
                <a:ea typeface="黑体" panose="02010609060101010101" charset="-122"/>
              </a:rPr>
              <a:t>1</a:t>
            </a:r>
            <a:r>
              <a:rPr lang="zh-CN" altLang="en-US" sz="2000" b="1">
                <a:solidFill>
                  <a:srgbClr val="C00000"/>
                </a:solidFill>
                <a:latin typeface="黑体" panose="02010609060101010101" charset="-122"/>
                <a:ea typeface="黑体" panose="02010609060101010101" charset="-122"/>
              </a:rPr>
              <a:t>月高考续写</a:t>
            </a:r>
            <a:r>
              <a:rPr lang="zh-CN" altLang="en-US" sz="2000" b="1">
                <a:solidFill>
                  <a:srgbClr val="4B4949"/>
                </a:solidFill>
                <a:latin typeface="黑体" panose="02010609060101010101" charset="-122"/>
                <a:ea typeface="黑体" panose="02010609060101010101" charset="-122"/>
              </a:rPr>
              <a:t> </a:t>
            </a:r>
            <a:r>
              <a:rPr lang="zh-CN" sz="2000" b="1">
                <a:solidFill>
                  <a:srgbClr val="1552D1"/>
                </a:solidFill>
                <a:latin typeface="黑体" panose="02010609060101010101" charset="-122"/>
                <a:ea typeface="黑体" panose="02010609060101010101" charset="-122"/>
              </a:rPr>
              <a:t>阅读下面短文，根据所给情节进行续写，使之构成一个完整的故事。</a:t>
            </a:r>
            <a:endParaRPr lang="zh-CN" altLang="en-US" sz="2000" b="1">
              <a:solidFill>
                <a:srgbClr val="1552D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4" name="标题 3"/>
          <p:cNvSpPr>
            <a:spLocks noGrp="1"/>
          </p:cNvSpPr>
          <p:nvPr>
            <p:ph type="title"/>
          </p:nvPr>
        </p:nvSpPr>
        <p:spPr>
          <a:xfrm>
            <a:off x="462280" y="1290955"/>
            <a:ext cx="4086225" cy="830580"/>
          </a:xfrm>
          <a:solidFill>
            <a:schemeClr val="accent6">
              <a:lumMod val="50000"/>
            </a:schemeClr>
          </a:solidFill>
        </p:spPr>
        <p:txBody>
          <a:bodyPr/>
          <a:lstStyle/>
          <a:p>
            <a:r>
              <a:rPr lang="en-US" altLang="zh-CN" b="1">
                <a:solidFill>
                  <a:srgbClr val="FFFF00"/>
                </a:solidFill>
              </a:rPr>
              <a:t>CK251 Approach</a:t>
            </a:r>
            <a:endParaRPr lang="en-US" altLang="zh-CN" b="1">
              <a:solidFill>
                <a:srgbClr val="FFFF00"/>
              </a:solidFill>
            </a:endParaRPr>
          </a:p>
        </p:txBody>
      </p:sp>
      <p:sp>
        <p:nvSpPr>
          <p:cNvPr id="7" name="文本框 6"/>
          <p:cNvSpPr txBox="1"/>
          <p:nvPr/>
        </p:nvSpPr>
        <p:spPr>
          <a:xfrm>
            <a:off x="303530" y="2303780"/>
            <a:ext cx="11435080" cy="3169285"/>
          </a:xfrm>
          <a:prstGeom prst="rect">
            <a:avLst/>
          </a:prstGeom>
          <a:noFill/>
        </p:spPr>
        <p:txBody>
          <a:bodyPr wrap="square" rtlCol="0" anchor="t">
            <a:spAutoFit/>
          </a:bodyPr>
          <a:lstStyle/>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C</a:t>
            </a:r>
            <a:r>
              <a:rPr lang="en-US" altLang="zh-CN" sz="4000">
                <a:latin typeface="Arial Black" panose="020B0A04020102020204" charset="0"/>
                <a:ea typeface="楷体" panose="02010609060101010101" charset="-122"/>
                <a:cs typeface="Arial Black" panose="020B0A04020102020204" charset="0"/>
                <a:sym typeface="+mn-ea"/>
              </a:rPr>
              <a:t>ontinuation </a:t>
            </a:r>
            <a:r>
              <a:rPr lang="zh-CN" altLang="en-US" sz="4000">
                <a:latin typeface="Arial Black" panose="020B0A04020102020204" charset="0"/>
                <a:ea typeface="楷体" panose="02010609060101010101" charset="-122"/>
                <a:cs typeface="Arial Black" panose="020B0A04020102020204" charset="0"/>
                <a:sym typeface="+mn-ea"/>
              </a:rPr>
              <a:t>承上启下（段首句  续写协同效应）</a:t>
            </a:r>
            <a:endParaRPr lang="en-US" altLang="zh-CN" sz="4000">
              <a:latin typeface="Arial Black" panose="020B0A04020102020204" charset="0"/>
              <a:ea typeface="楷体" panose="02010609060101010101" charset="-122"/>
              <a:cs typeface="Arial Black" panose="020B0A04020102020204" charset="0"/>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K</a:t>
            </a:r>
            <a:r>
              <a:rPr lang="en-US" altLang="zh-CN" sz="4000">
                <a:latin typeface="Arial Black" panose="020B0A04020102020204" charset="0"/>
                <a:ea typeface="楷体" panose="02010609060101010101" charset="-122"/>
                <a:cs typeface="Arial Black" panose="020B0A04020102020204" charset="0"/>
                <a:sym typeface="+mn-ea"/>
              </a:rPr>
              <a:t>ey words </a:t>
            </a:r>
            <a:r>
              <a:rPr lang="zh-CN" altLang="en-US" sz="4000">
                <a:latin typeface="Arial Black" panose="020B0A04020102020204" charset="0"/>
                <a:ea typeface="楷体" panose="02010609060101010101" charset="-122"/>
                <a:cs typeface="Arial Black" panose="020B0A04020102020204" charset="0"/>
                <a:sym typeface="+mn-ea"/>
              </a:rPr>
              <a:t>关键词（编情节  契诃夫原则 ）</a:t>
            </a:r>
            <a:endParaRPr lang="en-US" altLang="zh-CN" sz="4000">
              <a:latin typeface="Arial Black" panose="020B0A04020102020204" charset="0"/>
              <a:ea typeface="楷体" panose="02010609060101010101" charset="-122"/>
              <a:cs typeface="Arial Black" panose="020B0A04020102020204" charset="0"/>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2</a:t>
            </a:r>
            <a:r>
              <a:rPr lang="en-US" altLang="zh-CN" sz="4000">
                <a:latin typeface="Arial Black" panose="020B0A04020102020204" charset="0"/>
                <a:ea typeface="楷体" panose="02010609060101010101" charset="-122"/>
                <a:cs typeface="Arial Black" panose="020B0A04020102020204" charset="0"/>
                <a:sym typeface="+mn-ea"/>
              </a:rPr>
              <a:t> = theme+conflict </a:t>
            </a:r>
            <a:r>
              <a:rPr lang="zh-CN" altLang="en-US" sz="4000">
                <a:latin typeface="Arial Black" panose="020B0A04020102020204" charset="0"/>
                <a:ea typeface="楷体" panose="02010609060101010101" charset="-122"/>
                <a:cs typeface="Arial Black" panose="020B0A04020102020204" charset="0"/>
                <a:sym typeface="+mn-ea"/>
              </a:rPr>
              <a:t>（故事要素：读</a:t>
            </a:r>
            <a:r>
              <a:rPr lang="en-US" altLang="zh-CN" sz="4000">
                <a:latin typeface="Arial Black" panose="020B0A04020102020204" charset="0"/>
                <a:ea typeface="楷体" panose="02010609060101010101" charset="-122"/>
                <a:cs typeface="Arial Black" panose="020B0A04020102020204" charset="0"/>
                <a:sym typeface="+mn-ea"/>
              </a:rPr>
              <a:t>+</a:t>
            </a:r>
            <a:r>
              <a:rPr lang="zh-CN" altLang="en-US" sz="4000">
                <a:latin typeface="Arial Black" panose="020B0A04020102020204" charset="0"/>
                <a:ea typeface="楷体" panose="02010609060101010101" charset="-122"/>
                <a:cs typeface="Arial Black" panose="020B0A04020102020204" charset="0"/>
                <a:sym typeface="+mn-ea"/>
              </a:rPr>
              <a:t>写）</a:t>
            </a:r>
            <a:endParaRPr lang="en-US" altLang="zh-CN" sz="4000">
              <a:latin typeface="Arial Black" panose="020B0A04020102020204" charset="0"/>
              <a:ea typeface="楷体" panose="02010609060101010101" charset="-122"/>
              <a:cs typeface="Arial Black" panose="020B0A04020102020204" charset="0"/>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5</a:t>
            </a:r>
            <a:r>
              <a:rPr lang="en-US" altLang="zh-CN" sz="4000">
                <a:latin typeface="Arial Black" panose="020B0A04020102020204" charset="0"/>
                <a:ea typeface="楷体" panose="02010609060101010101" charset="-122"/>
                <a:cs typeface="Arial Black" panose="020B0A04020102020204" charset="0"/>
                <a:sym typeface="+mn-ea"/>
              </a:rPr>
              <a:t> = five points</a:t>
            </a:r>
            <a:r>
              <a:rPr lang="en-US" altLang="zh-CN" sz="4000">
                <a:latin typeface="楷体" panose="02010609060101010101" charset="-122"/>
                <a:ea typeface="楷体" panose="02010609060101010101" charset="-122"/>
                <a:cs typeface="楷体" panose="02010609060101010101" charset="-122"/>
                <a:sym typeface="+mn-ea"/>
              </a:rPr>
              <a:t> (150</a:t>
            </a:r>
            <a:r>
              <a:rPr lang="zh-CN" altLang="en-US" sz="4000">
                <a:latin typeface="楷体" panose="02010609060101010101" charset="-122"/>
                <a:ea typeface="楷体" panose="02010609060101010101" charset="-122"/>
                <a:cs typeface="楷体" panose="02010609060101010101" charset="-122"/>
                <a:sym typeface="+mn-ea"/>
              </a:rPr>
              <a:t>词数 卷面意识</a:t>
            </a:r>
            <a:r>
              <a:rPr lang="en-US" altLang="zh-CN" sz="4000">
                <a:latin typeface="楷体" panose="02010609060101010101" charset="-122"/>
                <a:ea typeface="楷体" panose="02010609060101010101" charset="-122"/>
                <a:cs typeface="楷体" panose="02010609060101010101" charset="-122"/>
                <a:sym typeface="+mn-ea"/>
              </a:rPr>
              <a:t>)</a:t>
            </a:r>
            <a:endParaRPr lang="en-US" altLang="zh-CN" sz="4000">
              <a:latin typeface="楷体" panose="02010609060101010101" charset="-122"/>
              <a:ea typeface="楷体" panose="02010609060101010101" charset="-122"/>
              <a:cs typeface="楷体" panose="02010609060101010101" charset="-122"/>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1</a:t>
            </a:r>
            <a:r>
              <a:rPr lang="en-US" altLang="zh-CN" sz="4000">
                <a:latin typeface="Arial Black" panose="020B0A04020102020204" charset="0"/>
                <a:ea typeface="楷体" panose="02010609060101010101" charset="-122"/>
                <a:cs typeface="Arial Black" panose="020B0A04020102020204" charset="0"/>
                <a:sym typeface="+mn-ea"/>
              </a:rPr>
              <a:t> = one good ending </a:t>
            </a:r>
            <a:r>
              <a:rPr lang="zh-CN" altLang="en-US" sz="4000">
                <a:latin typeface="Arial Black" panose="020B0A04020102020204" charset="0"/>
                <a:ea typeface="楷体" panose="02010609060101010101" charset="-122"/>
                <a:cs typeface="Arial Black" panose="020B0A04020102020204" charset="0"/>
                <a:sym typeface="+mn-ea"/>
              </a:rPr>
              <a:t>（呼应主题：正能量</a:t>
            </a:r>
            <a:r>
              <a:rPr lang="en-US" altLang="zh-CN" sz="4000">
                <a:latin typeface="Arial Black" panose="020B0A04020102020204" charset="0"/>
                <a:ea typeface="楷体" panose="02010609060101010101" charset="-122"/>
                <a:cs typeface="Arial Black" panose="020B0A04020102020204" charset="0"/>
                <a:sym typeface="+mn-ea"/>
              </a:rPr>
              <a:t> </a:t>
            </a:r>
            <a:r>
              <a:rPr lang="zh-CN" altLang="en-US" sz="4000">
                <a:latin typeface="Arial Black" panose="020B0A04020102020204" charset="0"/>
                <a:ea typeface="楷体" panose="02010609060101010101" charset="-122"/>
                <a:cs typeface="Arial Black" panose="020B0A04020102020204" charset="0"/>
                <a:sym typeface="+mn-ea"/>
              </a:rPr>
              <a:t>）</a:t>
            </a:r>
            <a:endParaRPr lang="zh-CN" altLang="en-US" sz="4000">
              <a:latin typeface="Arial Black" panose="020B0A04020102020204" charset="0"/>
              <a:ea typeface="楷体" panose="02010609060101010101" charset="-122"/>
              <a:cs typeface="Arial Black" panose="020B0A04020102020204" charset="0"/>
              <a:sym typeface="+mn-ea"/>
            </a:endParaRPr>
          </a:p>
        </p:txBody>
      </p:sp>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5" name="文本框 4"/>
          <p:cNvSpPr txBox="1"/>
          <p:nvPr/>
        </p:nvSpPr>
        <p:spPr>
          <a:xfrm>
            <a:off x="5010150" y="232410"/>
            <a:ext cx="4623435" cy="1938020"/>
          </a:xfrm>
          <a:prstGeom prst="rect">
            <a:avLst/>
          </a:prstGeom>
          <a:solidFill>
            <a:schemeClr val="bg1">
              <a:lumMod val="95000"/>
            </a:schemeClr>
          </a:solid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b="1" dirty="0" smtClean="0">
                <a:ln>
                  <a:noFill/>
                </a:ln>
                <a:solidFill>
                  <a:schemeClr val="tx2"/>
                </a:solidFill>
                <a:effectLst/>
                <a:latin typeface="微软雅黑" panose="020B0503020204020204" charset="-122"/>
                <a:ea typeface="微软雅黑" panose="020B0503020204020204" charset="-122"/>
                <a:sym typeface="+mn-ea"/>
              </a:rPr>
              <a:t>评分细则</a:t>
            </a:r>
            <a:endParaRPr lang="zh-CN" altLang="en-US" sz="2000" b="1" dirty="0" smtClean="0">
              <a:ln>
                <a:noFill/>
              </a:ln>
              <a:solidFill>
                <a:schemeClr val="tx2"/>
              </a:solidFill>
              <a:effectLst/>
              <a:latin typeface="微软雅黑" panose="020B0503020204020204" charset="-122"/>
              <a:ea typeface="微软雅黑" panose="020B050302020402020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effectLst/>
                <a:latin typeface="楷体" panose="02010609060101010101" charset="-122"/>
                <a:ea typeface="楷体" panose="02010609060101010101" charset="-122"/>
                <a:cs typeface="楷体" panose="02010609060101010101" charset="-122"/>
                <a:sym typeface="+mn-ea"/>
              </a:rPr>
              <a:t>是否与所给短文故事情节衔接</a:t>
            </a:r>
            <a:endParaRPr lang="zh-CN" altLang="en-US" sz="2000" b="1" dirty="0" smtClean="0">
              <a:ln>
                <a:noFill/>
              </a:ln>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rPr>
              <a:t>是否与段落开头语衔接</a:t>
            </a:r>
            <a:endPar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是否覆盖</a:t>
            </a:r>
            <a:r>
              <a:rPr lang="en-US" altLang="zh-CN"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5</a:t>
            </a:r>
            <a:r>
              <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个及以上关键词</a:t>
            </a:r>
            <a:endPar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rPr>
              <a:t>词汇的准确性和丰富性</a:t>
            </a:r>
            <a:endPar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语法结构和句式多样化</a:t>
            </a:r>
            <a:endParaRPr lang="zh-CN" altLang="en-US" sz="2000" b="1" dirty="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70" decel="100000"/>
                                        <p:tgtEl>
                                          <p:spTgt spid="4"/>
                                        </p:tgtEl>
                                      </p:cBhvr>
                                    </p:animEffect>
                                    <p:animScale>
                                      <p:cBhvr>
                                        <p:cTn id="33" dur="770" decel="100000"/>
                                        <p:tgtEl>
                                          <p:spTgt spid="4"/>
                                        </p:tgtEl>
                                      </p:cBhvr>
                                      <p:from x="10000" y="10000"/>
                                      <p:to x="200000" y="450000"/>
                                    </p:animScale>
                                    <p:animScale>
                                      <p:cBhvr>
                                        <p:cTn id="34" dur="1230" accel="100000" fill="hold">
                                          <p:stCondLst>
                                            <p:cond delay="770"/>
                                          </p:stCondLst>
                                        </p:cTn>
                                        <p:tgtEl>
                                          <p:spTgt spid="4"/>
                                        </p:tgtEl>
                                      </p:cBhvr>
                                      <p:from x="200000" y="450000"/>
                                      <p:to x="100000" y="100000"/>
                                    </p:animScale>
                                    <p:set>
                                      <p:cBhvr>
                                        <p:cTn id="35" dur="770" fill="hold"/>
                                        <p:tgtEl>
                                          <p:spTgt spid="4"/>
                                        </p:tgtEl>
                                        <p:attrNameLst>
                                          <p:attrName>ppt_x</p:attrName>
                                        </p:attrNameLst>
                                      </p:cBhvr>
                                      <p:to>
                                        <p:strVal val="(0.5)"/>
                                      </p:to>
                                    </p:set>
                                    <p:anim from="(0.5)" to="(#ppt_x)" calcmode="lin" valueType="num">
                                      <p:cBhvr>
                                        <p:cTn id="36" dur="1230" accel="100000" fill="hold">
                                          <p:stCondLst>
                                            <p:cond delay="770"/>
                                          </p:stCondLst>
                                        </p:cTn>
                                        <p:tgtEl>
                                          <p:spTgt spid="4"/>
                                        </p:tgtEl>
                                        <p:attrNameLst>
                                          <p:attrName>ppt_x</p:attrName>
                                        </p:attrNameLst>
                                      </p:cBhvr>
                                    </p:anim>
                                    <p:set>
                                      <p:cBhvr>
                                        <p:cTn id="37" dur="770" fill="hold"/>
                                        <p:tgtEl>
                                          <p:spTgt spid="4"/>
                                        </p:tgtEl>
                                        <p:attrNameLst>
                                          <p:attrName>ppt_y</p:attrName>
                                        </p:attrNameLst>
                                      </p:cBhvr>
                                      <p:to>
                                        <p:strVal val="(#ppt_y+0.4)"/>
                                      </p:to>
                                    </p:set>
                                    <p:anim from="(#ppt_y+0.4)" to="(#ppt_y)" calcmode="lin" valueType="num">
                                      <p:cBhvr>
                                        <p:cTn id="38" dur="1230" accel="100000" fill="hold">
                                          <p:stCondLst>
                                            <p:cond delay="770"/>
                                          </p:stCondLst>
                                        </p:cTn>
                                        <p:tgtEl>
                                          <p:spTgt spid="4"/>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additive="base">
                                        <p:cTn id="61"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6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1201152521"/>
          <p:cNvPicPr>
            <a:picLocks noChangeAspect="1"/>
          </p:cNvPicPr>
          <p:nvPr/>
        </p:nvPicPr>
        <p:blipFill>
          <a:blip r:embed="rId1"/>
          <a:srcRect l="1258"/>
          <a:stretch>
            <a:fillRect/>
          </a:stretch>
        </p:blipFill>
        <p:spPr>
          <a:xfrm>
            <a:off x="0" y="0"/>
            <a:ext cx="5270500" cy="6853555"/>
          </a:xfrm>
          <a:prstGeom prst="rect">
            <a:avLst/>
          </a:prstGeom>
        </p:spPr>
      </p:pic>
      <p:pic>
        <p:nvPicPr>
          <p:cNvPr id="5" name="图片 4" descr="微信图片_202012011525211"/>
          <p:cNvPicPr>
            <a:picLocks noChangeAspect="1"/>
          </p:cNvPicPr>
          <p:nvPr/>
        </p:nvPicPr>
        <p:blipFill>
          <a:blip r:embed="rId2">
            <a:lum bright="24000"/>
          </a:blip>
          <a:stretch>
            <a:fillRect/>
          </a:stretch>
        </p:blipFill>
        <p:spPr>
          <a:xfrm>
            <a:off x="5270500" y="-41910"/>
            <a:ext cx="5264150" cy="6895465"/>
          </a:xfrm>
          <a:prstGeom prst="rect">
            <a:avLst/>
          </a:prstGeom>
        </p:spPr>
      </p:pic>
      <p:cxnSp>
        <p:nvCxnSpPr>
          <p:cNvPr id="2" name="直接连接符 1"/>
          <p:cNvCxnSpPr/>
          <p:nvPr/>
        </p:nvCxnSpPr>
        <p:spPr>
          <a:xfrm>
            <a:off x="6549390" y="3402965"/>
            <a:ext cx="2820670" cy="889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94840" y="0"/>
            <a:ext cx="10092055" cy="2676525"/>
          </a:xfrm>
          <a:prstGeom prst="rect">
            <a:avLst/>
          </a:prstGeom>
        </p:spPr>
        <p:txBody>
          <a:bodyPr wrap="square">
            <a:spAutoFit/>
          </a:bodyPr>
          <a:lstStyle/>
          <a:p>
            <a:r>
              <a:rPr lang="en-US" altLang="zh-CN" sz="2800" b="1" dirty="0" smtClean="0">
                <a:latin typeface="微软雅黑" panose="020B0503020204020204" charset="-122"/>
                <a:ea typeface="微软雅黑" panose="020B0503020204020204" charset="-122"/>
                <a:cs typeface="Arial Black" panose="020B0A04020102020204" charset="0"/>
              </a:rPr>
              <a:t>    </a:t>
            </a:r>
            <a:r>
              <a:rPr lang="zh-CN" altLang="en-US" sz="2800" b="1" dirty="0" smtClean="0">
                <a:latin typeface="微软雅黑" panose="020B0503020204020204" charset="-122"/>
                <a:ea typeface="微软雅黑" panose="020B0503020204020204" charset="-122"/>
                <a:cs typeface="Arial Black" panose="020B0A04020102020204" charset="0"/>
              </a:rPr>
              <a:t>  契诃夫</a:t>
            </a:r>
            <a:r>
              <a:rPr lang="zh-CN" sz="2800" b="1" dirty="0" smtClean="0">
                <a:latin typeface="微软雅黑" panose="020B0503020204020204" charset="-122"/>
                <a:ea typeface="微软雅黑" panose="020B0503020204020204" charset="-122"/>
                <a:cs typeface="Arial Black" panose="020B0A04020102020204" charset="0"/>
              </a:rPr>
              <a:t>法则 </a:t>
            </a:r>
            <a:r>
              <a:rPr lang="zh-CN" altLang="en-US" sz="2800" dirty="0">
                <a:solidFill>
                  <a:srgbClr val="333333"/>
                </a:solidFill>
                <a:latin typeface="Arial Black" panose="020B0A04020102020204" charset="0"/>
                <a:ea typeface="方正姚体" panose="02010601030101010101" pitchFamily="2" charset="-122"/>
                <a:cs typeface="Arial Black" panose="020B0A04020102020204" charset="0"/>
                <a:sym typeface="+mn-ea"/>
              </a:rPr>
              <a:t>Chekhov</a:t>
            </a:r>
            <a:r>
              <a:rPr lang="en-US" altLang="zh-CN" sz="2800" dirty="0">
                <a:solidFill>
                  <a:srgbClr val="333333"/>
                </a:solidFill>
                <a:latin typeface="Arial Black" panose="020B0A04020102020204" charset="0"/>
                <a:ea typeface="方正姚体" panose="02010601030101010101" pitchFamily="2" charset="-122"/>
                <a:cs typeface="Arial Black" panose="020B0A04020102020204" charset="0"/>
                <a:sym typeface="+mn-ea"/>
              </a:rPr>
              <a:t>'</a:t>
            </a:r>
            <a:r>
              <a:rPr lang="zh-CN" altLang="en-US" sz="2800" dirty="0">
                <a:solidFill>
                  <a:srgbClr val="333333"/>
                </a:solidFill>
                <a:latin typeface="Arial Black" panose="020B0A04020102020204" charset="0"/>
                <a:ea typeface="方正姚体" panose="02010601030101010101" pitchFamily="2" charset="-122"/>
                <a:cs typeface="Arial Black" panose="020B0A04020102020204" charset="0"/>
                <a:sym typeface="+mn-ea"/>
              </a:rPr>
              <a:t>s Law</a:t>
            </a:r>
            <a:endParaRPr lang="zh-CN" altLang="en-US" sz="2800" dirty="0" smtClean="0">
              <a:latin typeface="Arial Black" panose="020B0A04020102020204" charset="0"/>
              <a:ea typeface="楷体" panose="02010609060101010101" charset="-122"/>
              <a:cs typeface="Arial Black" panose="020B0A04020102020204" charset="0"/>
            </a:endParaRPr>
          </a:p>
          <a:p>
            <a:r>
              <a:rPr lang="en-US" altLang="zh-CN" sz="2800" b="1" dirty="0" smtClean="0">
                <a:latin typeface="楷体" panose="02010609060101010101" charset="-122"/>
                <a:ea typeface="楷体" panose="02010609060101010101" charset="-122"/>
                <a:cs typeface="楷体" panose="02010609060101010101" charset="-122"/>
              </a:rPr>
              <a:t>   </a:t>
            </a:r>
            <a:r>
              <a:rPr lang="en-US" altLang="zh-CN" sz="2800" b="1" dirty="0" smtClean="0">
                <a:latin typeface="Times New Roman" panose="02020603050405020304" charset="0"/>
                <a:ea typeface="楷体" panose="02010609060101010101" charset="-122"/>
                <a:cs typeface="Times New Roman" panose="02020603050405020304" charset="0"/>
              </a:rPr>
              <a:t> </a:t>
            </a:r>
            <a:r>
              <a:rPr sz="2800" b="1">
                <a:latin typeface="Times New Roman" panose="02020603050405020304" charset="0"/>
                <a:ea typeface="楷体" panose="02010609060101010101" charset="-122"/>
                <a:cs typeface="Times New Roman" panose="02020603050405020304" charset="0"/>
              </a:rPr>
              <a:t>Remove everything that has no relevance to the story. If you say in the first chapter that there is a rifle hanging on the wall, in the second or third chapter it absolutely must go off. If it's not going to be fired, it shouldn't be hanging there.</a:t>
            </a:r>
            <a:endParaRPr sz="2800" b="1">
              <a:latin typeface="Times New Roman" panose="02020603050405020304" charset="0"/>
              <a:ea typeface="楷体" panose="02010609060101010101" charset="-122"/>
              <a:cs typeface="Times New Roman" panose="02020603050405020304" charset="0"/>
            </a:endParaRPr>
          </a:p>
          <a:p>
            <a:r>
              <a:rPr sz="2800" b="1">
                <a:latin typeface="Times New Roman" panose="02020603050405020304" charset="0"/>
                <a:ea typeface="楷体" panose="02010609060101010101" charset="-122"/>
                <a:cs typeface="Times New Roman" panose="02020603050405020304" charset="0"/>
              </a:rPr>
              <a:t>                                                               - Anton Chekhov</a:t>
            </a:r>
            <a:endParaRPr sz="2800" b="1">
              <a:latin typeface="Times New Roman" panose="02020603050405020304" charset="0"/>
              <a:ea typeface="楷体" panose="02010609060101010101"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0" y="95250"/>
            <a:ext cx="1833245" cy="2444115"/>
          </a:xfrm>
          <a:prstGeom prst="rect">
            <a:avLst/>
          </a:prstGeom>
        </p:spPr>
      </p:pic>
      <p:sp>
        <p:nvSpPr>
          <p:cNvPr id="2" name="文本框 1"/>
          <p:cNvSpPr txBox="1"/>
          <p:nvPr/>
        </p:nvSpPr>
        <p:spPr>
          <a:xfrm>
            <a:off x="635" y="2676525"/>
            <a:ext cx="12191365" cy="1383665"/>
          </a:xfrm>
          <a:prstGeom prst="rect">
            <a:avLst/>
          </a:prstGeom>
          <a:noFill/>
        </p:spPr>
        <p:txBody>
          <a:bodyPr wrap="square" rtlCol="0" anchor="t">
            <a:spAutoFit/>
          </a:bodyPr>
          <a:lstStyle/>
          <a:p>
            <a:r>
              <a:rPr lang="zh-CN" altLang="en-US" sz="2800" b="1" dirty="0" smtClean="0">
                <a:latin typeface="Times New Roman" panose="02020603050405020304" charset="0"/>
                <a:ea typeface="楷体" panose="02010609060101010101" charset="-122"/>
                <a:cs typeface="Times New Roman" panose="02020603050405020304" charset="0"/>
                <a:sym typeface="+mn-ea"/>
              </a:rPr>
              <a:t>契诃夫</a:t>
            </a:r>
            <a:r>
              <a:rPr lang="zh-CN" sz="2800" b="1" dirty="0" smtClean="0">
                <a:latin typeface="Times New Roman" panose="02020603050405020304" charset="0"/>
                <a:ea typeface="楷体" panose="02010609060101010101" charset="-122"/>
                <a:cs typeface="Times New Roman" panose="02020603050405020304" charset="0"/>
                <a:sym typeface="+mn-ea"/>
              </a:rPr>
              <a:t>法则 </a:t>
            </a:r>
            <a:r>
              <a:rPr lang="en-US" altLang="zh-CN" sz="2800" b="1" dirty="0" smtClean="0">
                <a:latin typeface="Times New Roman" panose="02020603050405020304" charset="0"/>
                <a:ea typeface="楷体" panose="02010609060101010101" charset="-122"/>
                <a:cs typeface="Times New Roman" panose="02020603050405020304" charset="0"/>
                <a:sym typeface="+mn-ea"/>
              </a:rPr>
              <a:t>(</a:t>
            </a:r>
            <a:r>
              <a:rPr lang="zh-CN" altLang="en-US" sz="2800" b="1" dirty="0">
                <a:solidFill>
                  <a:srgbClr val="333333"/>
                </a:solidFill>
                <a:latin typeface="Times New Roman" panose="02020603050405020304" charset="0"/>
                <a:ea typeface="楷体" panose="02010609060101010101" charset="-122"/>
                <a:cs typeface="Times New Roman" panose="02020603050405020304" charset="0"/>
                <a:sym typeface="+mn-ea"/>
              </a:rPr>
              <a:t>Chekhov</a:t>
            </a:r>
            <a:r>
              <a:rPr lang="en-US" altLang="zh-CN" sz="2800" b="1" dirty="0">
                <a:solidFill>
                  <a:srgbClr val="333333"/>
                </a:solidFill>
                <a:latin typeface="Times New Roman" panose="02020603050405020304" charset="0"/>
                <a:ea typeface="楷体" panose="02010609060101010101" charset="-122"/>
                <a:cs typeface="Times New Roman" panose="02020603050405020304" charset="0"/>
                <a:sym typeface="+mn-ea"/>
              </a:rPr>
              <a:t>'</a:t>
            </a:r>
            <a:r>
              <a:rPr lang="zh-CN" altLang="en-US" sz="2800" b="1" dirty="0">
                <a:solidFill>
                  <a:srgbClr val="333333"/>
                </a:solidFill>
                <a:latin typeface="Times New Roman" panose="02020603050405020304" charset="0"/>
                <a:ea typeface="楷体" panose="02010609060101010101" charset="-122"/>
                <a:cs typeface="Times New Roman" panose="02020603050405020304" charset="0"/>
                <a:sym typeface="+mn-ea"/>
              </a:rPr>
              <a:t>s Law</a:t>
            </a:r>
            <a:r>
              <a:rPr lang="en-US" altLang="zh-CN" sz="2800" b="1" dirty="0">
                <a:solidFill>
                  <a:srgbClr val="333333"/>
                </a:solidFill>
                <a:latin typeface="Times New Roman" panose="02020603050405020304" charset="0"/>
                <a:ea typeface="楷体" panose="02010609060101010101" charset="-122"/>
                <a:cs typeface="Times New Roman" panose="02020603050405020304" charset="0"/>
                <a:sym typeface="+mn-ea"/>
              </a:rPr>
              <a:t>)</a:t>
            </a:r>
            <a:r>
              <a:rPr lang="zh-CN" altLang="en-US" sz="2800" b="1" dirty="0" smtClean="0">
                <a:solidFill>
                  <a:srgbClr val="333333"/>
                </a:solidFill>
                <a:latin typeface="楷体" panose="02010609060101010101" charset="-122"/>
                <a:ea typeface="楷体" panose="02010609060101010101" charset="-122"/>
                <a:sym typeface="+mn-ea"/>
              </a:rPr>
              <a:t>是</a:t>
            </a:r>
            <a:r>
              <a:rPr lang="zh-CN" altLang="en-US" sz="2800" b="1" dirty="0">
                <a:solidFill>
                  <a:srgbClr val="333333"/>
                </a:solidFill>
                <a:latin typeface="楷体" panose="02010609060101010101" charset="-122"/>
                <a:ea typeface="楷体" panose="02010609060101010101" charset="-122"/>
                <a:sym typeface="+mn-ea"/>
              </a:rPr>
              <a:t>一种</a:t>
            </a:r>
            <a:r>
              <a:rPr lang="zh-CN" altLang="en-US" sz="2800" b="1" dirty="0">
                <a:solidFill>
                  <a:srgbClr val="FF0000"/>
                </a:solidFill>
                <a:latin typeface="楷体" panose="02010609060101010101" charset="-122"/>
                <a:ea typeface="楷体" panose="02010609060101010101" charset="-122"/>
                <a:sym typeface="+mn-ea"/>
              </a:rPr>
              <a:t>文学技巧</a:t>
            </a:r>
            <a:r>
              <a:rPr lang="zh-CN" altLang="en-US" sz="2800" b="1" dirty="0">
                <a:solidFill>
                  <a:srgbClr val="333333"/>
                </a:solidFill>
                <a:latin typeface="楷体" panose="02010609060101010101" charset="-122"/>
                <a:ea typeface="楷体" panose="02010609060101010101" charset="-122"/>
                <a:sym typeface="+mn-ea"/>
              </a:rPr>
              <a:t>，在故事早期出现的某一元素，直至最后才显现出它的重要性。</a:t>
            </a:r>
            <a:r>
              <a:rPr lang="zh-CN" altLang="en-US" sz="2800" b="1" dirty="0" smtClean="0">
                <a:solidFill>
                  <a:srgbClr val="333333"/>
                </a:solidFill>
                <a:latin typeface="楷体" panose="02010609060101010101" charset="-122"/>
                <a:ea typeface="楷体" panose="02010609060101010101" charset="-122"/>
                <a:sym typeface="+mn-ea"/>
              </a:rPr>
              <a:t>换言之，在</a:t>
            </a:r>
            <a:r>
              <a:rPr lang="zh-CN" altLang="en-US" sz="2800" b="1" dirty="0">
                <a:solidFill>
                  <a:srgbClr val="FF0000"/>
                </a:solidFill>
                <a:latin typeface="楷体" panose="02010609060101010101" charset="-122"/>
                <a:ea typeface="楷体" panose="02010609060101010101" charset="-122"/>
                <a:sym typeface="+mn-ea"/>
              </a:rPr>
              <a:t>故事开头出现过的物品</a:t>
            </a:r>
            <a:r>
              <a:rPr lang="zh-CN" altLang="en-US" sz="2800" b="1" dirty="0">
                <a:solidFill>
                  <a:srgbClr val="333333"/>
                </a:solidFill>
                <a:latin typeface="楷体" panose="02010609060101010101" charset="-122"/>
                <a:ea typeface="楷体" panose="02010609060101010101" charset="-122"/>
                <a:sym typeface="+mn-ea"/>
              </a:rPr>
              <a:t>一定要在</a:t>
            </a:r>
            <a:r>
              <a:rPr lang="zh-CN" altLang="en-US" sz="2800" b="1" dirty="0" smtClean="0">
                <a:solidFill>
                  <a:srgbClr val="333333"/>
                </a:solidFill>
                <a:latin typeface="楷体" panose="02010609060101010101" charset="-122"/>
                <a:ea typeface="楷体" panose="02010609060101010101" charset="-122"/>
                <a:sym typeface="+mn-ea"/>
              </a:rPr>
              <a:t>后来用</a:t>
            </a:r>
            <a:r>
              <a:rPr lang="zh-CN" altLang="en-US" sz="2800" b="1" dirty="0">
                <a:solidFill>
                  <a:srgbClr val="333333"/>
                </a:solidFill>
                <a:latin typeface="楷体" panose="02010609060101010101" charset="-122"/>
                <a:ea typeface="楷体" panose="02010609060101010101" charset="-122"/>
                <a:sym typeface="+mn-ea"/>
              </a:rPr>
              <a:t>到，否则，</a:t>
            </a:r>
            <a:r>
              <a:rPr lang="zh-CN" altLang="en-US" sz="2800" b="1" dirty="0" smtClean="0">
                <a:solidFill>
                  <a:srgbClr val="333333"/>
                </a:solidFill>
                <a:latin typeface="楷体" panose="02010609060101010101" charset="-122"/>
                <a:ea typeface="楷体" panose="02010609060101010101" charset="-122"/>
                <a:sym typeface="+mn-ea"/>
              </a:rPr>
              <a:t>它</a:t>
            </a:r>
            <a:r>
              <a:rPr lang="zh-CN" altLang="en-US" sz="2800" b="1" dirty="0">
                <a:solidFill>
                  <a:srgbClr val="333333"/>
                </a:solidFill>
                <a:latin typeface="楷体" panose="02010609060101010101" charset="-122"/>
                <a:ea typeface="楷体" panose="02010609060101010101" charset="-122"/>
                <a:sym typeface="+mn-ea"/>
              </a:rPr>
              <a:t>压根就不应该出现。</a:t>
            </a:r>
            <a:endParaRPr lang="zh-CN" altLang="en-US" sz="2800">
              <a:latin typeface="楷体" panose="02010609060101010101" charset="-122"/>
              <a:ea typeface="楷体" panose="02010609060101010101" charset="-122"/>
            </a:endParaRPr>
          </a:p>
        </p:txBody>
      </p:sp>
      <p:sp>
        <p:nvSpPr>
          <p:cNvPr id="6" name="文本框 5"/>
          <p:cNvSpPr txBox="1"/>
          <p:nvPr/>
        </p:nvSpPr>
        <p:spPr>
          <a:xfrm>
            <a:off x="142240" y="4593590"/>
            <a:ext cx="10332085" cy="1753235"/>
          </a:xfrm>
          <a:prstGeom prst="rect">
            <a:avLst/>
          </a:prstGeom>
          <a:solidFill>
            <a:schemeClr val="accent6">
              <a:lumMod val="75000"/>
            </a:schemeClr>
          </a:solidFill>
        </p:spPr>
        <p:txBody>
          <a:bodyPr wrap="square" rtlCol="0" anchor="t">
            <a:spAutoFit/>
          </a:bodyPr>
          <a:lstStyle/>
          <a:p>
            <a:pPr>
              <a:lnSpc>
                <a:spcPct val="150000"/>
              </a:lnSpc>
            </a:pPr>
            <a:r>
              <a:rPr lang="zh-CN" altLang="en-US" sz="2400" b="1">
                <a:solidFill>
                  <a:schemeClr val="bg1"/>
                </a:solidFill>
              </a:rPr>
              <a:t>      在一部影片的开头，镜头扫过墙上的一把收藏用的古董枪，到影片结束的时候，它应该发挥作用 (比如， 出其不意地用它干掉手持火箭筒的大坏蛋) ; 否则，这杆枪压根就不应该出现在镜头中。</a:t>
            </a:r>
            <a:endParaRPr lang="zh-CN" altLang="en-US" sz="2400" b="1">
              <a:solidFill>
                <a:schemeClr val="bg1"/>
              </a:solidFill>
            </a:endParaRPr>
          </a:p>
        </p:txBody>
      </p:sp>
      <p:sp>
        <p:nvSpPr>
          <p:cNvPr id="4" name="内容占位符 2"/>
          <p:cNvSpPr>
            <a:spLocks noGrp="1"/>
          </p:cNvSpPr>
          <p:nvPr/>
        </p:nvSpPr>
        <p:spPr>
          <a:xfrm>
            <a:off x="881380" y="1738630"/>
            <a:ext cx="10832465" cy="2760980"/>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a:t>第二节  读后续写（满分25分） </a:t>
            </a:r>
            <a:endParaRPr lang="zh-CN" altLang="en-US" sz="2400"/>
          </a:p>
          <a:p>
            <a:r>
              <a:rPr lang="zh-CN" altLang="en-US" sz="2400"/>
              <a:t>阅读下面短文，根据所给情节进行续写，使之构成一个完整的故事。</a:t>
            </a:r>
            <a:endParaRPr lang="zh-CN" altLang="en-US" sz="2400"/>
          </a:p>
          <a:p>
            <a:r>
              <a:rPr lang="zh-CN" altLang="en-US" sz="2400"/>
              <a:t>注意:1. 所续写短文的词数应为150左右；</a:t>
            </a:r>
            <a:endParaRPr lang="zh-CN" altLang="en-US" sz="2400"/>
          </a:p>
          <a:p>
            <a:r>
              <a:rPr lang="zh-CN" altLang="en-US" sz="2400"/>
              <a:t>     2. </a:t>
            </a:r>
            <a:r>
              <a:rPr lang="zh-CN" altLang="en-US" sz="2400">
                <a:solidFill>
                  <a:srgbClr val="FF0000"/>
                </a:solidFill>
              </a:rPr>
              <a:t>应使用5个以上短文中标有</a:t>
            </a:r>
            <a:r>
              <a:rPr lang="zh-CN" altLang="en-US" sz="2400" u="sng">
                <a:solidFill>
                  <a:srgbClr val="FF0000"/>
                </a:solidFill>
              </a:rPr>
              <a:t>下划线</a:t>
            </a:r>
            <a:r>
              <a:rPr lang="zh-CN" altLang="en-US" sz="2400">
                <a:solidFill>
                  <a:srgbClr val="FF0000"/>
                </a:solidFill>
              </a:rPr>
              <a:t>的关键词语；</a:t>
            </a:r>
            <a:endParaRPr lang="zh-CN" altLang="en-US" sz="2400">
              <a:solidFill>
                <a:srgbClr val="FF0000"/>
              </a:solidFill>
            </a:endParaRPr>
          </a:p>
          <a:p>
            <a:r>
              <a:rPr lang="zh-CN" altLang="en-US" sz="2400"/>
              <a:t>     3. 续写部分分为两段，每段的开头语已为你写好；</a:t>
            </a:r>
            <a:endParaRPr lang="zh-CN" altLang="en-US" sz="2400"/>
          </a:p>
          <a:p>
            <a:r>
              <a:rPr lang="zh-CN" altLang="en-US" sz="2400"/>
              <a:t>     4. 续写完成后，请用下划线标出你所使用的关键词语。</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2"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animBg="1"/>
      <p:bldP spid="4" grpId="1" animBg="1"/>
      <p:bldP spid="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    </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11" name="标题 8"/>
          <p:cNvSpPr>
            <a:spLocks noGrp="1"/>
          </p:cNvSpPr>
          <p:nvPr/>
        </p:nvSpPr>
        <p:spPr>
          <a:xfrm>
            <a:off x="241935" y="2288540"/>
            <a:ext cx="1020445" cy="192722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100" b="1">
                <a:solidFill>
                  <a:srgbClr val="C00000"/>
                </a:solidFill>
              </a:rPr>
              <a:t>构思草稿</a:t>
            </a:r>
            <a:endParaRPr lang="zh-CN" altLang="en-US" sz="3100" b="1">
              <a:solidFill>
                <a:srgbClr val="C00000"/>
              </a:solidFill>
            </a:endParaRPr>
          </a:p>
          <a:p>
            <a:r>
              <a:rPr lang="en-US" altLang="zh-CN" sz="3100" b="1">
                <a:solidFill>
                  <a:srgbClr val="C00000"/>
                </a:solidFill>
                <a:sym typeface="+mn-ea"/>
              </a:rPr>
              <a:t>First draft</a:t>
            </a:r>
            <a:endParaRPr lang="zh-CN" altLang="en-US" sz="3100" b="1">
              <a:solidFill>
                <a:srgbClr val="C00000"/>
              </a:solidFill>
            </a:endParaRPr>
          </a:p>
        </p:txBody>
      </p:sp>
      <p:pic>
        <p:nvPicPr>
          <p:cNvPr id="4" name="图片 3"/>
          <p:cNvPicPr>
            <a:picLocks noChangeAspect="1"/>
          </p:cNvPicPr>
          <p:nvPr/>
        </p:nvPicPr>
        <p:blipFill>
          <a:blip r:embed="rId3"/>
          <a:stretch>
            <a:fillRect/>
          </a:stretch>
        </p:blipFill>
        <p:spPr>
          <a:xfrm>
            <a:off x="1210945" y="485775"/>
            <a:ext cx="10047605" cy="5484495"/>
          </a:xfrm>
          <a:prstGeom prst="rect">
            <a:avLst/>
          </a:prstGeom>
        </p:spPr>
      </p:pic>
      <p:sp>
        <p:nvSpPr>
          <p:cNvPr id="9" name="标题 8"/>
          <p:cNvSpPr>
            <a:spLocks noGrp="1"/>
          </p:cNvSpPr>
          <p:nvPr>
            <p:ph type="title"/>
          </p:nvPr>
        </p:nvSpPr>
        <p:spPr>
          <a:xfrm>
            <a:off x="4918710" y="109220"/>
            <a:ext cx="3731260" cy="523875"/>
          </a:xfrm>
          <a:solidFill>
            <a:schemeClr val="accent6">
              <a:lumMod val="20000"/>
              <a:lumOff val="80000"/>
            </a:schemeClr>
          </a:solidFill>
        </p:spPr>
        <p:txBody>
          <a:bodyPr>
            <a:normAutofit fontScale="90000"/>
          </a:bodyPr>
          <a:lstStyle/>
          <a:p>
            <a:r>
              <a:rPr lang="en-US" altLang="zh-CN" b="1"/>
              <a:t>CK</a:t>
            </a:r>
            <a:r>
              <a:rPr lang="en-US" altLang="zh-CN" b="1">
                <a:solidFill>
                  <a:schemeClr val="tx1"/>
                </a:solidFill>
              </a:rPr>
              <a:t>2</a:t>
            </a:r>
            <a:r>
              <a:rPr lang="en-US" altLang="zh-CN" b="1"/>
              <a:t>51 Approach</a:t>
            </a:r>
            <a:endParaRPr lang="en-US" altLang="zh-CN"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    </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9" name="标题 8"/>
          <p:cNvSpPr>
            <a:spLocks noGrp="1"/>
          </p:cNvSpPr>
          <p:nvPr>
            <p:ph type="title"/>
          </p:nvPr>
        </p:nvSpPr>
        <p:spPr>
          <a:xfrm>
            <a:off x="4918710" y="109220"/>
            <a:ext cx="3731260" cy="523875"/>
          </a:xfrm>
          <a:solidFill>
            <a:schemeClr val="accent6">
              <a:lumMod val="20000"/>
              <a:lumOff val="80000"/>
            </a:schemeClr>
          </a:solidFill>
        </p:spPr>
        <p:txBody>
          <a:bodyPr>
            <a:normAutofit fontScale="90000"/>
          </a:bodyPr>
          <a:lstStyle/>
          <a:p>
            <a:r>
              <a:rPr lang="en-US" altLang="zh-CN" b="1"/>
              <a:t>CK</a:t>
            </a:r>
            <a:r>
              <a:rPr lang="en-US" altLang="zh-CN" b="1">
                <a:solidFill>
                  <a:srgbClr val="FF0000"/>
                </a:solidFill>
              </a:rPr>
              <a:t>2</a:t>
            </a:r>
            <a:r>
              <a:rPr lang="en-US" altLang="zh-CN" b="1"/>
              <a:t>51 Approach</a:t>
            </a:r>
            <a:endParaRPr lang="en-US" altLang="zh-CN" b="1"/>
          </a:p>
        </p:txBody>
      </p:sp>
      <p:sp>
        <p:nvSpPr>
          <p:cNvPr id="7" name="文本框 6"/>
          <p:cNvSpPr txBox="1"/>
          <p:nvPr/>
        </p:nvSpPr>
        <p:spPr>
          <a:xfrm>
            <a:off x="301625" y="1576070"/>
            <a:ext cx="11435080" cy="2553335"/>
          </a:xfrm>
          <a:prstGeom prst="rect">
            <a:avLst/>
          </a:prstGeom>
          <a:noFill/>
        </p:spPr>
        <p:txBody>
          <a:bodyPr wrap="square" rtlCol="0" anchor="t">
            <a:spAutoFit/>
          </a:bodyPr>
          <a:lstStyle/>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2</a:t>
            </a:r>
            <a:r>
              <a:rPr lang="en-US" altLang="zh-CN" sz="4000">
                <a:latin typeface="Arial Black" panose="020B0A04020102020204" charset="0"/>
                <a:ea typeface="楷体" panose="02010609060101010101" charset="-122"/>
                <a:cs typeface="Arial Black" panose="020B0A04020102020204" charset="0"/>
                <a:sym typeface="+mn-ea"/>
              </a:rPr>
              <a:t> = theme+conflict </a:t>
            </a:r>
            <a:r>
              <a:rPr lang="zh-CN" altLang="en-US" sz="4000">
                <a:latin typeface="Arial Black" panose="020B0A04020102020204" charset="0"/>
                <a:ea typeface="楷体" panose="02010609060101010101" charset="-122"/>
                <a:cs typeface="Arial Black" panose="020B0A04020102020204" charset="0"/>
                <a:sym typeface="+mn-ea"/>
              </a:rPr>
              <a:t>（故事要素：读</a:t>
            </a:r>
            <a:r>
              <a:rPr lang="en-US" altLang="zh-CN" sz="4000">
                <a:latin typeface="Arial Black" panose="020B0A04020102020204" charset="0"/>
                <a:ea typeface="楷体" panose="02010609060101010101" charset="-122"/>
                <a:cs typeface="Arial Black" panose="020B0A04020102020204" charset="0"/>
                <a:sym typeface="+mn-ea"/>
              </a:rPr>
              <a:t>+</a:t>
            </a:r>
            <a:r>
              <a:rPr lang="zh-CN" altLang="en-US" sz="4000">
                <a:latin typeface="Arial Black" panose="020B0A04020102020204" charset="0"/>
                <a:ea typeface="楷体" panose="02010609060101010101" charset="-122"/>
                <a:cs typeface="Arial Black" panose="020B0A04020102020204" charset="0"/>
                <a:sym typeface="+mn-ea"/>
              </a:rPr>
              <a:t>写）</a:t>
            </a:r>
            <a:endParaRPr lang="zh-CN" altLang="en-US" sz="4000">
              <a:latin typeface="Arial Black" panose="020B0A04020102020204" charset="0"/>
              <a:ea typeface="楷体" panose="02010609060101010101" charset="-122"/>
              <a:cs typeface="Arial Black" panose="020B0A04020102020204" charset="0"/>
              <a:sym typeface="+mn-ea"/>
            </a:endParaRPr>
          </a:p>
          <a:p>
            <a:pPr>
              <a:lnSpc>
                <a:spcPct val="100000"/>
              </a:lnSpc>
            </a:pPr>
            <a:endParaRPr lang="zh-CN" altLang="en-US" sz="4000">
              <a:latin typeface="Arial Black" panose="020B0A04020102020204" charset="0"/>
              <a:ea typeface="楷体" panose="02010609060101010101" charset="-122"/>
              <a:cs typeface="Arial Black" panose="020B0A04020102020204" charset="0"/>
              <a:sym typeface="+mn-ea"/>
            </a:endParaRPr>
          </a:p>
          <a:p>
            <a:pPr>
              <a:lnSpc>
                <a:spcPct val="100000"/>
              </a:lnSpc>
            </a:pPr>
            <a:r>
              <a:rPr lang="en-US" altLang="zh-CN" sz="4000">
                <a:latin typeface="Arial Black" panose="020B0A04020102020204" charset="0"/>
                <a:ea typeface="楷体" panose="02010609060101010101" charset="-122"/>
                <a:cs typeface="Arial Black" panose="020B0A04020102020204" charset="0"/>
                <a:sym typeface="+mn-ea"/>
              </a:rPr>
              <a:t>What is the theme?</a:t>
            </a:r>
            <a:endParaRPr lang="en-US" altLang="zh-CN" sz="4000">
              <a:latin typeface="Arial Black" panose="020B0A04020102020204" charset="0"/>
              <a:ea typeface="楷体" panose="02010609060101010101" charset="-122"/>
              <a:cs typeface="Arial Black" panose="020B0A04020102020204" charset="0"/>
              <a:sym typeface="+mn-ea"/>
            </a:endParaRPr>
          </a:p>
          <a:p>
            <a:pPr>
              <a:lnSpc>
                <a:spcPct val="100000"/>
              </a:lnSpc>
            </a:pPr>
            <a:r>
              <a:rPr lang="en-US" altLang="zh-CN" sz="4000">
                <a:latin typeface="Arial Black" panose="020B0A04020102020204" charset="0"/>
                <a:ea typeface="楷体" panose="02010609060101010101" charset="-122"/>
                <a:cs typeface="Arial Black" panose="020B0A04020102020204" charset="0"/>
                <a:sym typeface="+mn-ea"/>
              </a:rPr>
              <a:t>What is the conflict?</a:t>
            </a:r>
            <a:endParaRPr lang="en-US" altLang="zh-CN" sz="4000">
              <a:latin typeface="Arial Black" panose="020B0A04020102020204" charset="0"/>
              <a:ea typeface="楷体" panose="02010609060101010101" charset="-122"/>
              <a:cs typeface="Arial Black" panose="020B0A04020102020204" charset="0"/>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869313a8-cb30-4267-b035-38f856ae92b9}"/>
  <p:tag name="TABLE_ENDDRAG_ORIGIN_RECT" val="455*107"/>
  <p:tag name="TABLE_ENDDRAG_RECT" val="491*26*455*1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17933</Words>
  <Application>WPS 演示</Application>
  <PresentationFormat>宽屏</PresentationFormat>
  <Paragraphs>332</Paragraphs>
  <Slides>24</Slides>
  <Notes>10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Times New Roman</vt:lpstr>
      <vt:lpstr>HelveticaNeue</vt:lpstr>
      <vt:lpstr>Corbel</vt:lpstr>
      <vt:lpstr>华文新魏</vt:lpstr>
      <vt:lpstr>楷体</vt:lpstr>
      <vt:lpstr>黑体</vt:lpstr>
      <vt:lpstr>Arial Black</vt:lpstr>
      <vt:lpstr>华文行楷</vt:lpstr>
      <vt:lpstr>微软雅黑</vt:lpstr>
      <vt:lpstr>Wingdings</vt:lpstr>
      <vt:lpstr>方正姚体</vt:lpstr>
      <vt:lpstr>Arial Unicode MS</vt:lpstr>
      <vt:lpstr>Calibri</vt:lpstr>
      <vt:lpstr>Verdana</vt:lpstr>
      <vt:lpstr>Arial Narrow</vt:lpstr>
      <vt:lpstr>Brush Script MT</vt:lpstr>
      <vt:lpstr>Office 主题</vt:lpstr>
      <vt:lpstr>PowerPoint 演示文稿</vt:lpstr>
      <vt:lpstr>PowerPoint 演示文稿</vt:lpstr>
      <vt:lpstr>PowerPoint 演示文稿</vt:lpstr>
      <vt:lpstr>PowerPoint 演示文稿</vt:lpstr>
      <vt:lpstr>CK251 Approach</vt:lpstr>
      <vt:lpstr>PowerPoint 演示文稿</vt:lpstr>
      <vt:lpstr>PowerPoint 演示文稿</vt:lpstr>
      <vt:lpstr>CK251 Approach</vt:lpstr>
      <vt:lpstr>CK251 Approach</vt:lpstr>
      <vt:lpstr>Read for the theme and the conflict(s)</vt:lpstr>
      <vt:lpstr>PowerPoint 演示文稿</vt:lpstr>
      <vt:lpstr>CK251 Approach</vt:lpstr>
      <vt:lpstr>Brainstorm useful expressions</vt:lpstr>
      <vt:lpstr>Brainstorm useful expressions</vt:lpstr>
      <vt:lpstr>Brainstorm useful expressions</vt:lpstr>
      <vt:lpstr>Brainstorm useful expressions</vt:lpstr>
      <vt:lpstr>Brainstorm useful expressions</vt:lpstr>
      <vt:lpstr>Brainstorm useful expressions</vt:lpstr>
      <vt:lpstr>Brainstorm useful expressions</vt:lpstr>
      <vt:lpstr>Brainstorm useful expressions</vt:lpstr>
      <vt:lpstr>Brainstorm useful expressions</vt:lpstr>
      <vt:lpstr>Sample 1</vt:lpstr>
      <vt:lpstr>Sample 2</vt:lpstr>
      <vt:lpstr>Thank you!</vt:lpstr>
    </vt:vector>
  </TitlesOfParts>
  <Company>永嘉中学</Company>
  <LinksUpToDate>false</LinksUpToDate>
  <SharedDoc>false</SharedDoc>
  <HyperlinksChanged>false</HyperlinksChanged>
  <AppVersion>14.0000</AppVersion>
  <Manager>朱迁苗</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“CK251法”为续写助力”</dc:title>
  <dc:creator>朱迁苗Carol（永嘉中学）</dc:creator>
  <dc:subject>2021年1月高考续写作文讲评（永嘉中学 朱迁苗）</dc:subject>
  <cp:lastModifiedBy>南山有谷堆</cp:lastModifiedBy>
  <cp:revision>128</cp:revision>
  <dcterms:created xsi:type="dcterms:W3CDTF">2021-01-18T06:01:00Z</dcterms:created>
  <dcterms:modified xsi:type="dcterms:W3CDTF">2021-02-07T10:17:40Z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