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sldIdLst>
    <p:sldId id="269" r:id="rId3"/>
    <p:sldId id="256" r:id="rId4"/>
    <p:sldId id="265" r:id="rId5"/>
    <p:sldId id="266" r:id="rId6"/>
    <p:sldId id="259" r:id="rId8"/>
    <p:sldId id="264" r:id="rId9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31F39-6BC6-47BD-97D0-A967F606DC0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53329-4806-44D0-B4D0-123A3F169B1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31F39-6BC6-47BD-97D0-A967F606DC0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53329-4806-44D0-B4D0-123A3F169B1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31F39-6BC6-47BD-97D0-A967F606DC0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53329-4806-44D0-B4D0-123A3F169B1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31F39-6BC6-47BD-97D0-A967F606DC0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53329-4806-44D0-B4D0-123A3F169B1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31F39-6BC6-47BD-97D0-A967F606DC0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53329-4806-44D0-B4D0-123A3F169B1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31F39-6BC6-47BD-97D0-A967F606DC07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53329-4806-44D0-B4D0-123A3F169B1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31F39-6BC6-47BD-97D0-A967F606DC07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53329-4806-44D0-B4D0-123A3F169B1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31F39-6BC6-47BD-97D0-A967F606DC0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53329-4806-44D0-B4D0-123A3F169B1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31F39-6BC6-47BD-97D0-A967F606DC07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53329-4806-44D0-B4D0-123A3F169B1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31F39-6BC6-47BD-97D0-A967F606DC07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53329-4806-44D0-B4D0-123A3F169B1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31F39-6BC6-47BD-97D0-A967F606DC07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53329-4806-44D0-B4D0-123A3F169B1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C31F39-6BC6-47BD-97D0-A967F606DC0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353329-4806-44D0-B4D0-123A3F169B12}" type="slidenum">
              <a:rPr lang="zh-CN" altLang="en-US" smtClean="0"/>
            </a:fld>
            <a:endParaRPr lang="zh-CN" altLang="en-US"/>
          </a:p>
        </p:txBody>
      </p:sp>
      <p:pic>
        <p:nvPicPr>
          <p:cNvPr id="12" name="图片 11" descr="水印"/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7186295" y="63500"/>
            <a:ext cx="4902200" cy="158686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1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矩形 1"/>
          <p:cNvSpPr>
            <a:spLocks noChangeArrowheads="1"/>
          </p:cNvSpPr>
          <p:nvPr/>
        </p:nvSpPr>
        <p:spPr bwMode="auto">
          <a:xfrm>
            <a:off x="762000" y="1246505"/>
            <a:ext cx="6538595" cy="50158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4000" b="1">
                <a:solidFill>
                  <a:srgbClr val="FF0000"/>
                </a:solidFill>
                <a:latin typeface="HelveticaNeue" panose="02000503000000020004" pitchFamily="2" charset="0"/>
              </a:rPr>
              <a:t>感恩遇见，相互成就，本课件资料仅供您个人参考、教学使用，严禁自行在网络传播，违者依知识产权法追究法律责任。</a:t>
            </a:r>
            <a:endParaRPr lang="en-US" altLang="zh-CN" sz="4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US" altLang="zh-CN" sz="4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4000" b="1">
                <a:solidFill>
                  <a:srgbClr val="FF0000"/>
                </a:solidFill>
                <a:latin typeface="HelveticaNeue" panose="02000503000000020004" pitchFamily="2" charset="0"/>
              </a:rPr>
              <a:t>更多教学资源请关注</a:t>
            </a:r>
            <a:endParaRPr lang="en-US" altLang="zh-CN" sz="4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4000" b="1">
                <a:solidFill>
                  <a:srgbClr val="FF0000"/>
                </a:solidFill>
                <a:latin typeface="HelveticaNeue" panose="02000503000000020004" pitchFamily="2" charset="0"/>
              </a:rPr>
              <a:t>公众号：溯恩高中英语</a:t>
            </a:r>
            <a:endParaRPr lang="zh-CN" altLang="en-US" sz="4000" b="1">
              <a:solidFill>
                <a:srgbClr val="FF0000"/>
              </a:solidFill>
              <a:latin typeface="HelveticaNeue" panose="02000503000000020004" pitchFamily="2" charset="0"/>
            </a:endParaRPr>
          </a:p>
        </p:txBody>
      </p:sp>
      <p:pic>
        <p:nvPicPr>
          <p:cNvPr id="14338" name="图片 2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1385" y="2273935"/>
            <a:ext cx="3359150" cy="335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矩形 3"/>
          <p:cNvSpPr>
            <a:spLocks noChangeArrowheads="1"/>
          </p:cNvSpPr>
          <p:nvPr/>
        </p:nvSpPr>
        <p:spPr bwMode="auto">
          <a:xfrm>
            <a:off x="7311390" y="1616710"/>
            <a:ext cx="3603625" cy="7067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4000" b="1">
                <a:latin typeface="华文新魏" panose="02010800040101010101" pitchFamily="2" charset="-122"/>
              </a:rPr>
              <a:t>知识产权声明</a:t>
            </a:r>
            <a:endParaRPr lang="zh-CN" altLang="en-US" sz="4000" b="1">
              <a:latin typeface="华文新魏" panose="02010800040101010101" pitchFamily="2" charset="-122"/>
            </a:endParaRPr>
          </a:p>
        </p:txBody>
      </p:sp>
      <p:pic>
        <p:nvPicPr>
          <p:cNvPr id="12" name="图片 11" descr="水印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186295" y="63500"/>
            <a:ext cx="4902200" cy="1586865"/>
          </a:xfrm>
          <a:prstGeom prst="rect">
            <a:avLst/>
          </a:prstGeom>
        </p:spPr>
      </p:pic>
    </p:spTree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167640" y="2581910"/>
            <a:ext cx="7721600" cy="5835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sym typeface="宋体" panose="02010600030101010101" pitchFamily="2" charset="-122"/>
              </a:rPr>
              <a:t>Episode 5  The Demon of Chaos</a:t>
            </a:r>
            <a:endParaRPr lang="en-US" altLang="zh-CN" sz="3200" b="1" dirty="0">
              <a:solidFill>
                <a:srgbClr val="FF0000"/>
              </a:solidFill>
              <a:latin typeface="Times New Roman" panose="02020603050405020304" pitchFamily="18" charset="0"/>
              <a:sym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177165" y="59055"/>
            <a:ext cx="12301855" cy="67392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altLang="zh-CN" sz="2400" b="1" kern="0" dirty="0">
                <a:effectLst/>
                <a:latin typeface="Calibri" panose="020F0502020204030204" charset="0"/>
                <a:ea typeface="等线" panose="02010600030101010101" pitchFamily="2" charset="-122"/>
                <a:cs typeface="Calibri" panose="020F0502020204030204" charset="0"/>
              </a:rPr>
              <a:t>Part 1 quiz</a:t>
            </a:r>
            <a:r>
              <a:rPr lang="en-US" sz="1100" b="0">
                <a:latin typeface="Calibri" panose="020F0502020204030204" charset="0"/>
                <a:cs typeface="Calibri" panose="020F0502020204030204" charset="0"/>
              </a:rPr>
              <a:t> </a:t>
            </a:r>
            <a:r>
              <a:rPr lang="en-US" altLang="zh-CN" sz="2400" b="1" kern="0" dirty="0">
                <a:effectLst/>
                <a:latin typeface="Calibri" panose="020F0502020204030204" charset="0"/>
                <a:ea typeface="等线" panose="02010600030101010101" pitchFamily="2" charset="-122"/>
                <a:cs typeface="Calibri" panose="020F0502020204030204" charset="0"/>
              </a:rPr>
              <a:t>1. Why did Wukong go after the demon?</a:t>
            </a:r>
            <a:endParaRPr lang="en-US" altLang="zh-CN" sz="2400" b="1" kern="0" dirty="0">
              <a:effectLst/>
              <a:latin typeface="Calibri" panose="020F0502020204030204" charset="0"/>
              <a:ea typeface="等线" panose="02010600030101010101" pitchFamily="2" charset="-122"/>
              <a:cs typeface="Calibri" panose="020F0502020204030204" charset="0"/>
            </a:endParaRPr>
          </a:p>
          <a:p>
            <a:pPr indent="0"/>
            <a:r>
              <a:rPr lang="en-US" altLang="zh-CN" sz="2400" kern="0" dirty="0">
                <a:effectLst/>
                <a:latin typeface="Calibri" panose="020F0502020204030204" charset="0"/>
                <a:ea typeface="等线" panose="02010600030101010101" pitchFamily="2" charset="-122"/>
                <a:cs typeface="Calibri" panose="020F0502020204030204" charset="0"/>
              </a:rPr>
              <a:t> A. to rescue the kidnapped monkey   </a:t>
            </a:r>
            <a:endParaRPr lang="en-US" altLang="zh-CN" sz="2400" kern="0" dirty="0">
              <a:effectLst/>
              <a:latin typeface="Calibri" panose="020F0502020204030204" charset="0"/>
              <a:ea typeface="等线" panose="02010600030101010101" pitchFamily="2" charset="-122"/>
              <a:cs typeface="Calibri" panose="020F0502020204030204" charset="0"/>
            </a:endParaRPr>
          </a:p>
          <a:p>
            <a:pPr indent="0"/>
            <a:r>
              <a:rPr lang="en-US" altLang="zh-CN" sz="2400" kern="0" dirty="0">
                <a:effectLst/>
                <a:latin typeface="Calibri" panose="020F0502020204030204" charset="0"/>
                <a:ea typeface="等线" panose="02010600030101010101" pitchFamily="2" charset="-122"/>
                <a:cs typeface="Calibri" panose="020F0502020204030204" charset="0"/>
              </a:rPr>
              <a:t> B. to show how powerful he is</a:t>
            </a:r>
            <a:endParaRPr lang="en-US" altLang="zh-CN" sz="2400" kern="0" dirty="0">
              <a:effectLst/>
              <a:latin typeface="Calibri" panose="020F0502020204030204" charset="0"/>
              <a:ea typeface="等线" panose="02010600030101010101" pitchFamily="2" charset="-122"/>
              <a:cs typeface="Calibri" panose="020F0502020204030204" charset="0"/>
            </a:endParaRPr>
          </a:p>
          <a:p>
            <a:pPr indent="0"/>
            <a:r>
              <a:rPr lang="en-US" altLang="zh-CN" sz="2400" kern="0" dirty="0">
                <a:effectLst/>
                <a:latin typeface="Calibri" panose="020F0502020204030204" charset="0"/>
                <a:ea typeface="等线" panose="02010600030101010101" pitchFamily="2" charset="-122"/>
                <a:cs typeface="Calibri" panose="020F0502020204030204" charset="0"/>
              </a:rPr>
              <a:t> C. to be friends with the demon</a:t>
            </a:r>
            <a:endParaRPr lang="en-US" altLang="zh-CN" sz="2400" kern="0" dirty="0">
              <a:effectLst/>
              <a:latin typeface="Calibri" panose="020F0502020204030204" charset="0"/>
              <a:ea typeface="等线" panose="02010600030101010101" pitchFamily="2" charset="-122"/>
              <a:cs typeface="Calibri" panose="020F0502020204030204" charset="0"/>
            </a:endParaRPr>
          </a:p>
          <a:p>
            <a:pPr indent="0"/>
            <a:r>
              <a:rPr lang="en-US" altLang="zh-CN" sz="2400" b="1" kern="0" dirty="0">
                <a:effectLst/>
                <a:latin typeface="Calibri" panose="020F0502020204030204" charset="0"/>
                <a:ea typeface="等线" panose="02010600030101010101" pitchFamily="2" charset="-122"/>
                <a:cs typeface="Calibri" panose="020F0502020204030204" charset="0"/>
              </a:rPr>
              <a:t>2. Where did the demon live?</a:t>
            </a:r>
            <a:endParaRPr lang="en-US" altLang="zh-CN" sz="2400" b="1" kern="0" dirty="0">
              <a:effectLst/>
              <a:latin typeface="Calibri" panose="020F0502020204030204" charset="0"/>
              <a:ea typeface="等线" panose="02010600030101010101" pitchFamily="2" charset="-122"/>
              <a:cs typeface="Calibri" panose="020F0502020204030204" charset="0"/>
            </a:endParaRPr>
          </a:p>
          <a:p>
            <a:pPr indent="0"/>
            <a:r>
              <a:rPr lang="en-US" altLang="zh-CN" sz="2400" kern="0" dirty="0">
                <a:effectLst/>
                <a:latin typeface="Calibri" panose="020F0502020204030204" charset="0"/>
                <a:ea typeface="等线" panose="02010600030101010101" pitchFamily="2" charset="-122"/>
                <a:cs typeface="Calibri" panose="020F0502020204030204" charset="0"/>
              </a:rPr>
              <a:t> A. the Fruit and Flower mountain   B. a cave on a gloomy mountain   C. the Cloud Palace</a:t>
            </a:r>
            <a:endParaRPr lang="en-US" altLang="zh-CN" sz="2400" b="1" kern="0" dirty="0">
              <a:effectLst/>
              <a:latin typeface="Calibri" panose="020F0502020204030204" charset="0"/>
              <a:ea typeface="等线" panose="02010600030101010101" pitchFamily="2" charset="-122"/>
              <a:cs typeface="Calibri" panose="020F0502020204030204" charset="0"/>
            </a:endParaRPr>
          </a:p>
          <a:p>
            <a:pPr indent="0"/>
            <a:r>
              <a:rPr lang="en-US" altLang="zh-CN" sz="2400" b="1" kern="0" dirty="0">
                <a:effectLst/>
                <a:latin typeface="Calibri" panose="020F0502020204030204" charset="0"/>
                <a:ea typeface="等线" panose="02010600030101010101" pitchFamily="2" charset="-122"/>
                <a:cs typeface="Calibri" panose="020F0502020204030204" charset="0"/>
              </a:rPr>
              <a:t>3. What did the demon ask his guards to bring?</a:t>
            </a:r>
            <a:endParaRPr lang="en-US" altLang="zh-CN" sz="2400" b="1" kern="0" dirty="0">
              <a:effectLst/>
              <a:latin typeface="Calibri" panose="020F0502020204030204" charset="0"/>
              <a:ea typeface="等线" panose="02010600030101010101" pitchFamily="2" charset="-122"/>
              <a:cs typeface="Calibri" panose="020F0502020204030204" charset="0"/>
            </a:endParaRPr>
          </a:p>
          <a:p>
            <a:pPr indent="0"/>
            <a:r>
              <a:rPr lang="en-US" altLang="zh-CN" sz="2400" kern="0" dirty="0">
                <a:effectLst/>
                <a:latin typeface="Calibri" panose="020F0502020204030204" charset="0"/>
                <a:ea typeface="等线" panose="02010600030101010101" pitchFamily="2" charset="-122"/>
                <a:cs typeface="Calibri" panose="020F0502020204030204" charset="0"/>
              </a:rPr>
              <a:t> A. a sword and armor  B. a meal    C. a fake monkey</a:t>
            </a:r>
            <a:endParaRPr lang="en-US" altLang="zh-CN" sz="2400" b="1" kern="0" dirty="0">
              <a:effectLst/>
              <a:latin typeface="Calibri" panose="020F0502020204030204" charset="0"/>
              <a:ea typeface="等线" panose="02010600030101010101" pitchFamily="2" charset="-122"/>
              <a:cs typeface="Calibri" panose="020F0502020204030204" charset="0"/>
            </a:endParaRPr>
          </a:p>
          <a:p>
            <a:pPr indent="0"/>
            <a:r>
              <a:rPr lang="en-US" altLang="zh-CN" sz="2400" b="1" kern="0" dirty="0">
                <a:effectLst/>
                <a:latin typeface="Calibri" panose="020F0502020204030204" charset="0"/>
                <a:ea typeface="等线" panose="02010600030101010101" pitchFamily="2" charset="-122"/>
                <a:cs typeface="Calibri" panose="020F0502020204030204" charset="0"/>
              </a:rPr>
              <a:t>4. What did Wukong use to destroy the demon?</a:t>
            </a:r>
            <a:endParaRPr lang="en-US" altLang="zh-CN" sz="2400" b="1" kern="0" dirty="0">
              <a:effectLst/>
              <a:latin typeface="Calibri" panose="020F0502020204030204" charset="0"/>
              <a:ea typeface="等线" panose="02010600030101010101" pitchFamily="2" charset="-122"/>
              <a:cs typeface="Calibri" panose="020F0502020204030204" charset="0"/>
            </a:endParaRPr>
          </a:p>
          <a:p>
            <a:pPr indent="0"/>
            <a:r>
              <a:rPr lang="en-US" altLang="zh-CN" sz="2400" kern="0" dirty="0">
                <a:effectLst/>
                <a:latin typeface="Calibri" panose="020F0502020204030204" charset="0"/>
                <a:ea typeface="等线" panose="02010600030101010101" pitchFamily="2" charset="-122"/>
                <a:cs typeface="Calibri" panose="020F0502020204030204" charset="0"/>
              </a:rPr>
              <a:t> A. a sword   B. a spear   C. a magic spell</a:t>
            </a:r>
            <a:endParaRPr lang="en-US" altLang="zh-CN" sz="2400" b="1" kern="0" dirty="0">
              <a:effectLst/>
              <a:latin typeface="Calibri" panose="020F0502020204030204" charset="0"/>
              <a:ea typeface="等线" panose="02010600030101010101" pitchFamily="2" charset="-122"/>
              <a:cs typeface="Calibri" panose="020F0502020204030204" charset="0"/>
            </a:endParaRPr>
          </a:p>
          <a:p>
            <a:pPr indent="0"/>
            <a:endParaRPr lang="en-US" altLang="zh-CN" sz="2400" b="1" kern="0" dirty="0">
              <a:effectLst/>
              <a:latin typeface="Calibri" panose="020F0502020204030204" charset="0"/>
              <a:ea typeface="等线" panose="02010600030101010101" pitchFamily="2" charset="-122"/>
              <a:cs typeface="Calibri" panose="020F0502020204030204" charset="0"/>
            </a:endParaRPr>
          </a:p>
          <a:p>
            <a:pPr indent="0"/>
            <a:r>
              <a:rPr lang="en-US" altLang="zh-CN" sz="2400" b="1" kern="0" dirty="0">
                <a:effectLst/>
                <a:latin typeface="Calibri" panose="020F0502020204030204" charset="0"/>
                <a:ea typeface="等线" panose="02010600030101010101" pitchFamily="2" charset="-122"/>
                <a:cs typeface="Calibri" panose="020F0502020204030204" charset="0"/>
              </a:rPr>
              <a:t>5. What did Wukong teach his subjects? A. how to fly on clouds  B. how to use magic spells C. how to fight with swords and spears</a:t>
            </a:r>
            <a:endParaRPr lang="en-US" sz="1050" b="1">
              <a:latin typeface="Calibri" panose="020F0502020204030204" charset="0"/>
              <a:cs typeface="Calibri" panose="020F0502020204030204" charset="0"/>
            </a:endParaRPr>
          </a:p>
          <a:p>
            <a:pPr indent="0"/>
            <a:r>
              <a:rPr lang="en-US" sz="1050" b="0">
                <a:latin typeface="Calibri" panose="020F0502020204030204" charset="0"/>
                <a:cs typeface="Calibri" panose="020F0502020204030204" charset="0"/>
              </a:rPr>
              <a:t>      </a:t>
            </a:r>
            <a:r>
              <a:rPr lang="en-US" sz="2400" b="1">
                <a:latin typeface="Calibri" panose="020F0502020204030204" charset="0"/>
                <a:ea typeface="等线" panose="02010600030101010101" pitchFamily="2" charset="-122"/>
                <a:cs typeface="Calibri" panose="020F0502020204030204" charset="0"/>
              </a:rPr>
              <a:t>Keys:</a:t>
            </a:r>
            <a:r>
              <a:rPr lang="en-US" sz="2400" b="1">
                <a:latin typeface="Calibri" panose="020F0502020204030204" charset="0"/>
                <a:cs typeface="Calibri" panose="020F0502020204030204" charset="0"/>
              </a:rPr>
              <a:t>ABACC</a:t>
            </a:r>
            <a:r>
              <a:rPr lang="en-US" sz="1050" b="1">
                <a:latin typeface="Calibri" panose="020F0502020204030204" charset="0"/>
                <a:ea typeface="等线" panose="02010600030101010101" pitchFamily="2" charset="-122"/>
                <a:cs typeface="Calibri" panose="020F0502020204030204" charset="0"/>
              </a:rPr>
              <a:t> </a:t>
            </a:r>
            <a:endParaRPr lang="zh-CN" altLang="en-US">
              <a:latin typeface="Calibri" panose="020F0502020204030204" charset="0"/>
              <a:cs typeface="Calibri" panose="020F050202020403020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2" name="文本框 61"/>
          <p:cNvSpPr txBox="1"/>
          <p:nvPr/>
        </p:nvSpPr>
        <p:spPr>
          <a:xfrm>
            <a:off x="0" y="0"/>
            <a:ext cx="12844780" cy="69856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800" b="1" dirty="0">
                <a:latin typeface="Calibri" panose="020F0502020204030204" charset="0"/>
                <a:cs typeface="Calibri" panose="020F0502020204030204" charset="0"/>
              </a:rPr>
              <a:t>Part2 vocabulary</a:t>
            </a:r>
            <a:endParaRPr lang="en-US" altLang="zh-CN" sz="2800" b="1" dirty="0">
              <a:latin typeface="Calibri" panose="020F0502020204030204" charset="0"/>
              <a:cs typeface="Calibri" panose="020F0502020204030204" charset="0"/>
            </a:endParaRPr>
          </a:p>
          <a:p>
            <a:endParaRPr lang="en-US" altLang="zh-CN" sz="2800" b="1" dirty="0">
              <a:latin typeface="Calibri" panose="020F0502020204030204" charset="0"/>
              <a:cs typeface="Calibri" panose="020F0502020204030204" charset="0"/>
            </a:endParaRPr>
          </a:p>
          <a:p>
            <a:r>
              <a:rPr lang="en-US" altLang="zh-CN" sz="2800" b="1" dirty="0">
                <a:latin typeface="Calibri" panose="020F0502020204030204" charset="0"/>
                <a:cs typeface="Calibri" panose="020F0502020204030204" charset="0"/>
              </a:rPr>
              <a:t>1.demon魔⿁，恶魔    </a:t>
            </a:r>
            <a:endParaRPr lang="en-US" altLang="zh-CN" sz="2800" b="1" dirty="0">
              <a:latin typeface="Calibri" panose="020F0502020204030204" charset="0"/>
              <a:cs typeface="Calibri" panose="020F0502020204030204" charset="0"/>
            </a:endParaRPr>
          </a:p>
          <a:p>
            <a:r>
              <a:rPr lang="en-US" altLang="zh-CN" sz="2800" b="1" dirty="0">
                <a:latin typeface="Calibri" panose="020F0502020204030204" charset="0"/>
                <a:cs typeface="Calibri" panose="020F0502020204030204" charset="0"/>
              </a:rPr>
              <a:t>A demon attacked us.</a:t>
            </a:r>
            <a:endParaRPr lang="en-US" altLang="zh-CN" sz="2800" b="1" dirty="0">
              <a:latin typeface="Calibri" panose="020F0502020204030204" charset="0"/>
              <a:cs typeface="Calibri" panose="020F0502020204030204" charset="0"/>
            </a:endParaRPr>
          </a:p>
          <a:p>
            <a:r>
              <a:rPr lang="en-US" altLang="zh-CN" sz="2800" b="1" dirty="0">
                <a:latin typeface="Calibri" panose="020F0502020204030204" charset="0"/>
                <a:cs typeface="Calibri" panose="020F0502020204030204" charset="0"/>
              </a:rPr>
              <a:t>2.kidnap绑架，诱拐    </a:t>
            </a:r>
            <a:endParaRPr lang="en-US" altLang="zh-CN" sz="2800" b="1" dirty="0">
              <a:latin typeface="Calibri" panose="020F0502020204030204" charset="0"/>
              <a:cs typeface="Calibri" panose="020F0502020204030204" charset="0"/>
            </a:endParaRPr>
          </a:p>
          <a:p>
            <a:r>
              <a:rPr lang="en-US" altLang="zh-CN" sz="2800" b="1" dirty="0">
                <a:latin typeface="Calibri" panose="020F0502020204030204" charset="0"/>
                <a:cs typeface="Calibri" panose="020F0502020204030204" charset="0"/>
              </a:rPr>
              <a:t> He stole most of our things and</a:t>
            </a:r>
            <a:r>
              <a:rPr lang="en-US" altLang="zh-CN" sz="2800" b="1" dirty="0">
                <a:solidFill>
                  <a:srgbClr val="FF0000"/>
                </a:solidFill>
                <a:latin typeface="Calibri" panose="020F0502020204030204" charset="0"/>
                <a:cs typeface="Calibri" panose="020F0502020204030204" charset="0"/>
              </a:rPr>
              <a:t> kidnapped</a:t>
            </a:r>
            <a:r>
              <a:rPr lang="en-US" altLang="zh-CN" sz="2800" b="1" dirty="0">
                <a:latin typeface="Calibri" panose="020F0502020204030204" charset="0"/>
                <a:cs typeface="Calibri" panose="020F0502020204030204" charset="0"/>
              </a:rPr>
              <a:t> many of us.</a:t>
            </a:r>
            <a:endParaRPr lang="en-US" altLang="zh-CN" sz="2800" b="1" dirty="0">
              <a:latin typeface="Calibri" panose="020F0502020204030204" charset="0"/>
              <a:cs typeface="Calibri" panose="020F0502020204030204" charset="0"/>
            </a:endParaRPr>
          </a:p>
          <a:p>
            <a:r>
              <a:rPr lang="en-US" altLang="zh-CN" sz="2800" b="1" dirty="0">
                <a:latin typeface="Calibri" panose="020F0502020204030204" charset="0"/>
                <a:cs typeface="Calibri" panose="020F0502020204030204" charset="0"/>
              </a:rPr>
              <a:t>3.furious⾮常愤怒的     Wukong was furious.</a:t>
            </a:r>
            <a:endParaRPr lang="en-US" altLang="zh-CN" sz="2800" b="1" dirty="0">
              <a:latin typeface="Calibri" panose="020F0502020204030204" charset="0"/>
              <a:cs typeface="Calibri" panose="020F0502020204030204" charset="0"/>
            </a:endParaRPr>
          </a:p>
          <a:p>
            <a:r>
              <a:rPr lang="en-US" altLang="zh-CN" sz="2800" b="1" dirty="0">
                <a:latin typeface="Calibri" panose="020F0502020204030204" charset="0"/>
                <a:cs typeface="Calibri" panose="020F0502020204030204" charset="0"/>
              </a:rPr>
              <a:t>4.handle处理，对待       I will </a:t>
            </a:r>
            <a:r>
              <a:rPr lang="en-US" altLang="zh-CN" sz="2800" b="1" dirty="0">
                <a:solidFill>
                  <a:srgbClr val="FF0000"/>
                </a:solidFill>
                <a:latin typeface="Calibri" panose="020F0502020204030204" charset="0"/>
                <a:cs typeface="Calibri" panose="020F0502020204030204" charset="0"/>
              </a:rPr>
              <a:t>handle the demon</a:t>
            </a:r>
            <a:r>
              <a:rPr lang="en-US" altLang="zh-CN" sz="2800" b="1" dirty="0">
                <a:latin typeface="Calibri" panose="020F0502020204030204" charset="0"/>
                <a:cs typeface="Calibri" panose="020F0502020204030204" charset="0"/>
              </a:rPr>
              <a:t>.</a:t>
            </a:r>
            <a:endParaRPr lang="en-US" altLang="zh-CN" sz="2800" b="1" dirty="0">
              <a:latin typeface="Calibri" panose="020F0502020204030204" charset="0"/>
              <a:cs typeface="Calibri" panose="020F0502020204030204" charset="0"/>
            </a:endParaRPr>
          </a:p>
          <a:p>
            <a:r>
              <a:rPr lang="en-US" altLang="zh-CN" sz="2800" b="1" dirty="0">
                <a:latin typeface="Calibri" panose="020F0502020204030204" charset="0"/>
                <a:cs typeface="Calibri" panose="020F0502020204030204" charset="0"/>
              </a:rPr>
              <a:t>5.subject 1. ⾂服者，国民，(2. (故事等的)主题，3. 科⽬)   </a:t>
            </a:r>
            <a:endParaRPr lang="en-US" altLang="zh-CN" sz="2800" b="1" dirty="0">
              <a:latin typeface="Calibri" panose="020F0502020204030204" charset="0"/>
              <a:cs typeface="Calibri" panose="020F0502020204030204" charset="0"/>
            </a:endParaRPr>
          </a:p>
          <a:p>
            <a:r>
              <a:rPr lang="en-US" altLang="zh-CN" sz="2800" b="1" dirty="0">
                <a:latin typeface="Calibri" panose="020F0502020204030204" charset="0"/>
                <a:cs typeface="Calibri" panose="020F0502020204030204" charset="0"/>
              </a:rPr>
              <a:t>His subjects </a:t>
            </a:r>
            <a:r>
              <a:rPr lang="en-US" altLang="zh-CN" sz="2800" b="1" dirty="0">
                <a:solidFill>
                  <a:srgbClr val="FF0000"/>
                </a:solidFill>
                <a:latin typeface="Calibri" panose="020F0502020204030204" charset="0"/>
                <a:cs typeface="Calibri" panose="020F0502020204030204" charset="0"/>
              </a:rPr>
              <a:t>stared in amazement</a:t>
            </a:r>
            <a:r>
              <a:rPr lang="en-US" altLang="zh-CN" sz="2800" b="1" dirty="0">
                <a:latin typeface="Calibri" panose="020F0502020204030204" charset="0"/>
                <a:cs typeface="Calibri" panose="020F0502020204030204" charset="0"/>
              </a:rPr>
              <a:t>.</a:t>
            </a:r>
            <a:endParaRPr lang="en-US" altLang="zh-CN" sz="2800" b="1" dirty="0">
              <a:latin typeface="Calibri" panose="020F0502020204030204" charset="0"/>
              <a:cs typeface="Calibri" panose="020F0502020204030204" charset="0"/>
            </a:endParaRPr>
          </a:p>
          <a:p>
            <a:r>
              <a:rPr lang="en-US" altLang="zh-CN" sz="2800" b="1" dirty="0">
                <a:latin typeface="Calibri" panose="020F0502020204030204" charset="0"/>
                <a:cs typeface="Calibri" panose="020F0502020204030204" charset="0"/>
              </a:rPr>
              <a:t>6.gloomy 忧郁的，阴郁的   Wukong soon spotted </a:t>
            </a:r>
            <a:r>
              <a:rPr lang="en-US" altLang="zh-CN" sz="2800" b="1" dirty="0">
                <a:solidFill>
                  <a:srgbClr val="FF0000"/>
                </a:solidFill>
                <a:latin typeface="Calibri" panose="020F0502020204030204" charset="0"/>
                <a:cs typeface="Calibri" panose="020F0502020204030204" charset="0"/>
              </a:rPr>
              <a:t>a gloomy mountain</a:t>
            </a:r>
            <a:r>
              <a:rPr lang="en-US" altLang="zh-CN" sz="2800" b="1" dirty="0">
                <a:latin typeface="Calibri" panose="020F0502020204030204" charset="0"/>
                <a:cs typeface="Calibri" panose="020F0502020204030204" charset="0"/>
              </a:rPr>
              <a:t>.</a:t>
            </a:r>
            <a:endParaRPr lang="en-US" altLang="zh-CN" sz="2800" b="1" dirty="0">
              <a:latin typeface="Calibri" panose="020F0502020204030204" charset="0"/>
              <a:cs typeface="Calibri" panose="020F0502020204030204" charset="0"/>
            </a:endParaRPr>
          </a:p>
          <a:p>
            <a:r>
              <a:rPr lang="en-US" altLang="zh-CN" sz="2800" b="1" dirty="0">
                <a:latin typeface="Calibri" panose="020F0502020204030204" charset="0"/>
                <a:cs typeface="Calibri" panose="020F0502020204030204" charset="0"/>
              </a:rPr>
              <a:t>7.entrance 入口 </a:t>
            </a:r>
            <a:endParaRPr lang="en-US" altLang="zh-CN" sz="2800" b="1" dirty="0">
              <a:latin typeface="Calibri" panose="020F0502020204030204" charset="0"/>
              <a:cs typeface="Calibri" panose="020F0502020204030204" charset="0"/>
            </a:endParaRPr>
          </a:p>
          <a:p>
            <a:r>
              <a:rPr lang="en-US" altLang="zh-CN" sz="2800" b="1" dirty="0">
                <a:latin typeface="Calibri" panose="020F0502020204030204" charset="0"/>
                <a:cs typeface="Calibri" panose="020F0502020204030204" charset="0"/>
              </a:rPr>
              <a:t>Two guards stood at the entrance, practicing sword fighting.</a:t>
            </a:r>
            <a:endParaRPr lang="en-US" altLang="zh-CN" sz="2800" b="1" dirty="0">
              <a:latin typeface="Calibri" panose="020F0502020204030204" charset="0"/>
              <a:cs typeface="Calibri" panose="020F0502020204030204" charset="0"/>
            </a:endParaRPr>
          </a:p>
          <a:p>
            <a:r>
              <a:rPr lang="en-US" altLang="zh-CN" sz="2800" b="1" dirty="0">
                <a:latin typeface="Calibri" panose="020F0502020204030204" charset="0"/>
                <a:cs typeface="Calibri" panose="020F0502020204030204" charset="0"/>
              </a:rPr>
              <a:t>8.revenge 报仇，报复 I want </a:t>
            </a:r>
            <a:r>
              <a:rPr lang="en-US" altLang="zh-CN" sz="2800" b="1" dirty="0">
                <a:solidFill>
                  <a:srgbClr val="FF0000"/>
                </a:solidFill>
                <a:latin typeface="Calibri" panose="020F0502020204030204" charset="0"/>
                <a:cs typeface="Calibri" panose="020F0502020204030204" charset="0"/>
              </a:rPr>
              <a:t>revenge</a:t>
            </a:r>
            <a:r>
              <a:rPr lang="en-US" altLang="zh-CN" sz="2800" b="1" dirty="0">
                <a:latin typeface="Calibri" panose="020F0502020204030204" charset="0"/>
                <a:cs typeface="Calibri" panose="020F0502020204030204" charset="0"/>
              </a:rPr>
              <a:t>!</a:t>
            </a:r>
            <a:endParaRPr lang="en-US" altLang="zh-CN" sz="2800" b="1" dirty="0">
              <a:latin typeface="Calibri" panose="020F0502020204030204" charset="0"/>
              <a:cs typeface="Calibri" panose="020F0502020204030204" charset="0"/>
            </a:endParaRPr>
          </a:p>
          <a:p>
            <a:r>
              <a:rPr lang="en-US" altLang="zh-CN" sz="2800" b="1" dirty="0">
                <a:latin typeface="Calibri" panose="020F0502020204030204" charset="0"/>
                <a:cs typeface="Calibri" panose="020F0502020204030204" charset="0"/>
              </a:rPr>
              <a:t>9.shriek(尖声)说话，尖叫  "Ahh!" the guards </a:t>
            </a:r>
            <a:r>
              <a:rPr lang="en-US" altLang="zh-CN" sz="2800" b="1" dirty="0">
                <a:solidFill>
                  <a:srgbClr val="FF0000"/>
                </a:solidFill>
                <a:latin typeface="Calibri" panose="020F0502020204030204" charset="0"/>
                <a:cs typeface="Calibri" panose="020F0502020204030204" charset="0"/>
              </a:rPr>
              <a:t>shrieked</a:t>
            </a:r>
            <a:r>
              <a:rPr lang="en-US" altLang="zh-CN" sz="2800" b="1" dirty="0">
                <a:latin typeface="Calibri" panose="020F0502020204030204" charset="0"/>
                <a:cs typeface="Calibri" panose="020F0502020204030204" charset="0"/>
              </a:rPr>
              <a:t>, and ran into the cave.</a:t>
            </a:r>
            <a:endParaRPr lang="en-US" altLang="zh-CN" sz="2800" b="1" dirty="0">
              <a:latin typeface="Calibri" panose="020F0502020204030204" charset="0"/>
              <a:cs typeface="Calibri" panose="020F0502020204030204" charset="0"/>
            </a:endParaRPr>
          </a:p>
          <a:p>
            <a:endParaRPr lang="en-US" altLang="zh-CN" sz="2800" b="1" dirty="0">
              <a:latin typeface="Calibri" panose="020F0502020204030204" charset="0"/>
              <a:cs typeface="Calibri" panose="020F050202020403020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201727" y="798413"/>
            <a:ext cx="12235991" cy="52622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800" b="1" dirty="0">
                <a:latin typeface="Calibri" panose="020F0502020204030204" charset="0"/>
                <a:cs typeface="Calibri" panose="020F0502020204030204" charset="0"/>
              </a:rPr>
              <a:t>10.sage圣⼈，圣贤 I learned many things from a sage.</a:t>
            </a:r>
            <a:endParaRPr lang="en-US" altLang="zh-CN" sz="2800" b="1" dirty="0">
              <a:latin typeface="Calibri" panose="020F0502020204030204" charset="0"/>
              <a:cs typeface="Calibri" panose="020F0502020204030204" charset="0"/>
            </a:endParaRPr>
          </a:p>
          <a:p>
            <a:r>
              <a:rPr lang="en-US" altLang="zh-CN" sz="2800" b="1" dirty="0">
                <a:latin typeface="Calibri" panose="020F0502020204030204" charset="0"/>
                <a:cs typeface="Calibri" panose="020F0502020204030204" charset="0"/>
              </a:rPr>
              <a:t>11.handful⼀撮，⼀把 </a:t>
            </a:r>
            <a:endParaRPr lang="en-US" altLang="zh-CN" sz="2800" b="1" dirty="0">
              <a:latin typeface="Calibri" panose="020F0502020204030204" charset="0"/>
              <a:cs typeface="Calibri" panose="020F0502020204030204" charset="0"/>
            </a:endParaRPr>
          </a:p>
          <a:p>
            <a:r>
              <a:rPr lang="en-US" altLang="zh-CN" sz="2800" b="1" dirty="0">
                <a:latin typeface="Calibri" panose="020F0502020204030204" charset="0"/>
                <a:cs typeface="Calibri" panose="020F0502020204030204" charset="0"/>
              </a:rPr>
              <a:t>Wukong pulled out</a:t>
            </a:r>
            <a:r>
              <a:rPr lang="en-US" altLang="zh-CN" sz="2800" b="1" dirty="0">
                <a:solidFill>
                  <a:srgbClr val="FF0000"/>
                </a:solidFill>
                <a:latin typeface="Calibri" panose="020F0502020204030204" charset="0"/>
                <a:cs typeface="Calibri" panose="020F0502020204030204" charset="0"/>
              </a:rPr>
              <a:t> a handful of </a:t>
            </a:r>
            <a:r>
              <a:rPr lang="en-US" altLang="zh-CN" sz="2800" b="1" dirty="0">
                <a:latin typeface="Calibri" panose="020F0502020204030204" charset="0"/>
                <a:cs typeface="Calibri" panose="020F0502020204030204" charset="0"/>
              </a:rPr>
              <a:t>his own hair and blew on it.</a:t>
            </a:r>
            <a:endParaRPr lang="en-US" altLang="zh-CN" sz="2800" b="1" dirty="0">
              <a:latin typeface="Calibri" panose="020F0502020204030204" charset="0"/>
              <a:cs typeface="Calibri" panose="020F0502020204030204" charset="0"/>
            </a:endParaRPr>
          </a:p>
          <a:p>
            <a:r>
              <a:rPr lang="en-US" altLang="zh-CN" sz="2800" b="1" dirty="0">
                <a:latin typeface="Calibri" panose="020F0502020204030204" charset="0"/>
                <a:cs typeface="Calibri" panose="020F0502020204030204" charset="0"/>
              </a:rPr>
              <a:t>12.strand(绳、线等的)⼀股，⼀缕 </a:t>
            </a:r>
            <a:endParaRPr lang="en-US" altLang="zh-CN" sz="2800" b="1" dirty="0">
              <a:latin typeface="Calibri" panose="020F0502020204030204" charset="0"/>
              <a:cs typeface="Calibri" panose="020F0502020204030204" charset="0"/>
            </a:endParaRPr>
          </a:p>
          <a:p>
            <a:r>
              <a:rPr lang="en-US" altLang="zh-CN" sz="2800" b="1" dirty="0">
                <a:solidFill>
                  <a:srgbClr val="FF0000"/>
                </a:solidFill>
                <a:latin typeface="Calibri" panose="020F0502020204030204" charset="0"/>
                <a:cs typeface="Calibri" panose="020F0502020204030204" charset="0"/>
              </a:rPr>
              <a:t>Each strand of </a:t>
            </a:r>
            <a:r>
              <a:rPr lang="en-US" altLang="zh-CN" sz="2800" b="1" dirty="0">
                <a:latin typeface="Calibri" panose="020F0502020204030204" charset="0"/>
                <a:cs typeface="Calibri" panose="020F0502020204030204" charset="0"/>
              </a:rPr>
              <a:t>hair turned into a </a:t>
            </a:r>
            <a:r>
              <a:rPr lang="en-US" altLang="zh-CN" sz="2800" b="1" dirty="0">
                <a:solidFill>
                  <a:srgbClr val="FF0000"/>
                </a:solidFill>
                <a:latin typeface="Calibri" panose="020F0502020204030204" charset="0"/>
                <a:cs typeface="Calibri" panose="020F0502020204030204" charset="0"/>
              </a:rPr>
              <a:t>fake</a:t>
            </a:r>
            <a:r>
              <a:rPr lang="en-US" altLang="zh-CN" sz="2800" b="1" dirty="0">
                <a:latin typeface="Calibri" panose="020F0502020204030204" charset="0"/>
                <a:cs typeface="Calibri" panose="020F0502020204030204" charset="0"/>
              </a:rPr>
              <a:t> monkey—exactly like Wukong.</a:t>
            </a:r>
            <a:endParaRPr lang="en-US" altLang="zh-CN" sz="2800" b="1" dirty="0">
              <a:latin typeface="Calibri" panose="020F0502020204030204" charset="0"/>
              <a:cs typeface="Calibri" panose="020F0502020204030204" charset="0"/>
            </a:endParaRPr>
          </a:p>
          <a:p>
            <a:r>
              <a:rPr lang="en-US" altLang="zh-CN" sz="2800" b="1" dirty="0">
                <a:latin typeface="Calibri" panose="020F0502020204030204" charset="0"/>
                <a:cs typeface="Calibri" panose="020F0502020204030204" charset="0"/>
              </a:rPr>
              <a:t>13.all atonce突然</a:t>
            </a:r>
            <a:endParaRPr lang="en-US" altLang="zh-CN" sz="2800" b="1" dirty="0">
              <a:latin typeface="Calibri" panose="020F0502020204030204" charset="0"/>
              <a:cs typeface="Calibri" panose="020F0502020204030204" charset="0"/>
            </a:endParaRPr>
          </a:p>
          <a:p>
            <a:r>
              <a:rPr lang="en-US" altLang="zh-CN" sz="2800" b="1" dirty="0">
                <a:solidFill>
                  <a:srgbClr val="FF0000"/>
                </a:solidFill>
                <a:latin typeface="Calibri" panose="020F0502020204030204" charset="0"/>
                <a:cs typeface="Calibri" panose="020F0502020204030204" charset="0"/>
              </a:rPr>
              <a:t>All at once</a:t>
            </a:r>
            <a:r>
              <a:rPr lang="en-US" altLang="zh-CN" sz="2800" b="1" dirty="0">
                <a:latin typeface="Calibri" panose="020F0502020204030204" charset="0"/>
                <a:cs typeface="Calibri" panose="020F0502020204030204" charset="0"/>
              </a:rPr>
              <a:t> the fake monkeys attacked the demon, </a:t>
            </a:r>
            <a:r>
              <a:rPr lang="en-US" altLang="zh-CN" sz="2800" b="1" dirty="0">
                <a:solidFill>
                  <a:srgbClr val="FF0000"/>
                </a:solidFill>
                <a:latin typeface="Calibri" panose="020F0502020204030204" charset="0"/>
                <a:cs typeface="Calibri" panose="020F0502020204030204" charset="0"/>
              </a:rPr>
              <a:t>punching and kicking</a:t>
            </a:r>
            <a:r>
              <a:rPr lang="zh-CN" altLang="en-US" sz="2800" b="1" dirty="0">
                <a:solidFill>
                  <a:srgbClr val="FF0000"/>
                </a:solidFill>
                <a:latin typeface="Calibri" panose="020F0502020204030204" charset="0"/>
                <a:cs typeface="Calibri" panose="020F0502020204030204" charset="0"/>
              </a:rPr>
              <a:t>（拳打脚踢）</a:t>
            </a:r>
            <a:r>
              <a:rPr lang="en-US" altLang="zh-CN" sz="2800" b="1" dirty="0">
                <a:latin typeface="Calibri" panose="020F0502020204030204" charset="0"/>
                <a:cs typeface="Calibri" panose="020F0502020204030204" charset="0"/>
              </a:rPr>
              <a:t> him.</a:t>
            </a:r>
            <a:endParaRPr lang="en-US" altLang="zh-CN" sz="2800" b="1" dirty="0">
              <a:latin typeface="Calibri" panose="020F0502020204030204" charset="0"/>
              <a:cs typeface="Calibri" panose="020F0502020204030204" charset="0"/>
            </a:endParaRPr>
          </a:p>
          <a:p>
            <a:r>
              <a:rPr lang="en-US" altLang="zh-CN" sz="2800" b="1" dirty="0">
                <a:latin typeface="Calibri" panose="020F0502020204030204" charset="0"/>
                <a:cs typeface="Calibri" panose="020F0502020204030204" charset="0"/>
              </a:rPr>
              <a:t>14.chase away赶⾛，驱逐</a:t>
            </a:r>
            <a:endParaRPr lang="en-US" altLang="zh-CN" sz="2800" b="1" dirty="0">
              <a:latin typeface="Calibri" panose="020F0502020204030204" charset="0"/>
              <a:cs typeface="Calibri" panose="020F0502020204030204" charset="0"/>
            </a:endParaRPr>
          </a:p>
          <a:p>
            <a:r>
              <a:rPr lang="en-US" altLang="zh-CN" sz="2800" b="1" dirty="0">
                <a:latin typeface="Calibri" panose="020F0502020204030204" charset="0"/>
                <a:cs typeface="Calibri" panose="020F0502020204030204" charset="0"/>
              </a:rPr>
              <a:t>15.fierce凶猛的，残酷的</a:t>
            </a:r>
            <a:endParaRPr lang="en-US" altLang="zh-CN" sz="2800" b="1" dirty="0">
              <a:latin typeface="Calibri" panose="020F0502020204030204" charset="0"/>
              <a:cs typeface="Calibri" panose="020F0502020204030204" charset="0"/>
            </a:endParaRPr>
          </a:p>
          <a:p>
            <a:r>
              <a:rPr lang="en-US" altLang="zh-CN" sz="2800" b="1" dirty="0">
                <a:latin typeface="Calibri" panose="020F0502020204030204" charset="0"/>
                <a:cs typeface="Calibri" panose="020F0502020204030204" charset="0"/>
              </a:rPr>
              <a:t>Before long, the monkeys and apes were </a:t>
            </a:r>
            <a:r>
              <a:rPr lang="en-US" altLang="zh-CN" sz="2800" b="1" dirty="0">
                <a:solidFill>
                  <a:srgbClr val="FF0000"/>
                </a:solidFill>
                <a:latin typeface="Calibri" panose="020F0502020204030204" charset="0"/>
                <a:cs typeface="Calibri" panose="020F0502020204030204" charset="0"/>
              </a:rPr>
              <a:t>a fierce army</a:t>
            </a:r>
            <a:r>
              <a:rPr lang="en-US" altLang="zh-CN" sz="2800" b="1" dirty="0">
                <a:latin typeface="Calibri" panose="020F0502020204030204" charset="0"/>
                <a:cs typeface="Calibri" panose="020F0502020204030204" charset="0"/>
              </a:rPr>
              <a:t>.</a:t>
            </a:r>
            <a:endParaRPr lang="en-US" altLang="zh-CN" sz="2800" b="1" dirty="0">
              <a:latin typeface="Calibri" panose="020F0502020204030204" charset="0"/>
              <a:cs typeface="Calibri" panose="020F0502020204030204" charset="0"/>
            </a:endParaRPr>
          </a:p>
          <a:p>
            <a:endParaRPr lang="en-US" altLang="zh-CN" sz="2800" b="1" dirty="0">
              <a:latin typeface="Calibri" panose="020F0502020204030204" charset="0"/>
              <a:cs typeface="Calibri" panose="020F050202020403020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39395" y="1978025"/>
            <a:ext cx="11952605" cy="4697730"/>
          </a:xfrm>
        </p:spPr>
        <p:txBody>
          <a:bodyPr>
            <a:normAutofit fontScale="90000"/>
          </a:bodyPr>
          <a:p>
            <a:pPr fontAlgn="auto">
              <a:lnSpc>
                <a:spcPts val="3560"/>
              </a:lnSpc>
            </a:pPr>
            <a:r>
              <a:rPr lang="zh-CN" altLang="en-US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听说恶魔绑架了他的臣民，国王气得满脸通红。他怒吼道：</a:t>
            </a:r>
            <a:r>
              <a:rPr lang="en-US" altLang="zh-CN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“</a:t>
            </a:r>
            <a:r>
              <a:rPr lang="zh-CN" altLang="en-US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我来对付这个恶魔，我要报仇！</a:t>
            </a:r>
            <a:r>
              <a:rPr lang="en-US" altLang="zh-CN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” </a:t>
            </a:r>
            <a:r>
              <a:rPr lang="zh-CN" altLang="en-US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很快，他就发现了恶魔住的那个阴沉昏暗的山洞。找到恶魔后，他冲上前，对着恶魔一阵拳打脚踢，终于赶走了恶魔，救出了所有的臣民。</a:t>
            </a:r>
            <a:endParaRPr lang="zh-CN" altLang="en-US" b="1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endParaRPr lang="zh-CN" altLang="en-US"/>
          </a:p>
          <a:p>
            <a:r>
              <a:rPr lang="en-US" altLang="zh-CN" sz="3600" b="1" dirty="0">
                <a:latin typeface="Calibri" panose="020F0502020204030204" charset="0"/>
                <a:cs typeface="Calibri" panose="020F0502020204030204" charset="0"/>
              </a:rPr>
              <a:t>Hearing that many of his </a:t>
            </a:r>
            <a:r>
              <a:rPr lang="en-US" altLang="zh-CN" sz="3600" b="1" dirty="0">
                <a:solidFill>
                  <a:srgbClr val="FF0000"/>
                </a:solidFill>
                <a:latin typeface="Calibri" panose="020F0502020204030204" charset="0"/>
                <a:cs typeface="Calibri" panose="020F0502020204030204" charset="0"/>
              </a:rPr>
              <a:t>subjects were kidnapped</a:t>
            </a:r>
            <a:r>
              <a:rPr lang="en-US" altLang="zh-CN" sz="3600" b="1" dirty="0">
                <a:solidFill>
                  <a:srgbClr val="FF0000"/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  <a:t> by</a:t>
            </a:r>
            <a:r>
              <a:rPr lang="en-US" altLang="zh-CN" sz="3600" b="1" dirty="0">
                <a:latin typeface="Calibri" panose="020F0502020204030204" charset="0"/>
                <a:cs typeface="Calibri" panose="020F0502020204030204" charset="0"/>
                <a:sym typeface="+mn-ea"/>
              </a:rPr>
              <a:t> a Demon, the King </a:t>
            </a:r>
            <a:r>
              <a:rPr lang="en-US" altLang="zh-CN" sz="3600" b="1" dirty="0">
                <a:solidFill>
                  <a:srgbClr val="FF0000"/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  <a:t>blushed furiously</a:t>
            </a:r>
            <a:r>
              <a:rPr lang="en-US" altLang="zh-CN" sz="3600" b="1" dirty="0">
                <a:latin typeface="Calibri" panose="020F0502020204030204" charset="0"/>
                <a:cs typeface="Calibri" panose="020F0502020204030204" charset="0"/>
                <a:sym typeface="+mn-ea"/>
              </a:rPr>
              <a:t>. He </a:t>
            </a:r>
            <a:r>
              <a:rPr lang="en-US" altLang="zh-CN" sz="3600" b="1" dirty="0">
                <a:solidFill>
                  <a:srgbClr val="FF0000"/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  <a:t>shrieked</a:t>
            </a:r>
            <a:r>
              <a:rPr lang="en-US" altLang="zh-CN" sz="3600" b="1" dirty="0">
                <a:latin typeface="Calibri" panose="020F0502020204030204" charset="0"/>
                <a:cs typeface="Calibri" panose="020F0502020204030204" charset="0"/>
                <a:sym typeface="+mn-ea"/>
              </a:rPr>
              <a:t>, “ I will </a:t>
            </a:r>
            <a:r>
              <a:rPr lang="en-US" altLang="zh-CN" sz="3600" b="1" dirty="0">
                <a:solidFill>
                  <a:srgbClr val="FF0000"/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  <a:t>handle the demon. </a:t>
            </a:r>
            <a:r>
              <a:rPr lang="en-US" altLang="zh-CN" sz="3600" b="1" dirty="0">
                <a:latin typeface="Calibri" panose="020F0502020204030204" charset="0"/>
                <a:cs typeface="Calibri" panose="020F0502020204030204" charset="0"/>
                <a:sym typeface="+mn-ea"/>
              </a:rPr>
              <a:t>I want </a:t>
            </a:r>
            <a:r>
              <a:rPr lang="en-US" altLang="zh-CN" sz="3600" b="1" dirty="0">
                <a:solidFill>
                  <a:srgbClr val="FF0000"/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  <a:t>revenge</a:t>
            </a:r>
            <a:r>
              <a:rPr lang="en-US" altLang="zh-CN" sz="3600" b="1" dirty="0">
                <a:latin typeface="Calibri" panose="020F0502020204030204" charset="0"/>
                <a:cs typeface="Calibri" panose="020F0502020204030204" charset="0"/>
                <a:sym typeface="+mn-ea"/>
              </a:rPr>
              <a:t>. ” Soon, he spotted the </a:t>
            </a:r>
            <a:r>
              <a:rPr lang="en-US" altLang="zh-CN" sz="3600" b="1" dirty="0">
                <a:solidFill>
                  <a:srgbClr val="FF0000"/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  <a:t>gloomy</a:t>
            </a:r>
            <a:r>
              <a:rPr lang="en-US" altLang="zh-CN" sz="3600" b="1" dirty="0">
                <a:latin typeface="Calibri" panose="020F0502020204030204" charset="0"/>
                <a:cs typeface="Calibri" panose="020F0502020204030204" charset="0"/>
                <a:sym typeface="+mn-ea"/>
              </a:rPr>
              <a:t> cave where the Demon lived. He jumped out of the way and attacked the Demon, </a:t>
            </a:r>
            <a:r>
              <a:rPr lang="en-US" altLang="zh-CN" sz="3600" b="1" dirty="0">
                <a:solidFill>
                  <a:srgbClr val="FF0000"/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  <a:t>punching and kicking</a:t>
            </a:r>
            <a:r>
              <a:rPr lang="en-US" altLang="zh-CN" sz="3600" b="1" dirty="0">
                <a:latin typeface="Calibri" panose="020F0502020204030204" charset="0"/>
                <a:cs typeface="Calibri" panose="020F0502020204030204" charset="0"/>
                <a:sym typeface="+mn-ea"/>
              </a:rPr>
              <a:t>.  Finally, the King </a:t>
            </a:r>
            <a:r>
              <a:rPr lang="en-US" altLang="zh-CN" sz="3600" b="1" dirty="0">
                <a:solidFill>
                  <a:srgbClr val="FF0000"/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  <a:t>chased away </a:t>
            </a:r>
            <a:r>
              <a:rPr lang="en-US" altLang="zh-CN" sz="3600" b="1" dirty="0">
                <a:latin typeface="Calibri" panose="020F0502020204030204" charset="0"/>
                <a:cs typeface="Calibri" panose="020F0502020204030204" charset="0"/>
                <a:sym typeface="+mn-ea"/>
              </a:rPr>
              <a:t>the Damon and saved all his subjects.</a:t>
            </a:r>
            <a:endParaRPr lang="en-US" altLang="zh-CN" sz="3600" b="1" dirty="0">
              <a:latin typeface="Calibri" panose="020F0502020204030204" charset="0"/>
              <a:cs typeface="Calibri" panose="020F0502020204030204" charset="0"/>
            </a:endParaRPr>
          </a:p>
          <a:p>
            <a:endParaRPr lang="en-US" altLang="zh-CN" sz="3600" b="1" dirty="0">
              <a:solidFill>
                <a:srgbClr val="FF0000"/>
              </a:solidFill>
              <a:latin typeface="Calibri" panose="020F0502020204030204" charset="0"/>
              <a:cs typeface="Calibri" panose="020F050202020403020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0" y="0"/>
            <a:ext cx="12191365" cy="1753235"/>
          </a:xfrm>
          <a:prstGeom prst="rect">
            <a:avLst/>
          </a:prstGeom>
          <a:gradFill>
            <a:gsLst>
              <a:gs pos="0">
                <a:srgbClr val="E30000"/>
              </a:gs>
              <a:gs pos="100000">
                <a:srgbClr val="760303"/>
              </a:gs>
            </a:gsLst>
            <a:lin ang="5400000" scaled="0"/>
          </a:gradFill>
        </p:spPr>
        <p:txBody>
          <a:bodyPr wrap="square" rtlCol="0" anchor="t">
            <a:spAutoFit/>
          </a:bodyPr>
          <a:p>
            <a:pPr algn="ctr"/>
            <a:r>
              <a:rPr lang="en-US" altLang="zh-CN" sz="3600" b="1" dirty="0">
                <a:solidFill>
                  <a:schemeClr val="bg1"/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  <a:t>  Part3 </a:t>
            </a:r>
            <a:r>
              <a:rPr lang="en-US" sz="3600" b="1" dirty="0">
                <a:solidFill>
                  <a:schemeClr val="bg1"/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  <a:t>Showing-time</a:t>
            </a:r>
            <a:endParaRPr lang="en-US" sz="3600" b="1" dirty="0">
              <a:solidFill>
                <a:schemeClr val="bg1"/>
              </a:solidFill>
              <a:latin typeface="Calibri" panose="020F0502020204030204" charset="0"/>
              <a:cs typeface="Calibri" panose="020F0502020204030204" charset="0"/>
              <a:sym typeface="+mn-ea"/>
            </a:endParaRPr>
          </a:p>
          <a:p>
            <a:r>
              <a:rPr lang="en-US" sz="3600" b="1" dirty="0">
                <a:solidFill>
                  <a:schemeClr val="bg1"/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  <a:t>Please make a story according to the key words you have learned in this episode.</a:t>
            </a:r>
            <a:endParaRPr lang="en-US" sz="3600" b="1" dirty="0">
              <a:solidFill>
                <a:schemeClr val="bg1"/>
              </a:solidFill>
              <a:latin typeface="Calibri" panose="020F0502020204030204" charset="0"/>
              <a:cs typeface="Calibri" panose="020F0502020204030204" charset="0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2151</Words>
  <Application>WPS 演示</Application>
  <PresentationFormat>宽屏</PresentationFormat>
  <Paragraphs>65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9" baseType="lpstr">
      <vt:lpstr>Arial</vt:lpstr>
      <vt:lpstr>宋体</vt:lpstr>
      <vt:lpstr>Wingdings</vt:lpstr>
      <vt:lpstr>Times New Roman</vt:lpstr>
      <vt:lpstr>Calibri</vt:lpstr>
      <vt:lpstr>等线</vt:lpstr>
      <vt:lpstr>微软雅黑</vt:lpstr>
      <vt:lpstr>Arial Unicode MS</vt:lpstr>
      <vt:lpstr>等线 Light</vt:lpstr>
      <vt:lpstr>HelveticaNeue</vt:lpstr>
      <vt:lpstr>Corbel</vt:lpstr>
      <vt:lpstr>华文新魏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waybqY</dc:creator>
  <cp:lastModifiedBy>南山有谷堆</cp:lastModifiedBy>
  <cp:revision>17</cp:revision>
  <dcterms:created xsi:type="dcterms:W3CDTF">2021-01-27T01:06:00Z</dcterms:created>
  <dcterms:modified xsi:type="dcterms:W3CDTF">2021-02-09T06:33:16Z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2052-11.8.2.8506</vt:lpwstr>
  </property>
</Properties>
</file>