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7" r:id="rId3"/>
    <p:sldId id="256" r:id="rId4"/>
    <p:sldId id="260" r:id="rId5"/>
    <p:sldId id="258" r:id="rId6"/>
    <p:sldId id="259" r:id="rId7"/>
    <p:sldId id="265" r:id="rId8"/>
    <p:sldId id="264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756606" y="165533"/>
            <a:ext cx="10678212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sym typeface="宋体" panose="02010600030101010101" pitchFamily="2" charset="-122"/>
              </a:rPr>
              <a:t>Episode  2: The Waterfall Cave</a:t>
            </a:r>
            <a:endParaRPr lang="en-US" altLang="zh-CN" sz="3600" b="1" dirty="0">
              <a:solidFill>
                <a:srgbClr val="FF0000"/>
              </a:solidFill>
              <a:latin typeface="Times New Roman" panose="02020603050405020304" pitchFamily="18" charset="0"/>
              <a:sym typeface="宋体" panose="02010600030101010101" pitchFamily="2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8675" y="972185"/>
            <a:ext cx="10534015" cy="5613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-91042" y="1592"/>
            <a:ext cx="12452809" cy="6877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Part 1 quiz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1.What did Monkey find in the cave?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A.bedrooms    B.spiders    C.a lake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2.What did the monkeys do in the cave?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A.They argued and fought.   B.They played games.    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C.They broke everything.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3.Why did everyone bow to Monkey?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A.He gave everyone money.  B.He was really big and scary.  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C.He found the cave.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4.Why was Monkey sad?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A.He wanted to live forever.  B.He didn't get enough food. 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C.He wanted more friends.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5.What are sages?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A.very young people   B.very wise people    C.very rich people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Keys:AACAB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5" name="文本框 1384"/>
          <p:cNvSpPr txBox="1"/>
          <p:nvPr/>
        </p:nvSpPr>
        <p:spPr>
          <a:xfrm>
            <a:off x="246380" y="40640"/>
            <a:ext cx="11553825" cy="829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kern="0" dirty="0">
                <a:latin typeface="Tahoma" panose="020B0604030504040204" pitchFamily="34" charset="0"/>
                <a:ea typeface="等线" panose="02010600030101010101" pitchFamily="2" charset="-122"/>
              </a:rPr>
              <a:t>Part 2 vocabulary</a:t>
            </a:r>
            <a:endParaRPr lang="zh-CN" altLang="zh-CN" sz="2400" b="1" kern="0" dirty="0">
              <a:latin typeface="Tahoma" panose="020B0604030504040204" pitchFamily="34" charset="0"/>
              <a:ea typeface="Tahoma" panose="020B0604030504040204" pitchFamily="34" charset="0"/>
            </a:endParaRPr>
          </a:p>
          <a:p>
            <a:endParaRPr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/>
          <p:nvPr/>
        </p:nvPicPr>
        <p:blipFill>
          <a:blip r:embed="rId1"/>
          <a:stretch>
            <a:fillRect/>
          </a:stretch>
        </p:blipFill>
        <p:spPr>
          <a:xfrm>
            <a:off x="3556000" y="-2031047"/>
            <a:ext cx="7248525" cy="9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图片 7"/>
          <p:cNvPicPr/>
          <p:nvPr/>
        </p:nvPicPr>
        <p:blipFill>
          <a:blip r:embed="rId1"/>
          <a:stretch>
            <a:fillRect/>
          </a:stretch>
        </p:blipFill>
        <p:spPr>
          <a:xfrm>
            <a:off x="3556000" y="277813"/>
            <a:ext cx="7248525" cy="9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" name="图片 19"/>
          <p:cNvPicPr/>
          <p:nvPr/>
        </p:nvPicPr>
        <p:blipFill>
          <a:blip r:embed="rId1"/>
          <a:stretch>
            <a:fillRect/>
          </a:stretch>
        </p:blipFill>
        <p:spPr>
          <a:xfrm>
            <a:off x="3556000" y="7204393"/>
            <a:ext cx="7248525" cy="9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" name="图片 22"/>
          <p:cNvPicPr/>
          <p:nvPr/>
        </p:nvPicPr>
        <p:blipFill>
          <a:blip r:embed="rId1"/>
          <a:stretch>
            <a:fillRect/>
          </a:stretch>
        </p:blipFill>
        <p:spPr>
          <a:xfrm>
            <a:off x="3556000" y="8488997"/>
            <a:ext cx="7248525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0" name="文本框 99"/>
          <p:cNvSpPr txBox="1"/>
          <p:nvPr/>
        </p:nvSpPr>
        <p:spPr>
          <a:xfrm>
            <a:off x="-43180" y="499745"/>
            <a:ext cx="11778615" cy="56311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309245" indent="-309245" algn="l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1. Wide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张得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或开得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很⼤地  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His eyes opened wide.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9245" indent="-309245" algn="l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2. land 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降落，登陆 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Monkey splashed through the waterfall and landed in a large cave.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9245" indent="-309245" algn="l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3. wide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张得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或开得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很⼤地 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His eyes opened wide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9245" indent="-309245" algn="l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4. bamboo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⽵⼦ The cave was filled with bamboo, trees, and beautiful flowers. 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9245" indent="-309245" algn="l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5. moss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苔藓，地⾐ 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Moss covered the walls.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9245" indent="-309245" algn="l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6. glowing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鲜艳的，鲜明的，炽热的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A stream flowed through the cave, and glowing light and mist filled the air.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9245" indent="-309245" algn="l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7. fireplace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壁炉  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A fireplace sat against one wall.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9245" indent="-309245" algn="l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8. cozy	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房间或者家⾥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舒适的，惬意的 </a:t>
            </a:r>
            <a:endParaRPr lang="zh-CN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9245" indent="-309245" algn="l"/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Deeper in the cave, Monkey found bedrooms with cozy beds.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9245" indent="-309245" algn="l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9. outside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在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外⾯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Outside, the other monkeys and apes were looking at the waterfall.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9245" indent="-309245" algn="l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10. wash away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冲⾛ 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He probably got washed away down the river.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9245" indent="-309245" algn="l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11. perfect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完美的 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I found a perfect home for all of us.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9245" indent="-309245" algn="l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12. dangerous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危险的</a:t>
            </a:r>
            <a:endParaRPr lang="zh-CN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9245" indent="-309245" algn="l"/>
            <a:r>
              <a:rPr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13.argue</a:t>
            </a:r>
            <a:r>
              <a:rPr lang="zh-CN" alt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争论，辩论   Some of the monkeys and apes began fighting and arguing.</a:t>
            </a:r>
            <a:endParaRPr lang="zh-CN" alt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表格 1"/>
          <p:cNvGraphicFramePr/>
          <p:nvPr/>
        </p:nvGraphicFramePr>
        <p:xfrm>
          <a:off x="3556000" y="6217920"/>
          <a:ext cx="0" cy="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0"/>
                <a:gridCol w="0"/>
              </a:tblGrid>
              <a:tr h="0">
                <a:tc>
                  <a:txBody>
                    <a:bodyPr/>
                    <a:p>
                      <a:pPr indent="0">
                        <a:buNone/>
                      </a:pPr>
                      <a:endParaRPr lang="zh-CN" altLang="en-US" b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p>
                      <a:pPr indent="0">
                        <a:buNone/>
                      </a:pPr>
                      <a:endParaRPr lang="zh-CN" alt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zh-CN" altLang="en-US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2889885" y="5344160"/>
            <a:ext cx="618045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"It still looks dangerous ," said one monkey.</a:t>
            </a:r>
            <a:endParaRPr lang="en-US" alt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41402" y="117693"/>
            <a:ext cx="12235991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41605" y="79375"/>
            <a:ext cx="11971020" cy="60007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370205" indent="-370205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14. Fold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弯曲着，⼸着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脚，⾝体等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(2.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折叠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纸，布等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))Monkey watched his friends for a moment and then folded his arms.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15. cave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洞⽳，洞窟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Monkey splashed through the waterfall and landed in a large cave.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16. Hail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欢呼，喝采，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(2.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⼤声招呼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车辆、⼈等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雹，冰雹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)He bowed to Monkey and said, "All hail the Monkey King."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all hail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万岁！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He bowed to Monkey and said, " All hail the Monkey King."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17. Safely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安全地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And every night they slept safely in their cave.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18. feast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盛宴，筵席 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One night the monkeys and apes had a huge feast.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19. throne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王位，王座 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Monkey sat on his throne and smiled.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20. fade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逐渐消失，逐渐变弱，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(2. (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颜⾊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退⾊，褪去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)  But then his smile faded.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21. frown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皱眉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Soon he was frowning.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22. wrong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错的，不对的 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What's wrong?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23. sigh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叹⽓，叹息 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Monkey sighed.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24. someday	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将来有⼀天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Someday our lives will end.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25. last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维持，持续，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(2.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最后的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)   I wish this perfect life could last forever.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26. forever </a:t>
            </a:r>
            <a:r>
              <a:rPr 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永远地 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I wish this perfect life could last forever.</a:t>
            </a:r>
            <a:endParaRPr lang="zh-CN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79400" y="489585"/>
            <a:ext cx="11632565" cy="45694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370205" indent="-370205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27. lit up 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眼神等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发亮，⾯露喜⾊   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The gibbon's eyes lit up.</a:t>
            </a:r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28. sage </a:t>
            </a:r>
            <a:r>
              <a:rPr lang="zh-CN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圣⼈，圣贤   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Then you must study with a sage.</a:t>
            </a:r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29. built  </a:t>
            </a:r>
            <a:r>
              <a:rPr lang="zh-CN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建筑，建造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 (build-built)The next morning Monkey built a raft and loaded food onto it.</a:t>
            </a:r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30. raft  </a:t>
            </a:r>
            <a:r>
              <a:rPr lang="zh-CN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⽊筏，橡⽪船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The next morning Monkey built a raft and loaded food onto it.</a:t>
            </a:r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31. load  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zh-CN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装货，装载，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(2. </a:t>
            </a:r>
            <a:r>
              <a:rPr lang="zh-CN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货物，装载物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)The next morning Monkey built a raft and loaded food onto it.</a:t>
            </a:r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32. float 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zh-CN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漂流，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(2. (</a:t>
            </a:r>
            <a:r>
              <a:rPr lang="zh-CN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在⽔上或空中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漂浮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)As the raft began to float away, Monkey waved to his friends.</a:t>
            </a:r>
            <a:r>
              <a:rPr lang="en-US" sz="1100" b="0">
                <a:latin typeface="Tahoma" panose="020B0604030504040204" pitchFamily="34" charset="0"/>
              </a:rPr>
              <a:t> </a:t>
            </a: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文本框 3"/>
          <p:cNvSpPr txBox="1"/>
          <p:nvPr/>
        </p:nvSpPr>
        <p:spPr>
          <a:xfrm>
            <a:off x="158115" y="230505"/>
            <a:ext cx="11863070" cy="60007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3200" b="1" dirty="0">
                <a:solidFill>
                  <a:srgbClr val="0000CC"/>
                </a:solidFill>
                <a:latin typeface="Times New Roman" panose="02020603050405020304" pitchFamily="18" charset="0"/>
                <a:sym typeface="宋体" panose="02010600030101010101" pitchFamily="2" charset="-122"/>
              </a:rPr>
              <a:t>Part 3 sentences</a:t>
            </a:r>
            <a:endParaRPr lang="en-US" altLang="zh-CN" sz="3200" b="1" dirty="0">
              <a:solidFill>
                <a:srgbClr val="0000CC"/>
              </a:solidFill>
              <a:latin typeface="Times New Roman" panose="02020603050405020304" pitchFamily="18" charset="0"/>
              <a:sym typeface="宋体" panose="02010600030101010101" pitchFamily="2" charset="-122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1.Monkey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splashed </a:t>
            </a: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through the waterfall and landed in a large cave.</a:t>
            </a:r>
            <a:endParaRPr lang="en-US" altLang="zh-CN" sz="3200" b="1" dirty="0"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2.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His eyes opened wide.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3.A fireplace sat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against</a:t>
            </a: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 one wall.</a:t>
            </a:r>
            <a:endParaRPr lang="en-US" altLang="zh-CN" sz="3200" b="1" dirty="0"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墙边上有个壁炉。</a:t>
            </a:r>
            <a:endParaRPr lang="en-US" altLang="zh-CN" sz="3200" b="1" dirty="0"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4.Monkey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shot out of</a:t>
            </a: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 the waterfall and landed in front of the group.</a:t>
            </a:r>
            <a:endParaRPr lang="en-US" altLang="zh-CN" sz="3200" b="1" dirty="0"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5.Monkey watched his friends for a moment and then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folded</a:t>
            </a: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his arms.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6.His smile faded. Soon he was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frown</a:t>
            </a: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ing.</a:t>
            </a:r>
            <a:endParaRPr lang="en-US" altLang="zh-CN" sz="3200" b="1" dirty="0"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7.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The gibbon's eyes lit up.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8.The gibbon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rubbed his chin. 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3187</Words>
  <Application>WPS 演示</Application>
  <PresentationFormat>宽屏</PresentationFormat>
  <Paragraphs>86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1" baseType="lpstr">
      <vt:lpstr>Arial</vt:lpstr>
      <vt:lpstr>宋体</vt:lpstr>
      <vt:lpstr>Wingdings</vt:lpstr>
      <vt:lpstr>Times New Roman</vt:lpstr>
      <vt:lpstr>等线</vt:lpstr>
      <vt:lpstr>Tahoma</vt:lpstr>
      <vt:lpstr>微软雅黑</vt:lpstr>
      <vt:lpstr>Arial Unicode MS</vt:lpstr>
      <vt:lpstr>等线 Light</vt:lpstr>
      <vt:lpstr>Calibri</vt:lpstr>
      <vt:lpstr>HelveticaNeue</vt:lpstr>
      <vt:lpstr>Corbel</vt:lpstr>
      <vt:lpstr>华文新魏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waybqY</dc:creator>
  <cp:lastModifiedBy>南山有谷堆</cp:lastModifiedBy>
  <cp:revision>34</cp:revision>
  <dcterms:created xsi:type="dcterms:W3CDTF">2021-01-27T01:06:00Z</dcterms:created>
  <dcterms:modified xsi:type="dcterms:W3CDTF">2021-02-09T06:09:57Z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