
<file path=[Content_Types].xml><?xml version="1.0" encoding="utf-8"?>
<Types xmlns="http://schemas.openxmlformats.org/package/2006/content-types">
  <Default Extension="jpeg" ContentType="image/jpe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31" r:id="rId3"/>
    <p:sldId id="256" r:id="rId4"/>
    <p:sldId id="284" r:id="rId5"/>
    <p:sldId id="265" r:id="rId7"/>
    <p:sldId id="282" r:id="rId8"/>
    <p:sldId id="285" r:id="rId9"/>
    <p:sldId id="266" r:id="rId10"/>
    <p:sldId id="286" r:id="rId11"/>
    <p:sldId id="292" r:id="rId12"/>
    <p:sldId id="287" r:id="rId13"/>
    <p:sldId id="293" r:id="rId14"/>
    <p:sldId id="291" r:id="rId15"/>
    <p:sldId id="260" r:id="rId16"/>
    <p:sldId id="257" r:id="rId17"/>
    <p:sldId id="302" r:id="rId18"/>
    <p:sldId id="304" r:id="rId19"/>
    <p:sldId id="303" r:id="rId20"/>
    <p:sldId id="307" r:id="rId21"/>
    <p:sldId id="310" r:id="rId22"/>
    <p:sldId id="306" r:id="rId23"/>
    <p:sldId id="321" r:id="rId24"/>
    <p:sldId id="316" r:id="rId25"/>
    <p:sldId id="317" r:id="rId26"/>
    <p:sldId id="315" r:id="rId27"/>
    <p:sldId id="326" r:id="rId28"/>
    <p:sldId id="318" r:id="rId29"/>
    <p:sldId id="319" r:id="rId30"/>
    <p:sldId id="323" r:id="rId31"/>
    <p:sldId id="324"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0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84"/>
      </p:cViewPr>
      <p:guideLst>
        <p:guide orient="horz" pos="2218"/>
        <p:guide pos="279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E5FBB55-74B2-44BC-AC78-9C8120541354}" type="doc">
      <dgm:prSet loTypeId="urn:microsoft.com/office/officeart/2005/8/layout/cycle7" loCatId="cycle" qsTypeId="urn:microsoft.com/office/officeart/2005/8/quickstyle/simple1" qsCatId="simple" csTypeId="urn:microsoft.com/office/officeart/2005/8/colors/accent1_2" csCatId="accent1" phldr="0"/>
      <dgm:spPr/>
      <dgm:t>
        <a:bodyPr/>
        <a:p>
          <a:endParaRPr lang="zh-CN" altLang="en-US"/>
        </a:p>
      </dgm:t>
    </dgm:pt>
    <dgm:pt modelId="{FD81B4A0-A345-47B8-9034-54FAD7F16EEA}">
      <dgm:prSet phldrT="[文本]" phldr="0" custT="0"/>
      <dgm:spPr/>
      <dgm:t>
        <a:bodyPr vert="horz" wrap="square"/>
        <a:p>
          <a:pPr>
            <a:lnSpc>
              <a:spcPct val="100000"/>
            </a:lnSpc>
            <a:spcBef>
              <a:spcPct val="0"/>
            </a:spcBef>
            <a:spcAft>
              <a:spcPct val="35000"/>
            </a:spcAft>
          </a:pPr>
          <a:r>
            <a:rPr lang="zh-CN" altLang="en-US"/>
            <a:t>思维</a:t>
          </a:r>
          <a:r>
            <a:rPr lang="zh-CN" altLang="en-US"/>
            <a:t/>
          </a:r>
          <a:endParaRPr lang="zh-CN" altLang="en-US"/>
        </a:p>
      </dgm:t>
    </dgm:pt>
    <dgm:pt modelId="{E5F7B21D-EDDB-4955-880B-EEB76C1FBF59}" cxnId="{F84B474B-9EB2-475F-A364-C8E5017D75CA}" type="parTrans">
      <dgm:prSet/>
      <dgm:spPr/>
      <dgm:t>
        <a:bodyPr/>
        <a:p>
          <a:endParaRPr lang="zh-CN" altLang="en-US"/>
        </a:p>
      </dgm:t>
    </dgm:pt>
    <dgm:pt modelId="{1EF361B0-10D3-4975-BCEB-0A2159A1CAE4}" cxnId="{F84B474B-9EB2-475F-A364-C8E5017D75CA}" type="sibTrans">
      <dgm:prSet/>
      <dgm:spPr/>
      <dgm:t>
        <a:bodyPr/>
        <a:p>
          <a:endParaRPr lang="zh-CN" altLang="en-US"/>
        </a:p>
      </dgm:t>
    </dgm:pt>
    <dgm:pt modelId="{B3995DE3-A920-49BD-B90D-49DF4D6B94F9}">
      <dgm:prSet phldrT="[文本]" phldr="0" custT="0"/>
      <dgm:spPr/>
      <dgm:t>
        <a:bodyPr vert="horz" wrap="square"/>
        <a:p>
          <a:pPr>
            <a:lnSpc>
              <a:spcPct val="100000"/>
            </a:lnSpc>
            <a:spcBef>
              <a:spcPct val="0"/>
            </a:spcBef>
            <a:spcAft>
              <a:spcPct val="35000"/>
            </a:spcAft>
          </a:pPr>
          <a:r>
            <a:rPr lang="zh-CN" altLang="en-US"/>
            <a:t>内容</a:t>
          </a:r>
          <a:r>
            <a:rPr lang="zh-CN" altLang="en-US"/>
            <a:t/>
          </a:r>
          <a:endParaRPr lang="zh-CN" altLang="en-US"/>
        </a:p>
      </dgm:t>
    </dgm:pt>
    <dgm:pt modelId="{0B5786FC-6F01-4387-BA93-C2ED8F2F5F9F}" cxnId="{69C333F0-6559-416D-A548-A93A65F594FB}" type="parTrans">
      <dgm:prSet/>
      <dgm:spPr/>
      <dgm:t>
        <a:bodyPr/>
        <a:p>
          <a:endParaRPr lang="zh-CN" altLang="en-US"/>
        </a:p>
      </dgm:t>
    </dgm:pt>
    <dgm:pt modelId="{B5EFECF8-F5E2-41D1-B747-7DC03FDA2049}" cxnId="{69C333F0-6559-416D-A548-A93A65F594FB}" type="sibTrans">
      <dgm:prSet/>
      <dgm:spPr/>
      <dgm:t>
        <a:bodyPr/>
        <a:p>
          <a:endParaRPr lang="zh-CN" altLang="en-US"/>
        </a:p>
      </dgm:t>
    </dgm:pt>
    <dgm:pt modelId="{75AE001A-7AA3-4D0D-8AEC-957FF2B7D3BE}">
      <dgm:prSet phldrT="[文本]" phldr="0" custT="0"/>
      <dgm:spPr/>
      <dgm:t>
        <a:bodyPr vert="horz" wrap="square"/>
        <a:p>
          <a:pPr>
            <a:lnSpc>
              <a:spcPct val="100000"/>
            </a:lnSpc>
            <a:spcBef>
              <a:spcPct val="0"/>
            </a:spcBef>
            <a:spcAft>
              <a:spcPct val="35000"/>
            </a:spcAft>
          </a:pPr>
          <a:r>
            <a:rPr lang="zh-CN" altLang="en-US"/>
            <a:t>语言</a:t>
          </a:r>
          <a:r>
            <a:rPr lang="zh-CN" altLang="en-US"/>
            <a:t/>
          </a:r>
          <a:endParaRPr lang="zh-CN" altLang="en-US"/>
        </a:p>
      </dgm:t>
    </dgm:pt>
    <dgm:pt modelId="{AA8EA639-CBEC-4D14-84DF-6FD6A7CA2AAC}" cxnId="{D49522B9-B4BB-459E-BBED-81D2C63B1206}" type="parTrans">
      <dgm:prSet/>
      <dgm:spPr/>
      <dgm:t>
        <a:bodyPr/>
        <a:p>
          <a:endParaRPr lang="zh-CN" altLang="en-US"/>
        </a:p>
      </dgm:t>
    </dgm:pt>
    <dgm:pt modelId="{E405E0E1-B30E-4F09-96E1-A6304DA3EA52}" cxnId="{D49522B9-B4BB-459E-BBED-81D2C63B1206}" type="sibTrans">
      <dgm:prSet/>
      <dgm:spPr/>
      <dgm:t>
        <a:bodyPr/>
        <a:p>
          <a:endParaRPr lang="zh-CN" altLang="en-US"/>
        </a:p>
      </dgm:t>
    </dgm:pt>
    <dgm:pt modelId="{CCF7C031-5F3B-494B-9CA8-C75E89BC6D59}" type="pres">
      <dgm:prSet presAssocID="{6E5FBB55-74B2-44BC-AC78-9C8120541354}" presName="Name0" presStyleCnt="0">
        <dgm:presLayoutVars>
          <dgm:dir/>
          <dgm:resizeHandles val="exact"/>
        </dgm:presLayoutVars>
      </dgm:prSet>
      <dgm:spPr/>
    </dgm:pt>
    <dgm:pt modelId="{08AB63ED-303C-4535-83BE-CFA56B755A49}" type="pres">
      <dgm:prSet presAssocID="{FD81B4A0-A345-47B8-9034-54FAD7F16EEA}" presName="node" presStyleLbl="node1" presStyleIdx="0" presStyleCnt="3">
        <dgm:presLayoutVars>
          <dgm:bulletEnabled val="1"/>
        </dgm:presLayoutVars>
      </dgm:prSet>
      <dgm:spPr/>
    </dgm:pt>
    <dgm:pt modelId="{97F39950-454C-43F9-9796-3DBC01350EA2}" type="pres">
      <dgm:prSet presAssocID="{1EF361B0-10D3-4975-BCEB-0A2159A1CAE4}" presName="sibTrans" presStyleLbl="sibTrans2D1" presStyleIdx="0" presStyleCnt="3"/>
      <dgm:spPr/>
    </dgm:pt>
    <dgm:pt modelId="{0C18B507-9B20-414B-AB3C-235076D54769}" type="pres">
      <dgm:prSet presAssocID="{1EF361B0-10D3-4975-BCEB-0A2159A1CAE4}" presName="connectorText" presStyleCnt="0"/>
      <dgm:spPr/>
    </dgm:pt>
    <dgm:pt modelId="{54F1E4FC-40C7-436A-952E-A33C90D6EA21}" type="pres">
      <dgm:prSet presAssocID="{B3995DE3-A920-49BD-B90D-49DF4D6B94F9}" presName="node" presStyleLbl="node1" presStyleIdx="1" presStyleCnt="3">
        <dgm:presLayoutVars>
          <dgm:bulletEnabled val="1"/>
        </dgm:presLayoutVars>
      </dgm:prSet>
      <dgm:spPr/>
    </dgm:pt>
    <dgm:pt modelId="{E068CDE7-4F94-46CD-9906-0B60DF0B6ACB}" type="pres">
      <dgm:prSet presAssocID="{B5EFECF8-F5E2-41D1-B747-7DC03FDA2049}" presName="sibTrans" presStyleLbl="sibTrans2D1" presStyleIdx="1" presStyleCnt="3"/>
      <dgm:spPr/>
    </dgm:pt>
    <dgm:pt modelId="{CE17F78B-B90E-44D4-8C83-46147AFCCD4F}" type="pres">
      <dgm:prSet presAssocID="{B5EFECF8-F5E2-41D1-B747-7DC03FDA2049}" presName="connectorText" presStyleCnt="0"/>
      <dgm:spPr/>
    </dgm:pt>
    <dgm:pt modelId="{16E6D73D-0C2D-4F2E-8F54-ED0B6238B1DF}" type="pres">
      <dgm:prSet presAssocID="{75AE001A-7AA3-4D0D-8AEC-957FF2B7D3BE}" presName="node" presStyleLbl="node1" presStyleIdx="2" presStyleCnt="3">
        <dgm:presLayoutVars>
          <dgm:bulletEnabled val="1"/>
        </dgm:presLayoutVars>
      </dgm:prSet>
      <dgm:spPr/>
    </dgm:pt>
    <dgm:pt modelId="{0E1DC624-06E4-4837-AFAE-09183CBBBDF0}" type="pres">
      <dgm:prSet presAssocID="{E405E0E1-B30E-4F09-96E1-A6304DA3EA52}" presName="sibTrans" presStyleLbl="sibTrans2D1" presStyleIdx="2" presStyleCnt="3"/>
      <dgm:spPr/>
    </dgm:pt>
    <dgm:pt modelId="{FECB3C4C-2D55-4804-A958-985CE091DD6A}" type="pres">
      <dgm:prSet presAssocID="{E405E0E1-B30E-4F09-96E1-A6304DA3EA52}" presName="connectorText" presStyleCnt="0"/>
      <dgm:spPr/>
    </dgm:pt>
  </dgm:ptLst>
  <dgm:cxnLst>
    <dgm:cxn modelId="{F84B474B-9EB2-475F-A364-C8E5017D75CA}" srcId="{6E5FBB55-74B2-44BC-AC78-9C8120541354}" destId="{FD81B4A0-A345-47B8-9034-54FAD7F16EEA}" srcOrd="0" destOrd="0" parTransId="{E5F7B21D-EDDB-4955-880B-EEB76C1FBF59}" sibTransId="{1EF361B0-10D3-4975-BCEB-0A2159A1CAE4}"/>
    <dgm:cxn modelId="{69C333F0-6559-416D-A548-A93A65F594FB}" srcId="{6E5FBB55-74B2-44BC-AC78-9C8120541354}" destId="{B3995DE3-A920-49BD-B90D-49DF4D6B94F9}" srcOrd="1" destOrd="0" parTransId="{0B5786FC-6F01-4387-BA93-C2ED8F2F5F9F}" sibTransId="{B5EFECF8-F5E2-41D1-B747-7DC03FDA2049}"/>
    <dgm:cxn modelId="{D49522B9-B4BB-459E-BBED-81D2C63B1206}" srcId="{6E5FBB55-74B2-44BC-AC78-9C8120541354}" destId="{75AE001A-7AA3-4D0D-8AEC-957FF2B7D3BE}" srcOrd="2" destOrd="0" parTransId="{AA8EA639-CBEC-4D14-84DF-6FD6A7CA2AAC}" sibTransId="{E405E0E1-B30E-4F09-96E1-A6304DA3EA52}"/>
    <dgm:cxn modelId="{2D46AFFF-AA32-45AF-8300-8ACF1DE92DB0}" type="presOf" srcId="{6E5FBB55-74B2-44BC-AC78-9C8120541354}" destId="{CCF7C031-5F3B-494B-9CA8-C75E89BC6D59}" srcOrd="0" destOrd="0" presId="urn:microsoft.com/office/officeart/2005/8/layout/cycle7"/>
    <dgm:cxn modelId="{1841AE6E-95D8-48A1-8328-359636AA412E}" type="presParOf" srcId="{CCF7C031-5F3B-494B-9CA8-C75E89BC6D59}" destId="{08AB63ED-303C-4535-83BE-CFA56B755A49}" srcOrd="0" destOrd="0" presId="urn:microsoft.com/office/officeart/2005/8/layout/cycle7"/>
    <dgm:cxn modelId="{BB5CD80F-B302-444A-A0C0-174465365D0F}" type="presOf" srcId="{FD81B4A0-A345-47B8-9034-54FAD7F16EEA}" destId="{08AB63ED-303C-4535-83BE-CFA56B755A49}" srcOrd="0" destOrd="0" presId="urn:microsoft.com/office/officeart/2005/8/layout/cycle7"/>
    <dgm:cxn modelId="{48739CEF-7F23-4066-BA0A-4776D4700980}" type="presParOf" srcId="{CCF7C031-5F3B-494B-9CA8-C75E89BC6D59}" destId="{97F39950-454C-43F9-9796-3DBC01350EA2}" srcOrd="1" destOrd="0" presId="urn:microsoft.com/office/officeart/2005/8/layout/cycle7"/>
    <dgm:cxn modelId="{DFDCAC20-92C9-4ED4-A2AD-BFD1ECB2485D}" type="presOf" srcId="{1EF361B0-10D3-4975-BCEB-0A2159A1CAE4}" destId="{97F39950-454C-43F9-9796-3DBC01350EA2}" srcOrd="0" destOrd="0" presId="urn:microsoft.com/office/officeart/2005/8/layout/cycle7"/>
    <dgm:cxn modelId="{BBA58CDA-B2CA-4880-BCA9-3607C7B8CEDD}" type="presParOf" srcId="{97F39950-454C-43F9-9796-3DBC01350EA2}" destId="{0C18B507-9B20-414B-AB3C-235076D54769}" srcOrd="0" destOrd="1" presId="urn:microsoft.com/office/officeart/2005/8/layout/cycle7"/>
    <dgm:cxn modelId="{EC625321-B8A1-4F20-984F-8C39CC03060F}" type="presOf" srcId="{1EF361B0-10D3-4975-BCEB-0A2159A1CAE4}" destId="{0C18B507-9B20-414B-AB3C-235076D54769}" srcOrd="1" destOrd="0" presId="urn:microsoft.com/office/officeart/2005/8/layout/cycle7"/>
    <dgm:cxn modelId="{31B84F3A-0EDB-4B6A-A519-955B335960BA}" type="presParOf" srcId="{CCF7C031-5F3B-494B-9CA8-C75E89BC6D59}" destId="{54F1E4FC-40C7-436A-952E-A33C90D6EA21}" srcOrd="2" destOrd="0" presId="urn:microsoft.com/office/officeart/2005/8/layout/cycle7"/>
    <dgm:cxn modelId="{2C67032D-A57A-4703-93F4-6ABBCDACF024}" type="presOf" srcId="{B3995DE3-A920-49BD-B90D-49DF4D6B94F9}" destId="{54F1E4FC-40C7-436A-952E-A33C90D6EA21}" srcOrd="0" destOrd="0" presId="urn:microsoft.com/office/officeart/2005/8/layout/cycle7"/>
    <dgm:cxn modelId="{CBECDD8A-23AE-42B3-BABF-0AC0E92C634F}" type="presParOf" srcId="{CCF7C031-5F3B-494B-9CA8-C75E89BC6D59}" destId="{E068CDE7-4F94-46CD-9906-0B60DF0B6ACB}" srcOrd="3" destOrd="0" presId="urn:microsoft.com/office/officeart/2005/8/layout/cycle7"/>
    <dgm:cxn modelId="{370A4F1A-7C87-4F37-9884-A3300D951CC8}" type="presOf" srcId="{B5EFECF8-F5E2-41D1-B747-7DC03FDA2049}" destId="{E068CDE7-4F94-46CD-9906-0B60DF0B6ACB}" srcOrd="0" destOrd="0" presId="urn:microsoft.com/office/officeart/2005/8/layout/cycle7"/>
    <dgm:cxn modelId="{FCC41D5F-D309-4BDF-B21A-3E283EFEC94E}" type="presParOf" srcId="{E068CDE7-4F94-46CD-9906-0B60DF0B6ACB}" destId="{CE17F78B-B90E-44D4-8C83-46147AFCCD4F}" srcOrd="0" destOrd="3" presId="urn:microsoft.com/office/officeart/2005/8/layout/cycle7"/>
    <dgm:cxn modelId="{1EBDB09A-EFCC-421F-9D11-FF5198CA9873}" type="presOf" srcId="{B5EFECF8-F5E2-41D1-B747-7DC03FDA2049}" destId="{CE17F78B-B90E-44D4-8C83-46147AFCCD4F}" srcOrd="1" destOrd="0" presId="urn:microsoft.com/office/officeart/2005/8/layout/cycle7"/>
    <dgm:cxn modelId="{F3209E2F-77DB-45A7-A417-362984D2B3D7}" type="presParOf" srcId="{CCF7C031-5F3B-494B-9CA8-C75E89BC6D59}" destId="{16E6D73D-0C2D-4F2E-8F54-ED0B6238B1DF}" srcOrd="4" destOrd="0" presId="urn:microsoft.com/office/officeart/2005/8/layout/cycle7"/>
    <dgm:cxn modelId="{FFB1A878-E799-41A9-B88B-488E2384D283}" type="presOf" srcId="{75AE001A-7AA3-4D0D-8AEC-957FF2B7D3BE}" destId="{16E6D73D-0C2D-4F2E-8F54-ED0B6238B1DF}" srcOrd="0" destOrd="0" presId="urn:microsoft.com/office/officeart/2005/8/layout/cycle7"/>
    <dgm:cxn modelId="{168FFD53-65C7-45B0-9433-F105DFBF4113}" type="presParOf" srcId="{CCF7C031-5F3B-494B-9CA8-C75E89BC6D59}" destId="{0E1DC624-06E4-4837-AFAE-09183CBBBDF0}" srcOrd="5" destOrd="0" presId="urn:microsoft.com/office/officeart/2005/8/layout/cycle7"/>
    <dgm:cxn modelId="{0C828036-5C29-427B-A54A-E50DE99E5177}" type="presOf" srcId="{E405E0E1-B30E-4F09-96E1-A6304DA3EA52}" destId="{0E1DC624-06E4-4837-AFAE-09183CBBBDF0}" srcOrd="0" destOrd="0" presId="urn:microsoft.com/office/officeart/2005/8/layout/cycle7"/>
    <dgm:cxn modelId="{44A26302-4998-49DB-9F22-FF8618123A39}" type="presParOf" srcId="{0E1DC624-06E4-4837-AFAE-09183CBBBDF0}" destId="{FECB3C4C-2D55-4804-A958-985CE091DD6A}" srcOrd="0" destOrd="5" presId="urn:microsoft.com/office/officeart/2005/8/layout/cycle7"/>
    <dgm:cxn modelId="{7238C08A-C8FE-4A6D-B3E4-7D0C41DD3251}" type="presOf" srcId="{E405E0E1-B30E-4F09-96E1-A6304DA3EA52}" destId="{FECB3C4C-2D55-4804-A958-985CE091DD6A}" srcOrd="1" destOrd="0" presId="urn:microsoft.com/office/officeart/2005/8/layout/cycle7"/>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683000" cy="2719705"/>
        <a:chOff x="0" y="0"/>
        <a:chExt cx="3683000" cy="2719705"/>
      </a:xfrm>
    </dsp:grpSpPr>
    <dsp:sp>
      <dsp:nvSpPr>
        <dsp:cNvPr id="3" name="圆角矩形 2"/>
        <dsp:cNvSpPr/>
      </dsp:nvSpPr>
      <dsp:spPr bwMode="white">
        <a:xfrm>
          <a:off x="1146594" y="19420"/>
          <a:ext cx="1389811" cy="694906"/>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02870" tIns="102870" rIns="102870" bIns="10287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a:t>思维</a:t>
          </a:r>
          <a:endParaRPr lang="zh-CN" altLang="en-US"/>
        </a:p>
      </dsp:txBody>
      <dsp:txXfrm>
        <a:off x="1146594" y="19420"/>
        <a:ext cx="1389811" cy="694906"/>
      </dsp:txXfrm>
    </dsp:sp>
    <dsp:sp>
      <dsp:nvSpPr>
        <dsp:cNvPr id="4" name="左右箭头 3"/>
        <dsp:cNvSpPr/>
      </dsp:nvSpPr>
      <dsp:spPr bwMode="white">
        <a:xfrm rot="3599999">
          <a:off x="2053446" y="1238244"/>
          <a:ext cx="722702" cy="243217"/>
        </a:xfrm>
        <a:prstGeom prst="lef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3599999">
        <a:off x="2053446" y="1238244"/>
        <a:ext cx="722702" cy="243217"/>
      </dsp:txXfrm>
    </dsp:sp>
    <dsp:sp>
      <dsp:nvSpPr>
        <dsp:cNvPr id="5" name="圆角矩形 4"/>
        <dsp:cNvSpPr/>
      </dsp:nvSpPr>
      <dsp:spPr bwMode="white">
        <a:xfrm>
          <a:off x="2293189" y="2005379"/>
          <a:ext cx="1389811" cy="694906"/>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02870" tIns="102870" rIns="102870" bIns="10287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a:t>内容</a:t>
          </a:r>
          <a:endParaRPr lang="zh-CN" altLang="en-US"/>
        </a:p>
      </dsp:txBody>
      <dsp:txXfrm>
        <a:off x="2293189" y="2005379"/>
        <a:ext cx="1389811" cy="694906"/>
      </dsp:txXfrm>
    </dsp:sp>
    <dsp:sp>
      <dsp:nvSpPr>
        <dsp:cNvPr id="6" name="左右箭头 5"/>
        <dsp:cNvSpPr/>
      </dsp:nvSpPr>
      <dsp:spPr bwMode="white">
        <a:xfrm rot="10800000">
          <a:off x="1480149" y="2231224"/>
          <a:ext cx="722702" cy="243217"/>
        </a:xfrm>
        <a:prstGeom prst="lef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10800000">
        <a:off x="1480149" y="2231224"/>
        <a:ext cx="722702" cy="243217"/>
      </dsp:txXfrm>
    </dsp:sp>
    <dsp:sp>
      <dsp:nvSpPr>
        <dsp:cNvPr id="7" name="圆角矩形 6"/>
        <dsp:cNvSpPr/>
      </dsp:nvSpPr>
      <dsp:spPr bwMode="white">
        <a:xfrm>
          <a:off x="0" y="2005379"/>
          <a:ext cx="1389811" cy="694906"/>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02870" tIns="102870" rIns="102870" bIns="10287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a:t>语言</a:t>
          </a:r>
          <a:endParaRPr lang="zh-CN" altLang="en-US"/>
        </a:p>
      </dsp:txBody>
      <dsp:txXfrm>
        <a:off x="0" y="2005379"/>
        <a:ext cx="1389811" cy="694906"/>
      </dsp:txXfrm>
    </dsp:sp>
    <dsp:sp>
      <dsp:nvSpPr>
        <dsp:cNvPr id="8" name="左右箭头 7"/>
        <dsp:cNvSpPr/>
      </dsp:nvSpPr>
      <dsp:spPr bwMode="white">
        <a:xfrm rot="-3599999">
          <a:off x="906852" y="1238244"/>
          <a:ext cx="722702" cy="243217"/>
        </a:xfrm>
        <a:prstGeom prst="lef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3599999">
        <a:off x="906852" y="1238244"/>
        <a:ext cx="722702" cy="24321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Sty" val="arr"/>
                    <dgm:param type="endSty" val="arr"/>
                    <dgm:param type="begPts" val="radial"/>
                    <dgm:param type="endPts" val="radial"/>
                  </dgm:alg>
                </dgm:if>
                <dgm:else name="Name8">
                  <dgm:alg type="conn">
                    <dgm:param type="begSty" val="arr"/>
                    <dgm:param type="endSty" val="arr"/>
                    <dgm:param type="begPts" val="auto"/>
                    <dgm:param type="endPts" val="auto"/>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4DA0389-68DE-4DAA-A876-A2D284F6FF4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4DA0389-68DE-4DAA-A876-A2D284F6FF4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4DA0389-68DE-4DAA-A876-A2D284F6FF4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16E82-425C-4C60-82B1-3495F9D1005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16E82-425C-4C60-82B1-3495F9D1005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image" Target="../media/image1.jpeg"/><Relationship Id="rId2" Type="http://schemas.openxmlformats.org/officeDocument/2006/relationships/tags" Target="../tags/tag60.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2.jpeg"/><Relationship Id="rId2" Type="http://schemas.openxmlformats.org/officeDocument/2006/relationships/tags" Target="../tags/tag15.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cstate="email">
            <a:grayscl/>
          </a:blip>
          <a:srcRect/>
          <a:stretch>
            <a:fillRect/>
          </a:stretch>
        </p:blipFill>
        <p:spPr>
          <a:xfrm>
            <a:off x="0" y="1963295"/>
            <a:ext cx="8001729" cy="2976560"/>
          </a:xfrm>
          <a:custGeom>
            <a:avLst/>
            <a:gdLst>
              <a:gd name="connsiteX0" fmla="*/ 0 w 10668972"/>
              <a:gd name="connsiteY0" fmla="*/ 0 h 2976560"/>
              <a:gd name="connsiteX1" fmla="*/ 10668972 w 10668972"/>
              <a:gd name="connsiteY1" fmla="*/ 0 h 2976560"/>
              <a:gd name="connsiteX2" fmla="*/ 10668972 w 10668972"/>
              <a:gd name="connsiteY2" fmla="*/ 2976560 h 2976560"/>
              <a:gd name="connsiteX3" fmla="*/ 0 w 10668972"/>
              <a:gd name="connsiteY3" fmla="*/ 2976560 h 2976560"/>
            </a:gdLst>
            <a:ahLst/>
            <a:cxnLst>
              <a:cxn ang="0">
                <a:pos x="connsiteX0" y="connsiteY0"/>
              </a:cxn>
              <a:cxn ang="0">
                <a:pos x="connsiteX1" y="connsiteY1"/>
              </a:cxn>
              <a:cxn ang="0">
                <a:pos x="connsiteX2" y="connsiteY2"/>
              </a:cxn>
              <a:cxn ang="0">
                <a:pos x="connsiteX3" y="connsiteY3"/>
              </a:cxn>
            </a:cxnLst>
            <a:rect l="l" t="t" r="r" b="b"/>
            <a:pathLst>
              <a:path w="10668972" h="2976560">
                <a:moveTo>
                  <a:pt x="0" y="0"/>
                </a:moveTo>
                <a:lnTo>
                  <a:pt x="10668972" y="0"/>
                </a:lnTo>
                <a:lnTo>
                  <a:pt x="10668972" y="2976560"/>
                </a:lnTo>
                <a:lnTo>
                  <a:pt x="0" y="2976560"/>
                </a:lnTo>
                <a:close/>
              </a:path>
            </a:pathLst>
          </a:custGeom>
        </p:spPr>
      </p:pic>
      <p:sp>
        <p:nvSpPr>
          <p:cNvPr id="8" name="矩形 7"/>
          <p:cNvSpPr/>
          <p:nvPr>
            <p:custDataLst>
              <p:tags r:id="rId4"/>
            </p:custDataLst>
          </p:nvPr>
        </p:nvSpPr>
        <p:spPr>
          <a:xfrm>
            <a:off x="1000125" y="977564"/>
            <a:ext cx="3028950" cy="5880437"/>
          </a:xfrm>
          <a:prstGeom prst="rect">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j-ea"/>
              <a:ea typeface="+mj-ea"/>
            </a:endParaRPr>
          </a:p>
        </p:txBody>
      </p:sp>
      <p:sp>
        <p:nvSpPr>
          <p:cNvPr id="9" name="矩形 8"/>
          <p:cNvSpPr/>
          <p:nvPr>
            <p:custDataLst>
              <p:tags r:id="rId5"/>
            </p:custDataLst>
          </p:nvPr>
        </p:nvSpPr>
        <p:spPr>
          <a:xfrm>
            <a:off x="7970044" y="1962151"/>
            <a:ext cx="141446" cy="2976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j-ea"/>
              <a:ea typeface="+mj-ea"/>
            </a:endParaRPr>
          </a:p>
        </p:txBody>
      </p:sp>
      <p:sp>
        <p:nvSpPr>
          <p:cNvPr id="4" name="日期占位符 3"/>
          <p:cNvSpPr>
            <a:spLocks noGrp="1"/>
          </p:cNvSpPr>
          <p:nvPr>
            <p:ph type="dt" sz="half" idx="10"/>
            <p:custDataLst>
              <p:tags r:id="rId6"/>
            </p:custDataLst>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normAutofit/>
          </a:bodyPr>
          <a:lstStyle>
            <a:lvl1pPr>
              <a:defRPr sz="1200"/>
            </a:lvl1pPr>
          </a:lstStyle>
          <a:p>
            <a:endParaRPr lang="zh-CN" altLang="en-US"/>
          </a:p>
        </p:txBody>
      </p:sp>
      <p:sp>
        <p:nvSpPr>
          <p:cNvPr id="6" name="灯片编号占位符 5"/>
          <p:cNvSpPr>
            <a:spLocks noGrp="1"/>
          </p:cNvSpPr>
          <p:nvPr>
            <p:ph type="sldNum" sz="quarter" idx="12"/>
            <p:custDataLst>
              <p:tags r:id="rId8"/>
            </p:custDataLst>
          </p:nvPr>
        </p:nvSpPr>
        <p:spPr/>
        <p:txBody>
          <a:bodyPr>
            <a:normAutofit/>
          </a:bodyPr>
          <a:lstStyle>
            <a:lvl1pPr>
              <a:defRPr sz="1200"/>
            </a:lvl1pPr>
          </a:lstStyle>
          <a:p>
            <a:fld id="{49AE70B2-8BF9-45C0-BB95-33D1B9D3A854}" type="slidenum">
              <a:rPr lang="zh-CN" altLang="en-US" smtClean="0"/>
            </a:fld>
            <a:endParaRPr lang="zh-CN" altLang="en-US"/>
          </a:p>
        </p:txBody>
      </p:sp>
      <p:sp>
        <p:nvSpPr>
          <p:cNvPr id="2" name="标题 1"/>
          <p:cNvSpPr>
            <a:spLocks noGrp="1"/>
          </p:cNvSpPr>
          <p:nvPr>
            <p:ph type="ctrTitle" hasCustomPrompt="1"/>
            <p:custDataLst>
              <p:tags r:id="rId9"/>
            </p:custDataLst>
          </p:nvPr>
        </p:nvSpPr>
        <p:spPr>
          <a:xfrm>
            <a:off x="1087892" y="1962150"/>
            <a:ext cx="2853418" cy="1849209"/>
          </a:xfrm>
        </p:spPr>
        <p:txBody>
          <a:bodyPr anchor="b">
            <a:normAutofit/>
          </a:bodyPr>
          <a:lstStyle>
            <a:lvl1pPr algn="ctr">
              <a:defRPr sz="4000" b="1">
                <a:solidFill>
                  <a:schemeClr val="bg1"/>
                </a:solidFill>
              </a:defRPr>
            </a:lvl1pPr>
          </a:lstStyle>
          <a:p>
            <a:r>
              <a:rPr lang="zh-CN" altLang="en-US" dirty="0"/>
              <a:t>编辑标题</a:t>
            </a:r>
            <a:endParaRPr lang="zh-CN" altLang="en-US" dirty="0"/>
          </a:p>
        </p:txBody>
      </p:sp>
      <p:sp>
        <p:nvSpPr>
          <p:cNvPr id="3" name="副标题 2"/>
          <p:cNvSpPr>
            <a:spLocks noGrp="1"/>
          </p:cNvSpPr>
          <p:nvPr>
            <p:ph type="subTitle" idx="1"/>
            <p:custDataLst>
              <p:tags r:id="rId10"/>
            </p:custDataLst>
          </p:nvPr>
        </p:nvSpPr>
        <p:spPr>
          <a:xfrm>
            <a:off x="1087892" y="3905459"/>
            <a:ext cx="2853418" cy="1007600"/>
          </a:xfrm>
        </p:spPr>
        <p:txBody>
          <a:bodyPr>
            <a:normAutofit/>
          </a:bodyPr>
          <a:lstStyle>
            <a:lvl1pPr marL="0" indent="0" algn="ctr">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endParaRPr lang="zh-CN" altLang="en-US" dirty="0"/>
          </a:p>
        </p:txBody>
      </p:sp>
      <p:sp>
        <p:nvSpPr>
          <p:cNvPr id="12" name="任意多边形: 形状 30"/>
          <p:cNvSpPr/>
          <p:nvPr>
            <p:custDataLst>
              <p:tags r:id="rId11"/>
            </p:custDataLst>
          </p:nvPr>
        </p:nvSpPr>
        <p:spPr>
          <a:xfrm rot="18900000">
            <a:off x="8161999" y="-620410"/>
            <a:ext cx="706703" cy="2501625"/>
          </a:xfrm>
          <a:custGeom>
            <a:avLst/>
            <a:gdLst>
              <a:gd name="connsiteX0" fmla="*/ 0 w 651909"/>
              <a:gd name="connsiteY0" fmla="*/ 0 h 2307661"/>
              <a:gd name="connsiteX1" fmla="*/ 651909 w 651909"/>
              <a:gd name="connsiteY1" fmla="*/ 651909 h 2307661"/>
              <a:gd name="connsiteX2" fmla="*/ 651909 w 651909"/>
              <a:gd name="connsiteY2" fmla="*/ 1655752 h 2307661"/>
              <a:gd name="connsiteX3" fmla="*/ 0 w 651909"/>
              <a:gd name="connsiteY3" fmla="*/ 2307661 h 2307661"/>
            </a:gdLst>
            <a:ahLst/>
            <a:cxnLst>
              <a:cxn ang="0">
                <a:pos x="connsiteX0" y="connsiteY0"/>
              </a:cxn>
              <a:cxn ang="0">
                <a:pos x="connsiteX1" y="connsiteY1"/>
              </a:cxn>
              <a:cxn ang="0">
                <a:pos x="connsiteX2" y="connsiteY2"/>
              </a:cxn>
              <a:cxn ang="0">
                <a:pos x="connsiteX3" y="connsiteY3"/>
              </a:cxn>
            </a:cxnLst>
            <a:rect l="l" t="t" r="r" b="b"/>
            <a:pathLst>
              <a:path w="651909" h="2307661">
                <a:moveTo>
                  <a:pt x="0" y="0"/>
                </a:moveTo>
                <a:lnTo>
                  <a:pt x="651909" y="651909"/>
                </a:lnTo>
                <a:lnTo>
                  <a:pt x="651909" y="1655752"/>
                </a:lnTo>
                <a:lnTo>
                  <a:pt x="0" y="23076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4000" dirty="0">
              <a:solidFill>
                <a:schemeClr val="bg1"/>
              </a:solidFill>
              <a:latin typeface="+mj-ea"/>
              <a:ea typeface="+mj-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normAutofit/>
          </a:bodyPr>
          <a:lstStyle>
            <a:lvl1pPr>
              <a:defRPr sz="1200"/>
            </a:lvl1pPr>
          </a:lstStyle>
          <a:p>
            <a:endParaRPr lang="zh-CN" altLang="en-US"/>
          </a:p>
        </p:txBody>
      </p:sp>
      <p:sp>
        <p:nvSpPr>
          <p:cNvPr id="5" name="灯片编号占位符 4"/>
          <p:cNvSpPr>
            <a:spLocks noGrp="1"/>
          </p:cNvSpPr>
          <p:nvPr>
            <p:ph type="sldNum" sz="quarter" idx="12"/>
            <p:custDataLst>
              <p:tags r:id="rId4"/>
            </p:custDataLst>
          </p:nvPr>
        </p:nvSpPr>
        <p:spPr/>
        <p:txBody>
          <a:bodyPr>
            <a:normAutofit/>
          </a:bodyPr>
          <a:lstStyle>
            <a:lvl1pPr>
              <a:defRPr sz="1200"/>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28650" y="551544"/>
            <a:ext cx="78867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cstate="email">
            <a:grayscl/>
          </a:blip>
          <a:srcRect/>
          <a:stretch>
            <a:fillRect/>
          </a:stretch>
        </p:blipFill>
        <p:spPr>
          <a:xfrm>
            <a:off x="0" y="1963295"/>
            <a:ext cx="8001729" cy="2976560"/>
          </a:xfrm>
          <a:custGeom>
            <a:avLst/>
            <a:gdLst>
              <a:gd name="connsiteX0" fmla="*/ 0 w 10668972"/>
              <a:gd name="connsiteY0" fmla="*/ 0 h 2976560"/>
              <a:gd name="connsiteX1" fmla="*/ 10668972 w 10668972"/>
              <a:gd name="connsiteY1" fmla="*/ 0 h 2976560"/>
              <a:gd name="connsiteX2" fmla="*/ 10668972 w 10668972"/>
              <a:gd name="connsiteY2" fmla="*/ 2976560 h 2976560"/>
              <a:gd name="connsiteX3" fmla="*/ 0 w 10668972"/>
              <a:gd name="connsiteY3" fmla="*/ 2976560 h 2976560"/>
            </a:gdLst>
            <a:ahLst/>
            <a:cxnLst>
              <a:cxn ang="0">
                <a:pos x="connsiteX0" y="connsiteY0"/>
              </a:cxn>
              <a:cxn ang="0">
                <a:pos x="connsiteX1" y="connsiteY1"/>
              </a:cxn>
              <a:cxn ang="0">
                <a:pos x="connsiteX2" y="connsiteY2"/>
              </a:cxn>
              <a:cxn ang="0">
                <a:pos x="connsiteX3" y="connsiteY3"/>
              </a:cxn>
            </a:cxnLst>
            <a:rect l="l" t="t" r="r" b="b"/>
            <a:pathLst>
              <a:path w="10668972" h="2976560">
                <a:moveTo>
                  <a:pt x="0" y="0"/>
                </a:moveTo>
                <a:lnTo>
                  <a:pt x="10668972" y="0"/>
                </a:lnTo>
                <a:lnTo>
                  <a:pt x="10668972" y="2976560"/>
                </a:lnTo>
                <a:lnTo>
                  <a:pt x="0" y="2976560"/>
                </a:lnTo>
                <a:close/>
              </a:path>
            </a:pathLst>
          </a:custGeom>
        </p:spPr>
      </p:pic>
      <p:sp>
        <p:nvSpPr>
          <p:cNvPr id="7" name="矩形 6"/>
          <p:cNvSpPr/>
          <p:nvPr>
            <p:custDataLst>
              <p:tags r:id="rId4"/>
            </p:custDataLst>
          </p:nvPr>
        </p:nvSpPr>
        <p:spPr>
          <a:xfrm>
            <a:off x="1000125" y="977564"/>
            <a:ext cx="3028950" cy="5880437"/>
          </a:xfrm>
          <a:prstGeom prst="rect">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j-ea"/>
              <a:ea typeface="+mj-ea"/>
            </a:endParaRPr>
          </a:p>
        </p:txBody>
      </p:sp>
      <p:sp>
        <p:nvSpPr>
          <p:cNvPr id="8" name="矩形 7"/>
          <p:cNvSpPr/>
          <p:nvPr>
            <p:custDataLst>
              <p:tags r:id="rId5"/>
            </p:custDataLst>
          </p:nvPr>
        </p:nvSpPr>
        <p:spPr>
          <a:xfrm>
            <a:off x="7970044" y="1962151"/>
            <a:ext cx="141446" cy="2976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j-ea"/>
              <a:ea typeface="+mj-ea"/>
            </a:endParaRPr>
          </a:p>
        </p:txBody>
      </p:sp>
      <p:sp>
        <p:nvSpPr>
          <p:cNvPr id="2" name="标题 1"/>
          <p:cNvSpPr>
            <a:spLocks noGrp="1"/>
          </p:cNvSpPr>
          <p:nvPr>
            <p:ph type="title" hasCustomPrompt="1"/>
            <p:custDataLst>
              <p:tags r:id="rId6"/>
            </p:custDataLst>
          </p:nvPr>
        </p:nvSpPr>
        <p:spPr>
          <a:xfrm>
            <a:off x="1000121" y="2520064"/>
            <a:ext cx="3028951" cy="1185733"/>
          </a:xfrm>
        </p:spPr>
        <p:txBody>
          <a:bodyPr anchor="b">
            <a:normAutofit/>
          </a:bodyPr>
          <a:lstStyle>
            <a:lvl1pPr algn="ctr">
              <a:lnSpc>
                <a:spcPct val="120000"/>
              </a:lnSpc>
              <a:defRPr sz="4400" spc="0" baseline="0">
                <a:solidFill>
                  <a:schemeClr val="bg2"/>
                </a:solidFill>
              </a:defRPr>
            </a:lvl1pPr>
          </a:lstStyle>
          <a:p>
            <a:r>
              <a:rPr lang="zh-CN" altLang="en-US" dirty="0"/>
              <a:t>编辑标题</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3" hasCustomPrompt="1"/>
            <p:custDataLst>
              <p:tags r:id="rId10"/>
            </p:custDataLst>
          </p:nvPr>
        </p:nvSpPr>
        <p:spPr>
          <a:xfrm>
            <a:off x="1000125" y="3784600"/>
            <a:ext cx="3028950" cy="1185732"/>
          </a:xfrm>
        </p:spPr>
        <p:txBody>
          <a:bodyPr>
            <a:normAutofit/>
          </a:bodyPr>
          <a:lstStyle>
            <a:lvl1pPr marL="0" indent="0" algn="ctr">
              <a:buNone/>
              <a:defRPr sz="1400">
                <a:solidFill>
                  <a:schemeClr val="bg2"/>
                </a:solidFill>
              </a:defRPr>
            </a:lvl1pPr>
          </a:lstStyle>
          <a:p>
            <a:pPr lvl="0"/>
            <a:r>
              <a:rPr lang="zh-CN" altLang="en-US" dirty="0"/>
              <a:t>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normAutofit/>
          </a:bodyPr>
          <a:lstStyle>
            <a:lvl1pPr>
              <a:defRPr sz="1200"/>
            </a:lvl1pPr>
          </a:lstStyle>
          <a:p>
            <a:endParaRPr lang="zh-CN" altLang="en-US"/>
          </a:p>
        </p:txBody>
      </p:sp>
      <p:sp>
        <p:nvSpPr>
          <p:cNvPr id="6" name="灯片编号占位符 5"/>
          <p:cNvSpPr>
            <a:spLocks noGrp="1"/>
          </p:cNvSpPr>
          <p:nvPr>
            <p:ph type="sldNum" sz="quarter" idx="12"/>
            <p:custDataLst>
              <p:tags r:id="rId6"/>
            </p:custDataLst>
          </p:nvPr>
        </p:nvSpPr>
        <p:spPr/>
        <p:txBody>
          <a:bodyPr>
            <a:normAutofit/>
          </a:bodyPr>
          <a:lstStyle>
            <a:lvl1pPr>
              <a:defRPr sz="1200"/>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pexels-photo-822321"/>
          <p:cNvPicPr>
            <a:picLocks noChangeAspect="1"/>
          </p:cNvPicPr>
          <p:nvPr>
            <p:custDataLst>
              <p:tags r:id="rId2"/>
            </p:custDataLst>
          </p:nvPr>
        </p:nvPicPr>
        <p:blipFill>
          <a:blip r:embed="rId3" cstate="screen"/>
          <a:stretch>
            <a:fillRect/>
          </a:stretch>
        </p:blipFill>
        <p:spPr>
          <a:xfrm>
            <a:off x="1358265" y="-17145"/>
            <a:ext cx="7785735" cy="6865620"/>
          </a:xfrm>
          <a:prstGeom prst="rect">
            <a:avLst/>
          </a:prstGeom>
        </p:spPr>
      </p:pic>
      <p:sp>
        <p:nvSpPr>
          <p:cNvPr id="8" name="矩形 7"/>
          <p:cNvSpPr/>
          <p:nvPr>
            <p:custDataLst>
              <p:tags r:id="rId4"/>
            </p:custDataLst>
          </p:nvPr>
        </p:nvSpPr>
        <p:spPr>
          <a:xfrm>
            <a:off x="1486376" y="-19050"/>
            <a:ext cx="7656195" cy="6866255"/>
          </a:xfrm>
          <a:prstGeom prst="rect">
            <a:avLst/>
          </a:prstGeom>
          <a:solidFill>
            <a:schemeClr val="tx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1"/>
          <p:cNvSpPr/>
          <p:nvPr>
            <p:custDataLst>
              <p:tags r:id="rId5"/>
            </p:custDataLst>
          </p:nvPr>
        </p:nvSpPr>
        <p:spPr>
          <a:xfrm>
            <a:off x="0" y="-15240"/>
            <a:ext cx="4194810" cy="6873240"/>
          </a:xfrm>
          <a:custGeom>
            <a:avLst/>
            <a:gdLst>
              <a:gd name="connsiteX0" fmla="*/ 0 w 5593080"/>
              <a:gd name="connsiteY0" fmla="*/ 0 h 6858000"/>
              <a:gd name="connsiteX1" fmla="*/ 5593080 w 5593080"/>
              <a:gd name="connsiteY1" fmla="*/ 0 h 6858000"/>
              <a:gd name="connsiteX2" fmla="*/ 5593080 w 5593080"/>
              <a:gd name="connsiteY2" fmla="*/ 6858000 h 6858000"/>
              <a:gd name="connsiteX3" fmla="*/ 0 w 5593080"/>
              <a:gd name="connsiteY3" fmla="*/ 6858000 h 6858000"/>
              <a:gd name="connsiteX4" fmla="*/ 0 w 5593080"/>
              <a:gd name="connsiteY4" fmla="*/ 0 h 6858000"/>
              <a:gd name="connsiteX0-1" fmla="*/ 0 w 5593080"/>
              <a:gd name="connsiteY0-2" fmla="*/ 15240 h 6873240"/>
              <a:gd name="connsiteX1-3" fmla="*/ 2941320 w 5593080"/>
              <a:gd name="connsiteY1-4" fmla="*/ 0 h 6873240"/>
              <a:gd name="connsiteX2-5" fmla="*/ 5593080 w 5593080"/>
              <a:gd name="connsiteY2-6" fmla="*/ 6873240 h 6873240"/>
              <a:gd name="connsiteX3-7" fmla="*/ 0 w 5593080"/>
              <a:gd name="connsiteY3-8" fmla="*/ 6873240 h 6873240"/>
              <a:gd name="connsiteX4-9" fmla="*/ 0 w 5593080"/>
              <a:gd name="connsiteY4-10" fmla="*/ 15240 h 68732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93080" h="6873240">
                <a:moveTo>
                  <a:pt x="0" y="15240"/>
                </a:moveTo>
                <a:lnTo>
                  <a:pt x="2941320" y="0"/>
                </a:lnTo>
                <a:lnTo>
                  <a:pt x="5593080" y="6873240"/>
                </a:lnTo>
                <a:lnTo>
                  <a:pt x="0" y="6873240"/>
                </a:lnTo>
                <a:lnTo>
                  <a:pt x="0" y="1524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custDataLst>
              <p:tags r:id="rId6"/>
            </p:custDataLst>
          </p:nvPr>
        </p:nvSpPr>
        <p:spPr>
          <a:xfrm>
            <a:off x="3622185" y="3803879"/>
            <a:ext cx="4989758" cy="535531"/>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文本占位符 2"/>
          <p:cNvSpPr>
            <a:spLocks noGrp="1"/>
          </p:cNvSpPr>
          <p:nvPr>
            <p:ph type="body" idx="1"/>
            <p:custDataLst>
              <p:tags r:id="rId7"/>
            </p:custDataLst>
          </p:nvPr>
        </p:nvSpPr>
        <p:spPr>
          <a:xfrm>
            <a:off x="3414521" y="3803880"/>
            <a:ext cx="5418009" cy="535530"/>
          </a:xfrm>
        </p:spPr>
        <p:txBody>
          <a:bodyPr anchor="ctr">
            <a:normAutofit/>
          </a:bodyPr>
          <a:lstStyle>
            <a:lvl1pPr marL="0" indent="0" algn="ctr">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normAutofit/>
          </a:bodyPr>
          <a:lstStyle>
            <a:lvl1pPr>
              <a:defRPr sz="1200"/>
            </a:lvl1pPr>
          </a:lstStyle>
          <a:p>
            <a:endParaRPr lang="zh-CN" altLang="en-US"/>
          </a:p>
        </p:txBody>
      </p:sp>
      <p:sp>
        <p:nvSpPr>
          <p:cNvPr id="6" name="灯片编号占位符 5"/>
          <p:cNvSpPr>
            <a:spLocks noGrp="1"/>
          </p:cNvSpPr>
          <p:nvPr>
            <p:ph type="sldNum" sz="quarter" idx="12"/>
            <p:custDataLst>
              <p:tags r:id="rId10"/>
            </p:custDataLst>
          </p:nvPr>
        </p:nvSpPr>
        <p:spPr/>
        <p:txBody>
          <a:bodyPr>
            <a:normAutofit/>
          </a:bodyPr>
          <a:lstStyle>
            <a:lvl1pPr>
              <a:defRPr sz="1200"/>
            </a:lvl1p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1"/>
            </p:custDataLst>
          </p:nvPr>
        </p:nvSpPr>
        <p:spPr>
          <a:xfrm>
            <a:off x="3414522" y="2584030"/>
            <a:ext cx="5418009" cy="1200799"/>
          </a:xfrm>
        </p:spPr>
        <p:txBody>
          <a:bodyPr anchor="ctr">
            <a:normAutofit/>
          </a:bodyPr>
          <a:lstStyle>
            <a:lvl1pPr algn="ctr">
              <a:defRPr sz="4500" b="1">
                <a:solidFill>
                  <a:schemeClr val="bg1"/>
                </a:solidFill>
              </a:defRPr>
            </a:lvl1pPr>
          </a:lstStyle>
          <a:p>
            <a:r>
              <a:rPr lang="zh-CN" altLang="en-US" dirty="0"/>
              <a:t>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28650" y="1825625"/>
            <a:ext cx="3886200" cy="4351338"/>
          </a:xfrm>
        </p:spPr>
        <p:txBody>
          <a:bodyPr>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4629150" y="1825625"/>
            <a:ext cx="3886200" cy="4351338"/>
          </a:xfrm>
        </p:spPr>
        <p:txBody>
          <a:bodyPr>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normAutofit/>
          </a:bodyPr>
          <a:lstStyle>
            <a:lvl1pPr>
              <a:defRPr sz="1200"/>
            </a:lvl1pPr>
          </a:lstStyle>
          <a:p>
            <a:endParaRPr lang="zh-CN" altLang="en-US"/>
          </a:p>
        </p:txBody>
      </p:sp>
      <p:sp>
        <p:nvSpPr>
          <p:cNvPr id="7" name="灯片编号占位符 6"/>
          <p:cNvSpPr>
            <a:spLocks noGrp="1"/>
          </p:cNvSpPr>
          <p:nvPr>
            <p:ph type="sldNum" sz="quarter" idx="12"/>
            <p:custDataLst>
              <p:tags r:id="rId7"/>
            </p:custDataLst>
          </p:nvPr>
        </p:nvSpPr>
        <p:spPr/>
        <p:txBody>
          <a:bodyPr>
            <a:normAutofit/>
          </a:bodyPr>
          <a:lstStyle>
            <a:lvl1pPr>
              <a:defRPr sz="1200"/>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9841" y="365126"/>
            <a:ext cx="7886700" cy="1325563"/>
          </a:xfrm>
        </p:spPr>
        <p:txBody>
          <a:bodyP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29842" y="1744961"/>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29842" y="2615609"/>
            <a:ext cx="3868340" cy="3574054"/>
          </a:xfrm>
        </p:spPr>
        <p:txBody>
          <a:bodyPr>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4629150" y="1744961"/>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4629150" y="2615609"/>
            <a:ext cx="3887391" cy="3574054"/>
          </a:xfrm>
        </p:spPr>
        <p:txBody>
          <a:bodyPr>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normAutofit/>
          </a:bodyPr>
          <a:lstStyle>
            <a:lvl1pPr>
              <a:defRPr sz="1200"/>
            </a:lvl1pPr>
          </a:lstStyle>
          <a:p>
            <a:endParaRPr lang="zh-CN" altLang="en-US"/>
          </a:p>
        </p:txBody>
      </p:sp>
      <p:sp>
        <p:nvSpPr>
          <p:cNvPr id="9" name="灯片编号占位符 8"/>
          <p:cNvSpPr>
            <a:spLocks noGrp="1"/>
          </p:cNvSpPr>
          <p:nvPr>
            <p:ph type="sldNum" sz="quarter" idx="12"/>
            <p:custDataLst>
              <p:tags r:id="rId9"/>
            </p:custDataLst>
          </p:nvPr>
        </p:nvSpPr>
        <p:spPr/>
        <p:txBody>
          <a:bodyPr>
            <a:normAutofit/>
          </a:bodyPr>
          <a:lstStyle>
            <a:lvl1pPr>
              <a:defRPr sz="1200"/>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normAutofit/>
          </a:bodyPr>
          <a:lstStyle>
            <a:lvl1pPr>
              <a:defRPr sz="1200"/>
            </a:lvl1pPr>
          </a:lstStyle>
          <a:p>
            <a:endParaRPr lang="zh-CN" altLang="en-US"/>
          </a:p>
        </p:txBody>
      </p:sp>
      <p:sp>
        <p:nvSpPr>
          <p:cNvPr id="5" name="灯片编号占位符 4"/>
          <p:cNvSpPr>
            <a:spLocks noGrp="1"/>
          </p:cNvSpPr>
          <p:nvPr>
            <p:ph type="sldNum" sz="quarter" idx="12"/>
            <p:custDataLst>
              <p:tags r:id="rId4"/>
            </p:custDataLst>
          </p:nvPr>
        </p:nvSpPr>
        <p:spPr/>
        <p:txBody>
          <a:bodyPr>
            <a:normAutofit/>
          </a:bodyPr>
          <a:lstStyle>
            <a:lvl1pPr>
              <a:defRPr sz="1200"/>
            </a:lvl1pPr>
          </a:lstStyle>
          <a:p>
            <a:fld id="{49AE70B2-8BF9-45C0-BB95-33D1B9D3A854}" type="slidenum">
              <a:rPr lang="zh-CN" altLang="en-US" smtClean="0"/>
            </a:fld>
            <a:endParaRPr lang="zh-CN" altLang="en-US"/>
          </a:p>
        </p:txBody>
      </p:sp>
      <p:sp>
        <p:nvSpPr>
          <p:cNvPr id="11" name="标题 10"/>
          <p:cNvSpPr>
            <a:spLocks noGrp="1"/>
          </p:cNvSpPr>
          <p:nvPr>
            <p:ph type="title"/>
            <p:custDataLst>
              <p:tags r:id="rId5"/>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normAutofit/>
          </a:bodyPr>
          <a:lstStyle>
            <a:lvl1pPr>
              <a:defRPr sz="1200"/>
            </a:lvl1pPr>
          </a:lstStyle>
          <a:p>
            <a:endParaRPr lang="zh-CN" altLang="en-US"/>
          </a:p>
        </p:txBody>
      </p:sp>
      <p:sp>
        <p:nvSpPr>
          <p:cNvPr id="4" name="灯片编号占位符 3"/>
          <p:cNvSpPr>
            <a:spLocks noGrp="1"/>
          </p:cNvSpPr>
          <p:nvPr>
            <p:ph type="sldNum" sz="quarter" idx="12"/>
            <p:custDataLst>
              <p:tags r:id="rId4"/>
            </p:custDataLst>
          </p:nvPr>
        </p:nvSpPr>
        <p:spPr/>
        <p:txBody>
          <a:bodyPr>
            <a:normAutofit/>
          </a:bodyPr>
          <a:lstStyle>
            <a:lvl1pPr>
              <a:defRPr sz="1200"/>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29841" y="711200"/>
            <a:ext cx="3196800" cy="1600200"/>
          </a:xfrm>
        </p:spPr>
        <p:txBody>
          <a:bodyPr anchor="t" anchorCtr="0">
            <a:normAutofit/>
          </a:bodyPr>
          <a:lstStyle>
            <a:lvl1pPr>
              <a:defRPr sz="3200"/>
            </a:lvl1pPr>
          </a:lstStyle>
          <a:p>
            <a:r>
              <a:rPr lang="zh-CN" altLang="en-US"/>
              <a:t>单击此处编辑标题</a:t>
            </a:r>
            <a:endParaRPr lang="zh-CN" altLang="en-US" dirty="0"/>
          </a:p>
        </p:txBody>
      </p:sp>
      <p:sp>
        <p:nvSpPr>
          <p:cNvPr id="3" name="图片占位符 2"/>
          <p:cNvSpPr>
            <a:spLocks noGrp="1" noChangeAspect="1"/>
          </p:cNvSpPr>
          <p:nvPr>
            <p:ph type="pic" idx="1" hasCustomPrompt="1"/>
            <p:custDataLst>
              <p:tags r:id="rId3"/>
            </p:custDataLst>
          </p:nvPr>
        </p:nvSpPr>
        <p:spPr>
          <a:xfrm>
            <a:off x="4014391" y="733425"/>
            <a:ext cx="46278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图片</a:t>
            </a:r>
            <a:endParaRPr lang="zh-CN" altLang="en-US" dirty="0"/>
          </a:p>
        </p:txBody>
      </p:sp>
      <p:sp>
        <p:nvSpPr>
          <p:cNvPr id="4" name="文本占位符 3"/>
          <p:cNvSpPr>
            <a:spLocks noGrp="1"/>
          </p:cNvSpPr>
          <p:nvPr>
            <p:ph type="body" sz="half" idx="2"/>
            <p:custDataLst>
              <p:tags r:id="rId4"/>
            </p:custDataLst>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normAutofit/>
          </a:bodyPr>
          <a:lstStyle>
            <a:lvl1pPr>
              <a:defRPr sz="1200"/>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normAutofit/>
          </a:bodyPr>
          <a:lstStyle>
            <a:lvl1pPr>
              <a:defRPr sz="1200"/>
            </a:lvl1pPr>
          </a:lstStyle>
          <a:p>
            <a:endParaRPr lang="zh-CN" altLang="en-US" dirty="0"/>
          </a:p>
        </p:txBody>
      </p:sp>
      <p:sp>
        <p:nvSpPr>
          <p:cNvPr id="7" name="灯片编号占位符 6"/>
          <p:cNvSpPr>
            <a:spLocks noGrp="1"/>
          </p:cNvSpPr>
          <p:nvPr>
            <p:ph type="sldNum" sz="quarter" idx="12"/>
            <p:custDataLst>
              <p:tags r:id="rId7"/>
            </p:custDataLst>
          </p:nvPr>
        </p:nvSpPr>
        <p:spPr/>
        <p:txBody>
          <a:bodyPr>
            <a:normAutofit/>
          </a:bodyPr>
          <a:lstStyle>
            <a:lvl1pPr>
              <a:defRPr sz="1200"/>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368363" y="365125"/>
            <a:ext cx="1146987" cy="5811838"/>
          </a:xfrm>
        </p:spPr>
        <p:txBody>
          <a:bodyPr vert="eaVert">
            <a:normAutofit/>
          </a:bodyPr>
          <a:lstStyle>
            <a:lvl1pPr>
              <a:defRPr sz="27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28650" y="365125"/>
            <a:ext cx="6659969"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normAutofit/>
          </a:bodyPr>
          <a:lstStyle>
            <a:lvl1pPr>
              <a:defRPr sz="1200"/>
            </a:lvl1pPr>
          </a:lstStyle>
          <a:p>
            <a:endParaRPr lang="zh-CN" altLang="en-US"/>
          </a:p>
        </p:txBody>
      </p:sp>
      <p:sp>
        <p:nvSpPr>
          <p:cNvPr id="6" name="灯片编号占位符 5"/>
          <p:cNvSpPr>
            <a:spLocks noGrp="1"/>
          </p:cNvSpPr>
          <p:nvPr>
            <p:ph type="sldNum" sz="quarter" idx="12"/>
            <p:custDataLst>
              <p:tags r:id="rId6"/>
            </p:custDataLst>
          </p:nvPr>
        </p:nvSpPr>
        <p:spPr/>
        <p:txBody>
          <a:bodyPr>
            <a:normAutofit/>
          </a:bodyPr>
          <a:lstStyle>
            <a:lvl1pPr>
              <a:defRPr sz="1200"/>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3.png"/><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28650" y="365126"/>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28650" y="6356351"/>
            <a:ext cx="2057400" cy="365125"/>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28950" y="6356351"/>
            <a:ext cx="3086100" cy="365125"/>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4"/>
            <p:custDataLst>
              <p:tags r:id="rId16"/>
            </p:custDataLst>
          </p:nvPr>
        </p:nvSpPr>
        <p:spPr>
          <a:xfrm>
            <a:off x="6457950" y="6356351"/>
            <a:ext cx="2057400" cy="365125"/>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水印"/>
          <p:cNvPicPr>
            <a:picLocks noChangeAspect="1"/>
          </p:cNvPicPr>
          <p:nvPr userDrawn="1"/>
        </p:nvPicPr>
        <p:blipFill>
          <a:blip r:embed="rId18"/>
          <a:stretch>
            <a:fillRect/>
          </a:stretch>
        </p:blipFill>
        <p:spPr>
          <a:xfrm>
            <a:off x="5195253" y="-8890"/>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600" kern="1200" baseline="0">
          <a:solidFill>
            <a:schemeClr val="tx1"/>
          </a:solidFill>
          <a:latin typeface="Arial" panose="020B0604020202020204" pitchFamily="34" charset="0"/>
          <a:ea typeface="微软雅黑" panose="020B0503020204020204"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image" Target="../media/image1.tif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28.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3" Type="http://schemas.openxmlformats.org/officeDocument/2006/relationships/notesSlide" Target="../notesSlides/notesSlide6.xml"/><Relationship Id="rId22" Type="http://schemas.openxmlformats.org/officeDocument/2006/relationships/slideLayout" Target="../slideLayouts/slideLayout7.xml"/><Relationship Id="rId21" Type="http://schemas.openxmlformats.org/officeDocument/2006/relationships/tags" Target="../tags/tag124.xml"/><Relationship Id="rId20" Type="http://schemas.microsoft.com/office/2007/relationships/diagramDrawing" Target="../diagrams/drawing1.xml"/><Relationship Id="rId2" Type="http://schemas.openxmlformats.org/officeDocument/2006/relationships/tags" Target="../tags/tag110.xml"/><Relationship Id="rId19" Type="http://schemas.openxmlformats.org/officeDocument/2006/relationships/diagramColors" Target="../diagrams/colors1.xml"/><Relationship Id="rId18" Type="http://schemas.openxmlformats.org/officeDocument/2006/relationships/diagramQuickStyle" Target="../diagrams/quickStyle1.xml"/><Relationship Id="rId17" Type="http://schemas.openxmlformats.org/officeDocument/2006/relationships/diagramLayout" Target="../diagrams/layout1.xml"/><Relationship Id="rId16" Type="http://schemas.openxmlformats.org/officeDocument/2006/relationships/diagramData" Target="../diagrams/data1.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tags" Target="../tags/tag109.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1.xml"/><Relationship Id="rId2" Type="http://schemas.openxmlformats.org/officeDocument/2006/relationships/tags" Target="../tags/tag126.xml"/><Relationship Id="rId1" Type="http://schemas.openxmlformats.org/officeDocument/2006/relationships/tags" Target="../tags/tag125.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9.xml"/><Relationship Id="rId2" Type="http://schemas.openxmlformats.org/officeDocument/2006/relationships/image" Target="../media/image6.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5195253" y="-8890"/>
            <a:ext cx="3880009" cy="1255871"/>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7805" y="244475"/>
            <a:ext cx="3262630" cy="34150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2400" dirty="0" smtClean="0"/>
              <a:t>21.Which of the following is the closest in meaning to “deprived” in paragraph 2?</a:t>
            </a:r>
            <a:endParaRPr lang="en-US" altLang="zh-CN" sz="2400" dirty="0" smtClean="0"/>
          </a:p>
          <a:p>
            <a:r>
              <a:rPr lang="en-US" altLang="zh-CN" sz="2400" dirty="0" smtClean="0"/>
              <a:t>A. Sensitive.</a:t>
            </a:r>
            <a:endParaRPr lang="en-US" altLang="zh-CN" sz="2400" dirty="0" smtClean="0"/>
          </a:p>
          <a:p>
            <a:r>
              <a:rPr lang="en-US" altLang="zh-CN" sz="2400" dirty="0" smtClean="0"/>
              <a:t>B. Clumsy.</a:t>
            </a:r>
            <a:endParaRPr lang="en-US" altLang="zh-CN" sz="2400" dirty="0" smtClean="0"/>
          </a:p>
          <a:p>
            <a:r>
              <a:rPr lang="en-US" altLang="zh-CN" sz="2400" dirty="0" smtClean="0"/>
              <a:t>C. Delighted.</a:t>
            </a:r>
            <a:endParaRPr lang="en-US" altLang="zh-CN" sz="2400" dirty="0" smtClean="0"/>
          </a:p>
          <a:p>
            <a:r>
              <a:rPr lang="en-US" altLang="zh-CN" sz="2400" dirty="0" smtClean="0"/>
              <a:t>D. Disadvantaged.</a:t>
            </a:r>
            <a:endParaRPr lang="en-US" altLang="zh-CN" sz="2400" dirty="0" smtClean="0"/>
          </a:p>
        </p:txBody>
      </p:sp>
      <p:sp>
        <p:nvSpPr>
          <p:cNvPr id="7" name="下箭头 6"/>
          <p:cNvSpPr/>
          <p:nvPr/>
        </p:nvSpPr>
        <p:spPr>
          <a:xfrm rot="16200000">
            <a:off x="3655060" y="180340"/>
            <a:ext cx="504190" cy="631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17805" y="3839845"/>
            <a:ext cx="8969375" cy="25533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000" dirty="0" smtClean="0">
                <a:latin typeface="Comic Sans MS" panose="030F0702030302020204" pitchFamily="66" charset="0"/>
                <a:sym typeface="+mn-ea"/>
              </a:rPr>
              <a:t>Para.2</a:t>
            </a:r>
            <a:endParaRPr lang="en-US" altLang="zh-CN" sz="2000" dirty="0" smtClean="0">
              <a:latin typeface="Comic Sans MS" panose="030F0702030302020204" pitchFamily="66" charset="0"/>
              <a:sym typeface="+mn-ea"/>
            </a:endParaRPr>
          </a:p>
          <a:p>
            <a:r>
              <a:rPr lang="en-US" altLang="zh-CN" sz="2000" dirty="0" smtClean="0">
                <a:latin typeface="Comic Sans MS" panose="030F0702030302020204" pitchFamily="66" charset="0"/>
                <a:sym typeface="+mn-ea"/>
              </a:rPr>
              <a:t>Fatou was recognized by the Universal Peace Federation,an interfaith(跨信仰的）peace-building organization, not only for her academic accomplishments but also her commitment to global justice.In 2017, while still studying for her first degree,Fatou co-founded Ebou Mala Children's Charitable Foundation (EMCCF). EMCCF helps </a:t>
            </a:r>
            <a:r>
              <a:rPr lang="en-US" altLang="zh-CN" sz="2000" b="1" dirty="0" smtClean="0">
                <a:solidFill>
                  <a:srgbClr val="C00000"/>
                </a:solidFill>
                <a:latin typeface="Comic Sans MS" panose="030F0702030302020204" pitchFamily="66" charset="0"/>
                <a:sym typeface="+mn-ea"/>
              </a:rPr>
              <a:t>deprived</a:t>
            </a:r>
            <a:r>
              <a:rPr lang="en-US" altLang="zh-CN" sz="2000" dirty="0" smtClean="0">
                <a:latin typeface="Comic Sans MS" panose="030F0702030302020204" pitchFamily="66" charset="0"/>
                <a:sym typeface="+mn-ea"/>
              </a:rPr>
              <a:t> children in underdeveloped countries like The Gambia by providing them with support to get a better education and access to better healthcare.</a:t>
            </a:r>
            <a:endParaRPr lang="en-US" altLang="zh-CN" sz="2000" dirty="0" smtClean="0">
              <a:latin typeface="Comic Sans MS" panose="030F0702030302020204" pitchFamily="66" charset="0"/>
              <a:sym typeface="+mn-ea"/>
            </a:endParaRPr>
          </a:p>
        </p:txBody>
      </p:sp>
      <p:pic>
        <p:nvPicPr>
          <p:cNvPr id="921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22444" t="14352"/>
          <a:stretch>
            <a:fillRect/>
          </a:stretch>
        </p:blipFill>
        <p:spPr bwMode="auto">
          <a:xfrm>
            <a:off x="4223385" y="65405"/>
            <a:ext cx="4862830" cy="377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椭圆形标注 7"/>
          <p:cNvSpPr/>
          <p:nvPr/>
        </p:nvSpPr>
        <p:spPr>
          <a:xfrm>
            <a:off x="5580624" y="1906399"/>
            <a:ext cx="2808312" cy="936104"/>
          </a:xfrm>
          <a:prstGeom prst="wedgeEllipseCallout">
            <a:avLst>
              <a:gd name="adj1" fmla="val -37422"/>
              <a:gd name="adj2" fmla="val -71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context</a:t>
            </a:r>
            <a:endParaRPr lang="zh-CN" altLang="en-US" sz="3200" dirty="0"/>
          </a:p>
        </p:txBody>
      </p:sp>
      <p:sp>
        <p:nvSpPr>
          <p:cNvPr id="9" name="椭圆 8"/>
          <p:cNvSpPr/>
          <p:nvPr/>
        </p:nvSpPr>
        <p:spPr>
          <a:xfrm>
            <a:off x="3347864" y="5589240"/>
            <a:ext cx="559291" cy="50405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0" name="椭圆 9"/>
          <p:cNvSpPr/>
          <p:nvPr/>
        </p:nvSpPr>
        <p:spPr>
          <a:xfrm>
            <a:off x="5148064" y="404664"/>
            <a:ext cx="3890100" cy="50405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1" name="椭圆 10"/>
          <p:cNvSpPr/>
          <p:nvPr/>
        </p:nvSpPr>
        <p:spPr>
          <a:xfrm>
            <a:off x="4223068" y="277194"/>
            <a:ext cx="1185843" cy="50405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12" name="直接连接符 11"/>
          <p:cNvCxnSpPr/>
          <p:nvPr/>
        </p:nvCxnSpPr>
        <p:spPr>
          <a:xfrm>
            <a:off x="3366687" y="5949280"/>
            <a:ext cx="5671477"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直接连接符 12"/>
          <p:cNvCxnSpPr/>
          <p:nvPr/>
        </p:nvCxnSpPr>
        <p:spPr>
          <a:xfrm>
            <a:off x="414474" y="6309320"/>
            <a:ext cx="667864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直接连接符 13"/>
          <p:cNvCxnSpPr/>
          <p:nvPr/>
        </p:nvCxnSpPr>
        <p:spPr>
          <a:xfrm>
            <a:off x="2483768" y="5116512"/>
            <a:ext cx="4599256" cy="0"/>
          </a:xfrm>
          <a:prstGeom prst="line">
            <a:avLst/>
          </a:prstGeom>
        </p:spPr>
        <p:style>
          <a:lnRef idx="3">
            <a:schemeClr val="accent3"/>
          </a:lnRef>
          <a:fillRef idx="0">
            <a:schemeClr val="accent3"/>
          </a:fillRef>
          <a:effectRef idx="2">
            <a:schemeClr val="accent3"/>
          </a:effectRef>
          <a:fontRef idx="minor">
            <a:schemeClr val="tx1"/>
          </a:fontRef>
        </p:style>
      </p:cxnSp>
      <p:sp>
        <p:nvSpPr>
          <p:cNvPr id="16" name="椭圆 15"/>
          <p:cNvSpPr/>
          <p:nvPr/>
        </p:nvSpPr>
        <p:spPr>
          <a:xfrm>
            <a:off x="5580112" y="4725144"/>
            <a:ext cx="1728192" cy="50405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 name="椭圆 1"/>
          <p:cNvSpPr/>
          <p:nvPr/>
        </p:nvSpPr>
        <p:spPr>
          <a:xfrm>
            <a:off x="4104640" y="3176905"/>
            <a:ext cx="5081905" cy="50419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44" name="五角星 43"/>
          <p:cNvSpPr/>
          <p:nvPr/>
        </p:nvSpPr>
        <p:spPr>
          <a:xfrm>
            <a:off x="142047" y="3106162"/>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线形标注 2 3"/>
          <p:cNvSpPr/>
          <p:nvPr/>
        </p:nvSpPr>
        <p:spPr>
          <a:xfrm>
            <a:off x="2042795" y="1216660"/>
            <a:ext cx="2061845" cy="1889760"/>
          </a:xfrm>
          <a:prstGeom prst="borderCallout2">
            <a:avLst>
              <a:gd name="adj1" fmla="val 18750"/>
              <a:gd name="adj2" fmla="val -8333"/>
              <a:gd name="adj3" fmla="val 18750"/>
              <a:gd name="adj4" fmla="val -16667"/>
              <a:gd name="adj5" fmla="val 116880"/>
              <a:gd name="adj6" fmla="val -32834"/>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dirty="0" smtClean="0"/>
              <a:t>(of a person/area) in unfavourable circumstances, especially with regard to finacial or social</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linds(horizontal)">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1"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linds(horizontal)">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blinds(horizontal)">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animBg="1"/>
      <p:bldP spid="10" grpId="0" animBg="1"/>
      <p:bldP spid="11" grpId="0" animBg="1"/>
      <p:bldP spid="16" grpId="0" animBg="1"/>
      <p:bldP spid="44" grpId="0" bldLvl="0" animBg="1"/>
      <p:bldP spid="4" grpId="0" bldLvl="0" animBg="1"/>
      <p:bldP spid="11" grpId="1" animBg="1"/>
      <p:bldP spid="8" grpId="0" bldLvl="0" animBg="1"/>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34639" y="2126378"/>
            <a:ext cx="1628501" cy="2827697"/>
          </a:xfrm>
          <a:prstGeom prst="rect">
            <a:avLst/>
          </a:prstGeom>
          <a:noFill/>
        </p:spPr>
        <p:txBody>
          <a:bodyPr wrap="square" lIns="67500" tIns="35100" rIns="67500" bIns="35100" rtlCol="0">
            <a:normAutofit/>
          </a:bodyPr>
          <a:lstStyle>
            <a:defPPr>
              <a:defRPr lang="zh-CN"/>
            </a:defPPr>
            <a:lvl1pPr>
              <a:defRPr sz="23900" b="1">
                <a:solidFill>
                  <a:schemeClr val="bg1">
                    <a:lumMod val="50000"/>
                  </a:schemeClr>
                </a:solidFill>
                <a:latin typeface="+mj-lt"/>
                <a:ea typeface="微软雅黑" panose="020B0503020204020204" charset="-122"/>
              </a:defRPr>
            </a:lvl1pPr>
          </a:lstStyle>
          <a:p>
            <a:pPr defTabSz="685800">
              <a:defRPr/>
            </a:pPr>
            <a:r>
              <a:rPr lang="en-US" altLang="zh-CN" sz="18000" dirty="0" smtClean="0">
                <a:solidFill>
                  <a:schemeClr val="bg1"/>
                </a:solidFill>
                <a:latin typeface="Arial" panose="020B0604020202020204" pitchFamily="34" charset="0"/>
                <a:sym typeface="+mn-lt"/>
              </a:rPr>
              <a:t>2</a:t>
            </a:r>
            <a:endParaRPr lang="en-US" altLang="zh-CN" sz="18000" dirty="0">
              <a:solidFill>
                <a:schemeClr val="bg1"/>
              </a:solidFill>
              <a:latin typeface="Arial" panose="020B0604020202020204" pitchFamily="34" charset="0"/>
              <a:sym typeface="+mn-lt"/>
            </a:endParaRPr>
          </a:p>
        </p:txBody>
      </p:sp>
      <p:sp>
        <p:nvSpPr>
          <p:cNvPr id="6" name="文本占位符 5"/>
          <p:cNvSpPr>
            <a:spLocks noGrp="1"/>
          </p:cNvSpPr>
          <p:nvPr>
            <p:ph type="body" idx="1"/>
            <p:custDataLst>
              <p:tags r:id="rId2"/>
            </p:custDataLst>
          </p:nvPr>
        </p:nvSpPr>
        <p:spPr/>
        <p:txBody>
          <a:bodyPr>
            <a:normAutofit/>
          </a:bodyPr>
          <a:lstStyle/>
          <a:p>
            <a:r>
              <a:rPr lang="zh-CN" altLang="en-US">
                <a:sym typeface="+mn-lt"/>
              </a:rPr>
              <a:t>出处：</a:t>
            </a:r>
            <a:r>
              <a:rPr lang="en-US" altLang="zh-CN">
                <a:sym typeface="+mn-lt"/>
              </a:rPr>
              <a:t>2020</a:t>
            </a:r>
            <a:r>
              <a:rPr lang="zh-CN" altLang="en-US">
                <a:sym typeface="+mn-lt"/>
              </a:rPr>
              <a:t>年</a:t>
            </a:r>
            <a:r>
              <a:rPr lang="en-US" altLang="zh-CN">
                <a:sym typeface="+mn-lt"/>
              </a:rPr>
              <a:t>9</a:t>
            </a:r>
            <a:r>
              <a:rPr lang="zh-CN" altLang="en-US">
                <a:sym typeface="+mn-lt"/>
              </a:rPr>
              <a:t>月大学英语四级阅读理解</a:t>
            </a:r>
            <a:r>
              <a:rPr lang="en-US" altLang="zh-CN">
                <a:sym typeface="+mn-lt"/>
              </a:rPr>
              <a:t>     </a:t>
            </a:r>
            <a:endParaRPr lang="en-US" altLang="zh-CN">
              <a:sym typeface="+mn-lt"/>
            </a:endParaRPr>
          </a:p>
        </p:txBody>
      </p:sp>
      <p:sp>
        <p:nvSpPr>
          <p:cNvPr id="4" name="标题 3"/>
          <p:cNvSpPr>
            <a:spLocks noGrp="1"/>
          </p:cNvSpPr>
          <p:nvPr>
            <p:ph type="title"/>
            <p:custDataLst>
              <p:tags r:id="rId3"/>
            </p:custDataLst>
          </p:nvPr>
        </p:nvSpPr>
        <p:spPr/>
        <p:txBody>
          <a:bodyPr>
            <a:normAutofit/>
          </a:bodyPr>
          <a:lstStyle/>
          <a:p>
            <a:r>
              <a:rPr lang="en-US" altLang="zh-CN" dirty="0">
                <a:effectLst/>
                <a:sym typeface="+mn-lt"/>
              </a:rPr>
              <a:t>Passage  </a:t>
            </a:r>
            <a:r>
              <a:rPr lang="en-US" altLang="zh-CN" dirty="0" smtClean="0">
                <a:effectLst/>
                <a:sym typeface="+mn-lt"/>
              </a:rPr>
              <a:t>B</a:t>
            </a:r>
            <a:endParaRPr lang="en-US" altLang="zh-CN" dirty="0">
              <a:effectLst/>
              <a:sym typeface="+mn-lt"/>
            </a:endParaRPr>
          </a:p>
        </p:txBody>
      </p:sp>
    </p:spTree>
    <p:custDataLst>
      <p:tags r:id="rId4"/>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6390" y="391160"/>
            <a:ext cx="8453120" cy="4351655"/>
          </a:xfrm>
        </p:spPr>
        <p:txBody>
          <a:bodyPr>
            <a:noAutofit/>
          </a:bodyPr>
          <a:lstStyle/>
          <a:p>
            <a:pPr marL="0" indent="0">
              <a:buNone/>
            </a:pPr>
            <a:r>
              <a:rPr lang="en-US" altLang="zh-CN" sz="1600" dirty="0"/>
              <a:t>    </a:t>
            </a:r>
            <a:r>
              <a:rPr lang="zh-CN" altLang="en-US" sz="1600" dirty="0"/>
              <a:t>When is cleaning walls a crime? When you're doing it to create art, obviously. A number of street artists around the world have started expressing themselves through a practice known as reverse graffiti(反向涂鸦）.They find dirty surfaces and paint them with images or messages using cleaning brushes or pressure hoses(高压水管）. Either way, it's the same principle:the image is made by cleaning away the dirt. Each artist has their own individual style but all artists share a common aim: to draw attention to the pollution in our cities. The UK's Paul Curtis, better known as Moose, operates around Lees and London and has been asked by a number of companies to make reverse graffiti advertisements.</a:t>
            </a:r>
            <a:endParaRPr lang="zh-CN" altLang="en-US" sz="1600" dirty="0"/>
          </a:p>
          <a:p>
            <a:pPr marL="0" indent="0">
              <a:buNone/>
            </a:pPr>
            <a:r>
              <a:rPr lang="zh-CN" altLang="en-US" sz="1600" dirty="0"/>
              <a:t>    Brazilian artist,Alexandre Orion,turned one of Sao Paulo's transport tunnels into an amazing wall painting in 2006 by getting rid of the dirt. Made up of a series of white skulls(颅骨），the painting reminds drivers of the effect their pollution is having on the planet. “Every motorist sits in the comfort of their car, but they don't give any consideration to the price their comfort has for the environment and consequently for themselves," says Orion.</a:t>
            </a:r>
            <a:endParaRPr lang="zh-CN" altLang="en-US" sz="1600" dirty="0"/>
          </a:p>
          <a:p>
            <a:pPr marL="0" indent="0">
              <a:buNone/>
            </a:pPr>
            <a:r>
              <a:rPr lang="zh-CN" altLang="en-US" sz="1600" dirty="0"/>
              <a:t>    The anti-pollution message of the reverse graffiti artists confuses city authorities since the main argument against graffiti is that it spoils the appearance of both types of property: public and private. This was what Leeds City Council said about Moose's work: “Leeds residents want to live in clean and attractive neighborhoods. We view this kind of advertising as environmental damage and will take strong action against it." Moose was ordered to “clean up his act.” How was he supposed to do this: by making all property he had cleaned dirty again?</a:t>
            </a:r>
            <a:endParaRPr lang="zh-CN" altLang="en-US" sz="1600" dirty="0"/>
          </a:p>
          <a:p>
            <a:pPr marL="0" indent="0">
              <a:buNone/>
            </a:pPr>
            <a:r>
              <a:rPr lang="zh-CN" altLang="en-US" sz="1600" dirty="0"/>
              <a:t>    As for the Brazilian artist's work, the authorities were annoyed but could find nothing to charge him with. They had no other option but to clean the tunnel-but only the parts Alexandre had already cleaned. The artist merely continued his campaign on the other side. The city official then decided to take further action. They not only cleaned the whole tunnel but every tunnel in Sao Paulo.</a:t>
            </a:r>
            <a:endParaRPr lang="zh-CN" altLang="en-US" sz="1600" dirty="0"/>
          </a:p>
        </p:txBody>
      </p:sp>
      <p:sp>
        <p:nvSpPr>
          <p:cNvPr id="4" name="流程图: 可选过程 3"/>
          <p:cNvSpPr/>
          <p:nvPr/>
        </p:nvSpPr>
        <p:spPr>
          <a:xfrm>
            <a:off x="323850" y="391795"/>
            <a:ext cx="8362315" cy="182118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流程图: 可选过程 4"/>
          <p:cNvSpPr/>
          <p:nvPr/>
        </p:nvSpPr>
        <p:spPr>
          <a:xfrm>
            <a:off x="335915" y="2212975"/>
            <a:ext cx="8362315" cy="143129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流程图: 可选过程 5"/>
          <p:cNvSpPr/>
          <p:nvPr/>
        </p:nvSpPr>
        <p:spPr>
          <a:xfrm>
            <a:off x="326390" y="3644265"/>
            <a:ext cx="8362315" cy="287782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814070" y="914400"/>
            <a:ext cx="6413500" cy="521970"/>
          </a:xfrm>
          <a:prstGeom prst="rect">
            <a:avLst/>
          </a:prstGeom>
          <a:noFill/>
          <a:ln>
            <a:noFill/>
          </a:ln>
        </p:spPr>
        <p:txBody>
          <a:bodyPr wrap="none" rtlCol="0" anchor="t">
            <a:spAutoFit/>
          </a:bodyPr>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the definition of  reverse graffiti</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7" name="矩形 6"/>
          <p:cNvSpPr/>
          <p:nvPr/>
        </p:nvSpPr>
        <p:spPr>
          <a:xfrm>
            <a:off x="948690" y="2521585"/>
            <a:ext cx="6490970" cy="521970"/>
          </a:xfrm>
          <a:prstGeom prst="rect">
            <a:avLst/>
          </a:prstGeom>
          <a:noFill/>
          <a:ln>
            <a:noFill/>
          </a:ln>
        </p:spPr>
        <p:txBody>
          <a:bodyPr wrap="none" rtlCol="0" anchor="t">
            <a:spAutoFit/>
          </a:bodyPr>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One example of reverse garaffiti</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8" name="矩形 7"/>
          <p:cNvSpPr/>
          <p:nvPr/>
        </p:nvSpPr>
        <p:spPr>
          <a:xfrm>
            <a:off x="426085" y="4397375"/>
            <a:ext cx="8044815" cy="953135"/>
          </a:xfrm>
          <a:prstGeom prst="rect">
            <a:avLst/>
          </a:prstGeom>
          <a:noFill/>
          <a:ln>
            <a:noFill/>
          </a:ln>
        </p:spPr>
        <p:txBody>
          <a:bodyPr wrap="square" rtlCol="0" anchor="t">
            <a:spAutoFit/>
          </a:bodyPr>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city authotities's attitudes towards reverse garaffiti </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5" grpId="0" animBg="1"/>
      <p:bldP spid="7" grpId="0"/>
      <p:bldP spid="6"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129405" y="78105"/>
            <a:ext cx="4816475" cy="267652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p>
            <a:pPr indent="0">
              <a:buNone/>
            </a:pPr>
            <a:r>
              <a:rPr lang="en-US" altLang="zh-CN" sz="2400" dirty="0" smtClean="0">
                <a:sym typeface="+mn-ea"/>
              </a:rPr>
              <a:t>Para. 3</a:t>
            </a:r>
            <a:endParaRPr lang="en-US" altLang="zh-CN" sz="2400" dirty="0"/>
          </a:p>
          <a:p>
            <a:r>
              <a:rPr lang="en-US" altLang="zh-CN" sz="2400" dirty="0" smtClean="0">
                <a:solidFill>
                  <a:srgbClr val="1B06BA"/>
                </a:solidFill>
                <a:latin typeface="Comic Sans MS" panose="030F0702030302020204" pitchFamily="66" charset="0"/>
                <a:sym typeface="+mn-ea"/>
              </a:rPr>
              <a:t>How was </a:t>
            </a:r>
            <a:r>
              <a:rPr lang="en-US" altLang="zh-CN" sz="2400" dirty="0" smtClean="0">
                <a:solidFill>
                  <a:srgbClr val="FF0000"/>
                </a:solidFill>
                <a:latin typeface="Comic Sans MS" panose="030F0702030302020204" pitchFamily="66" charset="0"/>
                <a:sym typeface="+mn-ea"/>
              </a:rPr>
              <a:t>he</a:t>
            </a:r>
            <a:r>
              <a:rPr lang="en-US" altLang="zh-CN" sz="2400" dirty="0" smtClean="0">
                <a:solidFill>
                  <a:srgbClr val="1B06BA"/>
                </a:solidFill>
                <a:latin typeface="Comic Sans MS" panose="030F0702030302020204" pitchFamily="66" charset="0"/>
                <a:sym typeface="+mn-ea"/>
              </a:rPr>
              <a:t> supposed to do </a:t>
            </a:r>
            <a:r>
              <a:rPr lang="en-US" altLang="zh-CN" sz="2400" dirty="0" smtClean="0">
                <a:solidFill>
                  <a:srgbClr val="FF0000"/>
                </a:solidFill>
                <a:latin typeface="Comic Sans MS" panose="030F0702030302020204" pitchFamily="66" charset="0"/>
                <a:sym typeface="+mn-ea"/>
              </a:rPr>
              <a:t>this</a:t>
            </a:r>
            <a:r>
              <a:rPr lang="en-US" altLang="zh-CN" sz="2400" dirty="0" smtClean="0">
                <a:solidFill>
                  <a:srgbClr val="1B06BA"/>
                </a:solidFill>
                <a:latin typeface="Comic Sans MS" panose="030F0702030302020204" pitchFamily="66" charset="0"/>
                <a:sym typeface="+mn-ea"/>
              </a:rPr>
              <a:t>: by making all property he had cleaned dirty again?</a:t>
            </a:r>
            <a:endParaRPr lang="en-US" altLang="zh-CN" sz="2400" dirty="0" smtClean="0">
              <a:solidFill>
                <a:srgbClr val="1B06BA"/>
              </a:solidFill>
              <a:latin typeface="Comic Sans MS" panose="030F0702030302020204" pitchFamily="66" charset="0"/>
            </a:endParaRPr>
          </a:p>
          <a:p>
            <a:r>
              <a:rPr lang="zh-CN" altLang="en-US" sz="2400" dirty="0" smtClean="0">
                <a:solidFill>
                  <a:srgbClr val="1B06BA"/>
                </a:solidFill>
                <a:latin typeface="Comic Sans MS" panose="030F0702030302020204" pitchFamily="66" charset="0"/>
                <a:sym typeface="+mn-ea"/>
              </a:rPr>
              <a:t>他（</a:t>
            </a:r>
            <a:r>
              <a:rPr lang="en-US" altLang="zh-CN" sz="2400" dirty="0" smtClean="0">
                <a:solidFill>
                  <a:srgbClr val="1B06BA"/>
                </a:solidFill>
                <a:latin typeface="Comic Sans MS" panose="030F0702030302020204" pitchFamily="66" charset="0"/>
                <a:sym typeface="+mn-ea"/>
              </a:rPr>
              <a:t>Moose</a:t>
            </a:r>
            <a:r>
              <a:rPr lang="zh-CN" altLang="en-US" sz="2400" dirty="0" smtClean="0">
                <a:solidFill>
                  <a:srgbClr val="1B06BA"/>
                </a:solidFill>
                <a:latin typeface="Comic Sans MS" panose="030F0702030302020204" pitchFamily="66" charset="0"/>
                <a:sym typeface="+mn-ea"/>
              </a:rPr>
              <a:t>）要怎么做这个事情（</a:t>
            </a:r>
            <a:r>
              <a:rPr lang="en-US" altLang="zh-CN" sz="2400" dirty="0" smtClean="0">
                <a:solidFill>
                  <a:srgbClr val="1B06BA"/>
                </a:solidFill>
                <a:latin typeface="Comic Sans MS" panose="030F0702030302020204" pitchFamily="66" charset="0"/>
                <a:sym typeface="+mn-ea"/>
              </a:rPr>
              <a:t>clean up his act</a:t>
            </a:r>
            <a:r>
              <a:rPr lang="zh-CN" altLang="en-US" sz="2400" dirty="0" smtClean="0">
                <a:solidFill>
                  <a:srgbClr val="1B06BA"/>
                </a:solidFill>
                <a:latin typeface="Comic Sans MS" panose="030F0702030302020204" pitchFamily="66" charset="0"/>
                <a:sym typeface="+mn-ea"/>
              </a:rPr>
              <a:t>）呢：是通过把他清理干净的重新弄脏吗？</a:t>
            </a:r>
            <a:endParaRPr lang="en-US" altLang="zh-CN" sz="2400" dirty="0" smtClean="0">
              <a:latin typeface="Comic Sans MS" panose="030F0702030302020204" pitchFamily="66" charset="0"/>
              <a:sym typeface="+mn-ea"/>
            </a:endParaRPr>
          </a:p>
        </p:txBody>
      </p:sp>
      <p:sp>
        <p:nvSpPr>
          <p:cNvPr id="3" name="内容占位符 2"/>
          <p:cNvSpPr>
            <a:spLocks noGrp="1"/>
          </p:cNvSpPr>
          <p:nvPr>
            <p:ph idx="1"/>
          </p:nvPr>
        </p:nvSpPr>
        <p:spPr>
          <a:xfrm>
            <a:off x="212090" y="52705"/>
            <a:ext cx="3805555" cy="2954655"/>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altLang="zh-CN" dirty="0" smtClean="0"/>
              <a:t>26. What does the author imply about Leeds City Council's decision?</a:t>
            </a:r>
            <a:endParaRPr lang="en-US" altLang="zh-CN" dirty="0" smtClean="0"/>
          </a:p>
          <a:p>
            <a:pPr marL="0" indent="0">
              <a:buNone/>
            </a:pPr>
            <a:r>
              <a:rPr lang="en-US" altLang="zh-CN" dirty="0" smtClean="0"/>
              <a:t>A. It is simply ridiculous.</a:t>
            </a:r>
            <a:endParaRPr lang="en-US" altLang="zh-CN" dirty="0" smtClean="0"/>
          </a:p>
          <a:p>
            <a:pPr marL="0" indent="0">
              <a:buNone/>
            </a:pPr>
            <a:r>
              <a:rPr lang="en-US" altLang="zh-CN" dirty="0" smtClean="0">
                <a:solidFill>
                  <a:schemeClr val="bg1">
                    <a:lumMod val="65000"/>
                  </a:schemeClr>
                </a:solidFill>
              </a:rPr>
              <a:t>B. It is well-informed.</a:t>
            </a:r>
            <a:endParaRPr lang="en-US" altLang="zh-CN" dirty="0" smtClean="0">
              <a:solidFill>
                <a:schemeClr val="bg1">
                  <a:lumMod val="65000"/>
                </a:schemeClr>
              </a:solidFill>
            </a:endParaRPr>
          </a:p>
          <a:p>
            <a:pPr marL="0" indent="0">
              <a:buNone/>
            </a:pPr>
            <a:r>
              <a:rPr lang="en-US" altLang="zh-CN" dirty="0" smtClean="0"/>
              <a:t>C. It is rather unexpected.</a:t>
            </a:r>
            <a:endParaRPr lang="en-US" altLang="zh-CN" dirty="0" smtClean="0"/>
          </a:p>
          <a:p>
            <a:pPr marL="0" indent="0">
              <a:buNone/>
            </a:pPr>
            <a:r>
              <a:rPr lang="en-US" altLang="zh-CN" dirty="0" smtClean="0">
                <a:solidFill>
                  <a:schemeClr val="bg1">
                    <a:lumMod val="65000"/>
                  </a:schemeClr>
                </a:solidFill>
              </a:rPr>
              <a:t>D. It is quite reasonable.    </a:t>
            </a:r>
            <a:endParaRPr lang="en-US" altLang="zh-CN" dirty="0" smtClean="0">
              <a:solidFill>
                <a:schemeClr val="bg1">
                  <a:lumMod val="65000"/>
                </a:schemeClr>
              </a:solidFill>
            </a:endParaRPr>
          </a:p>
          <a:p>
            <a:pPr marL="0" indent="0">
              <a:buNone/>
            </a:pPr>
            <a:endParaRPr lang="en-US" altLang="zh-CN" dirty="0" smtClean="0">
              <a:latin typeface="Comic Sans MS" panose="030F0702030302020204" pitchFamily="66" charset="0"/>
            </a:endParaRPr>
          </a:p>
          <a:p>
            <a:pPr marL="0" indent="0">
              <a:buNone/>
            </a:pPr>
            <a:endParaRPr lang="zh-CN" altLang="en-US" dirty="0">
              <a:solidFill>
                <a:srgbClr val="1B06BA"/>
              </a:solidFill>
              <a:latin typeface="Comic Sans MS" panose="030F0702030302020204" pitchFamily="66" charset="0"/>
            </a:endParaRPr>
          </a:p>
        </p:txBody>
      </p:sp>
      <p:sp>
        <p:nvSpPr>
          <p:cNvPr id="7" name="下箭头 6"/>
          <p:cNvSpPr/>
          <p:nvPr/>
        </p:nvSpPr>
        <p:spPr>
          <a:xfrm>
            <a:off x="6067425" y="2754630"/>
            <a:ext cx="504190" cy="291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3872865" y="3117850"/>
            <a:ext cx="5330190" cy="37846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400" b="0" dirty="0" smtClean="0">
                <a:solidFill>
                  <a:schemeClr val="dk1"/>
                </a:solidFill>
              </a:rPr>
              <a:t>24.What can we learn from the passage about reverse graffiti?A. It uses paint to create anti-pollution images.</a:t>
            </a:r>
            <a:endParaRPr lang="en-US" altLang="zh-CN" sz="2400" b="0" dirty="0" smtClean="0">
              <a:solidFill>
                <a:schemeClr val="dk1"/>
              </a:solidFill>
            </a:endParaRPr>
          </a:p>
          <a:p>
            <a:pPr marL="0" indent="0"/>
            <a:r>
              <a:rPr lang="en-US" altLang="zh-CN" sz="2400" b="0" dirty="0" smtClean="0">
                <a:solidFill>
                  <a:schemeClr val="bg1">
                    <a:lumMod val="65000"/>
                  </a:schemeClr>
                </a:solidFill>
              </a:rPr>
              <a:t>B. It creates a lot of trouble for local residents.C. It causes lots of distraction to drivers.</a:t>
            </a:r>
            <a:endParaRPr lang="en-US" altLang="zh-CN" sz="2400" b="0" dirty="0" smtClean="0">
              <a:solidFill>
                <a:schemeClr val="bg1">
                  <a:lumMod val="65000"/>
                </a:schemeClr>
              </a:solidFill>
            </a:endParaRPr>
          </a:p>
          <a:p>
            <a:pPr marL="0" indent="0"/>
            <a:r>
              <a:rPr lang="en-US" altLang="zh-CN" sz="2400" b="0" dirty="0" smtClean="0">
                <a:solidFill>
                  <a:schemeClr val="tx1"/>
                </a:solidFill>
              </a:rPr>
              <a:t>D. It turns dirty walls into artistic works.</a:t>
            </a:r>
            <a:endParaRPr lang="en-US" altLang="zh-CN" sz="2400" b="0" dirty="0" smtClean="0">
              <a:solidFill>
                <a:schemeClr val="tx1"/>
              </a:solidFill>
            </a:endParaRPr>
          </a:p>
        </p:txBody>
      </p:sp>
      <p:sp>
        <p:nvSpPr>
          <p:cNvPr id="10" name="内容占位符 2"/>
          <p:cNvSpPr txBox="1"/>
          <p:nvPr/>
        </p:nvSpPr>
        <p:spPr>
          <a:xfrm>
            <a:off x="100330" y="3117850"/>
            <a:ext cx="3663950" cy="340296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400" dirty="0" smtClean="0">
                <a:solidFill>
                  <a:schemeClr val="dk1"/>
                </a:solidFill>
              </a:rPr>
              <a:t>Para.1</a:t>
            </a:r>
            <a:endParaRPr lang="en-US" altLang="zh-CN" sz="2400" dirty="0">
              <a:solidFill>
                <a:srgbClr val="1B06BA"/>
              </a:solidFill>
              <a:latin typeface="Comic Sans MS" panose="030F0702030302020204" pitchFamily="66" charset="0"/>
            </a:endParaRPr>
          </a:p>
          <a:p>
            <a:pPr marL="0"/>
            <a:r>
              <a:rPr lang="en-US" altLang="zh-CN" sz="2400" dirty="0">
                <a:solidFill>
                  <a:srgbClr val="1B06BA"/>
                </a:solidFill>
                <a:latin typeface="Comic Sans MS" panose="030F0702030302020204" pitchFamily="66" charset="0"/>
              </a:rPr>
              <a:t>Find dirty surfaces </a:t>
            </a:r>
            <a:endParaRPr lang="en-US" altLang="zh-CN" sz="2400" dirty="0">
              <a:solidFill>
                <a:srgbClr val="1B06BA"/>
              </a:solidFill>
              <a:latin typeface="Comic Sans MS" panose="030F0702030302020204" pitchFamily="66" charset="0"/>
            </a:endParaRPr>
          </a:p>
          <a:p>
            <a:pPr marL="0"/>
            <a:r>
              <a:rPr lang="en-US" altLang="zh-CN" sz="2400" dirty="0">
                <a:solidFill>
                  <a:srgbClr val="1B06BA"/>
                </a:solidFill>
                <a:latin typeface="Comic Sans MS" panose="030F0702030302020204" pitchFamily="66" charset="0"/>
              </a:rPr>
              <a:t>Paint them with images or messages using cleaning brushes or pressure hoses</a:t>
            </a:r>
            <a:endParaRPr lang="en-US" altLang="zh-CN" sz="2400" dirty="0">
              <a:solidFill>
                <a:srgbClr val="1B06BA"/>
              </a:solidFill>
              <a:latin typeface="Comic Sans MS" panose="030F0702030302020204" pitchFamily="66" charset="0"/>
            </a:endParaRPr>
          </a:p>
          <a:p>
            <a:pPr marL="0"/>
            <a:r>
              <a:rPr lang="en-US" altLang="zh-CN" sz="2400" dirty="0">
                <a:solidFill>
                  <a:srgbClr val="1B06BA"/>
                </a:solidFill>
                <a:latin typeface="Comic Sans MS" panose="030F0702030302020204" pitchFamily="66" charset="0"/>
              </a:rPr>
              <a:t>The image is made by cleaning away the dirt.</a:t>
            </a:r>
            <a:endParaRPr lang="en-US" altLang="zh-CN" sz="2400" dirty="0">
              <a:solidFill>
                <a:srgbClr val="1B06BA"/>
              </a:solidFill>
              <a:latin typeface="Comic Sans MS" panose="030F0702030302020204" pitchFamily="66" charset="0"/>
            </a:endParaRPr>
          </a:p>
          <a:p>
            <a:pPr marL="0"/>
            <a:r>
              <a:rPr lang="en-US" altLang="zh-CN" sz="2400" dirty="0">
                <a:solidFill>
                  <a:srgbClr val="1B06BA"/>
                </a:solidFill>
                <a:latin typeface="Comic Sans MS" panose="030F0702030302020204" pitchFamily="66" charset="0"/>
              </a:rPr>
              <a:t>To draw attention to the pollution in our cities.</a:t>
            </a:r>
            <a:endParaRPr lang="zh-CN" altLang="en-US" sz="2800" dirty="0"/>
          </a:p>
        </p:txBody>
      </p:sp>
      <p:sp>
        <p:nvSpPr>
          <p:cNvPr id="11" name="椭圆 10"/>
          <p:cNvSpPr/>
          <p:nvPr/>
        </p:nvSpPr>
        <p:spPr>
          <a:xfrm>
            <a:off x="5148580" y="3933190"/>
            <a:ext cx="936625" cy="360045"/>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cxnSp>
        <p:nvCxnSpPr>
          <p:cNvPr id="12" name="直接箭头连接符 11"/>
          <p:cNvCxnSpPr>
            <a:endCxn id="11" idx="2"/>
          </p:cNvCxnSpPr>
          <p:nvPr/>
        </p:nvCxnSpPr>
        <p:spPr>
          <a:xfrm flipV="1">
            <a:off x="3030855" y="4113530"/>
            <a:ext cx="2117725" cy="277495"/>
          </a:xfrm>
          <a:prstGeom prst="straightConnector1">
            <a:avLst/>
          </a:prstGeom>
          <a:ln>
            <a:tailEnd type="arrow" w="med" len="med"/>
          </a:ln>
        </p:spPr>
        <p:style>
          <a:lnRef idx="3">
            <a:schemeClr val="accent1"/>
          </a:lnRef>
          <a:fillRef idx="0">
            <a:schemeClr val="accent1"/>
          </a:fillRef>
          <a:effectRef idx="2">
            <a:schemeClr val="accent1"/>
          </a:effectRef>
          <a:fontRef idx="minor">
            <a:schemeClr val="tx1"/>
          </a:fontRef>
        </p:style>
      </p:cxnSp>
      <p:sp>
        <p:nvSpPr>
          <p:cNvPr id="44" name="五角星 43"/>
          <p:cNvSpPr/>
          <p:nvPr/>
        </p:nvSpPr>
        <p:spPr>
          <a:xfrm>
            <a:off x="3872672" y="5967472"/>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五角星 12"/>
          <p:cNvSpPr/>
          <p:nvPr/>
        </p:nvSpPr>
        <p:spPr>
          <a:xfrm>
            <a:off x="100137" y="997962"/>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linds(horizontal)">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blinds(horizontal)">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blinds(horizontal)">
                                      <p:cBhvr>
                                        <p:cTn id="25" dur="500"/>
                                        <p:tgtEl>
                                          <p:spTgt spid="10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blinds(horizontal)">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blinds(horizontal)">
                                      <p:cBhvr>
                                        <p:cTn id="35" dur="500"/>
                                        <p:tgtEl>
                                          <p:spTgt spid="10">
                                            <p:txEl>
                                              <p:pRg st="1" end="1"/>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0">
                                            <p:txEl>
                                              <p:pRg st="2" end="2"/>
                                            </p:txEl>
                                          </p:spTgt>
                                        </p:tgtEl>
                                        <p:attrNameLst>
                                          <p:attrName>style.visibility</p:attrName>
                                        </p:attrNameLst>
                                      </p:cBhvr>
                                      <p:to>
                                        <p:strVal val="visible"/>
                                      </p:to>
                                    </p:set>
                                    <p:animEffect transition="in" filter="blinds(horizontal)">
                                      <p:cBhvr>
                                        <p:cTn id="38" dur="500"/>
                                        <p:tgtEl>
                                          <p:spTgt spid="10">
                                            <p:txEl>
                                              <p:pRg st="2" end="2"/>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blinds(horizontal)">
                                      <p:cBhvr>
                                        <p:cTn id="41" dur="500"/>
                                        <p:tgtEl>
                                          <p:spTgt spid="10">
                                            <p:txEl>
                                              <p:pRg st="3" end="3"/>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10">
                                            <p:txEl>
                                              <p:pRg st="4" end="4"/>
                                            </p:txEl>
                                          </p:spTgt>
                                        </p:tgtEl>
                                        <p:attrNameLst>
                                          <p:attrName>style.visibility</p:attrName>
                                        </p:attrNameLst>
                                      </p:cBhvr>
                                      <p:to>
                                        <p:strVal val="visible"/>
                                      </p:to>
                                    </p:set>
                                    <p:animEffect transition="in" filter="blinds(horizontal)">
                                      <p:cBhvr>
                                        <p:cTn id="44" dur="500"/>
                                        <p:tgtEl>
                                          <p:spTgt spid="10">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linds(horizont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blinds(horizontal)">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linds(horizontal)">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0" grpId="0" animBg="1"/>
      <p:bldP spid="11" grpId="0" animBg="1"/>
      <p:bldP spid="44"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tatic.fanpage.it/wp-content/uploads/sites/10/2016/01/reverse-graffiti.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8930" y="520700"/>
            <a:ext cx="4320540" cy="6101715"/>
          </a:xfrm>
          <a:prstGeom prst="rect">
            <a:avLst/>
          </a:prstGeom>
          <a:noFill/>
          <a:extLst>
            <a:ext uri="{909E8E84-426E-40DD-AFC4-6F175D3DCCD1}">
              <a14:hiddenFill xmlns:a14="http://schemas.microsoft.com/office/drawing/2010/main">
                <a:solidFill>
                  <a:srgbClr val="FFFFFF"/>
                </a:solidFill>
              </a14:hiddenFill>
            </a:ext>
          </a:extLst>
        </p:spPr>
      </p:pic>
      <p:sp>
        <p:nvSpPr>
          <p:cNvPr id="6" name="内容占位符 2"/>
          <p:cNvSpPr>
            <a:spLocks noGrp="1"/>
          </p:cNvSpPr>
          <p:nvPr>
            <p:ph idx="1"/>
          </p:nvPr>
        </p:nvSpPr>
        <p:spPr>
          <a:xfrm>
            <a:off x="4795520" y="753110"/>
            <a:ext cx="4195445" cy="6192520"/>
          </a:xfrm>
        </p:spPr>
        <p:txBody>
          <a:bodyPr>
            <a:normAutofit/>
          </a:bodyPr>
          <a:lstStyle/>
          <a:p>
            <a:pPr marL="0" indent="0">
              <a:buNone/>
            </a:pPr>
            <a:r>
              <a:rPr lang="en-US" altLang="zh-CN" sz="2600" dirty="0">
                <a:solidFill>
                  <a:srgbClr val="FF0000"/>
                </a:solidFill>
              </a:rPr>
              <a:t>Reverse Graffiti</a:t>
            </a:r>
            <a:r>
              <a:rPr lang="en-US" altLang="zh-CN" sz="2600" dirty="0"/>
              <a:t> is an artistic practice where an image is created not by </a:t>
            </a:r>
            <a:r>
              <a:rPr lang="en-US" altLang="zh-CN" sz="2600" i="1" dirty="0"/>
              <a:t>adding</a:t>
            </a:r>
            <a:r>
              <a:rPr lang="en-US" altLang="zh-CN" sz="2600" dirty="0"/>
              <a:t> color to a surface, but by </a:t>
            </a:r>
            <a:r>
              <a:rPr lang="en-US" altLang="zh-CN" sz="2600" i="1" dirty="0" smtClean="0"/>
              <a:t>subtracting(</a:t>
            </a:r>
            <a:r>
              <a:rPr lang="zh-CN" altLang="en-US" sz="2600" i="1" dirty="0" smtClean="0"/>
              <a:t>减去</a:t>
            </a:r>
            <a:r>
              <a:rPr lang="en-US" altLang="zh-CN" sz="2600" i="1" dirty="0" smtClean="0"/>
              <a:t>)</a:t>
            </a:r>
            <a:r>
              <a:rPr lang="en-US" altLang="zh-CN" sz="2600" dirty="0"/>
              <a:t> color. It’s also known as “dust tagging”, “clean tagging” or “green graffiti” because it’s usually performed by removing dirt from a surface, and not using any chemical product (such as spray bottles, which are used for regular graffiti).</a:t>
            </a:r>
            <a:endParaRPr lang="en-US" altLang="zh-CN" sz="2600" dirty="0"/>
          </a:p>
        </p:txBody>
      </p:sp>
    </p:spTree>
    <p:custDataLst>
      <p:tags r:id="rId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50190" y="-262254"/>
            <a:ext cx="7886700" cy="1325563"/>
          </a:xfrm>
        </p:spPr>
        <p:txBody>
          <a:bodyPr/>
          <a:p>
            <a:r>
              <a:rPr lang="en-US" altLang="zh-CN"/>
              <a:t>Exercise </a:t>
            </a:r>
            <a:endParaRPr lang="en-US" altLang="zh-CN"/>
          </a:p>
        </p:txBody>
      </p:sp>
      <p:sp>
        <p:nvSpPr>
          <p:cNvPr id="3" name="内容占位符 2"/>
          <p:cNvSpPr>
            <a:spLocks noGrp="1"/>
          </p:cNvSpPr>
          <p:nvPr>
            <p:ph idx="1"/>
          </p:nvPr>
        </p:nvSpPr>
        <p:spPr>
          <a:xfrm>
            <a:off x="329565" y="690880"/>
            <a:ext cx="8484870" cy="4071620"/>
          </a:xfrm>
        </p:spPr>
        <p:style>
          <a:lnRef idx="2">
            <a:schemeClr val="accent2"/>
          </a:lnRef>
          <a:fillRef idx="1">
            <a:schemeClr val="lt1"/>
          </a:fillRef>
          <a:effectRef idx="0">
            <a:schemeClr val="accent2"/>
          </a:effectRef>
          <a:fontRef idx="minor">
            <a:schemeClr val="dk1"/>
          </a:fontRef>
        </p:style>
        <p:txBody>
          <a:bodyPr>
            <a:normAutofit lnSpcReduction="10000"/>
          </a:bodyPr>
          <a:p>
            <a:r>
              <a:rPr lang="en-US" altLang="zh-CN">
                <a:latin typeface="Comic Sans MS" panose="030F0702030302020204" pitchFamily="66" charset="0"/>
              </a:rPr>
              <a:t>_______ (make) </a:t>
            </a:r>
            <a:r>
              <a:rPr lang="zh-CN" altLang="en-US">
                <a:latin typeface="Comic Sans MS" panose="030F0702030302020204" pitchFamily="66" charset="0"/>
              </a:rPr>
              <a:t>up of a series of white skulls(颅骨），the painting reminds drivers of the effect their pollution </a:t>
            </a:r>
            <a:r>
              <a:rPr lang="en-US" altLang="zh-CN">
                <a:latin typeface="Comic Sans MS" panose="030F0702030302020204" pitchFamily="66" charset="0"/>
              </a:rPr>
              <a:t>________(have)</a:t>
            </a:r>
            <a:r>
              <a:rPr lang="zh-CN" altLang="en-US">
                <a:latin typeface="Comic Sans MS" panose="030F0702030302020204" pitchFamily="66" charset="0"/>
              </a:rPr>
              <a:t> on the planet. </a:t>
            </a:r>
            <a:endParaRPr lang="zh-CN" altLang="en-US">
              <a:latin typeface="Comic Sans MS" panose="030F0702030302020204" pitchFamily="66" charset="0"/>
            </a:endParaRPr>
          </a:p>
          <a:p>
            <a:pPr marL="0" indent="0">
              <a:buNone/>
            </a:pPr>
            <a:r>
              <a:rPr lang="en-US" altLang="zh-CN" dirty="0">
                <a:solidFill>
                  <a:srgbClr val="1B06BA"/>
                </a:solidFill>
                <a:latin typeface="Comic Sans MS" panose="030F0702030302020204" pitchFamily="66" charset="0"/>
              </a:rPr>
              <a:t>       这幅画由一堆颅骨组成，提醒着司机们，他们正制造着的污染对地球造成的影响。</a:t>
            </a:r>
            <a:endParaRPr lang="zh-CN" altLang="en-US">
              <a:latin typeface="Comic Sans MS" panose="030F0702030302020204" pitchFamily="66" charset="0"/>
            </a:endParaRPr>
          </a:p>
          <a:p>
            <a:r>
              <a:rPr lang="zh-CN" altLang="en-US">
                <a:latin typeface="Comic Sans MS" panose="030F0702030302020204" pitchFamily="66" charset="0"/>
              </a:rPr>
              <a:t>Every motorist sits in the comfort of their car, </a:t>
            </a:r>
            <a:r>
              <a:rPr lang="en-US" altLang="zh-CN">
                <a:latin typeface="Comic Sans MS" panose="030F0702030302020204" pitchFamily="66" charset="0"/>
              </a:rPr>
              <a:t>________</a:t>
            </a:r>
            <a:r>
              <a:rPr lang="zh-CN" altLang="en-US">
                <a:latin typeface="Comic Sans MS" panose="030F0702030302020204" pitchFamily="66" charset="0"/>
              </a:rPr>
              <a:t> they don't give any consideration to the price their comfort has for the environment and </a:t>
            </a:r>
            <a:r>
              <a:rPr lang="en-US" altLang="zh-CN">
                <a:latin typeface="Comic Sans MS" panose="030F0702030302020204" pitchFamily="66" charset="0"/>
              </a:rPr>
              <a:t>_________(</a:t>
            </a:r>
            <a:r>
              <a:rPr lang="zh-CN" altLang="en-US">
                <a:latin typeface="Comic Sans MS" panose="030F0702030302020204" pitchFamily="66" charset="0"/>
                <a:sym typeface="+mn-ea"/>
              </a:rPr>
              <a:t>consequen</a:t>
            </a:r>
            <a:r>
              <a:rPr lang="en-US" altLang="zh-CN">
                <a:latin typeface="Comic Sans MS" panose="030F0702030302020204" pitchFamily="66" charset="0"/>
                <a:sym typeface="+mn-ea"/>
              </a:rPr>
              <a:t>ce</a:t>
            </a:r>
            <a:r>
              <a:rPr lang="en-US" altLang="zh-CN">
                <a:latin typeface="Comic Sans MS" panose="030F0702030302020204" pitchFamily="66" charset="0"/>
              </a:rPr>
              <a:t>)</a:t>
            </a:r>
            <a:r>
              <a:rPr lang="zh-CN" altLang="en-US">
                <a:latin typeface="Comic Sans MS" panose="030F0702030302020204" pitchFamily="66" charset="0"/>
              </a:rPr>
              <a:t> for themselves</a:t>
            </a:r>
            <a:r>
              <a:rPr lang="en-US" altLang="zh-CN">
                <a:latin typeface="Comic Sans MS" panose="030F0702030302020204" pitchFamily="66" charset="0"/>
              </a:rPr>
              <a:t>.</a:t>
            </a:r>
            <a:endParaRPr lang="zh-CN" altLang="en-US">
              <a:latin typeface="Comic Sans MS" panose="030F0702030302020204" pitchFamily="66" charset="0"/>
            </a:endParaRPr>
          </a:p>
          <a:p>
            <a:pPr marL="0" indent="0">
              <a:buNone/>
            </a:pPr>
            <a:r>
              <a:rPr lang="zh-CN" altLang="en-US">
                <a:latin typeface="Comic Sans MS" panose="030F0702030302020204" pitchFamily="66" charset="0"/>
              </a:rPr>
              <a:t> </a:t>
            </a:r>
            <a:r>
              <a:rPr lang="en-US" altLang="zh-CN" dirty="0">
                <a:solidFill>
                  <a:srgbClr val="1B06BA"/>
                </a:solidFill>
                <a:latin typeface="Comic Sans MS" panose="030F0702030302020204" pitchFamily="66" charset="0"/>
              </a:rPr>
              <a:t>      每个司机都舒适地坐在车里，但是他们却丝毫没有考虑因他们的舒适，环境要付出的代价，当然也就不会考虑到他们自己因此要付出的代价。</a:t>
            </a:r>
            <a:endParaRPr lang="en-US" altLang="zh-CN" dirty="0">
              <a:solidFill>
                <a:srgbClr val="1B06BA"/>
              </a:solidFill>
              <a:latin typeface="Comic Sans MS" panose="030F0702030302020204" pitchFamily="66" charset="0"/>
            </a:endParaRPr>
          </a:p>
        </p:txBody>
      </p:sp>
      <p:sp>
        <p:nvSpPr>
          <p:cNvPr id="100" name="文本框 99"/>
          <p:cNvSpPr txBox="1"/>
          <p:nvPr/>
        </p:nvSpPr>
        <p:spPr>
          <a:xfrm>
            <a:off x="329565" y="4820285"/>
            <a:ext cx="8484235" cy="19380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000" b="0">
                <a:latin typeface="Times New Roman" panose="02020603050405020304" pitchFamily="18" charset="0"/>
                <a:cs typeface="Times New Roman" panose="02020603050405020304" pitchFamily="18" charset="0"/>
              </a:rPr>
              <a:t>25.Why does Alexandre Orion create a series of white skulls on one of Sao Paulo's tunnels?A. He has a talent for painting white skulls.B. He is enthusiastic about doing creative artworks.C. He wants to raise public awareness of environmental protection.D. He intends to express his dissatisfaction with local governments.</a:t>
            </a:r>
            <a:endParaRPr lang="en-US" altLang="zh-CN" sz="2000" b="0">
              <a:latin typeface="Times New Roman" panose="02020603050405020304" pitchFamily="18" charset="0"/>
              <a:cs typeface="Times New Roman" panose="02020603050405020304" pitchFamily="18" charset="0"/>
            </a:endParaRPr>
          </a:p>
        </p:txBody>
      </p:sp>
      <p:sp>
        <p:nvSpPr>
          <p:cNvPr id="44" name="五角星 43"/>
          <p:cNvSpPr/>
          <p:nvPr/>
        </p:nvSpPr>
        <p:spPr>
          <a:xfrm>
            <a:off x="249997" y="5918577"/>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blinds(horizontal)">
                                      <p:cBhvr>
                                        <p:cTn id="27" dur="500"/>
                                        <p:tgtEl>
                                          <p:spTgt spid="10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1"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4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50190" y="-262254"/>
            <a:ext cx="7886700" cy="1325563"/>
          </a:xfrm>
        </p:spPr>
        <p:txBody>
          <a:bodyPr/>
          <a:p>
            <a:r>
              <a:rPr lang="en-US" altLang="zh-CN"/>
              <a:t>Exercise </a:t>
            </a:r>
            <a:endParaRPr lang="en-US" altLang="zh-CN"/>
          </a:p>
        </p:txBody>
      </p:sp>
      <p:sp>
        <p:nvSpPr>
          <p:cNvPr id="3" name="内容占位符 2"/>
          <p:cNvSpPr>
            <a:spLocks noGrp="1"/>
          </p:cNvSpPr>
          <p:nvPr>
            <p:ph idx="1"/>
          </p:nvPr>
        </p:nvSpPr>
        <p:spPr>
          <a:xfrm>
            <a:off x="329565" y="690880"/>
            <a:ext cx="8484870" cy="3656965"/>
          </a:xfrm>
        </p:spPr>
        <p:style>
          <a:lnRef idx="2">
            <a:schemeClr val="accent2"/>
          </a:lnRef>
          <a:fillRef idx="1">
            <a:schemeClr val="lt1"/>
          </a:fillRef>
          <a:effectRef idx="0">
            <a:schemeClr val="accent2"/>
          </a:effectRef>
          <a:fontRef idx="minor">
            <a:schemeClr val="dk1"/>
          </a:fontRef>
        </p:style>
        <p:txBody>
          <a:bodyPr>
            <a:normAutofit fontScale="90000"/>
          </a:bodyPr>
          <a:p>
            <a:r>
              <a:rPr lang="en-US">
                <a:latin typeface="Comic Sans MS" panose="030F0702030302020204" pitchFamily="66" charset="0"/>
              </a:rPr>
              <a:t>As for the Brizilian artist's work, the authorities were annoyed but could find nothing ________(charge) him with.</a:t>
            </a:r>
            <a:endParaRPr lang="zh-CN" altLang="en-US">
              <a:latin typeface="Comic Sans MS" panose="030F0702030302020204" pitchFamily="66" charset="0"/>
            </a:endParaRPr>
          </a:p>
          <a:p>
            <a:pPr marL="0" indent="0">
              <a:buNone/>
            </a:pPr>
            <a:r>
              <a:rPr lang="en-US" altLang="zh-CN" dirty="0">
                <a:solidFill>
                  <a:srgbClr val="1B06BA"/>
                </a:solidFill>
                <a:latin typeface="Comic Sans MS" panose="030F0702030302020204" pitchFamily="66" charset="0"/>
              </a:rPr>
              <a:t>      </a:t>
            </a:r>
            <a:r>
              <a:rPr lang="zh-CN" altLang="en-US" dirty="0">
                <a:solidFill>
                  <a:srgbClr val="1B06BA"/>
                </a:solidFill>
                <a:latin typeface="Comic Sans MS" panose="030F0702030302020204" pitchFamily="66" charset="0"/>
              </a:rPr>
              <a:t>至于这位英国艺术家的作品，政府很恼怒但没法控告他。</a:t>
            </a:r>
            <a:endParaRPr lang="zh-CN" altLang="en-US" dirty="0">
              <a:solidFill>
                <a:srgbClr val="1B06BA"/>
              </a:solidFill>
              <a:latin typeface="Comic Sans MS" panose="030F0702030302020204" pitchFamily="66" charset="0"/>
            </a:endParaRPr>
          </a:p>
          <a:p>
            <a:pPr marL="0" indent="0">
              <a:buNone/>
            </a:pPr>
            <a:endParaRPr lang="zh-CN" altLang="en-US">
              <a:latin typeface="Comic Sans MS" panose="030F0702030302020204" pitchFamily="66" charset="0"/>
            </a:endParaRPr>
          </a:p>
          <a:p>
            <a:r>
              <a:rPr lang="en-US" altLang="zh-CN">
                <a:latin typeface="Comic Sans MS" panose="030F0702030302020204" pitchFamily="66" charset="0"/>
              </a:rPr>
              <a:t>They had no other option but ________(clean) the tunnel....They not only cleaned the whole tunnel but every tunnel in Sao Paulo.</a:t>
            </a:r>
            <a:endParaRPr lang="zh-CN" altLang="en-US">
              <a:latin typeface="Comic Sans MS" panose="030F0702030302020204" pitchFamily="66" charset="0"/>
            </a:endParaRPr>
          </a:p>
          <a:p>
            <a:pPr marL="0" indent="0" fontAlgn="auto">
              <a:lnSpc>
                <a:spcPct val="150000"/>
              </a:lnSpc>
              <a:spcBef>
                <a:spcPts val="700"/>
              </a:spcBef>
              <a:buNone/>
            </a:pPr>
            <a:r>
              <a:rPr lang="zh-CN" altLang="en-US">
                <a:latin typeface="Comic Sans MS" panose="030F0702030302020204" pitchFamily="66" charset="0"/>
              </a:rPr>
              <a:t> </a:t>
            </a:r>
            <a:r>
              <a:rPr lang="en-US" altLang="zh-CN" dirty="0">
                <a:solidFill>
                  <a:srgbClr val="1B06BA"/>
                </a:solidFill>
                <a:latin typeface="Comic Sans MS" panose="030F0702030302020204" pitchFamily="66" charset="0"/>
              </a:rPr>
              <a:t>      </a:t>
            </a:r>
            <a:r>
              <a:rPr lang="zh-CN" altLang="en-US" dirty="0">
                <a:solidFill>
                  <a:srgbClr val="1B06BA"/>
                </a:solidFill>
                <a:latin typeface="Comic Sans MS" panose="030F0702030302020204" pitchFamily="66" charset="0"/>
              </a:rPr>
              <a:t>他们别无选择只能去清理那个隧道。</a:t>
            </a:r>
            <a:r>
              <a:rPr lang="en-US" altLang="zh-CN" dirty="0">
                <a:solidFill>
                  <a:srgbClr val="1B06BA"/>
                </a:solidFill>
                <a:latin typeface="Comic Sans MS" panose="030F0702030302020204" pitchFamily="66" charset="0"/>
              </a:rPr>
              <a:t>....</a:t>
            </a:r>
            <a:r>
              <a:rPr lang="zh-CN" altLang="en-US" dirty="0">
                <a:solidFill>
                  <a:srgbClr val="1B06BA"/>
                </a:solidFill>
                <a:latin typeface="Comic Sans MS" panose="030F0702030302020204" pitchFamily="66" charset="0"/>
              </a:rPr>
              <a:t>他们不仅清理了整个隧道，还清理了</a:t>
            </a:r>
            <a:r>
              <a:rPr lang="en-US" altLang="zh-CN" dirty="0">
                <a:solidFill>
                  <a:srgbClr val="1B06BA"/>
                </a:solidFill>
                <a:latin typeface="Comic Sans MS" panose="030F0702030302020204" pitchFamily="66" charset="0"/>
              </a:rPr>
              <a:t>Sao Paulo</a:t>
            </a:r>
            <a:r>
              <a:rPr lang="zh-CN" altLang="en-US" dirty="0">
                <a:solidFill>
                  <a:srgbClr val="1B06BA"/>
                </a:solidFill>
                <a:latin typeface="Comic Sans MS" panose="030F0702030302020204" pitchFamily="66" charset="0"/>
              </a:rPr>
              <a:t>的所有隧道。</a:t>
            </a:r>
            <a:endParaRPr lang="en-US" altLang="zh-CN" dirty="0">
              <a:solidFill>
                <a:srgbClr val="1B06BA"/>
              </a:solidFill>
              <a:latin typeface="Comic Sans MS" panose="030F0702030302020204" pitchFamily="66" charset="0"/>
            </a:endParaRPr>
          </a:p>
        </p:txBody>
      </p:sp>
      <p:sp>
        <p:nvSpPr>
          <p:cNvPr id="100" name="文本框 99"/>
          <p:cNvSpPr txBox="1"/>
          <p:nvPr/>
        </p:nvSpPr>
        <p:spPr>
          <a:xfrm>
            <a:off x="329565" y="4429760"/>
            <a:ext cx="8484235" cy="23069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400" b="0">
                <a:latin typeface="Times New Roman" panose="02020603050405020304" pitchFamily="18" charset="0"/>
                <a:cs typeface="Times New Roman" panose="02020603050405020304" pitchFamily="18" charset="0"/>
              </a:rPr>
              <a:t>27.How did Sao Paulo city officials handle Alexandre Orion's reverse graffiti?</a:t>
            </a:r>
            <a:endParaRPr lang="en-US" altLang="zh-CN" sz="2400" b="0">
              <a:latin typeface="Times New Roman" panose="02020603050405020304" pitchFamily="18" charset="0"/>
              <a:cs typeface="Times New Roman" panose="02020603050405020304" pitchFamily="18" charset="0"/>
            </a:endParaRPr>
          </a:p>
          <a:p>
            <a:pPr marL="0" indent="0"/>
            <a:r>
              <a:rPr lang="en-US" altLang="zh-CN" sz="2400" b="0">
                <a:latin typeface="Times New Roman" panose="02020603050405020304" pitchFamily="18" charset="0"/>
                <a:cs typeface="Times New Roman" panose="02020603050405020304" pitchFamily="18" charset="0"/>
              </a:rPr>
              <a:t>A. They made him clean all the tunnels in Sao Paulo.</a:t>
            </a:r>
            <a:endParaRPr lang="en-US" altLang="zh-CN" sz="2400" b="0">
              <a:latin typeface="Times New Roman" panose="02020603050405020304" pitchFamily="18" charset="0"/>
              <a:cs typeface="Times New Roman" panose="02020603050405020304" pitchFamily="18" charset="0"/>
            </a:endParaRPr>
          </a:p>
          <a:p>
            <a:pPr marL="0" indent="0"/>
            <a:r>
              <a:rPr lang="en-US" altLang="zh-CN" sz="2400" b="0">
                <a:latin typeface="Times New Roman" panose="02020603050405020304" pitchFamily="18" charset="0"/>
                <a:cs typeface="Times New Roman" panose="02020603050405020304" pitchFamily="18" charset="0"/>
              </a:rPr>
              <a:t>B. They took action to ban all reverse graffiti.</a:t>
            </a:r>
            <a:endParaRPr lang="en-US" altLang="zh-CN" sz="2400" b="0">
              <a:latin typeface="Times New Roman" panose="02020603050405020304" pitchFamily="18" charset="0"/>
              <a:cs typeface="Times New Roman" panose="02020603050405020304" pitchFamily="18" charset="0"/>
            </a:endParaRPr>
          </a:p>
          <a:p>
            <a:pPr marL="0" indent="0"/>
            <a:r>
              <a:rPr lang="en-US" altLang="zh-CN" sz="2400" b="0">
                <a:latin typeface="Times New Roman" panose="02020603050405020304" pitchFamily="18" charset="0"/>
                <a:cs typeface="Times New Roman" panose="02020603050405020304" pitchFamily="18" charset="0"/>
              </a:rPr>
              <a:t>C. They charged him with polluting tunnels in the city.</a:t>
            </a:r>
            <a:endParaRPr lang="en-US" altLang="zh-CN" sz="2400" b="0">
              <a:latin typeface="Times New Roman" panose="02020603050405020304" pitchFamily="18" charset="0"/>
              <a:cs typeface="Times New Roman" panose="02020603050405020304" pitchFamily="18" charset="0"/>
            </a:endParaRPr>
          </a:p>
          <a:p>
            <a:pPr marL="0" indent="0"/>
            <a:r>
              <a:rPr lang="en-US" altLang="zh-CN" sz="2400" b="0">
                <a:latin typeface="Times New Roman" panose="02020603050405020304" pitchFamily="18" charset="0"/>
                <a:cs typeface="Times New Roman" panose="02020603050405020304" pitchFamily="18" charset="0"/>
              </a:rPr>
              <a:t>D. They made it impossible for him to practice his art.</a:t>
            </a:r>
            <a:endParaRPr lang="en-US" altLang="zh-CN" sz="2400" b="0">
              <a:latin typeface="Times New Roman" panose="02020603050405020304" pitchFamily="18" charset="0"/>
              <a:cs typeface="Times New Roman" panose="02020603050405020304" pitchFamily="18" charset="0"/>
            </a:endParaRPr>
          </a:p>
        </p:txBody>
      </p:sp>
      <p:sp>
        <p:nvSpPr>
          <p:cNvPr id="44" name="五角星 43"/>
          <p:cNvSpPr/>
          <p:nvPr/>
        </p:nvSpPr>
        <p:spPr>
          <a:xfrm>
            <a:off x="249997" y="6183372"/>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blinds(horizontal)">
                                      <p:cBhvr>
                                        <p:cTn id="27" dur="500"/>
                                        <p:tgtEl>
                                          <p:spTgt spid="10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1"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4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34639" y="2126378"/>
            <a:ext cx="1628501" cy="2827697"/>
          </a:xfrm>
          <a:prstGeom prst="rect">
            <a:avLst/>
          </a:prstGeom>
          <a:noFill/>
        </p:spPr>
        <p:txBody>
          <a:bodyPr wrap="square" lIns="67500" tIns="35100" rIns="67500" bIns="35100" rtlCol="0">
            <a:normAutofit/>
          </a:bodyPr>
          <a:lstStyle>
            <a:defPPr>
              <a:defRPr lang="zh-CN"/>
            </a:defPPr>
            <a:lvl1pPr>
              <a:defRPr sz="23900" b="1">
                <a:solidFill>
                  <a:schemeClr val="bg1">
                    <a:lumMod val="50000"/>
                  </a:schemeClr>
                </a:solidFill>
                <a:latin typeface="+mj-lt"/>
                <a:ea typeface="微软雅黑" panose="020B0503020204020204" charset="-122"/>
              </a:defRPr>
            </a:lvl1pPr>
          </a:lstStyle>
          <a:p>
            <a:pPr defTabSz="685800">
              <a:defRPr/>
            </a:pPr>
            <a:r>
              <a:rPr lang="en-US" altLang="zh-CN" sz="18000" dirty="0" smtClean="0">
                <a:solidFill>
                  <a:schemeClr val="bg1"/>
                </a:solidFill>
                <a:latin typeface="Arial" panose="020B0604020202020204" pitchFamily="34" charset="0"/>
                <a:sym typeface="+mn-lt"/>
              </a:rPr>
              <a:t>3</a:t>
            </a:r>
            <a:endParaRPr lang="en-US" altLang="zh-CN" sz="18000" dirty="0">
              <a:solidFill>
                <a:schemeClr val="bg1"/>
              </a:solidFill>
              <a:latin typeface="Arial" panose="020B0604020202020204" pitchFamily="34" charset="0"/>
              <a:sym typeface="+mn-lt"/>
            </a:endParaRPr>
          </a:p>
        </p:txBody>
      </p:sp>
      <p:sp>
        <p:nvSpPr>
          <p:cNvPr id="6" name="文本占位符 5"/>
          <p:cNvSpPr>
            <a:spLocks noGrp="1"/>
          </p:cNvSpPr>
          <p:nvPr>
            <p:ph type="body" idx="1"/>
            <p:custDataLst>
              <p:tags r:id="rId2"/>
            </p:custDataLst>
          </p:nvPr>
        </p:nvSpPr>
        <p:spPr>
          <a:xfrm>
            <a:off x="3414395" y="3803650"/>
            <a:ext cx="5234940" cy="535305"/>
          </a:xfrm>
        </p:spPr>
        <p:txBody>
          <a:bodyPr>
            <a:normAutofit fontScale="80000"/>
          </a:bodyPr>
          <a:lstStyle/>
          <a:p>
            <a:r>
              <a:rPr lang="zh-CN" altLang="en-US">
                <a:sym typeface="+mn-lt"/>
              </a:rPr>
              <a:t>出处：</a:t>
            </a:r>
            <a:r>
              <a:rPr lang="en-US" altLang="zh-CN">
                <a:sym typeface="+mn-lt"/>
              </a:rPr>
              <a:t>https://www.scientificamerican.com/article/a-solution-for-loneliness/     </a:t>
            </a:r>
            <a:endParaRPr lang="en-US" altLang="zh-CN">
              <a:sym typeface="+mn-lt"/>
            </a:endParaRPr>
          </a:p>
        </p:txBody>
      </p:sp>
      <p:sp>
        <p:nvSpPr>
          <p:cNvPr id="4" name="标题 3"/>
          <p:cNvSpPr>
            <a:spLocks noGrp="1"/>
          </p:cNvSpPr>
          <p:nvPr>
            <p:ph type="title"/>
            <p:custDataLst>
              <p:tags r:id="rId3"/>
            </p:custDataLst>
          </p:nvPr>
        </p:nvSpPr>
        <p:spPr/>
        <p:txBody>
          <a:bodyPr>
            <a:normAutofit/>
          </a:bodyPr>
          <a:lstStyle/>
          <a:p>
            <a:r>
              <a:rPr lang="en-US" altLang="zh-CN" dirty="0">
                <a:effectLst/>
                <a:sym typeface="+mn-lt"/>
              </a:rPr>
              <a:t>Passage  C</a:t>
            </a:r>
            <a:endParaRPr lang="en-US" altLang="zh-CN" dirty="0">
              <a:effectLst/>
              <a:sym typeface="+mn-lt"/>
            </a:endParaRPr>
          </a:p>
        </p:txBody>
      </p:sp>
    </p:spTree>
    <p:custDataLst>
      <p:tags r:id="rId4"/>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p:nvPr>
            <p:ph type="title"/>
          </p:nvPr>
        </p:nvSpPr>
        <p:spPr>
          <a:xfrm>
            <a:off x="445770" y="145415"/>
            <a:ext cx="7886700" cy="740410"/>
          </a:xfrm>
        </p:spPr>
        <p:txBody>
          <a:bodyPr/>
          <a:p>
            <a:r>
              <a:rPr lang="en-US" altLang="zh-CN"/>
              <a:t>Describe the picture</a:t>
            </a:r>
            <a:endParaRPr lang="en-US" altLang="zh-CN"/>
          </a:p>
        </p:txBody>
      </p:sp>
      <p:pic>
        <p:nvPicPr>
          <p:cNvPr id="13" name="图片 12"/>
          <p:cNvPicPr>
            <a:picLocks noChangeAspect="1"/>
          </p:cNvPicPr>
          <p:nvPr/>
        </p:nvPicPr>
        <p:blipFill>
          <a:blip r:embed="rId1"/>
          <a:stretch>
            <a:fillRect/>
          </a:stretch>
        </p:blipFill>
        <p:spPr>
          <a:xfrm>
            <a:off x="445770" y="885825"/>
            <a:ext cx="4064635" cy="2928620"/>
          </a:xfrm>
          <a:prstGeom prst="rect">
            <a:avLst/>
          </a:prstGeom>
          <a:effectLst>
            <a:softEdge rad="63500"/>
          </a:effectLst>
        </p:spPr>
      </p:pic>
      <p:sp>
        <p:nvSpPr>
          <p:cNvPr id="20" name="矩形 19"/>
          <p:cNvSpPr/>
          <p:nvPr/>
        </p:nvSpPr>
        <p:spPr>
          <a:xfrm>
            <a:off x="4779010" y="885825"/>
            <a:ext cx="3973195" cy="382778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400"/>
              <a:t>He had set up a chessboard on the table in front of him, and he watched as people passed by, mostly focusing on their phones. His eyes kept jumping from person to person, searching for someone to join him for a game of chess.</a:t>
            </a:r>
            <a:endParaRPr lang="zh-CN" altLang="en-US" sz="2400"/>
          </a:p>
        </p:txBody>
      </p:sp>
      <p:sp>
        <p:nvSpPr>
          <p:cNvPr id="22" name="矩形 21"/>
          <p:cNvSpPr/>
          <p:nvPr/>
        </p:nvSpPr>
        <p:spPr>
          <a:xfrm>
            <a:off x="4779010" y="4985385"/>
            <a:ext cx="3973195" cy="1174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dirty="0" smtClean="0"/>
              <a:t>他摆好了棋盘，看着人来人往，而大部分人都关注着自己的手机。他的眼睛不断地在人群中移动，想要寻找某个人来和他下上一盘棋。</a:t>
            </a:r>
            <a:endParaRPr lang="zh-CN" altLang="en-US" dirty="0" smtClean="0"/>
          </a:p>
        </p:txBody>
      </p:sp>
      <p:sp>
        <p:nvSpPr>
          <p:cNvPr id="100" name="文本框 99"/>
          <p:cNvSpPr txBox="1"/>
          <p:nvPr/>
        </p:nvSpPr>
        <p:spPr>
          <a:xfrm>
            <a:off x="21590" y="4244975"/>
            <a:ext cx="4712335" cy="24612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200" b="0">
                <a:cs typeface="Times New Roman" panose="02020603050405020304" pitchFamily="18" charset="0"/>
              </a:rPr>
              <a:t>28. Why does the author mention the older man in paragraph one?A. To tell the story of the lonely man.B. To summarize the whole passage.C. To introduce the theme of the passage.D. To arouse readers' sympathy.</a:t>
            </a:r>
            <a:endParaRPr lang="en-US" altLang="zh-CN" sz="2200" b="0">
              <a:cs typeface="Times New Roman" panose="02020603050405020304" pitchFamily="18" charset="0"/>
            </a:endParaRPr>
          </a:p>
        </p:txBody>
      </p:sp>
      <p:sp>
        <p:nvSpPr>
          <p:cNvPr id="44" name="五角星 43"/>
          <p:cNvSpPr/>
          <p:nvPr/>
        </p:nvSpPr>
        <p:spPr>
          <a:xfrm>
            <a:off x="-92268" y="5455027"/>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横卷形 22"/>
          <p:cNvSpPr/>
          <p:nvPr/>
        </p:nvSpPr>
        <p:spPr>
          <a:xfrm>
            <a:off x="899795" y="3375025"/>
            <a:ext cx="3312160" cy="84582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t>longliness</a:t>
            </a:r>
            <a:endParaRPr lang="en-US" altLang="zh-CN" sz="3200" b="1"/>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blinds(horizontal)">
                                      <p:cBhvr>
                                        <p:cTn id="22" dur="5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20" grpId="0" animBg="1"/>
      <p:bldP spid="22" grpId="0" animBg="1"/>
      <p:bldP spid="23" grpId="0" animBg="1"/>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6390" y="104140"/>
            <a:ext cx="8453120" cy="4351655"/>
          </a:xfrm>
        </p:spPr>
        <p:txBody>
          <a:bodyPr>
            <a:noAutofit/>
          </a:bodyPr>
          <a:lstStyle/>
          <a:p>
            <a:pPr marL="0" indent="0">
              <a:buNone/>
            </a:pPr>
            <a:r>
              <a:rPr lang="en-US" sz="1800" dirty="0"/>
              <a:t>    </a:t>
            </a:r>
            <a:r>
              <a:rPr sz="1800" dirty="0"/>
              <a:t>I was riding a bus recently and noticed an older man sitting outside a coffee shop on a busy sidewalk. He had set up a chessboard on the table in front of him, and he watched as people passed by, mostly focusing on their phones. His eyes kept jumping from person to person, searching for someone to join him for a game of chess.</a:t>
            </a:r>
            <a:endParaRPr sz="1800" dirty="0"/>
          </a:p>
          <a:p>
            <a:pPr marL="0" indent="0">
              <a:buNone/>
            </a:pPr>
            <a:r>
              <a:rPr sz="1800" dirty="0"/>
              <a:t>    Loneliness is killing us. Almost half of the Americans feel lonely a lot of the time,which puts them at risk of developing physical and mental illnesses, including heart disease, cancer and depression. This is a public health problem that needs to be addressed on a wide scale.</a:t>
            </a:r>
            <a:endParaRPr sz="1800" dirty="0"/>
          </a:p>
          <a:p>
            <a:pPr marL="0" indent="0">
              <a:buNone/>
            </a:pPr>
            <a:r>
              <a:rPr sz="1800" dirty="0"/>
              <a:t>    But at the individual level, there is much we can do to get rid of loneliness.One effective strategy is to volunteer. Participating in volunteer opportunities may help decrease loneliness and its related health impact for several reasons. The first and most obvious is that it's a meaningful way to connect with others and make new friends. Second, volunteering can make up for the loss of meaning that commonly occurs with loneliness. Third, people who regularly engage in mentally stimulating activities are less likely to suffer from cognitive decline. These insights may be especially relevant for the growing senior population due to increased physical limitations and loved ones' passing away. By 2030, one in five residents in the US will be of retirement age. They may no longer have to work to provide purpose and connection, and will be likely to suffer from isolation.</a:t>
            </a:r>
            <a:endParaRPr sz="1800" dirty="0"/>
          </a:p>
          <a:p>
            <a:pPr marL="0" indent="0">
              <a:buNone/>
            </a:pPr>
            <a:r>
              <a:rPr sz="1800" dirty="0"/>
              <a:t>    I wish I could have stopped my bus that day to play chess with the older man. He struck me as a symbol of our times: people wanting desperately to connect-not through a screen, but face to face, with others from their community. Now more than ever, we have a real need and opportunity to build a culture of social interaction. Volunteering is a great way to start.</a:t>
            </a:r>
            <a:endParaRPr sz="1800"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zh-CN" altLang="en-US" sz="3600" dirty="0"/>
              <a:t>十校</a:t>
            </a:r>
            <a:r>
              <a:rPr lang="zh-CN" altLang="en-US" sz="3600" dirty="0" smtClean="0"/>
              <a:t>联盟</a:t>
            </a:r>
            <a:br>
              <a:rPr lang="zh-CN" altLang="en-US" sz="3600" dirty="0" smtClean="0"/>
            </a:br>
            <a:r>
              <a:rPr lang="en-US" altLang="zh-CN" sz="3600" dirty="0" smtClean="0"/>
              <a:t>2021</a:t>
            </a:r>
            <a:r>
              <a:rPr lang="zh-CN" altLang="en-US" sz="3600" dirty="0" smtClean="0"/>
              <a:t>届</a:t>
            </a:r>
            <a:br>
              <a:rPr lang="zh-CN" altLang="en-US" sz="3600" dirty="0" smtClean="0"/>
            </a:br>
            <a:r>
              <a:rPr lang="zh-CN" altLang="en-US" sz="3600" dirty="0" smtClean="0"/>
              <a:t>高三寒假</a:t>
            </a:r>
            <a:br>
              <a:rPr lang="zh-CN" altLang="en-US" sz="3600" dirty="0" smtClean="0"/>
            </a:br>
            <a:r>
              <a:rPr lang="zh-CN" altLang="en-US" sz="3600" dirty="0" smtClean="0"/>
              <a:t>返校联考</a:t>
            </a:r>
            <a:endParaRPr lang="zh-CN" altLang="en-US" sz="3600" dirty="0"/>
          </a:p>
        </p:txBody>
      </p:sp>
      <p:sp>
        <p:nvSpPr>
          <p:cNvPr id="3" name="副标题 2"/>
          <p:cNvSpPr>
            <a:spLocks noGrp="1"/>
          </p:cNvSpPr>
          <p:nvPr>
            <p:ph type="subTitle" idx="1"/>
          </p:nvPr>
        </p:nvSpPr>
        <p:spPr/>
        <p:txBody>
          <a:bodyPr>
            <a:noAutofit/>
          </a:bodyPr>
          <a:lstStyle/>
          <a:p>
            <a:r>
              <a:rPr lang="zh-CN" altLang="en-US" sz="2800" b="1" dirty="0" smtClean="0">
                <a:solidFill>
                  <a:schemeClr val="tx1"/>
                </a:solidFill>
              </a:rPr>
              <a:t>阅读理解题分析</a:t>
            </a:r>
            <a:endParaRPr lang="en-US" altLang="zh-CN" sz="2800" b="1" dirty="0" smtClean="0">
              <a:solidFill>
                <a:schemeClr val="tx1"/>
              </a:solidFill>
            </a:endParaRPr>
          </a:p>
          <a:p>
            <a:endParaRPr lang="en-US" altLang="zh-CN" sz="2800" b="1" dirty="0">
              <a:solidFill>
                <a:schemeClr val="tx1"/>
              </a:solidFill>
            </a:endParaRPr>
          </a:p>
          <a:p>
            <a:r>
              <a:rPr lang="zh-CN" altLang="en-US" sz="2000" b="1" dirty="0">
                <a:solidFill>
                  <a:schemeClr val="tx1"/>
                </a:solidFill>
              </a:rPr>
              <a:t>海宁市</a:t>
            </a:r>
            <a:r>
              <a:rPr lang="zh-CN" altLang="en-US" sz="2000" b="1" dirty="0" smtClean="0">
                <a:solidFill>
                  <a:schemeClr val="tx1"/>
                </a:solidFill>
              </a:rPr>
              <a:t>高级中学 戚燕飞</a:t>
            </a:r>
            <a:endParaRPr lang="zh-CN" altLang="en-US" sz="2000" b="1" dirty="0" smtClean="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6390" y="104140"/>
            <a:ext cx="8453120" cy="4351655"/>
          </a:xfrm>
        </p:spPr>
        <p:txBody>
          <a:bodyPr>
            <a:noAutofit/>
          </a:bodyPr>
          <a:lstStyle/>
          <a:p>
            <a:pPr marL="0" indent="0">
              <a:buNone/>
            </a:pPr>
            <a:r>
              <a:rPr lang="en-US" sz="1800" dirty="0"/>
              <a:t>    </a:t>
            </a:r>
            <a:r>
              <a:rPr sz="1800" dirty="0"/>
              <a:t>I was riding a bus recently and noticed an older man sitting outside a coffee shop on a busy sidewalk. He had set up a chessboard on the table in front of him, and he watched as people passed by, mostly focusing on their phones. His eyes kept jumping from person to person, searching for someone to join him for a game of chess.</a:t>
            </a:r>
            <a:endParaRPr sz="1800" dirty="0"/>
          </a:p>
          <a:p>
            <a:pPr marL="0" indent="0">
              <a:buNone/>
            </a:pPr>
            <a:r>
              <a:rPr sz="1800" dirty="0"/>
              <a:t>   </a:t>
            </a:r>
            <a:r>
              <a:rPr sz="1800" b="1" dirty="0">
                <a:solidFill>
                  <a:srgbClr val="1B06BA"/>
                </a:solidFill>
              </a:rPr>
              <a:t> Loneliness</a:t>
            </a:r>
            <a:r>
              <a:rPr sz="1800" dirty="0"/>
              <a:t> is killing us. Almost half of the Americans feel </a:t>
            </a:r>
            <a:r>
              <a:rPr sz="1800" b="1" dirty="0">
                <a:solidFill>
                  <a:srgbClr val="1B06BA"/>
                </a:solidFill>
              </a:rPr>
              <a:t>lonely </a:t>
            </a:r>
            <a:r>
              <a:rPr sz="1800" dirty="0"/>
              <a:t>a lot of the time,which puts them at risk of developing physical and mental illnesses, including heart disease, cancer and depression. This is a public health problem that needs to be addressed on a wide scale.</a:t>
            </a:r>
            <a:endParaRPr sz="1800" dirty="0"/>
          </a:p>
          <a:p>
            <a:pPr marL="0" indent="0">
              <a:buNone/>
            </a:pPr>
            <a:r>
              <a:rPr sz="1800" dirty="0"/>
              <a:t>    But at the individual level, there is much we can do to get rid of </a:t>
            </a:r>
            <a:r>
              <a:rPr sz="1800" b="1" dirty="0">
                <a:solidFill>
                  <a:srgbClr val="1B06BA"/>
                </a:solidFill>
              </a:rPr>
              <a:t>loneliness.</a:t>
            </a:r>
            <a:r>
              <a:rPr sz="1800" dirty="0"/>
              <a:t>One effective strategy is to volunteer. Participating in volunteer opportunities may help decrease </a:t>
            </a:r>
            <a:r>
              <a:rPr sz="1800" b="1" dirty="0">
                <a:solidFill>
                  <a:srgbClr val="1B06BA"/>
                </a:solidFill>
              </a:rPr>
              <a:t>loneliness</a:t>
            </a:r>
            <a:r>
              <a:rPr sz="1800" dirty="0"/>
              <a:t> and its related health impact for several reasons. The first and most obvious is that it's a meaningful way to connect with others and make new friends. Second, volunteering can make up for the loss of meaning that commonly occurs with </a:t>
            </a:r>
            <a:r>
              <a:rPr sz="1800" b="1" dirty="0">
                <a:solidFill>
                  <a:srgbClr val="1B06BA"/>
                </a:solidFill>
              </a:rPr>
              <a:t>loneliness</a:t>
            </a:r>
            <a:r>
              <a:rPr sz="1800" dirty="0"/>
              <a:t>. Third, people who regularly engage in mentally stimulating activities are less likely to suffer from cognitive decline. These insights may be especially relevant for the growing senior population due to increased physical limitations and loved ones' passing away. By 2030, one in five residents in the US will be of retirement age. They may no longer have to work to provide purpose and connection, and will be likely to suffer from</a:t>
            </a:r>
            <a:r>
              <a:rPr sz="1800" b="1" dirty="0">
                <a:solidFill>
                  <a:srgbClr val="1B06BA"/>
                </a:solidFill>
              </a:rPr>
              <a:t> isolation.</a:t>
            </a:r>
            <a:endParaRPr sz="1800" dirty="0"/>
          </a:p>
          <a:p>
            <a:pPr marL="0" indent="0">
              <a:buNone/>
            </a:pPr>
            <a:r>
              <a:rPr sz="1800" dirty="0"/>
              <a:t>    I wish I could have stopped my bus that day to play chess with the older man. He struck me as a symbol of our times: people wanting desperately to connect-not through a screen, but face to face, with others from their community. Now more than ever, we have a real need and opportunity to build a culture of social interaction. Volunteering is a great way to start.</a:t>
            </a:r>
            <a:endParaRPr sz="1800" dirty="0"/>
          </a:p>
        </p:txBody>
      </p:sp>
      <p:sp>
        <p:nvSpPr>
          <p:cNvPr id="4" name="流程图: 可选过程 3"/>
          <p:cNvSpPr/>
          <p:nvPr/>
        </p:nvSpPr>
        <p:spPr>
          <a:xfrm>
            <a:off x="323850" y="104775"/>
            <a:ext cx="8362315" cy="128397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流程图: 可选过程 4"/>
          <p:cNvSpPr/>
          <p:nvPr/>
        </p:nvSpPr>
        <p:spPr>
          <a:xfrm>
            <a:off x="323850" y="1388745"/>
            <a:ext cx="8362315" cy="1089025"/>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流程图: 可选过程 5"/>
          <p:cNvSpPr/>
          <p:nvPr/>
        </p:nvSpPr>
        <p:spPr>
          <a:xfrm>
            <a:off x="326390" y="2477770"/>
            <a:ext cx="8362315" cy="2780665"/>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067118" y="485775"/>
            <a:ext cx="6370955" cy="521970"/>
          </a:xfrm>
          <a:prstGeom prst="rect">
            <a:avLst/>
          </a:prstGeom>
          <a:noFill/>
          <a:ln>
            <a:noFill/>
          </a:ln>
        </p:spPr>
        <p:txBody>
          <a:bodyPr wrap="none" rtlCol="0" anchor="t">
            <a:spAutoFit/>
          </a:bodyPr>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introduce the theme--loneliness</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7" name="矩形 6"/>
          <p:cNvSpPr/>
          <p:nvPr/>
        </p:nvSpPr>
        <p:spPr>
          <a:xfrm>
            <a:off x="888048" y="1672590"/>
            <a:ext cx="6729095" cy="521970"/>
          </a:xfrm>
          <a:prstGeom prst="rect">
            <a:avLst/>
          </a:prstGeom>
          <a:noFill/>
          <a:ln>
            <a:noFill/>
          </a:ln>
        </p:spPr>
        <p:txBody>
          <a:bodyPr wrap="none" rtlCol="0" anchor="t">
            <a:spAutoFit/>
          </a:bodyPr>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The harmful effects of loneliness </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8" name="矩形 7"/>
          <p:cNvSpPr/>
          <p:nvPr/>
        </p:nvSpPr>
        <p:spPr>
          <a:xfrm>
            <a:off x="643890" y="3168015"/>
            <a:ext cx="8044815" cy="953135"/>
          </a:xfrm>
          <a:prstGeom prst="rect">
            <a:avLst/>
          </a:prstGeom>
          <a:noFill/>
          <a:ln>
            <a:noFill/>
          </a:ln>
        </p:spPr>
        <p:txBody>
          <a:bodyPr wrap="square" rtlCol="0" anchor="t">
            <a:spAutoFit/>
          </a:bodyPr>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An effective way to get rid of loneliness -- volunteering</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2" name="流程图: 可选过程 1"/>
          <p:cNvSpPr/>
          <p:nvPr/>
        </p:nvSpPr>
        <p:spPr>
          <a:xfrm>
            <a:off x="282575" y="5258435"/>
            <a:ext cx="8362315" cy="1355725"/>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85140" y="5674995"/>
            <a:ext cx="8044815" cy="953135"/>
          </a:xfrm>
          <a:prstGeom prst="rect">
            <a:avLst/>
          </a:prstGeom>
          <a:noFill/>
          <a:ln>
            <a:noFill/>
          </a:ln>
        </p:spPr>
        <p:txBody>
          <a:bodyPr wrap="square" rtlCol="0" anchor="t">
            <a:spAutoFit/>
          </a:bodyPr>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An echo and appealing for volunteering to get rid of loneliness</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11" name="椭圆 10"/>
          <p:cNvSpPr/>
          <p:nvPr/>
        </p:nvSpPr>
        <p:spPr>
          <a:xfrm>
            <a:off x="5220335" y="476885"/>
            <a:ext cx="2447925" cy="575945"/>
          </a:xfrm>
          <a:prstGeom prst="ellipse">
            <a:avLst/>
          </a:prstGeom>
          <a:noFill/>
          <a:ln w="57150">
            <a:solidFill>
              <a:srgbClr val="1B06BA"/>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14" name="椭圆 13"/>
          <p:cNvSpPr/>
          <p:nvPr/>
        </p:nvSpPr>
        <p:spPr>
          <a:xfrm>
            <a:off x="5220335" y="1645285"/>
            <a:ext cx="2447925" cy="575945"/>
          </a:xfrm>
          <a:prstGeom prst="ellipse">
            <a:avLst/>
          </a:prstGeom>
          <a:noFill/>
          <a:ln w="57150">
            <a:solidFill>
              <a:srgbClr val="1B06BA"/>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15" name="椭圆 14"/>
          <p:cNvSpPr/>
          <p:nvPr/>
        </p:nvSpPr>
        <p:spPr>
          <a:xfrm>
            <a:off x="6452235" y="3140710"/>
            <a:ext cx="2233295" cy="575945"/>
          </a:xfrm>
          <a:prstGeom prst="ellipse">
            <a:avLst/>
          </a:prstGeom>
          <a:noFill/>
          <a:ln w="57150">
            <a:solidFill>
              <a:srgbClr val="1B06BA"/>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16" name="椭圆 15"/>
          <p:cNvSpPr/>
          <p:nvPr/>
        </p:nvSpPr>
        <p:spPr>
          <a:xfrm>
            <a:off x="4598035" y="6052185"/>
            <a:ext cx="2447925" cy="575945"/>
          </a:xfrm>
          <a:prstGeom prst="ellipse">
            <a:avLst/>
          </a:prstGeom>
          <a:noFill/>
          <a:ln w="57150">
            <a:solidFill>
              <a:srgbClr val="1B06BA"/>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linds(horizontal)">
                                      <p:cBhvr>
                                        <p:cTn id="45" dur="500"/>
                                        <p:tgtEl>
                                          <p:spTgt spid="1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5" grpId="0" animBg="1"/>
      <p:bldP spid="7" grpId="0"/>
      <p:bldP spid="6" grpId="0" animBg="1"/>
      <p:bldP spid="8" grpId="0"/>
      <p:bldP spid="2" grpId="0" animBg="1"/>
      <p:bldP spid="9" grpId="0"/>
      <p:bldP spid="11"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24765" y="24130"/>
            <a:ext cx="5450840" cy="6809740"/>
          </a:xfrm>
          <a:prstGeom prst="rect">
            <a:avLst/>
          </a:prstGeom>
        </p:spPr>
      </p:pic>
      <p:sp>
        <p:nvSpPr>
          <p:cNvPr id="3" name="内容占位符 2"/>
          <p:cNvSpPr>
            <a:spLocks noGrp="1"/>
          </p:cNvSpPr>
          <p:nvPr>
            <p:ph idx="1"/>
          </p:nvPr>
        </p:nvSpPr>
        <p:spPr>
          <a:xfrm>
            <a:off x="5276215" y="339725"/>
            <a:ext cx="3505200" cy="4745355"/>
          </a:xfrm>
        </p:spPr>
        <p:style>
          <a:lnRef idx="2">
            <a:schemeClr val="accent3"/>
          </a:lnRef>
          <a:fillRef idx="1">
            <a:schemeClr val="lt1"/>
          </a:fillRef>
          <a:effectRef idx="0">
            <a:schemeClr val="accent3"/>
          </a:effectRef>
          <a:fontRef idx="minor">
            <a:schemeClr val="dk1"/>
          </a:fontRef>
        </p:style>
        <p:txBody>
          <a:bodyPr>
            <a:normAutofit fontScale="70000"/>
          </a:bodyPr>
          <a:p>
            <a:pPr marL="0" indent="0">
              <a:buNone/>
            </a:pPr>
            <a:r>
              <a:rPr lang="zh-CN" altLang="en-US" sz="4000"/>
              <a:t>30.Which of the following is the best title for the text?</a:t>
            </a:r>
            <a:endParaRPr lang="zh-CN" altLang="en-US" sz="4000"/>
          </a:p>
          <a:p>
            <a:pPr marL="0" indent="0">
              <a:buNone/>
            </a:pPr>
            <a:r>
              <a:rPr lang="zh-CN" altLang="en-US" sz="4000"/>
              <a:t>A. A Solution to Loneliness</a:t>
            </a:r>
            <a:endParaRPr lang="zh-CN" altLang="en-US" sz="4000"/>
          </a:p>
          <a:p>
            <a:pPr marL="0" indent="0">
              <a:buNone/>
            </a:pPr>
            <a:r>
              <a:rPr lang="zh-CN" altLang="en-US" sz="4000"/>
              <a:t>B. The Best Way to Stay Healthy</a:t>
            </a:r>
            <a:endParaRPr lang="zh-CN" altLang="en-US" sz="4000"/>
          </a:p>
          <a:p>
            <a:pPr marL="0" indent="0">
              <a:buNone/>
            </a:pPr>
            <a:r>
              <a:rPr lang="zh-CN" altLang="en-US" sz="4000"/>
              <a:t>C. Volunteering for the Elderly</a:t>
            </a:r>
            <a:endParaRPr lang="zh-CN" altLang="en-US" sz="4000"/>
          </a:p>
          <a:p>
            <a:pPr marL="0" indent="0">
              <a:buNone/>
            </a:pPr>
            <a:r>
              <a:rPr lang="zh-CN" altLang="en-US" sz="4000"/>
              <a:t>D. Benefits of Volunteering</a:t>
            </a:r>
            <a:endParaRPr lang="zh-CN" altLang="en-US"/>
          </a:p>
          <a:p>
            <a:pPr marL="0" indent="0">
              <a:buNone/>
            </a:pPr>
            <a:endParaRPr lang="zh-CN" altLang="en-US"/>
          </a:p>
        </p:txBody>
      </p:sp>
      <p:sp>
        <p:nvSpPr>
          <p:cNvPr id="44" name="五角星 43"/>
          <p:cNvSpPr/>
          <p:nvPr/>
        </p:nvSpPr>
        <p:spPr>
          <a:xfrm>
            <a:off x="5276022" y="1557397"/>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5276215" y="1951355"/>
            <a:ext cx="1991360" cy="575945"/>
          </a:xfrm>
          <a:prstGeom prst="ellipse">
            <a:avLst/>
          </a:prstGeom>
          <a:noFill/>
          <a:ln w="57150">
            <a:solidFill>
              <a:srgbClr val="1B06BA"/>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3" grpId="0" animBg="1" uiExpand="1" build="p"/>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295" y="2541905"/>
            <a:ext cx="8960485" cy="4153535"/>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marL="0" indent="0">
              <a:buNone/>
            </a:pPr>
            <a:r>
              <a:rPr lang="en-US" altLang="zh-CN" sz="2000" dirty="0" smtClean="0">
                <a:solidFill>
                  <a:schemeClr val="tx1"/>
                </a:solidFill>
                <a:sym typeface="+mn-ea"/>
              </a:rPr>
              <a:t>Para.3 </a:t>
            </a:r>
            <a:endParaRPr lang="en-US" altLang="zh-CN" sz="2000" dirty="0" smtClean="0">
              <a:solidFill>
                <a:srgbClr val="1B06BA"/>
              </a:solidFill>
              <a:latin typeface="Comic Sans MS" panose="030F0702030302020204" pitchFamily="66" charset="0"/>
              <a:sym typeface="+mn-ea"/>
            </a:endParaRPr>
          </a:p>
          <a:p>
            <a:pPr marL="0" indent="0">
              <a:buNone/>
            </a:pPr>
            <a:r>
              <a:rPr lang="en-US" altLang="zh-CN" sz="2000" dirty="0" smtClean="0">
                <a:solidFill>
                  <a:srgbClr val="1B06BA"/>
                </a:solidFill>
                <a:latin typeface="Comic Sans MS" panose="030F0702030302020204" pitchFamily="66" charset="0"/>
                <a:sym typeface="+mn-ea"/>
              </a:rPr>
              <a:t>But at the individual level, there is much we can do to get rid of loneliness.One effective strategy is to volunteer. Participating in volunteer opportunities may help decrease loneliness and its related health impact for several reasons. The first and most obvious is that it's a meaningful way to connect with others and make new friends. Second, volunteering can make up for the loss of meaning that commonly occurs with loneliness. Third, people who regularly engage in mentally stimulating activities are less likely to suffer from cognitive decline. These insights may be especially relevant for the growing senior population due to increased physical limitations and loved ones' passing away. By 2030, one in five residents in the US will be of retirement age. They may no longer have to work to provide purpose and connection, and will be likely to suffer from isolation.</a:t>
            </a:r>
            <a:endParaRPr lang="en-US" altLang="zh-CN" sz="2000" dirty="0" smtClean="0">
              <a:solidFill>
                <a:srgbClr val="1B06BA"/>
              </a:solidFill>
              <a:latin typeface="Comic Sans MS" panose="030F0702030302020204" pitchFamily="66" charset="0"/>
              <a:sym typeface="+mn-ea"/>
            </a:endParaRPr>
          </a:p>
        </p:txBody>
      </p:sp>
      <p:sp>
        <p:nvSpPr>
          <p:cNvPr id="100" name="文本框 99"/>
          <p:cNvSpPr txBox="1"/>
          <p:nvPr/>
        </p:nvSpPr>
        <p:spPr>
          <a:xfrm>
            <a:off x="74295" y="146685"/>
            <a:ext cx="8959850" cy="23069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400" b="0">
                <a:cs typeface="Times New Roman" panose="02020603050405020304" pitchFamily="18" charset="0"/>
              </a:rPr>
              <a:t>29. What do we know about volunteering according to the passage?</a:t>
            </a:r>
            <a:endParaRPr lang="en-US" altLang="zh-CN" sz="2400" b="0">
              <a:cs typeface="Times New Roman" panose="02020603050405020304" pitchFamily="18" charset="0"/>
            </a:endParaRPr>
          </a:p>
          <a:p>
            <a:pPr marL="0" indent="0"/>
            <a:r>
              <a:rPr lang="en-US" altLang="zh-CN" sz="2400" b="0">
                <a:solidFill>
                  <a:schemeClr val="bg1">
                    <a:lumMod val="65000"/>
                  </a:schemeClr>
                </a:solidFill>
                <a:cs typeface="Times New Roman" panose="02020603050405020304" pitchFamily="18" charset="0"/>
              </a:rPr>
              <a:t>A. It is getting increasingly popular worldwide.</a:t>
            </a:r>
            <a:r>
              <a:rPr lang="en-US" altLang="zh-CN" sz="2400" b="0">
                <a:cs typeface="Times New Roman" panose="02020603050405020304" pitchFamily="18" charset="0"/>
              </a:rPr>
              <a:t>B. It makes up for the loss of the loved ones.</a:t>
            </a:r>
            <a:endParaRPr lang="en-US" altLang="zh-CN" sz="2400" b="0">
              <a:cs typeface="Times New Roman" panose="02020603050405020304" pitchFamily="18" charset="0"/>
            </a:endParaRPr>
          </a:p>
          <a:p>
            <a:pPr marL="0" indent="0"/>
            <a:r>
              <a:rPr lang="en-US" altLang="zh-CN" sz="2400" b="0">
                <a:solidFill>
                  <a:schemeClr val="bg1">
                    <a:lumMod val="65000"/>
                  </a:schemeClr>
                </a:solidFill>
                <a:cs typeface="Times New Roman" panose="02020603050405020304" pitchFamily="18" charset="0"/>
              </a:rPr>
              <a:t>C. It enables the seniors to find a job.</a:t>
            </a:r>
            <a:r>
              <a:rPr lang="en-US" altLang="zh-CN" sz="2400" b="0">
                <a:cs typeface="Times New Roman" panose="02020603050405020304" pitchFamily="18" charset="0"/>
              </a:rPr>
              <a:t>D. It helps people avoid mental problem.</a:t>
            </a:r>
            <a:endParaRPr lang="en-US" altLang="zh-CN" sz="2400" b="0">
              <a:cs typeface="Times New Roman" panose="02020603050405020304" pitchFamily="18" charset="0"/>
            </a:endParaRPr>
          </a:p>
        </p:txBody>
      </p:sp>
      <p:sp>
        <p:nvSpPr>
          <p:cNvPr id="22" name="矩形 21"/>
          <p:cNvSpPr/>
          <p:nvPr/>
        </p:nvSpPr>
        <p:spPr>
          <a:xfrm>
            <a:off x="135255" y="5181600"/>
            <a:ext cx="8665845" cy="529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dirty="0" smtClean="0"/>
              <a:t>由于老年人身体每况愈下，加之爱人去世，使得以上所言对他们来说特别重要。</a:t>
            </a:r>
            <a:endParaRPr lang="zh-CN" altLang="en-US" dirty="0" smtClean="0"/>
          </a:p>
        </p:txBody>
      </p:sp>
      <p:cxnSp>
        <p:nvCxnSpPr>
          <p:cNvPr id="8" name="直接连接符 7"/>
          <p:cNvCxnSpPr/>
          <p:nvPr/>
        </p:nvCxnSpPr>
        <p:spPr>
          <a:xfrm flipV="1">
            <a:off x="241300" y="5517515"/>
            <a:ext cx="7715250" cy="19685"/>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直接连接符 8"/>
          <p:cNvCxnSpPr/>
          <p:nvPr/>
        </p:nvCxnSpPr>
        <p:spPr>
          <a:xfrm flipV="1">
            <a:off x="207010" y="5805170"/>
            <a:ext cx="6957060" cy="2413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直接连接符 9"/>
          <p:cNvCxnSpPr/>
          <p:nvPr/>
        </p:nvCxnSpPr>
        <p:spPr>
          <a:xfrm flipV="1">
            <a:off x="7061200" y="5157470"/>
            <a:ext cx="1615440" cy="2413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椭圆 10"/>
          <p:cNvSpPr/>
          <p:nvPr/>
        </p:nvSpPr>
        <p:spPr>
          <a:xfrm>
            <a:off x="-36195" y="6381750"/>
            <a:ext cx="2952750" cy="404495"/>
          </a:xfrm>
          <a:prstGeom prst="ellipse">
            <a:avLst/>
          </a:prstGeom>
          <a:noFill/>
          <a:ln w="38100"/>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cxnSp>
        <p:nvCxnSpPr>
          <p:cNvPr id="12" name="直接箭头连接符 11"/>
          <p:cNvCxnSpPr/>
          <p:nvPr/>
        </p:nvCxnSpPr>
        <p:spPr>
          <a:xfrm flipV="1">
            <a:off x="2131060" y="1557020"/>
            <a:ext cx="2872740" cy="4119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627630" y="1196975"/>
            <a:ext cx="3672205" cy="503555"/>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Picture 2" descr="查看源图像"/>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348129">
            <a:off x="7045960" y="822960"/>
            <a:ext cx="1172210" cy="125158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linds(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295" y="2541905"/>
            <a:ext cx="8960485" cy="4153535"/>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marL="0" indent="0">
              <a:buNone/>
            </a:pPr>
            <a:r>
              <a:rPr lang="en-US" altLang="zh-CN" sz="2000" dirty="0" smtClean="0">
                <a:solidFill>
                  <a:schemeClr val="tx1"/>
                </a:solidFill>
                <a:sym typeface="+mn-ea"/>
              </a:rPr>
              <a:t>Para.3 </a:t>
            </a:r>
            <a:endParaRPr lang="en-US" altLang="zh-CN" sz="2000" dirty="0" smtClean="0">
              <a:solidFill>
                <a:srgbClr val="1B06BA"/>
              </a:solidFill>
              <a:latin typeface="Comic Sans MS" panose="030F0702030302020204" pitchFamily="66" charset="0"/>
              <a:sym typeface="+mn-ea"/>
            </a:endParaRPr>
          </a:p>
          <a:p>
            <a:pPr marL="0" indent="0">
              <a:buNone/>
            </a:pPr>
            <a:r>
              <a:rPr lang="en-US" altLang="zh-CN" sz="2000" dirty="0" smtClean="0">
                <a:solidFill>
                  <a:srgbClr val="1B06BA"/>
                </a:solidFill>
                <a:latin typeface="Comic Sans MS" panose="030F0702030302020204" pitchFamily="66" charset="0"/>
                <a:sym typeface="+mn-ea"/>
              </a:rPr>
              <a:t>But at the individual level, there is much we can do to get rid of loneliness.One effective strategy is to volunteer. Participating in volunteer opportunities may help decrease loneliness and its related health impact for several reasons. The first and most obvious is that it's a meaningful way to connect with others and make new friends. Second, volunteering </a:t>
            </a:r>
            <a:r>
              <a:rPr lang="en-US" altLang="zh-CN" sz="2000" dirty="0" smtClean="0">
                <a:solidFill>
                  <a:srgbClr val="FF0000"/>
                </a:solidFill>
                <a:latin typeface="Comic Sans MS" panose="030F0702030302020204" pitchFamily="66" charset="0"/>
                <a:sym typeface="+mn-ea"/>
              </a:rPr>
              <a:t>can make up for the loss of meaning that commonly occurs with loneliness. </a:t>
            </a:r>
            <a:r>
              <a:rPr lang="en-US" altLang="zh-CN" sz="2000" dirty="0" smtClean="0">
                <a:solidFill>
                  <a:srgbClr val="1B06BA"/>
                </a:solidFill>
                <a:latin typeface="Comic Sans MS" panose="030F0702030302020204" pitchFamily="66" charset="0"/>
                <a:sym typeface="+mn-ea"/>
              </a:rPr>
              <a:t>Third, people who regularly engage in mentally stimulating activities are less likely to suffer from cognitive decline. These insights may be especially relevant for the growing senior population due to increased physical limitations and loved ones' passing away. By 2030, one in five residents in the US will be of retirement age. They may no longer have to work to provide purpose and connection, and will be likely to suffer from isolation.</a:t>
            </a:r>
            <a:endParaRPr lang="en-US" altLang="zh-CN" sz="2000" dirty="0" smtClean="0">
              <a:solidFill>
                <a:srgbClr val="1B06BA"/>
              </a:solidFill>
              <a:latin typeface="Comic Sans MS" panose="030F0702030302020204" pitchFamily="66" charset="0"/>
              <a:sym typeface="+mn-ea"/>
            </a:endParaRPr>
          </a:p>
        </p:txBody>
      </p:sp>
      <p:sp>
        <p:nvSpPr>
          <p:cNvPr id="100" name="文本框 99"/>
          <p:cNvSpPr txBox="1"/>
          <p:nvPr/>
        </p:nvSpPr>
        <p:spPr>
          <a:xfrm>
            <a:off x="74295" y="146685"/>
            <a:ext cx="8959850" cy="23069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400" b="0">
                <a:cs typeface="Times New Roman" panose="02020603050405020304" pitchFamily="18" charset="0"/>
              </a:rPr>
              <a:t>29. What do we know about volunteering according to the passage?</a:t>
            </a:r>
            <a:endParaRPr lang="en-US" altLang="zh-CN" sz="2400" b="0">
              <a:cs typeface="Times New Roman" panose="02020603050405020304" pitchFamily="18" charset="0"/>
            </a:endParaRPr>
          </a:p>
          <a:p>
            <a:pPr marL="0" indent="0"/>
            <a:r>
              <a:rPr lang="en-US" altLang="zh-CN" sz="2400" b="0">
                <a:solidFill>
                  <a:schemeClr val="bg1">
                    <a:lumMod val="65000"/>
                  </a:schemeClr>
                </a:solidFill>
                <a:cs typeface="Times New Roman" panose="02020603050405020304" pitchFamily="18" charset="0"/>
              </a:rPr>
              <a:t>A. It is getting increasingly popular worldwide.</a:t>
            </a:r>
            <a:r>
              <a:rPr lang="en-US" altLang="zh-CN" sz="2400" b="0">
                <a:cs typeface="Times New Roman" panose="02020603050405020304" pitchFamily="18" charset="0"/>
              </a:rPr>
              <a:t>B. It makes up for the loss of the loved ones.</a:t>
            </a:r>
            <a:endParaRPr lang="en-US" altLang="zh-CN" sz="2400" b="0">
              <a:cs typeface="Times New Roman" panose="02020603050405020304" pitchFamily="18" charset="0"/>
            </a:endParaRPr>
          </a:p>
          <a:p>
            <a:pPr marL="0" indent="0"/>
            <a:r>
              <a:rPr lang="en-US" altLang="zh-CN" sz="2400" b="0">
                <a:solidFill>
                  <a:schemeClr val="bg1">
                    <a:lumMod val="65000"/>
                  </a:schemeClr>
                </a:solidFill>
                <a:cs typeface="Times New Roman" panose="02020603050405020304" pitchFamily="18" charset="0"/>
              </a:rPr>
              <a:t>C. It enables the seniors to find a job.</a:t>
            </a:r>
            <a:r>
              <a:rPr lang="en-US" altLang="zh-CN" sz="2400" b="0">
                <a:cs typeface="Times New Roman" panose="02020603050405020304" pitchFamily="18" charset="0"/>
              </a:rPr>
              <a:t>D. It helps people avoid mental problem.</a:t>
            </a:r>
            <a:endParaRPr lang="en-US" altLang="zh-CN" sz="2400" b="0">
              <a:cs typeface="Times New Roman" panose="02020603050405020304" pitchFamily="18" charset="0"/>
            </a:endParaRPr>
          </a:p>
        </p:txBody>
      </p:sp>
      <p:sp>
        <p:nvSpPr>
          <p:cNvPr id="22" name="矩形 21"/>
          <p:cNvSpPr/>
          <p:nvPr/>
        </p:nvSpPr>
        <p:spPr>
          <a:xfrm>
            <a:off x="130810" y="5181600"/>
            <a:ext cx="8665845" cy="529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dirty="0" smtClean="0"/>
              <a:t>由于老年人身体每况愈下，加之爱人去世，使得以上所提的原因对他们来说特别重要。</a:t>
            </a:r>
            <a:endParaRPr lang="zh-CN" altLang="en-US" dirty="0" smtClean="0"/>
          </a:p>
        </p:txBody>
      </p:sp>
      <p:cxnSp>
        <p:nvCxnSpPr>
          <p:cNvPr id="8" name="直接连接符 7"/>
          <p:cNvCxnSpPr/>
          <p:nvPr/>
        </p:nvCxnSpPr>
        <p:spPr>
          <a:xfrm flipV="1">
            <a:off x="241300" y="5517515"/>
            <a:ext cx="7715250" cy="19685"/>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直接连接符 8"/>
          <p:cNvCxnSpPr/>
          <p:nvPr/>
        </p:nvCxnSpPr>
        <p:spPr>
          <a:xfrm flipV="1">
            <a:off x="207010" y="5805170"/>
            <a:ext cx="6957060" cy="2413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直接连接符 9"/>
          <p:cNvCxnSpPr/>
          <p:nvPr/>
        </p:nvCxnSpPr>
        <p:spPr>
          <a:xfrm flipV="1">
            <a:off x="7061200" y="5157470"/>
            <a:ext cx="1615440" cy="2413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椭圆 10"/>
          <p:cNvSpPr/>
          <p:nvPr/>
        </p:nvSpPr>
        <p:spPr>
          <a:xfrm>
            <a:off x="-36195" y="6381750"/>
            <a:ext cx="2952750" cy="404495"/>
          </a:xfrm>
          <a:prstGeom prst="ellipse">
            <a:avLst/>
          </a:prstGeom>
          <a:noFill/>
          <a:ln w="38100"/>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cxnSp>
        <p:nvCxnSpPr>
          <p:cNvPr id="12" name="直接箭头连接符 11"/>
          <p:cNvCxnSpPr/>
          <p:nvPr/>
        </p:nvCxnSpPr>
        <p:spPr>
          <a:xfrm flipV="1">
            <a:off x="2131060" y="1557020"/>
            <a:ext cx="2872740" cy="4119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627630" y="1196975"/>
            <a:ext cx="3672205" cy="503555"/>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Picture 2" descr="查看源图像"/>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348129">
            <a:off x="7045960" y="822960"/>
            <a:ext cx="1172210" cy="1251585"/>
          </a:xfrm>
          <a:prstGeom prst="rect">
            <a:avLst/>
          </a:prstGeom>
          <a:noFill/>
          <a:extLst>
            <a:ext uri="{909E8E84-426E-40DD-AFC4-6F175D3DCCD1}">
              <a14:hiddenFill xmlns:a14="http://schemas.microsoft.com/office/drawing/2010/main">
                <a:solidFill>
                  <a:srgbClr val="FFFFFF"/>
                </a:solidFill>
              </a14:hiddenFill>
            </a:ext>
          </a:extLst>
        </p:spPr>
      </p:pic>
      <p:cxnSp>
        <p:nvCxnSpPr>
          <p:cNvPr id="2" name="直接箭头连接符 1"/>
          <p:cNvCxnSpPr/>
          <p:nvPr/>
        </p:nvCxnSpPr>
        <p:spPr>
          <a:xfrm>
            <a:off x="5026660" y="1612900"/>
            <a:ext cx="193040" cy="2752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椭圆形标注 20"/>
          <p:cNvSpPr/>
          <p:nvPr/>
        </p:nvSpPr>
        <p:spPr>
          <a:xfrm>
            <a:off x="7009865" y="878736"/>
            <a:ext cx="1786735" cy="1296144"/>
          </a:xfrm>
          <a:prstGeom prst="wedgeEllipseCallout">
            <a:avLst>
              <a:gd name="adj1" fmla="val -86078"/>
              <a:gd name="adj2" fmla="val -226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Topic &amp; Stucture</a:t>
            </a:r>
            <a:endParaRPr lang="en-US" altLang="zh-CN" dirty="0" smtClean="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295" y="2541905"/>
            <a:ext cx="8960485" cy="4153535"/>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marL="0" indent="0">
              <a:buNone/>
            </a:pPr>
            <a:r>
              <a:rPr lang="en-US" altLang="zh-CN" sz="2000" dirty="0" smtClean="0">
                <a:solidFill>
                  <a:schemeClr val="tx1"/>
                </a:solidFill>
                <a:sym typeface="+mn-ea"/>
              </a:rPr>
              <a:t>Para.3 </a:t>
            </a:r>
            <a:endParaRPr lang="en-US" altLang="zh-CN" sz="2000" dirty="0" smtClean="0">
              <a:solidFill>
                <a:srgbClr val="1B06BA"/>
              </a:solidFill>
              <a:latin typeface="Comic Sans MS" panose="030F0702030302020204" pitchFamily="66" charset="0"/>
              <a:sym typeface="+mn-ea"/>
            </a:endParaRPr>
          </a:p>
          <a:p>
            <a:pPr marL="0" indent="0">
              <a:buNone/>
            </a:pPr>
            <a:r>
              <a:rPr lang="en-US" altLang="zh-CN" sz="2000" dirty="0" smtClean="0">
                <a:solidFill>
                  <a:srgbClr val="FF0000"/>
                </a:solidFill>
                <a:latin typeface="Comic Sans MS" panose="030F0702030302020204" pitchFamily="66" charset="0"/>
                <a:sym typeface="+mn-ea"/>
              </a:rPr>
              <a:t>But at the individual level, there is much we can do to get rid of loneliness.One effective strategy is to volunteer. </a:t>
            </a:r>
            <a:r>
              <a:rPr lang="en-US" altLang="zh-CN" sz="2000" dirty="0" smtClean="0">
                <a:solidFill>
                  <a:srgbClr val="1B06BA"/>
                </a:solidFill>
                <a:latin typeface="Comic Sans MS" panose="030F0702030302020204" pitchFamily="66" charset="0"/>
                <a:sym typeface="+mn-ea"/>
              </a:rPr>
              <a:t>Participating in volunteer opportunities may help decrease loneliness and its related health impact for several reasons. The first and most obvious is that it's a meaningful way to connect with others and make new friends. Second, volunteering can make up for the loss of meaning that commonly occurs with loneliness. Third, people who regularly engage in mentally stimulating activities are less likely to suffer from cognitive decline. These insights may be especially relevant for the growing senior population due to increased physical limitations and loved ones' passing away. By 2030, one in five residents in the US will be of retirement age. They may no longer have to work to provide purpose and connection, and will be likely to suffer from isolation.</a:t>
            </a:r>
            <a:endParaRPr lang="en-US" altLang="zh-CN" sz="2000" dirty="0" smtClean="0">
              <a:solidFill>
                <a:srgbClr val="1B06BA"/>
              </a:solidFill>
              <a:latin typeface="Comic Sans MS" panose="030F0702030302020204" pitchFamily="66" charset="0"/>
              <a:sym typeface="+mn-ea"/>
            </a:endParaRPr>
          </a:p>
        </p:txBody>
      </p:sp>
      <p:sp>
        <p:nvSpPr>
          <p:cNvPr id="100" name="文本框 99"/>
          <p:cNvSpPr txBox="1"/>
          <p:nvPr/>
        </p:nvSpPr>
        <p:spPr>
          <a:xfrm>
            <a:off x="74295" y="146685"/>
            <a:ext cx="8959850" cy="23069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400" b="0">
                <a:cs typeface="Times New Roman" panose="02020603050405020304" pitchFamily="18" charset="0"/>
              </a:rPr>
              <a:t>29. What do we know about volunteering according to the passage?</a:t>
            </a:r>
            <a:endParaRPr lang="en-US" altLang="zh-CN" sz="2400" b="0">
              <a:cs typeface="Times New Roman" panose="02020603050405020304" pitchFamily="18" charset="0"/>
            </a:endParaRPr>
          </a:p>
          <a:p>
            <a:pPr marL="0" indent="0"/>
            <a:r>
              <a:rPr lang="en-US" altLang="zh-CN" sz="2400" b="0">
                <a:solidFill>
                  <a:schemeClr val="bg1">
                    <a:lumMod val="65000"/>
                  </a:schemeClr>
                </a:solidFill>
                <a:cs typeface="Times New Roman" panose="02020603050405020304" pitchFamily="18" charset="0"/>
              </a:rPr>
              <a:t>A. It is getting increasingly popular worldwide.</a:t>
            </a:r>
            <a:r>
              <a:rPr lang="en-US" altLang="zh-CN" sz="2400" b="0">
                <a:cs typeface="Times New Roman" panose="02020603050405020304" pitchFamily="18" charset="0"/>
              </a:rPr>
              <a:t>B. It makes up for the loss of the loved ones.</a:t>
            </a:r>
            <a:endParaRPr lang="en-US" altLang="zh-CN" sz="2400" b="0">
              <a:cs typeface="Times New Roman" panose="02020603050405020304" pitchFamily="18" charset="0"/>
            </a:endParaRPr>
          </a:p>
          <a:p>
            <a:pPr marL="0" indent="0"/>
            <a:r>
              <a:rPr lang="en-US" altLang="zh-CN" sz="2400" b="0">
                <a:solidFill>
                  <a:schemeClr val="bg1">
                    <a:lumMod val="65000"/>
                  </a:schemeClr>
                </a:solidFill>
                <a:cs typeface="Times New Roman" panose="02020603050405020304" pitchFamily="18" charset="0"/>
              </a:rPr>
              <a:t>C. It enables the seniors to find a job.</a:t>
            </a:r>
            <a:r>
              <a:rPr lang="en-US" altLang="zh-CN" sz="2400" b="0">
                <a:cs typeface="Times New Roman" panose="02020603050405020304" pitchFamily="18" charset="0"/>
              </a:rPr>
              <a:t>D. It helps people avoid mental problem.</a:t>
            </a:r>
            <a:endParaRPr lang="en-US" altLang="zh-CN" sz="2400" b="0">
              <a:cs typeface="Times New Roman" panose="02020603050405020304" pitchFamily="18" charset="0"/>
            </a:endParaRPr>
          </a:p>
        </p:txBody>
      </p:sp>
      <p:sp>
        <p:nvSpPr>
          <p:cNvPr id="12" name="线形标注 2 11"/>
          <p:cNvSpPr/>
          <p:nvPr/>
        </p:nvSpPr>
        <p:spPr>
          <a:xfrm>
            <a:off x="3260725" y="2453640"/>
            <a:ext cx="5499100" cy="409575"/>
          </a:xfrm>
          <a:prstGeom prst="borderCallout2">
            <a:avLst>
              <a:gd name="adj1" fmla="val 18750"/>
              <a:gd name="adj2" fmla="val -8333"/>
              <a:gd name="adj3" fmla="val 18750"/>
              <a:gd name="adj4" fmla="val -16667"/>
              <a:gd name="adj5" fmla="val 169457"/>
              <a:gd name="adj6" fmla="val -2734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提出观点：志愿服务是一个有效消除孤独的方法</a:t>
            </a:r>
            <a:endParaRPr lang="zh-CN" altLang="en-US" dirty="0" smtClean="0"/>
          </a:p>
        </p:txBody>
      </p:sp>
      <p:sp>
        <p:nvSpPr>
          <p:cNvPr id="10" name="椭圆形标注 9"/>
          <p:cNvSpPr/>
          <p:nvPr/>
        </p:nvSpPr>
        <p:spPr>
          <a:xfrm>
            <a:off x="7061300" y="883181"/>
            <a:ext cx="1786735" cy="1296144"/>
          </a:xfrm>
          <a:prstGeom prst="wedgeEllipseCallout">
            <a:avLst>
              <a:gd name="adj1" fmla="val -86078"/>
              <a:gd name="adj2" fmla="val -226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Topic &amp; Stucture</a:t>
            </a:r>
            <a:endParaRPr lang="en-US" altLang="zh-CN"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295" y="2541905"/>
            <a:ext cx="8960485" cy="4153535"/>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marL="0" indent="0">
              <a:buNone/>
            </a:pPr>
            <a:r>
              <a:rPr lang="en-US" altLang="zh-CN" sz="2000" dirty="0" smtClean="0">
                <a:solidFill>
                  <a:schemeClr val="tx1"/>
                </a:solidFill>
                <a:sym typeface="+mn-ea"/>
              </a:rPr>
              <a:t>Para.3 </a:t>
            </a:r>
            <a:endParaRPr lang="en-US" altLang="zh-CN" sz="2000" dirty="0" smtClean="0">
              <a:solidFill>
                <a:srgbClr val="1B06BA"/>
              </a:solidFill>
              <a:latin typeface="Comic Sans MS" panose="030F0702030302020204" pitchFamily="66" charset="0"/>
              <a:sym typeface="+mn-ea"/>
            </a:endParaRPr>
          </a:p>
          <a:p>
            <a:pPr marL="0" indent="0">
              <a:buNone/>
            </a:pPr>
            <a:r>
              <a:rPr lang="en-US" altLang="zh-CN" sz="2000" dirty="0" smtClean="0">
                <a:solidFill>
                  <a:srgbClr val="FF0000"/>
                </a:solidFill>
                <a:latin typeface="Comic Sans MS" panose="030F0702030302020204" pitchFamily="66" charset="0"/>
                <a:sym typeface="+mn-ea"/>
              </a:rPr>
              <a:t>But at the individual level, there is much we can do to get rid of loneliness.One effective strategy is to volunteer. </a:t>
            </a:r>
            <a:r>
              <a:rPr lang="en-US" altLang="zh-CN" sz="2000" dirty="0" smtClean="0">
                <a:solidFill>
                  <a:srgbClr val="00B050"/>
                </a:solidFill>
                <a:latin typeface="Comic Sans MS" panose="030F0702030302020204" pitchFamily="66" charset="0"/>
                <a:sym typeface="+mn-ea"/>
              </a:rPr>
              <a:t>Participating in volunteer opportunities may help decrease loneliness and its related health impact for several reasons. </a:t>
            </a:r>
            <a:r>
              <a:rPr lang="en-US" altLang="zh-CN" sz="2000" dirty="0" smtClean="0">
                <a:solidFill>
                  <a:srgbClr val="1B06BA"/>
                </a:solidFill>
                <a:latin typeface="Comic Sans MS" panose="030F0702030302020204" pitchFamily="66" charset="0"/>
                <a:sym typeface="+mn-ea"/>
              </a:rPr>
              <a:t>The first and most obvious is that it's a meaningful way to connect with others and make new friends. Second, volunteering can make up for the loss of meaning that commonly occurs with loneliness. Third, people who regularly engage in mentally stimulating activities are less likely to suffer from cognitive decline. These insights may be especially relevant for the growing senior population due to increased physical limitations and loved ones' passing away. By 2030, one in five residents in the US will be of retirement age. They may no longer have to work to provide purpose and connection, and will be likely to suffer from isolation.</a:t>
            </a:r>
            <a:endParaRPr lang="en-US" altLang="zh-CN" sz="2000" dirty="0" smtClean="0">
              <a:solidFill>
                <a:srgbClr val="1B06BA"/>
              </a:solidFill>
              <a:latin typeface="Comic Sans MS" panose="030F0702030302020204" pitchFamily="66" charset="0"/>
              <a:sym typeface="+mn-ea"/>
            </a:endParaRPr>
          </a:p>
        </p:txBody>
      </p:sp>
      <p:sp>
        <p:nvSpPr>
          <p:cNvPr id="100" name="文本框 99"/>
          <p:cNvSpPr txBox="1"/>
          <p:nvPr/>
        </p:nvSpPr>
        <p:spPr>
          <a:xfrm>
            <a:off x="74295" y="146685"/>
            <a:ext cx="8959850" cy="23069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400" b="0">
                <a:cs typeface="Times New Roman" panose="02020603050405020304" pitchFamily="18" charset="0"/>
              </a:rPr>
              <a:t>29. What do we know about volunteering according to the passage?</a:t>
            </a:r>
            <a:endParaRPr lang="en-US" altLang="zh-CN" sz="2400" b="0">
              <a:cs typeface="Times New Roman" panose="02020603050405020304" pitchFamily="18" charset="0"/>
            </a:endParaRPr>
          </a:p>
          <a:p>
            <a:pPr marL="0" indent="0"/>
            <a:r>
              <a:rPr lang="en-US" altLang="zh-CN" sz="2400" b="0">
                <a:solidFill>
                  <a:schemeClr val="bg1">
                    <a:lumMod val="65000"/>
                  </a:schemeClr>
                </a:solidFill>
                <a:cs typeface="Times New Roman" panose="02020603050405020304" pitchFamily="18" charset="0"/>
              </a:rPr>
              <a:t>A. It is getting increasingly popular worldwide.</a:t>
            </a:r>
            <a:r>
              <a:rPr lang="en-US" altLang="zh-CN" sz="2400" b="0">
                <a:cs typeface="Times New Roman" panose="02020603050405020304" pitchFamily="18" charset="0"/>
              </a:rPr>
              <a:t>B. It makes up for the loss of the loved ones.</a:t>
            </a:r>
            <a:endParaRPr lang="en-US" altLang="zh-CN" sz="2400" b="0">
              <a:cs typeface="Times New Roman" panose="02020603050405020304" pitchFamily="18" charset="0"/>
            </a:endParaRPr>
          </a:p>
          <a:p>
            <a:pPr marL="0" indent="0"/>
            <a:r>
              <a:rPr lang="en-US" altLang="zh-CN" sz="2400" b="0">
                <a:solidFill>
                  <a:schemeClr val="bg1">
                    <a:lumMod val="65000"/>
                  </a:schemeClr>
                </a:solidFill>
                <a:cs typeface="Times New Roman" panose="02020603050405020304" pitchFamily="18" charset="0"/>
              </a:rPr>
              <a:t>C. It enables the seniors to find a job.</a:t>
            </a:r>
            <a:r>
              <a:rPr lang="en-US" altLang="zh-CN" sz="2400" b="0">
                <a:cs typeface="Times New Roman" panose="02020603050405020304" pitchFamily="18" charset="0"/>
              </a:rPr>
              <a:t>D. It helps people avoid mental problem.</a:t>
            </a:r>
            <a:endParaRPr lang="en-US" altLang="zh-CN" sz="2400" b="0">
              <a:cs typeface="Times New Roman" panose="02020603050405020304" pitchFamily="18" charset="0"/>
            </a:endParaRPr>
          </a:p>
        </p:txBody>
      </p:sp>
      <p:sp>
        <p:nvSpPr>
          <p:cNvPr id="12" name="线形标注 2 11"/>
          <p:cNvSpPr/>
          <p:nvPr/>
        </p:nvSpPr>
        <p:spPr>
          <a:xfrm>
            <a:off x="3260725" y="2453640"/>
            <a:ext cx="5499100" cy="409575"/>
          </a:xfrm>
          <a:prstGeom prst="borderCallout2">
            <a:avLst>
              <a:gd name="adj1" fmla="val 18750"/>
              <a:gd name="adj2" fmla="val -8333"/>
              <a:gd name="adj3" fmla="val 18750"/>
              <a:gd name="adj4" fmla="val -16667"/>
              <a:gd name="adj5" fmla="val 169457"/>
              <a:gd name="adj6" fmla="val -2734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提出观点：志愿服务是一个有效消除孤独的方法</a:t>
            </a:r>
            <a:endParaRPr lang="zh-CN" altLang="en-US" dirty="0" smtClean="0"/>
          </a:p>
        </p:txBody>
      </p:sp>
      <p:sp>
        <p:nvSpPr>
          <p:cNvPr id="6" name="线形标注 2 5"/>
          <p:cNvSpPr/>
          <p:nvPr/>
        </p:nvSpPr>
        <p:spPr>
          <a:xfrm>
            <a:off x="2098040" y="3239770"/>
            <a:ext cx="5499100" cy="409575"/>
          </a:xfrm>
          <a:prstGeom prst="borderCallout2">
            <a:avLst>
              <a:gd name="adj1" fmla="val 76589"/>
              <a:gd name="adj2" fmla="val -173"/>
              <a:gd name="adj3" fmla="val 76434"/>
              <a:gd name="adj4" fmla="val -15069"/>
              <a:gd name="adj5" fmla="val 133023"/>
              <a:gd name="adj6" fmla="val -21454"/>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论证观点的重要性：说明志愿活动的意义</a:t>
            </a:r>
            <a:endParaRPr lang="zh-CN" altLang="en-US" dirty="0" smtClean="0"/>
          </a:p>
        </p:txBody>
      </p:sp>
      <p:sp>
        <p:nvSpPr>
          <p:cNvPr id="10" name="椭圆形标注 9"/>
          <p:cNvSpPr/>
          <p:nvPr/>
        </p:nvSpPr>
        <p:spPr>
          <a:xfrm>
            <a:off x="7061300" y="883181"/>
            <a:ext cx="1786735" cy="1296144"/>
          </a:xfrm>
          <a:prstGeom prst="wedgeEllipseCallout">
            <a:avLst>
              <a:gd name="adj1" fmla="val -86078"/>
              <a:gd name="adj2" fmla="val -226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Topic &amp; Stucture</a:t>
            </a:r>
            <a:endParaRPr lang="en-US" altLang="zh-CN"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295" y="2541905"/>
            <a:ext cx="8960485" cy="4153535"/>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marL="0" indent="0">
              <a:buNone/>
            </a:pPr>
            <a:r>
              <a:rPr lang="en-US" altLang="zh-CN" sz="2000" dirty="0" smtClean="0">
                <a:solidFill>
                  <a:schemeClr val="tx1"/>
                </a:solidFill>
                <a:sym typeface="+mn-ea"/>
              </a:rPr>
              <a:t>Para.3 </a:t>
            </a:r>
            <a:endParaRPr lang="en-US" altLang="zh-CN" sz="2000" dirty="0" smtClean="0">
              <a:solidFill>
                <a:srgbClr val="1B06BA"/>
              </a:solidFill>
              <a:latin typeface="Comic Sans MS" panose="030F0702030302020204" pitchFamily="66" charset="0"/>
              <a:sym typeface="+mn-ea"/>
            </a:endParaRPr>
          </a:p>
          <a:p>
            <a:pPr marL="0" indent="0">
              <a:buNone/>
            </a:pPr>
            <a:r>
              <a:rPr lang="en-US" altLang="zh-CN" sz="2000" dirty="0" smtClean="0">
                <a:solidFill>
                  <a:srgbClr val="FF0000"/>
                </a:solidFill>
                <a:latin typeface="Comic Sans MS" panose="030F0702030302020204" pitchFamily="66" charset="0"/>
                <a:sym typeface="+mn-ea"/>
              </a:rPr>
              <a:t>But at the individual level, there is much we can do to get rid of loneliness.One effective strategy is to volunteer. </a:t>
            </a:r>
            <a:r>
              <a:rPr lang="en-US" altLang="zh-CN" sz="2000" dirty="0" smtClean="0">
                <a:solidFill>
                  <a:srgbClr val="00B050"/>
                </a:solidFill>
                <a:latin typeface="Comic Sans MS" panose="030F0702030302020204" pitchFamily="66" charset="0"/>
                <a:sym typeface="+mn-ea"/>
              </a:rPr>
              <a:t>Participating in volunteer opportunities may help decrease loneliness and its related health impact for several reasons. </a:t>
            </a:r>
            <a:r>
              <a:rPr lang="en-US" altLang="zh-CN" sz="2000" dirty="0" smtClean="0">
                <a:solidFill>
                  <a:srgbClr val="FFC000"/>
                </a:solidFill>
                <a:latin typeface="Comic Sans MS" panose="030F0702030302020204" pitchFamily="66" charset="0"/>
                <a:sym typeface="+mn-ea"/>
              </a:rPr>
              <a:t>The first and most obvious is that it's a meaningful way to connect with others and make new friends. Second, volunteering can make up for the loss of meaning that commonly occurs with loneliness. Third, people who regularly engage in mentally stimulating activities are less likely to suffer from cognitive decline. </a:t>
            </a:r>
            <a:r>
              <a:rPr lang="en-US" altLang="zh-CN" sz="2000" dirty="0" smtClean="0">
                <a:solidFill>
                  <a:srgbClr val="1B06BA"/>
                </a:solidFill>
                <a:latin typeface="Comic Sans MS" panose="030F0702030302020204" pitchFamily="66" charset="0"/>
                <a:sym typeface="+mn-ea"/>
              </a:rPr>
              <a:t>These insights may be especially relevant for the growing senior population due to increased physical limitations and loved ones' passing away. By 2030, one in five residents in the US will be of retirement age. They may no longer have to work to provide purpose and connection, and will be likely to suffer from isolation.</a:t>
            </a:r>
            <a:endParaRPr lang="en-US" altLang="zh-CN" sz="2000" dirty="0" smtClean="0">
              <a:solidFill>
                <a:srgbClr val="1B06BA"/>
              </a:solidFill>
              <a:latin typeface="Comic Sans MS" panose="030F0702030302020204" pitchFamily="66" charset="0"/>
              <a:sym typeface="+mn-ea"/>
            </a:endParaRPr>
          </a:p>
        </p:txBody>
      </p:sp>
      <p:sp>
        <p:nvSpPr>
          <p:cNvPr id="100" name="文本框 99"/>
          <p:cNvSpPr txBox="1"/>
          <p:nvPr/>
        </p:nvSpPr>
        <p:spPr>
          <a:xfrm>
            <a:off x="74295" y="146685"/>
            <a:ext cx="8959850" cy="23069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400" b="0">
                <a:cs typeface="Times New Roman" panose="02020603050405020304" pitchFamily="18" charset="0"/>
              </a:rPr>
              <a:t>29. What do we know about volunteering according to the passage?</a:t>
            </a:r>
            <a:endParaRPr lang="en-US" altLang="zh-CN" sz="2400" b="0">
              <a:cs typeface="Times New Roman" panose="02020603050405020304" pitchFamily="18" charset="0"/>
            </a:endParaRPr>
          </a:p>
          <a:p>
            <a:pPr marL="0" indent="0"/>
            <a:r>
              <a:rPr lang="en-US" altLang="zh-CN" sz="2400" b="0">
                <a:solidFill>
                  <a:schemeClr val="bg1">
                    <a:lumMod val="65000"/>
                  </a:schemeClr>
                </a:solidFill>
                <a:cs typeface="Times New Roman" panose="02020603050405020304" pitchFamily="18" charset="0"/>
              </a:rPr>
              <a:t>A. It is getting increasingly popular worldwide.</a:t>
            </a:r>
            <a:r>
              <a:rPr lang="en-US" altLang="zh-CN" sz="2400" b="0">
                <a:cs typeface="Times New Roman" panose="02020603050405020304" pitchFamily="18" charset="0"/>
              </a:rPr>
              <a:t>B. It makes up for the loss of the loved ones.</a:t>
            </a:r>
            <a:endParaRPr lang="en-US" altLang="zh-CN" sz="2400" b="0">
              <a:cs typeface="Times New Roman" panose="02020603050405020304" pitchFamily="18" charset="0"/>
            </a:endParaRPr>
          </a:p>
          <a:p>
            <a:pPr marL="0" indent="0"/>
            <a:r>
              <a:rPr lang="en-US" altLang="zh-CN" sz="2400" b="0">
                <a:solidFill>
                  <a:schemeClr val="bg1">
                    <a:lumMod val="65000"/>
                  </a:schemeClr>
                </a:solidFill>
                <a:cs typeface="Times New Roman" panose="02020603050405020304" pitchFamily="18" charset="0"/>
              </a:rPr>
              <a:t>C. It enables the seniors to find a job.</a:t>
            </a:r>
            <a:r>
              <a:rPr lang="en-US" altLang="zh-CN" sz="2400" b="0">
                <a:cs typeface="Times New Roman" panose="02020603050405020304" pitchFamily="18" charset="0"/>
              </a:rPr>
              <a:t>D. It helps people avoid mental problem.</a:t>
            </a:r>
            <a:endParaRPr lang="en-US" altLang="zh-CN" sz="2400" b="0">
              <a:cs typeface="Times New Roman" panose="02020603050405020304" pitchFamily="18" charset="0"/>
            </a:endParaRPr>
          </a:p>
        </p:txBody>
      </p:sp>
      <p:sp>
        <p:nvSpPr>
          <p:cNvPr id="4" name="椭圆 3"/>
          <p:cNvSpPr/>
          <p:nvPr/>
        </p:nvSpPr>
        <p:spPr>
          <a:xfrm>
            <a:off x="4283710" y="3649345"/>
            <a:ext cx="3312795" cy="427990"/>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5" name="椭圆 4"/>
          <p:cNvSpPr/>
          <p:nvPr/>
        </p:nvSpPr>
        <p:spPr>
          <a:xfrm>
            <a:off x="7597140" y="3933825"/>
            <a:ext cx="1256665" cy="427990"/>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7" name="椭圆 6"/>
          <p:cNvSpPr/>
          <p:nvPr/>
        </p:nvSpPr>
        <p:spPr>
          <a:xfrm>
            <a:off x="1946275" y="4556125"/>
            <a:ext cx="862965" cy="427990"/>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12" name="线形标注 2 11"/>
          <p:cNvSpPr/>
          <p:nvPr/>
        </p:nvSpPr>
        <p:spPr>
          <a:xfrm>
            <a:off x="3260725" y="2453640"/>
            <a:ext cx="5499100" cy="409575"/>
          </a:xfrm>
          <a:prstGeom prst="borderCallout2">
            <a:avLst>
              <a:gd name="adj1" fmla="val 18750"/>
              <a:gd name="adj2" fmla="val -8333"/>
              <a:gd name="adj3" fmla="val 18750"/>
              <a:gd name="adj4" fmla="val -16667"/>
              <a:gd name="adj5" fmla="val 169457"/>
              <a:gd name="adj6" fmla="val -2734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提出观点：志愿服务是一个有效消除孤独的方法</a:t>
            </a:r>
            <a:endParaRPr lang="zh-CN" altLang="en-US" dirty="0" smtClean="0"/>
          </a:p>
        </p:txBody>
      </p:sp>
      <p:sp>
        <p:nvSpPr>
          <p:cNvPr id="6" name="线形标注 2 5"/>
          <p:cNvSpPr/>
          <p:nvPr/>
        </p:nvSpPr>
        <p:spPr>
          <a:xfrm>
            <a:off x="2098040" y="3239770"/>
            <a:ext cx="5499100" cy="409575"/>
          </a:xfrm>
          <a:prstGeom prst="borderCallout2">
            <a:avLst>
              <a:gd name="adj1" fmla="val 73488"/>
              <a:gd name="adj2" fmla="val -1316"/>
              <a:gd name="adj3" fmla="val 70387"/>
              <a:gd name="adj4" fmla="val -15981"/>
              <a:gd name="adj5" fmla="val 111782"/>
              <a:gd name="adj6" fmla="val -2236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论证观点的重要性：说明志愿活动的意义</a:t>
            </a:r>
            <a:endParaRPr lang="zh-CN" altLang="en-US" dirty="0" smtClean="0"/>
          </a:p>
        </p:txBody>
      </p:sp>
      <p:sp>
        <p:nvSpPr>
          <p:cNvPr id="8" name="线形标注 2 7"/>
          <p:cNvSpPr/>
          <p:nvPr/>
        </p:nvSpPr>
        <p:spPr>
          <a:xfrm>
            <a:off x="2569210" y="4574540"/>
            <a:ext cx="6120765" cy="409575"/>
          </a:xfrm>
          <a:prstGeom prst="borderCallout2">
            <a:avLst>
              <a:gd name="adj1" fmla="val -27751"/>
              <a:gd name="adj2" fmla="val 35864"/>
              <a:gd name="adj3" fmla="val -133178"/>
              <a:gd name="adj4" fmla="val 41217"/>
              <a:gd name="adj5" fmla="val -134418"/>
              <a:gd name="adj6" fmla="val 5315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论证观点的可行性：解释为什么志愿活动能有效消除孤独</a:t>
            </a:r>
            <a:endParaRPr lang="zh-CN" altLang="en-US" dirty="0" smtClean="0"/>
          </a:p>
        </p:txBody>
      </p:sp>
      <p:sp>
        <p:nvSpPr>
          <p:cNvPr id="10" name="椭圆形标注 9"/>
          <p:cNvSpPr/>
          <p:nvPr/>
        </p:nvSpPr>
        <p:spPr>
          <a:xfrm>
            <a:off x="7061300" y="883181"/>
            <a:ext cx="1786735" cy="1296144"/>
          </a:xfrm>
          <a:prstGeom prst="wedgeEllipseCallout">
            <a:avLst>
              <a:gd name="adj1" fmla="val -86078"/>
              <a:gd name="adj2" fmla="val -226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Topic &amp; Stucture</a:t>
            </a:r>
            <a:endParaRPr lang="en-US" altLang="zh-CN"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 grpId="0" animBg="1"/>
      <p:bldP spid="7"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295" y="2541905"/>
            <a:ext cx="8960485" cy="4153535"/>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marL="0" indent="0">
              <a:buNone/>
            </a:pPr>
            <a:r>
              <a:rPr lang="en-US" altLang="zh-CN" sz="2000" dirty="0" smtClean="0">
                <a:solidFill>
                  <a:schemeClr val="tx1"/>
                </a:solidFill>
                <a:sym typeface="+mn-ea"/>
              </a:rPr>
              <a:t>Para.3 </a:t>
            </a:r>
            <a:endParaRPr lang="en-US" altLang="zh-CN" sz="2000" dirty="0" smtClean="0">
              <a:solidFill>
                <a:srgbClr val="1B06BA"/>
              </a:solidFill>
              <a:latin typeface="Comic Sans MS" panose="030F0702030302020204" pitchFamily="66" charset="0"/>
              <a:sym typeface="+mn-ea"/>
            </a:endParaRPr>
          </a:p>
          <a:p>
            <a:pPr marL="0" indent="0">
              <a:buNone/>
            </a:pPr>
            <a:r>
              <a:rPr lang="en-US" altLang="zh-CN" sz="2000" dirty="0" smtClean="0">
                <a:solidFill>
                  <a:srgbClr val="FF0000"/>
                </a:solidFill>
                <a:latin typeface="Comic Sans MS" panose="030F0702030302020204" pitchFamily="66" charset="0"/>
                <a:sym typeface="+mn-ea"/>
              </a:rPr>
              <a:t>But at the individual level, there is much we can do to get rid of loneliness.One effective strategy is to volunteer. </a:t>
            </a:r>
            <a:r>
              <a:rPr lang="en-US" altLang="zh-CN" sz="2000" dirty="0" smtClean="0">
                <a:solidFill>
                  <a:srgbClr val="00B050"/>
                </a:solidFill>
                <a:latin typeface="Comic Sans MS" panose="030F0702030302020204" pitchFamily="66" charset="0"/>
                <a:sym typeface="+mn-ea"/>
              </a:rPr>
              <a:t>Participating in volunteer opportunities may help decrease loneliness and its related health impact for several reasons. </a:t>
            </a:r>
            <a:r>
              <a:rPr lang="en-US" altLang="zh-CN" sz="2000" dirty="0" smtClean="0">
                <a:solidFill>
                  <a:srgbClr val="FFC000"/>
                </a:solidFill>
                <a:latin typeface="Comic Sans MS" panose="030F0702030302020204" pitchFamily="66" charset="0"/>
                <a:sym typeface="+mn-ea"/>
              </a:rPr>
              <a:t>The first and most obvious is that it's a meaningful way to connect with others and make new friends. Second, volunteering can make up for the loss of meaning that commonly occurs with loneliness. Third, people who regularly engage in mentally stimulating activities are less likely to suffer from cognitive decline.</a:t>
            </a:r>
            <a:r>
              <a:rPr lang="en-US" altLang="zh-CN" sz="2000" dirty="0" smtClean="0">
                <a:solidFill>
                  <a:srgbClr val="7030A0"/>
                </a:solidFill>
                <a:latin typeface="Comic Sans MS" panose="030F0702030302020204" pitchFamily="66" charset="0"/>
                <a:sym typeface="+mn-ea"/>
              </a:rPr>
              <a:t> </a:t>
            </a:r>
            <a:r>
              <a:rPr lang="en-US" altLang="zh-CN" sz="2000" dirty="0" smtClean="0">
                <a:solidFill>
                  <a:srgbClr val="1B06BA"/>
                </a:solidFill>
                <a:latin typeface="Comic Sans MS" panose="030F0702030302020204" pitchFamily="66" charset="0"/>
                <a:sym typeface="+mn-ea"/>
              </a:rPr>
              <a:t>These insights may be especially relevant for the growing senior population due to increased physical limitations and loved ones' passing away. By 2030, one in five residents in the US will be of retirement age. They may no longer have to work to provide purpose and connection, and will be likely to suffer from isolation.</a:t>
            </a:r>
            <a:endParaRPr lang="en-US" altLang="zh-CN" sz="2000" dirty="0" smtClean="0">
              <a:solidFill>
                <a:srgbClr val="1B06BA"/>
              </a:solidFill>
              <a:latin typeface="Comic Sans MS" panose="030F0702030302020204" pitchFamily="66" charset="0"/>
              <a:sym typeface="+mn-ea"/>
            </a:endParaRPr>
          </a:p>
        </p:txBody>
      </p:sp>
      <p:sp>
        <p:nvSpPr>
          <p:cNvPr id="100" name="文本框 99"/>
          <p:cNvSpPr txBox="1"/>
          <p:nvPr/>
        </p:nvSpPr>
        <p:spPr>
          <a:xfrm>
            <a:off x="74295" y="146685"/>
            <a:ext cx="8959850" cy="23069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400" b="0">
                <a:cs typeface="Times New Roman" panose="02020603050405020304" pitchFamily="18" charset="0"/>
              </a:rPr>
              <a:t>29. What do we know about volunteering according to the passage?</a:t>
            </a:r>
            <a:endParaRPr lang="en-US" altLang="zh-CN" sz="2400" b="0">
              <a:cs typeface="Times New Roman" panose="02020603050405020304" pitchFamily="18" charset="0"/>
            </a:endParaRPr>
          </a:p>
          <a:p>
            <a:pPr marL="0" indent="0"/>
            <a:r>
              <a:rPr lang="en-US" altLang="zh-CN" sz="2400" b="0">
                <a:solidFill>
                  <a:schemeClr val="bg1">
                    <a:lumMod val="65000"/>
                  </a:schemeClr>
                </a:solidFill>
                <a:cs typeface="Times New Roman" panose="02020603050405020304" pitchFamily="18" charset="0"/>
              </a:rPr>
              <a:t>A. It is getting increasingly popular worldwide.</a:t>
            </a:r>
            <a:r>
              <a:rPr lang="en-US" altLang="zh-CN" sz="2400" b="0">
                <a:cs typeface="Times New Roman" panose="02020603050405020304" pitchFamily="18" charset="0"/>
              </a:rPr>
              <a:t>B. It makes up for the loss of the loved ones.</a:t>
            </a:r>
            <a:endParaRPr lang="en-US" altLang="zh-CN" sz="2400" b="0">
              <a:cs typeface="Times New Roman" panose="02020603050405020304" pitchFamily="18" charset="0"/>
            </a:endParaRPr>
          </a:p>
          <a:p>
            <a:pPr marL="0" indent="0"/>
            <a:r>
              <a:rPr lang="en-US" altLang="zh-CN" sz="2400" b="0">
                <a:solidFill>
                  <a:schemeClr val="bg1">
                    <a:lumMod val="65000"/>
                  </a:schemeClr>
                </a:solidFill>
                <a:cs typeface="Times New Roman" panose="02020603050405020304" pitchFamily="18" charset="0"/>
              </a:rPr>
              <a:t>C. It enables the seniors to find a job.</a:t>
            </a:r>
            <a:r>
              <a:rPr lang="en-US" altLang="zh-CN" sz="2400" b="0">
                <a:cs typeface="Times New Roman" panose="02020603050405020304" pitchFamily="18" charset="0"/>
              </a:rPr>
              <a:t>D. It helps people avoid mental problem.</a:t>
            </a:r>
            <a:endParaRPr lang="en-US" altLang="zh-CN" sz="2400" b="0">
              <a:cs typeface="Times New Roman" panose="02020603050405020304" pitchFamily="18" charset="0"/>
            </a:endParaRPr>
          </a:p>
        </p:txBody>
      </p:sp>
      <p:sp>
        <p:nvSpPr>
          <p:cNvPr id="4" name="椭圆 3"/>
          <p:cNvSpPr/>
          <p:nvPr/>
        </p:nvSpPr>
        <p:spPr>
          <a:xfrm>
            <a:off x="4283710" y="3649345"/>
            <a:ext cx="3312795" cy="427990"/>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5" name="椭圆 4"/>
          <p:cNvSpPr/>
          <p:nvPr/>
        </p:nvSpPr>
        <p:spPr>
          <a:xfrm>
            <a:off x="7597140" y="3933825"/>
            <a:ext cx="1256665" cy="427990"/>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7" name="椭圆 6"/>
          <p:cNvSpPr/>
          <p:nvPr/>
        </p:nvSpPr>
        <p:spPr>
          <a:xfrm>
            <a:off x="1946275" y="4556125"/>
            <a:ext cx="862965" cy="427990"/>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12" name="线形标注 2 11"/>
          <p:cNvSpPr/>
          <p:nvPr/>
        </p:nvSpPr>
        <p:spPr>
          <a:xfrm>
            <a:off x="3260725" y="2453640"/>
            <a:ext cx="5499100" cy="409575"/>
          </a:xfrm>
          <a:prstGeom prst="borderCallout2">
            <a:avLst>
              <a:gd name="adj1" fmla="val 18750"/>
              <a:gd name="adj2" fmla="val -8333"/>
              <a:gd name="adj3" fmla="val 18750"/>
              <a:gd name="adj4" fmla="val -16667"/>
              <a:gd name="adj5" fmla="val 169457"/>
              <a:gd name="adj6" fmla="val -2734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提出观点：志愿服务是一个有效消除孤独的方法。</a:t>
            </a:r>
            <a:endParaRPr lang="zh-CN" altLang="en-US" dirty="0" smtClean="0"/>
          </a:p>
        </p:txBody>
      </p:sp>
      <p:sp>
        <p:nvSpPr>
          <p:cNvPr id="6" name="线形标注 2 5"/>
          <p:cNvSpPr/>
          <p:nvPr/>
        </p:nvSpPr>
        <p:spPr>
          <a:xfrm>
            <a:off x="1374775" y="3373120"/>
            <a:ext cx="5499100" cy="409575"/>
          </a:xfrm>
          <a:prstGeom prst="borderCallout2">
            <a:avLst>
              <a:gd name="adj1" fmla="val 52868"/>
              <a:gd name="adj2" fmla="val -34"/>
              <a:gd name="adj3" fmla="val 52868"/>
              <a:gd name="adj4" fmla="val -11131"/>
              <a:gd name="adj5" fmla="val 116744"/>
              <a:gd name="adj6" fmla="val -16039"/>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论证观点的重要性：说明志愿活动的意义。</a:t>
            </a:r>
            <a:endParaRPr lang="zh-CN" altLang="en-US" dirty="0" smtClean="0"/>
          </a:p>
        </p:txBody>
      </p:sp>
      <p:sp>
        <p:nvSpPr>
          <p:cNvPr id="8" name="线形标注 2 7"/>
          <p:cNvSpPr/>
          <p:nvPr/>
        </p:nvSpPr>
        <p:spPr>
          <a:xfrm>
            <a:off x="2569210" y="4574540"/>
            <a:ext cx="6120765" cy="409575"/>
          </a:xfrm>
          <a:prstGeom prst="borderCallout2">
            <a:avLst>
              <a:gd name="adj1" fmla="val -27751"/>
              <a:gd name="adj2" fmla="val 35864"/>
              <a:gd name="adj3" fmla="val -133178"/>
              <a:gd name="adj4" fmla="val 41217"/>
              <a:gd name="adj5" fmla="val -134418"/>
              <a:gd name="adj6" fmla="val 5315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论证观点的可行性：解释为什么志愿活动能有效消除孤独。</a:t>
            </a:r>
            <a:endParaRPr lang="zh-CN" altLang="en-US" dirty="0" smtClean="0"/>
          </a:p>
        </p:txBody>
      </p:sp>
      <p:sp>
        <p:nvSpPr>
          <p:cNvPr id="9" name="线形标注 2 8"/>
          <p:cNvSpPr/>
          <p:nvPr/>
        </p:nvSpPr>
        <p:spPr>
          <a:xfrm>
            <a:off x="2429510" y="5806440"/>
            <a:ext cx="6120765" cy="409575"/>
          </a:xfrm>
          <a:prstGeom prst="borderCallout2">
            <a:avLst>
              <a:gd name="adj1" fmla="val -27751"/>
              <a:gd name="adj2" fmla="val 35864"/>
              <a:gd name="adj3" fmla="val -77364"/>
              <a:gd name="adj4" fmla="val 41632"/>
              <a:gd name="adj5" fmla="val -75503"/>
              <a:gd name="adj6" fmla="val 55856"/>
            </a:avLst>
          </a:prstGeom>
          <a:solidFill>
            <a:srgbClr val="1B0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论证观点的必要性：很多老人会面临孤独问题。</a:t>
            </a:r>
            <a:endParaRPr lang="zh-CN" altLang="en-US" dirty="0" smtClean="0"/>
          </a:p>
        </p:txBody>
      </p:sp>
      <p:sp>
        <p:nvSpPr>
          <p:cNvPr id="10" name="椭圆形标注 9"/>
          <p:cNvSpPr/>
          <p:nvPr/>
        </p:nvSpPr>
        <p:spPr>
          <a:xfrm>
            <a:off x="7061300" y="883181"/>
            <a:ext cx="1786735" cy="1296144"/>
          </a:xfrm>
          <a:prstGeom prst="wedgeEllipseCallout">
            <a:avLst>
              <a:gd name="adj1" fmla="val -86078"/>
              <a:gd name="adj2" fmla="val -226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Topic &amp; Stucture</a:t>
            </a:r>
            <a:endParaRPr lang="en-US" altLang="zh-CN" dirty="0" smtClean="0"/>
          </a:p>
        </p:txBody>
      </p:sp>
      <p:sp>
        <p:nvSpPr>
          <p:cNvPr id="11" name="线形标注 2 10"/>
          <p:cNvSpPr/>
          <p:nvPr/>
        </p:nvSpPr>
        <p:spPr>
          <a:xfrm>
            <a:off x="3877310" y="1285240"/>
            <a:ext cx="1943100" cy="625475"/>
          </a:xfrm>
          <a:prstGeom prst="borderCallout2">
            <a:avLst>
              <a:gd name="adj1" fmla="val 18750"/>
              <a:gd name="adj2" fmla="val -8333"/>
              <a:gd name="adj3" fmla="val 18750"/>
              <a:gd name="adj4" fmla="val -16667"/>
              <a:gd name="adj5" fmla="val 130862"/>
              <a:gd name="adj6" fmla="val -45000"/>
            </a:avLst>
          </a:prstGeom>
          <a:solidFill>
            <a:srgbClr val="1B0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dirty="0" smtClean="0">
                <a:solidFill>
                  <a:schemeClr val="bg1"/>
                </a:solidFill>
                <a:sym typeface="+mn-ea"/>
              </a:rPr>
              <a:t>Prevent </a:t>
            </a:r>
            <a:r>
              <a:rPr lang="en-US" altLang="zh-CN" b="1" dirty="0" err="1" smtClean="0">
                <a:solidFill>
                  <a:schemeClr val="bg1"/>
                </a:solidFill>
                <a:sym typeface="+mn-ea"/>
              </a:rPr>
              <a:t>sth</a:t>
            </a:r>
            <a:r>
              <a:rPr lang="en-US" altLang="zh-CN" b="1" dirty="0" smtClean="0">
                <a:solidFill>
                  <a:schemeClr val="bg1"/>
                </a:solidFill>
                <a:sym typeface="+mn-ea"/>
              </a:rPr>
              <a:t>. </a:t>
            </a:r>
            <a:r>
              <a:rPr lang="en-US" altLang="zh-CN" b="1" dirty="0">
                <a:solidFill>
                  <a:schemeClr val="bg1"/>
                </a:solidFill>
                <a:sym typeface="+mn-ea"/>
              </a:rPr>
              <a:t>f</a:t>
            </a:r>
            <a:r>
              <a:rPr lang="en-US" altLang="zh-CN" b="1" dirty="0" smtClean="0">
                <a:solidFill>
                  <a:schemeClr val="bg1"/>
                </a:solidFill>
                <a:sym typeface="+mn-ea"/>
              </a:rPr>
              <a:t>rom happening</a:t>
            </a:r>
            <a:endParaRPr lang="en-US" altLang="zh-CN" b="1" dirty="0" smtClean="0">
              <a:solidFill>
                <a:schemeClr val="bg1"/>
              </a:solidFill>
              <a:sym typeface="+mn-ea"/>
            </a:endParaRPr>
          </a:p>
        </p:txBody>
      </p:sp>
      <p:sp>
        <p:nvSpPr>
          <p:cNvPr id="44" name="五角星 43"/>
          <p:cNvSpPr/>
          <p:nvPr/>
        </p:nvSpPr>
        <p:spPr>
          <a:xfrm>
            <a:off x="-28768" y="1900297"/>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4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横卷形 1"/>
          <p:cNvSpPr/>
          <p:nvPr/>
        </p:nvSpPr>
        <p:spPr>
          <a:xfrm>
            <a:off x="827405" y="335280"/>
            <a:ext cx="7489190" cy="84582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latin typeface="微软雅黑" panose="020B0503020204020204" charset="-122"/>
                <a:ea typeface="微软雅黑" panose="020B0503020204020204" charset="-122"/>
                <a:sym typeface="+mn-lt"/>
              </a:rPr>
              <a:t>Important factors in reading comprehension</a:t>
            </a:r>
            <a:endParaRPr lang="en-US" altLang="zh-CN" sz="2400" b="1">
              <a:latin typeface="微软雅黑" panose="020B0503020204020204" charset="-122"/>
              <a:ea typeface="微软雅黑" panose="020B0503020204020204" charset="-122"/>
              <a:sym typeface="+mn-lt"/>
            </a:endParaRPr>
          </a:p>
        </p:txBody>
      </p:sp>
      <p:sp>
        <p:nvSpPr>
          <p:cNvPr id="37" name="立方体 36"/>
          <p:cNvSpPr/>
          <p:nvPr>
            <p:custDataLst>
              <p:tags r:id="rId1"/>
            </p:custDataLst>
          </p:nvPr>
        </p:nvSpPr>
        <p:spPr>
          <a:xfrm>
            <a:off x="1100173" y="2181440"/>
            <a:ext cx="1144115" cy="2743244"/>
          </a:xfrm>
          <a:prstGeom prst="cube">
            <a:avLst>
              <a:gd name="adj" fmla="val 88345"/>
            </a:avLst>
          </a:prstGeom>
          <a:solidFill>
            <a:srgbClr val="9BBB59"/>
          </a:solidFill>
          <a:ln>
            <a:noFill/>
          </a:ln>
          <a:effectLst/>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20000"/>
              </a:lnSpc>
            </a:pPr>
            <a:endParaRPr sz="1350">
              <a:solidFill>
                <a:srgbClr val="FFC000"/>
              </a:solidFill>
              <a:latin typeface="Arial" panose="020B0604020202020204" pitchFamily="34" charset="0"/>
              <a:ea typeface="微软雅黑" panose="020B0503020204020204" charset="-122"/>
              <a:sym typeface="Arial" panose="020B0604020202020204" pitchFamily="34" charset="0"/>
            </a:endParaRPr>
          </a:p>
        </p:txBody>
      </p:sp>
      <p:sp>
        <p:nvSpPr>
          <p:cNvPr id="40" name="椭圆 39"/>
          <p:cNvSpPr/>
          <p:nvPr>
            <p:custDataLst>
              <p:tags r:id="rId2"/>
            </p:custDataLst>
          </p:nvPr>
        </p:nvSpPr>
        <p:spPr bwMode="auto">
          <a:xfrm flipH="1">
            <a:off x="4603107" y="1997677"/>
            <a:ext cx="110547" cy="110549"/>
          </a:xfrm>
          <a:prstGeom prst="ellipse">
            <a:avLst/>
          </a:prstGeom>
          <a:solidFill>
            <a:srgbClr val="1F74AD"/>
          </a:solidFill>
          <a:ln w="9525">
            <a:noFill/>
            <a:round/>
          </a:ln>
        </p:spPr>
        <p:txBody>
          <a:bodyPr anchor="ctr"/>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41" name="文本框 40"/>
          <p:cNvSpPr txBox="1"/>
          <p:nvPr>
            <p:custDataLst>
              <p:tags r:id="rId3"/>
            </p:custDataLst>
          </p:nvPr>
        </p:nvSpPr>
        <p:spPr bwMode="auto">
          <a:xfrm>
            <a:off x="4772523" y="1914294"/>
            <a:ext cx="3696481" cy="277315"/>
          </a:xfrm>
          <a:prstGeom prst="rect">
            <a:avLst/>
          </a:prstGeom>
          <a:noFill/>
        </p:spPr>
        <p:txBody>
          <a:bodyPr wrap="square" lIns="67500" tIns="35100" rIns="67500" bIns="0" anchor="b" anchorCtr="0"/>
          <a:p>
            <a:pPr>
              <a:lnSpc>
                <a:spcPct val="130000"/>
              </a:lnSpc>
            </a:pPr>
            <a:r>
              <a:rPr lang="en-US" altLang="zh-CN" sz="2000" b="1" spc="300">
                <a:solidFill>
                  <a:srgbClr val="1F74AD"/>
                </a:solidFill>
                <a:latin typeface="Arial" panose="020B0604020202020204" pitchFamily="34" charset="0"/>
                <a:ea typeface="微软雅黑" panose="020B0503020204020204" charset="-122"/>
                <a:cs typeface="+mn-ea"/>
                <a:sym typeface="Arial" panose="020B0604020202020204" pitchFamily="34" charset="0"/>
              </a:rPr>
              <a:t>writing style</a:t>
            </a:r>
            <a:endParaRPr lang="en-US" altLang="zh-CN" sz="2000" b="1" spc="300">
              <a:solidFill>
                <a:srgbClr val="1F74AD"/>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7" name="椭圆 46"/>
          <p:cNvSpPr/>
          <p:nvPr>
            <p:custDataLst>
              <p:tags r:id="rId4"/>
            </p:custDataLst>
          </p:nvPr>
        </p:nvSpPr>
        <p:spPr bwMode="auto">
          <a:xfrm flipH="1">
            <a:off x="4603107" y="2661392"/>
            <a:ext cx="110547" cy="110549"/>
          </a:xfrm>
          <a:prstGeom prst="ellipse">
            <a:avLst/>
          </a:prstGeom>
          <a:solidFill>
            <a:srgbClr val="3498DB"/>
          </a:solidFill>
          <a:ln w="9525">
            <a:noFill/>
            <a:round/>
          </a:ln>
        </p:spPr>
        <p:txBody>
          <a:bodyPr anchor="ctr"/>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48" name="文本框 47"/>
          <p:cNvSpPr txBox="1"/>
          <p:nvPr>
            <p:custDataLst>
              <p:tags r:id="rId5"/>
            </p:custDataLst>
          </p:nvPr>
        </p:nvSpPr>
        <p:spPr bwMode="auto">
          <a:xfrm>
            <a:off x="4772523" y="2527040"/>
            <a:ext cx="3696481" cy="277315"/>
          </a:xfrm>
          <a:prstGeom prst="rect">
            <a:avLst/>
          </a:prstGeom>
          <a:noFill/>
        </p:spPr>
        <p:txBody>
          <a:bodyPr wrap="square" lIns="67500" tIns="35100" rIns="67500" bIns="0" anchor="b" anchorCtr="0"/>
          <a:p>
            <a:pPr>
              <a:lnSpc>
                <a:spcPct val="130000"/>
              </a:lnSpc>
            </a:pPr>
            <a:r>
              <a:rPr lang="en-US" altLang="zh-CN" sz="2000" b="1" spc="300">
                <a:solidFill>
                  <a:srgbClr val="3498DB"/>
                </a:solidFill>
                <a:latin typeface="Arial" panose="020B0604020202020204" pitchFamily="34" charset="0"/>
                <a:ea typeface="微软雅黑" panose="020B0503020204020204" charset="-122"/>
                <a:cs typeface="+mn-ea"/>
                <a:sym typeface="Arial" panose="020B0604020202020204" pitchFamily="34" charset="0"/>
              </a:rPr>
              <a:t>structure</a:t>
            </a:r>
            <a:endParaRPr lang="en-US" altLang="zh-CN" sz="2000" b="1" spc="300">
              <a:solidFill>
                <a:srgbClr val="3498DB"/>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0" name="椭圆 49"/>
          <p:cNvSpPr/>
          <p:nvPr>
            <p:custDataLst>
              <p:tags r:id="rId6"/>
            </p:custDataLst>
          </p:nvPr>
        </p:nvSpPr>
        <p:spPr bwMode="auto">
          <a:xfrm flipH="1">
            <a:off x="4603107" y="3223168"/>
            <a:ext cx="110547" cy="110549"/>
          </a:xfrm>
          <a:prstGeom prst="ellipse">
            <a:avLst/>
          </a:prstGeom>
          <a:solidFill>
            <a:srgbClr val="1AA3AA"/>
          </a:solidFill>
          <a:ln w="9525">
            <a:noFill/>
            <a:round/>
          </a:ln>
        </p:spPr>
        <p:txBody>
          <a:bodyPr anchor="ctr"/>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51" name="文本框 50"/>
          <p:cNvSpPr txBox="1"/>
          <p:nvPr>
            <p:custDataLst>
              <p:tags r:id="rId7"/>
            </p:custDataLst>
          </p:nvPr>
        </p:nvSpPr>
        <p:spPr bwMode="auto">
          <a:xfrm>
            <a:off x="4772523" y="3139785"/>
            <a:ext cx="3696481" cy="277315"/>
          </a:xfrm>
          <a:prstGeom prst="rect">
            <a:avLst/>
          </a:prstGeom>
          <a:noFill/>
        </p:spPr>
        <p:txBody>
          <a:bodyPr wrap="square" lIns="67500" tIns="35100" rIns="67500" bIns="0" anchor="b" anchorCtr="0"/>
          <a:p>
            <a:pPr>
              <a:lnSpc>
                <a:spcPct val="130000"/>
              </a:lnSpc>
            </a:pPr>
            <a:r>
              <a:rPr lang="en-US" altLang="zh-CN" sz="2000" b="1" spc="300">
                <a:solidFill>
                  <a:srgbClr val="1AA3AA"/>
                </a:solidFill>
                <a:latin typeface="Arial" panose="020B0604020202020204" pitchFamily="34" charset="0"/>
                <a:ea typeface="微软雅黑" panose="020B0503020204020204" charset="-122"/>
                <a:cs typeface="+mn-ea"/>
                <a:sym typeface="Arial" panose="020B0604020202020204" pitchFamily="34" charset="0"/>
              </a:rPr>
              <a:t>topic</a:t>
            </a:r>
            <a:r>
              <a:rPr lang="zh-CN" altLang="en-US" sz="2000" b="1" spc="300">
                <a:solidFill>
                  <a:srgbClr val="1AA3AA"/>
                </a:solidFill>
                <a:latin typeface="Arial" panose="020B0604020202020204" pitchFamily="34" charset="0"/>
                <a:ea typeface="微软雅黑" panose="020B0503020204020204" charset="-122"/>
                <a:cs typeface="+mn-ea"/>
                <a:sym typeface="Arial" panose="020B0604020202020204" pitchFamily="34" charset="0"/>
              </a:rPr>
              <a:t>／</a:t>
            </a:r>
            <a:r>
              <a:rPr lang="en-US" altLang="zh-CN" sz="2000" b="1" spc="300">
                <a:solidFill>
                  <a:srgbClr val="1AA3AA"/>
                </a:solidFill>
                <a:latin typeface="Arial" panose="020B0604020202020204" pitchFamily="34" charset="0"/>
                <a:ea typeface="微软雅黑" panose="020B0503020204020204" charset="-122"/>
                <a:cs typeface="+mn-ea"/>
                <a:sym typeface="Arial" panose="020B0604020202020204" pitchFamily="34" charset="0"/>
              </a:rPr>
              <a:t>topic sentence</a:t>
            </a:r>
            <a:endParaRPr lang="en-US" altLang="zh-CN" sz="2000" b="1" spc="300">
              <a:solidFill>
                <a:srgbClr val="1AA3AA"/>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3" name="椭圆 52"/>
          <p:cNvSpPr/>
          <p:nvPr>
            <p:custDataLst>
              <p:tags r:id="rId8"/>
            </p:custDataLst>
          </p:nvPr>
        </p:nvSpPr>
        <p:spPr bwMode="auto">
          <a:xfrm flipH="1">
            <a:off x="4603107" y="3836546"/>
            <a:ext cx="110547" cy="110549"/>
          </a:xfrm>
          <a:prstGeom prst="ellipse">
            <a:avLst/>
          </a:prstGeom>
          <a:solidFill>
            <a:srgbClr val="69A35B"/>
          </a:solidFill>
          <a:ln w="9525">
            <a:noFill/>
            <a:round/>
          </a:ln>
        </p:spPr>
        <p:txBody>
          <a:bodyPr anchor="ctr"/>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54" name="文本框 53"/>
          <p:cNvSpPr txBox="1"/>
          <p:nvPr>
            <p:custDataLst>
              <p:tags r:id="rId9"/>
            </p:custDataLst>
          </p:nvPr>
        </p:nvSpPr>
        <p:spPr bwMode="auto">
          <a:xfrm>
            <a:off x="4772523" y="3753163"/>
            <a:ext cx="3696481" cy="277315"/>
          </a:xfrm>
          <a:prstGeom prst="rect">
            <a:avLst/>
          </a:prstGeom>
          <a:noFill/>
        </p:spPr>
        <p:txBody>
          <a:bodyPr wrap="square" lIns="67500" tIns="35100" rIns="67500" bIns="0" anchor="b" anchorCtr="0"/>
          <a:p>
            <a:pPr>
              <a:lnSpc>
                <a:spcPct val="130000"/>
              </a:lnSpc>
            </a:pPr>
            <a:r>
              <a:rPr lang="en-US" altLang="zh-CN" sz="2000" b="1" spc="300">
                <a:solidFill>
                  <a:srgbClr val="69A35B"/>
                </a:solidFill>
                <a:latin typeface="Arial" panose="020B0604020202020204" pitchFamily="34" charset="0"/>
                <a:ea typeface="微软雅黑" panose="020B0503020204020204" charset="-122"/>
                <a:cs typeface="+mn-ea"/>
                <a:sym typeface="Arial" panose="020B0604020202020204" pitchFamily="34" charset="0"/>
              </a:rPr>
              <a:t>context</a:t>
            </a:r>
            <a:endParaRPr lang="en-US" altLang="zh-CN" sz="2000" b="1" spc="300">
              <a:solidFill>
                <a:srgbClr val="69A35B"/>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6" name="椭圆 55"/>
          <p:cNvSpPr/>
          <p:nvPr>
            <p:custDataLst>
              <p:tags r:id="rId10"/>
            </p:custDataLst>
          </p:nvPr>
        </p:nvSpPr>
        <p:spPr bwMode="auto">
          <a:xfrm flipH="1">
            <a:off x="4603107" y="4447284"/>
            <a:ext cx="110547" cy="110549"/>
          </a:xfrm>
          <a:prstGeom prst="ellipse">
            <a:avLst/>
          </a:prstGeom>
          <a:solidFill>
            <a:srgbClr val="9BBB59"/>
          </a:solidFill>
          <a:ln w="9525">
            <a:noFill/>
            <a:round/>
          </a:ln>
        </p:spPr>
        <p:txBody>
          <a:bodyPr anchor="ctr"/>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57" name="文本框 56"/>
          <p:cNvSpPr txBox="1"/>
          <p:nvPr>
            <p:custDataLst>
              <p:tags r:id="rId11"/>
            </p:custDataLst>
          </p:nvPr>
        </p:nvSpPr>
        <p:spPr bwMode="auto">
          <a:xfrm>
            <a:off x="4772523" y="4372925"/>
            <a:ext cx="3696481" cy="277315"/>
          </a:xfrm>
          <a:prstGeom prst="rect">
            <a:avLst/>
          </a:prstGeom>
          <a:noFill/>
        </p:spPr>
        <p:txBody>
          <a:bodyPr wrap="square" lIns="67500" tIns="35100" rIns="67500" bIns="0" anchor="b" anchorCtr="0"/>
          <a:p>
            <a:pPr>
              <a:lnSpc>
                <a:spcPct val="130000"/>
              </a:lnSpc>
            </a:pPr>
            <a:r>
              <a:rPr lang="en-US" altLang="zh-CN" sz="2000" b="1" spc="300">
                <a:solidFill>
                  <a:srgbClr val="9BBB59"/>
                </a:solidFill>
                <a:latin typeface="Arial" panose="020B0604020202020204" pitchFamily="34" charset="0"/>
                <a:ea typeface="微软雅黑" panose="020B0503020204020204" charset="-122"/>
                <a:cs typeface="+mn-ea"/>
                <a:sym typeface="Arial" panose="020B0604020202020204" pitchFamily="34" charset="0"/>
              </a:rPr>
              <a:t>details</a:t>
            </a:r>
            <a:endParaRPr lang="en-US" altLang="zh-CN" sz="2000" b="1" spc="300">
              <a:solidFill>
                <a:srgbClr val="9BBB59"/>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9" name="立方体 58"/>
          <p:cNvSpPr/>
          <p:nvPr>
            <p:custDataLst>
              <p:tags r:id="rId12"/>
            </p:custDataLst>
          </p:nvPr>
        </p:nvSpPr>
        <p:spPr>
          <a:xfrm>
            <a:off x="1664018" y="2350742"/>
            <a:ext cx="1073468" cy="2573655"/>
          </a:xfrm>
          <a:prstGeom prst="cube">
            <a:avLst>
              <a:gd name="adj" fmla="val 88345"/>
            </a:avLst>
          </a:prstGeom>
          <a:solidFill>
            <a:srgbClr val="69A35B"/>
          </a:solidFill>
          <a:ln>
            <a:noFill/>
          </a:ln>
          <a:effectLst/>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20000"/>
              </a:lnSpc>
            </a:pPr>
            <a:endParaRPr sz="1350" dirty="0">
              <a:latin typeface="Arial" panose="020B0604020202020204" pitchFamily="34" charset="0"/>
              <a:ea typeface="微软雅黑" panose="020B0503020204020204" charset="-122"/>
              <a:sym typeface="Arial" panose="020B0604020202020204" pitchFamily="34" charset="0"/>
            </a:endParaRPr>
          </a:p>
        </p:txBody>
      </p:sp>
      <p:sp>
        <p:nvSpPr>
          <p:cNvPr id="60" name="立方体 59"/>
          <p:cNvSpPr/>
          <p:nvPr>
            <p:custDataLst>
              <p:tags r:id="rId13"/>
            </p:custDataLst>
          </p:nvPr>
        </p:nvSpPr>
        <p:spPr>
          <a:xfrm>
            <a:off x="2173129" y="2577437"/>
            <a:ext cx="979170" cy="2347436"/>
          </a:xfrm>
          <a:prstGeom prst="cube">
            <a:avLst>
              <a:gd name="adj" fmla="val 88345"/>
            </a:avLst>
          </a:prstGeom>
          <a:solidFill>
            <a:srgbClr val="1AA3AA"/>
          </a:solidFill>
          <a:ln>
            <a:noFill/>
          </a:ln>
          <a:effectLst/>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61" name="立方体 60"/>
          <p:cNvSpPr/>
          <p:nvPr>
            <p:custDataLst>
              <p:tags r:id="rId14"/>
            </p:custDataLst>
          </p:nvPr>
        </p:nvSpPr>
        <p:spPr>
          <a:xfrm>
            <a:off x="2650808" y="2811275"/>
            <a:ext cx="881539" cy="2113598"/>
          </a:xfrm>
          <a:prstGeom prst="cube">
            <a:avLst>
              <a:gd name="adj" fmla="val 85731"/>
            </a:avLst>
          </a:prstGeom>
          <a:solidFill>
            <a:srgbClr val="3498DB"/>
          </a:solidFill>
          <a:ln>
            <a:noFill/>
          </a:ln>
          <a:effectLst/>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62" name="立方体 61"/>
          <p:cNvSpPr/>
          <p:nvPr>
            <p:custDataLst>
              <p:tags r:id="rId15"/>
            </p:custDataLst>
          </p:nvPr>
        </p:nvSpPr>
        <p:spPr>
          <a:xfrm>
            <a:off x="3067050" y="3173225"/>
            <a:ext cx="730568" cy="1751648"/>
          </a:xfrm>
          <a:prstGeom prst="cube">
            <a:avLst>
              <a:gd name="adj" fmla="val 85731"/>
            </a:avLst>
          </a:prstGeom>
          <a:ln>
            <a:noFill/>
          </a:ln>
          <a:effectLst/>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graphicFrame>
        <p:nvGraphicFramePr>
          <p:cNvPr id="64" name="图示 63"/>
          <p:cNvGraphicFramePr/>
          <p:nvPr/>
        </p:nvGraphicFramePr>
        <p:xfrm>
          <a:off x="608965" y="2108200"/>
          <a:ext cx="3683000" cy="2719705"/>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ustDataLst>
      <p:tags r:id="rId2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linds(horizont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linds(horizontal)">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blinds(horizontal)">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blinds(horizontal)">
                                      <p:cBhvr>
                                        <p:cTn id="3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8" grpId="0"/>
      <p:bldP spid="51" grpId="0"/>
      <p:bldP spid="54" grpId="0"/>
      <p:bldP spid="5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143631" y="2520064"/>
            <a:ext cx="3028951" cy="1185733"/>
          </a:xfrm>
        </p:spPr>
        <p:txBody>
          <a:bodyPr/>
          <a:lstStyle/>
          <a:p>
            <a:r>
              <a:rPr lang="en-US" altLang="zh-CN" dirty="0">
                <a:sym typeface="+mn-lt"/>
              </a:rPr>
              <a:t>Thank you</a:t>
            </a:r>
            <a:r>
              <a:rPr lang="zh-CN" altLang="en-US" dirty="0">
                <a:sym typeface="+mn-lt"/>
              </a:rPr>
              <a:t>！</a:t>
            </a:r>
            <a:endParaRPr lang="zh-CN" altLang="en-US" dirty="0">
              <a:sym typeface="+mn-lt"/>
            </a:endParaRPr>
          </a:p>
        </p:txBody>
      </p:sp>
      <p:sp>
        <p:nvSpPr>
          <p:cNvPr id="2" name="文本占位符 1"/>
          <p:cNvSpPr/>
          <p:nvPr>
            <p:ph type="body" sz="quarter" idx="13"/>
          </p:nvPr>
        </p:nvSpPr>
        <p:spPr/>
        <p:txBody>
          <a:bodyPr/>
          <a:p>
            <a:endParaRPr lang="zh-CN" altLang="en-US"/>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34639" y="2126378"/>
            <a:ext cx="1628501" cy="2827697"/>
          </a:xfrm>
          <a:prstGeom prst="rect">
            <a:avLst/>
          </a:prstGeom>
          <a:noFill/>
        </p:spPr>
        <p:txBody>
          <a:bodyPr wrap="square" lIns="67500" tIns="35100" rIns="67500" bIns="35100" rtlCol="0">
            <a:normAutofit/>
          </a:bodyPr>
          <a:lstStyle>
            <a:defPPr>
              <a:defRPr lang="zh-CN"/>
            </a:defPPr>
            <a:lvl1pPr>
              <a:defRPr sz="23900" b="1">
                <a:solidFill>
                  <a:schemeClr val="bg1">
                    <a:lumMod val="50000"/>
                  </a:schemeClr>
                </a:solidFill>
                <a:latin typeface="+mj-lt"/>
                <a:ea typeface="微软雅黑" panose="020B0503020204020204" charset="-122"/>
              </a:defRPr>
            </a:lvl1pPr>
          </a:lstStyle>
          <a:p>
            <a:pPr defTabSz="685800">
              <a:defRPr/>
            </a:pPr>
            <a:r>
              <a:rPr lang="en-US" altLang="zh-CN" sz="18000">
                <a:solidFill>
                  <a:schemeClr val="bg1"/>
                </a:solidFill>
                <a:latin typeface="Arial" panose="020B0604020202020204" pitchFamily="34" charset="0"/>
                <a:sym typeface="+mn-lt"/>
              </a:rPr>
              <a:t>1</a:t>
            </a:r>
            <a:endParaRPr lang="en-US" altLang="zh-CN" sz="18000">
              <a:solidFill>
                <a:schemeClr val="bg1"/>
              </a:solidFill>
              <a:latin typeface="Arial" panose="020B0604020202020204" pitchFamily="34" charset="0"/>
              <a:sym typeface="+mn-lt"/>
            </a:endParaRPr>
          </a:p>
        </p:txBody>
      </p:sp>
      <p:sp>
        <p:nvSpPr>
          <p:cNvPr id="6" name="文本占位符 5"/>
          <p:cNvSpPr>
            <a:spLocks noGrp="1"/>
          </p:cNvSpPr>
          <p:nvPr>
            <p:ph type="body" idx="1"/>
            <p:custDataLst>
              <p:tags r:id="rId2"/>
            </p:custDataLst>
          </p:nvPr>
        </p:nvSpPr>
        <p:spPr/>
        <p:txBody>
          <a:bodyPr>
            <a:normAutofit fontScale="80000"/>
          </a:bodyPr>
          <a:lstStyle/>
          <a:p>
            <a:r>
              <a:rPr lang="zh-CN" altLang="en-US">
                <a:sym typeface="+mn-lt"/>
              </a:rPr>
              <a:t>出处：</a:t>
            </a:r>
            <a:r>
              <a:rPr lang="en-US" altLang="zh-CN">
                <a:sym typeface="+mn-lt"/>
              </a:rPr>
              <a:t>https://www.coventry.ac.uk/news/coventry-graduate-receives-young-achievement-award/     </a:t>
            </a:r>
            <a:endParaRPr lang="en-US" altLang="zh-CN">
              <a:sym typeface="+mn-lt"/>
            </a:endParaRPr>
          </a:p>
        </p:txBody>
      </p:sp>
      <p:sp>
        <p:nvSpPr>
          <p:cNvPr id="4" name="标题 3"/>
          <p:cNvSpPr>
            <a:spLocks noGrp="1"/>
          </p:cNvSpPr>
          <p:nvPr>
            <p:ph type="title"/>
            <p:custDataLst>
              <p:tags r:id="rId3"/>
            </p:custDataLst>
          </p:nvPr>
        </p:nvSpPr>
        <p:spPr/>
        <p:txBody>
          <a:bodyPr>
            <a:normAutofit/>
          </a:bodyPr>
          <a:lstStyle/>
          <a:p>
            <a:r>
              <a:rPr lang="en-US" altLang="zh-CN">
                <a:effectLst/>
                <a:sym typeface="+mn-lt"/>
              </a:rPr>
              <a:t>Passage  A</a:t>
            </a:r>
            <a:endParaRPr lang="en-US" altLang="zh-CN">
              <a:effectLst/>
              <a:sym typeface="+mn-lt"/>
            </a:endParaRPr>
          </a:p>
        </p:txBody>
      </p:sp>
    </p:spTree>
    <p:custDataLst>
      <p:tags r:id="rId4"/>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endParaRPr lang="zh-CN" altLang="en-US" dirty="0"/>
          </a:p>
        </p:txBody>
      </p:sp>
      <p:pic>
        <p:nvPicPr>
          <p:cNvPr id="5123" name="Picture 3"/>
          <p:cNvPicPr>
            <a:picLocks noChangeAspect="1" noChangeArrowheads="1"/>
          </p:cNvPicPr>
          <p:nvPr/>
        </p:nvPicPr>
        <p:blipFill rotWithShape="1">
          <a:blip r:embed="rId1">
            <a:extLst>
              <a:ext uri="{28A0092B-C50C-407E-A947-70E740481C1C}">
                <a14:useLocalDpi xmlns:a14="http://schemas.microsoft.com/office/drawing/2010/main" val="0"/>
              </a:ext>
            </a:extLst>
          </a:blip>
          <a:srcRect l="11975" r="17103"/>
          <a:stretch>
            <a:fillRect/>
          </a:stretch>
        </p:blipFill>
        <p:spPr bwMode="auto">
          <a:xfrm>
            <a:off x="323215" y="110490"/>
            <a:ext cx="4176395" cy="663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descr="https://bkimg.cdn.bcebos.com/pic/a6efce1b9d16fdfaf58dddf9b38f8c5495ee7bc7?x-bce-process=image/watermark,image_d2F0ZXIvYmFpa2UyNzI=,g_7,xp_5,yp_5/format,f_auto"/>
          <p:cNvPicPr>
            <a:picLocks noChangeAspect="1" noChangeArrowheads="1"/>
          </p:cNvPicPr>
          <p:nvPr/>
        </p:nvPicPr>
        <p:blipFill rotWithShape="1">
          <a:blip r:embed="rId2">
            <a:extLst>
              <a:ext uri="{28A0092B-C50C-407E-A947-70E740481C1C}">
                <a14:useLocalDpi xmlns:a14="http://schemas.microsoft.com/office/drawing/2010/main" val="0"/>
              </a:ext>
            </a:extLst>
          </a:blip>
          <a:srcRect b="20042"/>
          <a:stretch>
            <a:fillRect/>
          </a:stretch>
        </p:blipFill>
        <p:spPr bwMode="auto">
          <a:xfrm>
            <a:off x="4728475" y="1294848"/>
            <a:ext cx="4104573" cy="5412879"/>
          </a:xfrm>
          <a:prstGeom prst="rect">
            <a:avLst/>
          </a:prstGeom>
          <a:noFill/>
          <a:extLst>
            <a:ext uri="{909E8E84-426E-40DD-AFC4-6F175D3DCCD1}">
              <a14:hiddenFill xmlns:a14="http://schemas.microsoft.com/office/drawing/2010/main">
                <a:solidFill>
                  <a:srgbClr val="FFFFFF"/>
                </a:solidFill>
              </a14:hiddenFill>
            </a:ext>
          </a:extLst>
        </p:spPr>
      </p:pic>
      <p:sp>
        <p:nvSpPr>
          <p:cNvPr id="7" name="椭圆形标注 6"/>
          <p:cNvSpPr/>
          <p:nvPr/>
        </p:nvSpPr>
        <p:spPr>
          <a:xfrm>
            <a:off x="5219700" y="110490"/>
            <a:ext cx="3295650" cy="1296035"/>
          </a:xfrm>
          <a:prstGeom prst="wedgeEllipseCallout">
            <a:avLst>
              <a:gd name="adj1" fmla="val -76319"/>
              <a:gd name="adj2" fmla="val 262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Writing style</a:t>
            </a:r>
            <a:r>
              <a:rPr lang="zh-CN" altLang="en-US" sz="2800" dirty="0" smtClean="0"/>
              <a:t>：</a:t>
            </a:r>
            <a:r>
              <a:rPr lang="en-US" altLang="zh-CN" sz="2800" dirty="0" smtClean="0"/>
              <a:t>News report</a:t>
            </a:r>
            <a:endParaRPr lang="zh-CN" altLang="en-US" sz="2800" dirty="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9385" y="288925"/>
            <a:ext cx="5105400" cy="7258685"/>
          </a:xfrm>
        </p:spPr>
        <p:txBody>
          <a:bodyPr>
            <a:noAutofit/>
          </a:bodyPr>
          <a:lstStyle/>
          <a:p>
            <a:r>
              <a:rPr lang="zh-CN" altLang="en-US" sz="1400" dirty="0"/>
              <a:t>Fatou Bah Bah,who graduated from Coventry University with a first class honors degree last year,was presented with her award at a ceremony in the Houses of Parliament.</a:t>
            </a:r>
            <a:endParaRPr lang="zh-CN" altLang="en-US" sz="1400" dirty="0"/>
          </a:p>
          <a:p>
            <a:r>
              <a:rPr lang="zh-CN" altLang="en-US" sz="1400" dirty="0"/>
              <a:t>Fatou was recognized by the Universal Peace Federation,an interfaith(跨信仰的）peace-building organization, not only for her academic accomplishments but also her commitment to global justice.In 2017, while still studying for her first degree,Fatou co-founded Ebou Mala Children's Charitable Foundation (EMCCF). EMCCF helps deprived children in underdeveloped countries like The Gambia by providing them with support to get a better education and access to better healthcare.</a:t>
            </a:r>
            <a:endParaRPr lang="zh-CN" altLang="en-US" sz="1400" dirty="0"/>
          </a:p>
          <a:p>
            <a:r>
              <a:rPr lang="zh-CN" altLang="en-US" sz="1400" dirty="0"/>
              <a:t>Commenting on receiving the Young Achievement Award, Fatou said:“Receiving the Young Achievement Award shows that hard work and determination pay off.I am grateful to staff at Coventry University who gave me support and resources I needed,especially with English not being my first language,and without that I would not have achieved what I have. Coventry University has made a big impact on what I am today. It has helped me grow in confidence,develop team work and leadership skills."</a:t>
            </a:r>
            <a:endParaRPr lang="zh-CN" altLang="en-US" sz="1400" dirty="0"/>
          </a:p>
          <a:p>
            <a:r>
              <a:rPr lang="zh-CN" altLang="en-US" sz="1400" dirty="0"/>
              <a:t>Fatou plans to return to Coventry University to start the next stage of her academic career.Fatou will be in the first group of students on the new Global Social Development Management (with Professional Experience) MSC course.The course is designed to develop future managers for social development organizations such as Non-Government Organizations (NGOs) to promote and develop key management skills using technology fostered through experiential learning.</a:t>
            </a:r>
            <a:endParaRPr lang="zh-CN" altLang="en-US" sz="1400" dirty="0"/>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42585" y="288925"/>
            <a:ext cx="3536950" cy="643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流程图: 可选过程 3"/>
          <p:cNvSpPr/>
          <p:nvPr/>
        </p:nvSpPr>
        <p:spPr>
          <a:xfrm>
            <a:off x="323850" y="260350"/>
            <a:ext cx="5039995" cy="72009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流程图: 可选过程 6"/>
          <p:cNvSpPr/>
          <p:nvPr/>
        </p:nvSpPr>
        <p:spPr>
          <a:xfrm>
            <a:off x="323850" y="980440"/>
            <a:ext cx="5039995" cy="1773555"/>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可选过程 7"/>
          <p:cNvSpPr/>
          <p:nvPr/>
        </p:nvSpPr>
        <p:spPr>
          <a:xfrm>
            <a:off x="323850" y="2753995"/>
            <a:ext cx="5039995" cy="183769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可选过程 8"/>
          <p:cNvSpPr/>
          <p:nvPr/>
        </p:nvSpPr>
        <p:spPr>
          <a:xfrm>
            <a:off x="323850" y="4591685"/>
            <a:ext cx="5039995" cy="186309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形标注 18"/>
          <p:cNvSpPr/>
          <p:nvPr/>
        </p:nvSpPr>
        <p:spPr>
          <a:xfrm>
            <a:off x="5363999" y="5790357"/>
            <a:ext cx="2808312" cy="936104"/>
          </a:xfrm>
          <a:prstGeom prst="wedgeEllipseCallout">
            <a:avLst>
              <a:gd name="adj1" fmla="val -37885"/>
              <a:gd name="adj2" fmla="val -73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structure</a:t>
            </a:r>
            <a:r>
              <a:rPr lang="zh-CN" altLang="en-US" sz="3200" dirty="0" smtClean="0"/>
              <a:t>？</a:t>
            </a:r>
            <a:endParaRPr lang="zh-CN" altLang="en-US" sz="3200" dirty="0" smtClean="0"/>
          </a:p>
        </p:txBody>
      </p:sp>
      <p:sp>
        <p:nvSpPr>
          <p:cNvPr id="10" name="矩形 9"/>
          <p:cNvSpPr/>
          <p:nvPr/>
        </p:nvSpPr>
        <p:spPr>
          <a:xfrm>
            <a:off x="2085975" y="260350"/>
            <a:ext cx="1252220" cy="645160"/>
          </a:xfrm>
          <a:prstGeom prst="rect">
            <a:avLst/>
          </a:prstGeom>
          <a:noFill/>
          <a:ln>
            <a:noFill/>
          </a:ln>
        </p:spPr>
        <p:txBody>
          <a:bodyPr wrap="none" rtlCol="0" anchor="t">
            <a:spAutoFit/>
          </a:bodyPr>
          <a:lstStyle/>
          <a:p>
            <a:pPr algn="ctr"/>
            <a:r>
              <a:rPr lang="en-US" altLang="zh-CN" sz="3600" b="1">
                <a:solidFill>
                  <a:schemeClr val="accent1"/>
                </a:solidFill>
                <a:effectLst>
                  <a:outerShdw blurRad="38100" dist="25400" dir="5400000" algn="ctr" rotWithShape="0">
                    <a:srgbClr val="6E747A">
                      <a:alpha val="43000"/>
                    </a:srgbClr>
                  </a:outerShdw>
                </a:effectLst>
                <a:latin typeface="Arial Black" panose="020B0A04020102020204" charset="0"/>
              </a:rPr>
              <a:t>lead</a:t>
            </a:r>
            <a:endParaRPr lang="en-US" altLang="zh-CN" sz="16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11" name="矩形 10"/>
          <p:cNvSpPr/>
          <p:nvPr/>
        </p:nvSpPr>
        <p:spPr>
          <a:xfrm>
            <a:off x="775335" y="1162050"/>
            <a:ext cx="3873500" cy="953135"/>
          </a:xfrm>
          <a:prstGeom prst="rect">
            <a:avLst/>
          </a:prstGeom>
          <a:noFill/>
          <a:ln>
            <a:noFill/>
          </a:ln>
        </p:spPr>
        <p:txBody>
          <a:bodyPr wrap="none" rtlCol="0" anchor="t">
            <a:spAutoFit/>
          </a:bodyPr>
          <a:lstStyle/>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Reasons </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for being rewarded</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12" name="矩形 11"/>
          <p:cNvSpPr/>
          <p:nvPr/>
        </p:nvSpPr>
        <p:spPr>
          <a:xfrm>
            <a:off x="800735" y="3011170"/>
            <a:ext cx="3933190" cy="953135"/>
          </a:xfrm>
          <a:prstGeom prst="rect">
            <a:avLst/>
          </a:prstGeom>
          <a:noFill/>
          <a:ln>
            <a:noFill/>
          </a:ln>
        </p:spPr>
        <p:txBody>
          <a:bodyPr wrap="none" rtlCol="0" anchor="t">
            <a:spAutoFit/>
          </a:bodyPr>
          <a:lstStyle/>
          <a:p>
            <a:pPr algn="ctr"/>
            <a:r>
              <a:rPr lang="en-US" altLang="zh-CN" sz="2800" b="1" dirty="0" err="1">
                <a:solidFill>
                  <a:schemeClr val="accent1"/>
                </a:solidFill>
                <a:effectLst>
                  <a:outerShdw blurRad="38100" dist="25400" dir="5400000" algn="ctr" rotWithShape="0">
                    <a:srgbClr val="6E747A">
                      <a:alpha val="43000"/>
                    </a:srgbClr>
                  </a:outerShdw>
                </a:effectLst>
                <a:latin typeface="Arial Black" panose="020B0A04020102020204" charset="0"/>
              </a:rPr>
              <a:t>Fatou's</a:t>
            </a:r>
            <a:r>
              <a:rPr lang="en-US" altLang="zh-CN" sz="2800" b="1" dirty="0">
                <a:solidFill>
                  <a:schemeClr val="accent1"/>
                </a:solidFill>
                <a:effectLst>
                  <a:outerShdw blurRad="38100" dist="25400" dir="5400000" algn="ctr" rotWithShape="0">
                    <a:srgbClr val="6E747A">
                      <a:alpha val="43000"/>
                    </a:srgbClr>
                  </a:outerShdw>
                </a:effectLst>
                <a:latin typeface="Arial Black" panose="020B0A04020102020204" charset="0"/>
              </a:rPr>
              <a:t> comments </a:t>
            </a:r>
            <a:endParaRPr lang="en-US" altLang="zh-CN" sz="2800" b="1" dirty="0">
              <a:solidFill>
                <a:schemeClr val="accent1"/>
              </a:solidFill>
              <a:effectLst>
                <a:outerShdw blurRad="38100" dist="25400" dir="5400000" algn="ctr" rotWithShape="0">
                  <a:srgbClr val="6E747A">
                    <a:alpha val="43000"/>
                  </a:srgbClr>
                </a:outerShdw>
              </a:effectLst>
              <a:latin typeface="Arial Black" panose="020B0A04020102020204" charset="0"/>
            </a:endParaRPr>
          </a:p>
          <a:p>
            <a:pPr algn="ctr"/>
            <a:r>
              <a:rPr lang="en-US" altLang="zh-CN" sz="2800" b="1" dirty="0">
                <a:solidFill>
                  <a:schemeClr val="accent1"/>
                </a:solidFill>
                <a:effectLst>
                  <a:outerShdw blurRad="38100" dist="25400" dir="5400000" algn="ctr" rotWithShape="0">
                    <a:srgbClr val="6E747A">
                      <a:alpha val="43000"/>
                    </a:srgbClr>
                  </a:outerShdw>
                </a:effectLst>
                <a:latin typeface="Arial Black" panose="020B0A04020102020204" charset="0"/>
              </a:rPr>
              <a:t> on being rewarded</a:t>
            </a:r>
            <a:endParaRPr lang="en-US" altLang="zh-CN" sz="2800" b="1" dirty="0">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13" name="矩形 12"/>
          <p:cNvSpPr/>
          <p:nvPr/>
        </p:nvSpPr>
        <p:spPr>
          <a:xfrm>
            <a:off x="1540510" y="4932045"/>
            <a:ext cx="2564130" cy="521970"/>
          </a:xfrm>
          <a:prstGeom prst="rect">
            <a:avLst/>
          </a:prstGeom>
          <a:noFill/>
          <a:ln>
            <a:noFill/>
          </a:ln>
        </p:spPr>
        <p:txBody>
          <a:bodyPr wrap="none" rtlCol="0" anchor="t">
            <a:spAutoFit/>
          </a:bodyPr>
          <a:lstStyle/>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Fatou's plan</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9" grpId="0" bldLvl="0" animBg="1"/>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9385" y="288925"/>
            <a:ext cx="5105400" cy="7258685"/>
          </a:xfrm>
        </p:spPr>
        <p:txBody>
          <a:bodyPr>
            <a:normAutofit fontScale="97500"/>
          </a:bodyPr>
          <a:lstStyle/>
          <a:p>
            <a:r>
              <a:rPr lang="zh-CN" altLang="en-US" sz="1400" dirty="0"/>
              <a:t>Fatou Bah Bah,who graduated from Coventry University with a first class honors degree last year,was presented with her award at a ceremony in the Houses of Parliament.</a:t>
            </a:r>
            <a:endParaRPr lang="zh-CN" altLang="en-US" sz="1400" dirty="0"/>
          </a:p>
          <a:p>
            <a:r>
              <a:rPr lang="zh-CN" altLang="en-US" sz="1400" dirty="0"/>
              <a:t>Fatou was recognized by the Universal Peace Federation,an interfaith(跨信仰的）peace-building organization, not only for her academic accomplishments but also her commitment to global justice.In 2017, while still studying for her first degree,Fatou co-founded Ebou Mala Children's Charitable Foundation (EMCCF). EMCCF helps deprived children in underdeveloped countries like The Gambia by providing them with support to get a better education and access to better healthcare.</a:t>
            </a:r>
            <a:endParaRPr lang="zh-CN" altLang="en-US" sz="1400" dirty="0"/>
          </a:p>
          <a:p>
            <a:r>
              <a:rPr lang="zh-CN" altLang="en-US" sz="1400" dirty="0"/>
              <a:t>Commenting on receiving the Young Achievement Award, Fatou said:“Receiving the Young Achievement Award shows that hard work and determination pay off.I am grateful to staff at Coventry University who gave me support and resources I needed,especially with English not being my first language,and without that I would not have achieved what I have. Coventry University has made a big impact on what I am today. It has helped me grow in confidence,develop team work and leadership skills."</a:t>
            </a:r>
            <a:endParaRPr lang="zh-CN" altLang="en-US" sz="1400" dirty="0"/>
          </a:p>
          <a:p>
            <a:r>
              <a:rPr lang="zh-CN" altLang="en-US" sz="1400" dirty="0"/>
              <a:t>Fatou plans to return to Coventry University to start the next stage of her academic career.Fatou will be in the first group of students on the new Global Social Development Management (with Professional Experience) MSC course.The course is designed to develop future managers for social development organizations such as Non-Government Organizations (NGOs) to promote and develop key management skills using technology fostered through experiential learning.</a:t>
            </a:r>
            <a:endParaRPr lang="zh-CN" altLang="en-US" sz="1400" dirty="0"/>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42585" y="288925"/>
            <a:ext cx="3536950" cy="643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流程图: 可选过程 3"/>
          <p:cNvSpPr/>
          <p:nvPr/>
        </p:nvSpPr>
        <p:spPr>
          <a:xfrm>
            <a:off x="323850" y="260350"/>
            <a:ext cx="5039995" cy="72009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流程图: 可选过程 6"/>
          <p:cNvSpPr/>
          <p:nvPr/>
        </p:nvSpPr>
        <p:spPr>
          <a:xfrm>
            <a:off x="323850" y="980440"/>
            <a:ext cx="5039995" cy="1773555"/>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可选过程 7"/>
          <p:cNvSpPr/>
          <p:nvPr/>
        </p:nvSpPr>
        <p:spPr>
          <a:xfrm>
            <a:off x="323850" y="2753995"/>
            <a:ext cx="5039995" cy="183769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可选过程 8"/>
          <p:cNvSpPr/>
          <p:nvPr/>
        </p:nvSpPr>
        <p:spPr>
          <a:xfrm>
            <a:off x="323850" y="4591685"/>
            <a:ext cx="5039995" cy="186309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085975" y="297815"/>
            <a:ext cx="1252220" cy="645160"/>
          </a:xfrm>
          <a:prstGeom prst="rect">
            <a:avLst/>
          </a:prstGeom>
          <a:noFill/>
          <a:ln>
            <a:noFill/>
          </a:ln>
        </p:spPr>
        <p:txBody>
          <a:bodyPr wrap="none" rtlCol="0" anchor="t">
            <a:spAutoFit/>
          </a:bodyPr>
          <a:lstStyle/>
          <a:p>
            <a:pPr algn="ctr"/>
            <a:r>
              <a:rPr lang="en-US" altLang="zh-CN" sz="3600" b="1">
                <a:solidFill>
                  <a:schemeClr val="accent1"/>
                </a:solidFill>
                <a:effectLst>
                  <a:outerShdw blurRad="38100" dist="25400" dir="5400000" algn="ctr" rotWithShape="0">
                    <a:srgbClr val="6E747A">
                      <a:alpha val="43000"/>
                    </a:srgbClr>
                  </a:outerShdw>
                </a:effectLst>
                <a:latin typeface="Arial Black" panose="020B0A04020102020204" charset="0"/>
              </a:rPr>
              <a:t>lead</a:t>
            </a:r>
            <a:endParaRPr lang="en-US" altLang="zh-CN" sz="16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11" name="矩形 10"/>
          <p:cNvSpPr/>
          <p:nvPr/>
        </p:nvSpPr>
        <p:spPr>
          <a:xfrm>
            <a:off x="775335" y="1162050"/>
            <a:ext cx="3873500" cy="953135"/>
          </a:xfrm>
          <a:prstGeom prst="rect">
            <a:avLst/>
          </a:prstGeom>
          <a:noFill/>
          <a:ln>
            <a:noFill/>
          </a:ln>
        </p:spPr>
        <p:txBody>
          <a:bodyPr wrap="none" rtlCol="0" anchor="t">
            <a:spAutoFit/>
          </a:bodyPr>
          <a:lstStyle/>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Reasons </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for being rewarded</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12" name="矩形 11"/>
          <p:cNvSpPr/>
          <p:nvPr/>
        </p:nvSpPr>
        <p:spPr>
          <a:xfrm>
            <a:off x="800735" y="3011170"/>
            <a:ext cx="3933190" cy="953135"/>
          </a:xfrm>
          <a:prstGeom prst="rect">
            <a:avLst/>
          </a:prstGeom>
          <a:noFill/>
          <a:ln>
            <a:noFill/>
          </a:ln>
        </p:spPr>
        <p:txBody>
          <a:bodyPr wrap="none" rtlCol="0" anchor="t">
            <a:spAutoFit/>
          </a:bodyPr>
          <a:lstStyle/>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Fatou's comments </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 on being rewarded</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13" name="矩形 12"/>
          <p:cNvSpPr/>
          <p:nvPr/>
        </p:nvSpPr>
        <p:spPr>
          <a:xfrm>
            <a:off x="1540510" y="4932045"/>
            <a:ext cx="2564130" cy="521970"/>
          </a:xfrm>
          <a:prstGeom prst="rect">
            <a:avLst/>
          </a:prstGeom>
          <a:noFill/>
          <a:ln>
            <a:noFill/>
          </a:ln>
        </p:spPr>
        <p:txBody>
          <a:bodyPr wrap="none" rtlCol="0" anchor="t">
            <a:spAutoFit/>
          </a:bodyPr>
          <a:lstStyle/>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Fatou's plan</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17" name="椭圆形标注 16"/>
          <p:cNvSpPr/>
          <p:nvPr/>
        </p:nvSpPr>
        <p:spPr>
          <a:xfrm>
            <a:off x="5363999" y="5790357"/>
            <a:ext cx="2808312" cy="936104"/>
          </a:xfrm>
          <a:prstGeom prst="wedgeEllipseCallout">
            <a:avLst>
              <a:gd name="adj1" fmla="val -37885"/>
              <a:gd name="adj2" fmla="val -73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main idea</a:t>
            </a:r>
            <a:r>
              <a:rPr lang="zh-CN" altLang="en-US" sz="3200" dirty="0" smtClean="0"/>
              <a:t>？</a:t>
            </a:r>
            <a:endParaRPr lang="zh-CN" altLang="en-US" sz="3200" dirty="0" smtClean="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00000 -0.028055 L -0.102361 -0.742038 " pathEditMode="relative" rAng="0" ptsTypes="">
                                      <p:cBhvr>
                                        <p:cTn id="10" dur="2000" fill="hold"/>
                                        <p:tgtEl>
                                          <p:spTgt spid="17"/>
                                        </p:tgtEl>
                                        <p:attrNameLst>
                                          <p:attrName>ppt_x</p:attrName>
                                          <p:attrName>ppt_y</p:attrName>
                                        </p:attrNameLst>
                                      </p:cBhvr>
                                      <p:rCtr x="-5100" y="-35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75125" y="172720"/>
            <a:ext cx="4715510" cy="2676525"/>
          </a:xfrm>
          <a:prstGeom prst="rect">
            <a:avLst/>
          </a:prstGeom>
          <a:noFill/>
          <a:ln w="12700">
            <a:solidFill>
              <a:srgbClr val="C00000"/>
            </a:solidFill>
          </a:ln>
        </p:spPr>
        <p:txBody>
          <a:bodyPr wrap="square" rtlCol="0">
            <a:spAutoFit/>
          </a:bodyPr>
          <a:lstStyle/>
          <a:p>
            <a:r>
              <a:rPr lang="en-US" altLang="zh-CN" sz="2400" dirty="0">
                <a:solidFill>
                  <a:schemeClr val="tx1"/>
                </a:solidFill>
                <a:latin typeface="Comic Sans MS" panose="030F0702030302020204" pitchFamily="66" charset="0"/>
                <a:sym typeface="+mn-ea"/>
              </a:rPr>
              <a:t>Lead</a:t>
            </a:r>
            <a:r>
              <a:rPr lang="zh-CN" altLang="en-US" sz="2400" dirty="0">
                <a:solidFill>
                  <a:schemeClr val="tx1"/>
                </a:solidFill>
                <a:latin typeface="Comic Sans MS" panose="030F0702030302020204" pitchFamily="66" charset="0"/>
                <a:sym typeface="+mn-ea"/>
              </a:rPr>
              <a:t>：</a:t>
            </a:r>
            <a:r>
              <a:rPr lang="en-US" altLang="zh-CN" sz="2400" dirty="0">
                <a:solidFill>
                  <a:schemeClr val="tx1"/>
                </a:solidFill>
                <a:latin typeface="Comic Sans MS" panose="030F0702030302020204" pitchFamily="66" charset="0"/>
                <a:sym typeface="+mn-ea"/>
              </a:rPr>
              <a:t>Para.1</a:t>
            </a:r>
            <a:endParaRPr lang="en-US" altLang="zh-CN" sz="2400" dirty="0">
              <a:solidFill>
                <a:srgbClr val="1B06BA"/>
              </a:solidFill>
              <a:latin typeface="Comic Sans MS" panose="030F0702030302020204" pitchFamily="66" charset="0"/>
              <a:sym typeface="+mn-ea"/>
            </a:endParaRPr>
          </a:p>
          <a:p>
            <a:r>
              <a:rPr lang="en-US" altLang="zh-CN" sz="2400" dirty="0" err="1">
                <a:solidFill>
                  <a:srgbClr val="1B06BA"/>
                </a:solidFill>
                <a:latin typeface="Comic Sans MS" panose="030F0702030302020204" pitchFamily="66" charset="0"/>
                <a:sym typeface="+mn-ea"/>
              </a:rPr>
              <a:t>Fatou</a:t>
            </a:r>
            <a:r>
              <a:rPr lang="en-US" altLang="zh-CN" sz="2400" dirty="0">
                <a:solidFill>
                  <a:srgbClr val="1B06BA"/>
                </a:solidFill>
                <a:latin typeface="Comic Sans MS" panose="030F0702030302020204" pitchFamily="66" charset="0"/>
                <a:sym typeface="+mn-ea"/>
              </a:rPr>
              <a:t> Bah </a:t>
            </a:r>
            <a:r>
              <a:rPr lang="en-US" altLang="zh-CN" sz="2400" dirty="0" err="1">
                <a:solidFill>
                  <a:srgbClr val="1B06BA"/>
                </a:solidFill>
                <a:latin typeface="Comic Sans MS" panose="030F0702030302020204" pitchFamily="66" charset="0"/>
                <a:sym typeface="+mn-ea"/>
              </a:rPr>
              <a:t>Bah</a:t>
            </a:r>
            <a:r>
              <a:rPr lang="en-US" altLang="zh-CN" sz="2400" dirty="0">
                <a:solidFill>
                  <a:srgbClr val="1B06BA"/>
                </a:solidFill>
                <a:latin typeface="Comic Sans MS" panose="030F0702030302020204" pitchFamily="66" charset="0"/>
                <a:sym typeface="+mn-ea"/>
              </a:rPr>
              <a:t>, who graduated from Coventry University with a first class honors degree last year, was presented with her award at a ceremony in the Houses of Parliament.</a:t>
            </a:r>
            <a:endParaRPr lang="en-US" altLang="zh-CN" sz="2400" dirty="0">
              <a:solidFill>
                <a:srgbClr val="1B06BA"/>
              </a:solidFill>
              <a:latin typeface="Comic Sans MS" panose="030F0702030302020204" pitchFamily="66" charset="0"/>
              <a:sym typeface="+mn-ea"/>
            </a:endParaRPr>
          </a:p>
        </p:txBody>
      </p:sp>
      <p:sp>
        <p:nvSpPr>
          <p:cNvPr id="6" name="矩形 5"/>
          <p:cNvSpPr/>
          <p:nvPr/>
        </p:nvSpPr>
        <p:spPr>
          <a:xfrm>
            <a:off x="217805" y="172720"/>
            <a:ext cx="3262630" cy="60007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2400" dirty="0" smtClean="0"/>
              <a:t>23. What’s the passage </a:t>
            </a:r>
            <a:r>
              <a:rPr lang="en-US" altLang="zh-CN" sz="2400" dirty="0" smtClean="0">
                <a:solidFill>
                  <a:schemeClr val="tx1"/>
                </a:solidFill>
              </a:rPr>
              <a:t>mainly about</a:t>
            </a:r>
            <a:r>
              <a:rPr lang="en-US" altLang="zh-CN" sz="2400" dirty="0" smtClean="0"/>
              <a:t>?</a:t>
            </a:r>
            <a:endParaRPr lang="en-US" altLang="zh-CN" sz="2400" dirty="0" smtClean="0"/>
          </a:p>
          <a:p>
            <a:r>
              <a:rPr lang="en-US" altLang="zh-CN" sz="2400" dirty="0">
                <a:solidFill>
                  <a:schemeClr val="tx1">
                    <a:lumMod val="40000"/>
                    <a:lumOff val="60000"/>
                  </a:schemeClr>
                </a:solidFill>
              </a:rPr>
              <a:t>A. Coventry University awards Fatou for her achievements.</a:t>
            </a:r>
            <a:endParaRPr lang="en-US" altLang="zh-CN" sz="2400" dirty="0"/>
          </a:p>
          <a:p>
            <a:r>
              <a:rPr lang="en-US" altLang="zh-CN" sz="2400" dirty="0"/>
              <a:t>B. Coventry graduate receives "Young Achievement Award".</a:t>
            </a:r>
            <a:endParaRPr lang="en-US" altLang="zh-CN" sz="2400" dirty="0"/>
          </a:p>
          <a:p>
            <a:r>
              <a:rPr lang="en-US" altLang="zh-CN" sz="2400" dirty="0"/>
              <a:t>C. Fatou Bah Bah is awarded for devotion to social justice.</a:t>
            </a:r>
            <a:endParaRPr lang="en-US" altLang="zh-CN" sz="2400" dirty="0"/>
          </a:p>
          <a:p>
            <a:r>
              <a:rPr lang="en-US" altLang="zh-CN" sz="2400" dirty="0">
                <a:solidFill>
                  <a:schemeClr val="tx1">
                    <a:lumMod val="40000"/>
                    <a:lumOff val="60000"/>
                  </a:schemeClr>
                </a:solidFill>
              </a:rPr>
              <a:t>D. Fatou Bah Bah expresses appreciation to Coventry University.</a:t>
            </a:r>
            <a:endParaRPr lang="en-US" altLang="zh-CN" sz="2400" dirty="0">
              <a:solidFill>
                <a:schemeClr val="tx1">
                  <a:lumMod val="40000"/>
                  <a:lumOff val="60000"/>
                </a:schemeClr>
              </a:solidFill>
            </a:endParaRPr>
          </a:p>
          <a:p>
            <a:endParaRPr lang="zh-CN" altLang="en-US" sz="2400" dirty="0">
              <a:solidFill>
                <a:srgbClr val="1B06BA"/>
              </a:solidFill>
              <a:latin typeface="Comic Sans MS" panose="030F0702030302020204" pitchFamily="66" charset="0"/>
            </a:endParaRPr>
          </a:p>
        </p:txBody>
      </p:sp>
      <p:sp>
        <p:nvSpPr>
          <p:cNvPr id="7" name="下箭头 6"/>
          <p:cNvSpPr/>
          <p:nvPr/>
        </p:nvSpPr>
        <p:spPr>
          <a:xfrm rot="16200000">
            <a:off x="3655060" y="426085"/>
            <a:ext cx="504190" cy="631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223385" y="3055620"/>
            <a:ext cx="4715510" cy="3046095"/>
          </a:xfrm>
          <a:prstGeom prst="rect">
            <a:avLst/>
          </a:prstGeom>
          <a:noFill/>
          <a:ln>
            <a:solidFill>
              <a:srgbClr val="C00000"/>
            </a:solidFill>
          </a:ln>
        </p:spPr>
        <p:txBody>
          <a:bodyPr wrap="square" rtlCol="0">
            <a:spAutoFit/>
          </a:bodyPr>
          <a:lstStyle/>
          <a:p>
            <a:r>
              <a:rPr lang="en-US" altLang="zh-CN" sz="2400" dirty="0">
                <a:solidFill>
                  <a:schemeClr val="tx1"/>
                </a:solidFill>
                <a:latin typeface="Comic Sans MS" panose="030F0702030302020204" pitchFamily="66" charset="0"/>
                <a:sym typeface="+mn-ea"/>
              </a:rPr>
              <a:t>Para.2</a:t>
            </a:r>
            <a:r>
              <a:rPr lang="en-US" altLang="zh-CN" sz="2400" dirty="0">
                <a:solidFill>
                  <a:srgbClr val="1B06BA"/>
                </a:solidFill>
                <a:latin typeface="Comic Sans MS" panose="030F0702030302020204" pitchFamily="66" charset="0"/>
                <a:sym typeface="+mn-ea"/>
              </a:rPr>
              <a:t> </a:t>
            </a:r>
            <a:endParaRPr lang="en-US" altLang="zh-CN" sz="2400" dirty="0">
              <a:solidFill>
                <a:srgbClr val="1B06BA"/>
              </a:solidFill>
              <a:latin typeface="Comic Sans MS" panose="030F0702030302020204" pitchFamily="66" charset="0"/>
              <a:sym typeface="+mn-ea"/>
            </a:endParaRPr>
          </a:p>
          <a:p>
            <a:r>
              <a:rPr lang="en-US" altLang="zh-CN" sz="2400" dirty="0">
                <a:solidFill>
                  <a:srgbClr val="1B06BA"/>
                </a:solidFill>
                <a:latin typeface="Comic Sans MS" panose="030F0702030302020204" pitchFamily="66" charset="0"/>
                <a:sym typeface="+mn-ea"/>
              </a:rPr>
              <a:t>Fatou was recognized by the Universal Peace Federation,an interfaith(跨信仰的）peace-building organization, </a:t>
            </a:r>
            <a:r>
              <a:rPr lang="en-US" altLang="zh-CN" sz="2400" dirty="0">
                <a:solidFill>
                  <a:srgbClr val="FF0000"/>
                </a:solidFill>
                <a:latin typeface="Comic Sans MS" panose="030F0702030302020204" pitchFamily="66" charset="0"/>
                <a:sym typeface="+mn-ea"/>
              </a:rPr>
              <a:t>not only </a:t>
            </a:r>
            <a:r>
              <a:rPr lang="en-US" altLang="zh-CN" sz="2400" dirty="0">
                <a:solidFill>
                  <a:srgbClr val="1B06BA"/>
                </a:solidFill>
                <a:latin typeface="Comic Sans MS" panose="030F0702030302020204" pitchFamily="66" charset="0"/>
                <a:sym typeface="+mn-ea"/>
              </a:rPr>
              <a:t>for her academic accomplishments </a:t>
            </a:r>
            <a:r>
              <a:rPr lang="en-US" altLang="zh-CN" sz="2400" dirty="0">
                <a:solidFill>
                  <a:srgbClr val="FF0000"/>
                </a:solidFill>
                <a:latin typeface="Comic Sans MS" panose="030F0702030302020204" pitchFamily="66" charset="0"/>
                <a:sym typeface="+mn-ea"/>
              </a:rPr>
              <a:t>but also </a:t>
            </a:r>
            <a:r>
              <a:rPr lang="en-US" altLang="zh-CN" sz="2400" dirty="0">
                <a:solidFill>
                  <a:srgbClr val="1B06BA"/>
                </a:solidFill>
                <a:latin typeface="Comic Sans MS" panose="030F0702030302020204" pitchFamily="66" charset="0"/>
                <a:sym typeface="+mn-ea"/>
              </a:rPr>
              <a:t>her commitment to global justice.</a:t>
            </a:r>
            <a:endParaRPr lang="en-US" altLang="zh-CN" sz="2400" dirty="0">
              <a:solidFill>
                <a:srgbClr val="1B06BA"/>
              </a:solidFill>
              <a:latin typeface="Comic Sans MS" panose="030F0702030302020204" pitchFamily="66" charset="0"/>
              <a:sym typeface="+mn-ea"/>
            </a:endParaRPr>
          </a:p>
        </p:txBody>
      </p:sp>
      <p:sp>
        <p:nvSpPr>
          <p:cNvPr id="10" name="下箭头 9"/>
          <p:cNvSpPr/>
          <p:nvPr/>
        </p:nvSpPr>
        <p:spPr>
          <a:xfrm rot="16200000">
            <a:off x="3655060" y="3372485"/>
            <a:ext cx="504190" cy="631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72662" y="536500"/>
            <a:ext cx="1911350" cy="460375"/>
          </a:xfrm>
          <a:prstGeom prst="rect">
            <a:avLst/>
          </a:prstGeom>
          <a:noFill/>
        </p:spPr>
        <p:txBody>
          <a:bodyPr wrap="none" rtlCol="0" anchor="t">
            <a:spAutoFit/>
          </a:bodyPr>
          <a:lstStyle/>
          <a:p>
            <a:r>
              <a:rPr lang="en-US" altLang="zh-CN" sz="2400" dirty="0" smtClean="0">
                <a:solidFill>
                  <a:srgbClr val="C00000"/>
                </a:solidFill>
                <a:sym typeface="+mn-ea"/>
              </a:rPr>
              <a:t>mainly about</a:t>
            </a:r>
            <a:endParaRPr lang="en-US" altLang="zh-CN" sz="2400" dirty="0" smtClean="0">
              <a:solidFill>
                <a:srgbClr val="C00000"/>
              </a:solidFill>
              <a:sym typeface="+mn-ea"/>
            </a:endParaRPr>
          </a:p>
        </p:txBody>
      </p:sp>
      <p:cxnSp>
        <p:nvCxnSpPr>
          <p:cNvPr id="4" name="直接连接符 3"/>
          <p:cNvCxnSpPr/>
          <p:nvPr/>
        </p:nvCxnSpPr>
        <p:spPr>
          <a:xfrm>
            <a:off x="4355976" y="908720"/>
            <a:ext cx="1944216"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直接连接符 13"/>
          <p:cNvCxnSpPr/>
          <p:nvPr/>
        </p:nvCxnSpPr>
        <p:spPr>
          <a:xfrm>
            <a:off x="5115980" y="1988840"/>
            <a:ext cx="334445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直接连接符 15"/>
          <p:cNvCxnSpPr/>
          <p:nvPr/>
        </p:nvCxnSpPr>
        <p:spPr>
          <a:xfrm>
            <a:off x="4223385" y="2348880"/>
            <a:ext cx="892595" cy="0"/>
          </a:xfrm>
          <a:prstGeom prst="line">
            <a:avLst/>
          </a:prstGeom>
        </p:spPr>
        <p:style>
          <a:lnRef idx="3">
            <a:schemeClr val="accent3"/>
          </a:lnRef>
          <a:fillRef idx="0">
            <a:schemeClr val="accent3"/>
          </a:fillRef>
          <a:effectRef idx="2">
            <a:schemeClr val="accent3"/>
          </a:effectRef>
          <a:fontRef idx="minor">
            <a:schemeClr val="tx1"/>
          </a:fontRef>
        </p:style>
      </p:cxnSp>
      <p:sp>
        <p:nvSpPr>
          <p:cNvPr id="26" name="线形标注 2 25"/>
          <p:cNvSpPr/>
          <p:nvPr/>
        </p:nvSpPr>
        <p:spPr>
          <a:xfrm>
            <a:off x="7308304" y="174843"/>
            <a:ext cx="1296144" cy="409341"/>
          </a:xfrm>
          <a:prstGeom prst="borderCallout2">
            <a:avLst>
              <a:gd name="adj1" fmla="val 18750"/>
              <a:gd name="adj2" fmla="val -8333"/>
              <a:gd name="adj3" fmla="val 18750"/>
              <a:gd name="adj4" fmla="val -16667"/>
              <a:gd name="adj5" fmla="val 116880"/>
              <a:gd name="adj6" fmla="val -32834"/>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定语从句</a:t>
            </a:r>
            <a:endParaRPr lang="zh-CN" altLang="en-US" dirty="0"/>
          </a:p>
        </p:txBody>
      </p:sp>
      <p:sp>
        <p:nvSpPr>
          <p:cNvPr id="27" name="矩形 26"/>
          <p:cNvSpPr/>
          <p:nvPr/>
        </p:nvSpPr>
        <p:spPr>
          <a:xfrm>
            <a:off x="4177031" y="1821993"/>
            <a:ext cx="4715509" cy="1053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err="1" smtClean="0"/>
              <a:t>Fatou</a:t>
            </a:r>
            <a:r>
              <a:rPr lang="en-US" altLang="zh-CN" dirty="0" smtClean="0"/>
              <a:t> </a:t>
            </a:r>
            <a:r>
              <a:rPr lang="en-US" altLang="zh-CN" dirty="0"/>
              <a:t>Bah </a:t>
            </a:r>
            <a:r>
              <a:rPr lang="en-US" altLang="zh-CN" dirty="0" err="1" smtClean="0"/>
              <a:t>Bah</a:t>
            </a:r>
            <a:r>
              <a:rPr lang="zh-CN" altLang="en-US" dirty="0" smtClean="0"/>
              <a:t>，去年在考</a:t>
            </a:r>
            <a:r>
              <a:rPr lang="zh-CN" altLang="en-US" dirty="0"/>
              <a:t>文垂</a:t>
            </a:r>
            <a:r>
              <a:rPr lang="zh-CN" altLang="en-US" dirty="0" smtClean="0"/>
              <a:t>大学获得一等</a:t>
            </a:r>
            <a:r>
              <a:rPr lang="zh-CN" altLang="en-US" dirty="0"/>
              <a:t>荣誉学士</a:t>
            </a:r>
            <a:r>
              <a:rPr lang="zh-CN" altLang="en-US" dirty="0" smtClean="0"/>
              <a:t>学位的毕业生，在议会大厦的举行的颁奖典礼上被授奖。</a:t>
            </a:r>
            <a:endParaRPr lang="zh-CN" altLang="en-US" dirty="0"/>
          </a:p>
        </p:txBody>
      </p:sp>
      <p:cxnSp>
        <p:nvCxnSpPr>
          <p:cNvPr id="30" name="直接连接符 29"/>
          <p:cNvCxnSpPr/>
          <p:nvPr/>
        </p:nvCxnSpPr>
        <p:spPr>
          <a:xfrm>
            <a:off x="4316430" y="3789040"/>
            <a:ext cx="428801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2" name="直接连接符 31"/>
          <p:cNvCxnSpPr/>
          <p:nvPr/>
        </p:nvCxnSpPr>
        <p:spPr>
          <a:xfrm>
            <a:off x="4316430" y="4149080"/>
            <a:ext cx="3855970" cy="0"/>
          </a:xfrm>
          <a:prstGeom prst="line">
            <a:avLst/>
          </a:prstGeom>
        </p:spPr>
        <p:style>
          <a:lnRef idx="3">
            <a:schemeClr val="accent3"/>
          </a:lnRef>
          <a:fillRef idx="0">
            <a:schemeClr val="accent3"/>
          </a:fillRef>
          <a:effectRef idx="2">
            <a:schemeClr val="accent3"/>
          </a:effectRef>
          <a:fontRef idx="minor">
            <a:schemeClr val="tx1"/>
          </a:fontRef>
        </p:style>
      </p:cxnSp>
      <p:sp>
        <p:nvSpPr>
          <p:cNvPr id="40" name="线形标注 2 39"/>
          <p:cNvSpPr/>
          <p:nvPr/>
        </p:nvSpPr>
        <p:spPr>
          <a:xfrm>
            <a:off x="6008158" y="3963591"/>
            <a:ext cx="1296144" cy="409341"/>
          </a:xfrm>
          <a:prstGeom prst="borderCallout2">
            <a:avLst>
              <a:gd name="adj1" fmla="val 18750"/>
              <a:gd name="adj2" fmla="val -8333"/>
              <a:gd name="adj3" fmla="val 18750"/>
              <a:gd name="adj4" fmla="val -16667"/>
              <a:gd name="adj5" fmla="val 116880"/>
              <a:gd name="adj6" fmla="val -32834"/>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同位语</a:t>
            </a:r>
            <a:endParaRPr lang="zh-CN" altLang="en-US" dirty="0"/>
          </a:p>
        </p:txBody>
      </p:sp>
      <p:sp>
        <p:nvSpPr>
          <p:cNvPr id="29" name="矩形 28"/>
          <p:cNvSpPr/>
          <p:nvPr/>
        </p:nvSpPr>
        <p:spPr>
          <a:xfrm>
            <a:off x="4223068" y="5047751"/>
            <a:ext cx="4715509" cy="1053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err="1" smtClean="0"/>
              <a:t>Fatou</a:t>
            </a:r>
            <a:r>
              <a:rPr lang="en-US" altLang="zh-CN" dirty="0" smtClean="0"/>
              <a:t> </a:t>
            </a:r>
            <a:r>
              <a:rPr lang="zh-CN" altLang="en-US" dirty="0" smtClean="0"/>
              <a:t>获得了世界和平联盟（一个跨信仰和平建设组织）的认可，不仅仅是因为他的学术成就，也是因为她对全球正义的贡献。</a:t>
            </a:r>
            <a:endParaRPr lang="zh-CN" altLang="en-US" dirty="0"/>
          </a:p>
        </p:txBody>
      </p:sp>
      <p:cxnSp>
        <p:nvCxnSpPr>
          <p:cNvPr id="43" name="直接箭头连接符 42"/>
          <p:cNvCxnSpPr/>
          <p:nvPr/>
        </p:nvCxnSpPr>
        <p:spPr>
          <a:xfrm flipH="1" flipV="1">
            <a:off x="2555776" y="3940493"/>
            <a:ext cx="1667292" cy="14933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五角星 43"/>
          <p:cNvSpPr/>
          <p:nvPr/>
        </p:nvSpPr>
        <p:spPr>
          <a:xfrm>
            <a:off x="179512" y="1963797"/>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par>
                                <p:cTn id="22" presetID="3"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par>
                                <p:cTn id="25" presetID="3" presetClass="entr" presetSubtype="1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par>
                                <p:cTn id="53" presetID="3" presetClass="entr" presetSubtype="1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linds(horizontal)">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linds(horizontal)">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blinds(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blinds(horizontal)">
                                      <p:cBhvr>
                                        <p:cTn id="7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3" grpId="0" bldLvl="0" animBg="1"/>
      <p:bldP spid="26" grpId="0" animBg="1"/>
      <p:bldP spid="27" grpId="0" bldLvl="0" animBg="1"/>
      <p:bldP spid="10" grpId="0" animBg="1"/>
      <p:bldP spid="9" grpId="0" bldLvl="0" animBg="1"/>
      <p:bldP spid="40" grpId="0" animBg="1"/>
      <p:bldP spid="44" grpId="0" animBg="1"/>
      <p:bldP spid="2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23068" y="244158"/>
            <a:ext cx="4715509" cy="59845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 name="矩形 5"/>
          <p:cNvSpPr/>
          <p:nvPr/>
        </p:nvSpPr>
        <p:spPr>
          <a:xfrm>
            <a:off x="217805" y="244475"/>
            <a:ext cx="3262630" cy="60007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2400" dirty="0" smtClean="0"/>
              <a:t>22.What can we learn from Fatou's comments on her Award?</a:t>
            </a:r>
            <a:endParaRPr lang="en-US" altLang="zh-CN" sz="2400" dirty="0" smtClean="0"/>
          </a:p>
          <a:p>
            <a:r>
              <a:rPr lang="en-US" altLang="zh-CN" sz="2400" dirty="0" smtClean="0"/>
              <a:t>A. Hard work and determination will doubtlessly pay off.</a:t>
            </a:r>
            <a:endParaRPr lang="en-US" altLang="zh-CN" sz="2400" dirty="0" smtClean="0"/>
          </a:p>
          <a:p>
            <a:r>
              <a:rPr lang="en-US" altLang="zh-CN" sz="2400" dirty="0" smtClean="0"/>
              <a:t>B. Fatou owes her achievements mainly to Coventry University.</a:t>
            </a:r>
            <a:endParaRPr lang="en-US" altLang="zh-CN" sz="2400" dirty="0" smtClean="0"/>
          </a:p>
          <a:p>
            <a:r>
              <a:rPr lang="en-US" altLang="zh-CN" sz="2400" dirty="0" smtClean="0">
                <a:solidFill>
                  <a:schemeClr val="bg1">
                    <a:lumMod val="65000"/>
                  </a:schemeClr>
                </a:solidFill>
              </a:rPr>
              <a:t>C. Coventry University has made a limited impact on Fatou.</a:t>
            </a:r>
            <a:endParaRPr lang="en-US" altLang="zh-CN" sz="2400" dirty="0" smtClean="0">
              <a:solidFill>
                <a:schemeClr val="bg1">
                  <a:lumMod val="65000"/>
                </a:schemeClr>
              </a:solidFill>
            </a:endParaRPr>
          </a:p>
          <a:p>
            <a:r>
              <a:rPr lang="en-US" altLang="zh-CN" sz="2400" dirty="0" smtClean="0">
                <a:solidFill>
                  <a:schemeClr val="bg1">
                    <a:lumMod val="65000"/>
                  </a:schemeClr>
                </a:solidFill>
              </a:rPr>
              <a:t>D. Fatou is awarded for her academic accomplishments.</a:t>
            </a:r>
            <a:endParaRPr lang="en-US" altLang="zh-CN" sz="2400" dirty="0" smtClean="0">
              <a:solidFill>
                <a:schemeClr val="bg1">
                  <a:lumMod val="65000"/>
                </a:schemeClr>
              </a:solidFill>
            </a:endParaRPr>
          </a:p>
        </p:txBody>
      </p:sp>
      <p:sp>
        <p:nvSpPr>
          <p:cNvPr id="7" name="下箭头 6"/>
          <p:cNvSpPr/>
          <p:nvPr/>
        </p:nvSpPr>
        <p:spPr>
          <a:xfrm rot="16200000">
            <a:off x="3655060" y="180340"/>
            <a:ext cx="504190" cy="631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223385" y="227965"/>
            <a:ext cx="4715510" cy="6000750"/>
          </a:xfrm>
          <a:prstGeom prst="rect">
            <a:avLst/>
          </a:prstGeom>
          <a:noFill/>
          <a:ln>
            <a:noFill/>
          </a:ln>
        </p:spPr>
        <p:txBody>
          <a:bodyPr wrap="square" rtlCol="0">
            <a:spAutoFit/>
          </a:bodyPr>
          <a:lstStyle/>
          <a:p>
            <a:r>
              <a:rPr lang="en-US" altLang="zh-CN" sz="2400" dirty="0" smtClean="0">
                <a:solidFill>
                  <a:schemeClr val="tx1"/>
                </a:solidFill>
                <a:latin typeface="Comic Sans MS" panose="030F0702030302020204" pitchFamily="66" charset="0"/>
                <a:sym typeface="+mn-ea"/>
              </a:rPr>
              <a:t>Para. 3</a:t>
            </a:r>
            <a:r>
              <a:rPr lang="en-US" altLang="zh-CN" sz="2400" dirty="0" smtClean="0">
                <a:solidFill>
                  <a:srgbClr val="1B06BA"/>
                </a:solidFill>
                <a:latin typeface="Comic Sans MS" panose="030F0702030302020204" pitchFamily="66" charset="0"/>
                <a:sym typeface="+mn-ea"/>
              </a:rPr>
              <a:t> </a:t>
            </a:r>
            <a:endParaRPr lang="en-US" altLang="zh-CN" sz="2400" dirty="0" smtClean="0">
              <a:solidFill>
                <a:srgbClr val="1B06BA"/>
              </a:solidFill>
              <a:latin typeface="Comic Sans MS" panose="030F0702030302020204" pitchFamily="66" charset="0"/>
            </a:endParaRPr>
          </a:p>
          <a:p>
            <a:r>
              <a:rPr lang="en-US" altLang="zh-CN" sz="2400" dirty="0" smtClean="0">
                <a:solidFill>
                  <a:srgbClr val="1B06BA"/>
                </a:solidFill>
                <a:latin typeface="Comic Sans MS" panose="030F0702030302020204" pitchFamily="66" charset="0"/>
                <a:sym typeface="+mn-ea"/>
              </a:rPr>
              <a:t>Receiving </a:t>
            </a:r>
            <a:r>
              <a:rPr lang="en-US" altLang="zh-CN" sz="2400" dirty="0">
                <a:solidFill>
                  <a:srgbClr val="1B06BA"/>
                </a:solidFill>
                <a:latin typeface="Comic Sans MS" panose="030F0702030302020204" pitchFamily="66" charset="0"/>
                <a:sym typeface="+mn-ea"/>
              </a:rPr>
              <a:t>the Young Achievement Award shows that hard work and determination pay off. </a:t>
            </a:r>
            <a:r>
              <a:rPr lang="en-US" altLang="zh-CN" sz="2400" dirty="0">
                <a:solidFill>
                  <a:srgbClr val="FF0000"/>
                </a:solidFill>
                <a:latin typeface="Comic Sans MS" panose="030F0702030302020204" pitchFamily="66" charset="0"/>
                <a:sym typeface="+mn-ea"/>
              </a:rPr>
              <a:t>I am grateful to </a:t>
            </a:r>
            <a:r>
              <a:rPr lang="en-US" altLang="zh-CN" sz="2400" dirty="0" smtClean="0">
                <a:solidFill>
                  <a:srgbClr val="1B06BA"/>
                </a:solidFill>
                <a:latin typeface="Comic Sans MS" panose="030F0702030302020204" pitchFamily="66" charset="0"/>
                <a:sym typeface="+mn-ea"/>
              </a:rPr>
              <a:t>staff </a:t>
            </a:r>
            <a:r>
              <a:rPr lang="en-US" altLang="zh-CN" sz="2400" dirty="0">
                <a:solidFill>
                  <a:srgbClr val="1B06BA"/>
                </a:solidFill>
                <a:latin typeface="Comic Sans MS" panose="030F0702030302020204" pitchFamily="66" charset="0"/>
                <a:sym typeface="+mn-ea"/>
              </a:rPr>
              <a:t>at Coventry University who gave me support and resources I needed, especially with English not being my first language, </a:t>
            </a:r>
            <a:r>
              <a:rPr lang="en-US" altLang="zh-CN" sz="2400" dirty="0">
                <a:solidFill>
                  <a:srgbClr val="FF0000"/>
                </a:solidFill>
                <a:latin typeface="Comic Sans MS" panose="030F0702030302020204" pitchFamily="66" charset="0"/>
                <a:sym typeface="+mn-ea"/>
              </a:rPr>
              <a:t>and without that I would not have achieved what I have</a:t>
            </a:r>
            <a:r>
              <a:rPr lang="en-US" altLang="zh-CN" sz="2400" dirty="0">
                <a:solidFill>
                  <a:srgbClr val="1B06BA"/>
                </a:solidFill>
                <a:latin typeface="Comic Sans MS" panose="030F0702030302020204" pitchFamily="66" charset="0"/>
                <a:sym typeface="+mn-ea"/>
              </a:rPr>
              <a:t>. Coventry University </a:t>
            </a:r>
            <a:r>
              <a:rPr lang="en-US" altLang="zh-CN" sz="2400" dirty="0">
                <a:solidFill>
                  <a:srgbClr val="FF0000"/>
                </a:solidFill>
                <a:latin typeface="Comic Sans MS" panose="030F0702030302020204" pitchFamily="66" charset="0"/>
                <a:sym typeface="+mn-ea"/>
              </a:rPr>
              <a:t>has made a big impact on </a:t>
            </a:r>
            <a:r>
              <a:rPr lang="en-US" altLang="zh-CN" sz="2400" dirty="0">
                <a:solidFill>
                  <a:srgbClr val="1B06BA"/>
                </a:solidFill>
                <a:latin typeface="Comic Sans MS" panose="030F0702030302020204" pitchFamily="66" charset="0"/>
                <a:sym typeface="+mn-ea"/>
              </a:rPr>
              <a:t>what I am today. </a:t>
            </a:r>
            <a:r>
              <a:rPr lang="en-US" altLang="zh-CN" sz="2400" dirty="0">
                <a:solidFill>
                  <a:srgbClr val="FF0000"/>
                </a:solidFill>
                <a:latin typeface="Comic Sans MS" panose="030F0702030302020204" pitchFamily="66" charset="0"/>
                <a:sym typeface="+mn-ea"/>
              </a:rPr>
              <a:t>It has helped me grow in confidence, develop team work and leadership skills</a:t>
            </a:r>
            <a:r>
              <a:rPr lang="en-US" altLang="zh-CN" sz="2400" dirty="0">
                <a:solidFill>
                  <a:srgbClr val="1B06BA"/>
                </a:solidFill>
                <a:latin typeface="Comic Sans MS" panose="030F0702030302020204" pitchFamily="66" charset="0"/>
                <a:sym typeface="+mn-ea"/>
              </a:rPr>
              <a:t>.</a:t>
            </a:r>
            <a:endParaRPr lang="en-US" altLang="zh-CN" sz="2400" dirty="0">
              <a:solidFill>
                <a:srgbClr val="1B06BA"/>
              </a:solidFill>
              <a:latin typeface="Comic Sans MS" panose="030F0702030302020204" pitchFamily="66" charset="0"/>
              <a:sym typeface="+mn-ea"/>
            </a:endParaRPr>
          </a:p>
        </p:txBody>
      </p:sp>
      <p:sp>
        <p:nvSpPr>
          <p:cNvPr id="2" name="文本框 1"/>
          <p:cNvSpPr txBox="1"/>
          <p:nvPr/>
        </p:nvSpPr>
        <p:spPr>
          <a:xfrm>
            <a:off x="217805" y="980440"/>
            <a:ext cx="1588770" cy="460375"/>
          </a:xfrm>
          <a:prstGeom prst="rect">
            <a:avLst/>
          </a:prstGeom>
          <a:noFill/>
        </p:spPr>
        <p:txBody>
          <a:bodyPr wrap="none" rtlCol="0" anchor="t">
            <a:spAutoFit/>
          </a:bodyPr>
          <a:lstStyle/>
          <a:p>
            <a:r>
              <a:rPr lang="en-US" altLang="zh-CN" sz="2400" dirty="0" smtClean="0">
                <a:solidFill>
                  <a:srgbClr val="C00000"/>
                </a:solidFill>
                <a:sym typeface="+mn-ea"/>
              </a:rPr>
              <a:t>comments</a:t>
            </a:r>
            <a:endParaRPr lang="en-US" altLang="zh-CN" sz="2400" dirty="0" smtClean="0">
              <a:solidFill>
                <a:srgbClr val="C00000"/>
              </a:solidFill>
              <a:sym typeface="+mn-ea"/>
            </a:endParaRPr>
          </a:p>
        </p:txBody>
      </p:sp>
      <p:sp>
        <p:nvSpPr>
          <p:cNvPr id="4" name="椭圆形标注 3"/>
          <p:cNvSpPr/>
          <p:nvPr/>
        </p:nvSpPr>
        <p:spPr>
          <a:xfrm>
            <a:off x="1475656" y="5445224"/>
            <a:ext cx="2808605" cy="910590"/>
          </a:xfrm>
          <a:prstGeom prst="wedgeEllipseCallout">
            <a:avLst>
              <a:gd name="adj1" fmla="val 26127"/>
              <a:gd name="adj2" fmla="val -995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details</a:t>
            </a:r>
            <a:endParaRPr lang="en-US" altLang="zh-CN" sz="3200" dirty="0" smtClean="0"/>
          </a:p>
        </p:txBody>
      </p:sp>
      <p:sp>
        <p:nvSpPr>
          <p:cNvPr id="10" name="线形标注 2 9"/>
          <p:cNvSpPr/>
          <p:nvPr/>
        </p:nvSpPr>
        <p:spPr>
          <a:xfrm>
            <a:off x="7666033" y="3202452"/>
            <a:ext cx="1296144" cy="409341"/>
          </a:xfrm>
          <a:prstGeom prst="borderCallout2">
            <a:avLst>
              <a:gd name="adj1" fmla="val 18750"/>
              <a:gd name="adj2" fmla="val -8333"/>
              <a:gd name="adj3" fmla="val 18750"/>
              <a:gd name="adj4" fmla="val -16667"/>
              <a:gd name="adj5" fmla="val 116880"/>
              <a:gd name="adj6" fmla="val -32834"/>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虚拟语气</a:t>
            </a:r>
            <a:endParaRPr lang="zh-CN" altLang="en-US" dirty="0"/>
          </a:p>
        </p:txBody>
      </p:sp>
      <p:sp>
        <p:nvSpPr>
          <p:cNvPr id="11" name="线形标注 2 10"/>
          <p:cNvSpPr/>
          <p:nvPr/>
        </p:nvSpPr>
        <p:spPr>
          <a:xfrm>
            <a:off x="7596336" y="4293096"/>
            <a:ext cx="1353827" cy="409341"/>
          </a:xfrm>
          <a:prstGeom prst="borderCallout2">
            <a:avLst>
              <a:gd name="adj1" fmla="val 18750"/>
              <a:gd name="adj2" fmla="val -8333"/>
              <a:gd name="adj3" fmla="val 18750"/>
              <a:gd name="adj4" fmla="val -16667"/>
              <a:gd name="adj5" fmla="val 116880"/>
              <a:gd name="adj6" fmla="val -32834"/>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名词性从句</a:t>
            </a:r>
            <a:endParaRPr lang="zh-CN" altLang="en-US" dirty="0"/>
          </a:p>
        </p:txBody>
      </p:sp>
      <p:sp>
        <p:nvSpPr>
          <p:cNvPr id="12" name="线形标注 2 11"/>
          <p:cNvSpPr/>
          <p:nvPr/>
        </p:nvSpPr>
        <p:spPr>
          <a:xfrm>
            <a:off x="7654019" y="2420888"/>
            <a:ext cx="1296144" cy="409341"/>
          </a:xfrm>
          <a:prstGeom prst="borderCallout2">
            <a:avLst>
              <a:gd name="adj1" fmla="val 18750"/>
              <a:gd name="adj2" fmla="val -8333"/>
              <a:gd name="adj3" fmla="val 18750"/>
              <a:gd name="adj4" fmla="val -16667"/>
              <a:gd name="adj5" fmla="val 116880"/>
              <a:gd name="adj6" fmla="val -32834"/>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With </a:t>
            </a:r>
            <a:r>
              <a:rPr lang="zh-CN" altLang="en-US" dirty="0" smtClean="0"/>
              <a:t>结构</a:t>
            </a:r>
            <a:endParaRPr lang="zh-CN" altLang="en-US" dirty="0"/>
          </a:p>
        </p:txBody>
      </p:sp>
      <p:cxnSp>
        <p:nvCxnSpPr>
          <p:cNvPr id="14" name="直接箭头连接符 13"/>
          <p:cNvCxnSpPr/>
          <p:nvPr/>
        </p:nvCxnSpPr>
        <p:spPr>
          <a:xfrm flipH="1">
            <a:off x="1331640" y="1440815"/>
            <a:ext cx="2891745" cy="112408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5" name="椭圆 14"/>
          <p:cNvSpPr/>
          <p:nvPr/>
        </p:nvSpPr>
        <p:spPr>
          <a:xfrm>
            <a:off x="217805" y="2420888"/>
            <a:ext cx="1588770" cy="50405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6" name="矩形 15"/>
          <p:cNvSpPr/>
          <p:nvPr/>
        </p:nvSpPr>
        <p:spPr>
          <a:xfrm>
            <a:off x="1435337" y="2800235"/>
            <a:ext cx="904415" cy="507832"/>
          </a:xfrm>
          <a:prstGeom prst="rect">
            <a:avLst/>
          </a:prstGeom>
        </p:spPr>
        <p:txBody>
          <a:bodyPr wrap="none">
            <a:spAutoFit/>
          </a:bodyPr>
          <a:lstStyle/>
          <a:p>
            <a:r>
              <a:rPr lang="en-US" altLang="zh-CN" sz="2400" dirty="0">
                <a:solidFill>
                  <a:srgbClr val="C00000"/>
                </a:solidFill>
              </a:rPr>
              <a:t>owes</a:t>
            </a:r>
            <a:endParaRPr lang="zh-CN" altLang="en-US" sz="2400" dirty="0">
              <a:solidFill>
                <a:srgbClr val="C00000"/>
              </a:solidFill>
            </a:endParaRPr>
          </a:p>
        </p:txBody>
      </p:sp>
      <p:sp>
        <p:nvSpPr>
          <p:cNvPr id="17" name="矩形 16"/>
          <p:cNvSpPr/>
          <p:nvPr/>
        </p:nvSpPr>
        <p:spPr>
          <a:xfrm>
            <a:off x="217805" y="3521993"/>
            <a:ext cx="441146" cy="419695"/>
          </a:xfrm>
          <a:prstGeom prst="rect">
            <a:avLst/>
          </a:prstGeom>
        </p:spPr>
        <p:txBody>
          <a:bodyPr wrap="none">
            <a:spAutoFit/>
          </a:bodyPr>
          <a:lstStyle/>
          <a:p>
            <a:r>
              <a:rPr lang="en-US" altLang="zh-CN" sz="2400" dirty="0">
                <a:solidFill>
                  <a:srgbClr val="C00000"/>
                </a:solidFill>
              </a:rPr>
              <a:t>to</a:t>
            </a:r>
            <a:endParaRPr lang="zh-CN" altLang="en-US" sz="2400" dirty="0">
              <a:solidFill>
                <a:srgbClr val="C00000"/>
              </a:solidFill>
            </a:endParaRPr>
          </a:p>
        </p:txBody>
      </p:sp>
      <p:sp>
        <p:nvSpPr>
          <p:cNvPr id="44" name="五角星 43"/>
          <p:cNvSpPr/>
          <p:nvPr/>
        </p:nvSpPr>
        <p:spPr>
          <a:xfrm>
            <a:off x="121092" y="2777232"/>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线形标注 2 8"/>
          <p:cNvSpPr/>
          <p:nvPr/>
        </p:nvSpPr>
        <p:spPr>
          <a:xfrm>
            <a:off x="1435100" y="1848485"/>
            <a:ext cx="1835150" cy="572135"/>
          </a:xfrm>
          <a:prstGeom prst="borderCallout2">
            <a:avLst>
              <a:gd name="adj1" fmla="val 18750"/>
              <a:gd name="adj2" fmla="val -8333"/>
              <a:gd name="adj3" fmla="val 18750"/>
              <a:gd name="adj4" fmla="val -16667"/>
              <a:gd name="adj5" fmla="val 116880"/>
              <a:gd name="adj6" fmla="val -32834"/>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dirty="0" smtClean="0"/>
              <a:t>doubt+less+ly</a:t>
            </a:r>
            <a:endParaRPr lang="en-US" dirty="0"/>
          </a:p>
        </p:txBody>
      </p:sp>
      <p:cxnSp>
        <p:nvCxnSpPr>
          <p:cNvPr id="13" name="直接连接符 12"/>
          <p:cNvCxnSpPr/>
          <p:nvPr/>
        </p:nvCxnSpPr>
        <p:spPr>
          <a:xfrm flipV="1">
            <a:off x="4366260" y="980440"/>
            <a:ext cx="2654300" cy="37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366260" y="1331595"/>
            <a:ext cx="4453890" cy="8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354195" y="1714500"/>
            <a:ext cx="4453890" cy="8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366260" y="2129790"/>
            <a:ext cx="1141730" cy="3175"/>
          </a:xfrm>
          <a:prstGeom prst="line">
            <a:avLst/>
          </a:prstGeom>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222749" y="4203925"/>
            <a:ext cx="4715509"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获得青年成就奖表明努力工作和决心是有回报的。我非常感谢考文垂大学的工作人员</a:t>
            </a:r>
            <a:r>
              <a:rPr lang="en-US" altLang="zh-CN" dirty="0" smtClean="0"/>
              <a:t>, </a:t>
            </a:r>
            <a:r>
              <a:rPr lang="zh-CN" altLang="en-US" dirty="0">
                <a:sym typeface="+mn-ea"/>
              </a:rPr>
              <a:t>特别是在英语不是我的母语情况下，</a:t>
            </a:r>
            <a:r>
              <a:rPr lang="zh-CN" altLang="en-US" dirty="0" smtClean="0"/>
              <a:t>给予我的支持和我所需要的资源，如果不是这样，我就不会有今天的成就。考文垂大学对我今天的成就产生了巨大的影响。它帮我增强了自信，培养了团队合作精神和领导能力。</a:t>
            </a:r>
            <a:endParaRPr lang="zh-CN"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par>
                                <p:cTn id="29" presetID="3" presetClass="entr" presetSubtype="1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linds(horizontal)">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linds(horizont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linds(horizontal)">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blinds(horizontal)">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linds(horizontal)">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blinds(horizontal)">
                                      <p:cBhvr>
                                        <p:cTn id="71" dur="500"/>
                                        <p:tgtEl>
                                          <p:spTgt spid="16"/>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linds(horizontal)">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blinds(horizontal)">
                                      <p:cBhvr>
                                        <p:cTn id="79" dur="500"/>
                                        <p:tgtEl>
                                          <p:spTgt spid="44"/>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blinds(horizontal)">
                                      <p:cBhvr>
                                        <p:cTn id="8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animBg="1"/>
      <p:bldP spid="9" grpId="0" animBg="1"/>
      <p:bldP spid="12" grpId="0" animBg="1"/>
      <p:bldP spid="10" grpId="0" animBg="1"/>
      <p:bldP spid="11" grpId="0" animBg="1"/>
      <p:bldP spid="8" grpId="0" animBg="1"/>
      <p:bldP spid="4" grpId="0" bldLvl="0" animBg="1"/>
      <p:bldP spid="44" grpId="0" animBg="1"/>
      <p:bldP spid="16" grpId="0"/>
      <p:bldP spid="17"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555625"/>
            <a:ext cx="7886700" cy="2308860"/>
          </a:xfrm>
        </p:spPr>
        <p:style>
          <a:lnRef idx="2">
            <a:schemeClr val="accent2"/>
          </a:lnRef>
          <a:fillRef idx="1">
            <a:schemeClr val="lt1"/>
          </a:fillRef>
          <a:effectRef idx="0">
            <a:schemeClr val="accent2"/>
          </a:effectRef>
          <a:fontRef idx="minor">
            <a:schemeClr val="dk1"/>
          </a:fontRef>
        </p:style>
        <p:txBody>
          <a:bodyPr>
            <a:normAutofit lnSpcReduction="20000"/>
          </a:bodyPr>
          <a:lstStyle/>
          <a:p>
            <a:pPr fontAlgn="auto">
              <a:lnSpc>
                <a:spcPct val="150000"/>
              </a:lnSpc>
              <a:spcBef>
                <a:spcPts val="700"/>
              </a:spcBef>
            </a:pPr>
            <a:r>
              <a:rPr lang="zh-CN" altLang="en-US" dirty="0" smtClean="0"/>
              <a:t>仿写</a:t>
            </a:r>
            <a:r>
              <a:rPr lang="en-US" altLang="zh-CN" dirty="0" smtClean="0"/>
              <a:t>(</a:t>
            </a:r>
            <a:r>
              <a:rPr lang="zh-CN" altLang="en-US" dirty="0" smtClean="0"/>
              <a:t>应用文写作</a:t>
            </a:r>
            <a:r>
              <a:rPr lang="en-US" altLang="zh-CN" dirty="0" smtClean="0"/>
              <a:t>)</a:t>
            </a:r>
            <a:endParaRPr lang="en-US" altLang="zh-CN" dirty="0" smtClean="0"/>
          </a:p>
          <a:p>
            <a:pPr marL="0" indent="0" fontAlgn="auto">
              <a:lnSpc>
                <a:spcPct val="150000"/>
              </a:lnSpc>
              <a:spcBef>
                <a:spcPts val="700"/>
              </a:spcBef>
              <a:buNone/>
            </a:pPr>
            <a:r>
              <a:rPr lang="zh-CN" altLang="en-US" dirty="0" smtClean="0">
                <a:latin typeface="Comic Sans MS" panose="030F0702030302020204" pitchFamily="66" charset="0"/>
                <a:sym typeface="+mn-ea"/>
              </a:rPr>
              <a:t>      我们十分感谢</a:t>
            </a:r>
            <a:r>
              <a:rPr lang="en-US" altLang="zh-CN" dirty="0" smtClean="0">
                <a:latin typeface="Comic Sans MS" panose="030F0702030302020204" pitchFamily="66" charset="0"/>
                <a:sym typeface="+mn-ea"/>
              </a:rPr>
              <a:t>Ashville College</a:t>
            </a:r>
            <a:r>
              <a:rPr lang="zh-CN" altLang="en-US" dirty="0" smtClean="0">
                <a:latin typeface="Comic Sans MS" panose="030F0702030302020204" pitchFamily="66" charset="0"/>
                <a:sym typeface="+mn-ea"/>
              </a:rPr>
              <a:t>的老师们，尤其是英语不是我们的母语的情况下，给了我们无私的帮助和指导，如果没有这些，我们就不可能取得如此大的进步。</a:t>
            </a:r>
            <a:endParaRPr lang="zh-CN" altLang="en-US" dirty="0"/>
          </a:p>
        </p:txBody>
      </p:sp>
      <p:sp>
        <p:nvSpPr>
          <p:cNvPr id="5" name="矩形 4"/>
          <p:cNvSpPr/>
          <p:nvPr/>
        </p:nvSpPr>
        <p:spPr>
          <a:xfrm>
            <a:off x="628650" y="3235325"/>
            <a:ext cx="7920355" cy="266446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l" defTabSz="685800">
              <a:lnSpc>
                <a:spcPct val="150000"/>
              </a:lnSpc>
              <a:spcBef>
                <a:spcPts val="700"/>
              </a:spcBef>
              <a:buFont typeface="Arial" panose="020B0604020202020204" pitchFamily="34" charset="0"/>
            </a:pPr>
            <a:r>
              <a:rPr lang="en-US" altLang="zh-CN" sz="2400" dirty="0" smtClean="0">
                <a:solidFill>
                  <a:srgbClr val="FF0000"/>
                </a:solidFill>
                <a:latin typeface="Comic Sans MS" panose="030F0702030302020204" pitchFamily="66" charset="0"/>
                <a:ea typeface="微软雅黑" panose="020B0503020204020204" charset="-122"/>
                <a:sym typeface="+mn-ea"/>
              </a:rPr>
              <a:t>     We are grateful </a:t>
            </a:r>
            <a:r>
              <a:rPr lang="en-US" altLang="zh-CN" sz="2400" dirty="0">
                <a:solidFill>
                  <a:srgbClr val="FF0000"/>
                </a:solidFill>
                <a:latin typeface="Comic Sans MS" panose="030F0702030302020204" pitchFamily="66" charset="0"/>
                <a:ea typeface="微软雅黑" panose="020B0503020204020204" charset="-122"/>
                <a:sym typeface="+mn-ea"/>
              </a:rPr>
              <a:t>to </a:t>
            </a:r>
            <a:r>
              <a:rPr lang="en-US" altLang="zh-CN" sz="2400" dirty="0" smtClean="0">
                <a:solidFill>
                  <a:srgbClr val="1B06BA"/>
                </a:solidFill>
                <a:latin typeface="Comic Sans MS" panose="030F0702030302020204" pitchFamily="66" charset="0"/>
                <a:ea typeface="微软雅黑" panose="020B0503020204020204" charset="-122"/>
                <a:sym typeface="+mn-ea"/>
              </a:rPr>
              <a:t>the teachers who </a:t>
            </a:r>
            <a:r>
              <a:rPr lang="en-US" altLang="zh-CN" sz="2400" dirty="0">
                <a:solidFill>
                  <a:srgbClr val="1B06BA"/>
                </a:solidFill>
                <a:latin typeface="Comic Sans MS" panose="030F0702030302020204" pitchFamily="66" charset="0"/>
                <a:ea typeface="微软雅黑" panose="020B0503020204020204" charset="-122"/>
                <a:sym typeface="+mn-ea"/>
              </a:rPr>
              <a:t>gave </a:t>
            </a:r>
            <a:r>
              <a:rPr lang="en-US" altLang="zh-CN" sz="2400" dirty="0" smtClean="0">
                <a:solidFill>
                  <a:srgbClr val="1B06BA"/>
                </a:solidFill>
                <a:latin typeface="Comic Sans MS" panose="030F0702030302020204" pitchFamily="66" charset="0"/>
                <a:ea typeface="微软雅黑" panose="020B0503020204020204" charset="-122"/>
                <a:sym typeface="+mn-ea"/>
              </a:rPr>
              <a:t>us unreserved help and guidance we need, </a:t>
            </a:r>
            <a:r>
              <a:rPr lang="en-US" altLang="zh-CN" sz="2400" dirty="0">
                <a:solidFill>
                  <a:srgbClr val="1B06BA"/>
                </a:solidFill>
                <a:latin typeface="Comic Sans MS" panose="030F0702030302020204" pitchFamily="66" charset="0"/>
                <a:ea typeface="微软雅黑" panose="020B0503020204020204" charset="-122"/>
                <a:sym typeface="+mn-ea"/>
              </a:rPr>
              <a:t>especially </a:t>
            </a:r>
            <a:r>
              <a:rPr lang="en-US" altLang="zh-CN" sz="2400" dirty="0">
                <a:solidFill>
                  <a:srgbClr val="FF0000"/>
                </a:solidFill>
                <a:latin typeface="Comic Sans MS" panose="030F0702030302020204" pitchFamily="66" charset="0"/>
                <a:ea typeface="微软雅黑" panose="020B0503020204020204" charset="-122"/>
                <a:sym typeface="+mn-ea"/>
              </a:rPr>
              <a:t>with</a:t>
            </a:r>
            <a:r>
              <a:rPr lang="en-US" altLang="zh-CN" sz="2400" dirty="0">
                <a:solidFill>
                  <a:srgbClr val="1B06BA"/>
                </a:solidFill>
                <a:latin typeface="Comic Sans MS" panose="030F0702030302020204" pitchFamily="66" charset="0"/>
                <a:ea typeface="微软雅黑" panose="020B0503020204020204" charset="-122"/>
                <a:sym typeface="+mn-ea"/>
              </a:rPr>
              <a:t> English not being </a:t>
            </a:r>
            <a:r>
              <a:rPr lang="en-US" altLang="zh-CN" sz="2400" dirty="0" smtClean="0">
                <a:solidFill>
                  <a:srgbClr val="1B06BA"/>
                </a:solidFill>
                <a:latin typeface="Comic Sans MS" panose="030F0702030302020204" pitchFamily="66" charset="0"/>
                <a:ea typeface="微软雅黑" panose="020B0503020204020204" charset="-122"/>
                <a:sym typeface="+mn-ea"/>
              </a:rPr>
              <a:t>our </a:t>
            </a:r>
            <a:r>
              <a:rPr lang="en-US" altLang="zh-CN" sz="2400" dirty="0">
                <a:solidFill>
                  <a:srgbClr val="1B06BA"/>
                </a:solidFill>
                <a:latin typeface="Comic Sans MS" panose="030F0702030302020204" pitchFamily="66" charset="0"/>
                <a:ea typeface="微软雅黑" panose="020B0503020204020204" charset="-122"/>
                <a:sym typeface="+mn-ea"/>
              </a:rPr>
              <a:t>first language, </a:t>
            </a:r>
            <a:r>
              <a:rPr lang="en-US" altLang="zh-CN" sz="2400" dirty="0">
                <a:solidFill>
                  <a:srgbClr val="FF0000"/>
                </a:solidFill>
                <a:latin typeface="Comic Sans MS" panose="030F0702030302020204" pitchFamily="66" charset="0"/>
                <a:ea typeface="微软雅黑" panose="020B0503020204020204" charset="-122"/>
                <a:sym typeface="+mn-ea"/>
              </a:rPr>
              <a:t>and without that </a:t>
            </a:r>
            <a:r>
              <a:rPr lang="en-US" altLang="zh-CN" sz="2400" dirty="0" smtClean="0">
                <a:solidFill>
                  <a:srgbClr val="FF0000"/>
                </a:solidFill>
                <a:latin typeface="Comic Sans MS" panose="030F0702030302020204" pitchFamily="66" charset="0"/>
                <a:ea typeface="微软雅黑" panose="020B0503020204020204" charset="-122"/>
                <a:sym typeface="+mn-ea"/>
              </a:rPr>
              <a:t>we </a:t>
            </a:r>
            <a:r>
              <a:rPr lang="en-US" altLang="zh-CN" sz="2400" dirty="0">
                <a:solidFill>
                  <a:srgbClr val="FF0000"/>
                </a:solidFill>
                <a:latin typeface="Comic Sans MS" panose="030F0702030302020204" pitchFamily="66" charset="0"/>
                <a:ea typeface="微软雅黑" panose="020B0503020204020204" charset="-122"/>
                <a:sym typeface="+mn-ea"/>
              </a:rPr>
              <a:t>would not have </a:t>
            </a:r>
            <a:r>
              <a:rPr lang="en-US" altLang="zh-CN" sz="2400" dirty="0" smtClean="0">
                <a:solidFill>
                  <a:srgbClr val="FF0000"/>
                </a:solidFill>
                <a:latin typeface="Comic Sans MS" panose="030F0702030302020204" pitchFamily="66" charset="0"/>
                <a:ea typeface="微软雅黑" panose="020B0503020204020204" charset="-122"/>
                <a:sym typeface="+mn-ea"/>
              </a:rPr>
              <a:t>made such great progress</a:t>
            </a:r>
            <a:r>
              <a:rPr lang="en-US" altLang="zh-CN" sz="2400" dirty="0">
                <a:solidFill>
                  <a:srgbClr val="FF0000"/>
                </a:solidFill>
                <a:latin typeface="Comic Sans MS" panose="030F0702030302020204" pitchFamily="66" charset="0"/>
                <a:ea typeface="微软雅黑" panose="020B0503020204020204" charset="-122"/>
                <a:sym typeface="+mn-ea"/>
              </a:rPr>
              <a:t>.</a:t>
            </a: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TEMPLATE_CATEGORY" val="custom"/>
  <p:tag name="KSO_WM_TEMPLATE_INDEX" val="20185044"/>
</p:tagLst>
</file>

<file path=ppt/tags/tag101.xml><?xml version="1.0" encoding="utf-8"?>
<p:tagLst xmlns:p="http://schemas.openxmlformats.org/presentationml/2006/main">
  <p:tag name="KSO_WM_TEMPLATE_CATEGORY" val="custom"/>
  <p:tag name="KSO_WM_TEMPLATE_INDEX" val="20185044"/>
</p:tagLst>
</file>

<file path=ppt/tags/tag102.xml><?xml version="1.0" encoding="utf-8"?>
<p:tagLst xmlns:p="http://schemas.openxmlformats.org/presentationml/2006/main">
  <p:tag name="KSO_WM_BEAUTIFY_FLAG" val="#wm#"/>
  <p:tag name="KSO_WM_TEMPLATE_CATEGORY" val="custom"/>
  <p:tag name="KSO_WM_TEMPLATE_INDEX" val="20185044"/>
</p:tagLst>
</file>

<file path=ppt/tags/tag103.xml><?xml version="1.0" encoding="utf-8"?>
<p:tagLst xmlns:p="http://schemas.openxmlformats.org/presentationml/2006/main">
  <p:tag name="KSO_WM_TEMPLATE_CATEGORY" val="custom"/>
  <p:tag name="KSO_WM_TEMPLATE_INDEX" val="20185044"/>
</p:tagLst>
</file>

<file path=ppt/tags/tag104.xml><?xml version="1.0" encoding="utf-8"?>
<p:tagLst xmlns:p="http://schemas.openxmlformats.org/presentationml/2006/main">
  <p:tag name="KSO_WM_TEMPLATE_CATEGORY" val="custom"/>
  <p:tag name="KSO_WM_TEMPLATE_INDEX" val="20185044"/>
</p:tagLst>
</file>

<file path=ppt/tags/tag105.xml><?xml version="1.0" encoding="utf-8"?>
<p:tagLst xmlns:p="http://schemas.openxmlformats.org/presentationml/2006/main">
  <p:tag name="KSO_WM_TEMPLATE_CATEGORY" val="custom"/>
  <p:tag name="KSO_WM_TEMPLATE_INDEX" val="20185044"/>
</p:tagLst>
</file>

<file path=ppt/tags/tag106.xml><?xml version="1.0" encoding="utf-8"?>
<p:tagLst xmlns:p="http://schemas.openxmlformats.org/presentationml/2006/main">
  <p:tag name="KSO_WM_TEMPLATE_CATEGORY" val="custom"/>
  <p:tag name="KSO_WM_TEMPLATE_INDEX" val="20185044"/>
</p:tagLst>
</file>

<file path=ppt/tags/tag107.xml><?xml version="1.0" encoding="utf-8"?>
<p:tagLst xmlns:p="http://schemas.openxmlformats.org/presentationml/2006/main">
  <p:tag name="KSO_WM_TEMPLATE_CATEGORY" val="custom"/>
  <p:tag name="KSO_WM_TEMPLATE_INDEX" val="20185044"/>
</p:tagLst>
</file>

<file path=ppt/tags/tag108.xml><?xml version="1.0" encoding="utf-8"?>
<p:tagLst xmlns:p="http://schemas.openxmlformats.org/presentationml/2006/main">
  <p:tag name="KSO_WM_TEMPLATE_CATEGORY" val="custom"/>
  <p:tag name="KSO_WM_TEMPLATE_INDEX" val="20185044"/>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187706_5*l_h_i*1_5_2"/>
  <p:tag name="KSO_WM_TEMPLATE_CATEGORY" val="diagram"/>
  <p:tag name="KSO_WM_TEMPLATE_INDEX" val="20187706"/>
  <p:tag name="KSO_WM_UNIT_LAYERLEVEL" val="1_1_1"/>
  <p:tag name="KSO_WM_TAG_VERSION" val="1.0"/>
  <p:tag name="KSO_WM_BEAUTIFY_FLAG" val="#wm#"/>
  <p:tag name="KSO_WM_UNIT_FILL_FORE_SCHEMECOLOR_INDEX" val="9"/>
  <p:tag name="KSO_WM_UNIT_FILL_TYPE" val="1"/>
  <p:tag name="KSO_WM_UNIT_TEXT_FILL_FORE_SCHEMECOLOR_INDEX" val="10"/>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7706_5*l_h_i*1_1_1"/>
  <p:tag name="KSO_WM_TEMPLATE_CATEGORY" val="diagram"/>
  <p:tag name="KSO_WM_TEMPLATE_INDEX" val="20187706"/>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11.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7706_5*l_h_a*1_1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87706_5*l_h_i*1_2_1"/>
  <p:tag name="KSO_WM_TEMPLATE_CATEGORY" val="diagram"/>
  <p:tag name="KSO_WM_TEMPLATE_INDEX" val="20187706"/>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13.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7706_5*l_h_a*1_2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6"/>
  <p:tag name="KSO_WM_UNIT_TEXT_FILL_TYPE"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7706_5*l_h_i*1_3_1"/>
  <p:tag name="KSO_WM_TEMPLATE_CATEGORY" val="diagram"/>
  <p:tag name="KSO_WM_TEMPLATE_INDEX" val="20187706"/>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15.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7706_5*l_h_a*1_3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7"/>
  <p:tag name="KSO_WM_UNIT_TEXT_FILL_TYPE"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87706_5*l_h_i*1_4_1"/>
  <p:tag name="KSO_WM_TEMPLATE_CATEGORY" val="diagram"/>
  <p:tag name="KSO_WM_TEMPLATE_INDEX" val="20187706"/>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117.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87706_5*l_h_a*1_4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8"/>
  <p:tag name="KSO_WM_UNIT_TEXT_FILL_TYPE"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187706_5*l_h_i*1_5_1"/>
  <p:tag name="KSO_WM_TEMPLATE_CATEGORY" val="diagram"/>
  <p:tag name="KSO_WM_TEMPLATE_INDEX" val="20187706"/>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Lst>
</file>

<file path=ppt/tags/tag119.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87706_5*l_h_a*1_5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9"/>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87706_5*l_h_i*1_4_2"/>
  <p:tag name="KSO_WM_TEMPLATE_CATEGORY" val="diagram"/>
  <p:tag name="KSO_WM_TEMPLATE_INDEX" val="20187706"/>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87706_5*l_h_i*1_3_2"/>
  <p:tag name="KSO_WM_TEMPLATE_CATEGORY" val="diagram"/>
  <p:tag name="KSO_WM_TEMPLATE_INDEX" val="20187706"/>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87706_5*l_h_i*1_2_2"/>
  <p:tag name="KSO_WM_TEMPLATE_CATEGORY" val="diagram"/>
  <p:tag name="KSO_WM_TEMPLATE_INDEX" val="20187706"/>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87706_5*l_h_i*1_1_2"/>
  <p:tag name="KSO_WM_TEMPLATE_CATEGORY" val="diagram"/>
  <p:tag name="KSO_WM_TEMPLATE_INDEX" val="2018770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24.xml><?xml version="1.0" encoding="utf-8"?>
<p:tagLst xmlns:p="http://schemas.openxmlformats.org/presentationml/2006/main">
  <p:tag name="KSO_WM_SLIDE_ID" val="custom20185044_17"/>
  <p:tag name="KSO_WM_SLIDE_INDEX" val="17"/>
  <p:tag name="KSO_WM_SLIDE_ITEM_CNT" val="5"/>
  <p:tag name="KSO_WM_SLIDE_LAYOUT" val="a_l"/>
  <p:tag name="KSO_WM_SLIDE_LAYOUT_CNT" val="1_1"/>
  <p:tag name="KSO_WM_SLIDE_TYPE" val="text"/>
  <p:tag name="KSO_WM_BEAUTIFY_FLAG" val="#wm#"/>
  <p:tag name="KSO_WM_SLIDE_POSITION" val="142.484*154.119"/>
  <p:tag name="KSO_WM_SLIDE_SIZE" val="393.254*287.49"/>
  <p:tag name="KSO_WM_TEMPLATE_CATEGORY" val="custom"/>
  <p:tag name="KSO_WM_TEMPLATE_INDEX" val="20185044"/>
  <p:tag name="KSO_WM_DIAGRAM_GROUP_CODE" val="l1-2"/>
  <p:tag name="KSO_WM_TAG_VERSION" val="1.0"/>
  <p:tag name="KSO_WM_SLIDE_SUBTYPE" val="diag"/>
  <p:tag name="KSO_WM_TEMPLATE_SUBCATEGORY" val="0"/>
  <p:tag name="KSO_WM_SLIDE_DIAGTYPE" val="l"/>
</p:tagLst>
</file>

<file path=ppt/tags/tag125.xml><?xml version="1.0" encoding="utf-8"?>
<p:tagLst xmlns:p="http://schemas.openxmlformats.org/presentationml/2006/main">
  <p:tag name="KSO_WM_TEMPLATE_CATEGORY" val="custom"/>
  <p:tag name="KSO_WM_TEMPLATE_INDEX" val="20185044"/>
  <p:tag name="KSO_WM_UNIT_TYPE" val="a"/>
  <p:tag name="KSO_WM_UNIT_INDEX" val="1"/>
  <p:tag name="KSO_WM_UNIT_ID" val="custom20185044_23*a*1"/>
  <p:tag name="KSO_WM_UNIT_LAYERLEVEL" val="1"/>
  <p:tag name="KSO_WM_UNIT_VALUE" val="5"/>
  <p:tag name="KSO_WM_UNIT_ISCONTENTSTITLE" val="0"/>
  <p:tag name="KSO_WM_UNIT_HIGHLIGHT" val="0"/>
  <p:tag name="KSO_WM_UNIT_COMPATIBLE" val="0"/>
  <p:tag name="KSO_WM_BEAUTIFY_FLAG" val="#wm#"/>
  <p:tag name="KSO_WM_TAG_VERSION" val="1.0"/>
  <p:tag name="KSO_WM_UNIT_PRESET_TEXT" val="谢谢观看"/>
  <p:tag name="KSO_WM_UNIT_NOCLEAR" val="0"/>
  <p:tag name="KSO_WM_UNIT_DIAGRAM_ISNUMVISUAL" val="0"/>
  <p:tag name="KSO_WM_UNIT_DIAGRAM_ISREFERUNIT" val="0"/>
</p:tagLst>
</file>

<file path=ppt/tags/tag126.xml><?xml version="1.0" encoding="utf-8"?>
<p:tagLst xmlns:p="http://schemas.openxmlformats.org/presentationml/2006/main">
  <p:tag name="KSO_WM_TEMPLATE_CATEGORY" val="custom"/>
  <p:tag name="KSO_WM_TEMPLATE_INDEX" val="20185044"/>
  <p:tag name="KSO_WM_TAG_VERSION" val="1.0"/>
  <p:tag name="KSO_WM_SLIDE_ID" val="custom20185044_23"/>
  <p:tag name="KSO_WM_SLIDE_INDEX" val="23"/>
  <p:tag name="KSO_WM_SLIDE_ITEM_CNT" val="0"/>
  <p:tag name="KSO_WM_SLIDE_LAYOUT" val="a_b"/>
  <p:tag name="KSO_WM_SLIDE_LAYOUT_CNT" val="1_1"/>
  <p:tag name="KSO_WM_SLIDE_TYPE" val="endPage"/>
  <p:tag name="KSO_WM_BEAUTIFY_FLAG" val="#wm#"/>
  <p:tag name="KSO_WM_SLIDE_SUBTYPE" val="pureTxt"/>
  <p:tag name="KSO_WM_TEMPLATE_SUBCATEGORY" val="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5044"/>
</p:tagLst>
</file>

<file path=ppt/tags/tag69.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50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3.xml><?xml version="1.0" encoding="utf-8"?>
<p:tagLst xmlns:p="http://schemas.openxmlformats.org/presentationml/2006/main">
  <p:tag name="KSO_WM_TEMPLATE_CATEGORY" val="custom"/>
  <p:tag name="KSO_WM_TEMPLATE_INDEX" val="20185044"/>
  <p:tag name="KSO_WM_TAG_VERSION" val="1.0"/>
  <p:tag name="KSO_WM_BEAUTIFY_FLAG" val="#wm#"/>
  <p:tag name="KSO_WM_TEMPLATE_THUMBS_INDEX" val="1、6、8、16、19、20、23"/>
  <p:tag name="KSO_WM_TEMPLATE_SUBCATEGORY" val="0"/>
</p:tagLst>
</file>

<file path=ppt/tags/tag74.xml><?xml version="1.0" encoding="utf-8"?>
<p:tagLst xmlns:p="http://schemas.openxmlformats.org/presentationml/2006/main">
  <p:tag name="KSO_WM_TEMPLATE_CATEGORY" val="custom"/>
  <p:tag name="KSO_WM_TEMPLATE_INDEX" val="20185044"/>
</p:tagLst>
</file>

<file path=ppt/tags/tag75.xml><?xml version="1.0" encoding="utf-8"?>
<p:tagLst xmlns:p="http://schemas.openxmlformats.org/presentationml/2006/main">
  <p:tag name="KSO_WM_TEMPLATE_CATEGORY" val="custom"/>
  <p:tag name="KSO_WM_TEMPLATE_INDEX" val="20185044"/>
  <p:tag name="KSO_WM_UNIT_TYPE" val="e"/>
  <p:tag name="KSO_WM_UNIT_INDEX" val="1"/>
  <p:tag name="KSO_WM_UNIT_LAYERLEVEL" val="1"/>
  <p:tag name="KSO_WM_UNIT_VALUE" val="1"/>
  <p:tag name="KSO_WM_UNIT_HIGHLIGHT" val="0"/>
  <p:tag name="KSO_WM_UNIT_COMPATIBLE" val="1"/>
  <p:tag name="KSO_WM_BEAUTIFY_FLAG" val="#wm#"/>
  <p:tag name="KSO_WM_TAG_VERSION" val="1.0"/>
  <p:tag name="KSO_WM_UNIT_ID" val="custom20185044_6*e*1"/>
  <p:tag name="KSO_WM_UNIT_PRESET_TEXT" val="1"/>
  <p:tag name="KSO_WM_UNIT_NOCLEAR" val="0"/>
  <p:tag name="KSO_WM_UNIT_DIAGRAM_ISNUMVISUAL" val="0"/>
  <p:tag name="KSO_WM_UNIT_DIAGRAM_ISREFERUNIT" val="0"/>
</p:tagLst>
</file>

<file path=ppt/tags/tag76.xml><?xml version="1.0" encoding="utf-8"?>
<p:tagLst xmlns:p="http://schemas.openxmlformats.org/presentationml/2006/main">
  <p:tag name="KSO_WM_TEMPLATE_CATEGORY" val="custom"/>
  <p:tag name="KSO_WM_TEMPLATE_INDEX" val="20185044"/>
  <p:tag name="KSO_WM_UNIT_TYPE" val="b"/>
  <p:tag name="KSO_WM_UNIT_INDEX" val="1"/>
  <p:tag name="KSO_WM_UNIT_ID" val="custom20185044_6*b*1"/>
  <p:tag name="KSO_WM_UNIT_LAYERLEVEL" val="1"/>
  <p:tag name="KSO_WM_UNIT_VALUE" val="44"/>
  <p:tag name="KSO_WM_UNIT_ISCONTENTSTITLE" val="0"/>
  <p:tag name="KSO_WM_UNIT_HIGHLIGHT" val="0"/>
  <p:tag name="KSO_WM_UNIT_COMPATIBLE" val="0"/>
  <p:tag name="KSO_WM_BEAUTIFY_FLAG" val="#wm#"/>
  <p:tag name="KSO_WM_TAG_VERSION" val="1.0"/>
  <p:tag name="KSO_WM_UNIT_PRESET_TEXT" val="Lorem ipsum dolor sit amet"/>
  <p:tag name="KSO_WM_UNIT_NOCLEAR" val="0"/>
  <p:tag name="KSO_WM_UNIT_DIAGRAM_ISNUMVISUAL" val="0"/>
  <p:tag name="KSO_WM_UNIT_DIAGRAM_ISREFERUNIT" val="0"/>
</p:tagLst>
</file>

<file path=ppt/tags/tag77.xml><?xml version="1.0" encoding="utf-8"?>
<p:tagLst xmlns:p="http://schemas.openxmlformats.org/presentationml/2006/main">
  <p:tag name="KSO_WM_TEMPLATE_CATEGORY" val="custom"/>
  <p:tag name="KSO_WM_TEMPLATE_INDEX" val="20185044"/>
  <p:tag name="KSO_WM_UNIT_TYPE" val="a"/>
  <p:tag name="KSO_WM_UNIT_INDEX" val="1"/>
  <p:tag name="KSO_WM_UNIT_ID" val="custom20185044_6*a*1"/>
  <p:tag name="KSO_WM_UNIT_LAYERLEVEL" val="1"/>
  <p:tag name="KSO_WM_UNIT_VALUE" val="18"/>
  <p:tag name="KSO_WM_UNIT_ISCONTENTSTITLE" val="0"/>
  <p:tag name="KSO_WM_UNIT_HIGHLIGHT" val="0"/>
  <p:tag name="KSO_WM_UNIT_COMPATIBLE" val="0"/>
  <p:tag name="KSO_WM_BEAUTIFY_FLAG" val="#wm#"/>
  <p:tag name="KSO_WM_TAG_VERSION" val="1.0"/>
  <p:tag name="KSO_WM_UNIT_PRESET_TEXT" val="SECTION TITLE"/>
  <p:tag name="KSO_WM_UNIT_NOCLEAR" val="0"/>
  <p:tag name="KSO_WM_UNIT_DIAGRAM_ISNUMVISUAL" val="0"/>
  <p:tag name="KSO_WM_UNIT_DIAGRAM_ISREFERUNIT" val="0"/>
</p:tagLst>
</file>

<file path=ppt/tags/tag78.xml><?xml version="1.0" encoding="utf-8"?>
<p:tagLst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79211_6"/>
  <p:tag name="KSO_WM_TEMPLATE_INDEX" val="20185044"/>
  <p:tag name="KSO_WM_SLIDE_INDEX" val="6"/>
  <p:tag name="KSO_WM_TEMPLATE_SUBCATEGORY" val="0"/>
  <p:tag name="KSO_WM_TEMPLATE_CATEGORY" val="custom"/>
  <p:tag name="KSO_WM_SLIDE_ID" val="custom20185044_6"/>
  <p:tag name="KSO_WM_SLIDE_SUBTYPE" val="pureTxt"/>
</p:tagLst>
</file>

<file path=ppt/tags/tag79.xml><?xml version="1.0" encoding="utf-8"?>
<p:tagLst xmlns:p="http://schemas.openxmlformats.org/presentationml/2006/main">
  <p:tag name="KSO_WM_TEMPLATE_CATEGORY" val="custom"/>
  <p:tag name="KSO_WM_TEMPLATE_INDEX" val="201850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5044"/>
</p:tagLst>
</file>

<file path=ppt/tags/tag81.xml><?xml version="1.0" encoding="utf-8"?>
<p:tagLst xmlns:p="http://schemas.openxmlformats.org/presentationml/2006/main">
  <p:tag name="KSO_WM_BEAUTIFY_FLAG" val="#wm#"/>
  <p:tag name="KSO_WM_TEMPLATE_CATEGORY" val="custom"/>
  <p:tag name="KSO_WM_TEMPLATE_INDEX" val="20185044"/>
</p:tagLst>
</file>

<file path=ppt/tags/tag82.xml><?xml version="1.0" encoding="utf-8"?>
<p:tagLst xmlns:p="http://schemas.openxmlformats.org/presentationml/2006/main">
  <p:tag name="KSO_WM_TEMPLATE_CATEGORY" val="custom"/>
  <p:tag name="KSO_WM_TEMPLATE_INDEX" val="20185044"/>
</p:tagLst>
</file>

<file path=ppt/tags/tag83.xml><?xml version="1.0" encoding="utf-8"?>
<p:tagLst xmlns:p="http://schemas.openxmlformats.org/presentationml/2006/main">
  <p:tag name="KSO_WM_TEMPLATE_CATEGORY" val="custom"/>
  <p:tag name="KSO_WM_TEMPLATE_INDEX" val="20185044"/>
</p:tagLst>
</file>

<file path=ppt/tags/tag84.xml><?xml version="1.0" encoding="utf-8"?>
<p:tagLst xmlns:p="http://schemas.openxmlformats.org/presentationml/2006/main">
  <p:tag name="KSO_WM_TEMPLATE_CATEGORY" val="custom"/>
  <p:tag name="KSO_WM_TEMPLATE_INDEX" val="20185044"/>
</p:tagLst>
</file>

<file path=ppt/tags/tag85.xml><?xml version="1.0" encoding="utf-8"?>
<p:tagLst xmlns:p="http://schemas.openxmlformats.org/presentationml/2006/main">
  <p:tag name="KSO_WM_TEMPLATE_CATEGORY" val="custom"/>
  <p:tag name="KSO_WM_TEMPLATE_INDEX" val="20185044"/>
</p:tagLst>
</file>

<file path=ppt/tags/tag86.xml><?xml version="1.0" encoding="utf-8"?>
<p:tagLst xmlns:p="http://schemas.openxmlformats.org/presentationml/2006/main">
  <p:tag name="KSO_WM_TEMPLATE_CATEGORY" val="custom"/>
  <p:tag name="KSO_WM_TEMPLATE_INDEX" val="20185044"/>
  <p:tag name="KSO_WM_UNIT_TYPE" val="e"/>
  <p:tag name="KSO_WM_UNIT_INDEX" val="1"/>
  <p:tag name="KSO_WM_UNIT_LAYERLEVEL" val="1"/>
  <p:tag name="KSO_WM_UNIT_VALUE" val="1"/>
  <p:tag name="KSO_WM_UNIT_HIGHLIGHT" val="0"/>
  <p:tag name="KSO_WM_UNIT_COMPATIBLE" val="1"/>
  <p:tag name="KSO_WM_BEAUTIFY_FLAG" val="#wm#"/>
  <p:tag name="KSO_WM_TAG_VERSION" val="1.0"/>
  <p:tag name="KSO_WM_UNIT_ID" val="custom20185044_6*e*1"/>
  <p:tag name="KSO_WM_UNIT_PRESET_TEXT" val="1"/>
  <p:tag name="KSO_WM_UNIT_NOCLEAR" val="0"/>
  <p:tag name="KSO_WM_UNIT_DIAGRAM_ISNUMVISUAL" val="0"/>
  <p:tag name="KSO_WM_UNIT_DIAGRAM_ISREFERUNIT" val="0"/>
</p:tagLst>
</file>

<file path=ppt/tags/tag87.xml><?xml version="1.0" encoding="utf-8"?>
<p:tagLst xmlns:p="http://schemas.openxmlformats.org/presentationml/2006/main">
  <p:tag name="KSO_WM_TEMPLATE_CATEGORY" val="custom"/>
  <p:tag name="KSO_WM_TEMPLATE_INDEX" val="20185044"/>
  <p:tag name="KSO_WM_UNIT_TYPE" val="b"/>
  <p:tag name="KSO_WM_UNIT_INDEX" val="1"/>
  <p:tag name="KSO_WM_UNIT_ID" val="custom20185044_6*b*1"/>
  <p:tag name="KSO_WM_UNIT_LAYERLEVEL" val="1"/>
  <p:tag name="KSO_WM_UNIT_VALUE" val="44"/>
  <p:tag name="KSO_WM_UNIT_ISCONTENTSTITLE" val="0"/>
  <p:tag name="KSO_WM_UNIT_HIGHLIGHT" val="0"/>
  <p:tag name="KSO_WM_UNIT_COMPATIBLE" val="0"/>
  <p:tag name="KSO_WM_BEAUTIFY_FLAG" val="#wm#"/>
  <p:tag name="KSO_WM_TAG_VERSION" val="1.0"/>
  <p:tag name="KSO_WM_UNIT_PRESET_TEXT" val="Lorem ipsum dolor sit amet"/>
  <p:tag name="KSO_WM_UNIT_NOCLEAR" val="0"/>
  <p:tag name="KSO_WM_UNIT_DIAGRAM_ISNUMVISUAL" val="0"/>
  <p:tag name="KSO_WM_UNIT_DIAGRAM_ISREFERUNIT" val="0"/>
</p:tagLst>
</file>

<file path=ppt/tags/tag88.xml><?xml version="1.0" encoding="utf-8"?>
<p:tagLst xmlns:p="http://schemas.openxmlformats.org/presentationml/2006/main">
  <p:tag name="KSO_WM_TEMPLATE_CATEGORY" val="custom"/>
  <p:tag name="KSO_WM_TEMPLATE_INDEX" val="20185044"/>
  <p:tag name="KSO_WM_UNIT_TYPE" val="a"/>
  <p:tag name="KSO_WM_UNIT_INDEX" val="1"/>
  <p:tag name="KSO_WM_UNIT_ID" val="custom20185044_6*a*1"/>
  <p:tag name="KSO_WM_UNIT_LAYERLEVEL" val="1"/>
  <p:tag name="KSO_WM_UNIT_VALUE" val="18"/>
  <p:tag name="KSO_WM_UNIT_ISCONTENTSTITLE" val="0"/>
  <p:tag name="KSO_WM_UNIT_HIGHLIGHT" val="0"/>
  <p:tag name="KSO_WM_UNIT_COMPATIBLE" val="0"/>
  <p:tag name="KSO_WM_BEAUTIFY_FLAG" val="#wm#"/>
  <p:tag name="KSO_WM_TAG_VERSION" val="1.0"/>
  <p:tag name="KSO_WM_UNIT_PRESET_TEXT" val="SECTION TITLE"/>
  <p:tag name="KSO_WM_UNIT_NOCLEAR" val="0"/>
  <p:tag name="KSO_WM_UNIT_DIAGRAM_ISNUMVISUAL" val="0"/>
  <p:tag name="KSO_WM_UNIT_DIAGRAM_ISREFERUNIT" val="0"/>
</p:tagLst>
</file>

<file path=ppt/tags/tag89.xml><?xml version="1.0" encoding="utf-8"?>
<p:tagLst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79211_6"/>
  <p:tag name="KSO_WM_TEMPLATE_INDEX" val="20185044"/>
  <p:tag name="KSO_WM_SLIDE_INDEX" val="6"/>
  <p:tag name="KSO_WM_TEMPLATE_SUBCATEGORY" val="0"/>
  <p:tag name="KSO_WM_TEMPLATE_CATEGORY" val="custom"/>
  <p:tag name="KSO_WM_SLIDE_ID" val="custom20185044_6"/>
  <p:tag name="KSO_WM_SLIDE_SUBTYPE" val="pureTxt"/>
</p:tagLst>
</file>

<file path=ppt/tags/tag9.xml><?xml version="1.0" encoding="utf-8"?>
<p:tagLst xmlns:p="http://schemas.openxmlformats.org/presentationml/2006/main">
  <p:tag name="KSO_WM_TAG_VERSION" val="1.0"/>
  <p:tag name="KSO_WM_BEAUTIFY_FLAG" val="#wm#"/>
  <p:tag name="KSO_WM_UNIT_TYPE" val="i"/>
  <p:tag name="KSO_WM_UNIT_ID" val="_1*i*0"/>
  <p:tag name="KSO_WM_UNIT_INDEX"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TEMPLATE_CATEGORY" val="custom"/>
  <p:tag name="KSO_WM_TEMPLATE_INDEX" val="20185044"/>
</p:tagLst>
</file>

<file path=ppt/tags/tag91.xml><?xml version="1.0" encoding="utf-8"?>
<p:tagLst xmlns:p="http://schemas.openxmlformats.org/presentationml/2006/main">
  <p:tag name="KSO_WM_TEMPLATE_CATEGORY" val="custom"/>
  <p:tag name="KSO_WM_TEMPLATE_INDEX" val="20185044"/>
</p:tagLst>
</file>

<file path=ppt/tags/tag92.xml><?xml version="1.0" encoding="utf-8"?>
<p:tagLst xmlns:p="http://schemas.openxmlformats.org/presentationml/2006/main">
  <p:tag name="KSO_WM_TEMPLATE_CATEGORY" val="custom"/>
  <p:tag name="KSO_WM_TEMPLATE_INDEX" val="20185044"/>
</p:tagLst>
</file>

<file path=ppt/tags/tag93.xml><?xml version="1.0" encoding="utf-8"?>
<p:tagLst xmlns:p="http://schemas.openxmlformats.org/presentationml/2006/main">
  <p:tag name="KSO_WM_BEAUTIFY_FLAG" val="#wm#"/>
  <p:tag name="KSO_WM_TEMPLATE_CATEGORY" val="custom"/>
  <p:tag name="KSO_WM_TEMPLATE_INDEX" val="20185044"/>
</p:tagLst>
</file>

<file path=ppt/tags/tag94.xml><?xml version="1.0" encoding="utf-8"?>
<p:tagLst xmlns:p="http://schemas.openxmlformats.org/presentationml/2006/main">
  <p:tag name="KSO_WM_BEAUTIFY_FLAG" val="#wm#"/>
  <p:tag name="KSO_WM_TEMPLATE_CATEGORY" val="custom"/>
  <p:tag name="KSO_WM_TEMPLATE_INDEX" val="20185044"/>
</p:tagLst>
</file>

<file path=ppt/tags/tag95.xml><?xml version="1.0" encoding="utf-8"?>
<p:tagLst xmlns:p="http://schemas.openxmlformats.org/presentationml/2006/main">
  <p:tag name="KSO_WM_TEMPLATE_CATEGORY" val="custom"/>
  <p:tag name="KSO_WM_TEMPLATE_INDEX" val="20185044"/>
  <p:tag name="KSO_WM_UNIT_TYPE" val="e"/>
  <p:tag name="KSO_WM_UNIT_INDEX" val="1"/>
  <p:tag name="KSO_WM_UNIT_LAYERLEVEL" val="1"/>
  <p:tag name="KSO_WM_UNIT_VALUE" val="1"/>
  <p:tag name="KSO_WM_UNIT_HIGHLIGHT" val="0"/>
  <p:tag name="KSO_WM_UNIT_COMPATIBLE" val="1"/>
  <p:tag name="KSO_WM_BEAUTIFY_FLAG" val="#wm#"/>
  <p:tag name="KSO_WM_TAG_VERSION" val="1.0"/>
  <p:tag name="KSO_WM_UNIT_ID" val="custom20185044_6*e*1"/>
  <p:tag name="KSO_WM_UNIT_PRESET_TEXT" val="1"/>
  <p:tag name="KSO_WM_UNIT_NOCLEAR" val="0"/>
  <p:tag name="KSO_WM_UNIT_DIAGRAM_ISNUMVISUAL" val="0"/>
  <p:tag name="KSO_WM_UNIT_DIAGRAM_ISREFERUNIT" val="0"/>
</p:tagLst>
</file>

<file path=ppt/tags/tag96.xml><?xml version="1.0" encoding="utf-8"?>
<p:tagLst xmlns:p="http://schemas.openxmlformats.org/presentationml/2006/main">
  <p:tag name="KSO_WM_TEMPLATE_CATEGORY" val="custom"/>
  <p:tag name="KSO_WM_TEMPLATE_INDEX" val="20185044"/>
  <p:tag name="KSO_WM_UNIT_TYPE" val="b"/>
  <p:tag name="KSO_WM_UNIT_INDEX" val="1"/>
  <p:tag name="KSO_WM_UNIT_ID" val="custom20185044_6*b*1"/>
  <p:tag name="KSO_WM_UNIT_LAYERLEVEL" val="1"/>
  <p:tag name="KSO_WM_UNIT_VALUE" val="44"/>
  <p:tag name="KSO_WM_UNIT_ISCONTENTSTITLE" val="0"/>
  <p:tag name="KSO_WM_UNIT_HIGHLIGHT" val="0"/>
  <p:tag name="KSO_WM_UNIT_COMPATIBLE" val="0"/>
  <p:tag name="KSO_WM_BEAUTIFY_FLAG" val="#wm#"/>
  <p:tag name="KSO_WM_TAG_VERSION" val="1.0"/>
  <p:tag name="KSO_WM_UNIT_PRESET_TEXT" val="Lorem ipsum dolor sit amet"/>
  <p:tag name="KSO_WM_UNIT_NOCLEAR" val="0"/>
  <p:tag name="KSO_WM_UNIT_DIAGRAM_ISNUMVISUAL" val="0"/>
  <p:tag name="KSO_WM_UNIT_DIAGRAM_ISREFERUNIT" val="0"/>
</p:tagLst>
</file>

<file path=ppt/tags/tag97.xml><?xml version="1.0" encoding="utf-8"?>
<p:tagLst xmlns:p="http://schemas.openxmlformats.org/presentationml/2006/main">
  <p:tag name="KSO_WM_TEMPLATE_CATEGORY" val="custom"/>
  <p:tag name="KSO_WM_TEMPLATE_INDEX" val="20185044"/>
  <p:tag name="KSO_WM_UNIT_TYPE" val="a"/>
  <p:tag name="KSO_WM_UNIT_INDEX" val="1"/>
  <p:tag name="KSO_WM_UNIT_ID" val="custom20185044_6*a*1"/>
  <p:tag name="KSO_WM_UNIT_LAYERLEVEL" val="1"/>
  <p:tag name="KSO_WM_UNIT_VALUE" val="18"/>
  <p:tag name="KSO_WM_UNIT_ISCONTENTSTITLE" val="0"/>
  <p:tag name="KSO_WM_UNIT_HIGHLIGHT" val="0"/>
  <p:tag name="KSO_WM_UNIT_COMPATIBLE" val="0"/>
  <p:tag name="KSO_WM_BEAUTIFY_FLAG" val="#wm#"/>
  <p:tag name="KSO_WM_TAG_VERSION" val="1.0"/>
  <p:tag name="KSO_WM_UNIT_PRESET_TEXT" val="SECTION TITLE"/>
  <p:tag name="KSO_WM_UNIT_NOCLEAR" val="0"/>
  <p:tag name="KSO_WM_UNIT_DIAGRAM_ISNUMVISUAL" val="0"/>
  <p:tag name="KSO_WM_UNIT_DIAGRAM_ISREFERUNIT" val="0"/>
</p:tagLst>
</file>

<file path=ppt/tags/tag98.xml><?xml version="1.0" encoding="utf-8"?>
<p:tagLst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79211_6"/>
  <p:tag name="KSO_WM_TEMPLATE_INDEX" val="20185044"/>
  <p:tag name="KSO_WM_SLIDE_INDEX" val="6"/>
  <p:tag name="KSO_WM_TEMPLATE_SUBCATEGORY" val="0"/>
  <p:tag name="KSO_WM_TEMPLATE_CATEGORY" val="custom"/>
  <p:tag name="KSO_WM_SLIDE_ID" val="custom20185044_6"/>
  <p:tag name="KSO_WM_SLIDE_SUBTYPE" val="pureTxt"/>
</p:tagLst>
</file>

<file path=ppt/tags/tag99.xml><?xml version="1.0" encoding="utf-8"?>
<p:tagLst xmlns:p="http://schemas.openxmlformats.org/presentationml/2006/main">
  <p:tag name="KSO_WM_TEMPLATE_CATEGORY" val="custom"/>
  <p:tag name="KSO_WM_TEMPLATE_INDEX" val="20185044"/>
</p:tagLst>
</file>

<file path=ppt/theme/theme1.xml><?xml version="1.0" encoding="utf-8"?>
<a:theme xmlns:a="http://schemas.openxmlformats.org/drawingml/2006/main" name="1_Office 主题​​">
  <a:themeElements>
    <a:clrScheme name="自定义 427">
      <a:dk1>
        <a:srgbClr val="3B3838"/>
      </a:dk1>
      <a:lt1>
        <a:srgbClr val="FFFFFF"/>
      </a:lt1>
      <a:dk2>
        <a:srgbClr val="000000"/>
      </a:dk2>
      <a:lt2>
        <a:srgbClr val="FFFFFF"/>
      </a:lt2>
      <a:accent1>
        <a:srgbClr val="C00000"/>
      </a:accent1>
      <a:accent2>
        <a:srgbClr val="C00000"/>
      </a:accent2>
      <a:accent3>
        <a:srgbClr val="C00000"/>
      </a:accent3>
      <a:accent4>
        <a:srgbClr val="C00000"/>
      </a:accent4>
      <a:accent5>
        <a:srgbClr val="000000"/>
      </a:accent5>
      <a:accent6>
        <a:srgbClr val="FFFFFF"/>
      </a:accent6>
      <a:hlink>
        <a:srgbClr val="0563C1"/>
      </a:hlink>
      <a:folHlink>
        <a:srgbClr val="954F72"/>
      </a:folHlink>
    </a:clrScheme>
    <a:fontScheme name="rawbo4sz">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22980</Words>
  <Application>WPS 演示</Application>
  <PresentationFormat>全屏显示(4:3)</PresentationFormat>
  <Paragraphs>342</Paragraphs>
  <Slides>29</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29</vt:i4>
      </vt:variant>
    </vt:vector>
  </HeadingPairs>
  <TitlesOfParts>
    <vt:vector size="42" baseType="lpstr">
      <vt:lpstr>Arial</vt:lpstr>
      <vt:lpstr>宋体</vt:lpstr>
      <vt:lpstr>Wingdings</vt:lpstr>
      <vt:lpstr>微软雅黑</vt:lpstr>
      <vt:lpstr>Calibri</vt:lpstr>
      <vt:lpstr>Arial Black</vt:lpstr>
      <vt:lpstr>Comic Sans MS</vt:lpstr>
      <vt:lpstr>Arial Unicode MS</vt:lpstr>
      <vt:lpstr>Times New Roman</vt:lpstr>
      <vt:lpstr>HelveticaNeue</vt:lpstr>
      <vt:lpstr>NumberOnly</vt:lpstr>
      <vt:lpstr>华文新魏</vt:lpstr>
      <vt:lpstr>1_Office 主题​​</vt:lpstr>
      <vt:lpstr>PowerPoint 演示文稿</vt:lpstr>
      <vt:lpstr>十校联盟 2021届 高三寒假 返校联考</vt:lpstr>
      <vt:lpstr>Passage  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Passage  B</vt:lpstr>
      <vt:lpstr>PowerPoint 演示文稿</vt:lpstr>
      <vt:lpstr>PowerPoint 演示文稿</vt:lpstr>
      <vt:lpstr>PowerPoint 演示文稿</vt:lpstr>
      <vt:lpstr>Exercise </vt:lpstr>
      <vt:lpstr>Exercise </vt:lpstr>
      <vt:lpstr>Passage  C</vt:lpstr>
      <vt:lpstr>Describe the 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南山有谷堆</cp:lastModifiedBy>
  <cp:revision>30</cp:revision>
  <dcterms:created xsi:type="dcterms:W3CDTF">2021-03-05T14:49:00Z</dcterms:created>
  <dcterms:modified xsi:type="dcterms:W3CDTF">2021-03-11T07:48:50Z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