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5"/>
  </p:handoutMasterIdLst>
  <p:sldIdLst>
    <p:sldId id="450" r:id="rId3"/>
    <p:sldId id="431" r:id="rId4"/>
    <p:sldId id="439" r:id="rId5"/>
    <p:sldId id="432" r:id="rId7"/>
    <p:sldId id="433" r:id="rId8"/>
    <p:sldId id="434" r:id="rId9"/>
    <p:sldId id="435" r:id="rId10"/>
    <p:sldId id="436" r:id="rId11"/>
    <p:sldId id="437" r:id="rId12"/>
    <p:sldId id="448" r:id="rId13"/>
    <p:sldId id="43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5" clrIdx="0"/>
  <p:cmAuthor id="2" name="86188" initials="8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F59"/>
    <a:srgbClr val="FFFFFF"/>
    <a:srgbClr val="A30A4A"/>
    <a:srgbClr val="AE1C5B"/>
    <a:srgbClr val="FE5A00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5" y="-807"/>
      </p:cViewPr>
      <p:guideLst>
        <p:guide orient="horz" pos="2213"/>
        <p:guide pos="39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image" Target="../media/image3.jpeg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5.jpeg"/><Relationship Id="rId2" Type="http://schemas.openxmlformats.org/officeDocument/2006/relationships/tags" Target="../tags/tag7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8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9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27" Type="http://schemas.microsoft.com/office/2007/relationships/media" Target="file:///E:\&#38463;&#22372;&#26700;&#38754;\&#25237;&#31295;\&#37073;&#20025;&#20025;\M2U5%20Listening%20&#35838;&#20214;\&#35270;&#39057;&#32032;&#26448;\&#35270;&#39057;&#32032;&#26448;\&#24358;&#38899;&#20048;_x264.mp4" TargetMode="External"/><Relationship Id="rId26" Type="http://schemas.openxmlformats.org/officeDocument/2006/relationships/video" Target="file:///E:\&#38463;&#22372;&#26700;&#38754;\&#25237;&#31295;\&#37073;&#20025;&#20025;\M2U5%20Listening%20&#35838;&#20214;\&#35270;&#39057;&#32032;&#26448;\&#35270;&#39057;&#32032;&#26448;\&#24358;&#38899;&#20048;_x264.mp4" TargetMode="External"/><Relationship Id="rId25" Type="http://schemas.openxmlformats.org/officeDocument/2006/relationships/image" Target="../media/image19.jpeg"/><Relationship Id="rId24" Type="http://schemas.openxmlformats.org/officeDocument/2006/relationships/image" Target="../media/image18.jpeg"/><Relationship Id="rId23" Type="http://schemas.openxmlformats.org/officeDocument/2006/relationships/image" Target="../media/image17.jpeg"/><Relationship Id="rId22" Type="http://schemas.openxmlformats.org/officeDocument/2006/relationships/image" Target="../media/image16.jpeg"/><Relationship Id="rId21" Type="http://schemas.openxmlformats.org/officeDocument/2006/relationships/image" Target="../media/image15.png"/><Relationship Id="rId20" Type="http://schemas.microsoft.com/office/2007/relationships/media" Target="file:///E:\&#38463;&#22372;&#26700;&#38754;\&#25237;&#31295;\&#37073;&#20025;&#20025;\M2U5%20Listening%20&#35838;&#20214;\&#35270;&#39057;&#32032;&#26448;\&#35270;&#39057;&#32032;&#26448;\edm_x264.mp4" TargetMode="External"/><Relationship Id="rId2" Type="http://schemas.openxmlformats.org/officeDocument/2006/relationships/image" Target="../media/image4.jpeg"/><Relationship Id="rId19" Type="http://schemas.openxmlformats.org/officeDocument/2006/relationships/video" Target="file:///E:\&#38463;&#22372;&#26700;&#38754;\&#25237;&#31295;\&#37073;&#20025;&#20025;\M2U5%20Listening%20&#35838;&#20214;\&#35270;&#39057;&#32032;&#26448;\&#35270;&#39057;&#32032;&#26448;\edm_x264.mp4" TargetMode="External"/><Relationship Id="rId18" Type="http://schemas.openxmlformats.org/officeDocument/2006/relationships/image" Target="../media/image14.png"/><Relationship Id="rId17" Type="http://schemas.microsoft.com/office/2007/relationships/media" Target="file:///E:\&#38463;&#22372;&#26700;&#38754;\&#25237;&#31295;\&#37073;&#20025;&#20025;\M2U5%20Listening%20&#35838;&#20214;\&#35270;&#39057;&#32032;&#26448;\&#35270;&#39057;&#32032;&#26448;\&#21476;&#20856;_x264.mp4" TargetMode="External"/><Relationship Id="rId16" Type="http://schemas.openxmlformats.org/officeDocument/2006/relationships/video" Target="file:///E:\&#38463;&#22372;&#26700;&#38754;\&#25237;&#31295;\&#37073;&#20025;&#20025;\M2U5%20Listening%20&#35838;&#20214;\&#35270;&#39057;&#32032;&#26448;\&#35270;&#39057;&#32032;&#26448;\&#21476;&#20856;_x264.mp4" TargetMode="External"/><Relationship Id="rId15" Type="http://schemas.openxmlformats.org/officeDocument/2006/relationships/image" Target="../media/image13.png"/><Relationship Id="rId14" Type="http://schemas.microsoft.com/office/2007/relationships/media" Target="file:///E:\&#38463;&#22372;&#26700;&#38754;\&#25237;&#31295;\&#37073;&#20025;&#20025;\M2U5%20Listening%20&#35838;&#20214;\&#35270;&#39057;&#32032;&#26448;\&#35270;&#39057;&#32032;&#26448;\&#25671;&#28378;_x264.mp4" TargetMode="External"/><Relationship Id="rId13" Type="http://schemas.openxmlformats.org/officeDocument/2006/relationships/video" Target="file:///E:\&#38463;&#22372;&#26700;&#38754;\&#25237;&#31295;\&#37073;&#20025;&#20025;\M2U5%20Listening%20&#35838;&#20214;\&#35270;&#39057;&#32032;&#26448;\&#35270;&#39057;&#32032;&#26448;\&#25671;&#28378;_x264.mp4" TargetMode="External"/><Relationship Id="rId12" Type="http://schemas.openxmlformats.org/officeDocument/2006/relationships/image" Target="../media/image12.png"/><Relationship Id="rId11" Type="http://schemas.microsoft.com/office/2007/relationships/media" Target="file:///E:\&#38463;&#22372;&#26700;&#38754;\&#25237;&#31295;\&#37073;&#20025;&#20025;\M2U5%20Listening%20&#35838;&#20214;\&#35270;&#39057;&#32032;&#26448;\&#35270;&#39057;&#32032;&#26448;\&#22075;&#21704;_x264.mp4" TargetMode="External"/><Relationship Id="rId10" Type="http://schemas.openxmlformats.org/officeDocument/2006/relationships/video" Target="file:///E:\&#38463;&#22372;&#26700;&#38754;\&#25237;&#31295;\&#37073;&#20025;&#20025;\M2U5%20Listening%20&#35838;&#20214;\&#35270;&#39057;&#32032;&#26448;\&#35270;&#39057;&#32032;&#26448;\&#22075;&#21704;_x264.mp4" TargetMode="Externa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5.jpeg"/><Relationship Id="rId7" Type="http://schemas.openxmlformats.org/officeDocument/2006/relationships/tags" Target="../tags/tag65.xml"/><Relationship Id="rId6" Type="http://schemas.openxmlformats.org/officeDocument/2006/relationships/image" Target="../media/image11.jpeg"/><Relationship Id="rId5" Type="http://schemas.openxmlformats.org/officeDocument/2006/relationships/tags" Target="../tags/tag64.xml"/><Relationship Id="rId4" Type="http://schemas.openxmlformats.org/officeDocument/2006/relationships/image" Target="../media/image6.jpeg"/><Relationship Id="rId3" Type="http://schemas.openxmlformats.org/officeDocument/2006/relationships/tags" Target="../tags/tag63.xml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1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1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22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tags" Target="../tags/tag66.xml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0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0" y="-5715"/>
            <a:ext cx="6414770" cy="64655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80" h="10800">
                <a:moveTo>
                  <a:pt x="0" y="0"/>
                </a:moveTo>
                <a:lnTo>
                  <a:pt x="12428" y="0"/>
                </a:lnTo>
                <a:lnTo>
                  <a:pt x="12430" y="10"/>
                </a:lnTo>
                <a:cubicBezTo>
                  <a:pt x="12459" y="317"/>
                  <a:pt x="12476" y="630"/>
                  <a:pt x="12480" y="947"/>
                </a:cubicBezTo>
                <a:lnTo>
                  <a:pt x="12480" y="1004"/>
                </a:lnTo>
                <a:lnTo>
                  <a:pt x="12480" y="1204"/>
                </a:lnTo>
                <a:lnTo>
                  <a:pt x="12479" y="1305"/>
                </a:lnTo>
                <a:cubicBezTo>
                  <a:pt x="12443" y="3423"/>
                  <a:pt x="11851" y="5707"/>
                  <a:pt x="10682" y="7776"/>
                </a:cubicBezTo>
                <a:cubicBezTo>
                  <a:pt x="10012" y="8964"/>
                  <a:pt x="9216" y="9967"/>
                  <a:pt x="8351" y="10764"/>
                </a:cubicBezTo>
                <a:lnTo>
                  <a:pt x="8312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7444" r="17444"/>
          <a:stretch>
            <a:fillRect/>
          </a:stretch>
        </p:blipFill>
        <p:spPr>
          <a:xfrm>
            <a:off x="48260" y="-47625"/>
            <a:ext cx="6060440" cy="5454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10800">
                <a:moveTo>
                  <a:pt x="0" y="0"/>
                </a:moveTo>
                <a:lnTo>
                  <a:pt x="11950" y="0"/>
                </a:lnTo>
                <a:lnTo>
                  <a:pt x="11952" y="10"/>
                </a:lnTo>
                <a:cubicBezTo>
                  <a:pt x="11980" y="305"/>
                  <a:pt x="11996" y="605"/>
                  <a:pt x="12000" y="910"/>
                </a:cubicBezTo>
                <a:lnTo>
                  <a:pt x="12000" y="963"/>
                </a:lnTo>
                <a:lnTo>
                  <a:pt x="12000" y="1158"/>
                </a:lnTo>
                <a:lnTo>
                  <a:pt x="11999" y="1254"/>
                </a:lnTo>
                <a:cubicBezTo>
                  <a:pt x="11964" y="3290"/>
                  <a:pt x="11395" y="5485"/>
                  <a:pt x="10271" y="7474"/>
                </a:cubicBezTo>
                <a:cubicBezTo>
                  <a:pt x="9493" y="8852"/>
                  <a:pt x="8539" y="9972"/>
                  <a:pt x="7504" y="10796"/>
                </a:cubicBezTo>
                <a:lnTo>
                  <a:pt x="74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6337935" y="337185"/>
            <a:ext cx="6152515" cy="17545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2800" b="1" spc="120">
                <a:ln w="3175">
                  <a:noFill/>
                  <a:prstDash val="dash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There will be a music festival in your hometown，and now they need lots of performers and volunteers.</a:t>
            </a:r>
            <a:endParaRPr lang="en-US" altLang="zh-CN" sz="2800" b="1" spc="120">
              <a:ln w="3175">
                <a:noFill/>
                <a:prstDash val="dash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5665470"/>
            <a:ext cx="4131310" cy="882015"/>
            <a:chOff x="120" y="90"/>
            <a:chExt cx="6506" cy="1389"/>
          </a:xfrm>
        </p:grpSpPr>
        <p:pic>
          <p:nvPicPr>
            <p:cNvPr id="5" name="图片 4" descr="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508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Discussion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sp>
        <p:nvSpPr>
          <p:cNvPr id="9225" name="文本框 5"/>
          <p:cNvSpPr/>
          <p:nvPr>
            <p:custDataLst>
              <p:tags r:id="rId7"/>
            </p:custDataLst>
          </p:nvPr>
        </p:nvSpPr>
        <p:spPr>
          <a:xfrm>
            <a:off x="4041775" y="4182745"/>
            <a:ext cx="4338320" cy="267525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Help out with crowds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run food stands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sell festival tickets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sell music CDs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set up equipment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</p:txBody>
      </p:sp>
      <p:sp>
        <p:nvSpPr>
          <p:cNvPr id="4" name="文本框 5"/>
          <p:cNvSpPr/>
          <p:nvPr>
            <p:custDataLst>
              <p:tags r:id="rId8"/>
            </p:custDataLst>
          </p:nvPr>
        </p:nvSpPr>
        <p:spPr>
          <a:xfrm>
            <a:off x="8074025" y="2091055"/>
            <a:ext cx="4041140" cy="2675255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Performers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hip-pop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classical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country music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rPr>
              <a:t>  Chinese traditional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微软雅黑" panose="020B0503020204020204" pitchFamily="34" charset="-122"/>
              <a:cs typeface="Comic Sans MS" panose="030F0702030302020204" charset="0"/>
              <a:sym typeface="Wingdings" panose="05000000000000000000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51280" y="250971"/>
            <a:ext cx="10333990" cy="6589249"/>
            <a:chOff x="3584" y="1579"/>
            <a:chExt cx="11536" cy="9460"/>
          </a:xfrm>
        </p:grpSpPr>
        <p:sp>
          <p:nvSpPr>
            <p:cNvPr id="56" name="圆角矩形 55"/>
            <p:cNvSpPr/>
            <p:nvPr/>
          </p:nvSpPr>
          <p:spPr>
            <a:xfrm>
              <a:off x="3584" y="1783"/>
              <a:ext cx="11536" cy="9256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文本框 5"/>
            <p:cNvSpPr/>
            <p:nvPr>
              <p:custDataLst>
                <p:tags r:id="rId9"/>
              </p:custDataLst>
            </p:nvPr>
          </p:nvSpPr>
          <p:spPr>
            <a:xfrm>
              <a:off x="3929" y="1579"/>
              <a:ext cx="11191" cy="945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44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accent1">
                      <a:lumMod val="75000"/>
                    </a:schemeClr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Sample</a:t>
              </a:r>
              <a:endParaRPr kumimoji="0" lang="en-US" altLang="zh-CN" sz="44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A: You know there will be a music festival in our hometown, will you take part in it?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B: Music Festival?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A: Yes. It's going to be next week on the center square. I know that you can sing some hip-pop. 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B: I would prefer to sing ... ,because... How about you?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A: You know I'm not talented in music, so I would rather help out with crowds. Can you give me any advice?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B: Well, I think you can...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A:...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 2" panose="05020102010507070707" pitchFamily="18" charset="2"/>
                </a:rPr>
                <a:t>B:...</a:t>
              </a:r>
              <a:endPara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 animBg="1"/>
      <p:bldP spid="9225" grpId="0" animBg="1"/>
      <p:bldP spid="4" grpId="1" animBg="1"/>
      <p:bldP spid="92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50" y="62865"/>
            <a:ext cx="5052695" cy="882015"/>
            <a:chOff x="120" y="90"/>
            <a:chExt cx="7957" cy="1389"/>
          </a:xfrm>
        </p:grpSpPr>
        <p:pic>
          <p:nvPicPr>
            <p:cNvPr id="5" name="图片 4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653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Practice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189855" y="34099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Translation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2635" y="1595755"/>
            <a:ext cx="947928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触碰一个人的灵魂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给我能量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使某人想起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4.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感觉像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想要做</a:t>
            </a: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...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5.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经营食品摊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6.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安装好设备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8.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表演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9.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参加选拔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10.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偏爱</a:t>
            </a:r>
            <a:endParaRPr lang="zh-CN" altLang="en-US" sz="2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00245" y="159575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touch one's soul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79950" y="204978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give me energy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679950" y="252349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remind sb of...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679950" y="302069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feel like (doing)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679950" y="356425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run food stands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679950" y="400050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set up equipment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679950" y="451485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give a performance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679950" y="502920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try out for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679950" y="554355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have a preference for</a:t>
            </a:r>
            <a:endParaRPr lang="en-US" altLang="zh-CN" sz="2800" b="1">
              <a:solidFill>
                <a:srgbClr val="A91F59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18958" y="1124496"/>
            <a:ext cx="12176963" cy="5840324"/>
            <a:chOff x="3502" y="1130"/>
            <a:chExt cx="11896" cy="10917"/>
          </a:xfrm>
        </p:grpSpPr>
        <p:sp>
          <p:nvSpPr>
            <p:cNvPr id="76" name="圆角矩形 75"/>
            <p:cNvSpPr/>
            <p:nvPr/>
          </p:nvSpPr>
          <p:spPr>
            <a:xfrm>
              <a:off x="3584" y="1130"/>
              <a:ext cx="11536" cy="10917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 w="28575" cmpd="sng">
              <a:solidFill>
                <a:srgbClr val="A91F5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文本框 5"/>
            <p:cNvSpPr/>
            <p:nvPr>
              <p:custDataLst>
                <p:tags r:id="rId2"/>
              </p:custDataLst>
            </p:nvPr>
          </p:nvSpPr>
          <p:spPr>
            <a:xfrm>
              <a:off x="3502" y="1439"/>
              <a:ext cx="11896" cy="88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Lydia doesn’t feel like ___________(work) abroad.After all, her parents are old.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The manager praised him for his _________(energetic) and enthusiasm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He felt it was teacher's duty to touch student's heart and ______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you are talented in music, why don't you try _____ for the school music festival? 5. Australians have a ____________(prefer) for sweet foods.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6. _________(string) instruments became popular in China during Song Dynasty.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7. The company has decided to buy some modern _____________(equip)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800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8. The ____________ giving a ______________ on the stage is my favorite singer,     as well as an actor. (perform) </a:t>
              </a:r>
              <a:endParaRPr kumimoji="0" lang="en-US" altLang="zh-CN" sz="280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034155" y="128968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working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428615" y="176974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energy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580755" y="2373630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soul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944995" y="2885440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out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265170" y="3359150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preference 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77215" y="385127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Stringed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7591425" y="442531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equipment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383030" y="493966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performer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844415" y="487743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performance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6" grpId="1"/>
      <p:bldP spid="46" grpId="0"/>
      <p:bldP spid="46" grpId="1"/>
      <p:bldP spid="53" grpId="0"/>
      <p:bldP spid="53" grpId="1"/>
      <p:bldP spid="61" grpId="0"/>
      <p:bldP spid="61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95120" y="694690"/>
            <a:ext cx="9799320" cy="1059180"/>
          </a:xfrm>
        </p:spPr>
        <p:txBody>
          <a:bodyPr>
            <a:noAutofit/>
          </a:bodyPr>
          <a:lstStyle/>
          <a:p>
            <a:r>
              <a:rPr lang="en-US" altLang="zh-CN" sz="8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Unit5 Music</a:t>
            </a:r>
            <a:endParaRPr lang="en-US" altLang="zh-CN" sz="8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22070" y="4930140"/>
            <a:ext cx="9799320" cy="816610"/>
          </a:xfrm>
        </p:spPr>
        <p:txBody>
          <a:bodyPr/>
          <a:lstStyle/>
          <a:p>
            <a:r>
              <a:rPr lang="en-US" altLang="zh-CN" sz="3200" b="1">
                <a:solidFill>
                  <a:schemeClr val="tx1"/>
                </a:solidFill>
              </a:rPr>
              <a:t>Listening &amp; Speaking</a:t>
            </a:r>
            <a:endParaRPr lang="en-US" altLang="zh-CN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5430" y="1943100"/>
            <a:ext cx="11661140" cy="4225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master following new words and phrases: </a:t>
            </a:r>
            <a:r>
              <a:rPr lang="en-US" sz="3200" b="1">
                <a:solidFill>
                  <a:srgbClr val="A91F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stringed, classical,  perform, performer, touch my soul, give me energy, remind me of home, run food stand, set up equipment.</a:t>
            </a:r>
            <a:endParaRPr lang="en-US" sz="3200" b="1">
              <a:solidFill>
                <a:srgbClr val="A91F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be familiar with some types of music and stringed instrument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 master the listening tip of listening for the explanation.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express their preference for music and their willing to take part in the school music festival fluently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150" y="62865"/>
            <a:ext cx="6534785" cy="882015"/>
            <a:chOff x="120" y="90"/>
            <a:chExt cx="10291" cy="1389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8869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Learning Objectives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63880" y="1240790"/>
            <a:ext cx="105943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At the end of the class, you will be able to</a:t>
            </a:r>
            <a:endParaRPr lang="en-US" altLang="zh-CN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50" y="62865"/>
            <a:ext cx="3214370" cy="881380"/>
            <a:chOff x="120" y="90"/>
            <a:chExt cx="5062" cy="1388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3640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Lead-in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pic>
        <p:nvPicPr>
          <p:cNvPr id="9" name="图片 8" descr="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630" y="1260475"/>
            <a:ext cx="2783205" cy="4695190"/>
          </a:xfrm>
          <a:prstGeom prst="rect">
            <a:avLst/>
          </a:prstGeom>
          <a:effectLst>
            <a:outerShdw blurRad="330200" dist="228600" dir="540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271520" y="212090"/>
            <a:ext cx="953579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What does the following symbol stand for?  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87215" y="3763010"/>
            <a:ext cx="271653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66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Music</a:t>
            </a:r>
            <a:endParaRPr lang="en-US" altLang="zh-CN" sz="66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08680" y="201930"/>
            <a:ext cx="953579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What kind of music do you know?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上弧形箭头 12"/>
          <p:cNvSpPr/>
          <p:nvPr/>
        </p:nvSpPr>
        <p:spPr>
          <a:xfrm rot="20760000">
            <a:off x="6235065" y="946150"/>
            <a:ext cx="2935605" cy="631190"/>
          </a:xfrm>
          <a:prstGeom prst="curved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89365" y="1260475"/>
            <a:ext cx="19431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48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types</a:t>
            </a:r>
            <a:endParaRPr lang="en-US" altLang="zh-CN" sz="48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5" name="图片 14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835" y="1923415"/>
            <a:ext cx="2465705" cy="246570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16" name="图片 15" descr="C:\Users\86188\Pictures\4.jpg4"/>
          <p:cNvPicPr>
            <a:picLocks noChangeAspect="1"/>
          </p:cNvPicPr>
          <p:nvPr/>
        </p:nvPicPr>
        <p:blipFill>
          <a:blip r:embed="rId4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380000">
            <a:off x="9266555" y="2265363"/>
            <a:ext cx="2465705" cy="203136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5819140" y="2751455"/>
            <a:ext cx="19431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Hip-pop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2880000">
            <a:off x="10735310" y="2633345"/>
            <a:ext cx="19431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classical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0" name="图片 19" descr="C:\Users\86188\Pictures\6.jpg6"/>
          <p:cNvPicPr>
            <a:picLocks noChangeAspect="1"/>
          </p:cNvPicPr>
          <p:nvPr/>
        </p:nvPicPr>
        <p:blipFill>
          <a:blip r:embed="rId5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25640" y="4224020"/>
            <a:ext cx="4601845" cy="230060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0644505" y="5955665"/>
            <a:ext cx="982980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rock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2" name="图片 21" descr="C:\Users\86188\Pictures\5.jpg5"/>
          <p:cNvPicPr>
            <a:picLocks noChangeAspect="1"/>
          </p:cNvPicPr>
          <p:nvPr/>
        </p:nvPicPr>
        <p:blipFill>
          <a:blip r:embed="rId6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20790" y="4366895"/>
            <a:ext cx="3436620" cy="225425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6386830" y="6017260"/>
            <a:ext cx="925195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jazz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4" name="图片 23" descr="C:\Users\86188\Pictures\8.jpg8"/>
          <p:cNvPicPr>
            <a:picLocks noChangeAspect="1"/>
          </p:cNvPicPr>
          <p:nvPr/>
        </p:nvPicPr>
        <p:blipFill>
          <a:blip r:embed="rId7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03745" y="4041775"/>
            <a:ext cx="3825875" cy="215201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9946640" y="5589905"/>
            <a:ext cx="982980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EDM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6" name="图片 25" descr="C:\Users\86188\Pictures\3.jpg3"/>
          <p:cNvPicPr>
            <a:picLocks noChangeAspect="1"/>
          </p:cNvPicPr>
          <p:nvPr/>
        </p:nvPicPr>
        <p:blipFill>
          <a:blip r:embed="rId8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060000">
            <a:off x="6353175" y="3678555"/>
            <a:ext cx="3308350" cy="311086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7" name="文本框 26"/>
          <p:cNvSpPr txBox="1"/>
          <p:nvPr/>
        </p:nvSpPr>
        <p:spPr>
          <a:xfrm>
            <a:off x="6386830" y="6185535"/>
            <a:ext cx="3497580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Chinese traditional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8" name="图片 27" descr="C:\Users\86188\Pictures\2.jpg2"/>
          <p:cNvPicPr>
            <a:picLocks noChangeAspect="1"/>
          </p:cNvPicPr>
          <p:nvPr/>
        </p:nvPicPr>
        <p:blipFill>
          <a:blip r:embed="rId9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540000">
            <a:off x="8717915" y="3933825"/>
            <a:ext cx="3308350" cy="238125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29" name="文本框 28"/>
          <p:cNvSpPr txBox="1"/>
          <p:nvPr/>
        </p:nvSpPr>
        <p:spPr>
          <a:xfrm rot="600000">
            <a:off x="9164955" y="5694045"/>
            <a:ext cx="2668270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country music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0" name="嘻哈">
            <a:hlinkClick r:id="" action="ppaction://media"/>
          </p:cNvPr>
          <p:cNvPicPr/>
          <p:nvPr>
            <a:vide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43870" y="1395730"/>
            <a:ext cx="421005" cy="409575"/>
          </a:xfrm>
          <a:prstGeom prst="rect">
            <a:avLst/>
          </a:prstGeom>
        </p:spPr>
      </p:pic>
      <p:pic>
        <p:nvPicPr>
          <p:cNvPr id="31" name="摇滚">
            <a:hlinkClick r:id="" action="ppaction://media"/>
          </p:cNvPr>
          <p:cNvPicPr/>
          <p:nvPr>
            <a:vide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64875" y="1395730"/>
            <a:ext cx="458470" cy="409575"/>
          </a:xfrm>
          <a:prstGeom prst="rect">
            <a:avLst/>
          </a:prstGeom>
        </p:spPr>
      </p:pic>
      <p:pic>
        <p:nvPicPr>
          <p:cNvPr id="32" name="古典">
            <a:hlinkClick r:id="" action="ppaction://media"/>
          </p:cNvPr>
          <p:cNvPicPr/>
          <p:nvPr>
            <a:videoFile r:link="rId16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52180" y="1421765"/>
            <a:ext cx="476885" cy="398145"/>
          </a:xfrm>
          <a:prstGeom prst="rect">
            <a:avLst/>
          </a:prstGeom>
        </p:spPr>
      </p:pic>
      <p:pic>
        <p:nvPicPr>
          <p:cNvPr id="33" name="edm">
            <a:hlinkClick r:id="" action="ppaction://media"/>
          </p:cNvPr>
          <p:cNvPicPr/>
          <p:nvPr>
            <a:vide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68310" y="1421765"/>
            <a:ext cx="483870" cy="383540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 rot="6120000">
            <a:off x="5043170" y="3735070"/>
            <a:ext cx="633095" cy="1962785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上弧形箭头 34"/>
          <p:cNvSpPr/>
          <p:nvPr/>
        </p:nvSpPr>
        <p:spPr>
          <a:xfrm rot="9720000">
            <a:off x="2370455" y="5455285"/>
            <a:ext cx="2935605" cy="63119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914525" y="5351780"/>
            <a:ext cx="361569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instruments</a:t>
            </a:r>
            <a:endParaRPr lang="en-US" altLang="zh-CN" sz="36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0" y="5351780"/>
            <a:ext cx="361569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string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ed</a:t>
            </a:r>
            <a:endParaRPr lang="en-US" altLang="zh-C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H="1" flipV="1">
            <a:off x="1024255" y="4852035"/>
            <a:ext cx="501015" cy="6800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67005" y="4248150"/>
            <a:ext cx="217805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West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ern</a:t>
            </a:r>
            <a:endParaRPr lang="en-US" altLang="zh-C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V="1">
            <a:off x="2804795" y="4831715"/>
            <a:ext cx="466725" cy="7004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2407285" y="4248150"/>
            <a:ext cx="217805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East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ern</a:t>
            </a:r>
            <a:endParaRPr lang="en-US" altLang="zh-C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605" y="3620135"/>
            <a:ext cx="201231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violin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7005" y="3126740"/>
            <a:ext cx="201231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guitar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9555" y="2633345"/>
            <a:ext cx="201231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Beth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5" name="图片 44" descr="C:\Users\86188\Pictures\8.jpg8"/>
          <p:cNvPicPr>
            <a:picLocks noChangeAspect="1"/>
          </p:cNvPicPr>
          <p:nvPr/>
        </p:nvPicPr>
        <p:blipFill>
          <a:blip r:embed="rId22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" y="882015"/>
            <a:ext cx="1920240" cy="186944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46" name="文本框 45"/>
          <p:cNvSpPr txBox="1"/>
          <p:nvPr/>
        </p:nvSpPr>
        <p:spPr>
          <a:xfrm>
            <a:off x="1024255" y="2147570"/>
            <a:ext cx="967105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harp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7" name="图片 46" descr="C:\Users\86188\Pictures\9.jpg9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140000">
            <a:off x="2196465" y="1478915"/>
            <a:ext cx="3014345" cy="246443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48" name="图片 47" descr="C:\Users\86188\Pictures\10.jpg10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700000">
            <a:off x="1961515" y="710565"/>
            <a:ext cx="3484880" cy="261366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49" name="图片 48" descr="C:\Users\86188\Pictures\11.jpg11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940000">
            <a:off x="2279968" y="1974215"/>
            <a:ext cx="2837815" cy="261366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50" name="弦音乐">
            <a:hlinkClick r:id="" action="ppaction://media"/>
          </p:cNvPr>
          <p:cNvPicPr/>
          <p:nvPr>
            <a:videoFile r:link="rId26"/>
            <p:extLst>
              <p:ext uri="{DAA4B4D4-6D71-4841-9C94-3DE7FCFB9230}">
                <p14:media xmlns:p14="http://schemas.microsoft.com/office/powerpoint/2010/main" r:link="rId2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179320" y="944880"/>
            <a:ext cx="1092200" cy="78422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320790" y="3991610"/>
            <a:ext cx="5661025" cy="1116965"/>
          </a:xfrm>
          <a:prstGeom prst="rect">
            <a:avLst/>
          </a:prstGeom>
          <a:solidFill>
            <a:schemeClr val="accent4">
              <a:lumMod val="7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Among above music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，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which one do you prefer?</a:t>
            </a:r>
            <a:endParaRPr lang="en-US" altLang="zh-CN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09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2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15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>
                <p:cTn id="2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2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2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2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 fullScrn="1">
              <p:cMediaNode>
                <p:cTn id="22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33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0" grpId="0" bldLvl="0" animBg="1"/>
      <p:bldP spid="10" grpId="1"/>
      <p:bldP spid="11" grpId="0"/>
      <p:bldP spid="11" grpId="1"/>
      <p:bldP spid="13" grpId="0" bldLvl="0" animBg="1"/>
      <p:bldP spid="13" grpId="1" animBg="1"/>
      <p:bldP spid="14" grpId="0" bldLvl="0" animBg="1"/>
      <p:bldP spid="14" grpId="1"/>
      <p:bldP spid="17" grpId="0" bldLvl="0" animBg="1"/>
      <p:bldP spid="17" grpId="1"/>
      <p:bldP spid="19" grpId="0" bldLvl="0" animBg="1"/>
      <p:bldP spid="19" grpId="1"/>
      <p:bldP spid="21" grpId="0" bldLvl="0" animBg="1"/>
      <p:bldP spid="21" grpId="1"/>
      <p:bldP spid="23" grpId="0" bldLvl="0" animBg="1"/>
      <p:bldP spid="23" grpId="1"/>
      <p:bldP spid="25" grpId="0" bldLvl="0" animBg="1"/>
      <p:bldP spid="25" grpId="1"/>
      <p:bldP spid="27" grpId="0" bldLvl="0" animBg="1"/>
      <p:bldP spid="27" grpId="1"/>
      <p:bldP spid="29" grpId="0" bldLvl="0" animBg="1"/>
      <p:bldP spid="29" grpId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/>
      <p:bldP spid="37" grpId="0" bldLvl="0" animBg="1"/>
      <p:bldP spid="37" grpId="1"/>
      <p:bldP spid="39" grpId="0" bldLvl="0" animBg="1"/>
      <p:bldP spid="39" grpId="1"/>
      <p:bldP spid="41" grpId="0" bldLvl="0" animBg="1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 bldLvl="0" animBg="1"/>
      <p:bldP spid="46" grpId="1"/>
      <p:bldP spid="51" grpId="0" bldLvl="0" animBg="1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C:\Users\86188\Pictures\3.jpg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060000">
            <a:off x="2455545" y="3133090"/>
            <a:ext cx="3677285" cy="345821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16" name="图片 15" descr="C:\Users\86188\Pictures\4.jpg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380000">
            <a:off x="5000625" y="3361690"/>
            <a:ext cx="3825875" cy="315214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28" name="图片 27" descr="C:\Users\86188\Pictures\2.jpg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540000">
            <a:off x="7804150" y="3674110"/>
            <a:ext cx="3850640" cy="2771775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15" name="图片 14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2480ED">
                  <a:alpha val="100000"/>
                </a:srgbClr>
              </a:clrFrom>
              <a:clrTo>
                <a:srgbClr val="2480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3225" y="2808605"/>
            <a:ext cx="4258310" cy="4258310"/>
          </a:xfrm>
          <a:prstGeom prst="rect">
            <a:avLst/>
          </a:prstGeom>
          <a:effectLst>
            <a:outerShdw blurRad="139700" dist="114300" dir="5400000" algn="ctr" rotWithShape="0">
              <a:srgbClr val="000000">
                <a:alpha val="80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57150" y="62865"/>
            <a:ext cx="3214370" cy="881380"/>
            <a:chOff x="120" y="90"/>
            <a:chExt cx="5062" cy="1388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9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3640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Lead-in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58140" y="944880"/>
            <a:ext cx="1183386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 </a:t>
            </a:r>
            <a:r>
              <a:rPr lang="en-US" altLang="zh-CN" sz="32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have a preference for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_________, 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that's because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_________________. 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82870" y="944880"/>
            <a:ext cx="380365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country music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130" y="1457960"/>
            <a:ext cx="90125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country music can always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touch my soul</a:t>
            </a:r>
            <a:endParaRPr lang="en-US" altLang="zh-CN" sz="32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290" y="2061845"/>
            <a:ext cx="77546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1. touch my soul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8695" y="2061845"/>
            <a:ext cx="77546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2. make me happy/want to dance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150" y="2570480"/>
            <a:ext cx="77546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3. give me 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energy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/hope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64660" y="2570480"/>
            <a:ext cx="77546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4. remind me of home/love/friends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49915" y="2570480"/>
            <a:ext cx="79184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...</a:t>
            </a:r>
            <a:endParaRPr lang="en-US" altLang="zh-CN" sz="28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61290" y="4501515"/>
            <a:ext cx="11969750" cy="111696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The reasons for one's preference </a:t>
            </a: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vary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from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person </a:t>
            </a: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to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person.</a:t>
            </a:r>
            <a:endParaRPr 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2" grpId="0"/>
      <p:bldP spid="42" grpId="1"/>
      <p:bldP spid="42" grpId="2"/>
      <p:bldP spid="4" grpId="0"/>
      <p:bldP spid="4" grpId="1"/>
      <p:bldP spid="4" grpId="2"/>
      <p:bldP spid="5" grpId="0"/>
      <p:bldP spid="5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51" grpId="0" bldLvl="0" animBg="1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50" y="62865"/>
            <a:ext cx="3615690" cy="882015"/>
            <a:chOff x="120" y="90"/>
            <a:chExt cx="5694" cy="1389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427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Listening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pic>
        <p:nvPicPr>
          <p:cNvPr id="4" name="图片 3" descr="1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1460" y="1848485"/>
            <a:ext cx="6350000" cy="6350000"/>
          </a:xfrm>
          <a:prstGeom prst="rect">
            <a:avLst/>
          </a:prstGeom>
          <a:effectLst>
            <a:outerShdw blurRad="190500" dist="127000" dir="540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744220" y="918845"/>
            <a:ext cx="1158621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 reporter from the school newspaper is interviewing students about music. 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3170" y="212090"/>
            <a:ext cx="1158621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Let's listen and choose the right answers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67335" y="2035810"/>
            <a:ext cx="11657965" cy="482219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790" y="2282825"/>
            <a:ext cx="11586210" cy="432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kind of music does the first student like?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 A. Hip-pop     B. Chinese traditional     C. country music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ct val="15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2. Why does the second student like 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classical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music?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A. It touches his heart.  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B. It can make him move. 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C. It makes him 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feel like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sitting beside a quiet stream...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3. Which one is not mentioned in the interview?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  A. Hip-pop   B. Chinese traditional    C. Country music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0" name="爆炸形 2 9"/>
          <p:cNvSpPr/>
          <p:nvPr/>
        </p:nvSpPr>
        <p:spPr>
          <a:xfrm>
            <a:off x="7933055" y="2834640"/>
            <a:ext cx="1208405" cy="603885"/>
          </a:xfrm>
          <a:prstGeom prst="irregularSeal2">
            <a:avLst/>
          </a:prstGeom>
          <a:solidFill>
            <a:srgbClr val="C00000">
              <a:alpha val="6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爆炸形 2 11"/>
          <p:cNvSpPr/>
          <p:nvPr/>
        </p:nvSpPr>
        <p:spPr>
          <a:xfrm>
            <a:off x="605790" y="4430395"/>
            <a:ext cx="1208405" cy="603885"/>
          </a:xfrm>
          <a:prstGeom prst="irregularSeal2">
            <a:avLst/>
          </a:prstGeom>
          <a:solidFill>
            <a:srgbClr val="C00000">
              <a:alpha val="6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爆炸形 2 12"/>
          <p:cNvSpPr/>
          <p:nvPr/>
        </p:nvSpPr>
        <p:spPr>
          <a:xfrm>
            <a:off x="3008630" y="5938520"/>
            <a:ext cx="1208405" cy="603885"/>
          </a:xfrm>
          <a:prstGeom prst="irregularSeal2">
            <a:avLst/>
          </a:prstGeom>
          <a:solidFill>
            <a:srgbClr val="C00000">
              <a:alpha val="6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5386705" y="3917315"/>
            <a:ext cx="37547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the first student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75675" y="4490085"/>
            <a:ext cx="37547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the third student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07390" y="3917315"/>
            <a:ext cx="10518140" cy="1630680"/>
          </a:xfrm>
          <a:prstGeom prst="roundRect">
            <a:avLst/>
          </a:prstGeom>
          <a:noFill/>
          <a:ln w="38100" cmpd="sng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Listening and Speaking 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2060" y="2044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8" dur="93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1" grpId="1"/>
      <p:bldP spid="5" grpId="0"/>
      <p:bldP spid="5" grpId="1"/>
      <p:bldP spid="56" grpId="0" bldLvl="0" animBg="1"/>
      <p:bldP spid="56" grpId="1" animBg="1"/>
      <p:bldP spid="9" grpId="0"/>
      <p:bldP spid="9" grpId="1"/>
      <p:bldP spid="10" grpId="0" bldLvl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42" grpId="0"/>
      <p:bldP spid="42" grpId="1"/>
      <p:bldP spid="14" grpId="0"/>
      <p:bldP spid="14" grpId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50" y="62865"/>
            <a:ext cx="3615690" cy="882015"/>
            <a:chOff x="120" y="90"/>
            <a:chExt cx="5694" cy="1389"/>
          </a:xfrm>
        </p:grpSpPr>
        <p:pic>
          <p:nvPicPr>
            <p:cNvPr id="5" name="图片 4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42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Listening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pic>
        <p:nvPicPr>
          <p:cNvPr id="11" name="图片 10" descr="1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r="55370"/>
          <a:stretch>
            <a:fillRect/>
          </a:stretch>
        </p:blipFill>
        <p:spPr>
          <a:xfrm>
            <a:off x="-556260" y="1699260"/>
            <a:ext cx="2834005" cy="6350000"/>
          </a:xfrm>
          <a:prstGeom prst="rect">
            <a:avLst/>
          </a:prstGeom>
          <a:effectLst>
            <a:outerShdw blurRad="190500" dist="127000" dir="5400000" algn="ctr" rotWithShape="0">
              <a:srgbClr val="000000">
                <a:alpha val="86000"/>
              </a:srgbClr>
            </a:outerShdw>
          </a:effectLst>
        </p:spPr>
      </p:pic>
      <p:pic>
        <p:nvPicPr>
          <p:cNvPr id="12" name="图片 11" descr="1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44920"/>
          <a:stretch>
            <a:fillRect/>
          </a:stretch>
        </p:blipFill>
        <p:spPr>
          <a:xfrm>
            <a:off x="9338310" y="1412875"/>
            <a:ext cx="3715385" cy="6745605"/>
          </a:xfrm>
          <a:prstGeom prst="rect">
            <a:avLst/>
          </a:prstGeom>
          <a:effectLst>
            <a:outerShdw blurRad="190500" dist="127000" dir="5400000" algn="ctr" rotWithShape="0">
              <a:srgbClr val="000000">
                <a:alpha val="86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686435" y="1248410"/>
            <a:ext cx="3774440" cy="1405255"/>
            <a:chOff x="2485" y="2444"/>
            <a:chExt cx="6489" cy="2369"/>
          </a:xfrm>
        </p:grpSpPr>
        <p:sp>
          <p:nvSpPr>
            <p:cNvPr id="13" name="任意多边形 12"/>
            <p:cNvSpPr/>
            <p:nvPr/>
          </p:nvSpPr>
          <p:spPr>
            <a:xfrm>
              <a:off x="2485" y="2444"/>
              <a:ext cx="6489" cy="2369"/>
            </a:xfrm>
            <a:custGeom>
              <a:avLst/>
              <a:gdLst>
                <a:gd name="connsiteX0" fmla="*/ 0 w 6348"/>
                <a:gd name="connsiteY0" fmla="*/ 221 h 1747"/>
                <a:gd name="connsiteX1" fmla="*/ 221 w 6348"/>
                <a:gd name="connsiteY1" fmla="*/ 0 h 1747"/>
                <a:gd name="connsiteX2" fmla="*/ 1058 w 6348"/>
                <a:gd name="connsiteY2" fmla="*/ 0 h 1747"/>
                <a:gd name="connsiteX3" fmla="*/ 1058 w 6348"/>
                <a:gd name="connsiteY3" fmla="*/ 0 h 1747"/>
                <a:gd name="connsiteX4" fmla="*/ 2645 w 6348"/>
                <a:gd name="connsiteY4" fmla="*/ 0 h 1747"/>
                <a:gd name="connsiteX5" fmla="*/ 6127 w 6348"/>
                <a:gd name="connsiteY5" fmla="*/ 0 h 1747"/>
                <a:gd name="connsiteX6" fmla="*/ 6348 w 6348"/>
                <a:gd name="connsiteY6" fmla="*/ 221 h 1747"/>
                <a:gd name="connsiteX7" fmla="*/ 6348 w 6348"/>
                <a:gd name="connsiteY7" fmla="*/ 774 h 1747"/>
                <a:gd name="connsiteX8" fmla="*/ 6348 w 6348"/>
                <a:gd name="connsiteY8" fmla="*/ 773 h 1747"/>
                <a:gd name="connsiteX9" fmla="*/ 6348 w 6348"/>
                <a:gd name="connsiteY9" fmla="*/ 1105 h 1747"/>
                <a:gd name="connsiteX10" fmla="*/ 6348 w 6348"/>
                <a:gd name="connsiteY10" fmla="*/ 1105 h 1747"/>
                <a:gd name="connsiteX11" fmla="*/ 6127 w 6348"/>
                <a:gd name="connsiteY11" fmla="*/ 1326 h 1747"/>
                <a:gd name="connsiteX12" fmla="*/ 2645 w 6348"/>
                <a:gd name="connsiteY12" fmla="*/ 1326 h 1747"/>
                <a:gd name="connsiteX13" fmla="*/ 655 w 6348"/>
                <a:gd name="connsiteY13" fmla="*/ 1747 h 1747"/>
                <a:gd name="connsiteX14" fmla="*/ 1058 w 6348"/>
                <a:gd name="connsiteY14" fmla="*/ 1326 h 1747"/>
                <a:gd name="connsiteX15" fmla="*/ 221 w 6348"/>
                <a:gd name="connsiteY15" fmla="*/ 1326 h 1747"/>
                <a:gd name="connsiteX16" fmla="*/ 0 w 6348"/>
                <a:gd name="connsiteY16" fmla="*/ 1105 h 1747"/>
                <a:gd name="connsiteX17" fmla="*/ 0 w 6348"/>
                <a:gd name="connsiteY17" fmla="*/ 1105 h 1747"/>
                <a:gd name="connsiteX18" fmla="*/ 0 w 6348"/>
                <a:gd name="connsiteY18" fmla="*/ 774 h 1747"/>
                <a:gd name="connsiteX19" fmla="*/ 0 w 6348"/>
                <a:gd name="connsiteY19" fmla="*/ 773 h 1747"/>
                <a:gd name="connsiteX20" fmla="*/ 0 w 6348"/>
                <a:gd name="connsiteY20" fmla="*/ 221 h 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8" h="1747">
                  <a:moveTo>
                    <a:pt x="0" y="221"/>
                  </a:moveTo>
                  <a:cubicBezTo>
                    <a:pt x="0" y="99"/>
                    <a:pt x="99" y="0"/>
                    <a:pt x="221" y="0"/>
                  </a:cubicBezTo>
                  <a:lnTo>
                    <a:pt x="1058" y="0"/>
                  </a:lnTo>
                  <a:lnTo>
                    <a:pt x="1058" y="0"/>
                  </a:lnTo>
                  <a:lnTo>
                    <a:pt x="2645" y="0"/>
                  </a:lnTo>
                  <a:lnTo>
                    <a:pt x="6127" y="0"/>
                  </a:lnTo>
                  <a:cubicBezTo>
                    <a:pt x="6249" y="0"/>
                    <a:pt x="6348" y="99"/>
                    <a:pt x="6348" y="221"/>
                  </a:cubicBezTo>
                  <a:lnTo>
                    <a:pt x="6348" y="774"/>
                  </a:lnTo>
                  <a:lnTo>
                    <a:pt x="6348" y="773"/>
                  </a:lnTo>
                  <a:lnTo>
                    <a:pt x="6348" y="1105"/>
                  </a:lnTo>
                  <a:lnTo>
                    <a:pt x="6348" y="1105"/>
                  </a:lnTo>
                  <a:cubicBezTo>
                    <a:pt x="6348" y="1227"/>
                    <a:pt x="6249" y="1326"/>
                    <a:pt x="6127" y="1326"/>
                  </a:cubicBezTo>
                  <a:lnTo>
                    <a:pt x="2645" y="1326"/>
                  </a:lnTo>
                  <a:lnTo>
                    <a:pt x="655" y="1747"/>
                  </a:lnTo>
                  <a:lnTo>
                    <a:pt x="1058" y="1326"/>
                  </a:lnTo>
                  <a:lnTo>
                    <a:pt x="221" y="1326"/>
                  </a:lnTo>
                  <a:cubicBezTo>
                    <a:pt x="99" y="1326"/>
                    <a:pt x="0" y="1227"/>
                    <a:pt x="0" y="1105"/>
                  </a:cubicBezTo>
                  <a:lnTo>
                    <a:pt x="0" y="1105"/>
                  </a:lnTo>
                  <a:lnTo>
                    <a:pt x="0" y="774"/>
                  </a:lnTo>
                  <a:lnTo>
                    <a:pt x="0" y="77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85" y="2552"/>
              <a:ext cx="6489" cy="16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Country music </a:t>
              </a:r>
              <a:r>
                <a:rPr lang="en-US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touches my heart.</a:t>
              </a:r>
              <a:endPara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80000">
            <a:off x="1930068" y="2523659"/>
            <a:ext cx="4120515" cy="1504315"/>
            <a:chOff x="2485" y="2444"/>
            <a:chExt cx="6489" cy="2369"/>
          </a:xfrm>
        </p:grpSpPr>
        <p:sp>
          <p:nvSpPr>
            <p:cNvPr id="17" name="任意多边形 16"/>
            <p:cNvSpPr/>
            <p:nvPr/>
          </p:nvSpPr>
          <p:spPr>
            <a:xfrm>
              <a:off x="2485" y="2444"/>
              <a:ext cx="6489" cy="2369"/>
            </a:xfrm>
            <a:custGeom>
              <a:avLst/>
              <a:gdLst>
                <a:gd name="connsiteX0" fmla="*/ 0 w 6348"/>
                <a:gd name="connsiteY0" fmla="*/ 221 h 1747"/>
                <a:gd name="connsiteX1" fmla="*/ 221 w 6348"/>
                <a:gd name="connsiteY1" fmla="*/ 0 h 1747"/>
                <a:gd name="connsiteX2" fmla="*/ 1058 w 6348"/>
                <a:gd name="connsiteY2" fmla="*/ 0 h 1747"/>
                <a:gd name="connsiteX3" fmla="*/ 1058 w 6348"/>
                <a:gd name="connsiteY3" fmla="*/ 0 h 1747"/>
                <a:gd name="connsiteX4" fmla="*/ 2645 w 6348"/>
                <a:gd name="connsiteY4" fmla="*/ 0 h 1747"/>
                <a:gd name="connsiteX5" fmla="*/ 6127 w 6348"/>
                <a:gd name="connsiteY5" fmla="*/ 0 h 1747"/>
                <a:gd name="connsiteX6" fmla="*/ 6348 w 6348"/>
                <a:gd name="connsiteY6" fmla="*/ 221 h 1747"/>
                <a:gd name="connsiteX7" fmla="*/ 6348 w 6348"/>
                <a:gd name="connsiteY7" fmla="*/ 774 h 1747"/>
                <a:gd name="connsiteX8" fmla="*/ 6348 w 6348"/>
                <a:gd name="connsiteY8" fmla="*/ 773 h 1747"/>
                <a:gd name="connsiteX9" fmla="*/ 6348 w 6348"/>
                <a:gd name="connsiteY9" fmla="*/ 1105 h 1747"/>
                <a:gd name="connsiteX10" fmla="*/ 6348 w 6348"/>
                <a:gd name="connsiteY10" fmla="*/ 1105 h 1747"/>
                <a:gd name="connsiteX11" fmla="*/ 6127 w 6348"/>
                <a:gd name="connsiteY11" fmla="*/ 1326 h 1747"/>
                <a:gd name="connsiteX12" fmla="*/ 2645 w 6348"/>
                <a:gd name="connsiteY12" fmla="*/ 1326 h 1747"/>
                <a:gd name="connsiteX13" fmla="*/ 655 w 6348"/>
                <a:gd name="connsiteY13" fmla="*/ 1747 h 1747"/>
                <a:gd name="connsiteX14" fmla="*/ 1058 w 6348"/>
                <a:gd name="connsiteY14" fmla="*/ 1326 h 1747"/>
                <a:gd name="connsiteX15" fmla="*/ 221 w 6348"/>
                <a:gd name="connsiteY15" fmla="*/ 1326 h 1747"/>
                <a:gd name="connsiteX16" fmla="*/ 0 w 6348"/>
                <a:gd name="connsiteY16" fmla="*/ 1105 h 1747"/>
                <a:gd name="connsiteX17" fmla="*/ 0 w 6348"/>
                <a:gd name="connsiteY17" fmla="*/ 1105 h 1747"/>
                <a:gd name="connsiteX18" fmla="*/ 0 w 6348"/>
                <a:gd name="connsiteY18" fmla="*/ 774 h 1747"/>
                <a:gd name="connsiteX19" fmla="*/ 0 w 6348"/>
                <a:gd name="connsiteY19" fmla="*/ 773 h 1747"/>
                <a:gd name="connsiteX20" fmla="*/ 0 w 6348"/>
                <a:gd name="connsiteY20" fmla="*/ 221 h 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8" h="1747">
                  <a:moveTo>
                    <a:pt x="0" y="221"/>
                  </a:moveTo>
                  <a:cubicBezTo>
                    <a:pt x="0" y="99"/>
                    <a:pt x="99" y="0"/>
                    <a:pt x="221" y="0"/>
                  </a:cubicBezTo>
                  <a:lnTo>
                    <a:pt x="1058" y="0"/>
                  </a:lnTo>
                  <a:lnTo>
                    <a:pt x="1058" y="0"/>
                  </a:lnTo>
                  <a:lnTo>
                    <a:pt x="2645" y="0"/>
                  </a:lnTo>
                  <a:lnTo>
                    <a:pt x="6127" y="0"/>
                  </a:lnTo>
                  <a:cubicBezTo>
                    <a:pt x="6249" y="0"/>
                    <a:pt x="6348" y="99"/>
                    <a:pt x="6348" y="221"/>
                  </a:cubicBezTo>
                  <a:lnTo>
                    <a:pt x="6348" y="774"/>
                  </a:lnTo>
                  <a:lnTo>
                    <a:pt x="6348" y="773"/>
                  </a:lnTo>
                  <a:lnTo>
                    <a:pt x="6348" y="1105"/>
                  </a:lnTo>
                  <a:lnTo>
                    <a:pt x="6348" y="1105"/>
                  </a:lnTo>
                  <a:cubicBezTo>
                    <a:pt x="6348" y="1227"/>
                    <a:pt x="6249" y="1326"/>
                    <a:pt x="6127" y="1326"/>
                  </a:cubicBezTo>
                  <a:lnTo>
                    <a:pt x="2645" y="1326"/>
                  </a:lnTo>
                  <a:lnTo>
                    <a:pt x="655" y="1747"/>
                  </a:lnTo>
                  <a:lnTo>
                    <a:pt x="1058" y="1326"/>
                  </a:lnTo>
                  <a:lnTo>
                    <a:pt x="221" y="1326"/>
                  </a:lnTo>
                  <a:cubicBezTo>
                    <a:pt x="99" y="1326"/>
                    <a:pt x="0" y="1227"/>
                    <a:pt x="0" y="1105"/>
                  </a:cubicBezTo>
                  <a:lnTo>
                    <a:pt x="0" y="1105"/>
                  </a:lnTo>
                  <a:lnTo>
                    <a:pt x="0" y="774"/>
                  </a:lnTo>
                  <a:lnTo>
                    <a:pt x="0" y="77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489" y="2599"/>
              <a:ext cx="6402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When I listen to hip-hop, I just</a:t>
              </a:r>
              <a:r>
                <a:rPr lang="en-US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have to move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!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900000">
            <a:off x="2207367" y="4333684"/>
            <a:ext cx="4065270" cy="2346325"/>
            <a:chOff x="2432" y="2444"/>
            <a:chExt cx="6402" cy="3695"/>
          </a:xfrm>
        </p:grpSpPr>
        <p:sp>
          <p:nvSpPr>
            <p:cNvPr id="20" name="任意多边形 19"/>
            <p:cNvSpPr/>
            <p:nvPr/>
          </p:nvSpPr>
          <p:spPr>
            <a:xfrm>
              <a:off x="2485" y="2444"/>
              <a:ext cx="6232" cy="3695"/>
            </a:xfrm>
            <a:custGeom>
              <a:avLst/>
              <a:gdLst>
                <a:gd name="connsiteX0" fmla="*/ 0 w 6348"/>
                <a:gd name="connsiteY0" fmla="*/ 221 h 1747"/>
                <a:gd name="connsiteX1" fmla="*/ 221 w 6348"/>
                <a:gd name="connsiteY1" fmla="*/ 0 h 1747"/>
                <a:gd name="connsiteX2" fmla="*/ 1058 w 6348"/>
                <a:gd name="connsiteY2" fmla="*/ 0 h 1747"/>
                <a:gd name="connsiteX3" fmla="*/ 1058 w 6348"/>
                <a:gd name="connsiteY3" fmla="*/ 0 h 1747"/>
                <a:gd name="connsiteX4" fmla="*/ 2645 w 6348"/>
                <a:gd name="connsiteY4" fmla="*/ 0 h 1747"/>
                <a:gd name="connsiteX5" fmla="*/ 6127 w 6348"/>
                <a:gd name="connsiteY5" fmla="*/ 0 h 1747"/>
                <a:gd name="connsiteX6" fmla="*/ 6348 w 6348"/>
                <a:gd name="connsiteY6" fmla="*/ 221 h 1747"/>
                <a:gd name="connsiteX7" fmla="*/ 6348 w 6348"/>
                <a:gd name="connsiteY7" fmla="*/ 774 h 1747"/>
                <a:gd name="connsiteX8" fmla="*/ 6348 w 6348"/>
                <a:gd name="connsiteY8" fmla="*/ 773 h 1747"/>
                <a:gd name="connsiteX9" fmla="*/ 6348 w 6348"/>
                <a:gd name="connsiteY9" fmla="*/ 1105 h 1747"/>
                <a:gd name="connsiteX10" fmla="*/ 6348 w 6348"/>
                <a:gd name="connsiteY10" fmla="*/ 1105 h 1747"/>
                <a:gd name="connsiteX11" fmla="*/ 6127 w 6348"/>
                <a:gd name="connsiteY11" fmla="*/ 1326 h 1747"/>
                <a:gd name="connsiteX12" fmla="*/ 2645 w 6348"/>
                <a:gd name="connsiteY12" fmla="*/ 1326 h 1747"/>
                <a:gd name="connsiteX13" fmla="*/ 655 w 6348"/>
                <a:gd name="connsiteY13" fmla="*/ 1747 h 1747"/>
                <a:gd name="connsiteX14" fmla="*/ 1058 w 6348"/>
                <a:gd name="connsiteY14" fmla="*/ 1326 h 1747"/>
                <a:gd name="connsiteX15" fmla="*/ 221 w 6348"/>
                <a:gd name="connsiteY15" fmla="*/ 1326 h 1747"/>
                <a:gd name="connsiteX16" fmla="*/ 0 w 6348"/>
                <a:gd name="connsiteY16" fmla="*/ 1105 h 1747"/>
                <a:gd name="connsiteX17" fmla="*/ 0 w 6348"/>
                <a:gd name="connsiteY17" fmla="*/ 1105 h 1747"/>
                <a:gd name="connsiteX18" fmla="*/ 0 w 6348"/>
                <a:gd name="connsiteY18" fmla="*/ 774 h 1747"/>
                <a:gd name="connsiteX19" fmla="*/ 0 w 6348"/>
                <a:gd name="connsiteY19" fmla="*/ 773 h 1747"/>
                <a:gd name="connsiteX20" fmla="*/ 0 w 6348"/>
                <a:gd name="connsiteY20" fmla="*/ 221 h 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8" h="1747">
                  <a:moveTo>
                    <a:pt x="0" y="221"/>
                  </a:moveTo>
                  <a:cubicBezTo>
                    <a:pt x="0" y="99"/>
                    <a:pt x="99" y="0"/>
                    <a:pt x="221" y="0"/>
                  </a:cubicBezTo>
                  <a:lnTo>
                    <a:pt x="1058" y="0"/>
                  </a:lnTo>
                  <a:lnTo>
                    <a:pt x="1058" y="0"/>
                  </a:lnTo>
                  <a:lnTo>
                    <a:pt x="2645" y="0"/>
                  </a:lnTo>
                  <a:lnTo>
                    <a:pt x="6127" y="0"/>
                  </a:lnTo>
                  <a:cubicBezTo>
                    <a:pt x="6249" y="0"/>
                    <a:pt x="6348" y="99"/>
                    <a:pt x="6348" y="221"/>
                  </a:cubicBezTo>
                  <a:lnTo>
                    <a:pt x="6348" y="774"/>
                  </a:lnTo>
                  <a:lnTo>
                    <a:pt x="6348" y="773"/>
                  </a:lnTo>
                  <a:lnTo>
                    <a:pt x="6348" y="1105"/>
                  </a:lnTo>
                  <a:lnTo>
                    <a:pt x="6348" y="1105"/>
                  </a:lnTo>
                  <a:cubicBezTo>
                    <a:pt x="6348" y="1227"/>
                    <a:pt x="6249" y="1326"/>
                    <a:pt x="6127" y="1326"/>
                  </a:cubicBezTo>
                  <a:lnTo>
                    <a:pt x="2645" y="1326"/>
                  </a:lnTo>
                  <a:lnTo>
                    <a:pt x="655" y="1747"/>
                  </a:lnTo>
                  <a:lnTo>
                    <a:pt x="1058" y="1326"/>
                  </a:lnTo>
                  <a:lnTo>
                    <a:pt x="221" y="1326"/>
                  </a:lnTo>
                  <a:cubicBezTo>
                    <a:pt x="99" y="1326"/>
                    <a:pt x="0" y="1227"/>
                    <a:pt x="0" y="1105"/>
                  </a:cubicBezTo>
                  <a:lnTo>
                    <a:pt x="0" y="1105"/>
                  </a:lnTo>
                  <a:lnTo>
                    <a:pt x="0" y="774"/>
                  </a:lnTo>
                  <a:lnTo>
                    <a:pt x="0" y="77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32" y="2459"/>
              <a:ext cx="6402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Classical music makes me </a:t>
              </a:r>
              <a:r>
                <a:rPr lang="en-US" sz="2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feel like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8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I’m sitting beside a quiet stream and enjoying nature.</a:t>
              </a:r>
              <a:endParaRPr lang="en-US" alt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812540" y="201930"/>
            <a:ext cx="1158621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Let's listen and finish the </a:t>
            </a:r>
            <a:r>
              <a:rPr lang="en-US" altLang="zh-CN" sz="28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explanation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23" name="Listening and Speaking 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3620" y="212090"/>
            <a:ext cx="619125" cy="61912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743700" y="1248410"/>
            <a:ext cx="5007610" cy="1640840"/>
            <a:chOff x="9496" y="2225"/>
            <a:chExt cx="7886" cy="2584"/>
          </a:xfrm>
        </p:grpSpPr>
        <p:pic>
          <p:nvPicPr>
            <p:cNvPr id="27" name="图片 26" descr="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96" y="2225"/>
              <a:ext cx="6588" cy="2585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04" y="2322"/>
              <a:ext cx="7579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So you like music that’s ________ of __________?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75375" y="2559050"/>
            <a:ext cx="5008245" cy="1641475"/>
            <a:chOff x="9496" y="2225"/>
            <a:chExt cx="7887" cy="2585"/>
          </a:xfrm>
        </p:grpSpPr>
        <p:pic>
          <p:nvPicPr>
            <p:cNvPr id="31" name="图片 30" descr="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96" y="2225"/>
              <a:ext cx="6588" cy="2585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04" y="2322"/>
              <a:ext cx="7579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So it makes you want to ___________?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20580000">
            <a:off x="5769671" y="4330697"/>
            <a:ext cx="4191635" cy="1641475"/>
            <a:chOff x="9496" y="2225"/>
            <a:chExt cx="6601" cy="2585"/>
          </a:xfrm>
        </p:grpSpPr>
        <p:pic>
          <p:nvPicPr>
            <p:cNvPr id="34" name="图片 33" descr="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96" y="2225"/>
              <a:ext cx="6588" cy="2585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739" y="2348"/>
              <a:ext cx="6358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So to you, it’s _______ and __________?</a:t>
              </a:r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468235" y="1659255"/>
            <a:ext cx="37547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full       feeling  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04940" y="2973705"/>
            <a:ext cx="37547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dance  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 rot="20520000">
            <a:off x="7849870" y="3705225"/>
            <a:ext cx="37547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peaceful  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 rot="20520000">
            <a:off x="6602730" y="4572000"/>
            <a:ext cx="3754755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beautiful  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54635" y="3053715"/>
            <a:ext cx="11410315" cy="298005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5735" y="3126740"/>
            <a:ext cx="1158621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Listening Tip: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When you hear some words or phrases that are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difficult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, you can pay attention to the following sentences, because there may be an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explanation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 which use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easier words with the same meaning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. This will help you to understand more easily.</a:t>
            </a:r>
            <a:endParaRPr kumimoji="0" lang="en-US" altLang="zh-CN" sz="2800" b="1" i="0" u="none" strike="noStrike" kern="1200" cap="none" spc="0" normalizeH="0" baseline="0" noProof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  <a:p>
            <a:pPr algn="ctr">
              <a:lnSpc>
                <a:spcPts val="4000"/>
              </a:lnSpc>
              <a:buNone/>
            </a:pP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53365" y="3912235"/>
            <a:ext cx="11410315" cy="126238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8740" y="4271010"/>
            <a:ext cx="1158621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buNone/>
            </a:pPr>
            <a:r>
              <a:rPr lang="en-US" altLang="zh-CN" sz="36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There is no wonder that</a:t>
            </a:r>
            <a:r>
              <a:rPr lang="en-US" altLang="zh-CN" sz="36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everyone will like music.</a:t>
            </a:r>
            <a:endParaRPr lang="en-US" altLang="zh-CN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9" dur="930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/>
      <p:bldP spid="22" grpId="1"/>
      <p:bldP spid="42" grpId="0"/>
      <p:bldP spid="42" grpId="1"/>
      <p:bldP spid="36" grpId="0"/>
      <p:bldP spid="36" grpId="1"/>
      <p:bldP spid="37" grpId="0"/>
      <p:bldP spid="37" grpId="1"/>
      <p:bldP spid="38" grpId="0"/>
      <p:bldP spid="38" grpId="1"/>
      <p:bldP spid="56" grpId="0" bldLvl="0" animBg="1"/>
      <p:bldP spid="56" grpId="1" animBg="1"/>
      <p:bldP spid="56" grpId="2" animBg="1"/>
      <p:bldP spid="39" grpId="0"/>
      <p:bldP spid="39" grpId="1"/>
      <p:bldP spid="39" grpId="2"/>
      <p:bldP spid="44" grpId="0" bldLvl="0" animBg="1"/>
      <p:bldP spid="44" grpId="1" animBg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50" y="62865"/>
            <a:ext cx="3615690" cy="882015"/>
            <a:chOff x="120" y="90"/>
            <a:chExt cx="5694" cy="1389"/>
          </a:xfrm>
        </p:grpSpPr>
        <p:pic>
          <p:nvPicPr>
            <p:cNvPr id="5" name="图片 4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42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Listening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246880" y="1130935"/>
            <a:ext cx="36982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40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announce</a:t>
            </a:r>
            <a:r>
              <a:rPr lang="en-US" altLang="zh-CN" sz="40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ment</a:t>
            </a:r>
            <a:endParaRPr lang="en-US" altLang="zh-CN" sz="40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4" name="图片 3" descr="C:/Users/86188/AppData/Local/Temp/kaimatting/20210305081432/output_aiMatting_20210305081438.pngoutput_aiMatting_2021030508143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279" y="-384"/>
            <a:ext cx="3509645" cy="6520180"/>
          </a:xfrm>
          <a:prstGeom prst="rect">
            <a:avLst/>
          </a:prstGeom>
          <a:effectLst>
            <a:outerShdw blurRad="431800" dist="241300" dir="5400000" algn="ctr" rotWithShape="0">
              <a:srgbClr val="000000">
                <a:alpha val="8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981450" y="1734820"/>
            <a:ext cx="48564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of school music festival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 rot="20520000">
            <a:off x="4536440" y="3127375"/>
            <a:ext cx="3258820" cy="603885"/>
          </a:xfrm>
          <a:prstGeom prst="rect">
            <a:avLst/>
          </a:prstGeom>
          <a:solidFill>
            <a:srgbClr val="A91F59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Will you join?</a:t>
            </a:r>
            <a:endParaRPr lang="en-US" altLang="zh-CN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 rot="20520000">
            <a:off x="6143625" y="3220085"/>
            <a:ext cx="5200650" cy="603885"/>
          </a:xfrm>
          <a:prstGeom prst="rect">
            <a:avLst/>
          </a:prstGeom>
          <a:solidFill>
            <a:srgbClr val="A91F59"/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6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What can you do?</a:t>
            </a:r>
            <a:endParaRPr lang="en-US" altLang="zh-CN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6756400" y="4369435"/>
            <a:ext cx="349250" cy="838835"/>
          </a:xfrm>
          <a:prstGeom prst="straightConnector1">
            <a:avLst/>
          </a:prstGeom>
          <a:ln w="50800" cmpd="sng">
            <a:solidFill>
              <a:srgbClr val="A91F59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612130" y="5099050"/>
            <a:ext cx="22606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performer</a:t>
            </a:r>
            <a:endParaRPr lang="en-US" altLang="zh-CN" sz="32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90110" y="6094730"/>
            <a:ext cx="507619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perform on the stage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0280" y="5572125"/>
            <a:ext cx="507619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give a perfor</a:t>
            </a:r>
            <a:r>
              <a:rPr lang="en-US" altLang="zh-CN" sz="32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mance</a:t>
            </a:r>
            <a:endParaRPr lang="en-US" altLang="zh-CN" sz="32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8353425" y="3969385"/>
            <a:ext cx="349250" cy="878840"/>
          </a:xfrm>
          <a:prstGeom prst="straightConnector1">
            <a:avLst/>
          </a:prstGeom>
          <a:ln w="50800" cmpd="sng">
            <a:solidFill>
              <a:srgbClr val="A91F59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20640000">
            <a:off x="7912100" y="4669155"/>
            <a:ext cx="22606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rgbClr val="AE1C5B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audience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9646920" y="3570605"/>
            <a:ext cx="633730" cy="688975"/>
          </a:xfrm>
          <a:prstGeom prst="straightConnector1">
            <a:avLst/>
          </a:prstGeom>
          <a:ln w="50800" cmpd="sng">
            <a:solidFill>
              <a:srgbClr val="A91F59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20640000">
            <a:off x="9805670" y="4026535"/>
            <a:ext cx="22606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rgbClr val="AE1C5B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wokers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 rot="20700000">
            <a:off x="9212580" y="4693285"/>
            <a:ext cx="32156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run food stand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 rot="20700000">
            <a:off x="9670415" y="5085080"/>
            <a:ext cx="321564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sell ticket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 rot="20700000">
            <a:off x="9203690" y="5572125"/>
            <a:ext cx="374396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set up equipment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80280" y="2241506"/>
            <a:ext cx="7325360" cy="4712585"/>
            <a:chOff x="3584" y="1783"/>
            <a:chExt cx="11536" cy="9256"/>
          </a:xfrm>
        </p:grpSpPr>
        <p:sp>
          <p:nvSpPr>
            <p:cNvPr id="56" name="圆角矩形 55"/>
            <p:cNvSpPr/>
            <p:nvPr/>
          </p:nvSpPr>
          <p:spPr>
            <a:xfrm>
              <a:off x="3584" y="1783"/>
              <a:ext cx="11536" cy="9256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25" name="文本框 5"/>
            <p:cNvSpPr/>
            <p:nvPr>
              <p:custDataLst>
                <p:tags r:id="rId3"/>
              </p:custDataLst>
            </p:nvPr>
          </p:nvSpPr>
          <p:spPr>
            <a:xfrm>
              <a:off x="4358" y="2390"/>
              <a:ext cx="10256" cy="77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people to give music lessons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choir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members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people to run food stands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people to sell festival tickets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people to sell music CDs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people to set up equipment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Comic Sans MS" panose="030F0702030302020204" charset="0"/>
                  <a:sym typeface="Wingdings 2" panose="05020102010507070707" pitchFamily="18" charset="2"/>
                </a:rPr>
                <a:t> </a:t>
              </a:r>
              <a:r>
                <a:rPr kumimoji="0" lang="en-US" altLang="zh-CN" sz="3000" b="1" i="0" u="none" strike="noStrike" kern="1200" cap="none" spc="0" normalizeH="0" baseline="0" noProof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uLnTx/>
                  <a:uFillTx/>
                  <a:latin typeface="Comic Sans MS" panose="030F0702030302020204" charset="0"/>
                  <a:ea typeface="微软雅黑" panose="020B0503020204020204" pitchFamily="34" charset="-122"/>
                  <a:cs typeface="Comic Sans MS" panose="030F0702030302020204" charset="0"/>
                  <a:sym typeface="Wingdings" panose="05000000000000000000" charset="0"/>
                </a:rPr>
                <a:t>musical performers</a:t>
              </a:r>
              <a:endParaRPr kumimoji="0" lang="en-US" altLang="zh-CN" sz="3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omic Sans MS" panose="030F0702030302020204" charset="0"/>
                <a:ea typeface="微软雅黑" panose="020B0503020204020204" pitchFamily="34" charset="-122"/>
                <a:cs typeface="Comic Sans MS" panose="030F0702030302020204" charset="0"/>
                <a:sym typeface="Wingdings" panose="05000000000000000000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433445" y="201930"/>
            <a:ext cx="1158621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Listen and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tick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kinds of volunteers the festival needs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5" name="Unit4 listening and talking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4250" y="805815"/>
            <a:ext cx="619125" cy="619125"/>
          </a:xfrm>
          <a:prstGeom prst="rect">
            <a:avLst/>
          </a:prstGeom>
        </p:spPr>
      </p:pic>
      <p:sp>
        <p:nvSpPr>
          <p:cNvPr id="9226" name="文本框 76"/>
          <p:cNvSpPr/>
          <p:nvPr>
            <p:custDataLst>
              <p:tags r:id="rId7"/>
            </p:custDataLst>
          </p:nvPr>
        </p:nvSpPr>
        <p:spPr>
          <a:xfrm>
            <a:off x="5212080" y="3266440"/>
            <a:ext cx="68961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宋体" panose="02010600030101010101" pitchFamily="2" charset="-122"/>
              </a:rPr>
              <a:t>√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文本框 76"/>
          <p:cNvSpPr/>
          <p:nvPr>
            <p:custDataLst>
              <p:tags r:id="rId8"/>
            </p:custDataLst>
          </p:nvPr>
        </p:nvSpPr>
        <p:spPr>
          <a:xfrm>
            <a:off x="5212080" y="3759200"/>
            <a:ext cx="68961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宋体" panose="02010600030101010101" pitchFamily="2" charset="-122"/>
              </a:rPr>
              <a:t>√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文本框 76"/>
          <p:cNvSpPr/>
          <p:nvPr>
            <p:custDataLst>
              <p:tags r:id="rId9"/>
            </p:custDataLst>
          </p:nvPr>
        </p:nvSpPr>
        <p:spPr>
          <a:xfrm>
            <a:off x="5212080" y="4387850"/>
            <a:ext cx="68961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宋体" panose="02010600030101010101" pitchFamily="2" charset="-122"/>
              </a:rPr>
              <a:t>√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" name="文本框 76"/>
          <p:cNvSpPr/>
          <p:nvPr>
            <p:custDataLst>
              <p:tags r:id="rId10"/>
            </p:custDataLst>
          </p:nvPr>
        </p:nvSpPr>
        <p:spPr>
          <a:xfrm>
            <a:off x="5212080" y="5982970"/>
            <a:ext cx="68961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0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宋体" panose="02010600030101010101" pitchFamily="2" charset="-122"/>
              </a:rPr>
              <a:t>√</a:t>
            </a:r>
            <a:endParaRPr lang="zh-CN" altLang="en-US" sz="4000" b="1">
              <a:solidFill>
                <a:srgbClr val="FF0000"/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2" dur="1340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 fill="hold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 fill="hold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 fill="hold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 fill="hold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2" grpId="0"/>
      <p:bldP spid="22" grpId="1"/>
      <p:bldP spid="6" grpId="0"/>
      <p:bldP spid="6" grpId="1"/>
      <p:bldP spid="9" grpId="0" bldLvl="0" animBg="1"/>
      <p:bldP spid="9" grpId="1"/>
      <p:bldP spid="10" grpId="0" bldLvl="0" animBg="1"/>
      <p:bldP spid="10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9226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150" y="62865"/>
            <a:ext cx="3615690" cy="882015"/>
            <a:chOff x="120" y="90"/>
            <a:chExt cx="5694" cy="1389"/>
          </a:xfrm>
        </p:grpSpPr>
        <p:pic>
          <p:nvPicPr>
            <p:cNvPr id="5" name="图片 4" descr="1"/>
            <p:cNvPicPr>
              <a:picLocks noChangeAspect="1"/>
            </p:cNvPicPr>
            <p:nvPr/>
          </p:nvPicPr>
          <p:blipFill>
            <a:blip r:embed="rId1"/>
            <a:srcRect l="30670" t="31270" r="30240" b="30540"/>
            <a:stretch>
              <a:fillRect/>
            </a:stretch>
          </p:blipFill>
          <p:spPr>
            <a:xfrm>
              <a:off x="120" y="90"/>
              <a:ext cx="1422" cy="1389"/>
            </a:xfrm>
            <a:prstGeom prst="rect">
              <a:avLst/>
            </a:prstGeom>
            <a:effectLst>
              <a:outerShdw blurRad="355600" dist="165100" dir="5400000" algn="ctr" rotWithShape="0">
                <a:srgbClr val="000000">
                  <a:alpha val="77000"/>
                </a:srgb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542" y="325"/>
              <a:ext cx="427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>
                  <a:solidFill>
                    <a:schemeClr val="accent1">
                      <a:lumMod val="75000"/>
                    </a:schemeClr>
                  </a:solidFill>
                  <a:latin typeface="Broadway" panose="04040905080B02020502" charset="0"/>
                  <a:cs typeface="Broadway" panose="04040905080B02020502" charset="0"/>
                </a:rPr>
                <a:t>Listening</a:t>
              </a:r>
              <a:endParaRPr lang="en-US" altLang="zh-CN" sz="4000">
                <a:solidFill>
                  <a:schemeClr val="accent1">
                    <a:lumMod val="75000"/>
                  </a:schemeClr>
                </a:solidFill>
                <a:latin typeface="Broadway" panose="04040905080B02020502" charset="0"/>
                <a:cs typeface="Broadway" panose="04040905080B02020502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283710" y="26352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Listen and finish the mind map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7150" y="918845"/>
            <a:ext cx="17943830" cy="5856605"/>
            <a:chOff x="0" y="1642"/>
            <a:chExt cx="28258" cy="9223"/>
          </a:xfrm>
        </p:grpSpPr>
        <p:grpSp>
          <p:nvGrpSpPr>
            <p:cNvPr id="47" name="组合 46"/>
            <p:cNvGrpSpPr/>
            <p:nvPr/>
          </p:nvGrpSpPr>
          <p:grpSpPr>
            <a:xfrm>
              <a:off x="2103" y="2593"/>
              <a:ext cx="18672" cy="6679"/>
              <a:chOff x="1996" y="2848"/>
              <a:chExt cx="18672" cy="6679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740" y="5138"/>
                <a:ext cx="14928" cy="2200"/>
                <a:chOff x="6645" y="5169"/>
                <a:chExt cx="14928" cy="220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6890" y="5169"/>
                  <a:ext cx="4606" cy="2201"/>
                </a:xfrm>
                <a:prstGeom prst="ellipse">
                  <a:avLst/>
                </a:prstGeom>
                <a:solidFill>
                  <a:srgbClr val="A91F5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6645" y="5794"/>
                  <a:ext cx="14928" cy="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4000"/>
                    </a:lnSpc>
                    <a:buNone/>
                  </a:pPr>
                  <a:r>
                    <a:rPr lang="en-US" altLang="zh-CN" sz="3200" b="1">
                      <a:solidFill>
                        <a:schemeClr val="bg1"/>
                      </a:solidFill>
                      <a:latin typeface="Comic Sans MS" panose="030F0702030302020204" charset="0"/>
                      <a:cs typeface="Comic Sans MS" panose="030F0702030302020204" charset="0"/>
                      <a:sym typeface="+mn-ea"/>
                    </a:rPr>
                    <a:t> announcement</a:t>
                  </a:r>
                  <a:endParaRPr lang="en-US" altLang="zh-CN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charset="0"/>
                    <a:ea typeface="宋体" panose="02010600030101010101" pitchFamily="2" charset="-122"/>
                    <a:cs typeface="Comic Sans MS" panose="030F0702030302020204" charset="0"/>
                    <a:sym typeface="+mn-ea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6371" y="2848"/>
                <a:ext cx="13577" cy="2290"/>
                <a:chOff x="6894" y="2746"/>
                <a:chExt cx="13577" cy="229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6894" y="2746"/>
                  <a:ext cx="13577" cy="1464"/>
                  <a:chOff x="7431" y="5450"/>
                  <a:chExt cx="14928" cy="1970"/>
                </a:xfrm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7431" y="5450"/>
                    <a:ext cx="3016" cy="1970"/>
                  </a:xfrm>
                  <a:prstGeom prst="ellipse">
                    <a:avLst/>
                  </a:prstGeom>
                  <a:noFill/>
                  <a:ln w="38100">
                    <a:solidFill>
                      <a:srgbClr val="A91F59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91F59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7431" y="5795"/>
                    <a:ext cx="14928" cy="1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4000"/>
                      </a:lnSpc>
                      <a:buNone/>
                    </a:pPr>
                    <a:r>
                      <a:rPr lang="en-US" altLang="zh-CN" sz="2800" b="1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rPr>
                      <a:t> content</a:t>
                    </a:r>
                    <a:endParaRPr lang="en-US" altLang="zh-CN" sz="2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charset="0"/>
                      <a:ea typeface="宋体" panose="02010600030101010101" pitchFamily="2" charset="-122"/>
                      <a:cs typeface="Comic Sans MS" panose="030F0702030302020204" charset="0"/>
                      <a:sym typeface="+mn-ea"/>
                    </a:endParaRPr>
                  </a:p>
                </p:txBody>
              </p:sp>
            </p:grpSp>
            <p:cxnSp>
              <p:nvCxnSpPr>
                <p:cNvPr id="19" name="直接连接符 18"/>
                <p:cNvCxnSpPr/>
                <p:nvPr/>
              </p:nvCxnSpPr>
              <p:spPr>
                <a:xfrm>
                  <a:off x="8289" y="4210"/>
                  <a:ext cx="255" cy="826"/>
                </a:xfrm>
                <a:prstGeom prst="line">
                  <a:avLst/>
                </a:prstGeom>
                <a:ln w="38100">
                  <a:solidFill>
                    <a:srgbClr val="A91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/>
              <p:cNvGrpSpPr/>
              <p:nvPr/>
            </p:nvGrpSpPr>
            <p:grpSpPr>
              <a:xfrm rot="1860000">
                <a:off x="9549" y="3591"/>
                <a:ext cx="3450" cy="2444"/>
                <a:chOff x="6940" y="2784"/>
                <a:chExt cx="3450" cy="2354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6940" y="2784"/>
                  <a:ext cx="3450" cy="1307"/>
                  <a:chOff x="7482" y="5501"/>
                  <a:chExt cx="3793" cy="1759"/>
                </a:xfrm>
              </p:grpSpPr>
              <p:sp>
                <p:nvSpPr>
                  <p:cNvPr id="23" name="椭圆 22"/>
                  <p:cNvSpPr/>
                  <p:nvPr/>
                </p:nvSpPr>
                <p:spPr>
                  <a:xfrm rot="20400000">
                    <a:off x="7482" y="5563"/>
                    <a:ext cx="3016" cy="1697"/>
                  </a:xfrm>
                  <a:prstGeom prst="ellipse">
                    <a:avLst/>
                  </a:prstGeom>
                  <a:noFill/>
                  <a:ln w="38100">
                    <a:solidFill>
                      <a:srgbClr val="A91F59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91F59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文本框 23"/>
                  <p:cNvSpPr txBox="1"/>
                  <p:nvPr/>
                </p:nvSpPr>
                <p:spPr>
                  <a:xfrm rot="20520000">
                    <a:off x="7975" y="5501"/>
                    <a:ext cx="3300" cy="12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4000"/>
                      </a:lnSpc>
                      <a:buNone/>
                    </a:pPr>
                    <a:r>
                      <a:rPr lang="en-US" altLang="zh-CN" sz="2800" b="1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rPr>
                      <a:t>Time</a:t>
                    </a:r>
                    <a:endParaRPr lang="en-US" altLang="zh-CN" sz="2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charset="0"/>
                      <a:ea typeface="宋体" panose="02010600030101010101" pitchFamily="2" charset="-122"/>
                      <a:cs typeface="Comic Sans MS" panose="030F0702030302020204" charset="0"/>
                      <a:sym typeface="+mn-ea"/>
                    </a:endParaRPr>
                  </a:p>
                </p:txBody>
              </p:sp>
            </p:grpSp>
            <p:cxnSp>
              <p:nvCxnSpPr>
                <p:cNvPr id="25" name="直接连接符 24"/>
                <p:cNvCxnSpPr/>
                <p:nvPr/>
              </p:nvCxnSpPr>
              <p:spPr>
                <a:xfrm flipH="1">
                  <a:off x="8241" y="4210"/>
                  <a:ext cx="48" cy="928"/>
                </a:xfrm>
                <a:prstGeom prst="line">
                  <a:avLst/>
                </a:prstGeom>
                <a:ln w="38100">
                  <a:solidFill>
                    <a:srgbClr val="A91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26"/>
              <p:cNvGrpSpPr/>
              <p:nvPr/>
            </p:nvGrpSpPr>
            <p:grpSpPr>
              <a:xfrm rot="900000">
                <a:off x="10933" y="6995"/>
                <a:ext cx="3402" cy="1503"/>
                <a:chOff x="8144" y="6564"/>
                <a:chExt cx="3843" cy="1970"/>
              </a:xfrm>
            </p:grpSpPr>
            <p:sp>
              <p:nvSpPr>
                <p:cNvPr id="28" name="椭圆 27"/>
                <p:cNvSpPr/>
                <p:nvPr/>
              </p:nvSpPr>
              <p:spPr>
                <a:xfrm rot="21420000">
                  <a:off x="8144" y="6564"/>
                  <a:ext cx="3016" cy="1970"/>
                </a:xfrm>
                <a:prstGeom prst="ellipse">
                  <a:avLst/>
                </a:prstGeom>
                <a:noFill/>
                <a:ln w="38100">
                  <a:solidFill>
                    <a:srgbClr val="A91F59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91F59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 rot="21360000">
                  <a:off x="8687" y="6635"/>
                  <a:ext cx="3300" cy="1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4000"/>
                    </a:lnSpc>
                    <a:buNone/>
                  </a:pPr>
                  <a:r>
                    <a:rPr lang="en-US" altLang="zh-CN" sz="2800" b="1">
                      <a:solidFill>
                        <a:schemeClr val="tx1"/>
                      </a:solidFill>
                      <a:latin typeface="Comic Sans MS" panose="030F0702030302020204" charset="0"/>
                      <a:cs typeface="Comic Sans MS" panose="030F0702030302020204" charset="0"/>
                      <a:sym typeface="+mn-ea"/>
                    </a:rPr>
                    <a:t>place</a:t>
                  </a:r>
                  <a:endParaRPr lang="en-US" altLang="zh-CN" sz="28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charset="0"/>
                    <a:ea typeface="宋体" panose="02010600030101010101" pitchFamily="2" charset="-122"/>
                    <a:cs typeface="Comic Sans MS" panose="030F0702030302020204" charset="0"/>
                    <a:sym typeface="+mn-ea"/>
                  </a:endParaRPr>
                </a:p>
              </p:txBody>
            </p:sp>
          </p:grpSp>
          <p:cxnSp>
            <p:nvCxnSpPr>
              <p:cNvPr id="30" name="直接连接符 29"/>
              <p:cNvCxnSpPr/>
              <p:nvPr/>
            </p:nvCxnSpPr>
            <p:spPr>
              <a:xfrm rot="900000" flipH="1">
                <a:off x="9846" y="7191"/>
                <a:ext cx="1114" cy="6"/>
              </a:xfrm>
              <a:prstGeom prst="line">
                <a:avLst/>
              </a:prstGeom>
              <a:ln w="38100">
                <a:solidFill>
                  <a:srgbClr val="A91F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/>
              <p:cNvGrpSpPr/>
              <p:nvPr/>
            </p:nvGrpSpPr>
            <p:grpSpPr>
              <a:xfrm>
                <a:off x="6549" y="7275"/>
                <a:ext cx="13577" cy="2252"/>
                <a:chOff x="6798" y="2195"/>
                <a:chExt cx="13577" cy="2252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6798" y="3123"/>
                  <a:ext cx="13577" cy="1324"/>
                  <a:chOff x="7325" y="5957"/>
                  <a:chExt cx="14928" cy="1782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7429" y="5957"/>
                    <a:ext cx="3360" cy="1782"/>
                  </a:xfrm>
                  <a:prstGeom prst="ellipse">
                    <a:avLst/>
                  </a:prstGeom>
                  <a:noFill/>
                  <a:ln w="38100">
                    <a:solidFill>
                      <a:srgbClr val="A91F59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91F59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7325" y="6237"/>
                    <a:ext cx="14928" cy="12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4000"/>
                      </a:lnSpc>
                      <a:buNone/>
                    </a:pPr>
                    <a:r>
                      <a:rPr lang="en-US" altLang="zh-CN" sz="2800" b="1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rPr>
                      <a:t>participant</a:t>
                    </a:r>
                    <a:endParaRPr lang="en-US" altLang="zh-CN" sz="2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charset="0"/>
                      <a:ea typeface="宋体" panose="02010600030101010101" pitchFamily="2" charset="-122"/>
                      <a:cs typeface="Comic Sans MS" panose="030F0702030302020204" charset="0"/>
                      <a:sym typeface="+mn-ea"/>
                    </a:endParaRPr>
                  </a:p>
                </p:txBody>
              </p:sp>
            </p:grpSp>
            <p:cxnSp>
              <p:nvCxnSpPr>
                <p:cNvPr id="35" name="直接连接符 34"/>
                <p:cNvCxnSpPr/>
                <p:nvPr/>
              </p:nvCxnSpPr>
              <p:spPr>
                <a:xfrm flipH="1">
                  <a:off x="8288" y="2195"/>
                  <a:ext cx="48" cy="928"/>
                </a:xfrm>
                <a:prstGeom prst="line">
                  <a:avLst/>
                </a:prstGeom>
                <a:ln w="38100">
                  <a:solidFill>
                    <a:srgbClr val="A91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组合 35"/>
              <p:cNvGrpSpPr/>
              <p:nvPr/>
            </p:nvGrpSpPr>
            <p:grpSpPr>
              <a:xfrm rot="360000">
                <a:off x="1996" y="6597"/>
                <a:ext cx="4229" cy="1930"/>
                <a:chOff x="5397" y="2018"/>
                <a:chExt cx="4229" cy="1930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5397" y="2395"/>
                  <a:ext cx="3602" cy="1553"/>
                  <a:chOff x="5785" y="4978"/>
                  <a:chExt cx="3960" cy="2090"/>
                </a:xfrm>
              </p:grpSpPr>
              <p:sp>
                <p:nvSpPr>
                  <p:cNvPr id="38" name="椭圆 37"/>
                  <p:cNvSpPr/>
                  <p:nvPr/>
                </p:nvSpPr>
                <p:spPr>
                  <a:xfrm rot="20460000">
                    <a:off x="6128" y="5097"/>
                    <a:ext cx="3290" cy="1971"/>
                  </a:xfrm>
                  <a:prstGeom prst="ellipse">
                    <a:avLst/>
                  </a:prstGeom>
                  <a:noFill/>
                  <a:ln w="38100">
                    <a:solidFill>
                      <a:srgbClr val="A91F59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91F59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9" name="文本框 38"/>
                  <p:cNvSpPr txBox="1"/>
                  <p:nvPr/>
                </p:nvSpPr>
                <p:spPr>
                  <a:xfrm rot="20640000">
                    <a:off x="5785" y="4978"/>
                    <a:ext cx="3960" cy="20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buNone/>
                    </a:pPr>
                    <a:r>
                      <a:rPr lang="en-US" altLang="zh-CN" sz="2800" b="1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rPr>
                      <a:t>contact</a:t>
                    </a:r>
                    <a:endParaRPr lang="en-US" altLang="zh-CN" sz="2800" b="1">
                      <a:solidFill>
                        <a:schemeClr val="tx1"/>
                      </a:solidFill>
                      <a:latin typeface="Comic Sans MS" panose="030F0702030302020204" charset="0"/>
                      <a:cs typeface="Comic Sans MS" panose="030F0702030302020204" charset="0"/>
                      <a:sym typeface="+mn-ea"/>
                    </a:endParaRPr>
                  </a:p>
                  <a:p>
                    <a:pPr algn="ctr">
                      <a:lnSpc>
                        <a:spcPct val="100000"/>
                      </a:lnSpc>
                      <a:buNone/>
                    </a:pPr>
                    <a:r>
                      <a:rPr lang="en-US" altLang="zh-CN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charset="0"/>
                        <a:ea typeface="宋体" panose="02010600030101010101" pitchFamily="2" charset="-122"/>
                        <a:cs typeface="Comic Sans MS" panose="030F0702030302020204" charset="0"/>
                        <a:sym typeface="+mn-ea"/>
                      </a:rPr>
                      <a:t>way</a:t>
                    </a:r>
                    <a:endParaRPr lang="en-US" altLang="zh-CN" sz="2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charset="0"/>
                      <a:ea typeface="宋体" panose="02010600030101010101" pitchFamily="2" charset="-122"/>
                      <a:cs typeface="Comic Sans MS" panose="030F0702030302020204" charset="0"/>
                      <a:sym typeface="+mn-ea"/>
                    </a:endParaRPr>
                  </a:p>
                </p:txBody>
              </p:sp>
            </p:grp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8552" y="2018"/>
                  <a:ext cx="1074" cy="698"/>
                </a:xfrm>
                <a:prstGeom prst="line">
                  <a:avLst/>
                </a:prstGeom>
                <a:ln w="38100">
                  <a:solidFill>
                    <a:srgbClr val="A91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组合 40"/>
              <p:cNvGrpSpPr/>
              <p:nvPr/>
            </p:nvGrpSpPr>
            <p:grpSpPr>
              <a:xfrm rot="420000">
                <a:off x="2406" y="4138"/>
                <a:ext cx="3803" cy="1464"/>
                <a:chOff x="5643" y="3646"/>
                <a:chExt cx="3803" cy="1464"/>
              </a:xfrm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5643" y="3646"/>
                  <a:ext cx="2743" cy="1464"/>
                  <a:chOff x="6055" y="6661"/>
                  <a:chExt cx="3016" cy="1970"/>
                </a:xfrm>
              </p:grpSpPr>
              <p:sp>
                <p:nvSpPr>
                  <p:cNvPr id="43" name="椭圆 42"/>
                  <p:cNvSpPr/>
                  <p:nvPr/>
                </p:nvSpPr>
                <p:spPr>
                  <a:xfrm rot="360000">
                    <a:off x="6055" y="6661"/>
                    <a:ext cx="3016" cy="1970"/>
                  </a:xfrm>
                  <a:prstGeom prst="ellipse">
                    <a:avLst/>
                  </a:prstGeom>
                  <a:noFill/>
                  <a:ln w="38100">
                    <a:solidFill>
                      <a:srgbClr val="A91F59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A91F59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" name="文本框 43"/>
                  <p:cNvSpPr txBox="1"/>
                  <p:nvPr/>
                </p:nvSpPr>
                <p:spPr>
                  <a:xfrm rot="240000">
                    <a:off x="6229" y="6918"/>
                    <a:ext cx="2632" cy="11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buNone/>
                    </a:pPr>
                    <a:r>
                      <a:rPr lang="en-US" altLang="zh-CN" sz="2800" b="1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rPr>
                      <a:t>purpose</a:t>
                    </a:r>
                    <a:endParaRPr lang="en-US" altLang="zh-CN" sz="28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charset="0"/>
                      <a:ea typeface="宋体" panose="02010600030101010101" pitchFamily="2" charset="-122"/>
                      <a:cs typeface="Comic Sans MS" panose="030F0702030302020204" charset="0"/>
                      <a:sym typeface="+mn-ea"/>
                    </a:endParaRPr>
                  </a:p>
                </p:txBody>
              </p:sp>
            </p:grpSp>
            <p:cxnSp>
              <p:nvCxnSpPr>
                <p:cNvPr id="45" name="直接连接符 44"/>
                <p:cNvCxnSpPr/>
                <p:nvPr/>
              </p:nvCxnSpPr>
              <p:spPr>
                <a:xfrm>
                  <a:off x="8371" y="4626"/>
                  <a:ext cx="1075" cy="483"/>
                </a:xfrm>
                <a:prstGeom prst="line">
                  <a:avLst/>
                </a:prstGeom>
                <a:ln w="38100">
                  <a:solidFill>
                    <a:srgbClr val="A91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文本框 47"/>
            <p:cNvSpPr txBox="1"/>
            <p:nvPr/>
          </p:nvSpPr>
          <p:spPr>
            <a:xfrm>
              <a:off x="5305" y="1642"/>
              <a:ext cx="14928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rgbClr val="A91F59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hold a music festival</a:t>
              </a:r>
              <a:endParaRPr lang="en-US" altLang="zh-CN" sz="2800" b="1">
                <a:solidFill>
                  <a:srgbClr val="A91F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2642" y="3932"/>
              <a:ext cx="14928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_____ ______</a:t>
              </a:r>
              <a:endPara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3330" y="7506"/>
              <a:ext cx="14928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_______________</a:t>
              </a:r>
              <a:endPara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422" y="9107"/>
              <a:ext cx="16703" cy="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anyone with_____ ______ can </a:t>
              </a:r>
              <a:r>
                <a:rPr lang="en-US" altLang="zh-CN" sz="2800" b="1">
                  <a:solidFill>
                    <a:srgbClr val="A91F59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try out</a:t>
              </a: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; </a:t>
              </a:r>
              <a:endPara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endParaRPr>
            </a:p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___________ of all kinds</a:t>
              </a:r>
              <a:endPara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48" y="8409"/>
              <a:ext cx="6030" cy="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just __ __ ____ with your _______</a:t>
              </a:r>
              <a:endPara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0" y="2836"/>
              <a:ext cx="14928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_____ ______</a:t>
              </a:r>
              <a:endPara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</p:grpSp>
      <p:pic>
        <p:nvPicPr>
          <p:cNvPr id="57" name="Unit4 listening and talking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8240" y="194310"/>
            <a:ext cx="619125" cy="619125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8084820" y="234251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next   month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646160" y="4612005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on the sports field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327140" y="5659120"/>
            <a:ext cx="947928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music  talent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598670" y="6172200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volunteers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157605" y="5215890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get in touch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034540" y="5728970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teacher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28905" y="1677035"/>
            <a:ext cx="329692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  <a:buNone/>
            </a:pPr>
            <a:r>
              <a:rPr lang="en-US" altLang="zh-CN" sz="2800" b="1">
                <a:solidFill>
                  <a:srgbClr val="A91F59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raise   money</a:t>
            </a:r>
            <a:endParaRPr lang="en-US" altLang="zh-CN" sz="2800" b="1">
              <a:solidFill>
                <a:srgbClr val="A91F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159000" y="3268345"/>
            <a:ext cx="7542530" cy="814070"/>
            <a:chOff x="3400" y="5147"/>
            <a:chExt cx="11878" cy="1282"/>
          </a:xfrm>
        </p:grpSpPr>
        <p:sp>
          <p:nvSpPr>
            <p:cNvPr id="66" name="圆角矩形 65"/>
            <p:cNvSpPr/>
            <p:nvPr/>
          </p:nvSpPr>
          <p:spPr>
            <a:xfrm>
              <a:off x="3400" y="5147"/>
              <a:ext cx="10704" cy="1282"/>
            </a:xfrm>
            <a:prstGeom prst="roundRect">
              <a:avLst/>
            </a:prstGeom>
            <a:solidFill>
              <a:srgbClr val="A91F59"/>
            </a:solidFill>
            <a:ln w="28575" cmpd="sng">
              <a:solidFill>
                <a:srgbClr val="A91F5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400" y="5313"/>
              <a:ext cx="11879" cy="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000"/>
                </a:lnSpc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Comic Sans MS" panose="030F0702030302020204" charset="0"/>
                  <a:cs typeface="Comic Sans MS" panose="030F0702030302020204" charset="0"/>
                  <a:sym typeface="+mn-ea"/>
                </a:rPr>
                <a:t>structure of an announcement</a:t>
              </a:r>
              <a:endPara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13403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" grpId="0"/>
      <p:bldP spid="4" grpId="1"/>
      <p:bldP spid="58" grpId="0"/>
      <p:bldP spid="58" grpId="1"/>
      <p:bldP spid="59" grpId="0"/>
      <p:bldP spid="59" grpId="1"/>
      <p:bldP spid="60" grpId="0"/>
      <p:bldP spid="60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4899,&quot;width&quot;:5210}"/>
</p:tagLst>
</file>

<file path=ppt/tags/tag63.xml><?xml version="1.0" encoding="utf-8"?>
<p:tagLst xmlns:p="http://schemas.openxmlformats.org/presentationml/2006/main">
  <p:tag name="KSO_WM_UNIT_PLACING_PICTURE_USER_VIEWPORT" val="{&quot;height&quot;:3199,&quot;width&quot;:3883}"/>
</p:tagLst>
</file>

<file path=ppt/tags/tag64.xml><?xml version="1.0" encoding="utf-8"?>
<p:tagLst xmlns:p="http://schemas.openxmlformats.org/presentationml/2006/main">
  <p:tag name="KSO_WM_UNIT_PLACING_PICTURE_USER_VIEWPORT" val="{&quot;height&quot;:3750,&quot;width&quot;:5210}"/>
</p:tagLst>
</file>

<file path=ppt/tags/tag65.xml><?xml version="1.0" encoding="utf-8"?>
<p:tagLst xmlns:p="http://schemas.openxmlformats.org/presentationml/2006/main">
  <p:tag name="KSO_WM_UNIT_PLACING_PICTURE_USER_VIEWPORT" val="{&quot;height&quot;:3883,&quot;width&quot;:3883}"/>
</p:tagLst>
</file>

<file path=ppt/tags/tag66.xml><?xml version="1.0" encoding="utf-8"?>
<p:tagLst xmlns:p="http://schemas.openxmlformats.org/presentationml/2006/main">
  <p:tag name="AS_UNIQUEID" val="43"/>
</p:tagLst>
</file>

<file path=ppt/tags/tag67.xml><?xml version="1.0" encoding="utf-8"?>
<p:tagLst xmlns:p="http://schemas.openxmlformats.org/presentationml/2006/main">
  <p:tag name="AS_UNIQUEID" val="44"/>
</p:tagLst>
</file>

<file path=ppt/tags/tag68.xml><?xml version="1.0" encoding="utf-8"?>
<p:tagLst xmlns:p="http://schemas.openxmlformats.org/presentationml/2006/main">
  <p:tag name="AS_UNIQUEID" val="44"/>
</p:tagLst>
</file>

<file path=ppt/tags/tag69.xml><?xml version="1.0" encoding="utf-8"?>
<p:tagLst xmlns:p="http://schemas.openxmlformats.org/presentationml/2006/main">
  <p:tag name="AS_UNIQUEID" val="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44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609_1*i*1"/>
  <p:tag name="KSO_WM_TEMPLATE_CATEGORY" val="diagram"/>
  <p:tag name="KSO_WM_TEMPLATE_INDEX" val="20212609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C_AREA_ID" val="3e2ac83ce4da42c08e4b85639d35c3e3"/>
  <p:tag name="KSO_WM_CHIP_GROUPID" val="5e9e7bc173d2384101fd9d4a"/>
  <p:tag name="KSO_WM_CHIP_XID" val="5e9e7bc173d2384101fd9d4b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850"/>
  <p:tag name="KSO_WM_TEMPLATE_ASSEMBLE_XID" val="5fd0d9d41fa9d42129dd8934"/>
  <p:tag name="KSO_WM_TEMPLATE_ASSEMBLE_GROUPID" val="5fd0d9d41fa9d42129dd8934"/>
</p:tagLst>
</file>

<file path=ppt/tags/tag72.xml><?xml version="1.0" encoding="utf-8"?>
<p:tagLst xmlns:p="http://schemas.openxmlformats.org/presentationml/2006/main">
  <p:tag name="KSO_WM_UNIT_VALUE" val="1904*211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609_1*d*1"/>
  <p:tag name="KSO_WM_TEMPLATE_CATEGORY" val="diagram"/>
  <p:tag name="KSO_WM_TEMPLATE_INDEX" val="2021260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65e0cb9bea647d28b9d0c5a4b2ca27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43ba4584e1b492ca8cc8c8c1896dec9"/>
  <p:tag name="KSO_WM_UNIT_PLACING_PICTURE" val="543ba4584e1b492ca8cc8c8c1896dec9"/>
  <p:tag name="KSO_WM_TEMPLATE_ASSEMBLE_XID" val="5fd0d9d41fa9d42129dd8934"/>
  <p:tag name="KSO_WM_TEMPLATE_ASSEMBLE_GROUPID" val="5fd0d9d41fa9d42129dd8934"/>
  <p:tag name="KSO_WM_UNIT_PICTURE_CLIP_FLAG" val="0"/>
</p:tagLst>
</file>

<file path=ppt/tags/tag7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09_1*f*1"/>
  <p:tag name="KSO_WM_TEMPLATE_CATEGORY" val="diagram"/>
  <p:tag name="KSO_WM_TEMPLATE_INDEX" val="2021260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12"/>
  <p:tag name="KSO_WM_UNIT_SHOW_EDIT_AREA_INDICATION" val="1"/>
  <p:tag name="KSO_WM_CHIP_GROUPID" val="5e6b05596848fb12bee65ac8"/>
  <p:tag name="KSO_WM_CHIP_XID" val="5e6b05596848fb12bee65aca"/>
  <p:tag name="KSO_WM_UNIT_DEC_AREA_ID" val="227b7a37bbbe44948041d879ee1bdd4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f935b45ac3fd416cb5cb6f34bcee7d12"/>
  <p:tag name="KSO_WM_UNIT_TEXT_FILL_FORE_SCHEMECOLOR_INDEX_BRIGHTNESS" val="0.25"/>
  <p:tag name="KSO_WM_UNIT_TEXT_FILL_FORE_SCHEMECOLOR_INDEX" val="13"/>
  <p:tag name="KSO_WM_UNIT_TEXT_FILL_TYPE" val="1"/>
  <p:tag name="KSO_WM_TEMPLATE_ASSEMBLE_XID" val="5fd0d9d41fa9d42129dd8934"/>
  <p:tag name="KSO_WM_TEMPLATE_ASSEMBLE_GROUPID" val="5fd0d9d41fa9d42129dd8934"/>
</p:tagLst>
</file>

<file path=ppt/tags/tag74.xml><?xml version="1.0" encoding="utf-8"?>
<p:tagLst xmlns:p="http://schemas.openxmlformats.org/presentationml/2006/main">
  <p:tag name="KSO_WM_UNIT_PLACING_PICTURE_USER_VIEWPORT" val="{&quot;height&quot;:1389,&quot;width&quot;:1422}"/>
</p:tagLst>
</file>

<file path=ppt/tags/tag75.xml><?xml version="1.0" encoding="utf-8"?>
<p:tagLst xmlns:p="http://schemas.openxmlformats.org/presentationml/2006/main">
  <p:tag name="AS_UNIQUEID" val="43"/>
</p:tagLst>
</file>

<file path=ppt/tags/tag76.xml><?xml version="1.0" encoding="utf-8"?>
<p:tagLst xmlns:p="http://schemas.openxmlformats.org/presentationml/2006/main">
  <p:tag name="AS_UNIQUEID" val="43"/>
</p:tagLst>
</file>

<file path=ppt/tags/tag77.xml><?xml version="1.0" encoding="utf-8"?>
<p:tagLst xmlns:p="http://schemas.openxmlformats.org/presentationml/2006/main">
  <p:tag name="AS_UNIQUEID" val="43"/>
</p:tagLst>
</file>

<file path=ppt/tags/tag78.xml><?xml version="1.0" encoding="utf-8"?>
<p:tagLst xmlns:p="http://schemas.openxmlformats.org/presentationml/2006/main">
  <p:tag name="KSO_WM_BEAUTIFY_FLAG" val="#wm#"/>
  <p:tag name="KSO_WM_TEMPLATE_CATEGORY" val="diagram"/>
  <p:tag name="KSO_WM_TEMPLATE_INDEX" val="20212609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2-09T22:06:12&quot;,&quot;maxSize&quot;:{&quot;size1&quot;:62.5},&quot;minSize&quot;:{&quot;size1&quot;:62.5},&quot;normalSize&quot;:{&quot;size1&quot;:62.5},&quot;subLayout&quot;:[{&quot;id&quot;:&quot;2020-12-09T22:06:12&quot;,&quot;type&quot;:0},{&quot;id&quot;:&quot;2020-12-09T22:06:12&quot;,&quot;margin&quot;:{&quot;bottom&quot;:2.5399999618530273,&quot;left&quot;:1.2699999809265137,&quot;right&quot;:1.2699999809265137,&quot;top&quot;:5.9270000457763672},&quot;type&quot;:0}],&quot;type&quot;:0}"/>
  <p:tag name="KSO_WM_SLIDE_BACKGROUND" val="[&quot;general&quot;]"/>
  <p:tag name="KSO_WM_SLIDE_RATIO" val="1.777778"/>
  <p:tag name="KSO_WM_CHIP_INFOS" val="{&quot;layout_type&quot;:&quot;leftright&quot;,&quot;layout_feature&quot;:2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9e7bc173d2384101fd9d4b"/>
  <p:tag name="KSO_WM_CHIP_FILLPROP" val="[[{&quot;fill_id&quot;:&quot;dd7e40d600094ef49d7762b17f3ff9c4&quot;,&quot;fill_align&quot;:&quot;cm&quot;,&quot;text_align&quot;:&quot;cm&quot;,&quot;text_direction&quot;:&quot;horizontal&quot;,&quot;chip_types&quot;:[&quot;picture&quot;]},{&quot;fill_id&quot;:&quot;0de70196ef84437f9194547bb612105e&quot;,&quot;fill_align&quot;:&quot;cb&quot;,&quot;text_align&quot;:&quot;lb&quot;,&quot;text_direction&quot;:&quot;horizontal&quot;,&quot;chip_types&quot;:[&quot;text&quot;,&quot;header&quot;]}]]"/>
  <p:tag name="KSO_WM_SLIDE_ID" val="diagram2021260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SLIDE_LAYOUT" val="d_f"/>
  <p:tag name="KSO_WM_SLIDE_LAYOUT_CNT" val="1_1"/>
  <p:tag name="KSO_WM_CHIP_GROUPID" val="5e9e7bc173d2384101fd9d4a"/>
  <p:tag name="KSO_WM_SLIDE_BK_DARK_LIGHT" val="2"/>
  <p:tag name="KSO_WM_SLIDE_BACKGROUND_TYPE" val="general"/>
  <p:tag name="KSO_WM_SLIDE_SUPPORT_FEATURE_TYPE" val="0"/>
  <p:tag name="KSO_WM_TEMPLATE_ASSEMBLE_XID" val="5fd0d9d41fa9d42129dd8934"/>
  <p:tag name="KSO_WM_TEMPLATE_ASSEMBLE_GROUPID" val="5fd0d9d41fa9d42129dd8934"/>
</p:tagLst>
</file>

<file path=ppt/tags/tag79.xml><?xml version="1.0" encoding="utf-8"?>
<p:tagLst xmlns:p="http://schemas.openxmlformats.org/presentationml/2006/main">
  <p:tag name="AS_UNIQUEID" val="4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4702</Words>
  <Application>WPS 演示</Application>
  <PresentationFormat>宽屏</PresentationFormat>
  <Paragraphs>307</Paragraphs>
  <Slides>11</Slides>
  <Notes>4</Notes>
  <HiddenSlides>0</HiddenSlides>
  <MMClips>9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Comic Sans MS</vt:lpstr>
      <vt:lpstr>Times New Roman</vt:lpstr>
      <vt:lpstr>Broadway</vt:lpstr>
      <vt:lpstr>Wingdings 2</vt:lpstr>
      <vt:lpstr>Arial</vt:lpstr>
      <vt:lpstr>Segoe UI</vt:lpstr>
      <vt:lpstr>华文新魏</vt:lpstr>
      <vt:lpstr>Arial Unicode MS</vt:lpstr>
      <vt:lpstr>Calibri</vt:lpstr>
      <vt:lpstr>HelveticaNeue</vt:lpstr>
      <vt:lpstr>NumberOnly</vt:lpstr>
      <vt:lpstr>Office 主题​​</vt:lpstr>
      <vt:lpstr>PowerPoint 演示文稿</vt:lpstr>
      <vt:lpstr>Unit5 Music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Unit5 Music</dc:title>
  <dc:creator/>
  <cp:lastModifiedBy>南山有谷堆</cp:lastModifiedBy>
  <cp:revision>195</cp:revision>
  <dcterms:created xsi:type="dcterms:W3CDTF">2019-06-19T02:08:00Z</dcterms:created>
  <dcterms:modified xsi:type="dcterms:W3CDTF">2021-03-15T02:04:58Z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