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5"/>
  </p:notesMasterIdLst>
  <p:handoutMasterIdLst>
    <p:handoutMasterId r:id="rId49"/>
  </p:handoutMasterIdLst>
  <p:sldIdLst>
    <p:sldId id="432" r:id="rId3"/>
    <p:sldId id="256" r:id="rId4"/>
    <p:sldId id="319" r:id="rId6"/>
    <p:sldId id="335" r:id="rId7"/>
    <p:sldId id="336" r:id="rId8"/>
    <p:sldId id="337" r:id="rId9"/>
    <p:sldId id="338" r:id="rId10"/>
    <p:sldId id="339" r:id="rId11"/>
    <p:sldId id="344" r:id="rId12"/>
    <p:sldId id="340" r:id="rId13"/>
    <p:sldId id="341" r:id="rId14"/>
    <p:sldId id="387" r:id="rId15"/>
    <p:sldId id="399" r:id="rId16"/>
    <p:sldId id="389" r:id="rId17"/>
    <p:sldId id="400" r:id="rId18"/>
    <p:sldId id="390" r:id="rId19"/>
    <p:sldId id="342" r:id="rId20"/>
    <p:sldId id="343" r:id="rId21"/>
    <p:sldId id="345" r:id="rId22"/>
    <p:sldId id="346" r:id="rId23"/>
    <p:sldId id="347" r:id="rId24"/>
    <p:sldId id="348" r:id="rId25"/>
    <p:sldId id="349" r:id="rId26"/>
    <p:sldId id="350" r:id="rId27"/>
    <p:sldId id="351" r:id="rId28"/>
    <p:sldId id="352" r:id="rId29"/>
    <p:sldId id="353" r:id="rId30"/>
    <p:sldId id="360" r:id="rId31"/>
    <p:sldId id="354" r:id="rId32"/>
    <p:sldId id="355" r:id="rId33"/>
    <p:sldId id="356" r:id="rId34"/>
    <p:sldId id="386" r:id="rId35"/>
    <p:sldId id="357" r:id="rId36"/>
    <p:sldId id="361" r:id="rId37"/>
    <p:sldId id="358" r:id="rId38"/>
    <p:sldId id="364" r:id="rId39"/>
    <p:sldId id="359" r:id="rId40"/>
    <p:sldId id="391" r:id="rId41"/>
    <p:sldId id="392" r:id="rId42"/>
    <p:sldId id="394" r:id="rId43"/>
    <p:sldId id="393" r:id="rId44"/>
    <p:sldId id="395" r:id="rId45"/>
    <p:sldId id="334" r:id="rId46"/>
    <p:sldId id="396" r:id="rId47"/>
    <p:sldId id="398" r:id="rId48"/>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94605" autoAdjust="0"/>
  </p:normalViewPr>
  <p:slideViewPr>
    <p:cSldViewPr snapToGrid="0">
      <p:cViewPr varScale="1">
        <p:scale>
          <a:sx n="86" d="100"/>
          <a:sy n="86" d="100"/>
        </p:scale>
        <p:origin x="427" y="62"/>
      </p:cViewPr>
      <p:guideLst>
        <p:guide orient="horz" pos="211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noProof="0" smtClean="0"/>
            </a:fld>
            <a:endParaRPr lang="zh-CN" altLang="en-US" noProof="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noProof="0" smtClean="0"/>
            </a:fld>
            <a:endParaRPr lang="zh-CN" altLang="en-US" noProof="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noProof="0" smtClean="0"/>
            </a:fld>
            <a:endParaRPr lang="zh-CN" altLang="en-US" noProof="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endParaRPr lang="zh-CN" altLang="en-US" noProof="0"/>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userDrawn="1"/>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userDrawn="1"/>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endParaRPr lang="zh-CN" altLang="en-US" noProof="0"/>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pic>
        <p:nvPicPr>
          <p:cNvPr id="9" name="图片 8"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9.png"/><Relationship Id="rId1" Type="http://schemas.openxmlformats.org/officeDocument/2006/relationships/image" Target="../media/image5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5.jpeg"/><Relationship Id="rId1"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7.jpeg"/><Relationship Id="rId1" Type="http://schemas.openxmlformats.org/officeDocument/2006/relationships/image" Target="../media/image6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jpe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369592"/>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三、高考题的解题策略</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557820" y="1154786"/>
            <a:ext cx="11027539" cy="553085"/>
          </a:xfrm>
          <a:prstGeom prst="rect">
            <a:avLst/>
          </a:prstGeom>
          <a:noFill/>
        </p:spPr>
        <p:txBody>
          <a:bodyPr wrap="square" lIns="91440" tIns="45720" rIns="91440" bIns="45720">
            <a:spAutoFit/>
          </a:bodyPr>
          <a:lstStyle/>
          <a:p>
            <a:pPr marL="514350" indent="-514350">
              <a:buAutoNum type="arabicPeriod"/>
            </a:pP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我读的是篇什么类型的文章？（</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宏观角度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矩形 11"/>
          <p:cNvSpPr/>
          <p:nvPr/>
        </p:nvSpPr>
        <p:spPr>
          <a:xfrm>
            <a:off x="687457" y="3421971"/>
            <a:ext cx="5882370" cy="553998"/>
          </a:xfrm>
          <a:prstGeom prst="rect">
            <a:avLst/>
          </a:prstGeom>
          <a:noFill/>
        </p:spPr>
        <p:txBody>
          <a:bodyPr wrap="squar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）心理期待：文章会讲什么？</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5" name="文本框 14"/>
          <p:cNvSpPr txBox="1"/>
          <p:nvPr/>
        </p:nvSpPr>
        <p:spPr>
          <a:xfrm>
            <a:off x="687457" y="1825118"/>
            <a:ext cx="9867900" cy="1384995"/>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dirty="0">
                <a:solidFill>
                  <a:schemeClr val="bg1"/>
                </a:solidFill>
                <a:latin typeface="Cambria Math" panose="02040503050406030204" pitchFamily="18" charset="0"/>
                <a:ea typeface="Cambria Math" panose="02040503050406030204" pitchFamily="18" charset="0"/>
              </a:rPr>
              <a:t>▸</a:t>
            </a:r>
            <a:r>
              <a:rPr lang="zh-CN" altLang="en-US" sz="2800" b="1" dirty="0">
                <a:solidFill>
                  <a:schemeClr val="bg1"/>
                </a:solidFill>
                <a:latin typeface="Cambria Math" panose="02040503050406030204" pitchFamily="18" charset="0"/>
                <a:ea typeface="Cambria Math" panose="02040503050406030204" pitchFamily="18" charset="0"/>
              </a:rPr>
              <a:t>记叙文</a:t>
            </a:r>
            <a:r>
              <a:rPr lang="zh-CN" altLang="en-US" sz="2800" b="1" dirty="0">
                <a:solidFill>
                  <a:schemeClr val="bg1"/>
                </a:solidFill>
                <a:latin typeface="Cambria Math" panose="02040503050406030204" pitchFamily="18" charset="0"/>
                <a:ea typeface="Cambria Math" panose="02040503050406030204" pitchFamily="18" charset="0"/>
                <a:sym typeface="Wingdings" panose="05000000000000000000" pitchFamily="2" charset="2"/>
              </a:rPr>
              <a:t>：</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教育意义</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故事；</a:t>
            </a:r>
            <a:r>
              <a:rPr lang="zh-CN" altLang="en-US" sz="2800" dirty="0">
                <a:solidFill>
                  <a:schemeClr val="bg1"/>
                </a:solidFill>
                <a:latin typeface="Cambria Math" panose="02040503050406030204" pitchFamily="18" charset="0"/>
                <a:ea typeface="Cambria Math" panose="02040503050406030204" pitchFamily="18" charset="0"/>
              </a:rPr>
              <a:t>人物传记</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a:t>
            </a:r>
            <a:r>
              <a:rPr lang="zh-CN" altLang="en-US" sz="2800" b="1" dirty="0">
                <a:solidFill>
                  <a:schemeClr val="bg1"/>
                </a:solidFill>
                <a:latin typeface="Cambria Math" panose="02040503050406030204" pitchFamily="18" charset="0"/>
                <a:ea typeface="Cambria Math" panose="02040503050406030204" pitchFamily="18" charset="0"/>
              </a:rPr>
              <a:t>说明文</a:t>
            </a:r>
            <a:r>
              <a:rPr lang="zh-CN" altLang="en-US" sz="2800" dirty="0">
                <a:solidFill>
                  <a:schemeClr val="bg1"/>
                </a:solidFill>
                <a:latin typeface="Cambria Math" panose="02040503050406030204" pitchFamily="18" charset="0"/>
                <a:ea typeface="Cambria Math" panose="02040503050406030204" pitchFamily="18" charset="0"/>
              </a:rPr>
              <a:t>：新闻报道；研究报告；介绍类说明文</a:t>
            </a:r>
            <a:endParaRPr lang="en-US" altLang="zh-CN" sz="2800" dirty="0">
              <a:solidFill>
                <a:schemeClr val="bg1"/>
              </a:solidFill>
              <a:latin typeface="Cambria Math" panose="02040503050406030204" pitchFamily="18" charset="0"/>
              <a:ea typeface="Cambria Math" panose="02040503050406030204" pitchFamily="18" charset="0"/>
            </a:endParaRPr>
          </a:p>
          <a:p>
            <a:r>
              <a:rPr lang="en-US" altLang="zh-CN" sz="2800" dirty="0">
                <a:solidFill>
                  <a:schemeClr val="bg1"/>
                </a:solidFill>
                <a:latin typeface="Cambria Math" panose="02040503050406030204" pitchFamily="18" charset="0"/>
                <a:ea typeface="Cambria Math" panose="02040503050406030204" pitchFamily="18" charset="0"/>
              </a:rPr>
              <a:t>▸</a:t>
            </a:r>
            <a:r>
              <a:rPr lang="zh-CN" altLang="en-US" sz="2800" b="1" dirty="0">
                <a:solidFill>
                  <a:schemeClr val="bg1"/>
                </a:solidFill>
                <a:latin typeface="Cambria Math" panose="02040503050406030204" pitchFamily="18" charset="0"/>
                <a:ea typeface="Cambria Math" panose="02040503050406030204" pitchFamily="18" charset="0"/>
              </a:rPr>
              <a:t>议论文</a:t>
            </a:r>
            <a:r>
              <a:rPr lang="zh-CN" altLang="en-US" sz="2800" dirty="0">
                <a:solidFill>
                  <a:schemeClr val="bg1"/>
                </a:solidFill>
                <a:latin typeface="Cambria Math" panose="02040503050406030204" pitchFamily="18" charset="0"/>
                <a:ea typeface="Cambria Math" panose="02040503050406030204" pitchFamily="18" charset="0"/>
              </a:rPr>
              <a:t>：立论文；驳论文</a:t>
            </a:r>
            <a:endParaRPr lang="zh-CN" altLang="en-US" sz="2800" dirty="0">
              <a:solidFill>
                <a:schemeClr val="bg1"/>
              </a:solidFill>
            </a:endParaRPr>
          </a:p>
        </p:txBody>
      </p:sp>
      <p:pic>
        <p:nvPicPr>
          <p:cNvPr id="9" name="图片 8"/>
          <p:cNvPicPr>
            <a:picLocks noChangeAspect="1"/>
          </p:cNvPicPr>
          <p:nvPr/>
        </p:nvPicPr>
        <p:blipFill>
          <a:blip r:embed="rId1"/>
          <a:stretch>
            <a:fillRect/>
          </a:stretch>
        </p:blipFill>
        <p:spPr>
          <a:xfrm>
            <a:off x="891661" y="4092137"/>
            <a:ext cx="10760373" cy="2280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1950" y="462954"/>
            <a:ext cx="9551670" cy="553085"/>
          </a:xfrm>
          <a:prstGeom prst="rect">
            <a:avLst/>
          </a:prstGeom>
          <a:noFill/>
        </p:spPr>
        <p:txBody>
          <a:bodyPr wrap="squar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）不同类型文章的典型结构是什么？</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0" name="文本框 9"/>
          <p:cNvSpPr txBox="1"/>
          <p:nvPr/>
        </p:nvSpPr>
        <p:spPr>
          <a:xfrm>
            <a:off x="606640" y="1322506"/>
            <a:ext cx="11174587" cy="328808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2-1</a:t>
            </a:r>
            <a:r>
              <a:rPr lang="zh-CN" altLang="en-US" sz="2800" b="1" dirty="0">
                <a:solidFill>
                  <a:schemeClr val="bg1"/>
                </a:solidFill>
                <a:latin typeface="Times New Roman" panose="02020603050405020304" pitchFamily="18" charset="0"/>
                <a:cs typeface="Times New Roman" panose="02020603050405020304" pitchFamily="18" charset="0"/>
              </a:rPr>
              <a:t>）（教育意义）记叙文</a:t>
            </a: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1360"/>
              </a:lnSpc>
            </a:pP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The first marathon I joined last month was really meaningful. A month before the race, I got my ankle injured, but I was determined to stick on. The night before it, I even dreamt that I didn’t finish it, which was really scary. That day, I had a good start, but gradually I became out of strength. Gritting my teeth, I held on and crossed the finishing line. This marathon taught me a lot about determination.</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99242" y="1234264"/>
            <a:ext cx="11424894" cy="3517697"/>
          </a:xfrm>
          <a:prstGeom prst="rect">
            <a:avLst/>
          </a:prstGeom>
        </p:spPr>
      </p:pic>
      <p:sp>
        <p:nvSpPr>
          <p:cNvPr id="14" name="文本框 13"/>
          <p:cNvSpPr txBox="1"/>
          <p:nvPr/>
        </p:nvSpPr>
        <p:spPr>
          <a:xfrm>
            <a:off x="5252936" y="1334408"/>
            <a:ext cx="614849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点题→指向</a:t>
            </a:r>
            <a:r>
              <a:rPr lang="en-US" altLang="zh-CN" sz="2800" b="1" dirty="0">
                <a:solidFill>
                  <a:schemeClr val="bg1"/>
                </a:solidFill>
                <a:latin typeface="Times New Roman" panose="02020603050405020304" pitchFamily="18" charset="0"/>
                <a:cs typeface="Times New Roman" panose="02020603050405020304" pitchFamily="18" charset="0"/>
              </a:rPr>
              <a:t>(5w)</a:t>
            </a:r>
            <a:r>
              <a:rPr lang="zh-CN" altLang="en-US" sz="2800" b="1" dirty="0">
                <a:solidFill>
                  <a:schemeClr val="bg1"/>
                </a:solidFill>
              </a:rPr>
              <a:t>→进展→结局→回应</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967931" y="4958161"/>
            <a:ext cx="6304384"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--What does the story mainly tell us?</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story?</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p:txBody>
      </p:sp>
      <p:sp>
        <p:nvSpPr>
          <p:cNvPr id="21" name="文本框 20"/>
          <p:cNvSpPr txBox="1"/>
          <p:nvPr/>
        </p:nvSpPr>
        <p:spPr>
          <a:xfrm>
            <a:off x="7673996" y="5173604"/>
            <a:ext cx="327193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从</a:t>
            </a:r>
            <a:r>
              <a:rPr lang="zh-CN" altLang="en-US" sz="2800" b="1" dirty="0">
                <a:solidFill>
                  <a:srgbClr val="C00000"/>
                </a:solidFill>
              </a:rPr>
              <a:t>点题</a:t>
            </a:r>
            <a:r>
              <a:rPr lang="zh-CN" altLang="en-US" sz="2800" b="1" dirty="0">
                <a:solidFill>
                  <a:schemeClr val="bg1"/>
                </a:solidFill>
              </a:rPr>
              <a:t>或</a:t>
            </a:r>
            <a:r>
              <a:rPr lang="zh-CN" altLang="en-US" sz="2800" b="1" dirty="0">
                <a:solidFill>
                  <a:srgbClr val="C00000"/>
                </a:solidFill>
              </a:rPr>
              <a:t>回应</a:t>
            </a:r>
            <a:r>
              <a:rPr lang="zh-CN" altLang="en-US" sz="2800" b="1" dirty="0">
                <a:solidFill>
                  <a:schemeClr val="bg1"/>
                </a:solidFill>
              </a:rPr>
              <a:t>去找</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ldLvl="0" animBg="1"/>
      <p:bldP spid="15" grpId="0" animBg="1"/>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39936" y="461371"/>
            <a:ext cx="301572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2-2</a:t>
            </a:r>
            <a:r>
              <a:rPr lang="zh-CN" altLang="en-US" sz="2800" b="1" dirty="0">
                <a:solidFill>
                  <a:schemeClr val="bg1"/>
                </a:solidFill>
                <a:latin typeface="Times New Roman" panose="02020603050405020304" pitchFamily="18" charset="0"/>
                <a:cs typeface="Times New Roman" panose="02020603050405020304" pitchFamily="18" charset="0"/>
              </a:rPr>
              <a:t>）人物传记</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544115" y="5430181"/>
            <a:ext cx="7217281"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--What’s the writer’s purpose in writing the text?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story?</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p:txBody>
      </p:sp>
      <p:sp>
        <p:nvSpPr>
          <p:cNvPr id="21" name="文本框 20"/>
          <p:cNvSpPr txBox="1"/>
          <p:nvPr/>
        </p:nvSpPr>
        <p:spPr>
          <a:xfrm>
            <a:off x="7856825" y="5352164"/>
            <a:ext cx="36397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rPr>
              <a:t>To </a:t>
            </a:r>
            <a:r>
              <a:rPr lang="en-US" altLang="zh-CN" sz="2800" dirty="0">
                <a:solidFill>
                  <a:srgbClr val="C00000"/>
                </a:solidFill>
                <a:latin typeface="Times New Roman" panose="02020603050405020304" pitchFamily="18" charset="0"/>
                <a:cs typeface="Times New Roman" panose="02020603050405020304" pitchFamily="18" charset="0"/>
              </a:rPr>
              <a:t>remember</a:t>
            </a:r>
            <a:r>
              <a:rPr lang="en-US" altLang="zh-CN"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rgbClr val="C00000"/>
                </a:solidFill>
                <a:latin typeface="Times New Roman" panose="02020603050405020304" pitchFamily="18" charset="0"/>
                <a:cs typeface="Times New Roman" panose="02020603050405020304" pitchFamily="18" charset="0"/>
              </a:rPr>
              <a:t>introduce</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1008196" y="1177379"/>
            <a:ext cx="6753200" cy="4148682"/>
          </a:xfrm>
          <a:prstGeom prst="rect">
            <a:avLst/>
          </a:prstGeom>
        </p:spPr>
      </p:pic>
      <p:sp>
        <p:nvSpPr>
          <p:cNvPr id="9" name="文本框 8"/>
          <p:cNvSpPr txBox="1"/>
          <p:nvPr/>
        </p:nvSpPr>
        <p:spPr>
          <a:xfrm>
            <a:off x="8780658" y="1506421"/>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时代背景</a:t>
            </a:r>
            <a:endParaRPr lang="zh-CN" altLang="en-US" sz="2800" b="1" dirty="0">
              <a:solidFill>
                <a:schemeClr val="bg1"/>
              </a:solidFill>
              <a:latin typeface="Arial Narrow" panose="020B0606020202030204" pitchFamily="34" charset="0"/>
            </a:endParaRPr>
          </a:p>
        </p:txBody>
      </p:sp>
      <p:sp>
        <p:nvSpPr>
          <p:cNvPr id="11" name="文本框 10"/>
          <p:cNvSpPr txBox="1"/>
          <p:nvPr/>
        </p:nvSpPr>
        <p:spPr>
          <a:xfrm>
            <a:off x="8785261" y="2382571"/>
            <a:ext cx="164568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人物生平</a:t>
            </a:r>
            <a:endParaRPr lang="zh-CN" altLang="en-US" sz="2800" b="1" dirty="0">
              <a:solidFill>
                <a:srgbClr val="C00000"/>
              </a:solidFill>
              <a:latin typeface="Arial Narrow" panose="020B0606020202030204" pitchFamily="34" charset="0"/>
            </a:endParaRPr>
          </a:p>
        </p:txBody>
      </p:sp>
      <p:sp>
        <p:nvSpPr>
          <p:cNvPr id="12" name="文本框 11"/>
          <p:cNvSpPr txBox="1"/>
          <p:nvPr/>
        </p:nvSpPr>
        <p:spPr>
          <a:xfrm>
            <a:off x="8780659" y="3239755"/>
            <a:ext cx="164568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成就贡献</a:t>
            </a:r>
            <a:endParaRPr lang="zh-CN" altLang="en-US" sz="2800" b="1" dirty="0">
              <a:solidFill>
                <a:schemeClr val="bg1"/>
              </a:solidFill>
              <a:latin typeface="Arial Narrow" panose="020B0606020202030204" pitchFamily="34" charset="0"/>
            </a:endParaRPr>
          </a:p>
        </p:txBody>
      </p:sp>
      <p:sp>
        <p:nvSpPr>
          <p:cNvPr id="13" name="文本框 12"/>
          <p:cNvSpPr txBox="1"/>
          <p:nvPr/>
        </p:nvSpPr>
        <p:spPr>
          <a:xfrm>
            <a:off x="8757713" y="4115905"/>
            <a:ext cx="165489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优点品质</a:t>
            </a:r>
            <a:endParaRPr lang="zh-CN" altLang="en-US" sz="2800" b="1" dirty="0">
              <a:solidFill>
                <a:schemeClr val="bg1"/>
              </a:solidFill>
              <a:latin typeface="Arial Narrow" panose="020B0606020202030204" pitchFamily="34" charset="0"/>
            </a:endParaRPr>
          </a:p>
        </p:txBody>
      </p:sp>
      <p:cxnSp>
        <p:nvCxnSpPr>
          <p:cNvPr id="16" name="直接箭头连接符 15"/>
          <p:cNvCxnSpPr>
            <a:endCxn id="11" idx="0"/>
          </p:cNvCxnSpPr>
          <p:nvPr/>
        </p:nvCxnSpPr>
        <p:spPr>
          <a:xfrm>
            <a:off x="9608103" y="2029641"/>
            <a:ext cx="0"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9585159" y="2896308"/>
            <a:ext cx="4603"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9580556" y="3762975"/>
            <a:ext cx="4603" cy="3529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856825" y="5902018"/>
            <a:ext cx="36397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rPr>
              <a:t>Name + Contribution</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20" name="直角三角形 19"/>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bldLvl="0" animBg="1"/>
      <p:bldP spid="9" grpId="0" animBg="1"/>
      <p:bldP spid="11" grpId="0" animBg="1"/>
      <p:bldP spid="12" grpId="0" animBg="1"/>
      <p:bldP spid="13" grpId="0" animBg="1"/>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39936" y="461371"/>
            <a:ext cx="301572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2-3</a:t>
            </a:r>
            <a:r>
              <a:rPr lang="zh-CN" altLang="en-US" sz="2800" b="1" dirty="0">
                <a:solidFill>
                  <a:schemeClr val="bg1"/>
                </a:solidFill>
                <a:latin typeface="Times New Roman" panose="02020603050405020304" pitchFamily="18" charset="0"/>
                <a:cs typeface="Times New Roman" panose="02020603050405020304" pitchFamily="18" charset="0"/>
              </a:rPr>
              <a:t>）新闻报道</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9936" y="1243142"/>
            <a:ext cx="11174587" cy="3970318"/>
          </a:xfrm>
          <a:prstGeom prst="rect">
            <a:avLst/>
          </a:prstGeom>
          <a:solidFill>
            <a:schemeClr val="accent3">
              <a:lumMod val="20000"/>
              <a:lumOff val="80000"/>
            </a:schemeClr>
          </a:solidFill>
        </p:spPr>
        <p:txBody>
          <a:bodyPr wrap="square" rtlCol="0" anchor="t">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Washington D. C. —</a:t>
            </a:r>
            <a:r>
              <a:rPr lang="en-US" sz="2800" dirty="0">
                <a:solidFill>
                  <a:schemeClr val="bg1"/>
                </a:solidFill>
                <a:latin typeface="Times New Roman" panose="02020603050405020304" pitchFamily="18" charset="0"/>
                <a:cs typeface="Times New Roman" panose="02020603050405020304" pitchFamily="18" charset="0"/>
              </a:rPr>
              <a:t>Milwaukee, Wisconsin, is road testing a new way to keep winter roads ice-free—by spreading on them cheese brine, the salty liquid used to make soft cheeses, like mozzarella.</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      Normally, towns use rock salt to de-ice streets. The salt lowers water’s freezing point, causing ice to melt(</a:t>
            </a:r>
            <a:r>
              <a:rPr lang="en-US" sz="2800" dirty="0" err="1">
                <a:solidFill>
                  <a:schemeClr val="bg1"/>
                </a:solidFill>
                <a:latin typeface="Times New Roman" panose="02020603050405020304" pitchFamily="18" charset="0"/>
                <a:cs typeface="Times New Roman" panose="02020603050405020304" pitchFamily="18" charset="0"/>
              </a:rPr>
              <a:t>融化</a:t>
            </a:r>
            <a:r>
              <a:rPr lang="en-US" sz="2800" dirty="0">
                <a:solidFill>
                  <a:schemeClr val="bg1"/>
                </a:solidFill>
                <a:latin typeface="Times New Roman" panose="02020603050405020304" pitchFamily="18" charset="0"/>
                <a:cs typeface="Times New Roman" panose="02020603050405020304" pitchFamily="18" charset="0"/>
              </a:rPr>
              <a:t>). But using cheese brine could…</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      Cheese brine has a downside too — a smell similar to that of bad milk. “I don’t really mind it,” Emil Norby told Modern Farmer magazine. He works for one of Wisconsin’s county highway…  </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001186" y="461371"/>
            <a:ext cx="614849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标题→报道地点→</a:t>
            </a:r>
            <a:r>
              <a:rPr lang="zh-CN" altLang="en-US" sz="2800" b="1" dirty="0">
                <a:solidFill>
                  <a:srgbClr val="C00000"/>
                </a:solidFill>
              </a:rPr>
              <a:t>导语</a:t>
            </a:r>
            <a:r>
              <a:rPr lang="zh-CN" altLang="en-US" sz="2800" b="1" dirty="0">
                <a:solidFill>
                  <a:schemeClr val="bg1"/>
                </a:solidFill>
              </a:rPr>
              <a:t>→主体→评论</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848994" y="5391343"/>
            <a:ext cx="6304384"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--What’s the text mainly about?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text?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p:txBody>
      </p:sp>
      <p:sp>
        <p:nvSpPr>
          <p:cNvPr id="9" name="文本框 8"/>
          <p:cNvSpPr txBox="1"/>
          <p:nvPr/>
        </p:nvSpPr>
        <p:spPr>
          <a:xfrm>
            <a:off x="7521121" y="5629825"/>
            <a:ext cx="255668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latin typeface="Times New Roman" panose="02020603050405020304" pitchFamily="18" charset="0"/>
                <a:cs typeface="Times New Roman" panose="02020603050405020304" pitchFamily="18" charset="0"/>
              </a:rPr>
              <a:t>找准</a:t>
            </a:r>
            <a:r>
              <a:rPr lang="zh-CN" altLang="en-US" sz="2800" b="1" dirty="0">
                <a:solidFill>
                  <a:srgbClr val="C00000"/>
                </a:solidFill>
                <a:latin typeface="Times New Roman" panose="02020603050405020304" pitchFamily="18" charset="0"/>
                <a:cs typeface="Times New Roman" panose="02020603050405020304" pitchFamily="18" charset="0"/>
              </a:rPr>
              <a:t>导语</a:t>
            </a:r>
            <a:r>
              <a:rPr lang="zh-CN" altLang="en-US" sz="2800" dirty="0">
                <a:solidFill>
                  <a:schemeClr val="bg1"/>
                </a:solidFill>
                <a:latin typeface="Times New Roman" panose="02020603050405020304" pitchFamily="18" charset="0"/>
                <a:cs typeface="Times New Roman" panose="02020603050405020304" pitchFamily="18" charset="0"/>
              </a:rPr>
              <a:t>部分</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07885" y="1154362"/>
            <a:ext cx="11491956" cy="4170025"/>
          </a:xfrm>
          <a:prstGeom prst="rect">
            <a:avLst/>
          </a:prstGeom>
        </p:spPr>
      </p:pic>
      <p:pic>
        <p:nvPicPr>
          <p:cNvPr id="14" name="图片 13"/>
          <p:cNvPicPr/>
          <p:nvPr/>
        </p:nvPicPr>
        <p:blipFill>
          <a:blip r:embed="rId2"/>
          <a:stretch>
            <a:fillRect/>
          </a:stretch>
        </p:blipFill>
        <p:spPr>
          <a:xfrm>
            <a:off x="3353009" y="1385267"/>
            <a:ext cx="4468218" cy="4767778"/>
          </a:xfrm>
          <a:prstGeom prst="rect">
            <a:avLst/>
          </a:prstGeom>
        </p:spPr>
      </p:pic>
      <p:pic>
        <p:nvPicPr>
          <p:cNvPr id="3" name="图片 2"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484145" y="755292"/>
            <a:ext cx="11223709" cy="5236918"/>
          </a:xfrm>
          <a:prstGeom prst="rect">
            <a:avLst/>
          </a:prstGeom>
        </p:spPr>
      </p:pic>
      <p:pic>
        <p:nvPicPr>
          <p:cNvPr id="12" name="图片 11"/>
          <p:cNvPicPr>
            <a:picLocks noChangeAspect="1"/>
          </p:cNvPicPr>
          <p:nvPr/>
        </p:nvPicPr>
        <p:blipFill>
          <a:blip r:embed="rId2"/>
          <a:stretch>
            <a:fillRect/>
          </a:stretch>
        </p:blipFill>
        <p:spPr>
          <a:xfrm>
            <a:off x="437941" y="724809"/>
            <a:ext cx="11077392" cy="5297883"/>
          </a:xfrm>
          <a:prstGeom prst="rect">
            <a:avLst/>
          </a:prstGeom>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826718" y="478859"/>
            <a:ext cx="7865615"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C00000"/>
                </a:solidFill>
              </a:rPr>
              <a:t>研究结果</a:t>
            </a:r>
            <a:r>
              <a:rPr lang="zh-CN" altLang="en-US" sz="2800" b="1" dirty="0">
                <a:solidFill>
                  <a:schemeClr val="bg1"/>
                </a:solidFill>
              </a:rPr>
              <a:t>→研究方法→原理解释→研究意义</a:t>
            </a:r>
            <a:r>
              <a:rPr lang="en-US" altLang="zh-CN" sz="2800" b="1" dirty="0">
                <a:solidFill>
                  <a:schemeClr val="bg1"/>
                </a:solidFill>
              </a:rPr>
              <a:t>/</a:t>
            </a:r>
            <a:r>
              <a:rPr lang="zh-CN" altLang="en-US" sz="2800" b="1" dirty="0">
                <a:solidFill>
                  <a:schemeClr val="bg1"/>
                </a:solidFill>
              </a:rPr>
              <a:t>不足</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639936" y="1177379"/>
            <a:ext cx="10555285" cy="3985706"/>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Challenging work that requires lots of analytical thinking, planning and other managerial skills might help your brain stay sharp as you age, a study published Wednesday in the journal Neurology suggests. </a:t>
            </a:r>
            <a:endPar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Researchers from the University of Leipzig in Germany gathered more than 1, 000 retired workers who were over age 75 and assessed the volunteers’ memory and thinking skills through a battery of tests. Then, for eight years…</a:t>
            </a:r>
            <a:endPar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a:t>
            </a:r>
            <a:endPar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Of course, our brains can decline as we grow older for lots of reasons — including other environmental influences or genetic factors. Still, continuing to challenge yourself mentally and keeping your mind busy can only help. </a:t>
            </a:r>
            <a:endPar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p:txBody>
      </p:sp>
      <p:sp>
        <p:nvSpPr>
          <p:cNvPr id="11" name="文本框 10"/>
          <p:cNvSpPr txBox="1"/>
          <p:nvPr/>
        </p:nvSpPr>
        <p:spPr>
          <a:xfrm>
            <a:off x="639936" y="461371"/>
            <a:ext cx="301572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2-4</a:t>
            </a:r>
            <a:r>
              <a:rPr lang="zh-CN" altLang="en-US" sz="2800" b="1" dirty="0">
                <a:solidFill>
                  <a:schemeClr val="bg1"/>
                </a:solidFill>
                <a:latin typeface="Times New Roman" panose="02020603050405020304" pitchFamily="18" charset="0"/>
                <a:cs typeface="Times New Roman" panose="02020603050405020304" pitchFamily="18" charset="0"/>
              </a:rPr>
              <a:t>）科研报告</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8245536" y="5519370"/>
            <a:ext cx="327193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从</a:t>
            </a:r>
            <a:r>
              <a:rPr lang="zh-CN" altLang="en-US" sz="2800" b="1" dirty="0">
                <a:solidFill>
                  <a:srgbClr val="C00000"/>
                </a:solidFill>
              </a:rPr>
              <a:t>研究结果</a:t>
            </a:r>
            <a:r>
              <a:rPr lang="zh-CN" altLang="en-US" sz="2800" b="1" dirty="0">
                <a:solidFill>
                  <a:schemeClr val="bg1"/>
                </a:solidFill>
              </a:rPr>
              <a:t>去找</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555257" y="1173827"/>
            <a:ext cx="10900593" cy="4102964"/>
          </a:xfrm>
          <a:prstGeom prst="rect">
            <a:avLst/>
          </a:prstGeom>
        </p:spPr>
      </p:pic>
      <p:sp>
        <p:nvSpPr>
          <p:cNvPr id="19" name="对话气泡: 矩形 18"/>
          <p:cNvSpPr/>
          <p:nvPr/>
        </p:nvSpPr>
        <p:spPr>
          <a:xfrm>
            <a:off x="864068" y="1305135"/>
            <a:ext cx="5053510" cy="1099451"/>
          </a:xfrm>
          <a:prstGeom prst="wedgeRectCallout">
            <a:avLst>
              <a:gd name="adj1" fmla="val 29987"/>
              <a:gd name="adj2" fmla="val -8402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Times New Roman" panose="02020603050405020304" pitchFamily="18" charset="0"/>
                <a:cs typeface="Times New Roman" panose="02020603050405020304" pitchFamily="18" charset="0"/>
              </a:rPr>
              <a:t>A new </a:t>
            </a:r>
            <a:r>
              <a:rPr lang="en-US" altLang="zh-CN" sz="2800" b="1" dirty="0">
                <a:solidFill>
                  <a:schemeClr val="bg1"/>
                </a:solidFill>
                <a:latin typeface="Times New Roman" panose="02020603050405020304" pitchFamily="18" charset="0"/>
                <a:cs typeface="Times New Roman" panose="02020603050405020304" pitchFamily="18" charset="0"/>
              </a:rPr>
              <a:t>study/research </a:t>
            </a:r>
            <a:r>
              <a:rPr lang="en-US" altLang="zh-CN" sz="2800" b="1" u="sng" dirty="0">
                <a:solidFill>
                  <a:srgbClr val="C00000"/>
                </a:solidFill>
                <a:latin typeface="Times New Roman" panose="02020603050405020304" pitchFamily="18" charset="0"/>
                <a:cs typeface="Times New Roman" panose="02020603050405020304" pitchFamily="18" charset="0"/>
              </a:rPr>
              <a:t>suggests/ discovers/reveals/finds</a:t>
            </a:r>
            <a:r>
              <a:rPr lang="en-US" altLang="zh-CN" sz="2800" dirty="0">
                <a:solidFill>
                  <a:schemeClr val="bg1"/>
                </a:solidFill>
                <a:latin typeface="Times New Roman" panose="02020603050405020304" pitchFamily="18" charset="0"/>
                <a:cs typeface="Times New Roman" panose="02020603050405020304" pitchFamily="18" charset="0"/>
              </a:rPr>
              <a:t>…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对话气泡: 矩形 16"/>
          <p:cNvSpPr/>
          <p:nvPr/>
        </p:nvSpPr>
        <p:spPr>
          <a:xfrm>
            <a:off x="6855082" y="1255399"/>
            <a:ext cx="4472850" cy="1099451"/>
          </a:xfrm>
          <a:prstGeom prst="wedgeRectCallout">
            <a:avLst>
              <a:gd name="adj1" fmla="val -63357"/>
              <a:gd name="adj2" fmla="val -7478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Times New Roman" panose="02020603050405020304" pitchFamily="18" charset="0"/>
                <a:cs typeface="Times New Roman" panose="02020603050405020304" pitchFamily="18" charset="0"/>
              </a:rPr>
              <a:t>by</a:t>
            </a:r>
            <a:r>
              <a:rPr lang="en-US" altLang="zh-CN" sz="2800" b="1" dirty="0">
                <a:solidFill>
                  <a:schemeClr val="bg1"/>
                </a:solidFill>
                <a:latin typeface="Times New Roman" panose="02020603050405020304" pitchFamily="18" charset="0"/>
                <a:cs typeface="Times New Roman" panose="02020603050405020304" pitchFamily="18" charset="0"/>
              </a:rPr>
              <a:t> experiment/observation</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survey</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2"/>
          <a:stretch>
            <a:fillRect/>
          </a:stretch>
        </p:blipFill>
        <p:spPr>
          <a:xfrm>
            <a:off x="4098643" y="2354850"/>
            <a:ext cx="3739356" cy="3910969"/>
          </a:xfrm>
          <a:prstGeom prst="rect">
            <a:avLst/>
          </a:prstGeom>
        </p:spPr>
      </p:pic>
      <p:sp>
        <p:nvSpPr>
          <p:cNvPr id="16" name="文本框 15"/>
          <p:cNvSpPr txBox="1"/>
          <p:nvPr/>
        </p:nvSpPr>
        <p:spPr>
          <a:xfrm>
            <a:off x="674525" y="5338385"/>
            <a:ext cx="7315377"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--Which is the best title for the text?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--How does the researchers prove their finding?</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anim calcmode="lin" valueType="num">
                                      <p:cBhvr>
                                        <p:cTn id="36" dur="500" fill="hold"/>
                                        <p:tgtEl>
                                          <p:spTgt spid="21"/>
                                        </p:tgtEl>
                                        <p:attrNameLst>
                                          <p:attrName>ppt_x</p:attrName>
                                        </p:attrNameLst>
                                      </p:cBhvr>
                                      <p:tavLst>
                                        <p:tav tm="0">
                                          <p:val>
                                            <p:strVal val="#ppt_x"/>
                                          </p:val>
                                        </p:tav>
                                        <p:tav tm="100000">
                                          <p:val>
                                            <p:strVal val="#ppt_x"/>
                                          </p:val>
                                        </p:tav>
                                      </p:tavLst>
                                    </p:anim>
                                    <p:anim calcmode="lin" valueType="num">
                                      <p:cBhvr>
                                        <p:cTn id="3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1" grpId="0" bldLvl="0" animBg="1"/>
      <p:bldP spid="19" grpId="0" animBg="1"/>
      <p:bldP spid="1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428620" y="570900"/>
            <a:ext cx="11334760" cy="4957401"/>
          </a:xfrm>
          <a:prstGeom prst="rect">
            <a:avLst/>
          </a:prstGeom>
        </p:spPr>
      </p:pic>
      <p:pic>
        <p:nvPicPr>
          <p:cNvPr id="6" name="图片 5"/>
          <p:cNvPicPr>
            <a:picLocks noChangeAspect="1"/>
          </p:cNvPicPr>
          <p:nvPr/>
        </p:nvPicPr>
        <p:blipFill>
          <a:blip r:embed="rId2"/>
          <a:stretch>
            <a:fillRect/>
          </a:stretch>
        </p:blipFill>
        <p:spPr>
          <a:xfrm>
            <a:off x="428620" y="498203"/>
            <a:ext cx="11235902" cy="5102794"/>
          </a:xfrm>
          <a:prstGeom prst="rect">
            <a:avLst/>
          </a:prstGeom>
        </p:spPr>
      </p:pic>
      <p:pic>
        <p:nvPicPr>
          <p:cNvPr id="8" name="图片 7"/>
          <p:cNvPicPr>
            <a:picLocks noChangeAspect="1"/>
          </p:cNvPicPr>
          <p:nvPr/>
        </p:nvPicPr>
        <p:blipFill>
          <a:blip r:embed="rId3"/>
          <a:stretch>
            <a:fillRect/>
          </a:stretch>
        </p:blipFill>
        <p:spPr>
          <a:xfrm>
            <a:off x="491556" y="570900"/>
            <a:ext cx="11321253" cy="4767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3461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4119" y="513785"/>
            <a:ext cx="8538541" cy="553998"/>
          </a:xfrm>
          <a:prstGeom prst="rect">
            <a:avLst/>
          </a:prstGeom>
          <a:noFill/>
        </p:spPr>
        <p:txBody>
          <a:bodyPr wrap="squar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）这篇文章出自哪里？</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33" name="文本框 32"/>
          <p:cNvSpPr txBox="1"/>
          <p:nvPr/>
        </p:nvSpPr>
        <p:spPr>
          <a:xfrm>
            <a:off x="861695" y="1177377"/>
            <a:ext cx="8925560"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2020.7 A</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24. </a:t>
            </a:r>
            <a:r>
              <a:rPr lang="en-US" altLang="zh-CN" sz="2600" b="1" dirty="0">
                <a:solidFill>
                  <a:schemeClr val="bg1"/>
                </a:solidFill>
                <a:latin typeface="Times New Roman" panose="02020603050405020304" pitchFamily="18" charset="0"/>
                <a:cs typeface="Times New Roman" panose="02020603050405020304" pitchFamily="18" charset="0"/>
              </a:rPr>
              <a:t>What’s this text?</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2020.1 A 23. </a:t>
            </a:r>
            <a:r>
              <a:rPr lang="en-US" altLang="zh-CN" sz="2600" b="1" dirty="0">
                <a:solidFill>
                  <a:schemeClr val="bg1"/>
                </a:solidFill>
                <a:latin typeface="Times New Roman" panose="02020603050405020304" pitchFamily="18" charset="0"/>
                <a:cs typeface="Times New Roman" panose="02020603050405020304" pitchFamily="18" charset="0"/>
              </a:rPr>
              <a:t>Where is the text probably from?</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746151" y="1177377"/>
            <a:ext cx="10699697" cy="5260043"/>
          </a:xfrm>
          <a:prstGeom prst="rect">
            <a:avLst/>
          </a:prstGeom>
        </p:spPr>
      </p:pic>
      <p:sp>
        <p:nvSpPr>
          <p:cNvPr id="7" name="文本框 6"/>
          <p:cNvSpPr txBox="1"/>
          <p:nvPr/>
        </p:nvSpPr>
        <p:spPr>
          <a:xfrm>
            <a:off x="3993132" y="1177377"/>
            <a:ext cx="327193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rgbClr val="C00000"/>
                </a:solidFill>
                <a:latin typeface="Times New Roman" panose="02020603050405020304" pitchFamily="18" charset="0"/>
                <a:cs typeface="Times New Roman" panose="02020603050405020304" pitchFamily="18" charset="0"/>
              </a:rPr>
              <a:t>A popular magazine</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我读的段落讲了什么？是如何展开的？（</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中观角度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矩形 11"/>
          <p:cNvSpPr/>
          <p:nvPr/>
        </p:nvSpPr>
        <p:spPr>
          <a:xfrm>
            <a:off x="1144905" y="1759062"/>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）段落的中心大意</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61" name="文本框 60"/>
          <p:cNvSpPr txBox="1"/>
          <p:nvPr/>
        </p:nvSpPr>
        <p:spPr>
          <a:xfrm>
            <a:off x="1144905" y="1110140"/>
            <a:ext cx="990219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段落基本结构：</a:t>
            </a:r>
            <a:r>
              <a:rPr lang="en-US" sz="2800" b="1" dirty="0">
                <a:solidFill>
                  <a:srgbClr val="C00000"/>
                </a:solidFill>
                <a:latin typeface="Times New Roman" panose="02020603050405020304" pitchFamily="18" charset="0"/>
                <a:cs typeface="Times New Roman" panose="02020603050405020304" pitchFamily="18" charset="0"/>
              </a:rPr>
              <a:t>topic sentence</a:t>
            </a:r>
            <a:r>
              <a:rPr lang="en-US" sz="2800" b="1" dirty="0">
                <a:solidFill>
                  <a:schemeClr val="bg1"/>
                </a:solidFill>
                <a:latin typeface="Times New Roman" panose="02020603050405020304" pitchFamily="18" charset="0"/>
                <a:cs typeface="Times New Roman" panose="02020603050405020304" pitchFamily="18" charset="0"/>
              </a:rPr>
              <a:t>+supporting details+conclusion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286290" y="2328082"/>
            <a:ext cx="8925560" cy="491490"/>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2019-6 </a:t>
            </a:r>
            <a:r>
              <a:rPr lang="en-US" altLang="zh-CN" sz="2600" b="1" dirty="0">
                <a:solidFill>
                  <a:schemeClr val="bg1"/>
                </a:solidFill>
                <a:latin typeface="Times New Roman" panose="02020603050405020304" pitchFamily="18" charset="0"/>
                <a:cs typeface="Times New Roman" panose="02020603050405020304" pitchFamily="18" charset="0"/>
              </a:rPr>
              <a:t>C</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27.</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27. What is the second paragraph mainly about?</a:t>
            </a:r>
            <a:r>
              <a:rPr lang="en-US" altLang="zh-CN" sz="2600" dirty="0">
                <a:solidFill>
                  <a:schemeClr val="bg1"/>
                </a:solidFill>
                <a:latin typeface="Times New Roman" panose="02020603050405020304" pitchFamily="18" charset="0"/>
                <a:cs typeface="Times New Roman" panose="02020603050405020304" pitchFamily="18" charset="0"/>
              </a:rPr>
              <a:t>                    </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286290" y="5736602"/>
            <a:ext cx="8925560" cy="491490"/>
          </a:xfrm>
          <a:prstGeom prst="rect">
            <a:avLst/>
          </a:prstGeom>
          <a:solidFill>
            <a:schemeClr val="accent3">
              <a:lumMod val="20000"/>
              <a:lumOff val="80000"/>
            </a:schemeClr>
          </a:solidFill>
        </p:spPr>
        <p:txBody>
          <a:bodyPr wrap="square" rtlCol="0" anchor="t">
            <a:spAutoFit/>
          </a:bodyPr>
          <a:lstStyle/>
          <a:p>
            <a:r>
              <a:rPr lang="zh-CN" altLang="en-US" sz="2600" dirty="0">
                <a:solidFill>
                  <a:schemeClr val="bg1"/>
                </a:solidFill>
                <a:latin typeface="Times New Roman" panose="02020603050405020304" pitchFamily="18" charset="0"/>
                <a:cs typeface="Times New Roman" panose="02020603050405020304" pitchFamily="18" charset="0"/>
              </a:rPr>
              <a:t>段落大意：</a:t>
            </a:r>
            <a:r>
              <a:rPr lang="en-US" altLang="zh-CN" sz="2600" b="1" dirty="0">
                <a:solidFill>
                  <a:schemeClr val="bg1"/>
                </a:solidFill>
                <a:latin typeface="Times New Roman" panose="02020603050405020304" pitchFamily="18" charset="0"/>
                <a:cs typeface="Times New Roman" panose="02020603050405020304" pitchFamily="18" charset="0"/>
              </a:rPr>
              <a:t>The seriousness of big-tree loss in California.</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286290" y="5753835"/>
            <a:ext cx="8925560" cy="491490"/>
          </a:xfrm>
          <a:prstGeom prst="rect">
            <a:avLst/>
          </a:prstGeom>
          <a:solidFill>
            <a:schemeClr val="accent3">
              <a:lumMod val="20000"/>
              <a:lumOff val="80000"/>
            </a:schemeClr>
          </a:solidFill>
        </p:spPr>
        <p:txBody>
          <a:bodyPr wrap="square" rtlCol="0" anchor="t">
            <a:spAutoFit/>
          </a:bodyPr>
          <a:lstStyle/>
          <a:p>
            <a:r>
              <a:rPr lang="zh-CN" altLang="en-US" sz="2600" dirty="0">
                <a:solidFill>
                  <a:schemeClr val="bg1"/>
                </a:solidFill>
                <a:latin typeface="Times New Roman" panose="02020603050405020304" pitchFamily="18" charset="0"/>
                <a:cs typeface="Times New Roman" panose="02020603050405020304" pitchFamily="18" charset="0"/>
              </a:rPr>
              <a:t>段落大意：</a:t>
            </a:r>
            <a:r>
              <a:rPr lang="en-US" altLang="zh-CN" sz="2600" b="1" dirty="0">
                <a:solidFill>
                  <a:schemeClr val="bg1"/>
                </a:solidFill>
                <a:latin typeface="Times New Roman" panose="02020603050405020304" pitchFamily="18" charset="0"/>
                <a:cs typeface="Times New Roman" panose="02020603050405020304" pitchFamily="18" charset="0"/>
              </a:rPr>
              <a:t>The </a:t>
            </a:r>
            <a:r>
              <a:rPr lang="en-US" altLang="zh-CN" sz="2600" b="1" dirty="0">
                <a:solidFill>
                  <a:srgbClr val="C00000"/>
                </a:solidFill>
                <a:latin typeface="Times New Roman" panose="02020603050405020304" pitchFamily="18" charset="0"/>
                <a:cs typeface="Times New Roman" panose="02020603050405020304" pitchFamily="18" charset="0"/>
              </a:rPr>
              <a:t>cause/reason </a:t>
            </a:r>
            <a:r>
              <a:rPr lang="en-US" altLang="zh-CN" sz="2600" b="1" dirty="0">
                <a:solidFill>
                  <a:schemeClr val="bg1"/>
                </a:solidFill>
                <a:latin typeface="Times New Roman" panose="02020603050405020304" pitchFamily="18" charset="0"/>
                <a:cs typeface="Times New Roman" panose="02020603050405020304" pitchFamily="18" charset="0"/>
              </a:rPr>
              <a:t>for big-tree loss in California.</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997694" y="2939899"/>
            <a:ext cx="10614056" cy="2676376"/>
          </a:xfrm>
          <a:prstGeom prst="rect">
            <a:avLst/>
          </a:prstGeom>
        </p:spPr>
      </p:pic>
      <p:pic>
        <p:nvPicPr>
          <p:cNvPr id="7" name="图片 6"/>
          <p:cNvPicPr>
            <a:picLocks noChangeAspect="1"/>
          </p:cNvPicPr>
          <p:nvPr/>
        </p:nvPicPr>
        <p:blipFill>
          <a:blip r:embed="rId2"/>
          <a:stretch>
            <a:fillRect/>
          </a:stretch>
        </p:blipFill>
        <p:spPr>
          <a:xfrm>
            <a:off x="997694" y="2983036"/>
            <a:ext cx="10614056" cy="2682472"/>
          </a:xfrm>
          <a:prstGeom prst="rect">
            <a:avLst/>
          </a:prstGeom>
        </p:spPr>
      </p:pic>
      <p:pic>
        <p:nvPicPr>
          <p:cNvPr id="8" name="图片 7"/>
          <p:cNvPicPr>
            <a:picLocks noChangeAspect="1"/>
          </p:cNvPicPr>
          <p:nvPr/>
        </p:nvPicPr>
        <p:blipFill>
          <a:blip r:embed="rId3"/>
          <a:stretch>
            <a:fillRect/>
          </a:stretch>
        </p:blipFill>
        <p:spPr>
          <a:xfrm>
            <a:off x="1056532" y="3001589"/>
            <a:ext cx="10479932" cy="2584928"/>
          </a:xfrm>
          <a:prstGeom prst="rect">
            <a:avLst/>
          </a:prstGeom>
        </p:spPr>
      </p:pic>
      <p:pic>
        <p:nvPicPr>
          <p:cNvPr id="9" name="图片 8"/>
          <p:cNvPicPr>
            <a:picLocks noChangeAspect="1"/>
          </p:cNvPicPr>
          <p:nvPr/>
        </p:nvPicPr>
        <p:blipFill>
          <a:blip r:embed="rId4"/>
          <a:stretch>
            <a:fillRect/>
          </a:stretch>
        </p:blipFill>
        <p:spPr>
          <a:xfrm>
            <a:off x="841340" y="2340255"/>
            <a:ext cx="10512676" cy="4386324"/>
          </a:xfrm>
          <a:prstGeom prst="rect">
            <a:avLst/>
          </a:prstGeom>
        </p:spPr>
      </p:pic>
      <p:pic>
        <p:nvPicPr>
          <p:cNvPr id="17" name="图片 16"/>
          <p:cNvPicPr>
            <a:picLocks noChangeAspect="1"/>
          </p:cNvPicPr>
          <p:nvPr/>
        </p:nvPicPr>
        <p:blipFill>
          <a:blip r:embed="rId5"/>
          <a:stretch>
            <a:fillRect/>
          </a:stretch>
        </p:blipFill>
        <p:spPr>
          <a:xfrm>
            <a:off x="837984" y="2355471"/>
            <a:ext cx="10593371" cy="4426081"/>
          </a:xfrm>
          <a:prstGeom prst="rect">
            <a:avLst/>
          </a:prstGeom>
        </p:spPr>
      </p:pic>
      <p:sp>
        <p:nvSpPr>
          <p:cNvPr id="23" name="文本框 22"/>
          <p:cNvSpPr txBox="1"/>
          <p:nvPr/>
        </p:nvSpPr>
        <p:spPr>
          <a:xfrm>
            <a:off x="4989152" y="1769985"/>
            <a:ext cx="412503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找段落</a:t>
            </a:r>
            <a:r>
              <a:rPr lang="zh-CN" altLang="en-US" sz="2800" b="1" u="sng" dirty="0">
                <a:solidFill>
                  <a:srgbClr val="C00000"/>
                </a:solidFill>
              </a:rPr>
              <a:t>主题句</a:t>
            </a:r>
            <a:r>
              <a:rPr lang="zh-CN" altLang="en-US" sz="2800" dirty="0">
                <a:solidFill>
                  <a:schemeClr val="bg1"/>
                </a:solidFill>
              </a:rPr>
              <a:t>或</a:t>
            </a:r>
            <a:r>
              <a:rPr lang="zh-CN" altLang="en-US" sz="2800" b="1" u="sng" dirty="0">
                <a:solidFill>
                  <a:srgbClr val="C00000"/>
                </a:solidFill>
              </a:rPr>
              <a:t>过渡句</a:t>
            </a:r>
            <a:endParaRPr lang="zh-CN" altLang="en-US" sz="2800" b="1" u="sng" dirty="0">
              <a:solidFill>
                <a:srgbClr val="C00000"/>
              </a:solidFill>
            </a:endParaRPr>
          </a:p>
        </p:txBody>
      </p:sp>
      <p:pic>
        <p:nvPicPr>
          <p:cNvPr id="3" name="图片 2"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anim calcmode="lin" valueType="num">
                                      <p:cBhvr>
                                        <p:cTn id="51" dur="500" fill="hold"/>
                                        <p:tgtEl>
                                          <p:spTgt spid="23"/>
                                        </p:tgtEl>
                                        <p:attrNameLst>
                                          <p:attrName>ppt_x</p:attrName>
                                        </p:attrNameLst>
                                      </p:cBhvr>
                                      <p:tavLst>
                                        <p:tav tm="0">
                                          <p:val>
                                            <p:strVal val="#ppt_x"/>
                                          </p:val>
                                        </p:tav>
                                        <p:tav tm="100000">
                                          <p:val>
                                            <p:strVal val="#ppt_x"/>
                                          </p:val>
                                        </p:tav>
                                      </p:tavLst>
                                    </p:anim>
                                    <p:anim calcmode="lin" valueType="num">
                                      <p:cBhvr>
                                        <p:cTn id="5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1" grpId="0" bldLvl="0" animBg="1"/>
      <p:bldP spid="2" grpId="0" bldLvl="0" animBg="1"/>
      <p:bldP spid="11" grpId="0" bldLvl="0" animBg="1"/>
      <p:bldP spid="16" grpId="0" bldLvl="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44905" y="1185085"/>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）举例的作用</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61" name="文本框 60"/>
          <p:cNvSpPr txBox="1"/>
          <p:nvPr/>
        </p:nvSpPr>
        <p:spPr>
          <a:xfrm>
            <a:off x="1144905" y="522137"/>
            <a:ext cx="990219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段落基本结构：</a:t>
            </a:r>
            <a:r>
              <a:rPr lang="en-US" sz="2800" b="1" dirty="0">
                <a:solidFill>
                  <a:srgbClr val="C00000"/>
                </a:solidFill>
                <a:latin typeface="Times New Roman" panose="02020603050405020304" pitchFamily="18" charset="0"/>
                <a:cs typeface="Times New Roman" panose="02020603050405020304" pitchFamily="18" charset="0"/>
              </a:rPr>
              <a:t>topic sentence</a:t>
            </a:r>
            <a:r>
              <a:rPr lang="en-US" sz="2800" b="1" dirty="0">
                <a:solidFill>
                  <a:schemeClr val="bg1"/>
                </a:solidFill>
                <a:latin typeface="Times New Roman" panose="02020603050405020304" pitchFamily="18" charset="0"/>
                <a:cs typeface="Times New Roman" panose="02020603050405020304" pitchFamily="18" charset="0"/>
              </a:rPr>
              <a:t>+supporting details+conclusion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495012" y="1838343"/>
            <a:ext cx="8925560"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2019-6 </a:t>
            </a:r>
            <a:r>
              <a:rPr lang="en-US" altLang="zh-CN" sz="2600" b="1" dirty="0">
                <a:solidFill>
                  <a:schemeClr val="bg1"/>
                </a:solidFill>
                <a:latin typeface="Times New Roman" panose="02020603050405020304" pitchFamily="18" charset="0"/>
                <a:cs typeface="Times New Roman" panose="02020603050405020304" pitchFamily="18" charset="0"/>
              </a:rPr>
              <a:t>B</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27. Why is…mentioned in paragraph X…?</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en-US" altLang="zh-CN" sz="2600" b="1" dirty="0">
                <a:solidFill>
                  <a:schemeClr val="bg1"/>
                </a:solidFill>
                <a:latin typeface="Times New Roman" panose="02020603050405020304" pitchFamily="18" charset="0"/>
                <a:cs typeface="Times New Roman" panose="02020603050405020304" pitchFamily="18" charset="0"/>
              </a:rPr>
              <a:t>                      What does XX want to show by mentioning…?</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4203961" y="1200577"/>
            <a:ext cx="2823314"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找段落</a:t>
            </a:r>
            <a:r>
              <a:rPr lang="zh-CN" altLang="en-US" sz="2800" b="1" u="sng" dirty="0">
                <a:solidFill>
                  <a:srgbClr val="C00000"/>
                </a:solidFill>
              </a:rPr>
              <a:t>主题句</a:t>
            </a:r>
            <a:endParaRPr lang="zh-CN" altLang="en-US" sz="2800" b="1" u="sng" dirty="0">
              <a:solidFill>
                <a:srgbClr val="C00000"/>
              </a:solidFill>
            </a:endParaRPr>
          </a:p>
        </p:txBody>
      </p:sp>
      <p:pic>
        <p:nvPicPr>
          <p:cNvPr id="4" name="图片 3"/>
          <p:cNvPicPr>
            <a:picLocks noChangeAspect="1"/>
          </p:cNvPicPr>
          <p:nvPr/>
        </p:nvPicPr>
        <p:blipFill>
          <a:blip r:embed="rId1"/>
          <a:stretch>
            <a:fillRect/>
          </a:stretch>
        </p:blipFill>
        <p:spPr>
          <a:xfrm>
            <a:off x="1035655" y="2880914"/>
            <a:ext cx="10461643" cy="3481118"/>
          </a:xfrm>
          <a:prstGeom prst="rect">
            <a:avLst/>
          </a:prstGeom>
        </p:spPr>
      </p:pic>
      <p:pic>
        <p:nvPicPr>
          <p:cNvPr id="6" name="图片 5"/>
          <p:cNvPicPr>
            <a:picLocks noChangeAspect="1"/>
          </p:cNvPicPr>
          <p:nvPr/>
        </p:nvPicPr>
        <p:blipFill>
          <a:blip r:embed="rId2"/>
          <a:stretch>
            <a:fillRect/>
          </a:stretch>
        </p:blipFill>
        <p:spPr>
          <a:xfrm>
            <a:off x="1035654" y="2951006"/>
            <a:ext cx="10461643" cy="3475021"/>
          </a:xfrm>
          <a:prstGeom prst="rect">
            <a:avLst/>
          </a:prstGeom>
        </p:spPr>
      </p:pic>
      <p:pic>
        <p:nvPicPr>
          <p:cNvPr id="7" name="图片 6"/>
          <p:cNvPicPr>
            <a:picLocks noChangeAspect="1"/>
          </p:cNvPicPr>
          <p:nvPr/>
        </p:nvPicPr>
        <p:blipFill>
          <a:blip r:embed="rId3"/>
          <a:stretch>
            <a:fillRect/>
          </a:stretch>
        </p:blipFill>
        <p:spPr>
          <a:xfrm>
            <a:off x="1035653" y="2767651"/>
            <a:ext cx="10473836" cy="38347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684264" y="1264842"/>
            <a:ext cx="3538767" cy="5578450"/>
          </a:xfrm>
          <a:prstGeom prst="rect">
            <a:avLst/>
          </a:prstGeom>
          <a:noFill/>
        </p:spPr>
        <p:txBody>
          <a:bodyPr wrap="square" rtlCol="0">
            <a:spAutoFit/>
          </a:bodyPr>
          <a:lstStyle/>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主旨大意</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推理判断        </a:t>
            </a: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词义猜测</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细节理解</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语篇连贯</a:t>
            </a:r>
            <a:endParaRPr lang="en-US" altLang="zh-CN" sz="4500" b="1" dirty="0">
              <a:solidFill>
                <a:schemeClr val="bg1"/>
              </a:solidFill>
            </a:endParaRPr>
          </a:p>
          <a:p>
            <a:pPr algn="ctr"/>
            <a:endParaRPr lang="en-US" altLang="zh-CN" sz="45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4" name="标题 3"/>
          <p:cNvSpPr>
            <a:spLocks noGrp="1"/>
          </p:cNvSpPr>
          <p:nvPr>
            <p:ph type="ctrTitle"/>
          </p:nvPr>
        </p:nvSpPr>
        <p:spPr>
          <a:xfrm>
            <a:off x="1037102" y="1188755"/>
            <a:ext cx="6345936" cy="3252231"/>
          </a:xfrm>
        </p:spPr>
        <p:txBody>
          <a:bodyPr rtlCol="0">
            <a:noAutofit/>
          </a:bodyPr>
          <a:lstStyle/>
          <a:p>
            <a:pPr fontAlgn="auto">
              <a:lnSpc>
                <a:spcPct val="125000"/>
              </a:lnSpc>
            </a:pPr>
            <a:r>
              <a:rPr lang="zh-CN" altLang="en-US" sz="5400" b="1" dirty="0">
                <a:solidFill>
                  <a:schemeClr val="bg1"/>
                </a:solidFill>
                <a:effectLst/>
                <a:latin typeface="华文新魏" panose="02010800040101010101" pitchFamily="2" charset="-122"/>
                <a:ea typeface="华文新魏" panose="02010800040101010101" pitchFamily="2" charset="-122"/>
              </a:rPr>
              <a:t>浙江高考英语</a:t>
            </a:r>
            <a:br>
              <a:rPr lang="zh-CN" altLang="en-US" sz="5400" b="1" dirty="0">
                <a:solidFill>
                  <a:schemeClr val="bg1"/>
                </a:solidFill>
                <a:effectLst/>
                <a:latin typeface="华文新魏" panose="02010800040101010101" pitchFamily="2" charset="-122"/>
                <a:ea typeface="华文新魏" panose="02010800040101010101" pitchFamily="2" charset="-122"/>
              </a:rPr>
            </a:br>
            <a:r>
              <a:rPr lang="zh-CN" altLang="en-US" sz="5400" b="1" dirty="0">
                <a:solidFill>
                  <a:schemeClr val="bg1"/>
                </a:solidFill>
                <a:effectLst/>
                <a:latin typeface="华文新魏" panose="02010800040101010101" pitchFamily="2" charset="-122"/>
                <a:ea typeface="华文新魏" panose="02010800040101010101" pitchFamily="2" charset="-122"/>
              </a:rPr>
              <a:t>阅读理解备考策略</a:t>
            </a:r>
            <a:r>
              <a:rPr lang="en-US" altLang="zh-CN" sz="5400" dirty="0">
                <a:effectLst/>
              </a:rPr>
              <a:t>1</a:t>
            </a:r>
            <a:endParaRPr lang="zh-CN" altLang="en-US" sz="5400" b="1" dirty="0">
              <a:solidFill>
                <a:schemeClr val="bg1"/>
              </a:solidFill>
              <a:effectLst/>
              <a:latin typeface="宋体" panose="02010600030101010101" pitchFamily="2" charset="-122"/>
              <a:ea typeface="宋体" panose="02010600030101010101" pitchFamily="2" charset="-122"/>
            </a:endParaRPr>
          </a:p>
        </p:txBody>
      </p:sp>
      <p:sp>
        <p:nvSpPr>
          <p:cNvPr id="7" name="文本框 6"/>
          <p:cNvSpPr txBox="1"/>
          <p:nvPr/>
        </p:nvSpPr>
        <p:spPr>
          <a:xfrm>
            <a:off x="2506345" y="4231005"/>
            <a:ext cx="3407410" cy="1124585"/>
          </a:xfrm>
          <a:prstGeom prst="rect">
            <a:avLst/>
          </a:prstGeom>
          <a:noFill/>
        </p:spPr>
        <p:txBody>
          <a:bodyPr wrap="square" rtlCol="0">
            <a:spAutoFit/>
          </a:bodyPr>
          <a:lstStyle/>
          <a:p>
            <a:pPr algn="ctr" fontAlgn="auto">
              <a:lnSpc>
                <a:spcPct val="120000"/>
              </a:lnSpc>
            </a:pPr>
            <a:r>
              <a:rPr lang="zh-CN" altLang="en-US" sz="2800" b="1">
                <a:solidFill>
                  <a:schemeClr val="bg1"/>
                </a:solidFill>
              </a:rPr>
              <a:t>鲁周焕</a:t>
            </a:r>
            <a:endParaRPr lang="zh-CN" altLang="en-US" sz="2800" b="1">
              <a:solidFill>
                <a:schemeClr val="bg1"/>
              </a:solidFill>
            </a:endParaRPr>
          </a:p>
          <a:p>
            <a:pPr algn="ctr" fontAlgn="auto">
              <a:lnSpc>
                <a:spcPct val="120000"/>
              </a:lnSpc>
            </a:pPr>
            <a:r>
              <a:rPr lang="zh-CN" altLang="en-US" sz="2800" b="1">
                <a:solidFill>
                  <a:schemeClr val="bg1"/>
                </a:solidFill>
              </a:rPr>
              <a:t>杭州市余杭高级中学  </a:t>
            </a:r>
            <a:endParaRPr lang="zh-CN" altLang="en-US" sz="28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7142"/>
    </mc:Choice>
    <mc:Fallback>
      <p:transition spd="slow" advTm="171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45514" y="517726"/>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）段落的基本作用</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517861" y="1195696"/>
            <a:ext cx="11115614"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2020-1 </a:t>
            </a:r>
            <a:r>
              <a:rPr lang="en-US" altLang="zh-CN" sz="2600" b="1" dirty="0">
                <a:solidFill>
                  <a:schemeClr val="bg1"/>
                </a:solidFill>
                <a:latin typeface="Times New Roman" panose="02020603050405020304" pitchFamily="18" charset="0"/>
                <a:cs typeface="Times New Roman" panose="02020603050405020304" pitchFamily="18" charset="0"/>
              </a:rPr>
              <a:t>A</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27. Why does the writer mention/describe XX in </a:t>
            </a:r>
            <a:r>
              <a:rPr lang="en-US" altLang="zh-CN" sz="2600" b="1" dirty="0">
                <a:solidFill>
                  <a:srgbClr val="C00000"/>
                </a:solidFill>
                <a:latin typeface="Times New Roman" panose="02020603050405020304" pitchFamily="18" charset="0"/>
                <a:cs typeface="Times New Roman" panose="02020603050405020304" pitchFamily="18" charset="0"/>
              </a:rPr>
              <a:t>the first paragraph</a:t>
            </a:r>
            <a:r>
              <a:rPr lang="en-US" altLang="zh-CN" sz="2600" b="1" dirty="0">
                <a:solidFill>
                  <a:schemeClr val="bg1"/>
                </a:solidFill>
                <a:latin typeface="Times New Roman" panose="02020603050405020304" pitchFamily="18" charset="0"/>
                <a:cs typeface="Times New Roman" panose="02020603050405020304" pitchFamily="18" charset="0"/>
              </a:rPr>
              <a:t>?</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en-US" altLang="zh-CN" sz="2600" b="1" dirty="0">
                <a:solidFill>
                  <a:schemeClr val="bg1"/>
                </a:solidFill>
                <a:latin typeface="Times New Roman" panose="02020603050405020304" pitchFamily="18" charset="0"/>
                <a:cs typeface="Times New Roman" panose="02020603050405020304" pitchFamily="18" charset="0"/>
              </a:rPr>
              <a:t>                       What’s the function of the first paragraph?</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4750612" y="527306"/>
            <a:ext cx="6532905"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首段</a:t>
            </a:r>
            <a:r>
              <a:rPr lang="zh-CN" altLang="en-US" sz="2800" b="1" u="sng" dirty="0">
                <a:solidFill>
                  <a:srgbClr val="C00000"/>
                </a:solidFill>
              </a:rPr>
              <a:t>引出主题</a:t>
            </a:r>
            <a:r>
              <a:rPr lang="en-US" altLang="zh-CN" sz="2800" b="1" u="sng" dirty="0">
                <a:solidFill>
                  <a:srgbClr val="C00000"/>
                </a:solidFill>
                <a:latin typeface="Times New Roman" panose="02020603050405020304" pitchFamily="18" charset="0"/>
                <a:cs typeface="Times New Roman" panose="02020603050405020304" pitchFamily="18" charset="0"/>
              </a:rPr>
              <a:t>(</a:t>
            </a:r>
            <a:r>
              <a:rPr lang="zh-CN" altLang="en-US" sz="2800" b="1" u="sng" dirty="0">
                <a:solidFill>
                  <a:srgbClr val="C00000"/>
                </a:solidFill>
                <a:latin typeface="Times New Roman" panose="02020603050405020304" pitchFamily="18" charset="0"/>
                <a:cs typeface="Times New Roman" panose="02020603050405020304" pitchFamily="18" charset="0"/>
              </a:rPr>
              <a:t>吸引读者</a:t>
            </a:r>
            <a:r>
              <a:rPr lang="en-US" altLang="zh-CN" sz="2800" b="1" u="sng" dirty="0">
                <a:solidFill>
                  <a:srgbClr val="C00000"/>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a:t>
            </a:r>
            <a:r>
              <a:rPr lang="zh-CN" altLang="en-US" sz="2800" dirty="0">
                <a:solidFill>
                  <a:schemeClr val="bg1"/>
                </a:solidFill>
              </a:rPr>
              <a:t>尾段</a:t>
            </a:r>
            <a:r>
              <a:rPr lang="zh-CN" altLang="en-US" sz="2800" b="1" u="sng" dirty="0">
                <a:solidFill>
                  <a:srgbClr val="C00000"/>
                </a:solidFill>
              </a:rPr>
              <a:t>总结全文</a:t>
            </a:r>
            <a:endParaRPr lang="zh-CN" altLang="en-US" sz="2800" b="1" u="sng" dirty="0">
              <a:solidFill>
                <a:srgbClr val="C00000"/>
              </a:solidFill>
            </a:endParaRPr>
          </a:p>
        </p:txBody>
      </p:sp>
      <p:pic>
        <p:nvPicPr>
          <p:cNvPr id="3" name="图片 2"/>
          <p:cNvPicPr>
            <a:picLocks noChangeAspect="1"/>
          </p:cNvPicPr>
          <p:nvPr/>
        </p:nvPicPr>
        <p:blipFill>
          <a:blip r:embed="rId1"/>
          <a:stretch>
            <a:fillRect/>
          </a:stretch>
        </p:blipFill>
        <p:spPr>
          <a:xfrm>
            <a:off x="517861" y="2233418"/>
            <a:ext cx="11333446" cy="3950550"/>
          </a:xfrm>
          <a:prstGeom prst="rect">
            <a:avLst/>
          </a:prstGeom>
        </p:spPr>
      </p:pic>
      <p:pic>
        <p:nvPicPr>
          <p:cNvPr id="4" name="图片 3"/>
          <p:cNvPicPr>
            <a:picLocks noChangeAspect="1"/>
          </p:cNvPicPr>
          <p:nvPr/>
        </p:nvPicPr>
        <p:blipFill>
          <a:blip r:embed="rId2"/>
          <a:stretch>
            <a:fillRect/>
          </a:stretch>
        </p:blipFill>
        <p:spPr>
          <a:xfrm>
            <a:off x="505781" y="2244248"/>
            <a:ext cx="11150550" cy="3974937"/>
          </a:xfrm>
          <a:prstGeom prst="rect">
            <a:avLst/>
          </a:prstGeom>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45514" y="517726"/>
            <a:ext cx="5882370"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）段落的展开模式</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1524829" y="1195696"/>
            <a:ext cx="10108646" cy="892552"/>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C</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29. How does XX explain… in paragraph 4?</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en-US" altLang="zh-CN" sz="2600" b="1" dirty="0">
                <a:solidFill>
                  <a:schemeClr val="bg1"/>
                </a:solidFill>
                <a:latin typeface="Times New Roman" panose="02020603050405020304" pitchFamily="18" charset="0"/>
                <a:cs typeface="Times New Roman" panose="02020603050405020304" pitchFamily="18" charset="0"/>
              </a:rPr>
              <a:t>                      How is the paragraph X mainly developed?</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4750612" y="527306"/>
            <a:ext cx="5327665"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找准</a:t>
            </a:r>
            <a:r>
              <a:rPr lang="zh-CN" altLang="en-US" sz="2800" b="1" u="sng" dirty="0">
                <a:solidFill>
                  <a:srgbClr val="C00000"/>
                </a:solidFill>
              </a:rPr>
              <a:t>信号词</a:t>
            </a:r>
            <a:r>
              <a:rPr lang="zh-CN" altLang="en-US" sz="2800" b="1" dirty="0">
                <a:solidFill>
                  <a:schemeClr val="bg1"/>
                </a:solidFill>
              </a:rPr>
              <a:t>，</a:t>
            </a:r>
            <a:r>
              <a:rPr lang="zh-CN" altLang="en-US" sz="2800" dirty="0">
                <a:solidFill>
                  <a:schemeClr val="bg1"/>
                </a:solidFill>
              </a:rPr>
              <a:t>明确段落展开模式</a:t>
            </a:r>
            <a:endParaRPr lang="zh-CN" altLang="en-US" sz="2800" b="1" u="sng" dirty="0">
              <a:solidFill>
                <a:srgbClr val="C00000"/>
              </a:solidFill>
            </a:endParaRPr>
          </a:p>
        </p:txBody>
      </p:sp>
      <p:pic>
        <p:nvPicPr>
          <p:cNvPr id="3" name="图片 2"/>
          <p:cNvPicPr>
            <a:picLocks noChangeAspect="1"/>
          </p:cNvPicPr>
          <p:nvPr/>
        </p:nvPicPr>
        <p:blipFill>
          <a:blip r:embed="rId1"/>
          <a:stretch>
            <a:fillRect/>
          </a:stretch>
        </p:blipFill>
        <p:spPr>
          <a:xfrm>
            <a:off x="458537" y="2179720"/>
            <a:ext cx="11174937" cy="3950550"/>
          </a:xfrm>
          <a:prstGeom prst="rect">
            <a:avLst/>
          </a:prstGeom>
        </p:spPr>
      </p:pic>
      <p:pic>
        <p:nvPicPr>
          <p:cNvPr id="4" name="图片 3"/>
          <p:cNvPicPr>
            <a:picLocks noChangeAspect="1"/>
          </p:cNvPicPr>
          <p:nvPr/>
        </p:nvPicPr>
        <p:blipFill>
          <a:blip r:embed="rId2"/>
          <a:stretch>
            <a:fillRect/>
          </a:stretch>
        </p:blipFill>
        <p:spPr>
          <a:xfrm>
            <a:off x="458537" y="2192607"/>
            <a:ext cx="11223709" cy="3956647"/>
          </a:xfrm>
          <a:prstGeom prst="rect">
            <a:avLst/>
          </a:prstGeom>
        </p:spPr>
      </p:pic>
      <p:pic>
        <p:nvPicPr>
          <p:cNvPr id="6" name="图片 5"/>
          <p:cNvPicPr>
            <a:picLocks noChangeAspect="1"/>
          </p:cNvPicPr>
          <p:nvPr/>
        </p:nvPicPr>
        <p:blipFill>
          <a:blip r:embed="rId3"/>
          <a:stretch>
            <a:fillRect/>
          </a:stretch>
        </p:blipFill>
        <p:spPr>
          <a:xfrm>
            <a:off x="479874" y="2244248"/>
            <a:ext cx="11132261" cy="4102964"/>
          </a:xfrm>
          <a:prstGeom prst="rect">
            <a:avLst/>
          </a:prstGeom>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3.1.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我读的句子讲了什么？（</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微观角度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矩形 11"/>
          <p:cNvSpPr/>
          <p:nvPr/>
        </p:nvSpPr>
        <p:spPr>
          <a:xfrm>
            <a:off x="824120" y="2991459"/>
            <a:ext cx="3605999"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）细读重点句子</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7" name="文本框 16"/>
          <p:cNvSpPr txBox="1"/>
          <p:nvPr/>
        </p:nvSpPr>
        <p:spPr>
          <a:xfrm>
            <a:off x="1095210" y="1109504"/>
            <a:ext cx="10108646" cy="1754326"/>
          </a:xfrm>
          <a:prstGeom prst="rect">
            <a:avLst/>
          </a:prstGeom>
          <a:solidFill>
            <a:schemeClr val="accent3">
              <a:lumMod val="20000"/>
              <a:lumOff val="80000"/>
            </a:schemeClr>
          </a:solid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 </a:t>
            </a:r>
            <a:r>
              <a:rPr lang="en-US" altLang="zh-CN" sz="2700" b="1" dirty="0">
                <a:solidFill>
                  <a:schemeClr val="bg1"/>
                </a:solidFill>
                <a:latin typeface="Times New Roman" panose="02020603050405020304" pitchFamily="18" charset="0"/>
                <a:cs typeface="Times New Roman" panose="02020603050405020304" pitchFamily="18" charset="0"/>
              </a:rPr>
              <a:t>What</a:t>
            </a:r>
            <a:r>
              <a:rPr lang="en-US" altLang="zh-CN" sz="2700" dirty="0">
                <a:solidFill>
                  <a:schemeClr val="bg1"/>
                </a:solidFill>
                <a:latin typeface="Times New Roman" panose="02020603050405020304" pitchFamily="18" charset="0"/>
                <a:cs typeface="Times New Roman" panose="02020603050405020304" pitchFamily="18" charset="0"/>
              </a:rPr>
              <a:t> does the author seem to like about cherries?</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2. </a:t>
            </a:r>
            <a:r>
              <a:rPr lang="en-US" altLang="zh-CN" sz="2700" b="1" dirty="0">
                <a:solidFill>
                  <a:schemeClr val="bg1"/>
                </a:solidFill>
                <a:latin typeface="Times New Roman" panose="02020603050405020304" pitchFamily="18" charset="0"/>
                <a:cs typeface="Times New Roman" panose="02020603050405020304" pitchFamily="18" charset="0"/>
              </a:rPr>
              <a:t>Why </a:t>
            </a:r>
            <a:r>
              <a:rPr lang="en-US" altLang="zh-CN" sz="2700" dirty="0">
                <a:solidFill>
                  <a:schemeClr val="bg1"/>
                </a:solidFill>
                <a:latin typeface="Times New Roman" panose="02020603050405020304" pitchFamily="18" charset="0"/>
                <a:cs typeface="Times New Roman" panose="02020603050405020304" pitchFamily="18" charset="0"/>
              </a:rPr>
              <a:t>do many parents limit electronic reading?</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3. </a:t>
            </a:r>
            <a:r>
              <a:rPr lang="en-US" altLang="zh-CN" sz="2700" b="1" dirty="0">
                <a:solidFill>
                  <a:schemeClr val="bg1"/>
                </a:solidFill>
                <a:latin typeface="Times New Roman" panose="02020603050405020304" pitchFamily="18" charset="0"/>
                <a:cs typeface="Times New Roman" panose="02020603050405020304" pitchFamily="18" charset="0"/>
              </a:rPr>
              <a:t>How </a:t>
            </a:r>
            <a:r>
              <a:rPr lang="en-US" altLang="zh-CN" sz="2700" dirty="0">
                <a:solidFill>
                  <a:schemeClr val="bg1"/>
                </a:solidFill>
                <a:latin typeface="Times New Roman" panose="02020603050405020304" pitchFamily="18" charset="0"/>
                <a:cs typeface="Times New Roman" panose="02020603050405020304" pitchFamily="18" charset="0"/>
              </a:rPr>
              <a:t>was the author's first marathon?</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4. </a:t>
            </a:r>
            <a:r>
              <a:rPr lang="en-US" altLang="zh-CN" sz="2700" b="1" dirty="0">
                <a:solidFill>
                  <a:schemeClr val="bg1"/>
                </a:solidFill>
                <a:latin typeface="Times New Roman" panose="02020603050405020304" pitchFamily="18" charset="0"/>
                <a:cs typeface="Times New Roman" panose="02020603050405020304" pitchFamily="18" charset="0"/>
              </a:rPr>
              <a:t>According to Dr. Wang</a:t>
            </a:r>
            <a:r>
              <a:rPr lang="en-US" altLang="zh-CN" sz="2700" dirty="0">
                <a:solidFill>
                  <a:schemeClr val="bg1"/>
                </a:solidFill>
                <a:latin typeface="Times New Roman" panose="02020603050405020304" pitchFamily="18" charset="0"/>
                <a:cs typeface="Times New Roman" panose="02020603050405020304" pitchFamily="18" charset="0"/>
              </a:rPr>
              <a:t>, the next step of the study is to </a:t>
            </a:r>
            <a:r>
              <a:rPr lang="en-US" altLang="zh-CN" sz="2700" u="sng" dirty="0">
                <a:solidFill>
                  <a:schemeClr val="bg1"/>
                </a:solidFill>
                <a:latin typeface="Times New Roman" panose="02020603050405020304" pitchFamily="18" charset="0"/>
                <a:cs typeface="Times New Roman" panose="02020603050405020304" pitchFamily="18" charset="0"/>
              </a:rPr>
              <a:t>            </a:t>
            </a:r>
            <a:r>
              <a:rPr lang="en-US" altLang="zh-CN" sz="2700" dirty="0">
                <a:solidFill>
                  <a:schemeClr val="bg1"/>
                </a:solidFill>
                <a:latin typeface="Times New Roman" panose="02020603050405020304" pitchFamily="18" charset="0"/>
                <a:cs typeface="Times New Roman" panose="02020603050405020304" pitchFamily="18" charset="0"/>
              </a:rPr>
              <a:t>.</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8987139" y="1366662"/>
            <a:ext cx="2216717" cy="954107"/>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细节理解题：</a:t>
            </a:r>
            <a:r>
              <a:rPr lang="zh-CN" altLang="en-US" sz="2800" b="1" dirty="0">
                <a:solidFill>
                  <a:srgbClr val="FF0000"/>
                </a:solidFill>
              </a:rPr>
              <a:t>指向明确</a:t>
            </a:r>
            <a:endParaRPr lang="zh-CN" altLang="en-US" sz="2800" b="1" u="sng" dirty="0">
              <a:solidFill>
                <a:srgbClr val="FF0000"/>
              </a:solidFill>
            </a:endParaRPr>
          </a:p>
        </p:txBody>
      </p:sp>
      <p:pic>
        <p:nvPicPr>
          <p:cNvPr id="2" name="图片 1"/>
          <p:cNvPicPr>
            <a:picLocks noChangeAspect="1"/>
          </p:cNvPicPr>
          <p:nvPr/>
        </p:nvPicPr>
        <p:blipFill>
          <a:blip r:embed="rId1"/>
          <a:stretch>
            <a:fillRect/>
          </a:stretch>
        </p:blipFill>
        <p:spPr>
          <a:xfrm>
            <a:off x="746290" y="3538223"/>
            <a:ext cx="10577477" cy="2786113"/>
          </a:xfrm>
          <a:prstGeom prst="rect">
            <a:avLst/>
          </a:prstGeom>
        </p:spPr>
      </p:pic>
      <p:pic>
        <p:nvPicPr>
          <p:cNvPr id="4" name="图片 3"/>
          <p:cNvPicPr>
            <a:picLocks noChangeAspect="1"/>
          </p:cNvPicPr>
          <p:nvPr/>
        </p:nvPicPr>
        <p:blipFill>
          <a:blip r:embed="rId2"/>
          <a:stretch>
            <a:fillRect/>
          </a:stretch>
        </p:blipFill>
        <p:spPr>
          <a:xfrm>
            <a:off x="617495" y="3513429"/>
            <a:ext cx="10479932" cy="2987299"/>
          </a:xfrm>
          <a:prstGeom prst="rect">
            <a:avLst/>
          </a:prstGeom>
        </p:spPr>
      </p:pic>
      <p:pic>
        <p:nvPicPr>
          <p:cNvPr id="6" name="图片 5"/>
          <p:cNvPicPr>
            <a:picLocks noChangeAspect="1"/>
          </p:cNvPicPr>
          <p:nvPr/>
        </p:nvPicPr>
        <p:blipFill>
          <a:blip r:embed="rId3"/>
          <a:stretch>
            <a:fillRect/>
          </a:stretch>
        </p:blipFill>
        <p:spPr>
          <a:xfrm>
            <a:off x="666267" y="3530689"/>
            <a:ext cx="10382388" cy="2853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bldLvl="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75033" y="534559"/>
            <a:ext cx="3605999" cy="52197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）定位答案所在句</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8" name="文本框 17"/>
          <p:cNvSpPr txBox="1"/>
          <p:nvPr/>
        </p:nvSpPr>
        <p:spPr>
          <a:xfrm>
            <a:off x="769545" y="4314344"/>
            <a:ext cx="10910804"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sym typeface="+mn-ea"/>
              </a:rPr>
              <a:t>4. Who may worry about the move in Stepinac? </a:t>
            </a:r>
            <a:endParaRPr lang="en-US" altLang="zh-CN" sz="2800" dirty="0">
              <a:solidFill>
                <a:schemeClr val="bg1"/>
              </a:solidFill>
              <a:latin typeface="Times New Roman" panose="02020603050405020304" pitchFamily="18" charset="0"/>
              <a:cs typeface="Times New Roman" panose="02020603050405020304" pitchFamily="18" charset="0"/>
              <a:sym typeface="+mn-ea"/>
            </a:endParaRPr>
          </a:p>
        </p:txBody>
      </p:sp>
      <p:sp>
        <p:nvSpPr>
          <p:cNvPr id="15" name="文本框 14"/>
          <p:cNvSpPr txBox="1"/>
          <p:nvPr/>
        </p:nvSpPr>
        <p:spPr>
          <a:xfrm>
            <a:off x="737853" y="5184550"/>
            <a:ext cx="10974187" cy="954107"/>
          </a:xfrm>
          <a:prstGeom prst="rect">
            <a:avLst/>
          </a:prstGeom>
          <a:solidFill>
            <a:schemeClr val="accent3">
              <a:lumMod val="20000"/>
              <a:lumOff val="80000"/>
            </a:schemeClr>
          </a:solidFill>
        </p:spPr>
        <p:txBody>
          <a:bodyPr wrap="square" rtlCol="0" anchor="t">
            <a:spAutoFit/>
          </a:bodyPr>
          <a:lstStyle/>
          <a:p>
            <a:pPr algn="l"/>
            <a:r>
              <a:rPr lang="en-US" altLang="zh-CN" sz="2800" dirty="0">
                <a:solidFill>
                  <a:schemeClr val="bg1"/>
                </a:solidFill>
                <a:uFillTx/>
                <a:latin typeface="Times New Roman" panose="02020603050405020304" pitchFamily="18" charset="0"/>
                <a:cs typeface="Times New Roman" panose="02020603050405020304" pitchFamily="18" charset="0"/>
              </a:rPr>
              <a:t>      The first few weeks may bring some challenges. Stepinac officials expect some parental discomfort over dropping concrete books.</a:t>
            </a:r>
            <a:endParaRPr lang="en-US" altLang="zh-CN" sz="2800" dirty="0">
              <a:solidFill>
                <a:schemeClr val="bg1"/>
              </a:solidFill>
              <a:uFillTx/>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767671" y="3079222"/>
            <a:ext cx="10974187" cy="95410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sym typeface="+mn-ea"/>
              </a:rPr>
              <a:t>3-1. What is surprising about the standard of the clothing industry?</a:t>
            </a:r>
            <a:endParaRPr lang="en-US" altLang="zh-CN" sz="2800" dirty="0">
              <a:solidFill>
                <a:schemeClr val="bg1"/>
              </a:solidFill>
              <a:uFillTx/>
              <a:latin typeface="Times New Roman" panose="02020603050405020304" pitchFamily="18" charset="0"/>
              <a:cs typeface="Times New Roman" panose="02020603050405020304" pitchFamily="18" charset="0"/>
              <a:sym typeface="+mn-ea"/>
            </a:endParaRPr>
          </a:p>
          <a:p>
            <a:r>
              <a:rPr lang="en-US" altLang="zh-CN" sz="2800" dirty="0">
                <a:solidFill>
                  <a:schemeClr val="bg1"/>
                </a:solidFill>
                <a:latin typeface="Times New Roman" panose="02020603050405020304" pitchFamily="18" charset="0"/>
                <a:cs typeface="Times New Roman" panose="02020603050405020304" pitchFamily="18" charset="0"/>
                <a:sym typeface="+mn-ea"/>
              </a:rPr>
              <a:t>3-2. </a:t>
            </a:r>
            <a:r>
              <a:rPr lang="en-US" altLang="zh-CN" sz="2800" dirty="0">
                <a:solidFill>
                  <a:schemeClr val="bg1"/>
                </a:solidFill>
                <a:uFillTx/>
                <a:latin typeface="Times New Roman" panose="02020603050405020304" pitchFamily="18" charset="0"/>
                <a:cs typeface="Times New Roman" panose="02020603050405020304" pitchFamily="18" charset="0"/>
                <a:sym typeface="+mn-ea"/>
              </a:rPr>
              <a:t>Where did the opossum run finally?</a:t>
            </a:r>
            <a:endParaRPr lang="en-US" altLang="zh-CN" sz="2800" dirty="0">
              <a:solidFill>
                <a:schemeClr val="bg1"/>
              </a:solidFill>
              <a:uFillTx/>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767672" y="2086459"/>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According to Dr. Wang, the next step of the study is to </a:t>
            </a:r>
            <a:r>
              <a:rPr lang="en-US" altLang="zh-CN" sz="2800" u="sng"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767673" y="1165670"/>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sym typeface="+mn-ea"/>
              </a:rPr>
              <a:t>1. What do</a:t>
            </a:r>
            <a:r>
              <a:rPr lang="zh-CN" altLang="en-US" sz="2800" dirty="0">
                <a:solidFill>
                  <a:schemeClr val="bg1"/>
                </a:solidFill>
                <a:latin typeface="Times New Roman" panose="02020603050405020304" pitchFamily="18" charset="0"/>
                <a:cs typeface="Times New Roman" panose="02020603050405020304" pitchFamily="18" charset="0"/>
                <a:sym typeface="+mn-ea"/>
              </a:rPr>
              <a:t> </a:t>
            </a:r>
            <a:r>
              <a:rPr lang="en-US" altLang="zh-CN" sz="2800" dirty="0">
                <a:solidFill>
                  <a:schemeClr val="bg1"/>
                </a:solidFill>
                <a:latin typeface="Times New Roman" panose="02020603050405020304" pitchFamily="18" charset="0"/>
                <a:cs typeface="Times New Roman" panose="02020603050405020304" pitchFamily="18" charset="0"/>
                <a:sym typeface="+mn-ea"/>
              </a:rPr>
              <a:t>we</a:t>
            </a:r>
            <a:r>
              <a:rPr lang="zh-CN" altLang="en-US" sz="2800" dirty="0">
                <a:solidFill>
                  <a:schemeClr val="bg1"/>
                </a:solidFill>
                <a:latin typeface="Times New Roman" panose="02020603050405020304" pitchFamily="18" charset="0"/>
                <a:cs typeface="Times New Roman" panose="02020603050405020304" pitchFamily="18" charset="0"/>
                <a:sym typeface="+mn-ea"/>
              </a:rPr>
              <a:t> </a:t>
            </a:r>
            <a:r>
              <a:rPr lang="en-US" altLang="zh-CN" sz="2800" dirty="0">
                <a:solidFill>
                  <a:schemeClr val="bg1"/>
                </a:solidFill>
                <a:latin typeface="Times New Roman" panose="02020603050405020304" pitchFamily="18" charset="0"/>
                <a:cs typeface="Times New Roman" panose="02020603050405020304" pitchFamily="18" charset="0"/>
                <a:sym typeface="+mn-ea"/>
              </a:rPr>
              <a:t>know</a:t>
            </a:r>
            <a:r>
              <a:rPr lang="zh-CN" altLang="en-US" sz="2800" dirty="0">
                <a:solidFill>
                  <a:schemeClr val="bg1"/>
                </a:solidFill>
                <a:latin typeface="Times New Roman" panose="02020603050405020304" pitchFamily="18" charset="0"/>
                <a:cs typeface="Times New Roman" panose="02020603050405020304" pitchFamily="18" charset="0"/>
                <a:sym typeface="+mn-ea"/>
              </a:rPr>
              <a:t> </a:t>
            </a:r>
            <a:r>
              <a:rPr lang="en-US" altLang="zh-CN" sz="2800" dirty="0">
                <a:solidFill>
                  <a:schemeClr val="bg1"/>
                </a:solidFill>
                <a:latin typeface="Times New Roman" panose="02020603050405020304" pitchFamily="18" charset="0"/>
                <a:cs typeface="Times New Roman" panose="02020603050405020304" pitchFamily="18" charset="0"/>
                <a:sym typeface="+mn-ea"/>
              </a:rPr>
              <a:t>about people in the 1960s?</a:t>
            </a:r>
            <a:endParaRPr lang="zh-CN" altLang="en-US" sz="2800" dirty="0">
              <a:solidFill>
                <a:schemeClr val="bg1"/>
              </a:solidFill>
              <a:uFillTx/>
              <a:latin typeface="Times New Roman" panose="02020603050405020304" pitchFamily="18" charset="0"/>
              <a:cs typeface="Times New Roman" panose="02020603050405020304" pitchFamily="18" charset="0"/>
              <a:sym typeface="+mn-ea"/>
            </a:endParaRPr>
          </a:p>
        </p:txBody>
      </p:sp>
      <p:sp>
        <p:nvSpPr>
          <p:cNvPr id="21" name="文本框 20"/>
          <p:cNvSpPr txBox="1"/>
          <p:nvPr/>
        </p:nvSpPr>
        <p:spPr>
          <a:xfrm>
            <a:off x="8401718" y="1507888"/>
            <a:ext cx="189620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FF0000"/>
                </a:solidFill>
              </a:rPr>
              <a:t>具体时间</a:t>
            </a:r>
            <a:endParaRPr lang="zh-CN" altLang="en-US" sz="2800" b="1" u="sng" dirty="0">
              <a:solidFill>
                <a:srgbClr val="FF0000"/>
              </a:solidFill>
            </a:endParaRPr>
          </a:p>
        </p:txBody>
      </p:sp>
      <p:sp>
        <p:nvSpPr>
          <p:cNvPr id="23" name="文本框 22"/>
          <p:cNvSpPr txBox="1"/>
          <p:nvPr/>
        </p:nvSpPr>
        <p:spPr>
          <a:xfrm>
            <a:off x="9160405" y="2625274"/>
            <a:ext cx="189620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FF0000"/>
                </a:solidFill>
              </a:rPr>
              <a:t>具体某人</a:t>
            </a:r>
            <a:endParaRPr lang="zh-CN" altLang="en-US" sz="2800" b="1" u="sng" dirty="0">
              <a:solidFill>
                <a:srgbClr val="FF0000"/>
              </a:solidFill>
            </a:endParaRPr>
          </a:p>
        </p:txBody>
      </p:sp>
      <p:sp>
        <p:nvSpPr>
          <p:cNvPr id="27" name="文本框 26"/>
          <p:cNvSpPr txBox="1"/>
          <p:nvPr/>
        </p:nvSpPr>
        <p:spPr>
          <a:xfrm>
            <a:off x="8401718" y="3870276"/>
            <a:ext cx="2332543"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FF0000"/>
                </a:solidFill>
              </a:rPr>
              <a:t>限定性词汇</a:t>
            </a:r>
            <a:endParaRPr lang="zh-CN" altLang="en-US" sz="2800" b="1" u="sng" dirty="0">
              <a:solidFill>
                <a:srgbClr val="FF0000"/>
              </a:solidFill>
            </a:endParaRPr>
          </a:p>
        </p:txBody>
      </p:sp>
      <p:sp>
        <p:nvSpPr>
          <p:cNvPr id="28" name="圆角矩形 16"/>
          <p:cNvSpPr/>
          <p:nvPr/>
        </p:nvSpPr>
        <p:spPr>
          <a:xfrm>
            <a:off x="3887774" y="5703384"/>
            <a:ext cx="166820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endCxn id="30" idx="2"/>
          </p:cNvCxnSpPr>
          <p:nvPr/>
        </p:nvCxnSpPr>
        <p:spPr>
          <a:xfrm flipH="1" flipV="1">
            <a:off x="3096018" y="4788225"/>
            <a:ext cx="1625856" cy="915159"/>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圆角矩形 16"/>
          <p:cNvSpPr/>
          <p:nvPr/>
        </p:nvSpPr>
        <p:spPr>
          <a:xfrm>
            <a:off x="2613948" y="4386270"/>
            <a:ext cx="96414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479075" y="491051"/>
            <a:ext cx="609616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chemeClr val="bg1"/>
                </a:solidFill>
              </a:rPr>
              <a:t>定位</a:t>
            </a:r>
            <a:r>
              <a:rPr lang="zh-CN" altLang="en-US" sz="2800" b="1" dirty="0">
                <a:solidFill>
                  <a:srgbClr val="C00000"/>
                </a:solidFill>
              </a:rPr>
              <a:t>题目关键词，</a:t>
            </a:r>
            <a:r>
              <a:rPr lang="zh-CN" altLang="en-US" sz="2800" b="1" dirty="0">
                <a:solidFill>
                  <a:schemeClr val="bg1"/>
                </a:solidFill>
              </a:rPr>
              <a:t>对应</a:t>
            </a:r>
            <a:r>
              <a:rPr lang="zh-CN" altLang="en-US" sz="2800" b="1" dirty="0">
                <a:solidFill>
                  <a:srgbClr val="C00000"/>
                </a:solidFill>
              </a:rPr>
              <a:t>答案所在句</a:t>
            </a:r>
            <a:endParaRPr lang="zh-CN" altLang="en-US" sz="2800" b="1" u="sng"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animBg="1"/>
      <p:bldP spid="27" grpId="0" animBg="1"/>
      <p:bldP spid="28"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75033" y="534559"/>
            <a:ext cx="5592602" cy="523220"/>
          </a:xfrm>
          <a:prstGeom prst="rect">
            <a:avLst/>
          </a:prstGeom>
          <a:noFill/>
        </p:spPr>
        <p:txBody>
          <a:bodyPr wrap="square" lIns="91440" tIns="45720" rIns="91440" bIns="45720">
            <a:spAutoFit/>
          </a:bodyPr>
          <a:lstStyle/>
          <a:p>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）理解“同义改写”确定答案</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7" name="文本框 16"/>
          <p:cNvSpPr txBox="1"/>
          <p:nvPr/>
        </p:nvSpPr>
        <p:spPr>
          <a:xfrm>
            <a:off x="780541" y="1252291"/>
            <a:ext cx="10974187" cy="1723549"/>
          </a:xfrm>
          <a:prstGeom prst="rect">
            <a:avLst/>
          </a:prstGeom>
          <a:solidFill>
            <a:schemeClr val="accent3">
              <a:lumMod val="20000"/>
              <a:lumOff val="80000"/>
            </a:schemeClr>
          </a:solidFill>
        </p:spPr>
        <p:txBody>
          <a:bodyPr wrap="square" rtlCol="0" anchor="t">
            <a:spAutoFit/>
          </a:bodyPr>
          <a:lstStyle/>
          <a:p>
            <a:pPr algn="l"/>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uFillTx/>
                <a:latin typeface="Times New Roman" panose="02020603050405020304" pitchFamily="18" charset="0"/>
                <a:cs typeface="Times New Roman" panose="02020603050405020304" pitchFamily="18" charset="0"/>
              </a:rPr>
              <a:t>The first few weeks may bring some challenges. Stepinac officials expect some parental discomfort over dropping concrete books.</a:t>
            </a:r>
            <a:endParaRPr lang="en-US" altLang="zh-CN" sz="2600" dirty="0">
              <a:solidFill>
                <a:schemeClr val="bg1"/>
              </a:solidFill>
              <a:uFillTx/>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sym typeface="+mn-ea"/>
              </a:rPr>
              <a:t>4. Who may worry about the move in Stepinac? </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a:p>
            <a:r>
              <a:rPr lang="en-US" altLang="zh-CN" sz="2600" dirty="0">
                <a:solidFill>
                  <a:schemeClr val="bg1"/>
                </a:solidFill>
                <a:uFillTx/>
                <a:latin typeface="Times New Roman" panose="02020603050405020304" pitchFamily="18" charset="0"/>
                <a:cs typeface="Times New Roman" panose="02020603050405020304" pitchFamily="18" charset="0"/>
                <a:sym typeface="+mn-ea"/>
              </a:rPr>
              <a:t>    A. </a:t>
            </a:r>
            <a:r>
              <a:rPr lang="en-US" altLang="zh-CN" sz="2600" dirty="0">
                <a:solidFill>
                  <a:schemeClr val="bg1"/>
                </a:solidFill>
                <a:latin typeface="Times New Roman" panose="02020603050405020304" pitchFamily="18" charset="0"/>
                <a:cs typeface="Times New Roman" panose="02020603050405020304" pitchFamily="18" charset="0"/>
                <a:sym typeface="+mn-ea"/>
              </a:rPr>
              <a:t>Officials. 			B. Technicians.			C. Parents.		D. Teachers.</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p:txBody>
      </p:sp>
      <p:sp>
        <p:nvSpPr>
          <p:cNvPr id="24" name="圆角矩形 16"/>
          <p:cNvSpPr/>
          <p:nvPr/>
        </p:nvSpPr>
        <p:spPr>
          <a:xfrm>
            <a:off x="2539814" y="2210837"/>
            <a:ext cx="886966" cy="31167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a:endCxn id="26" idx="2"/>
          </p:cNvCxnSpPr>
          <p:nvPr/>
        </p:nvCxnSpPr>
        <p:spPr>
          <a:xfrm flipV="1">
            <a:off x="2965142" y="2138315"/>
            <a:ext cx="556810" cy="7252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圆角矩形 16"/>
          <p:cNvSpPr/>
          <p:nvPr/>
        </p:nvSpPr>
        <p:spPr>
          <a:xfrm>
            <a:off x="2782622" y="1736360"/>
            <a:ext cx="1478659"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595013" y="1740659"/>
            <a:ext cx="1187609"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27"/>
          <p:cNvSpPr/>
          <p:nvPr/>
        </p:nvSpPr>
        <p:spPr>
          <a:xfrm>
            <a:off x="7149188" y="2466836"/>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75033" y="3170352"/>
            <a:ext cx="11070007" cy="2523768"/>
          </a:xfrm>
          <a:prstGeom prst="rect">
            <a:avLst/>
          </a:prstGeom>
          <a:solidFill>
            <a:schemeClr val="accent3">
              <a:lumMod val="20000"/>
              <a:lumOff val="80000"/>
            </a:schemeClr>
          </a:solidFill>
        </p:spPr>
        <p:txBody>
          <a:bodyPr wrap="square" rtlCol="0" anchor="t">
            <a:spAutoFit/>
          </a:bodyPr>
          <a:lstStyle/>
          <a:p>
            <a:pPr algn="l"/>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uFillTx/>
                <a:latin typeface="Times New Roman" panose="02020603050405020304" pitchFamily="18" charset="0"/>
                <a:cs typeface="Times New Roman" panose="02020603050405020304" pitchFamily="18" charset="0"/>
              </a:rPr>
              <a:t>This particular study examined 11 to 14-year-olds living in two-parents homes. Yet the researchers suggest that single parents still may play a role in teaching the benefits of persistence, which is an avenue of future research.(2020.1)</a:t>
            </a:r>
            <a:endParaRPr lang="en-US" altLang="zh-CN" sz="2600" dirty="0">
              <a:solidFill>
                <a:schemeClr val="bg1"/>
              </a:solidFill>
              <a:uFillTx/>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sym typeface="+mn-ea"/>
              </a:rPr>
              <a:t>29. Which group can be a focus of future studies according to the researchers? </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a:p>
            <a:r>
              <a:rPr lang="en-US" altLang="zh-CN" sz="2600" dirty="0">
                <a:solidFill>
                  <a:schemeClr val="bg1"/>
                </a:solidFill>
                <a:uFillTx/>
                <a:latin typeface="Times New Roman" panose="02020603050405020304" pitchFamily="18" charset="0"/>
                <a:cs typeface="Times New Roman" panose="02020603050405020304" pitchFamily="18" charset="0"/>
                <a:sym typeface="+mn-ea"/>
              </a:rPr>
              <a:t>    A. </a:t>
            </a:r>
            <a:r>
              <a:rPr lang="en-US" altLang="zh-CN" sz="2600" dirty="0">
                <a:solidFill>
                  <a:schemeClr val="bg1"/>
                </a:solidFill>
                <a:latin typeface="Times New Roman" panose="02020603050405020304" pitchFamily="18" charset="0"/>
                <a:cs typeface="Times New Roman" panose="02020603050405020304" pitchFamily="18" charset="0"/>
                <a:sym typeface="+mn-ea"/>
              </a:rPr>
              <a:t>Single parents. 					B. Children aged from 11 to 14.			</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a:p>
            <a:r>
              <a:rPr lang="en-US" altLang="zh-CN" sz="2600" dirty="0">
                <a:solidFill>
                  <a:schemeClr val="bg1"/>
                </a:solidFill>
                <a:latin typeface="Times New Roman" panose="02020603050405020304" pitchFamily="18" charset="0"/>
                <a:cs typeface="Times New Roman" panose="02020603050405020304" pitchFamily="18" charset="0"/>
                <a:sym typeface="+mn-ea"/>
              </a:rPr>
              <a:t>    C. Authoritarian fathers.				D. Mothers in two-parent homes.</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p:txBody>
      </p:sp>
      <p:sp>
        <p:nvSpPr>
          <p:cNvPr id="35" name="圆角矩形 16"/>
          <p:cNvSpPr/>
          <p:nvPr/>
        </p:nvSpPr>
        <p:spPr>
          <a:xfrm>
            <a:off x="4163623" y="4461659"/>
            <a:ext cx="310718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a:endCxn id="37" idx="2"/>
          </p:cNvCxnSpPr>
          <p:nvPr/>
        </p:nvCxnSpPr>
        <p:spPr>
          <a:xfrm flipV="1">
            <a:off x="7235301" y="4452819"/>
            <a:ext cx="1566734" cy="181325"/>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圆角矩形 16"/>
          <p:cNvSpPr/>
          <p:nvPr/>
        </p:nvSpPr>
        <p:spPr>
          <a:xfrm>
            <a:off x="7079415" y="4050864"/>
            <a:ext cx="344524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955732" y="3670711"/>
            <a:ext cx="1980903"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星形: 五角 27"/>
          <p:cNvSpPr/>
          <p:nvPr/>
        </p:nvSpPr>
        <p:spPr>
          <a:xfrm>
            <a:off x="967849" y="4767633"/>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75033" y="3199346"/>
            <a:ext cx="11070007" cy="2523768"/>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Adam and Galinsky tested the effect of simply wearing a white lab coat on people's powers of attention. The idea is that white coats are associated with scientists, who are in turn thought to have close attention to detail. (2017.11)</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sym typeface="+mn-ea"/>
              </a:rPr>
              <a:t>26. Adam and Galinsky's experiment tested the effect of clothes on their   </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a:p>
            <a:r>
              <a:rPr lang="en-US" altLang="zh-CN" sz="2600" dirty="0">
                <a:solidFill>
                  <a:schemeClr val="bg1"/>
                </a:solidFill>
                <a:latin typeface="Times New Roman" panose="02020603050405020304" pitchFamily="18" charset="0"/>
                <a:cs typeface="Times New Roman" panose="02020603050405020304" pitchFamily="18" charset="0"/>
                <a:sym typeface="+mn-ea"/>
              </a:rPr>
              <a:t>    wearers’______.</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a:p>
            <a:r>
              <a:rPr lang="en-US" altLang="zh-CN" sz="2600" dirty="0">
                <a:solidFill>
                  <a:schemeClr val="bg1"/>
                </a:solidFill>
                <a:latin typeface="Times New Roman" panose="02020603050405020304" pitchFamily="18" charset="0"/>
                <a:cs typeface="Times New Roman" panose="02020603050405020304" pitchFamily="18" charset="0"/>
                <a:sym typeface="+mn-ea"/>
              </a:rPr>
              <a:t>    A. insights     			B. movements    		C. attention     	D. appearance</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p:txBody>
      </p:sp>
      <p:sp>
        <p:nvSpPr>
          <p:cNvPr id="41" name="圆角矩形 16"/>
          <p:cNvSpPr/>
          <p:nvPr/>
        </p:nvSpPr>
        <p:spPr>
          <a:xfrm>
            <a:off x="1277413" y="3276536"/>
            <a:ext cx="272641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p:cNvCxnSpPr>
            <a:endCxn id="43" idx="0"/>
          </p:cNvCxnSpPr>
          <p:nvPr/>
        </p:nvCxnSpPr>
        <p:spPr>
          <a:xfrm>
            <a:off x="2692610" y="3669124"/>
            <a:ext cx="0" cy="81029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圆角矩形 16"/>
          <p:cNvSpPr/>
          <p:nvPr/>
        </p:nvSpPr>
        <p:spPr>
          <a:xfrm>
            <a:off x="1221597" y="4479415"/>
            <a:ext cx="294202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261303" y="3699161"/>
            <a:ext cx="1266305"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星形: 五角 27"/>
          <p:cNvSpPr/>
          <p:nvPr/>
        </p:nvSpPr>
        <p:spPr>
          <a:xfrm>
            <a:off x="6602337" y="5218251"/>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2028414" y="5812663"/>
            <a:ext cx="7115586"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选项比较简短时，</a:t>
            </a:r>
            <a:r>
              <a:rPr lang="zh-CN" altLang="en-US" sz="2800" b="1" dirty="0">
                <a:solidFill>
                  <a:srgbClr val="C00000"/>
                </a:solidFill>
              </a:rPr>
              <a:t>答案与原文表达一致</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32" grpId="0" animBg="1"/>
      <p:bldP spid="33" grpId="0" animBg="1"/>
      <p:bldP spid="34" grpId="0" animBg="1"/>
      <p:bldP spid="35" grpId="0" animBg="1"/>
      <p:bldP spid="37" grpId="0" animBg="1"/>
      <p:bldP spid="38" grpId="0" animBg="1"/>
      <p:bldP spid="39" grpId="0" animBg="1"/>
      <p:bldP spid="40" grpId="0" animBg="1"/>
      <p:bldP spid="41" grpId="0" animBg="1"/>
      <p:bldP spid="43" grpId="0" animBg="1"/>
      <p:bldP spid="44" grpId="0" animBg="1"/>
      <p:bldP spid="45"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64317" y="467069"/>
            <a:ext cx="10974187" cy="2785378"/>
          </a:xfrm>
          <a:prstGeom prst="rect">
            <a:avLst/>
          </a:prstGeom>
          <a:solidFill>
            <a:schemeClr val="accent3">
              <a:lumMod val="20000"/>
              <a:lumOff val="80000"/>
            </a:schemeClr>
          </a:solidFill>
        </p:spPr>
        <p:txBody>
          <a:bodyPr wrap="square" rtlCol="0" anchor="t">
            <a:spAutoFit/>
          </a:bodyPr>
          <a:lstStyle/>
          <a:p>
            <a:r>
              <a:rPr lang="en-US" altLang="zh-CN" sz="2500" dirty="0">
                <a:solidFill>
                  <a:schemeClr val="bg1"/>
                </a:solidFill>
                <a:uFillTx/>
                <a:latin typeface="Times New Roman" panose="02020603050405020304" pitchFamily="18" charset="0"/>
                <a:cs typeface="Times New Roman" panose="02020603050405020304" pitchFamily="18" charset="0"/>
              </a:rPr>
              <a:t>      </a:t>
            </a:r>
            <a:r>
              <a:rPr lang="en-US" altLang="zh-CN" sz="2500" dirty="0">
                <a:solidFill>
                  <a:schemeClr val="bg1"/>
                </a:solidFill>
                <a:latin typeface="Times New Roman" panose="02020603050405020304" pitchFamily="18" charset="0"/>
                <a:cs typeface="Times New Roman" panose="02020603050405020304" pitchFamily="18" charset="0"/>
              </a:rPr>
              <a:t>The decline is not because we have all become lazy. Families are pressed for time, many with both parents working to pay for their house, often working hours not of their choosing, living in car-dependent neighborhoods with limited public transport.</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25. What has caused the decrease in Australian children's physical activity?</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A. Plain laziness. 							B. Health problems.</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C. Lack of time. 							D. Security concerns.</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p:txBody>
      </p:sp>
      <p:sp>
        <p:nvSpPr>
          <p:cNvPr id="24" name="圆角矩形 16"/>
          <p:cNvSpPr/>
          <p:nvPr/>
        </p:nvSpPr>
        <p:spPr>
          <a:xfrm>
            <a:off x="1765680" y="532509"/>
            <a:ext cx="1030787"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a:stCxn id="24" idx="2"/>
            <a:endCxn id="26" idx="0"/>
          </p:cNvCxnSpPr>
          <p:nvPr/>
        </p:nvCxnSpPr>
        <p:spPr>
          <a:xfrm>
            <a:off x="2281074" y="934464"/>
            <a:ext cx="2173754" cy="1117729"/>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圆角矩形 16"/>
          <p:cNvSpPr/>
          <p:nvPr/>
        </p:nvSpPr>
        <p:spPr>
          <a:xfrm>
            <a:off x="3858260" y="2052193"/>
            <a:ext cx="119313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024631" y="521590"/>
            <a:ext cx="2090202"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83367" y="918722"/>
            <a:ext cx="782738"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27"/>
          <p:cNvSpPr/>
          <p:nvPr/>
        </p:nvSpPr>
        <p:spPr>
          <a:xfrm>
            <a:off x="952221" y="2757073"/>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3555" y="3363758"/>
            <a:ext cx="10974187" cy="2446824"/>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500" dirty="0">
                <a:solidFill>
                  <a:schemeClr val="bg1"/>
                </a:solidFill>
                <a:latin typeface="Times New Roman" panose="02020603050405020304" pitchFamily="18" charset="0"/>
                <a:cs typeface="Times New Roman" panose="02020603050405020304" pitchFamily="18" charset="0"/>
              </a:rPr>
              <a:t>To get the most out of reading these plays, try to picture the play on stage, with you, the reader, in the audience. The houselights dim (</a:t>
            </a:r>
            <a:r>
              <a:rPr lang="zh-CN" altLang="en-US" sz="2500" dirty="0">
                <a:solidFill>
                  <a:schemeClr val="bg1"/>
                </a:solidFill>
                <a:latin typeface="Times New Roman" panose="02020603050405020304" pitchFamily="18" charset="0"/>
                <a:cs typeface="Times New Roman" panose="02020603050405020304" pitchFamily="18" charset="0"/>
              </a:rPr>
              <a:t>变暗</a:t>
            </a:r>
            <a:r>
              <a:rPr lang="en-US" altLang="zh-CN" sz="2500" dirty="0">
                <a:solidFill>
                  <a:schemeClr val="bg1"/>
                </a:solidFill>
                <a:latin typeface="Times New Roman" panose="02020603050405020304" pitchFamily="18" charset="0"/>
                <a:cs typeface="Times New Roman" panose="02020603050405020304" pitchFamily="18" charset="0"/>
              </a:rPr>
              <a:t>). The curtains are about to open, and in a few minutes the action and dialogue will tell you the story.</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23. What does the author suggest readers do while reading the plays?</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A. Control their feelings. 					B. Apply their acting skills.</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C. Use their imagination. 					D. Keep their audience in mind.</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p:txBody>
      </p:sp>
      <p:sp>
        <p:nvSpPr>
          <p:cNvPr id="12" name="圆角矩形 16"/>
          <p:cNvSpPr/>
          <p:nvPr/>
        </p:nvSpPr>
        <p:spPr>
          <a:xfrm>
            <a:off x="4119746" y="3474474"/>
            <a:ext cx="2565139"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12" idx="2"/>
            <a:endCxn id="15" idx="0"/>
          </p:cNvCxnSpPr>
          <p:nvPr/>
        </p:nvCxnSpPr>
        <p:spPr>
          <a:xfrm>
            <a:off x="5402316" y="3876429"/>
            <a:ext cx="2954989" cy="71074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圆角矩形 16"/>
          <p:cNvSpPr/>
          <p:nvPr/>
        </p:nvSpPr>
        <p:spPr>
          <a:xfrm>
            <a:off x="7233258" y="4587170"/>
            <a:ext cx="2248093"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441661" y="3476764"/>
            <a:ext cx="2101834"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星形: 五角 27"/>
          <p:cNvSpPr/>
          <p:nvPr/>
        </p:nvSpPr>
        <p:spPr>
          <a:xfrm>
            <a:off x="952221" y="5288689"/>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008759" y="5921298"/>
            <a:ext cx="678711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答案对原文</a:t>
            </a:r>
            <a:r>
              <a:rPr lang="zh-CN" altLang="en-US" sz="2800" b="1" dirty="0">
                <a:solidFill>
                  <a:srgbClr val="C00000"/>
                </a:solidFill>
              </a:rPr>
              <a:t>适度替换（同义词替换）</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2" grpId="0" animBg="1"/>
      <p:bldP spid="33" grpId="0" bldLvl="0" animBg="1"/>
      <p:bldP spid="34" grpId="0" animBg="1"/>
      <p:bldP spid="11" grpId="0" animBg="1"/>
      <p:bldP spid="12" grpId="0" animBg="1"/>
      <p:bldP spid="15" grpId="0" animBg="1"/>
      <p:bldP spid="23"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08906" y="559833"/>
            <a:ext cx="10974187" cy="332398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uFillTx/>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Researchers from the University of Leipzig in Germany gathered more than 1, 000 retired workers who were over age 75 and assessed the volunteers’ memory and thinking skills through a battery of tests. Then, for eight years, the scientists asked the same group to come back to the lab</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every 18 months to take the same sorts of tests.</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28. Why did the scientists ask the volunteers to take the tests?</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 To assess their health status. 				B. To evaluate their work habits.</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C. To analyze their personality. 				D. To measure their mental ability.</a:t>
            </a:r>
            <a:endParaRPr lang="en-US" altLang="zh-CN" sz="2600" dirty="0">
              <a:solidFill>
                <a:schemeClr val="bg1"/>
              </a:solidFill>
              <a:latin typeface="Times New Roman" panose="02020603050405020304" pitchFamily="18" charset="0"/>
              <a:cs typeface="Times New Roman" panose="02020603050405020304" pitchFamily="18" charset="0"/>
              <a:sym typeface="+mn-ea"/>
            </a:endParaRPr>
          </a:p>
        </p:txBody>
      </p:sp>
      <p:sp>
        <p:nvSpPr>
          <p:cNvPr id="22" name="圆角矩形 16"/>
          <p:cNvSpPr/>
          <p:nvPr/>
        </p:nvSpPr>
        <p:spPr>
          <a:xfrm>
            <a:off x="8096435" y="1030486"/>
            <a:ext cx="202410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22" idx="2"/>
            <a:endCxn id="25" idx="0"/>
          </p:cNvCxnSpPr>
          <p:nvPr/>
        </p:nvCxnSpPr>
        <p:spPr>
          <a:xfrm flipH="1">
            <a:off x="5628802" y="1432441"/>
            <a:ext cx="3479686" cy="1173786"/>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圆角矩形 16"/>
          <p:cNvSpPr/>
          <p:nvPr/>
        </p:nvSpPr>
        <p:spPr>
          <a:xfrm>
            <a:off x="4652618" y="2606227"/>
            <a:ext cx="1952368"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120540" y="1034786"/>
            <a:ext cx="1180734"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8905" y="1432441"/>
            <a:ext cx="2640321"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27"/>
          <p:cNvSpPr/>
          <p:nvPr/>
        </p:nvSpPr>
        <p:spPr>
          <a:xfrm>
            <a:off x="6527398" y="3341062"/>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60995" y="484414"/>
            <a:ext cx="11070007" cy="4370427"/>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500" dirty="0">
                <a:solidFill>
                  <a:schemeClr val="bg1"/>
                </a:solidFill>
                <a:latin typeface="Times New Roman" panose="02020603050405020304" pitchFamily="18" charset="0"/>
                <a:cs typeface="Times New Roman" panose="02020603050405020304" pitchFamily="18" charset="0"/>
              </a:rPr>
              <a:t>For all of Bellevue’ s success, adaptive signals are not a cure-all for jammed roadways. Kevin </a:t>
            </a:r>
            <a:r>
              <a:rPr lang="en-US" altLang="zh-CN" sz="2500" dirty="0" err="1">
                <a:solidFill>
                  <a:schemeClr val="bg1"/>
                </a:solidFill>
                <a:latin typeface="Times New Roman" panose="02020603050405020304" pitchFamily="18" charset="0"/>
                <a:cs typeface="Times New Roman" panose="02020603050405020304" pitchFamily="18" charset="0"/>
              </a:rPr>
              <a:t>Balke</a:t>
            </a:r>
            <a:r>
              <a:rPr lang="en-US" altLang="zh-CN" sz="2500" dirty="0">
                <a:solidFill>
                  <a:schemeClr val="bg1"/>
                </a:solidFill>
                <a:latin typeface="Times New Roman" panose="02020603050405020304" pitchFamily="18" charset="0"/>
                <a:cs typeface="Times New Roman" panose="02020603050405020304" pitchFamily="18" charset="0"/>
              </a:rPr>
              <a:t>, a research engineer at the Texas A&amp;M University Transportation Institute, says that while smart lights can be particularly beneficial for some cities, others are so jammed that only a sharp reduction in the number of cars on the road will make a meaningful difference. “It’s not going to fix everything, but adaptive signals have some benefits for smaller cities,” he says.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sym typeface="+mn-ea"/>
              </a:rPr>
              <a:t>26. What does Kevin </a:t>
            </a:r>
            <a:r>
              <a:rPr lang="en-US" altLang="zh-CN" sz="2500" dirty="0" err="1">
                <a:solidFill>
                  <a:schemeClr val="bg1"/>
                </a:solidFill>
                <a:latin typeface="Times New Roman" panose="02020603050405020304" pitchFamily="18" charset="0"/>
                <a:cs typeface="Times New Roman" panose="02020603050405020304" pitchFamily="18" charset="0"/>
                <a:sym typeface="+mn-ea"/>
              </a:rPr>
              <a:t>Balke</a:t>
            </a:r>
            <a:r>
              <a:rPr lang="en-US" altLang="zh-CN" sz="2500" dirty="0">
                <a:solidFill>
                  <a:schemeClr val="bg1"/>
                </a:solidFill>
                <a:latin typeface="Times New Roman" panose="02020603050405020304" pitchFamily="18" charset="0"/>
                <a:cs typeface="Times New Roman" panose="02020603050405020304" pitchFamily="18" charset="0"/>
                <a:sym typeface="+mn-ea"/>
              </a:rPr>
              <a:t> say about adaptive signals? </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a:p>
            <a:r>
              <a:rPr lang="en-US" altLang="zh-CN" sz="2500" dirty="0">
                <a:solidFill>
                  <a:schemeClr val="bg1"/>
                </a:solidFill>
                <a:latin typeface="Times New Roman" panose="02020603050405020304" pitchFamily="18" charset="0"/>
                <a:cs typeface="Times New Roman" panose="02020603050405020304" pitchFamily="18" charset="0"/>
                <a:sym typeface="+mn-ea"/>
              </a:rPr>
              <a:t>    A. They work better on broad roads. </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a:p>
            <a:r>
              <a:rPr lang="en-US" altLang="zh-CN" sz="2500" dirty="0">
                <a:solidFill>
                  <a:schemeClr val="bg1"/>
                </a:solidFill>
                <a:latin typeface="Times New Roman" panose="02020603050405020304" pitchFamily="18" charset="0"/>
                <a:cs typeface="Times New Roman" panose="02020603050405020304" pitchFamily="18" charset="0"/>
                <a:sym typeface="+mn-ea"/>
              </a:rPr>
              <a:t>    B. They should be used in other cities. </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a:p>
            <a:r>
              <a:rPr lang="en-US" altLang="zh-CN" sz="2500" dirty="0">
                <a:solidFill>
                  <a:schemeClr val="bg1"/>
                </a:solidFill>
                <a:latin typeface="Times New Roman" panose="02020603050405020304" pitchFamily="18" charset="0"/>
                <a:cs typeface="Times New Roman" panose="02020603050405020304" pitchFamily="18" charset="0"/>
                <a:sym typeface="+mn-ea"/>
              </a:rPr>
              <a:t>    C. They have greatly reduced traffic on the road. </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a:p>
            <a:r>
              <a:rPr lang="en-US" altLang="zh-CN" sz="2500" dirty="0">
                <a:solidFill>
                  <a:schemeClr val="bg1"/>
                </a:solidFill>
                <a:latin typeface="Times New Roman" panose="02020603050405020304" pitchFamily="18" charset="0"/>
                <a:cs typeface="Times New Roman" panose="02020603050405020304" pitchFamily="18" charset="0"/>
                <a:sym typeface="+mn-ea"/>
              </a:rPr>
              <a:t>    D. They are less helpful in cities seriously jammed. </a:t>
            </a:r>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p:txBody>
      </p:sp>
      <p:sp>
        <p:nvSpPr>
          <p:cNvPr id="35" name="圆角矩形 16"/>
          <p:cNvSpPr/>
          <p:nvPr/>
        </p:nvSpPr>
        <p:spPr>
          <a:xfrm>
            <a:off x="1929065" y="940033"/>
            <a:ext cx="1785612"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a:endCxn id="37" idx="0"/>
          </p:cNvCxnSpPr>
          <p:nvPr/>
        </p:nvCxnSpPr>
        <p:spPr>
          <a:xfrm>
            <a:off x="2716567" y="1341988"/>
            <a:ext cx="643031" cy="1516643"/>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圆角矩形 16"/>
          <p:cNvSpPr/>
          <p:nvPr/>
        </p:nvSpPr>
        <p:spPr>
          <a:xfrm>
            <a:off x="2466792" y="2858631"/>
            <a:ext cx="1785612"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158194" y="1747238"/>
            <a:ext cx="9143080"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8352" y="2144893"/>
            <a:ext cx="5986634"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星形: 五角 27"/>
          <p:cNvSpPr/>
          <p:nvPr/>
        </p:nvSpPr>
        <p:spPr>
          <a:xfrm>
            <a:off x="872323" y="4334980"/>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929065" y="5198431"/>
            <a:ext cx="736606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答案对原文的</a:t>
            </a:r>
            <a:r>
              <a:rPr lang="zh-CN" altLang="en-US" sz="2800" b="1" dirty="0">
                <a:solidFill>
                  <a:srgbClr val="C00000"/>
                </a:solidFill>
              </a:rPr>
              <a:t>适度概括（</a:t>
            </a:r>
            <a:r>
              <a:rPr lang="en-US" altLang="zh-CN" sz="2800" b="1" dirty="0">
                <a:solidFill>
                  <a:srgbClr val="C00000"/>
                </a:solidFill>
                <a:latin typeface="Times New Roman" panose="02020603050405020304" pitchFamily="18" charset="0"/>
                <a:cs typeface="Times New Roman" panose="02020603050405020304" pitchFamily="18" charset="0"/>
              </a:rPr>
              <a:t>specific</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general</a:t>
            </a:r>
            <a:r>
              <a:rPr lang="zh-CN" altLang="en-US" sz="2800" b="1" dirty="0">
                <a:solidFill>
                  <a:srgbClr val="C00000"/>
                </a:solidFill>
              </a:rPr>
              <a:t>）</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581315" y="504734"/>
            <a:ext cx="11070007" cy="4739005"/>
          </a:xfrm>
          <a:prstGeom prst="rect">
            <a:avLst/>
          </a:prstGeom>
          <a:solidFill>
            <a:schemeClr val="accent3">
              <a:lumMod val="20000"/>
              <a:lumOff val="80000"/>
            </a:schemeClr>
          </a:solidFill>
        </p:spPr>
        <p:txBody>
          <a:bodyPr wrap="square" rtlCol="0" anchor="t">
            <a:spAutoFit/>
          </a:bodyPr>
          <a:p>
            <a:r>
              <a:rPr lang="en-US" sz="2800" dirty="0">
                <a:solidFill>
                  <a:schemeClr val="bg1"/>
                </a:solidFill>
                <a:latin typeface="Times New Roman" panose="02020603050405020304" pitchFamily="18" charset="0"/>
                <a:ea typeface="Lingoes Unicode" panose="020B0604020202020204" charset="-122"/>
                <a:cs typeface="Times New Roman" panose="02020603050405020304" pitchFamily="18" charset="0"/>
                <a:sym typeface="+mn-ea"/>
              </a:rPr>
              <a:t>      </a:t>
            </a:r>
            <a:r>
              <a:rPr sz="2800" dirty="0">
                <a:solidFill>
                  <a:schemeClr val="bg1"/>
                </a:solidFill>
                <a:latin typeface="Times New Roman" panose="02020603050405020304" pitchFamily="18" charset="0"/>
                <a:ea typeface="Lingoes Unicode" panose="020B0604020202020204" charset="-122"/>
                <a:cs typeface="Times New Roman" panose="02020603050405020304" pitchFamily="18" charset="0"/>
                <a:sym typeface="+mn-ea"/>
              </a:rPr>
              <a:t>Cities usually have a good reason for being where they are, like a nearby port or river. People settle in these places because they are easy to get to and naturally suited to communications and trade. New York City, for example, is near a large harbour at the mouth of the Hudson River. Over 300 years its population grew gradually from 800 people to 8 million...</a:t>
            </a:r>
            <a:endParaRPr sz="2800" dirty="0">
              <a:solidFill>
                <a:schemeClr val="bg1"/>
              </a:solidFill>
              <a:latin typeface="Times New Roman" panose="02020603050405020304" pitchFamily="18" charset="0"/>
              <a:ea typeface="Lingoes Unicode" panose="020B0604020202020204" charset="-122"/>
              <a:cs typeface="Times New Roman" panose="02020603050405020304" pitchFamily="18" charset="0"/>
              <a:sym typeface="+mn-ea"/>
            </a:endParaRPr>
          </a:p>
          <a:p>
            <a:endParaRPr sz="28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pPr fontAlgn="ctr"/>
            <a:r>
              <a:rPr lang="en-US" altLang="zh-CN" sz="2800" dirty="0">
                <a:solidFill>
                  <a:schemeClr val="bg1"/>
                </a:solidFill>
                <a:latin typeface="Times New Roman" panose="02020603050405020304" pitchFamily="18" charset="0"/>
                <a:cs typeface="Times New Roman" panose="02020603050405020304" pitchFamily="18" charset="0"/>
                <a:sym typeface="+mn-ea"/>
              </a:rPr>
              <a:t>1. What attracted the early settlers to New York  City?</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ctr"/>
            <a:r>
              <a:rPr lang="en-US" altLang="zh-CN" sz="2800" dirty="0">
                <a:solidFill>
                  <a:schemeClr val="bg1"/>
                </a:solidFill>
                <a:latin typeface="Times New Roman" panose="02020603050405020304" pitchFamily="18" charset="0"/>
                <a:cs typeface="Times New Roman" panose="02020603050405020304" pitchFamily="18" charset="0"/>
                <a:sym typeface="+mn-ea"/>
              </a:rPr>
              <a:t>   A. Its business culture.						B. Its small population.</a:t>
            </a:r>
            <a:endParaRPr lang="en-US" altLang="zh-CN" sz="2800" dirty="0">
              <a:solidFill>
                <a:schemeClr val="bg1"/>
              </a:solidFill>
              <a:latin typeface="Times New Roman" panose="02020603050405020304" pitchFamily="18" charset="0"/>
              <a:cs typeface="Times New Roman" panose="02020603050405020304" pitchFamily="18" charset="0"/>
            </a:endParaRPr>
          </a:p>
          <a:p>
            <a:pPr fontAlgn="ctr"/>
            <a:r>
              <a:rPr lang="en-US" altLang="zh-CN" sz="2800" dirty="0">
                <a:solidFill>
                  <a:schemeClr val="bg1"/>
                </a:solidFill>
                <a:latin typeface="Times New Roman" panose="02020603050405020304" pitchFamily="18" charset="0"/>
                <a:cs typeface="Times New Roman" panose="02020603050405020304" pitchFamily="18" charset="0"/>
                <a:sym typeface="+mn-ea"/>
              </a:rPr>
              <a:t>   C. Its geographical position.				D. Its favourable climate.</a:t>
            </a:r>
            <a:endParaRPr lang="en-US" altLang="zh-CN" sz="2500" dirty="0">
              <a:solidFill>
                <a:schemeClr val="bg1"/>
              </a:solidFill>
              <a:latin typeface="Times New Roman" panose="02020603050405020304" pitchFamily="18" charset="0"/>
              <a:cs typeface="Times New Roman" panose="02020603050405020304" pitchFamily="18" charset="0"/>
            </a:endParaRPr>
          </a:p>
          <a:p>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a:p>
            <a:endParaRPr lang="en-US" altLang="zh-CN" sz="2500" dirty="0">
              <a:solidFill>
                <a:schemeClr val="bg1"/>
              </a:solidFill>
              <a:latin typeface="Times New Roman" panose="02020603050405020304" pitchFamily="18" charset="0"/>
              <a:cs typeface="Times New Roman" panose="02020603050405020304" pitchFamily="18" charset="0"/>
              <a:sym typeface="+mn-ea"/>
            </a:endParaRPr>
          </a:p>
        </p:txBody>
      </p:sp>
      <p:sp>
        <p:nvSpPr>
          <p:cNvPr id="3" name="圆角矩形 16"/>
          <p:cNvSpPr/>
          <p:nvPr/>
        </p:nvSpPr>
        <p:spPr>
          <a:xfrm>
            <a:off x="7182485" y="1432560"/>
            <a:ext cx="229997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箭头连接符 3"/>
          <p:cNvCxnSpPr>
            <a:stCxn id="3" idx="2"/>
            <a:endCxn id="6" idx="0"/>
          </p:cNvCxnSpPr>
          <p:nvPr/>
        </p:nvCxnSpPr>
        <p:spPr>
          <a:xfrm flipH="1">
            <a:off x="7164224" y="1834259"/>
            <a:ext cx="1168400" cy="127127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圆角矩形 16"/>
          <p:cNvSpPr/>
          <p:nvPr/>
        </p:nvSpPr>
        <p:spPr>
          <a:xfrm>
            <a:off x="5917565" y="3105785"/>
            <a:ext cx="2492375" cy="450850"/>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624330" y="1834515"/>
            <a:ext cx="2277745" cy="3975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9000490" y="1021080"/>
            <a:ext cx="2002155" cy="3975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星形: 五角 27"/>
          <p:cNvSpPr/>
          <p:nvPr/>
        </p:nvSpPr>
        <p:spPr>
          <a:xfrm>
            <a:off x="818238" y="3943846"/>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5" grpId="0" animBg="1"/>
      <p:bldP spid="26" grpId="0" animBg="1"/>
      <p:bldP spid="32" grpId="0" animBg="1"/>
      <p:bldP spid="33" grpId="0" animBg="1"/>
      <p:bldP spid="34" grpId="0" animBg="1"/>
      <p:bldP spid="35" grpId="0" animBg="1"/>
      <p:bldP spid="37" grpId="0" animBg="1"/>
      <p:bldP spid="38" grpId="0" animBg="1"/>
      <p:bldP spid="39" grpId="0" animBg="1"/>
      <p:bldP spid="40" grpId="0" animBg="1"/>
      <p:bldP spid="41" grpId="0" animBg="1"/>
      <p:bldP spid="2" grpId="0" bldLvl="0" animBg="1"/>
      <p:bldP spid="3" grpId="0" bldLvl="0" animBg="1"/>
      <p:bldP spid="6" grpId="0" bldLvl="0" animBg="1"/>
      <p:bldP spid="7" grpId="0" bldLvl="0" animBg="1"/>
      <p:bldP spid="8"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67783" y="3519997"/>
            <a:ext cx="7586103" cy="2246769"/>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细节理解题：</a:t>
            </a:r>
            <a:endParaRPr lang="en-US" altLang="zh-CN" sz="2800" b="1" dirty="0">
              <a:solidFill>
                <a:schemeClr val="bg1"/>
              </a:solidFill>
            </a:endParaRPr>
          </a:p>
          <a:p>
            <a:r>
              <a:rPr lang="zh-CN" altLang="en-US" sz="2800" b="1"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1. </a:t>
            </a:r>
            <a:r>
              <a:rPr lang="zh-CN" altLang="en-US" sz="2800" b="1" dirty="0">
                <a:solidFill>
                  <a:schemeClr val="bg1"/>
                </a:solidFill>
                <a:latin typeface="Times New Roman" panose="02020603050405020304" pitchFamily="18" charset="0"/>
                <a:cs typeface="Times New Roman" panose="02020603050405020304" pitchFamily="18" charset="0"/>
              </a:rPr>
              <a:t>定位题干关键词（人</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时间</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地点</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限定词</a:t>
            </a: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2. </a:t>
            </a:r>
            <a:r>
              <a:rPr lang="zh-CN" altLang="en-US" sz="2800" b="1" dirty="0">
                <a:solidFill>
                  <a:schemeClr val="bg1"/>
                </a:solidFill>
                <a:latin typeface="Times New Roman" panose="02020603050405020304" pitchFamily="18" charset="0"/>
                <a:cs typeface="Times New Roman" panose="02020603050405020304" pitchFamily="18" charset="0"/>
              </a:rPr>
              <a:t>根据题干关键词找到答案所在句；</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3. </a:t>
            </a:r>
            <a:r>
              <a:rPr lang="zh-CN" altLang="en-US" sz="2800" b="1" dirty="0">
                <a:solidFill>
                  <a:schemeClr val="bg1"/>
                </a:solidFill>
                <a:latin typeface="Times New Roman" panose="02020603050405020304" pitchFamily="18" charset="0"/>
                <a:cs typeface="Times New Roman" panose="02020603050405020304" pitchFamily="18" charset="0"/>
              </a:rPr>
              <a:t>找到原文中的表达；</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zh-CN" altLang="en-US" sz="2800" b="1"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4. </a:t>
            </a:r>
            <a:r>
              <a:rPr lang="zh-CN" altLang="en-US" sz="2800" b="1" dirty="0">
                <a:solidFill>
                  <a:schemeClr val="bg1"/>
                </a:solidFill>
                <a:latin typeface="Times New Roman" panose="02020603050405020304" pitchFamily="18" charset="0"/>
                <a:cs typeface="Times New Roman" panose="02020603050405020304" pitchFamily="18" charset="0"/>
              </a:rPr>
              <a:t>找到答案选项中的“同义改写”。</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9060739" y="4179812"/>
            <a:ext cx="2095795" cy="1384995"/>
          </a:xfrm>
          <a:prstGeom prst="rect">
            <a:avLst/>
          </a:prstGeom>
          <a:solidFill>
            <a:schemeClr val="accent5">
              <a:lumMod val="20000"/>
              <a:lumOff val="80000"/>
            </a:schemeClr>
          </a:solidFill>
          <a:ln w="25400" cmpd="sng">
            <a:noFill/>
            <a:prstDash val="solid"/>
          </a:ln>
        </p:spPr>
        <p:txBody>
          <a:bodyPr wrap="square" rtlCol="0">
            <a:spAutoFit/>
          </a:bodyPr>
          <a:lstStyle/>
          <a:p>
            <a:pPr algn="l"/>
            <a:r>
              <a:rPr lang="zh-CN" altLang="en-US" sz="2800" b="1" dirty="0">
                <a:solidFill>
                  <a:schemeClr val="bg1"/>
                </a:solidFill>
                <a:latin typeface="+mn-ea"/>
                <a:cs typeface="Times New Roman" panose="02020603050405020304" pitchFamily="18" charset="0"/>
                <a:sym typeface="+mn-ea"/>
              </a:rPr>
              <a:t>千万不要对“同义改写”过于苛求</a:t>
            </a:r>
            <a:endParaRPr lang="en-US" altLang="zh-CN" sz="2800" dirty="0">
              <a:solidFill>
                <a:schemeClr val="bg1"/>
              </a:solidFill>
              <a:latin typeface="Times New Roman" panose="02020603050405020304" pitchFamily="18" charset="0"/>
              <a:cs typeface="Times New Roman" panose="02020603050405020304" pitchFamily="18" charset="0"/>
              <a:sym typeface="+mn-ea"/>
            </a:endParaRPr>
          </a:p>
        </p:txBody>
      </p:sp>
      <p:pic>
        <p:nvPicPr>
          <p:cNvPr id="21" name="图片 20"/>
          <p:cNvPicPr>
            <a:picLocks noChangeAspect="1"/>
          </p:cNvPicPr>
          <p:nvPr/>
        </p:nvPicPr>
        <p:blipFill>
          <a:blip r:embed="rId1"/>
          <a:stretch>
            <a:fillRect/>
          </a:stretch>
        </p:blipFill>
        <p:spPr>
          <a:xfrm>
            <a:off x="9624767" y="3232643"/>
            <a:ext cx="794301" cy="794301"/>
          </a:xfrm>
          <a:prstGeom prst="rect">
            <a:avLst/>
          </a:prstGeom>
        </p:spPr>
      </p:pic>
      <p:sp>
        <p:nvSpPr>
          <p:cNvPr id="17" name="文本框 16"/>
          <p:cNvSpPr txBox="1"/>
          <p:nvPr/>
        </p:nvSpPr>
        <p:spPr>
          <a:xfrm>
            <a:off x="515746" y="598241"/>
            <a:ext cx="10974187" cy="2430145"/>
          </a:xfrm>
          <a:prstGeom prst="rect">
            <a:avLst/>
          </a:prstGeom>
          <a:solidFill>
            <a:schemeClr val="accent3">
              <a:lumMod val="20000"/>
              <a:lumOff val="80000"/>
            </a:schemeClr>
          </a:solidFill>
        </p:spPr>
        <p:txBody>
          <a:bodyPr wrap="square" rtlCol="0" anchor="t">
            <a:spAutoFit/>
          </a:bodyPr>
          <a:p>
            <a:pPr algn="l"/>
            <a:r>
              <a:rPr lang="en-US" altLang="zh-CN" sz="2800" dirty="0">
                <a:solidFill>
                  <a:schemeClr val="bg1"/>
                </a:solidFill>
                <a:uFillTx/>
                <a:latin typeface="Times New Roman" panose="02020603050405020304" pitchFamily="18" charset="0"/>
                <a:cs typeface="Times New Roman" panose="02020603050405020304" pitchFamily="18" charset="0"/>
              </a:rPr>
              <a:t>      According to C, a leading professor for the experiment, “aaaaaaaaaaaaa</a:t>
            </a:r>
            <a:endParaRPr lang="en-US" altLang="zh-CN" sz="2800" dirty="0">
              <a:solidFill>
                <a:schemeClr val="bg1"/>
              </a:solidFill>
              <a:uFillTx/>
              <a:latin typeface="Times New Roman" panose="02020603050405020304" pitchFamily="18" charset="0"/>
              <a:cs typeface="Times New Roman" panose="02020603050405020304" pitchFamily="18" charset="0"/>
            </a:endParaRPr>
          </a:p>
          <a:p>
            <a:pPr algn="l"/>
            <a:r>
              <a:rPr lang="en-US" altLang="zh-CN" sz="2800" dirty="0">
                <a:solidFill>
                  <a:schemeClr val="bg1"/>
                </a:solidFill>
                <a:uFillTx/>
                <a:latin typeface="Times New Roman" panose="02020603050405020304" pitchFamily="18" charset="0"/>
                <a:cs typeface="Times New Roman" panose="02020603050405020304" pitchFamily="18" charset="0"/>
              </a:rPr>
              <a:t>aaaaaabbbbaaaaaaaaaaaaaabbbbbaaaaaaaabbbbbaaa”.</a:t>
            </a:r>
            <a:endParaRPr lang="en-US" altLang="zh-CN" sz="2800" dirty="0">
              <a:solidFill>
                <a:schemeClr val="bg1"/>
              </a:solidFill>
              <a:uFillTx/>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sym typeface="+mn-ea"/>
              </a:rPr>
              <a:t>25. What did C say about the experiment?</a:t>
            </a:r>
            <a:r>
              <a:rPr lang="en-US" altLang="zh-CN" sz="2800" b="1" dirty="0">
                <a:solidFill>
                  <a:schemeClr val="bg1"/>
                </a:solidFill>
                <a:latin typeface="Times New Roman" panose="02020603050405020304" pitchFamily="18" charset="0"/>
                <a:cs typeface="Times New Roman" panose="02020603050405020304" pitchFamily="18" charset="0"/>
                <a:sym typeface="+mn-ea"/>
              </a:rPr>
              <a:t> (Multiple choice) </a:t>
            </a:r>
            <a:endParaRPr lang="en-US" altLang="zh-CN" sz="2800" b="1" dirty="0">
              <a:solidFill>
                <a:schemeClr val="bg1"/>
              </a:solidFill>
              <a:latin typeface="Times New Roman" panose="02020603050405020304" pitchFamily="18" charset="0"/>
              <a:cs typeface="Times New Roman" panose="02020603050405020304" pitchFamily="18" charset="0"/>
              <a:sym typeface="+mn-ea"/>
            </a:endParaRPr>
          </a:p>
          <a:p>
            <a:r>
              <a:rPr lang="en-US" altLang="zh-CN" sz="2800" dirty="0">
                <a:solidFill>
                  <a:schemeClr val="bg1"/>
                </a:solidFill>
                <a:uFillTx/>
                <a:latin typeface="Times New Roman" panose="02020603050405020304" pitchFamily="18" charset="0"/>
                <a:cs typeface="Times New Roman" panose="02020603050405020304" pitchFamily="18" charset="0"/>
                <a:sym typeface="+mn-ea"/>
              </a:rPr>
              <a:t>    A. It was ABA</a:t>
            </a:r>
            <a:r>
              <a:rPr lang="en-US" altLang="zh-CN" sz="2800" dirty="0">
                <a:solidFill>
                  <a:schemeClr val="bg1"/>
                </a:solidFill>
                <a:latin typeface="Times New Roman" panose="02020603050405020304" pitchFamily="18" charset="0"/>
                <a:cs typeface="Times New Roman" panose="02020603050405020304" pitchFamily="18" charset="0"/>
                <a:sym typeface="+mn-ea"/>
              </a:rPr>
              <a:t>.						B. It should a</a:t>
            </a:r>
            <a:r>
              <a:rPr lang="en-US" altLang="zh-CN" sz="2800" i="1" dirty="0">
                <a:solidFill>
                  <a:schemeClr val="bg1"/>
                </a:solidFill>
                <a:latin typeface="Times New Roman" panose="02020603050405020304" pitchFamily="18" charset="0"/>
                <a:cs typeface="Times New Roman" panose="02020603050405020304" pitchFamily="18" charset="0"/>
                <a:sym typeface="+mn-ea"/>
              </a:rPr>
              <a:t>aa</a:t>
            </a:r>
            <a:r>
              <a:rPr lang="en-US" altLang="zh-CN" sz="2800" dirty="0">
                <a:solidFill>
                  <a:schemeClr val="bg1"/>
                </a:solidFill>
                <a:latin typeface="Times New Roman" panose="02020603050405020304" pitchFamily="18" charset="0"/>
                <a:cs typeface="Times New Roman" panose="02020603050405020304" pitchFamily="18" charset="0"/>
                <a:sym typeface="+mn-ea"/>
              </a:rPr>
              <a:t>ba</a:t>
            </a:r>
            <a:r>
              <a:rPr lang="en-US" altLang="zh-CN" sz="4000" dirty="0">
                <a:solidFill>
                  <a:schemeClr val="bg1"/>
                </a:solidFill>
                <a:latin typeface="Times New Roman" panose="02020603050405020304" pitchFamily="18" charset="0"/>
                <a:cs typeface="Times New Roman" panose="02020603050405020304" pitchFamily="18" charset="0"/>
                <a:sym typeface="+mn-ea"/>
              </a:rPr>
              <a:t>bb</a:t>
            </a:r>
            <a:endParaRPr lang="en-US" altLang="zh-CN" sz="2800" dirty="0">
              <a:solidFill>
                <a:schemeClr val="bg1"/>
              </a:solidFill>
              <a:latin typeface="Times New Roman" panose="02020603050405020304" pitchFamily="18" charset="0"/>
              <a:cs typeface="Times New Roman" panose="02020603050405020304" pitchFamily="18" charset="0"/>
              <a:sym typeface="+mn-ea"/>
            </a:endParaRPr>
          </a:p>
          <a:p>
            <a:r>
              <a:rPr lang="en-US" altLang="zh-CN" sz="2800" dirty="0">
                <a:solidFill>
                  <a:schemeClr val="bg1"/>
                </a:solidFill>
                <a:latin typeface="Times New Roman" panose="02020603050405020304" pitchFamily="18" charset="0"/>
                <a:cs typeface="Times New Roman" panose="02020603050405020304" pitchFamily="18" charset="0"/>
                <a:sym typeface="+mn-ea"/>
              </a:rPr>
              <a:t>    C. It looks like ab.					D. It means ccccccccc.</a:t>
            </a:r>
            <a:endParaRPr lang="en-US" altLang="zh-CN" sz="2800" dirty="0">
              <a:solidFill>
                <a:schemeClr val="bg1"/>
              </a:solidFill>
              <a:latin typeface="Times New Roman" panose="02020603050405020304" pitchFamily="18" charset="0"/>
              <a:cs typeface="Times New Roman" panose="02020603050405020304" pitchFamily="18" charset="0"/>
              <a:sym typeface="+mn-ea"/>
            </a:endParaRPr>
          </a:p>
        </p:txBody>
      </p:sp>
      <p:sp>
        <p:nvSpPr>
          <p:cNvPr id="4" name="乘号 3"/>
          <p:cNvSpPr/>
          <p:nvPr/>
        </p:nvSpPr>
        <p:spPr>
          <a:xfrm>
            <a:off x="5434896" y="2338563"/>
            <a:ext cx="706521" cy="81674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420224" y="598153"/>
            <a:ext cx="11144454" cy="28775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17" grpId="0" bldLvl="0" animBg="1"/>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3.2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我读的句子讲了什么？（</a:t>
            </a:r>
            <a:r>
              <a:rPr lang="zh-CN" altLang="en-US" sz="3000" b="1" u="sng" dirty="0">
                <a:ln w="0"/>
                <a:solidFill>
                  <a:srgbClr val="FF0000"/>
                </a:solidFill>
                <a:latin typeface="Times New Roman" panose="02020603050405020304" pitchFamily="18" charset="0"/>
                <a:ea typeface="+mj-ea"/>
                <a:cs typeface="Times New Roman" panose="02020603050405020304" pitchFamily="18" charset="0"/>
              </a:rPr>
              <a:t>微观角度</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08925" y="2771023"/>
            <a:ext cx="11022523" cy="3115326"/>
          </a:xfrm>
          <a:prstGeom prst="rect">
            <a:avLst/>
          </a:prstGeom>
        </p:spPr>
      </p:pic>
      <p:pic>
        <p:nvPicPr>
          <p:cNvPr id="3" name="图片 2"/>
          <p:cNvPicPr>
            <a:picLocks noChangeAspect="1"/>
          </p:cNvPicPr>
          <p:nvPr/>
        </p:nvPicPr>
        <p:blipFill>
          <a:blip r:embed="rId2"/>
          <a:stretch>
            <a:fillRect/>
          </a:stretch>
        </p:blipFill>
        <p:spPr>
          <a:xfrm>
            <a:off x="508925" y="1036893"/>
            <a:ext cx="10681118" cy="1609483"/>
          </a:xfrm>
          <a:prstGeom prst="rect">
            <a:avLst/>
          </a:prstGeom>
        </p:spPr>
      </p:pic>
      <p:sp>
        <p:nvSpPr>
          <p:cNvPr id="19" name="矩形 18"/>
          <p:cNvSpPr/>
          <p:nvPr/>
        </p:nvSpPr>
        <p:spPr>
          <a:xfrm>
            <a:off x="7936611" y="4103224"/>
            <a:ext cx="621463" cy="3976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6"/>
          <p:cNvSpPr/>
          <p:nvPr/>
        </p:nvSpPr>
        <p:spPr>
          <a:xfrm>
            <a:off x="5824386" y="3711971"/>
            <a:ext cx="1149350" cy="438150"/>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a:endCxn id="20" idx="2"/>
          </p:cNvCxnSpPr>
          <p:nvPr/>
        </p:nvCxnSpPr>
        <p:spPr>
          <a:xfrm flipV="1">
            <a:off x="1793289" y="4150121"/>
            <a:ext cx="4605772" cy="41300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圆角矩形 16"/>
          <p:cNvSpPr/>
          <p:nvPr/>
        </p:nvSpPr>
        <p:spPr>
          <a:xfrm>
            <a:off x="660552" y="4561182"/>
            <a:ext cx="1869584" cy="413002"/>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星形: 五角 27"/>
          <p:cNvSpPr/>
          <p:nvPr/>
        </p:nvSpPr>
        <p:spPr>
          <a:xfrm>
            <a:off x="809212" y="5229573"/>
            <a:ext cx="477078" cy="438951"/>
          </a:xfrm>
          <a:prstGeom prst="star5">
            <a:avLst>
              <a:gd name="adj" fmla="val 1909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190285" y="5866198"/>
            <a:ext cx="7268201"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词义推断中关注前后</a:t>
            </a:r>
            <a:r>
              <a:rPr lang="zh-CN" altLang="en-US" sz="2800" b="1" dirty="0">
                <a:solidFill>
                  <a:srgbClr val="C00000"/>
                </a:solidFill>
              </a:rPr>
              <a:t>信号词（转折；解释）</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484539" y="2668200"/>
            <a:ext cx="11046909" cy="3182388"/>
          </a:xfrm>
          <a:prstGeom prst="rect">
            <a:avLst/>
          </a:prstGeom>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69354" y="5588055"/>
            <a:ext cx="8747004"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代词指代要关注</a:t>
            </a:r>
            <a:r>
              <a:rPr lang="zh-CN" altLang="en-US" sz="2800" b="1" dirty="0">
                <a:solidFill>
                  <a:srgbClr val="C00000"/>
                </a:solidFill>
              </a:rPr>
              <a:t>代词的位置</a:t>
            </a:r>
            <a:r>
              <a:rPr lang="zh-CN" altLang="en-US" sz="2800" b="1" dirty="0">
                <a:solidFill>
                  <a:schemeClr val="bg1"/>
                </a:solidFill>
              </a:rPr>
              <a:t>，并从</a:t>
            </a:r>
            <a:r>
              <a:rPr lang="zh-CN" altLang="en-US" sz="2800" b="1" dirty="0">
                <a:solidFill>
                  <a:srgbClr val="C00000"/>
                </a:solidFill>
              </a:rPr>
              <a:t>本句</a:t>
            </a:r>
            <a:r>
              <a:rPr lang="zh-CN" altLang="en-US" sz="2800" b="1" dirty="0">
                <a:solidFill>
                  <a:schemeClr val="bg1"/>
                </a:solidFill>
              </a:rPr>
              <a:t>或</a:t>
            </a:r>
            <a:r>
              <a:rPr lang="zh-CN" altLang="en-US" sz="2800" b="1" dirty="0">
                <a:solidFill>
                  <a:srgbClr val="C00000"/>
                </a:solidFill>
              </a:rPr>
              <a:t>前句</a:t>
            </a:r>
            <a:r>
              <a:rPr lang="zh-CN" altLang="en-US" sz="2800" b="1" dirty="0">
                <a:solidFill>
                  <a:schemeClr val="bg1"/>
                </a:solidFill>
              </a:rPr>
              <a:t>去找。</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62808" y="528508"/>
            <a:ext cx="11266384" cy="4834547"/>
          </a:xfrm>
          <a:prstGeom prst="rect">
            <a:avLst/>
          </a:prstGeom>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954107"/>
          </a:xfrm>
          <a:prstGeom prst="rect">
            <a:avLst/>
          </a:prstGeom>
          <a:noFill/>
        </p:spPr>
        <p:txBody>
          <a:bodyPr wrap="square" rtlCol="0">
            <a:spAutoFit/>
          </a:bodyPr>
          <a:lstStyle/>
          <a:p>
            <a:pPr algn="ctr"/>
            <a:r>
              <a:rPr lang="en-US" altLang="zh-CN" sz="5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endParaRPr lang="en-US" altLang="zh-CN" sz="5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8" name="图片 27"/>
          <p:cNvPicPr>
            <a:picLocks noChangeAspect="1"/>
          </p:cNvPicPr>
          <p:nvPr/>
        </p:nvPicPr>
        <p:blipFill>
          <a:blip r:embed="rId1"/>
          <a:srcRect l="10262" t="32590" r="71161" b="38186"/>
          <a:stretch>
            <a:fillRect/>
          </a:stretch>
        </p:blipFill>
        <p:spPr>
          <a:xfrm>
            <a:off x="1188055" y="1733036"/>
            <a:ext cx="783911" cy="1029645"/>
          </a:xfrm>
          <a:prstGeom prst="rect">
            <a:avLst/>
          </a:prstGeom>
        </p:spPr>
      </p:pic>
      <p:pic>
        <p:nvPicPr>
          <p:cNvPr id="3" name="图片 2"/>
          <p:cNvPicPr>
            <a:picLocks noChangeAspect="1"/>
          </p:cNvPicPr>
          <p:nvPr/>
        </p:nvPicPr>
        <p:blipFill>
          <a:blip r:embed="rId1"/>
          <a:srcRect l="44047" t="6278" r="37171" b="68217"/>
          <a:stretch>
            <a:fillRect/>
          </a:stretch>
        </p:blipFill>
        <p:spPr>
          <a:xfrm>
            <a:off x="1216219" y="3232825"/>
            <a:ext cx="713388" cy="809100"/>
          </a:xfrm>
          <a:prstGeom prst="rect">
            <a:avLst/>
          </a:prstGeom>
        </p:spPr>
      </p:pic>
      <p:pic>
        <p:nvPicPr>
          <p:cNvPr id="8" name="图片 7"/>
          <p:cNvPicPr>
            <a:picLocks noChangeAspect="1"/>
          </p:cNvPicPr>
          <p:nvPr/>
        </p:nvPicPr>
        <p:blipFill>
          <a:blip r:embed="rId1"/>
          <a:srcRect l="28370" t="33677" r="46225" b="40922"/>
          <a:stretch>
            <a:fillRect/>
          </a:stretch>
        </p:blipFill>
        <p:spPr>
          <a:xfrm>
            <a:off x="1103336" y="4572201"/>
            <a:ext cx="868630" cy="725361"/>
          </a:xfrm>
          <a:prstGeom prst="rect">
            <a:avLst/>
          </a:prstGeom>
        </p:spPr>
      </p:pic>
      <p:sp>
        <p:nvSpPr>
          <p:cNvPr id="10" name="文本框 9"/>
          <p:cNvSpPr txBox="1"/>
          <p:nvPr/>
        </p:nvSpPr>
        <p:spPr>
          <a:xfrm>
            <a:off x="1936454" y="1929565"/>
            <a:ext cx="9303026" cy="636585"/>
          </a:xfrm>
          <a:prstGeom prst="rect">
            <a:avLst/>
          </a:prstGeom>
          <a:noFill/>
        </p:spPr>
        <p:txBody>
          <a:bodyPr wrap="square" rtlCol="0">
            <a:spAutoFit/>
          </a:bodyPr>
          <a:lstStyle/>
          <a:p>
            <a:pPr>
              <a:lnSpc>
                <a:spcPct val="114000"/>
              </a:lnSpc>
            </a:pPr>
            <a:r>
              <a:rPr lang="zh-CN" altLang="en-US" sz="3400" b="1" dirty="0">
                <a:solidFill>
                  <a:srgbClr val="C00000"/>
                </a:solidFill>
                <a:latin typeface="Times New Roman" panose="02020603050405020304" pitchFamily="18" charset="0"/>
                <a:cs typeface="Times New Roman" panose="02020603050405020304" pitchFamily="18" charset="0"/>
              </a:rPr>
              <a:t>怎么考？</a:t>
            </a:r>
            <a:r>
              <a:rPr lang="zh-CN" altLang="en-US" sz="3400" b="1" dirty="0">
                <a:solidFill>
                  <a:schemeClr val="bg1"/>
                </a:solidFill>
                <a:latin typeface="Times New Roman" panose="02020603050405020304" pitchFamily="18" charset="0"/>
                <a:cs typeface="Times New Roman" panose="02020603050405020304" pitchFamily="18" charset="0"/>
              </a:rPr>
              <a:t>高考题的“变”与“不变”</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971966" y="3276555"/>
            <a:ext cx="9303026" cy="636585"/>
          </a:xfrm>
          <a:prstGeom prst="rect">
            <a:avLst/>
          </a:prstGeom>
          <a:noFill/>
        </p:spPr>
        <p:txBody>
          <a:bodyPr wrap="square" rtlCol="0">
            <a:spAutoFit/>
          </a:bodyPr>
          <a:lstStyle/>
          <a:p>
            <a:pPr>
              <a:lnSpc>
                <a:spcPct val="114000"/>
              </a:lnSpc>
            </a:pPr>
            <a:r>
              <a:rPr lang="zh-CN" altLang="en-US" sz="3400" b="1" dirty="0">
                <a:solidFill>
                  <a:srgbClr val="C00000"/>
                </a:solidFill>
                <a:latin typeface="Times New Roman" panose="02020603050405020304" pitchFamily="18" charset="0"/>
                <a:cs typeface="Times New Roman" panose="02020603050405020304" pitchFamily="18" charset="0"/>
              </a:rPr>
              <a:t>怎么做？</a:t>
            </a:r>
            <a:r>
              <a:rPr lang="zh-CN" altLang="en-US" sz="3400" b="1" dirty="0">
                <a:solidFill>
                  <a:schemeClr val="bg1"/>
                </a:solidFill>
                <a:latin typeface="Times New Roman" panose="02020603050405020304" pitchFamily="18" charset="0"/>
                <a:cs typeface="Times New Roman" panose="02020603050405020304" pitchFamily="18" charset="0"/>
              </a:rPr>
              <a:t>英语阅读理解题的解题策略</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929607" y="4596584"/>
            <a:ext cx="9303026" cy="636585"/>
          </a:xfrm>
          <a:prstGeom prst="rect">
            <a:avLst/>
          </a:prstGeom>
          <a:noFill/>
        </p:spPr>
        <p:txBody>
          <a:bodyPr wrap="square" rtlCol="0">
            <a:spAutoFit/>
          </a:bodyPr>
          <a:lstStyle/>
          <a:p>
            <a:pPr>
              <a:lnSpc>
                <a:spcPct val="114000"/>
              </a:lnSpc>
            </a:pPr>
            <a:r>
              <a:rPr lang="zh-CN" altLang="en-US" sz="3400" b="1" dirty="0">
                <a:solidFill>
                  <a:srgbClr val="C00000"/>
                </a:solidFill>
                <a:latin typeface="Times New Roman" panose="02020603050405020304" pitchFamily="18" charset="0"/>
                <a:cs typeface="Times New Roman" panose="02020603050405020304" pitchFamily="18" charset="0"/>
              </a:rPr>
              <a:t>怎么办？</a:t>
            </a:r>
            <a:r>
              <a:rPr lang="zh-CN" altLang="en-US" sz="3400" b="1" dirty="0">
                <a:solidFill>
                  <a:schemeClr val="bg1"/>
                </a:solidFill>
                <a:latin typeface="Times New Roman" panose="02020603050405020304" pitchFamily="18" charset="0"/>
                <a:cs typeface="Times New Roman" panose="02020603050405020304" pitchFamily="18" charset="0"/>
              </a:rPr>
              <a:t>后阶段复习方向和备考策略</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2"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a:srcRect t="23687"/>
          <a:stretch>
            <a:fillRect/>
          </a:stretch>
        </p:blipFill>
        <p:spPr>
          <a:xfrm>
            <a:off x="468904" y="532660"/>
            <a:ext cx="11254191" cy="4229028"/>
          </a:xfrm>
          <a:prstGeom prst="rect">
            <a:avLst/>
          </a:prstGeom>
        </p:spPr>
      </p:pic>
      <p:pic>
        <p:nvPicPr>
          <p:cNvPr id="7" name="图片 6"/>
          <p:cNvPicPr>
            <a:picLocks noChangeAspect="1"/>
          </p:cNvPicPr>
          <p:nvPr/>
        </p:nvPicPr>
        <p:blipFill>
          <a:blip r:embed="rId2"/>
          <a:stretch>
            <a:fillRect/>
          </a:stretch>
        </p:blipFill>
        <p:spPr>
          <a:xfrm>
            <a:off x="468904" y="591663"/>
            <a:ext cx="11272481" cy="4170025"/>
          </a:xfrm>
          <a:prstGeom prst="rect">
            <a:avLst/>
          </a:prstGeom>
        </p:spPr>
      </p:pic>
      <p:pic>
        <p:nvPicPr>
          <p:cNvPr id="8" name="图片 7"/>
          <p:cNvPicPr>
            <a:picLocks noChangeAspect="1"/>
          </p:cNvPicPr>
          <p:nvPr/>
        </p:nvPicPr>
        <p:blipFill>
          <a:blip r:embed="rId3"/>
          <a:stretch>
            <a:fillRect/>
          </a:stretch>
        </p:blipFill>
        <p:spPr>
          <a:xfrm>
            <a:off x="442270" y="4820691"/>
            <a:ext cx="11101778" cy="749873"/>
          </a:xfrm>
          <a:prstGeom prst="rect">
            <a:avLst/>
          </a:prstGeom>
        </p:spPr>
      </p:pic>
      <p:sp>
        <p:nvSpPr>
          <p:cNvPr id="11" name="文本框 10"/>
          <p:cNvSpPr txBox="1"/>
          <p:nvPr/>
        </p:nvSpPr>
        <p:spPr>
          <a:xfrm>
            <a:off x="618938" y="5583707"/>
            <a:ext cx="8454041"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句意理解要先关注</a:t>
            </a:r>
            <a:r>
              <a:rPr lang="zh-CN" altLang="en-US" sz="2800" b="1" dirty="0">
                <a:solidFill>
                  <a:srgbClr val="C00000"/>
                </a:solidFill>
              </a:rPr>
              <a:t>本意</a:t>
            </a:r>
            <a:r>
              <a:rPr lang="zh-CN" altLang="en-US" sz="2800" b="1" dirty="0">
                <a:solidFill>
                  <a:schemeClr val="bg1"/>
                </a:solidFill>
              </a:rPr>
              <a:t>，然后从上下文看</a:t>
            </a:r>
            <a:r>
              <a:rPr lang="zh-CN" altLang="en-US" sz="2800" b="1" dirty="0">
                <a:solidFill>
                  <a:srgbClr val="C00000"/>
                </a:solidFill>
              </a:rPr>
              <a:t>延伸意</a:t>
            </a:r>
            <a:r>
              <a:rPr lang="zh-CN" altLang="en-US" sz="2800" b="1" dirty="0">
                <a:solidFill>
                  <a:schemeClr val="bg1"/>
                </a:solidFill>
              </a:rPr>
              <a:t>。</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3" name="图片 2"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4083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76960" y="424815"/>
            <a:ext cx="534670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词义推断：请问</a:t>
            </a:r>
            <a:r>
              <a:rPr lang="zh-CN" altLang="en-US" sz="2800" b="1" dirty="0">
                <a:solidFill>
                  <a:schemeClr val="bg1"/>
                </a:solidFill>
                <a:latin typeface="Cambria Math" panose="02040503050406030204" pitchFamily="18" charset="0"/>
              </a:rPr>
              <a:t>❶处是什么？</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048385" y="1066800"/>
            <a:ext cx="537591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代词指代：请问</a:t>
            </a:r>
            <a:r>
              <a:rPr lang="zh-CN" altLang="en-US" sz="2800" b="1" dirty="0">
                <a:solidFill>
                  <a:schemeClr val="bg1"/>
                </a:solidFill>
                <a:latin typeface="Cambria Math" panose="02040503050406030204" pitchFamily="18" charset="0"/>
              </a:rPr>
              <a:t>❷指代哪座山？</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048385" y="1694180"/>
            <a:ext cx="5344160" cy="52197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句意理解：请问</a:t>
            </a:r>
            <a:r>
              <a:rPr lang="zh-CN" altLang="en-US" sz="28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❸处是什么？</a:t>
            </a:r>
            <a:endParaRPr lang="zh-CN" altLang="en-US" sz="2800" b="1" u="sng"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761844" y="2321606"/>
            <a:ext cx="10668312" cy="4064119"/>
          </a:xfrm>
          <a:prstGeom prst="rect">
            <a:avLst/>
          </a:prstGeom>
        </p:spPr>
      </p:pic>
      <p:sp>
        <p:nvSpPr>
          <p:cNvPr id="10" name="椭圆 9"/>
          <p:cNvSpPr/>
          <p:nvPr/>
        </p:nvSpPr>
        <p:spPr>
          <a:xfrm>
            <a:off x="3569693" y="4115126"/>
            <a:ext cx="597022" cy="5859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1</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椭圆 11"/>
          <p:cNvSpPr/>
          <p:nvPr/>
        </p:nvSpPr>
        <p:spPr>
          <a:xfrm>
            <a:off x="5498978" y="3822163"/>
            <a:ext cx="597022" cy="5859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2</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椭圆 13"/>
          <p:cNvSpPr/>
          <p:nvPr/>
        </p:nvSpPr>
        <p:spPr>
          <a:xfrm>
            <a:off x="2259950" y="3000288"/>
            <a:ext cx="597022" cy="5859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3</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6859905" y="574040"/>
            <a:ext cx="3565525" cy="1322070"/>
          </a:xfrm>
          <a:prstGeom prst="rect">
            <a:avLst/>
          </a:prstGeom>
          <a:solidFill>
            <a:schemeClr val="accent3">
              <a:lumMod val="20000"/>
              <a:lumOff val="80000"/>
            </a:schemeClr>
          </a:solidFill>
        </p:spPr>
        <p:txBody>
          <a:bodyPr wrap="square" rtlCol="0" anchor="t">
            <a:spAutoFit/>
          </a:bodyPr>
          <a:p>
            <a:r>
              <a:rPr lang="en-US" altLang="zh-CN" sz="4000" b="1" dirty="0">
                <a:solidFill>
                  <a:srgbClr val="C00000"/>
                </a:solidFill>
                <a:latin typeface="Times New Roman" panose="02020603050405020304" pitchFamily="18" charset="0"/>
                <a:cs typeface="Times New Roman" panose="02020603050405020304" pitchFamily="18" charset="0"/>
                <a:sym typeface="+mn-ea"/>
              </a:rPr>
              <a:t>· </a:t>
            </a:r>
            <a:r>
              <a:rPr lang="zh-CN" altLang="en-US" sz="4000" b="1" dirty="0">
                <a:solidFill>
                  <a:srgbClr val="C00000"/>
                </a:solidFill>
                <a:latin typeface="Times New Roman" panose="02020603050405020304" pitchFamily="18" charset="0"/>
                <a:cs typeface="Times New Roman" panose="02020603050405020304" pitchFamily="18" charset="0"/>
                <a:sym typeface="+mn-ea"/>
              </a:rPr>
              <a:t>看山是山</a:t>
            </a:r>
            <a:endParaRPr lang="zh-CN" altLang="en-US" sz="4000" b="1" dirty="0">
              <a:solidFill>
                <a:srgbClr val="C00000"/>
              </a:solidFill>
              <a:latin typeface="Times New Roman" panose="02020603050405020304" pitchFamily="18" charset="0"/>
              <a:cs typeface="Times New Roman" panose="02020603050405020304" pitchFamily="18" charset="0"/>
              <a:sym typeface="+mn-ea"/>
            </a:endParaRPr>
          </a:p>
          <a:p>
            <a:r>
              <a:rPr lang="en-US" altLang="zh-CN" sz="4000" b="1" dirty="0">
                <a:solidFill>
                  <a:srgbClr val="C00000"/>
                </a:solidFill>
                <a:latin typeface="Times New Roman" panose="02020603050405020304" pitchFamily="18" charset="0"/>
                <a:cs typeface="Times New Roman" panose="02020603050405020304" pitchFamily="18" charset="0"/>
                <a:sym typeface="+mn-ea"/>
              </a:rPr>
              <a:t>· </a:t>
            </a:r>
            <a:r>
              <a:rPr lang="zh-CN" altLang="en-US" sz="4000" b="1" dirty="0">
                <a:solidFill>
                  <a:srgbClr val="C00000"/>
                </a:solidFill>
                <a:latin typeface="Times New Roman" panose="02020603050405020304" pitchFamily="18" charset="0"/>
                <a:cs typeface="Times New Roman" panose="02020603050405020304" pitchFamily="18" charset="0"/>
                <a:sym typeface="+mn-ea"/>
              </a:rPr>
              <a:t>看雾也是山</a:t>
            </a:r>
            <a:endParaRPr lang="zh-CN" altLang="en-US" sz="4000" b="1" dirty="0">
              <a:solidFill>
                <a:srgbClr val="C0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0" grpId="0" animBg="1"/>
      <p:bldP spid="12" grpId="0" animBg="1"/>
      <p:bldP spid="14" grpId="0" animBg="1"/>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5283" y="34575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4.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游离于篇章、段落和句子的态度观点题</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4" name="文本框 13"/>
          <p:cNvSpPr txBox="1"/>
          <p:nvPr/>
        </p:nvSpPr>
        <p:spPr>
          <a:xfrm>
            <a:off x="842530" y="1352510"/>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writer</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sym typeface="+mn-ea"/>
              </a:rPr>
              <a:t>’</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 attitude towards the Yellowstone wolf project?</a:t>
            </a: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2" name="对话气泡: 矩形 11"/>
          <p:cNvSpPr/>
          <p:nvPr/>
        </p:nvSpPr>
        <p:spPr>
          <a:xfrm>
            <a:off x="6682331" y="2097234"/>
            <a:ext cx="4854133" cy="774499"/>
          </a:xfrm>
          <a:prstGeom prst="wedgeRectCallout">
            <a:avLst>
              <a:gd name="adj1" fmla="val -48597"/>
              <a:gd name="adj2" fmla="val -775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u="sng" dirty="0">
                <a:solidFill>
                  <a:srgbClr val="C00000"/>
                </a:solidFill>
              </a:rPr>
              <a:t>宏观</a:t>
            </a:r>
            <a:r>
              <a:rPr lang="zh-CN" altLang="en-US" sz="2800" b="1" dirty="0">
                <a:solidFill>
                  <a:schemeClr val="bg1"/>
                </a:solidFill>
              </a:rPr>
              <a:t>态度观点：</a:t>
            </a:r>
            <a:r>
              <a:rPr lang="zh-CN" altLang="en-US" sz="2800" b="1" u="sng" dirty="0">
                <a:solidFill>
                  <a:schemeClr val="bg1"/>
                </a:solidFill>
              </a:rPr>
              <a:t>有态度</a:t>
            </a:r>
            <a:r>
              <a:rPr lang="en-US" altLang="zh-CN" sz="2800" b="1" u="sng" dirty="0">
                <a:solidFill>
                  <a:schemeClr val="bg1"/>
                </a:solidFill>
              </a:rPr>
              <a:t>/</a:t>
            </a:r>
            <a:r>
              <a:rPr lang="zh-CN" altLang="en-US" sz="2800" b="1" u="sng" dirty="0">
                <a:solidFill>
                  <a:schemeClr val="bg1"/>
                </a:solidFill>
              </a:rPr>
              <a:t>中立</a:t>
            </a:r>
            <a:endParaRPr lang="zh-CN" altLang="en-US" sz="2800" b="1" u="sng" dirty="0">
              <a:solidFill>
                <a:schemeClr val="bg1"/>
              </a:solidFill>
            </a:endParaRPr>
          </a:p>
        </p:txBody>
      </p:sp>
      <p:sp>
        <p:nvSpPr>
          <p:cNvPr id="15" name="文本框 14"/>
          <p:cNvSpPr txBox="1"/>
          <p:nvPr/>
        </p:nvSpPr>
        <p:spPr>
          <a:xfrm>
            <a:off x="823963" y="3021766"/>
            <a:ext cx="10974187" cy="523220"/>
          </a:xfrm>
          <a:prstGeom prst="rect">
            <a:avLst/>
          </a:prstGeom>
          <a:solidFill>
            <a:schemeClr val="accent3">
              <a:lumMod val="20000"/>
              <a:lumOff val="80000"/>
            </a:schemeClr>
          </a:solidFill>
        </p:spPr>
        <p:txBody>
          <a:bodyPr wrap="square" rtlCol="0" anchor="t">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Friedman’s attitude towards America's future ?</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7" name="对话气泡: 矩形 16"/>
          <p:cNvSpPr/>
          <p:nvPr/>
        </p:nvSpPr>
        <p:spPr>
          <a:xfrm>
            <a:off x="2312427" y="3994781"/>
            <a:ext cx="3909470" cy="696241"/>
          </a:xfrm>
          <a:prstGeom prst="wedgeRectCallout">
            <a:avLst>
              <a:gd name="adj1" fmla="val -39997"/>
              <a:gd name="adj2" fmla="val -1160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u="sng" dirty="0">
                <a:solidFill>
                  <a:srgbClr val="C00000"/>
                </a:solidFill>
              </a:rPr>
              <a:t>微观</a:t>
            </a:r>
            <a:r>
              <a:rPr lang="zh-CN" altLang="en-US" sz="2800" b="1" dirty="0">
                <a:solidFill>
                  <a:schemeClr val="bg1"/>
                </a:solidFill>
              </a:rPr>
              <a:t>态度观点：</a:t>
            </a:r>
            <a:r>
              <a:rPr lang="zh-CN" altLang="en-US" sz="2800" b="1" u="sng" dirty="0">
                <a:solidFill>
                  <a:schemeClr val="bg1"/>
                </a:solidFill>
              </a:rPr>
              <a:t>有态度</a:t>
            </a:r>
            <a:endParaRPr lang="zh-CN" altLang="en-US" sz="2800" b="1" u="sng" dirty="0">
              <a:solidFill>
                <a:schemeClr val="bg1"/>
              </a:solidFill>
            </a:endParaRPr>
          </a:p>
        </p:txBody>
      </p:sp>
      <p:pic>
        <p:nvPicPr>
          <p:cNvPr id="8" name="图片 7"/>
          <p:cNvPicPr>
            <a:picLocks noChangeAspect="1"/>
          </p:cNvPicPr>
          <p:nvPr/>
        </p:nvPicPr>
        <p:blipFill>
          <a:blip r:embed="rId1"/>
          <a:stretch>
            <a:fillRect/>
          </a:stretch>
        </p:blipFill>
        <p:spPr>
          <a:xfrm>
            <a:off x="419556" y="1142579"/>
            <a:ext cx="11391927" cy="5411864"/>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222690"/>
    </mc:Choice>
    <mc:Fallback>
      <p:transition spd="slow" advTm="2226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8925" y="447396"/>
            <a:ext cx="11027539" cy="553085"/>
          </a:xfrm>
          <a:prstGeom prst="rect">
            <a:avLst/>
          </a:prstGeom>
          <a:noFill/>
        </p:spPr>
        <p:txBody>
          <a:bodyPr wrap="square" lIns="91440" tIns="45720" rIns="91440" bIns="45720">
            <a:spAutoFit/>
          </a:bodyPr>
          <a:lstStyle/>
          <a:p>
            <a:pPr indent="0">
              <a:buNone/>
            </a:pPr>
            <a:r>
              <a:rPr lang="en-US" altLang="zh-CN" sz="3000" b="1" dirty="0">
                <a:ln w="0"/>
                <a:solidFill>
                  <a:schemeClr val="bg1"/>
                </a:solidFill>
                <a:latin typeface="Times New Roman" panose="02020603050405020304" pitchFamily="18" charset="0"/>
                <a:ea typeface="+mj-ea"/>
                <a:cs typeface="Times New Roman" panose="02020603050405020304" pitchFamily="18" charset="0"/>
              </a:rPr>
              <a:t>5.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任务型阅读：七选五</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graphicFrame>
        <p:nvGraphicFramePr>
          <p:cNvPr id="6" name="表格 5"/>
          <p:cNvGraphicFramePr/>
          <p:nvPr/>
        </p:nvGraphicFramePr>
        <p:xfrm>
          <a:off x="632486" y="1247912"/>
          <a:ext cx="10780415" cy="3129365"/>
        </p:xfrm>
        <a:graphic>
          <a:graphicData uri="http://schemas.openxmlformats.org/drawingml/2006/table">
            <a:tbl>
              <a:tblPr firstRow="1" bandRow="1">
                <a:tableStyleId>{5C22544A-7EE6-4342-B048-85BDC9FD1C3A}</a:tableStyleId>
              </a:tblPr>
              <a:tblGrid>
                <a:gridCol w="599207"/>
                <a:gridCol w="1160941"/>
                <a:gridCol w="1219499"/>
                <a:gridCol w="1179187"/>
                <a:gridCol w="1159028"/>
                <a:gridCol w="1048165"/>
                <a:gridCol w="1148951"/>
                <a:gridCol w="1088479"/>
                <a:gridCol w="1088479"/>
                <a:gridCol w="1088479"/>
              </a:tblGrid>
              <a:tr h="587738">
                <a:tc>
                  <a:txBody>
                    <a:bodyPr/>
                    <a:lstStyle/>
                    <a:p>
                      <a:pPr algn="ctr">
                        <a:buNone/>
                      </a:pPr>
                      <a:r>
                        <a:rPr lang="zh-CN" altLang="en-US" sz="2000" dirty="0">
                          <a:latin typeface="Times New Roman" panose="02020603050405020304" pitchFamily="18" charset="0"/>
                        </a:rPr>
                        <a:t>时间</a:t>
                      </a:r>
                      <a:endParaRPr lang="zh-CN" altLang="en-US" sz="2000" dirty="0">
                        <a:latin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2016.10</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2017.6</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2017.11</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2018.6</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2018.11</a:t>
                      </a:r>
                      <a:endParaRPr lang="en-US" altLang="zh-CN" sz="200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2019.6</a:t>
                      </a:r>
                      <a:endParaRPr lang="en-US" altLang="zh-CN" sz="200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2020.1</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2020.7</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2020.1</a:t>
                      </a:r>
                      <a:endParaRPr lang="en-US" altLang="zh-CN" sz="2000" dirty="0">
                        <a:latin typeface="Times New Roman" panose="02020603050405020304" pitchFamily="18" charset="0"/>
                        <a:cs typeface="Times New Roman" panose="02020603050405020304" pitchFamily="18" charset="0"/>
                      </a:endParaRPr>
                    </a:p>
                  </a:txBody>
                  <a:tcPr/>
                </a:tc>
              </a:tr>
              <a:tr h="587738">
                <a:tc>
                  <a:txBody>
                    <a:bodyPr/>
                    <a:lstStyle/>
                    <a:p>
                      <a:pPr algn="ctr">
                        <a:buNone/>
                      </a:pPr>
                      <a:r>
                        <a:rPr lang="zh-CN" altLang="en-US" sz="2000" dirty="0">
                          <a:latin typeface="Times New Roman" panose="02020603050405020304" pitchFamily="18" charset="0"/>
                          <a:cs typeface="Times New Roman" panose="02020603050405020304" pitchFamily="18" charset="0"/>
                        </a:rPr>
                        <a:t>体裁</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说明文</a:t>
                      </a:r>
                      <a:endParaRPr lang="zh-CN" altLang="en-US" sz="200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说明文</a:t>
                      </a:r>
                      <a:endParaRPr lang="zh-CN" altLang="en-US" sz="200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说明文</a:t>
                      </a:r>
                      <a:endParaRPr lang="zh-CN" altLang="en-US" sz="2000" dirty="0">
                        <a:latin typeface="Times New Roman" panose="02020603050405020304" pitchFamily="18" charset="0"/>
                        <a:cs typeface="Times New Roman" panose="02020603050405020304" pitchFamily="18" charset="0"/>
                      </a:endParaRPr>
                    </a:p>
                  </a:txBody>
                  <a:tcPr/>
                </a:tc>
              </a:tr>
              <a:tr h="1331045">
                <a:tc>
                  <a:txBody>
                    <a:bodyPr/>
                    <a:lstStyle/>
                    <a:p>
                      <a:pPr algn="ctr">
                        <a:buNone/>
                      </a:pPr>
                      <a:r>
                        <a:rPr lang="zh-CN" altLang="en-US" sz="2000">
                          <a:latin typeface="Times New Roman" panose="02020603050405020304" pitchFamily="18" charset="0"/>
                          <a:cs typeface="Times New Roman" panose="02020603050405020304" pitchFamily="18" charset="0"/>
                        </a:rPr>
                        <a:t>主题</a:t>
                      </a:r>
                      <a:endParaRPr lang="zh-CN" altLang="en-US" sz="200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青少年如何丰富生活</a:t>
                      </a:r>
                      <a:endParaRPr lang="zh-CN" altLang="en-US" sz="200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如何做接头随机采访</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如何记住所读的内容</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如何和新邻居相处</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a:latin typeface="Times New Roman" panose="02020603050405020304" pitchFamily="18" charset="0"/>
                          <a:cs typeface="Times New Roman" panose="02020603050405020304" pitchFamily="18" charset="0"/>
                        </a:rPr>
                        <a:t>社交方式要因人而异</a:t>
                      </a:r>
                      <a:endParaRPr lang="zh-CN" altLang="en-US" sz="200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披头士乐队的发展及影响</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世界水日及节约用水</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我如何克服孤独</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排队的原理和艺术</a:t>
                      </a:r>
                      <a:endParaRPr lang="zh-CN" altLang="en-US" sz="2000" dirty="0">
                        <a:latin typeface="Times New Roman" panose="02020603050405020304" pitchFamily="18" charset="0"/>
                        <a:cs typeface="Times New Roman" panose="02020603050405020304" pitchFamily="18" charset="0"/>
                      </a:endParaRPr>
                    </a:p>
                  </a:txBody>
                  <a:tcPr/>
                </a:tc>
              </a:tr>
              <a:tr h="395019">
                <a:tc>
                  <a:txBody>
                    <a:bodyPr/>
                    <a:lstStyle/>
                    <a:p>
                      <a:pPr algn="ctr">
                        <a:buNone/>
                      </a:pP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000" dirty="0">
                          <a:latin typeface="Times New Roman" panose="02020603050405020304" pitchFamily="18" charset="0"/>
                          <a:cs typeface="Times New Roman" panose="02020603050405020304" pitchFamily="18" charset="0"/>
                        </a:rPr>
                        <a:t>小标题</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txBody>
                  <a:tcPr/>
                </a:tc>
              </a:tr>
            </a:tbl>
          </a:graphicData>
        </a:graphic>
      </p:graphicFrame>
      <p:sp>
        <p:nvSpPr>
          <p:cNvPr id="7" name="流程图: 过程 6"/>
          <p:cNvSpPr/>
          <p:nvPr/>
        </p:nvSpPr>
        <p:spPr>
          <a:xfrm>
            <a:off x="1070942" y="4711424"/>
            <a:ext cx="9762710" cy="54292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700" dirty="0">
                <a:solidFill>
                  <a:schemeClr val="bg1"/>
                </a:solidFill>
                <a:latin typeface="Times New Roman" panose="02020603050405020304" pitchFamily="18" charset="0"/>
                <a:cs typeface="Times New Roman" panose="02020603050405020304" pitchFamily="18" charset="0"/>
              </a:rPr>
              <a:t>1. </a:t>
            </a:r>
            <a:r>
              <a:rPr lang="zh-CN" altLang="en-US" sz="2700" b="1" dirty="0">
                <a:solidFill>
                  <a:schemeClr val="bg1"/>
                </a:solidFill>
                <a:latin typeface="Times New Roman" panose="02020603050405020304" pitchFamily="18" charset="0"/>
                <a:cs typeface="Times New Roman" panose="02020603050405020304" pitchFamily="18" charset="0"/>
              </a:rPr>
              <a:t>变：</a:t>
            </a:r>
            <a:r>
              <a:rPr lang="zh-CN" altLang="en-US" sz="2700" dirty="0">
                <a:solidFill>
                  <a:schemeClr val="bg1"/>
                </a:solidFill>
                <a:latin typeface="Times New Roman" panose="02020603050405020304" pitchFamily="18" charset="0"/>
                <a:cs typeface="Times New Roman" panose="02020603050405020304" pitchFamily="18" charset="0"/>
              </a:rPr>
              <a:t>说明文类型逐渐由单一的</a:t>
            </a:r>
            <a:r>
              <a:rPr lang="en-US" altLang="zh-CN" sz="2700" b="1" dirty="0">
                <a:solidFill>
                  <a:schemeClr val="bg1"/>
                </a:solidFill>
                <a:latin typeface="Times New Roman" panose="02020603050405020304" pitchFamily="18" charset="0"/>
                <a:cs typeface="Times New Roman" panose="02020603050405020304" pitchFamily="18" charset="0"/>
              </a:rPr>
              <a:t>How-to</a:t>
            </a:r>
            <a:r>
              <a:rPr lang="zh-CN" altLang="en-US" sz="2700" b="1" dirty="0">
                <a:solidFill>
                  <a:schemeClr val="bg1"/>
                </a:solidFill>
                <a:latin typeface="Times New Roman" panose="02020603050405020304" pitchFamily="18" charset="0"/>
                <a:cs typeface="Times New Roman" panose="02020603050405020304" pitchFamily="18" charset="0"/>
              </a:rPr>
              <a:t>模式</a:t>
            </a:r>
            <a:r>
              <a:rPr lang="zh-CN" altLang="en-US" sz="2700" dirty="0">
                <a:solidFill>
                  <a:schemeClr val="bg1"/>
                </a:solidFill>
                <a:latin typeface="Times New Roman" panose="02020603050405020304" pitchFamily="18" charset="0"/>
                <a:cs typeface="Times New Roman" panose="02020603050405020304" pitchFamily="18" charset="0"/>
              </a:rPr>
              <a:t>向</a:t>
            </a:r>
            <a:r>
              <a:rPr lang="zh-CN" altLang="en-US" sz="2700" b="1" dirty="0">
                <a:solidFill>
                  <a:schemeClr val="bg1"/>
                </a:solidFill>
                <a:latin typeface="Times New Roman" panose="02020603050405020304" pitchFamily="18" charset="0"/>
                <a:cs typeface="Times New Roman" panose="02020603050405020304" pitchFamily="18" charset="0"/>
              </a:rPr>
              <a:t>多元模式</a:t>
            </a:r>
            <a:r>
              <a:rPr lang="zh-CN" altLang="en-US" sz="2700" dirty="0">
                <a:solidFill>
                  <a:schemeClr val="bg1"/>
                </a:solidFill>
                <a:latin typeface="Times New Roman" panose="02020603050405020304" pitchFamily="18" charset="0"/>
                <a:cs typeface="Times New Roman" panose="02020603050405020304" pitchFamily="18" charset="0"/>
              </a:rPr>
              <a:t>发展；</a:t>
            </a:r>
            <a:endParaRPr lang="zh-CN" altLang="en-US" sz="2700" dirty="0">
              <a:solidFill>
                <a:schemeClr val="bg1"/>
              </a:solidFill>
              <a:latin typeface="Times New Roman" panose="02020603050405020304" pitchFamily="18" charset="0"/>
              <a:cs typeface="Times New Roman" panose="02020603050405020304" pitchFamily="18" charset="0"/>
            </a:endParaRPr>
          </a:p>
        </p:txBody>
      </p:sp>
      <p:sp>
        <p:nvSpPr>
          <p:cNvPr id="8" name="流程图: 过程 7"/>
          <p:cNvSpPr/>
          <p:nvPr/>
        </p:nvSpPr>
        <p:spPr>
          <a:xfrm>
            <a:off x="1070942" y="5582836"/>
            <a:ext cx="8627110" cy="54292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700" dirty="0">
                <a:solidFill>
                  <a:schemeClr val="bg1"/>
                </a:solidFill>
                <a:latin typeface="Times New Roman" panose="02020603050405020304" pitchFamily="18" charset="0"/>
                <a:cs typeface="Times New Roman" panose="02020603050405020304" pitchFamily="18" charset="0"/>
              </a:rPr>
              <a:t>2. </a:t>
            </a:r>
            <a:r>
              <a:rPr lang="zh-CN" altLang="en-US" sz="2700" b="1" dirty="0">
                <a:solidFill>
                  <a:schemeClr val="bg1"/>
                </a:solidFill>
                <a:latin typeface="Times New Roman" panose="02020603050405020304" pitchFamily="18" charset="0"/>
                <a:cs typeface="Times New Roman" panose="02020603050405020304" pitchFamily="18" charset="0"/>
              </a:rPr>
              <a:t>不变：</a:t>
            </a:r>
            <a:r>
              <a:rPr lang="zh-CN" altLang="en-US" sz="2700" dirty="0">
                <a:solidFill>
                  <a:schemeClr val="bg1"/>
                </a:solidFill>
                <a:latin typeface="Times New Roman" panose="02020603050405020304" pitchFamily="18" charset="0"/>
                <a:cs typeface="Times New Roman" panose="02020603050405020304" pitchFamily="18" charset="0"/>
              </a:rPr>
              <a:t>考点仍旧设置在</a:t>
            </a:r>
            <a:r>
              <a:rPr lang="zh-CN" altLang="en-US" sz="2700" b="1" dirty="0">
                <a:solidFill>
                  <a:schemeClr val="bg1"/>
                </a:solidFill>
                <a:latin typeface="Times New Roman" panose="02020603050405020304" pitchFamily="18" charset="0"/>
                <a:cs typeface="Times New Roman" panose="02020603050405020304" pitchFamily="18" charset="0"/>
              </a:rPr>
              <a:t>主旨句</a:t>
            </a:r>
            <a:r>
              <a:rPr lang="zh-CN" altLang="en-US" sz="2700" dirty="0">
                <a:solidFill>
                  <a:schemeClr val="bg1"/>
                </a:solidFill>
                <a:latin typeface="Times New Roman" panose="02020603050405020304" pitchFamily="18" charset="0"/>
                <a:cs typeface="Times New Roman" panose="02020603050405020304" pitchFamily="18" charset="0"/>
              </a:rPr>
              <a:t>和</a:t>
            </a:r>
            <a:r>
              <a:rPr lang="zh-CN" altLang="en-US" sz="2700" b="1" dirty="0">
                <a:solidFill>
                  <a:schemeClr val="bg1"/>
                </a:solidFill>
                <a:latin typeface="Times New Roman" panose="02020603050405020304" pitchFamily="18" charset="0"/>
                <a:cs typeface="Times New Roman" panose="02020603050405020304" pitchFamily="18" charset="0"/>
              </a:rPr>
              <a:t>过渡或细节注释</a:t>
            </a:r>
            <a:r>
              <a:rPr lang="zh-CN" altLang="en-US" sz="2700" dirty="0">
                <a:solidFill>
                  <a:schemeClr val="bg1"/>
                </a:solidFill>
                <a:latin typeface="Times New Roman" panose="02020603050405020304" pitchFamily="18" charset="0"/>
                <a:cs typeface="Times New Roman" panose="02020603050405020304" pitchFamily="18" charset="0"/>
              </a:rPr>
              <a:t>上。</a:t>
            </a:r>
            <a:endParaRPr lang="zh-CN" altLang="en-US" sz="27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0" y="3430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7600" y="405775"/>
            <a:ext cx="5399235" cy="553998"/>
          </a:xfrm>
          <a:prstGeom prst="rect">
            <a:avLst/>
          </a:prstGeom>
          <a:noFill/>
        </p:spPr>
        <p:txBody>
          <a:bodyPr wrap="non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1</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）明确语篇结构和语篇模式</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4"/>
          <p:cNvPicPr>
            <a:picLocks noChangeAspect="1"/>
          </p:cNvPicPr>
          <p:nvPr/>
        </p:nvPicPr>
        <p:blipFill>
          <a:blip r:embed="rId1"/>
          <a:srcRect b="33942"/>
          <a:stretch>
            <a:fillRect/>
          </a:stretch>
        </p:blipFill>
        <p:spPr>
          <a:xfrm>
            <a:off x="1502410" y="1844398"/>
            <a:ext cx="8178165" cy="4617720"/>
          </a:xfrm>
          <a:prstGeom prst="rect">
            <a:avLst/>
          </a:prstGeom>
          <a:noFill/>
          <a:ln w="9525">
            <a:noFill/>
          </a:ln>
        </p:spPr>
      </p:pic>
      <p:sp>
        <p:nvSpPr>
          <p:cNvPr id="2" name="矩形 1"/>
          <p:cNvSpPr/>
          <p:nvPr/>
        </p:nvSpPr>
        <p:spPr>
          <a:xfrm>
            <a:off x="2160905" y="2419708"/>
            <a:ext cx="430530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话气泡: 矩形 24"/>
          <p:cNvSpPr/>
          <p:nvPr/>
        </p:nvSpPr>
        <p:spPr>
          <a:xfrm>
            <a:off x="6166167" y="1286580"/>
            <a:ext cx="3081655" cy="761365"/>
          </a:xfrm>
          <a:prstGeom prst="wedgeRectCallout">
            <a:avLst>
              <a:gd name="adj1" fmla="val -41098"/>
              <a:gd name="adj2" fmla="val 8200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Times New Roman" panose="02020603050405020304" pitchFamily="18" charset="0"/>
                <a:cs typeface="Times New Roman" panose="02020603050405020304" pitchFamily="18" charset="0"/>
              </a:rPr>
              <a:t>TOPIC</a:t>
            </a:r>
            <a:r>
              <a:rPr lang="en-US" altLang="zh-CN" sz="2400" b="1" dirty="0">
                <a:solidFill>
                  <a:schemeClr val="bg1"/>
                </a:solidFill>
                <a:latin typeface="Times New Roman" panose="02020603050405020304" pitchFamily="18" charset="0"/>
                <a:cs typeface="Times New Roman" panose="02020603050405020304" pitchFamily="18" charset="0"/>
              </a:rPr>
              <a:t> SENTENCE</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a:t>
            </a:r>
            <a:r>
              <a:rPr lang="en-US" altLang="zh-CN" sz="2400" b="1" dirty="0">
                <a:solidFill>
                  <a:srgbClr val="C00000"/>
                </a:solidFill>
                <a:latin typeface="Times New Roman" panose="02020603050405020304" pitchFamily="18" charset="0"/>
                <a:cs typeface="Times New Roman" panose="02020603050405020304" pitchFamily="18" charset="0"/>
              </a:rPr>
              <a:t>Main </a:t>
            </a:r>
            <a:r>
              <a:rPr lang="en-US" altLang="zh-CN" sz="2400" b="1" dirty="0">
                <a:solidFill>
                  <a:schemeClr val="bg1"/>
                </a:solidFill>
                <a:latin typeface="Times New Roman" panose="02020603050405020304" pitchFamily="18" charset="0"/>
                <a:cs typeface="Times New Roman" panose="02020603050405020304" pitchFamily="18" charset="0"/>
              </a:rPr>
              <a:t>Point)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1964690" y="2708633"/>
            <a:ext cx="720090"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83740" y="3821153"/>
            <a:ext cx="1643380"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55165" y="4711423"/>
            <a:ext cx="3569335"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36115" y="5860773"/>
            <a:ext cx="1496060" cy="28892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大括号 11"/>
          <p:cNvSpPr/>
          <p:nvPr/>
        </p:nvSpPr>
        <p:spPr>
          <a:xfrm>
            <a:off x="1286510" y="2884528"/>
            <a:ext cx="524510" cy="3173095"/>
          </a:xfrm>
          <a:prstGeom prst="leftBrace">
            <a:avLst/>
          </a:prstGeom>
          <a:ln w="28575" cmpd="sng">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对话气泡: 矩形 24"/>
          <p:cNvSpPr/>
          <p:nvPr/>
        </p:nvSpPr>
        <p:spPr>
          <a:xfrm>
            <a:off x="462280" y="3048000"/>
            <a:ext cx="1030605" cy="800735"/>
          </a:xfrm>
          <a:prstGeom prst="wedgeRectCallout">
            <a:avLst>
              <a:gd name="adj1" fmla="val 55298"/>
              <a:gd name="adj2" fmla="val 6015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Times New Roman" panose="02020603050405020304" pitchFamily="18" charset="0"/>
                <a:cs typeface="Times New Roman" panose="02020603050405020304" pitchFamily="18" charset="0"/>
              </a:rPr>
              <a:t>Sub</a:t>
            </a:r>
            <a:r>
              <a:rPr lang="en-US" altLang="zh-CN" sz="2400" b="1" dirty="0">
                <a:solidFill>
                  <a:schemeClr val="bg1"/>
                </a:solidFill>
                <a:latin typeface="Times New Roman" panose="02020603050405020304" pitchFamily="18" charset="0"/>
                <a:cs typeface="Times New Roman" panose="02020603050405020304" pitchFamily="18" charset="0"/>
              </a:rPr>
              <a:t>-</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points</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5" name="对话气泡: 矩形 24"/>
          <p:cNvSpPr/>
          <p:nvPr/>
        </p:nvSpPr>
        <p:spPr>
          <a:xfrm>
            <a:off x="6297930" y="3486508"/>
            <a:ext cx="2847975" cy="397510"/>
          </a:xfrm>
          <a:prstGeom prst="wedgeRectCallout">
            <a:avLst>
              <a:gd name="adj1" fmla="val -51337"/>
              <a:gd name="adj2" fmla="val 14520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Times New Roman" panose="02020603050405020304" pitchFamily="18" charset="0"/>
                <a:cs typeface="Times New Roman" panose="02020603050405020304" pitchFamily="18" charset="0"/>
              </a:rPr>
              <a:t>supporting </a:t>
            </a:r>
            <a:r>
              <a:rPr lang="en-US" altLang="zh-CN" sz="2400" b="1" dirty="0">
                <a:solidFill>
                  <a:schemeClr val="bg1"/>
                </a:solidFill>
                <a:latin typeface="Times New Roman" panose="02020603050405020304" pitchFamily="18" charset="0"/>
                <a:cs typeface="Times New Roman" panose="02020603050405020304" pitchFamily="18" charset="0"/>
              </a:rPr>
              <a:t>details</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87747" name="Picture 3" descr="C:\Users\Administrator\Desktop\文本结构与序号\01.png"/>
          <p:cNvPicPr>
            <a:picLocks noChangeAspect="1" noChangeArrowheads="1"/>
          </p:cNvPicPr>
          <p:nvPr/>
        </p:nvPicPr>
        <p:blipFill>
          <a:blip r:embed="rId2"/>
          <a:srcRect/>
          <a:stretch>
            <a:fillRect/>
          </a:stretch>
        </p:blipFill>
        <p:spPr bwMode="auto">
          <a:xfrm>
            <a:off x="9450070" y="2298423"/>
            <a:ext cx="2275840" cy="1276985"/>
          </a:xfrm>
          <a:prstGeom prst="rect">
            <a:avLst/>
          </a:prstGeom>
        </p:spPr>
        <p:style>
          <a:lnRef idx="2">
            <a:schemeClr val="accent5"/>
          </a:lnRef>
          <a:fillRef idx="1">
            <a:schemeClr val="lt1"/>
          </a:fillRef>
          <a:effectRef idx="0">
            <a:schemeClr val="accent5"/>
          </a:effectRef>
          <a:fontRef idx="minor">
            <a:schemeClr val="dk1"/>
          </a:fontRef>
        </p:style>
      </p:pic>
      <p:pic>
        <p:nvPicPr>
          <p:cNvPr id="21" name="内容占位符 20"/>
          <p:cNvPicPr>
            <a:picLocks noGrp="1" noChangeAspect="1"/>
          </p:cNvPicPr>
          <p:nvPr>
            <p:ph idx="1"/>
          </p:nvPr>
        </p:nvPicPr>
        <p:blipFill>
          <a:blip r:embed="rId3"/>
          <a:stretch>
            <a:fillRect/>
          </a:stretch>
        </p:blipFill>
        <p:spPr>
          <a:xfrm>
            <a:off x="9450070" y="4005938"/>
            <a:ext cx="2235835" cy="1699895"/>
          </a:xfrm>
          <a:prstGeom prst="rect">
            <a:avLst/>
          </a:prstGeom>
        </p:spPr>
      </p:pic>
      <p:sp>
        <p:nvSpPr>
          <p:cNvPr id="22" name="文本框 21"/>
          <p:cNvSpPr txBox="1"/>
          <p:nvPr/>
        </p:nvSpPr>
        <p:spPr>
          <a:xfrm>
            <a:off x="671785" y="1054723"/>
            <a:ext cx="3761068"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600" b="1" dirty="0">
                <a:solidFill>
                  <a:schemeClr val="bg1"/>
                </a:solidFill>
                <a:latin typeface="Times New Roman" panose="02020603050405020304" pitchFamily="18" charset="0"/>
                <a:cs typeface="Times New Roman" panose="02020603050405020304" pitchFamily="18" charset="0"/>
              </a:rPr>
              <a:t>1-2</a:t>
            </a:r>
            <a:r>
              <a:rPr lang="zh-CN" altLang="en-US" sz="2600" b="1" dirty="0">
                <a:solidFill>
                  <a:schemeClr val="bg1"/>
                </a:solidFill>
                <a:latin typeface="Times New Roman" panose="02020603050405020304" pitchFamily="18" charset="0"/>
                <a:cs typeface="Times New Roman" panose="02020603050405020304" pitchFamily="18" charset="0"/>
              </a:rPr>
              <a:t>）</a:t>
            </a:r>
            <a:r>
              <a:rPr lang="en-US" altLang="zh-CN" sz="2600" b="1" dirty="0">
                <a:solidFill>
                  <a:schemeClr val="bg1"/>
                </a:solidFill>
                <a:latin typeface="Times New Roman" panose="02020603050405020304" pitchFamily="18" charset="0"/>
                <a:cs typeface="Times New Roman" panose="02020603050405020304" pitchFamily="18" charset="0"/>
              </a:rPr>
              <a:t>How-to</a:t>
            </a:r>
            <a:r>
              <a:rPr lang="zh-CN" altLang="en-US" sz="2600" b="1" dirty="0">
                <a:solidFill>
                  <a:schemeClr val="bg1"/>
                </a:solidFill>
                <a:latin typeface="Times New Roman" panose="02020603050405020304" pitchFamily="18" charset="0"/>
                <a:cs typeface="Times New Roman" panose="02020603050405020304" pitchFamily="18" charset="0"/>
              </a:rPr>
              <a:t>类说明文</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247065"/>
    </mc:Choice>
    <mc:Fallback>
      <p:transition spd="slow" advTm="24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87747"/>
                                        </p:tgtEl>
                                        <p:attrNameLst>
                                          <p:attrName>style.visibility</p:attrName>
                                        </p:attrNameLst>
                                      </p:cBhvr>
                                      <p:to>
                                        <p:strVal val="visible"/>
                                      </p:to>
                                    </p:set>
                                    <p:anim calcmode="lin" valueType="num">
                                      <p:cBhvr additive="base">
                                        <p:cTn id="53" dur="500" fill="hold"/>
                                        <p:tgtEl>
                                          <p:spTgt spid="287747"/>
                                        </p:tgtEl>
                                        <p:attrNameLst>
                                          <p:attrName>ppt_x</p:attrName>
                                        </p:attrNameLst>
                                      </p:cBhvr>
                                      <p:tavLst>
                                        <p:tav tm="0">
                                          <p:val>
                                            <p:strVal val="#ppt_x"/>
                                          </p:val>
                                        </p:tav>
                                        <p:tav tm="100000">
                                          <p:val>
                                            <p:strVal val="#ppt_x"/>
                                          </p:val>
                                        </p:tav>
                                      </p:tavLst>
                                    </p:anim>
                                    <p:anim calcmode="lin" valueType="num">
                                      <p:cBhvr additive="base">
                                        <p:cTn id="54" dur="500" fill="hold"/>
                                        <p:tgtEl>
                                          <p:spTgt spid="28774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3" grpId="0" bldLvl="0" animBg="1"/>
      <p:bldP spid="3" grpId="0" animBg="1"/>
      <p:bldP spid="4" grpId="0" animBg="1"/>
      <p:bldP spid="8" grpId="0" animBg="1"/>
      <p:bldP spid="9" grpId="0" animBg="1"/>
      <p:bldP spid="12" grpId="0" animBg="1"/>
      <p:bldP spid="14" grpId="0" bldLvl="0" animBg="1"/>
      <p:bldP spid="1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11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1"/>
          <a:stretch>
            <a:fillRect/>
          </a:stretch>
        </p:blipFill>
        <p:spPr>
          <a:xfrm>
            <a:off x="375996" y="513570"/>
            <a:ext cx="11479763" cy="5035732"/>
          </a:xfrm>
          <a:prstGeom prst="rect">
            <a:avLst/>
          </a:prstGeom>
        </p:spPr>
      </p:pic>
      <p:pic>
        <p:nvPicPr>
          <p:cNvPr id="3" name="图片 2"/>
          <p:cNvPicPr>
            <a:picLocks noChangeAspect="1"/>
          </p:cNvPicPr>
          <p:nvPr/>
        </p:nvPicPr>
        <p:blipFill>
          <a:blip r:embed="rId2"/>
          <a:stretch>
            <a:fillRect/>
          </a:stretch>
        </p:blipFill>
        <p:spPr>
          <a:xfrm>
            <a:off x="8997427" y="557006"/>
            <a:ext cx="2699274" cy="2052036"/>
          </a:xfrm>
          <a:prstGeom prst="rect">
            <a:avLst/>
          </a:prstGeom>
        </p:spPr>
      </p:pic>
      <p:sp>
        <p:nvSpPr>
          <p:cNvPr id="9" name="对话气泡: 矩形 24"/>
          <p:cNvSpPr/>
          <p:nvPr/>
        </p:nvSpPr>
        <p:spPr>
          <a:xfrm>
            <a:off x="4417585" y="1012537"/>
            <a:ext cx="3126215" cy="570487"/>
          </a:xfrm>
          <a:prstGeom prst="wedgeRectCallout">
            <a:avLst>
              <a:gd name="adj1" fmla="val -38188"/>
              <a:gd name="adj2" fmla="val 99922"/>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tips, advice, how to? </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2052266" y="2110945"/>
            <a:ext cx="3235352" cy="407126"/>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5509" y="2765486"/>
            <a:ext cx="967105" cy="424975"/>
          </a:xfrm>
          <a:prstGeom prst="rect">
            <a:avLst/>
          </a:prstGeom>
          <a:no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flipH="1">
            <a:off x="1972614" y="2518071"/>
            <a:ext cx="126352" cy="247415"/>
          </a:xfrm>
          <a:prstGeom prst="straightConnector1">
            <a:avLst/>
          </a:prstGeom>
          <a:ln w="254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7" name="对话气泡: 矩形 24"/>
          <p:cNvSpPr/>
          <p:nvPr/>
        </p:nvSpPr>
        <p:spPr>
          <a:xfrm>
            <a:off x="2098966" y="3252339"/>
            <a:ext cx="3695547" cy="961852"/>
          </a:xfrm>
          <a:prstGeom prst="wedgeRectCallout">
            <a:avLst>
              <a:gd name="adj1" fmla="val -63304"/>
              <a:gd name="adj2" fmla="val -30744"/>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是否也有表示次序的信号词</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8" name="对话气泡: 矩形 24"/>
          <p:cNvSpPr/>
          <p:nvPr/>
        </p:nvSpPr>
        <p:spPr>
          <a:xfrm>
            <a:off x="1489061" y="4895927"/>
            <a:ext cx="3695547" cy="961852"/>
          </a:xfrm>
          <a:prstGeom prst="wedgeRectCallout">
            <a:avLst>
              <a:gd name="adj1" fmla="val -48244"/>
              <a:gd name="adj2" fmla="val -94811"/>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Conclusion </a:t>
            </a:r>
            <a:endParaRPr lang="en-US" altLang="zh-CN" sz="2800" b="1" dirty="0">
              <a:solidFill>
                <a:schemeClr val="bg1"/>
              </a:solidFill>
              <a:latin typeface="Times New Roman" panose="02020603050405020304" pitchFamily="18" charset="0"/>
              <a:cs typeface="Times New Roman" panose="02020603050405020304" pitchFamily="18" charset="0"/>
            </a:endParaRPr>
          </a:p>
          <a:p>
            <a:pPr algn="ctr"/>
            <a:r>
              <a:rPr lang="en-US" altLang="zh-CN" sz="2800" b="1" dirty="0">
                <a:solidFill>
                  <a:schemeClr val="bg1"/>
                </a:solidFill>
                <a:latin typeface="Times New Roman" panose="02020603050405020304" pitchFamily="18" charset="0"/>
                <a:cs typeface="Times New Roman" panose="02020603050405020304" pitchFamily="18" charset="0"/>
              </a:rPr>
              <a:t>(</a:t>
            </a:r>
            <a:r>
              <a:rPr lang="zh-CN" altLang="en-US" sz="2800" b="1" dirty="0">
                <a:solidFill>
                  <a:schemeClr val="bg1"/>
                </a:solidFill>
                <a:latin typeface="Times New Roman" panose="02020603050405020304" pitchFamily="18" charset="0"/>
                <a:cs typeface="Times New Roman" panose="02020603050405020304" pitchFamily="18" charset="0"/>
              </a:rPr>
              <a:t>总结性语句</a:t>
            </a:r>
            <a:r>
              <a:rPr lang="en-US" altLang="zh-CN" sz="2800" b="1" dirty="0">
                <a:solidFill>
                  <a:schemeClr val="bg1"/>
                </a:solidFill>
                <a:latin typeface="Times New Roman" panose="02020603050405020304" pitchFamily="18" charset="0"/>
                <a:cs typeface="Times New Roman" panose="02020603050405020304" pitchFamily="18" charset="0"/>
              </a:rPr>
              <a:t>)</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animBg="1"/>
      <p:bldP spid="17" grpId="0" bldLvl="0" animBg="1"/>
      <p:bldP spid="18"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28" y="317182"/>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内容占位符 17"/>
          <p:cNvPicPr>
            <a:picLocks noGrp="1" noChangeAspect="1"/>
          </p:cNvPicPr>
          <p:nvPr>
            <p:ph idx="1"/>
          </p:nvPr>
        </p:nvPicPr>
        <p:blipFill>
          <a:blip r:embed="rId1"/>
          <a:stretch>
            <a:fillRect/>
          </a:stretch>
        </p:blipFill>
        <p:spPr>
          <a:xfrm>
            <a:off x="577215" y="1187450"/>
            <a:ext cx="7954010" cy="4926965"/>
          </a:xfrm>
          <a:prstGeom prst="rect">
            <a:avLst/>
          </a:prstGeom>
        </p:spPr>
      </p:pic>
      <p:sp>
        <p:nvSpPr>
          <p:cNvPr id="19" name="矩形 18"/>
          <p:cNvSpPr/>
          <p:nvPr/>
        </p:nvSpPr>
        <p:spPr>
          <a:xfrm>
            <a:off x="6894830" y="1459230"/>
            <a:ext cx="119380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43940" y="2029460"/>
            <a:ext cx="106680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91430" y="2318385"/>
            <a:ext cx="1351280"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672840" y="4048125"/>
            <a:ext cx="1990725" cy="2889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endCxn id="20" idx="3"/>
          </p:cNvCxnSpPr>
          <p:nvPr/>
        </p:nvCxnSpPr>
        <p:spPr>
          <a:xfrm flipH="1">
            <a:off x="2110740" y="1610360"/>
            <a:ext cx="4784090" cy="563880"/>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22" idx="1"/>
          </p:cNvCxnSpPr>
          <p:nvPr/>
        </p:nvCxnSpPr>
        <p:spPr>
          <a:xfrm>
            <a:off x="2117725" y="2197100"/>
            <a:ext cx="2973705" cy="266065"/>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23" idx="0"/>
          </p:cNvCxnSpPr>
          <p:nvPr/>
        </p:nvCxnSpPr>
        <p:spPr>
          <a:xfrm flipH="1">
            <a:off x="4668520" y="2463165"/>
            <a:ext cx="422910" cy="1584960"/>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pic>
        <p:nvPicPr>
          <p:cNvPr id="56323" name="Picture 2" descr="C:\Users\Administrator\Desktop\文本结构与序号\07.png"/>
          <p:cNvPicPr>
            <a:picLocks noGrp="1" noChangeAspect="1"/>
          </p:cNvPicPr>
          <p:nvPr/>
        </p:nvPicPr>
        <p:blipFill>
          <a:blip r:embed="rId2"/>
          <a:srcRect l="17712" r="15266"/>
          <a:stretch>
            <a:fillRect/>
          </a:stretch>
        </p:blipFill>
        <p:spPr>
          <a:xfrm>
            <a:off x="8531225" y="2221865"/>
            <a:ext cx="1078865" cy="2857500"/>
          </a:xfrm>
          <a:prstGeom prst="rect">
            <a:avLst/>
          </a:prstGeom>
          <a:noFill/>
          <a:ln w="9525">
            <a:noFill/>
          </a:ln>
        </p:spPr>
      </p:pic>
      <p:sp>
        <p:nvSpPr>
          <p:cNvPr id="39" name="矩形 38"/>
          <p:cNvSpPr/>
          <p:nvPr/>
        </p:nvSpPr>
        <p:spPr>
          <a:xfrm>
            <a:off x="9835184" y="152302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时间</a:t>
            </a:r>
            <a:endParaRPr lang="zh-CN" altLang="en-US" sz="3200" b="1" dirty="0"/>
          </a:p>
        </p:txBody>
      </p:sp>
      <p:sp>
        <p:nvSpPr>
          <p:cNvPr id="29" name="矩形 28"/>
          <p:cNvSpPr/>
          <p:nvPr/>
        </p:nvSpPr>
        <p:spPr>
          <a:xfrm>
            <a:off x="9835184" y="225073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过程</a:t>
            </a:r>
            <a:endParaRPr lang="zh-CN" altLang="en-US" sz="3200" b="1" dirty="0"/>
          </a:p>
        </p:txBody>
      </p:sp>
      <p:sp>
        <p:nvSpPr>
          <p:cNvPr id="30" name="矩形 29"/>
          <p:cNvSpPr/>
          <p:nvPr/>
        </p:nvSpPr>
        <p:spPr>
          <a:xfrm>
            <a:off x="9835184" y="296447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因果</a:t>
            </a:r>
            <a:endParaRPr lang="zh-CN" altLang="en-US" sz="3200" b="1" dirty="0"/>
          </a:p>
        </p:txBody>
      </p:sp>
      <p:sp>
        <p:nvSpPr>
          <p:cNvPr id="31" name="矩形 30"/>
          <p:cNvSpPr/>
          <p:nvPr/>
        </p:nvSpPr>
        <p:spPr>
          <a:xfrm>
            <a:off x="9835184" y="3668691"/>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对比</a:t>
            </a:r>
            <a:endParaRPr lang="zh-CN" altLang="en-US" sz="3200" b="1" dirty="0"/>
          </a:p>
        </p:txBody>
      </p:sp>
      <p:sp>
        <p:nvSpPr>
          <p:cNvPr id="32" name="矩形 31"/>
          <p:cNvSpPr/>
          <p:nvPr/>
        </p:nvSpPr>
        <p:spPr>
          <a:xfrm>
            <a:off x="9835184" y="440719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定义</a:t>
            </a:r>
            <a:endParaRPr lang="zh-CN" altLang="en-US" sz="3200" b="1" dirty="0"/>
          </a:p>
        </p:txBody>
      </p:sp>
      <p:sp>
        <p:nvSpPr>
          <p:cNvPr id="33" name="矩形 32"/>
          <p:cNvSpPr/>
          <p:nvPr/>
        </p:nvSpPr>
        <p:spPr>
          <a:xfrm>
            <a:off x="9835184" y="5146336"/>
            <a:ext cx="999490" cy="583565"/>
          </a:xfrm>
          <a:prstGeom prst="rect">
            <a:avLst/>
          </a:prstGeom>
          <a:solidFill>
            <a:srgbClr val="4AA44A"/>
          </a:solidFill>
          <a:ln>
            <a:solidFill>
              <a:srgbClr val="4AA44A"/>
            </a:solidFill>
          </a:ln>
        </p:spPr>
        <p:txBody>
          <a:bodyPr wrap="none">
            <a:spAutoFit/>
          </a:bodyPr>
          <a:lstStyle/>
          <a:p>
            <a:pPr indent="0">
              <a:buFont typeface="Wingdings" panose="05000000000000000000" pitchFamily="2" charset="2"/>
              <a:buNone/>
            </a:pPr>
            <a:r>
              <a:rPr lang="zh-CN" altLang="en-US" sz="3200" b="1" dirty="0"/>
              <a:t>分类</a:t>
            </a:r>
            <a:endParaRPr lang="zh-CN" altLang="en-US" sz="3200" b="1" dirty="0"/>
          </a:p>
        </p:txBody>
      </p:sp>
      <p:sp>
        <p:nvSpPr>
          <p:cNvPr id="21" name="文本框 20"/>
          <p:cNvSpPr txBox="1"/>
          <p:nvPr/>
        </p:nvSpPr>
        <p:spPr>
          <a:xfrm>
            <a:off x="719448" y="461371"/>
            <a:ext cx="3305899" cy="523220"/>
          </a:xfrm>
          <a:prstGeom prst="rect">
            <a:avLst/>
          </a:prstGeom>
          <a:solidFill>
            <a:schemeClr val="accent3">
              <a:lumMod val="20000"/>
              <a:lumOff val="80000"/>
            </a:schemeClr>
          </a:solidFill>
        </p:spPr>
        <p:txBody>
          <a:bodyPr wrap="square" rtlCol="0" anchor="t">
            <a:spAutoFit/>
          </a:bodyPr>
          <a:lstStyle/>
          <a:p>
            <a:r>
              <a:rPr lang="zh-CN" altLang="en-US" sz="2800" b="1" dirty="0">
                <a:solidFill>
                  <a:schemeClr val="bg1"/>
                </a:solidFill>
                <a:latin typeface="Times New Roman" panose="020206030504050203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cs typeface="Times New Roman" panose="02020603050405020304" pitchFamily="18" charset="0"/>
              </a:rPr>
              <a:t>1-2</a:t>
            </a:r>
            <a:r>
              <a:rPr lang="zh-CN" altLang="en-US" sz="2800" b="1" dirty="0">
                <a:solidFill>
                  <a:schemeClr val="bg1"/>
                </a:solidFill>
                <a:latin typeface="Times New Roman" panose="02020603050405020304" pitchFamily="18" charset="0"/>
                <a:cs typeface="Times New Roman" panose="02020603050405020304" pitchFamily="18" charset="0"/>
              </a:rPr>
              <a:t>）其他说明文</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66301"/>
    </mc:Choice>
    <mc:Fallback>
      <p:transition spd="slow" advTm="1663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323"/>
                                        </p:tgtEl>
                                        <p:attrNameLst>
                                          <p:attrName>style.visibility</p:attrName>
                                        </p:attrNameLst>
                                      </p:cBhvr>
                                      <p:to>
                                        <p:strVal val="visible"/>
                                      </p:to>
                                    </p:set>
                                    <p:anim calcmode="lin" valueType="num">
                                      <p:cBhvr additive="base">
                                        <p:cTn id="43" dur="500" fill="hold"/>
                                        <p:tgtEl>
                                          <p:spTgt spid="56323"/>
                                        </p:tgtEl>
                                        <p:attrNameLst>
                                          <p:attrName>ppt_x</p:attrName>
                                        </p:attrNameLst>
                                      </p:cBhvr>
                                      <p:tavLst>
                                        <p:tav tm="0">
                                          <p:val>
                                            <p:strVal val="#ppt_x"/>
                                          </p:val>
                                        </p:tav>
                                        <p:tav tm="100000">
                                          <p:val>
                                            <p:strVal val="#ppt_x"/>
                                          </p:val>
                                        </p:tav>
                                      </p:tavLst>
                                    </p:anim>
                                    <p:anim calcmode="lin" valueType="num">
                                      <p:cBhvr additive="base">
                                        <p:cTn id="44" dur="500" fill="hold"/>
                                        <p:tgtEl>
                                          <p:spTgt spid="563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animBg="1"/>
      <p:bldP spid="22" grpId="0" animBg="1"/>
      <p:bldP spid="23" grpId="0" animBg="1"/>
      <p:bldP spid="39" grpId="0" animBg="1"/>
      <p:bldP spid="29" grpId="0" animBg="1"/>
      <p:bldP spid="30" grpId="0" animBg="1"/>
      <p:bldP spid="31" grpId="0" animBg="1"/>
      <p:bldP spid="32"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0" y="39872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342914" y="1031485"/>
            <a:ext cx="11735817" cy="5139373"/>
          </a:xfrm>
          <a:prstGeom prst="rect">
            <a:avLst/>
          </a:prstGeom>
        </p:spPr>
      </p:pic>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7600" y="405775"/>
            <a:ext cx="3467616" cy="553998"/>
          </a:xfrm>
          <a:prstGeom prst="rect">
            <a:avLst/>
          </a:prstGeom>
          <a:noFill/>
        </p:spPr>
        <p:txBody>
          <a:bodyPr wrap="non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）分析所给选项</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1" name="圆角矩形 2"/>
          <p:cNvSpPr/>
          <p:nvPr/>
        </p:nvSpPr>
        <p:spPr>
          <a:xfrm>
            <a:off x="2470178" y="1179636"/>
            <a:ext cx="64077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对话气泡: 矩形 24"/>
          <p:cNvSpPr/>
          <p:nvPr/>
        </p:nvSpPr>
        <p:spPr>
          <a:xfrm>
            <a:off x="3930223" y="565070"/>
            <a:ext cx="2878081" cy="570487"/>
          </a:xfrm>
          <a:prstGeom prst="wedgeRectCallout">
            <a:avLst>
              <a:gd name="adj1" fmla="val -75068"/>
              <a:gd name="adj2" fmla="val 79015"/>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前面有所指代</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3" name="圆角矩形 2"/>
          <p:cNvSpPr/>
          <p:nvPr/>
        </p:nvSpPr>
        <p:spPr>
          <a:xfrm>
            <a:off x="1420638" y="1938323"/>
            <a:ext cx="756032"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
          <p:cNvSpPr/>
          <p:nvPr/>
        </p:nvSpPr>
        <p:spPr>
          <a:xfrm>
            <a:off x="6217229" y="1938322"/>
            <a:ext cx="2320483"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对话气泡: 矩形 24"/>
          <p:cNvSpPr/>
          <p:nvPr/>
        </p:nvSpPr>
        <p:spPr>
          <a:xfrm>
            <a:off x="2491183" y="1950114"/>
            <a:ext cx="2239844" cy="570487"/>
          </a:xfrm>
          <a:prstGeom prst="wedgeRectCallout">
            <a:avLst>
              <a:gd name="adj1" fmla="val -60218"/>
              <a:gd name="adj2" fmla="val -18549"/>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后句讲原因</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6" name="对话气泡: 矩形 24"/>
          <p:cNvSpPr/>
          <p:nvPr/>
        </p:nvSpPr>
        <p:spPr>
          <a:xfrm>
            <a:off x="8537712" y="1191106"/>
            <a:ext cx="2878081" cy="570487"/>
          </a:xfrm>
          <a:prstGeom prst="wedgeRectCallout">
            <a:avLst>
              <a:gd name="adj1" fmla="val -75068"/>
              <a:gd name="adj2" fmla="val 79015"/>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前面已经提到</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7" name="圆角矩形 2"/>
          <p:cNvSpPr/>
          <p:nvPr/>
        </p:nvSpPr>
        <p:spPr>
          <a:xfrm>
            <a:off x="2250784" y="2676423"/>
            <a:ext cx="860164"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对话气泡: 矩形 24"/>
          <p:cNvSpPr/>
          <p:nvPr/>
        </p:nvSpPr>
        <p:spPr>
          <a:xfrm>
            <a:off x="4164244" y="2615927"/>
            <a:ext cx="3863511" cy="570487"/>
          </a:xfrm>
          <a:prstGeom prst="wedgeRectCallout">
            <a:avLst>
              <a:gd name="adj1" fmla="val -75068"/>
              <a:gd name="adj2" fmla="val -6354"/>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前面有所指代</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31" name="圆角矩形 2"/>
          <p:cNvSpPr/>
          <p:nvPr/>
        </p:nvSpPr>
        <p:spPr>
          <a:xfrm>
            <a:off x="3279513" y="4136422"/>
            <a:ext cx="165029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对话气泡: 矩形 31"/>
          <p:cNvSpPr/>
          <p:nvPr/>
        </p:nvSpPr>
        <p:spPr>
          <a:xfrm>
            <a:off x="5434170" y="3944684"/>
            <a:ext cx="2239844" cy="570487"/>
          </a:xfrm>
          <a:prstGeom prst="wedgeRectCallout">
            <a:avLst>
              <a:gd name="adj1" fmla="val -69537"/>
              <a:gd name="adj2" fmla="val 1978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后句讲概率</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33" name="圆角矩形 2"/>
          <p:cNvSpPr/>
          <p:nvPr/>
        </p:nvSpPr>
        <p:spPr>
          <a:xfrm>
            <a:off x="1629218" y="4843895"/>
            <a:ext cx="2239844"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2"/>
          <p:cNvSpPr/>
          <p:nvPr/>
        </p:nvSpPr>
        <p:spPr>
          <a:xfrm>
            <a:off x="840889" y="5567174"/>
            <a:ext cx="92434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对话气泡: 矩形 34"/>
          <p:cNvSpPr/>
          <p:nvPr/>
        </p:nvSpPr>
        <p:spPr>
          <a:xfrm>
            <a:off x="2376229" y="5605752"/>
            <a:ext cx="4163719" cy="570487"/>
          </a:xfrm>
          <a:prstGeom prst="wedgeRectCallout">
            <a:avLst>
              <a:gd name="adj1" fmla="val -74418"/>
              <a:gd name="adj2" fmla="val -15064"/>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cs typeface="Times New Roman" panose="02020603050405020304" pitchFamily="18" charset="0"/>
              </a:rPr>
              <a:t>开启新的话题，强调重点</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31" grpId="0" bldLvl="0" animBg="1"/>
      <p:bldP spid="32" grpId="0" bldLvl="0" animBg="1"/>
      <p:bldP spid="33" grpId="0" bldLvl="0" animBg="1"/>
      <p:bldP spid="34" grpId="0" bldLvl="0" animBg="1"/>
      <p:bldP spid="3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61950" y="518545"/>
            <a:ext cx="3467616" cy="553998"/>
          </a:xfrm>
          <a:prstGeom prst="rect">
            <a:avLst/>
          </a:prstGeom>
          <a:noFill/>
        </p:spPr>
        <p:txBody>
          <a:bodyPr wrap="none" lIns="91440" tIns="45720" rIns="91440" bIns="45720">
            <a:spAutoFit/>
          </a:bodyPr>
          <a:lstStyle/>
          <a:p>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）分析设空位置</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8" name="文本框 7"/>
          <p:cNvSpPr txBox="1"/>
          <p:nvPr/>
        </p:nvSpPr>
        <p:spPr>
          <a:xfrm>
            <a:off x="677780" y="1281595"/>
            <a:ext cx="10836440" cy="1292662"/>
          </a:xfrm>
          <a:prstGeom prst="rect">
            <a:avLst/>
          </a:prstGeom>
          <a:solidFill>
            <a:schemeClr val="accent3">
              <a:lumMod val="20000"/>
              <a:lumOff val="80000"/>
            </a:schemeClr>
          </a:solidFill>
        </p:spPr>
        <p:txBody>
          <a:bodyPr wrap="square" rtlCol="0" anchor="t">
            <a:spAutoFit/>
          </a:bodyPr>
          <a:lstStyle/>
          <a:p>
            <a:r>
              <a:rPr lang="en-US" sz="2600" dirty="0">
                <a:solidFill>
                  <a:schemeClr val="bg1"/>
                </a:solidFill>
                <a:uFillTx/>
                <a:latin typeface="Times New Roman" panose="02020603050405020304" pitchFamily="18" charset="0"/>
                <a:cs typeface="Times New Roman" panose="02020603050405020304" pitchFamily="18" charset="0"/>
                <a:sym typeface="+mn-ea"/>
              </a:rPr>
              <a:t>        </a:t>
            </a:r>
            <a:r>
              <a:rPr lang="en-US" sz="2600" u="sng" dirty="0">
                <a:solidFill>
                  <a:schemeClr val="bg1"/>
                </a:solidFill>
                <a:uFillTx/>
                <a:latin typeface="Times New Roman" panose="02020603050405020304" pitchFamily="18" charset="0"/>
                <a:cs typeface="Times New Roman" panose="02020603050405020304" pitchFamily="18" charset="0"/>
                <a:sym typeface="+mn-ea"/>
              </a:rPr>
              <a:t>   </a:t>
            </a:r>
            <a:r>
              <a:rPr sz="2600" u="sng" dirty="0">
                <a:solidFill>
                  <a:schemeClr val="bg1"/>
                </a:solidFill>
                <a:uFillTx/>
                <a:latin typeface="Times New Roman" panose="02020603050405020304" pitchFamily="18" charset="0"/>
                <a:cs typeface="Times New Roman" panose="02020603050405020304" pitchFamily="18" charset="0"/>
                <a:sym typeface="+mn-ea"/>
              </a:rPr>
              <a:t>31   </a:t>
            </a:r>
            <a:r>
              <a:rPr sz="2600" dirty="0">
                <a:solidFill>
                  <a:schemeClr val="bg1"/>
                </a:solidFill>
                <a:uFillTx/>
                <a:latin typeface="Times New Roman" panose="02020603050405020304" pitchFamily="18" charset="0"/>
                <a:cs typeface="Times New Roman" panose="02020603050405020304" pitchFamily="18" charset="0"/>
                <a:sym typeface="+mn-ea"/>
              </a:rPr>
              <a:t> For example, farmers, who produce the food we eat, use water to make the plants grow. When we turn on a light or switch on a TV or a computer we use energy and we need water to produce this energy.</a:t>
            </a:r>
            <a:endParaRPr sz="2600" dirty="0">
              <a:solidFill>
                <a:schemeClr val="bg1"/>
              </a:solidFill>
              <a:uFillTx/>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54254" y="1091805"/>
            <a:ext cx="11083489" cy="2365453"/>
          </a:xfrm>
          <a:prstGeom prst="rect">
            <a:avLst/>
          </a:prstGeom>
        </p:spPr>
      </p:pic>
      <p:sp>
        <p:nvSpPr>
          <p:cNvPr id="9" name="文本框 8"/>
          <p:cNvSpPr txBox="1"/>
          <p:nvPr/>
        </p:nvSpPr>
        <p:spPr>
          <a:xfrm>
            <a:off x="5597888" y="549323"/>
            <a:ext cx="50247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段落首空设空：考虑</a:t>
            </a:r>
            <a:r>
              <a:rPr lang="zh-CN" altLang="en-US" sz="2800" b="1" dirty="0">
                <a:solidFill>
                  <a:srgbClr val="C00000"/>
                </a:solidFill>
              </a:rPr>
              <a:t>主题句</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601434" y="3856588"/>
            <a:ext cx="10912786" cy="2676376"/>
          </a:xfrm>
          <a:prstGeom prst="rect">
            <a:avLst/>
          </a:prstGeom>
        </p:spPr>
      </p:pic>
      <p:sp>
        <p:nvSpPr>
          <p:cNvPr id="14" name="文本框 13"/>
          <p:cNvSpPr txBox="1"/>
          <p:nvPr/>
        </p:nvSpPr>
        <p:spPr>
          <a:xfrm>
            <a:off x="3931428" y="3429000"/>
            <a:ext cx="686246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段落末句设空：考虑</a:t>
            </a:r>
            <a:r>
              <a:rPr lang="zh-CN" altLang="en-US" sz="2800" b="1" dirty="0">
                <a:solidFill>
                  <a:srgbClr val="C00000"/>
                </a:solidFill>
              </a:rPr>
              <a:t>主题句</a:t>
            </a:r>
            <a:r>
              <a:rPr lang="zh-CN" altLang="en-US" sz="2800" b="1" dirty="0">
                <a:solidFill>
                  <a:schemeClr val="bg1"/>
                </a:solidFill>
              </a:rPr>
              <a:t>或</a:t>
            </a:r>
            <a:r>
              <a:rPr lang="zh-CN" altLang="en-US" sz="2800" b="1" dirty="0">
                <a:solidFill>
                  <a:srgbClr val="C00000"/>
                </a:solidFill>
              </a:rPr>
              <a:t>顺接句</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93569"/>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295153" y="302177"/>
            <a:ext cx="11601694" cy="2456901"/>
          </a:xfrm>
          <a:prstGeom prst="rect">
            <a:avLst/>
          </a:prstGeom>
        </p:spPr>
      </p:pic>
      <p:sp>
        <p:nvSpPr>
          <p:cNvPr id="6" name="文本框 5"/>
          <p:cNvSpPr txBox="1"/>
          <p:nvPr/>
        </p:nvSpPr>
        <p:spPr>
          <a:xfrm>
            <a:off x="628323" y="3969716"/>
            <a:ext cx="252238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2800" b="1" dirty="0">
                <a:solidFill>
                  <a:schemeClr val="bg1"/>
                </a:solidFill>
              </a:rPr>
              <a:t>段落中设空</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583621" y="2707000"/>
            <a:ext cx="667356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转折信号词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however, but</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583620" y="3335028"/>
            <a:ext cx="667356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2.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并列信号词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some…the other</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583619" y="3954286"/>
            <a:ext cx="6673558"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3.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解释信号词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that is, for example</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3583618" y="4560054"/>
            <a:ext cx="6673559"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4.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代词</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it, this, that, these</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583621" y="5165820"/>
            <a:ext cx="667356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5.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标点符号</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3583619" y="5791462"/>
            <a:ext cx="6673562"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6. </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关注</a:t>
            </a:r>
            <a:r>
              <a:rPr lang="zh-CN" altLang="en-US" sz="28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特殊句式</a:t>
            </a:r>
            <a:r>
              <a:rPr lang="zh-CN" altLang="en-US"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：排比句，祈使句</a:t>
            </a:r>
            <a:endParaRPr lang="zh-CN" altLang="en-US" sz="2800" b="1" u="sng" dirty="0">
              <a:solidFill>
                <a:srgbClr val="C00000"/>
              </a:solidFill>
              <a:latin typeface="Times New Roman" panose="02020603050405020304" pitchFamily="18" charset="0"/>
              <a:cs typeface="Times New Roman" panose="02020603050405020304" pitchFamily="18" charset="0"/>
            </a:endParaRPr>
          </a:p>
        </p:txBody>
      </p:sp>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459043"/>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一、高考题的“变”</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557820" y="1443017"/>
            <a:ext cx="11027539" cy="3322955"/>
          </a:xfrm>
          <a:prstGeom prst="rect">
            <a:avLst/>
          </a:prstGeom>
          <a:noFill/>
        </p:spPr>
        <p:txBody>
          <a:bodyPr wrap="square" lIns="91440" tIns="45720" rIns="91440" bIns="45720">
            <a:spAutoFit/>
          </a:bodyPr>
          <a:lstStyle/>
          <a:p>
            <a:pPr marL="514350" indent="-514350">
              <a:buAutoNum type="arabicPeriod"/>
            </a:pP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对考生的词汇掌握要求变高</a:t>
            </a:r>
            <a:endParaRPr lang="en-US" altLang="zh-CN" sz="3000" b="1" dirty="0">
              <a:ln w="0"/>
              <a:solidFill>
                <a:schemeClr val="bg1"/>
              </a:solidFill>
              <a:latin typeface="Times New Roman" panose="02020603050405020304" pitchFamily="18" charset="0"/>
              <a:ea typeface="+mj-ea"/>
              <a:cs typeface="Times New Roman" panose="02020603050405020304" pitchFamily="18" charset="0"/>
            </a:endParaRPr>
          </a:p>
          <a:p>
            <a:pPr>
              <a:lnSpc>
                <a:spcPct val="150000"/>
              </a:lnSpc>
            </a:pP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en-US" altLang="zh-CN" sz="3000" cap="none" spc="0" dirty="0">
                <a:ln w="0"/>
                <a:solidFill>
                  <a:schemeClr val="bg1"/>
                </a:solidFill>
                <a:latin typeface="Times New Roman" panose="02020603050405020304" pitchFamily="18" charset="0"/>
                <a:ea typeface="+mj-ea"/>
                <a:cs typeface="Times New Roman" panose="02020603050405020304" pitchFamily="18" charset="0"/>
              </a:rPr>
              <a:t>deliberately</a:t>
            </a:r>
            <a:r>
              <a:rPr lang="en-US" altLang="zh-CN" sz="3000" dirty="0">
                <a:ln w="0"/>
                <a:solidFill>
                  <a:schemeClr val="bg1"/>
                </a:solidFill>
                <a:latin typeface="Times New Roman" panose="02020603050405020304" pitchFamily="18" charset="0"/>
                <a:ea typeface="+mj-ea"/>
                <a:cs typeface="Times New Roman" panose="02020603050405020304" pitchFamily="18" charset="0"/>
              </a:rPr>
              <a:t>	</a:t>
            </a:r>
            <a:r>
              <a:rPr lang="en-US" altLang="zh-CN" sz="3000" cap="none" spc="0" dirty="0">
                <a:ln w="0"/>
                <a:solidFill>
                  <a:schemeClr val="bg1"/>
                </a:solidFill>
                <a:latin typeface="Times New Roman" panose="02020603050405020304" pitchFamily="18" charset="0"/>
                <a:ea typeface="+mj-ea"/>
                <a:cs typeface="Times New Roman" panose="02020603050405020304" pitchFamily="18" charset="0"/>
              </a:rPr>
              <a:t>intentionally		negotiate</a:t>
            </a:r>
            <a:endParaRPr lang="en-US" altLang="zh-CN" sz="3000" cap="none" spc="0" dirty="0">
              <a:ln w="0"/>
              <a:solidFill>
                <a:schemeClr val="bg1"/>
              </a:solidFill>
              <a:latin typeface="Times New Roman" panose="02020603050405020304" pitchFamily="18" charset="0"/>
              <a:ea typeface="+mj-ea"/>
              <a:cs typeface="Times New Roman" panose="02020603050405020304" pitchFamily="18" charset="0"/>
            </a:endParaRPr>
          </a:p>
          <a:p>
            <a:pPr>
              <a:lnSpc>
                <a:spcPct val="150000"/>
              </a:lnSpc>
            </a:pPr>
            <a:r>
              <a:rPr lang="en-US" altLang="zh-CN" sz="3000" dirty="0">
                <a:ln w="0"/>
                <a:solidFill>
                  <a:schemeClr val="bg1"/>
                </a:solidFill>
                <a:latin typeface="Times New Roman" panose="02020603050405020304" pitchFamily="18" charset="0"/>
                <a:ea typeface="+mj-ea"/>
                <a:cs typeface="Times New Roman" panose="02020603050405020304" pitchFamily="18" charset="0"/>
              </a:rPr>
              <a:t>      vagueness		commission		corporate			</a:t>
            </a:r>
            <a:endParaRPr lang="en-US" altLang="zh-CN" sz="3000" dirty="0">
              <a:ln w="0"/>
              <a:solidFill>
                <a:schemeClr val="bg1"/>
              </a:solidFill>
              <a:latin typeface="Times New Roman" panose="02020603050405020304" pitchFamily="18" charset="0"/>
              <a:ea typeface="+mj-ea"/>
              <a:cs typeface="Times New Roman" panose="02020603050405020304" pitchFamily="18" charset="0"/>
            </a:endParaRPr>
          </a:p>
          <a:p>
            <a:pPr>
              <a:lnSpc>
                <a:spcPct val="150000"/>
              </a:lnSpc>
            </a:pP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a:t>
            </a:r>
            <a:r>
              <a:rPr lang="en-US" altLang="zh-CN" sz="3000" dirty="0">
                <a:ln w="0"/>
                <a:solidFill>
                  <a:schemeClr val="bg1"/>
                </a:solidFill>
                <a:latin typeface="Times New Roman" panose="02020603050405020304" pitchFamily="18" charset="0"/>
                <a:ea typeface="+mj-ea"/>
                <a:cs typeface="Times New Roman" panose="02020603050405020304" pitchFamily="18" charset="0"/>
              </a:rPr>
              <a:t>authoritarian	autobiography		adaptive			</a:t>
            </a:r>
            <a:endParaRPr lang="en-US" altLang="zh-CN" sz="3000" dirty="0">
              <a:ln w="0"/>
              <a:solidFill>
                <a:schemeClr val="bg1"/>
              </a:solidFill>
              <a:latin typeface="Times New Roman" panose="02020603050405020304" pitchFamily="18" charset="0"/>
              <a:ea typeface="+mj-ea"/>
              <a:cs typeface="Times New Roman" panose="02020603050405020304" pitchFamily="18" charset="0"/>
            </a:endParaRPr>
          </a:p>
          <a:p>
            <a:pPr>
              <a:lnSpc>
                <a:spcPct val="150000"/>
              </a:lnSpc>
            </a:pP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en-US" altLang="zh-CN" sz="3000" dirty="0">
                <a:ln w="0"/>
                <a:solidFill>
                  <a:schemeClr val="bg1"/>
                </a:solidFill>
                <a:latin typeface="Times New Roman" panose="02020603050405020304" pitchFamily="18" charset="0"/>
                <a:ea typeface="+mj-ea"/>
                <a:cs typeface="Times New Roman" panose="02020603050405020304" pitchFamily="18" charset="0"/>
              </a:rPr>
              <a:t>respect			gesture				approach</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6" name="文本框 5"/>
          <p:cNvSpPr txBox="1"/>
          <p:nvPr/>
        </p:nvSpPr>
        <p:spPr>
          <a:xfrm>
            <a:off x="8084700" y="2145954"/>
            <a:ext cx="3416320" cy="954107"/>
          </a:xfrm>
          <a:prstGeom prst="rect">
            <a:avLst/>
          </a:prstGeom>
          <a:solidFill>
            <a:schemeClr val="accent2">
              <a:lumMod val="40000"/>
              <a:lumOff val="60000"/>
            </a:schemeClr>
          </a:solidFill>
          <a:ln w="15875" cmpd="dbl">
            <a:solidFill>
              <a:schemeClr val="accent1">
                <a:shade val="50000"/>
              </a:schemeClr>
            </a:solidFill>
            <a:prstDash val="dash"/>
          </a:ln>
        </p:spPr>
        <p:txBody>
          <a:bodyPr wrap="none" rtlCol="0">
            <a:spAutoFit/>
          </a:bodyPr>
          <a:lstStyle/>
          <a:p>
            <a:r>
              <a:rPr lang="zh-CN" altLang="en-US" sz="2800" dirty="0">
                <a:solidFill>
                  <a:schemeClr val="bg1"/>
                </a:solidFill>
              </a:rPr>
              <a:t>考纲中相对</a:t>
            </a:r>
            <a:r>
              <a:rPr lang="zh-CN" altLang="en-US" sz="2800" b="1" dirty="0">
                <a:solidFill>
                  <a:srgbClr val="C00000"/>
                </a:solidFill>
              </a:rPr>
              <a:t>出现频</a:t>
            </a:r>
            <a:endParaRPr lang="en-US" altLang="zh-CN" sz="2800" b="1" dirty="0">
              <a:solidFill>
                <a:srgbClr val="C00000"/>
              </a:solidFill>
            </a:endParaRPr>
          </a:p>
          <a:p>
            <a:r>
              <a:rPr lang="zh-CN" altLang="en-US" sz="2800" b="1" dirty="0">
                <a:solidFill>
                  <a:srgbClr val="C00000"/>
                </a:solidFill>
              </a:rPr>
              <a:t>率低、较复杂</a:t>
            </a:r>
            <a:r>
              <a:rPr lang="zh-CN" altLang="en-US" sz="2800" dirty="0">
                <a:solidFill>
                  <a:schemeClr val="bg1"/>
                </a:solidFill>
              </a:rPr>
              <a:t>的单词</a:t>
            </a:r>
            <a:endParaRPr lang="zh-CN" altLang="en-US" sz="2800" dirty="0">
              <a:solidFill>
                <a:schemeClr val="bg1"/>
              </a:solidFill>
            </a:endParaRPr>
          </a:p>
        </p:txBody>
      </p:sp>
      <p:sp>
        <p:nvSpPr>
          <p:cNvPr id="15" name="文本框 14"/>
          <p:cNvSpPr txBox="1"/>
          <p:nvPr/>
        </p:nvSpPr>
        <p:spPr>
          <a:xfrm>
            <a:off x="8084700" y="343697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考纲词汇的</a:t>
            </a:r>
            <a:r>
              <a:rPr lang="zh-CN" altLang="en-US" sz="2800" b="1" dirty="0">
                <a:solidFill>
                  <a:srgbClr val="C00000"/>
                </a:solidFill>
              </a:rPr>
              <a:t>变形</a:t>
            </a:r>
            <a:endParaRPr lang="zh-CN" altLang="en-US" sz="2800" b="1" dirty="0">
              <a:solidFill>
                <a:srgbClr val="C00000"/>
              </a:solidFill>
            </a:endParaRPr>
          </a:p>
        </p:txBody>
      </p:sp>
      <p:sp>
        <p:nvSpPr>
          <p:cNvPr id="16" name="文本框 15"/>
          <p:cNvSpPr txBox="1"/>
          <p:nvPr/>
        </p:nvSpPr>
        <p:spPr>
          <a:xfrm>
            <a:off x="8084700" y="416081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考纲词汇的</a:t>
            </a:r>
            <a:r>
              <a:rPr lang="zh-CN" altLang="en-US" sz="2800" b="1" dirty="0">
                <a:solidFill>
                  <a:srgbClr val="C00000"/>
                </a:solidFill>
              </a:rPr>
              <a:t>熟词生义</a:t>
            </a:r>
            <a:endParaRPr lang="zh-CN" altLang="en-US" sz="2800" b="1" dirty="0">
              <a:solidFill>
                <a:srgbClr val="C00000"/>
              </a:solidFill>
            </a:endParaRPr>
          </a:p>
        </p:txBody>
      </p:sp>
      <p:pic>
        <p:nvPicPr>
          <p:cNvPr id="7" name="图片 6"/>
          <p:cNvPicPr>
            <a:picLocks noChangeAspect="1"/>
          </p:cNvPicPr>
          <p:nvPr/>
        </p:nvPicPr>
        <p:blipFill>
          <a:blip r:embed="rId1"/>
          <a:stretch>
            <a:fillRect/>
          </a:stretch>
        </p:blipFill>
        <p:spPr>
          <a:xfrm>
            <a:off x="889139" y="5152311"/>
            <a:ext cx="794301" cy="794301"/>
          </a:xfrm>
          <a:prstGeom prst="rect">
            <a:avLst/>
          </a:prstGeom>
        </p:spPr>
      </p:pic>
      <p:sp>
        <p:nvSpPr>
          <p:cNvPr id="18" name="文本框 17"/>
          <p:cNvSpPr txBox="1"/>
          <p:nvPr/>
        </p:nvSpPr>
        <p:spPr>
          <a:xfrm>
            <a:off x="1839794" y="5072407"/>
            <a:ext cx="9661226" cy="954107"/>
          </a:xfrm>
          <a:prstGeom prst="rect">
            <a:avLst/>
          </a:prstGeom>
          <a:solidFill>
            <a:schemeClr val="accent5">
              <a:lumMod val="20000"/>
              <a:lumOff val="80000"/>
            </a:schemeClr>
          </a:solidFill>
          <a:ln w="25400" cmpd="sng">
            <a:noFill/>
            <a:prstDash val="solid"/>
          </a:ln>
        </p:spPr>
        <p:txBody>
          <a:bodyPr wrap="square" rtlCol="0">
            <a:spAutoFit/>
          </a:bodyPr>
          <a:lstStyle/>
          <a:p>
            <a:pPr algn="l"/>
            <a:r>
              <a:rPr lang="zh-CN" altLang="en-US" sz="2800" b="1" dirty="0">
                <a:solidFill>
                  <a:schemeClr val="bg1"/>
                </a:solidFill>
                <a:latin typeface="+mn-ea"/>
                <a:cs typeface="Times New Roman" panose="02020603050405020304" pitchFamily="18" charset="0"/>
                <a:sym typeface="+mn-ea"/>
              </a:rPr>
              <a:t>考卷上标注中文的单词很多为考纲词汇！</a:t>
            </a:r>
            <a:endParaRPr lang="en-US" altLang="zh-CN" sz="2800" b="1" dirty="0">
              <a:solidFill>
                <a:schemeClr val="bg1"/>
              </a:solidFill>
              <a:latin typeface="+mn-ea"/>
              <a:cs typeface="Times New Roman" panose="02020603050405020304" pitchFamily="18" charset="0"/>
              <a:sym typeface="+mn-ea"/>
            </a:endParaRPr>
          </a:p>
          <a:p>
            <a:r>
              <a:rPr lang="en-US" altLang="zh-CN" sz="2800" dirty="0">
                <a:solidFill>
                  <a:schemeClr val="bg1"/>
                </a:solidFill>
                <a:latin typeface="Times New Roman" panose="02020603050405020304" pitchFamily="18" charset="0"/>
                <a:cs typeface="Times New Roman" panose="02020603050405020304" pitchFamily="18" charset="0"/>
                <a:sym typeface="+mn-ea"/>
              </a:rPr>
              <a:t>·rural (</a:t>
            </a:r>
            <a:r>
              <a:rPr lang="zh-CN" altLang="en-US" sz="2800" dirty="0">
                <a:solidFill>
                  <a:schemeClr val="bg1"/>
                </a:solidFill>
                <a:latin typeface="Times New Roman" panose="02020603050405020304" pitchFamily="18" charset="0"/>
                <a:cs typeface="Times New Roman" panose="02020603050405020304" pitchFamily="18" charset="0"/>
                <a:sym typeface="+mn-ea"/>
              </a:rPr>
              <a:t>农村的</a:t>
            </a:r>
            <a:r>
              <a:rPr lang="en-US" altLang="zh-CN" sz="2800" dirty="0">
                <a:solidFill>
                  <a:schemeClr val="bg1"/>
                </a:solidFill>
                <a:latin typeface="Times New Roman" panose="02020603050405020304" pitchFamily="18" charset="0"/>
                <a:cs typeface="Times New Roman" panose="02020603050405020304" pitchFamily="18" charset="0"/>
                <a:sym typeface="+mn-ea"/>
              </a:rPr>
              <a:t>)		·route (</a:t>
            </a:r>
            <a:r>
              <a:rPr lang="zh-CN" altLang="en-US" sz="2800" dirty="0">
                <a:solidFill>
                  <a:schemeClr val="bg1"/>
                </a:solidFill>
                <a:latin typeface="Times New Roman" panose="02020603050405020304" pitchFamily="18" charset="0"/>
                <a:cs typeface="Times New Roman" panose="02020603050405020304" pitchFamily="18" charset="0"/>
                <a:sym typeface="+mn-ea"/>
              </a:rPr>
              <a:t>路线</a:t>
            </a:r>
            <a:r>
              <a:rPr lang="en-US" altLang="zh-CN" sz="2800" dirty="0">
                <a:solidFill>
                  <a:schemeClr val="bg1"/>
                </a:solidFill>
                <a:latin typeface="Times New Roman" panose="02020603050405020304" pitchFamily="18" charset="0"/>
                <a:cs typeface="Times New Roman" panose="02020603050405020304" pitchFamily="18" charset="0"/>
                <a:sym typeface="+mn-ea"/>
              </a:rPr>
              <a:t>)		·factor (</a:t>
            </a:r>
            <a:r>
              <a:rPr lang="zh-CN" altLang="en-US" sz="2800" dirty="0">
                <a:solidFill>
                  <a:schemeClr val="bg1"/>
                </a:solidFill>
                <a:latin typeface="Times New Roman" panose="02020603050405020304" pitchFamily="18" charset="0"/>
                <a:cs typeface="Times New Roman" panose="02020603050405020304" pitchFamily="18" charset="0"/>
                <a:sym typeface="+mn-ea"/>
              </a:rPr>
              <a:t>因素</a:t>
            </a:r>
            <a:r>
              <a:rPr lang="en-US" altLang="zh-CN" sz="2800" dirty="0">
                <a:solidFill>
                  <a:schemeClr val="bg1"/>
                </a:solidFill>
                <a:latin typeface="Times New Roman" panose="02020603050405020304" pitchFamily="18" charset="0"/>
                <a:cs typeface="Times New Roman" panose="02020603050405020304" pitchFamily="18" charset="0"/>
                <a:sym typeface="+mn-ea"/>
              </a:rPr>
              <a:t>)	</a:t>
            </a:r>
            <a:endParaRPr lang="en-US" altLang="zh-CN" sz="2800" dirty="0">
              <a:solidFill>
                <a:schemeClr val="bg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anim calcmode="lin" valueType="num">
                                      <p:cBhvr>
                                        <p:cTn id="22" dur="500" fill="hold"/>
                                        <p:tgtEl>
                                          <p:spTgt spid="16"/>
                                        </p:tgtEl>
                                        <p:attrNameLst>
                                          <p:attrName>ppt_x</p:attrName>
                                        </p:attrNameLst>
                                      </p:cBhvr>
                                      <p:tavLst>
                                        <p:tav tm="0">
                                          <p:val>
                                            <p:strVal val="#ppt_x"/>
                                          </p:val>
                                        </p:tav>
                                        <p:tav tm="100000">
                                          <p:val>
                                            <p:strVal val="#ppt_x"/>
                                          </p:val>
                                        </p:tav>
                                      </p:tavLst>
                                    </p:anim>
                                    <p:anim calcmode="lin" valueType="num">
                                      <p:cBhvr>
                                        <p:cTn id="2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2685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369592"/>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四、后阶段备考策略</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1" name="矩形 10"/>
          <p:cNvSpPr/>
          <p:nvPr/>
        </p:nvSpPr>
        <p:spPr>
          <a:xfrm>
            <a:off x="748251" y="1168264"/>
            <a:ext cx="2887329"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1.</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熟悉考纲词汇</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rotWithShape="1">
          <a:blip r:embed="rId1"/>
          <a:srcRect l="14597" r="5131"/>
          <a:stretch>
            <a:fillRect/>
          </a:stretch>
        </p:blipFill>
        <p:spPr>
          <a:xfrm>
            <a:off x="6400241" y="369592"/>
            <a:ext cx="4703259" cy="5859058"/>
          </a:xfrm>
          <a:prstGeom prst="rect">
            <a:avLst/>
          </a:prstGeom>
        </p:spPr>
      </p:pic>
      <p:pic>
        <p:nvPicPr>
          <p:cNvPr id="6" name="图片 5"/>
          <p:cNvPicPr>
            <a:picLocks noChangeAspect="1"/>
          </p:cNvPicPr>
          <p:nvPr/>
        </p:nvPicPr>
        <p:blipFill rotWithShape="1">
          <a:blip r:embed="rId2"/>
          <a:srcRect l="2333" t="7101" r="3677"/>
          <a:stretch>
            <a:fillRect/>
          </a:stretch>
        </p:blipFill>
        <p:spPr>
          <a:xfrm>
            <a:off x="1347039" y="1722262"/>
            <a:ext cx="4500889" cy="47608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9469" y="409215"/>
            <a:ext cx="2887329"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精做高考真题</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rotWithShape="1">
          <a:blip r:embed="rId1"/>
          <a:srcRect l="21981" t="36956" r="21735" b="2463"/>
          <a:stretch>
            <a:fillRect/>
          </a:stretch>
        </p:blipFill>
        <p:spPr>
          <a:xfrm>
            <a:off x="1782254" y="1032786"/>
            <a:ext cx="3825924" cy="5260646"/>
          </a:xfrm>
          <a:prstGeom prst="rect">
            <a:avLst/>
          </a:prstGeom>
        </p:spPr>
      </p:pic>
      <p:pic>
        <p:nvPicPr>
          <p:cNvPr id="7" name="图片 6"/>
          <p:cNvPicPr>
            <a:picLocks noChangeAspect="1"/>
          </p:cNvPicPr>
          <p:nvPr/>
        </p:nvPicPr>
        <p:blipFill rotWithShape="1">
          <a:blip r:embed="rId2"/>
          <a:srcRect l="24816" t="32319" r="25717" b="4426"/>
          <a:stretch>
            <a:fillRect/>
          </a:stretch>
        </p:blipFill>
        <p:spPr>
          <a:xfrm>
            <a:off x="6273161" y="1032786"/>
            <a:ext cx="3748450" cy="52606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9469" y="409215"/>
            <a:ext cx="3273653"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3.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谨慎对待模拟题</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9" name="图片 8"/>
          <p:cNvPicPr>
            <a:picLocks noChangeAspect="1"/>
          </p:cNvPicPr>
          <p:nvPr/>
        </p:nvPicPr>
        <p:blipFill rotWithShape="1">
          <a:blip r:embed="rId1"/>
          <a:srcRect l="20939" t="9305" r="19593" b="10642"/>
          <a:stretch>
            <a:fillRect/>
          </a:stretch>
        </p:blipFill>
        <p:spPr>
          <a:xfrm>
            <a:off x="800283" y="1068871"/>
            <a:ext cx="3821412" cy="5144091"/>
          </a:xfrm>
          <a:prstGeom prst="rect">
            <a:avLst/>
          </a:prstGeom>
        </p:spPr>
      </p:pic>
      <p:sp>
        <p:nvSpPr>
          <p:cNvPr id="8" name="文本框 7"/>
          <p:cNvSpPr txBox="1"/>
          <p:nvPr/>
        </p:nvSpPr>
        <p:spPr>
          <a:xfrm>
            <a:off x="5148841" y="826941"/>
            <a:ext cx="6440077" cy="2813975"/>
          </a:xfrm>
          <a:prstGeom prst="rect">
            <a:avLst/>
          </a:prstGeom>
          <a:solidFill>
            <a:schemeClr val="accent3">
              <a:lumMod val="20000"/>
              <a:lumOff val="80000"/>
            </a:schemeClr>
          </a:solidFill>
        </p:spPr>
        <p:txBody>
          <a:bodyPr wrap="square" rtlCol="0" anchor="t">
            <a:spAutoFit/>
          </a:bodyPr>
          <a:lstStyle/>
          <a:p>
            <a:pPr>
              <a:lnSpc>
                <a:spcPct val="120000"/>
              </a:lnSpc>
            </a:pPr>
            <a:r>
              <a:rPr lang="en-US" altLang="zh-CN" sz="30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3000" b="1" dirty="0">
                <a:solidFill>
                  <a:schemeClr val="bg1"/>
                </a:solidFill>
                <a:latin typeface="Times New Roman" panose="02020603050405020304" pitchFamily="18" charset="0"/>
                <a:cs typeface="Times New Roman" panose="02020603050405020304" pitchFamily="18" charset="0"/>
              </a:rPr>
              <a:t>以下类型阅读理解不做：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rgbClr val="C00000"/>
                </a:solidFill>
                <a:latin typeface="Times New Roman" panose="02020603050405020304" pitchFamily="18" charset="0"/>
                <a:cs typeface="Times New Roman" panose="02020603050405020304" pitchFamily="18" charset="0"/>
              </a:rPr>
              <a:t>中文注释</a:t>
            </a:r>
            <a:r>
              <a:rPr lang="zh-CN" altLang="en-US" sz="3000" b="1" dirty="0">
                <a:solidFill>
                  <a:schemeClr val="bg1"/>
                </a:solidFill>
                <a:latin typeface="Times New Roman" panose="02020603050405020304" pitchFamily="18" charset="0"/>
                <a:cs typeface="Times New Roman" panose="02020603050405020304" pitchFamily="18" charset="0"/>
              </a:rPr>
              <a:t>文中很多；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rgbClr val="C00000"/>
                </a:solidFill>
                <a:latin typeface="Times New Roman" panose="02020603050405020304" pitchFamily="18" charset="0"/>
                <a:cs typeface="Times New Roman" panose="02020603050405020304" pitchFamily="18" charset="0"/>
              </a:rPr>
              <a:t>超纲词汇</a:t>
            </a:r>
            <a:r>
              <a:rPr lang="zh-CN" altLang="en-US" sz="3000" b="1" dirty="0">
                <a:solidFill>
                  <a:schemeClr val="bg1"/>
                </a:solidFill>
                <a:latin typeface="Times New Roman" panose="02020603050405020304" pitchFamily="18" charset="0"/>
                <a:cs typeface="Times New Roman" panose="02020603050405020304" pitchFamily="18" charset="0"/>
              </a:rPr>
              <a:t>文中很多；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3. Which of the following    </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     statements is TRUE or FALSE?</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5093365" y="3821932"/>
            <a:ext cx="6440077" cy="2255297"/>
          </a:xfrm>
          <a:prstGeom prst="rect">
            <a:avLst/>
          </a:prstGeom>
          <a:solidFill>
            <a:schemeClr val="accent3">
              <a:lumMod val="20000"/>
              <a:lumOff val="80000"/>
            </a:schemeClr>
          </a:solidFill>
        </p:spPr>
        <p:txBody>
          <a:bodyPr wrap="square" rtlCol="0" anchor="t">
            <a:spAutoFit/>
          </a:bodyPr>
          <a:lstStyle/>
          <a:p>
            <a:pPr>
              <a:lnSpc>
                <a:spcPct val="120000"/>
              </a:lnSpc>
            </a:pPr>
            <a:r>
              <a:rPr lang="en-US" altLang="zh-CN" sz="30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zh-CN" altLang="en-US" sz="3000" b="1" dirty="0">
                <a:solidFill>
                  <a:schemeClr val="bg1"/>
                </a:solidFill>
                <a:latin typeface="Times New Roman" panose="02020603050405020304" pitchFamily="18" charset="0"/>
                <a:cs typeface="Times New Roman" panose="02020603050405020304" pitchFamily="18" charset="0"/>
              </a:rPr>
              <a:t>以下地区试卷好好做：</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rgbClr val="C00000"/>
                </a:solidFill>
                <a:latin typeface="Times New Roman" panose="02020603050405020304" pitchFamily="18" charset="0"/>
                <a:cs typeface="Times New Roman" panose="02020603050405020304" pitchFamily="18" charset="0"/>
              </a:rPr>
              <a:t>杭州</a:t>
            </a:r>
            <a:r>
              <a:rPr lang="zh-CN" altLang="en-US"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rgbClr val="C00000"/>
                </a:solidFill>
                <a:latin typeface="Times New Roman" panose="02020603050405020304" pitchFamily="18" charset="0"/>
                <a:cs typeface="Times New Roman" panose="02020603050405020304" pitchFamily="18" charset="0"/>
              </a:rPr>
              <a:t>温州</a:t>
            </a:r>
            <a:r>
              <a:rPr lang="zh-CN" altLang="en-US"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rgbClr val="C00000"/>
                </a:solidFill>
                <a:latin typeface="Times New Roman" panose="02020603050405020304" pitchFamily="18" charset="0"/>
                <a:cs typeface="Times New Roman" panose="02020603050405020304" pitchFamily="18" charset="0"/>
              </a:rPr>
              <a:t>绍兴</a:t>
            </a:r>
            <a:r>
              <a:rPr lang="zh-CN" altLang="en-US"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rgbClr val="C00000"/>
                </a:solidFill>
                <a:latin typeface="Times New Roman" panose="02020603050405020304" pitchFamily="18" charset="0"/>
                <a:cs typeface="Times New Roman" panose="02020603050405020304" pitchFamily="18" charset="0"/>
              </a:rPr>
              <a:t>嘉兴</a:t>
            </a:r>
            <a:r>
              <a:rPr lang="zh-CN" altLang="en-US" sz="3000" b="1" dirty="0">
                <a:solidFill>
                  <a:schemeClr val="bg1"/>
                </a:solidFill>
                <a:latin typeface="Times New Roman" panose="02020603050405020304" pitchFamily="18" charset="0"/>
                <a:cs typeface="Times New Roman" panose="02020603050405020304" pitchFamily="18" charset="0"/>
              </a:rPr>
              <a:t>地区的大</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    </a:t>
            </a:r>
            <a:r>
              <a:rPr lang="zh-CN" altLang="en-US" sz="3000" b="1" dirty="0">
                <a:solidFill>
                  <a:schemeClr val="bg1"/>
                </a:solidFill>
                <a:latin typeface="Times New Roman" panose="02020603050405020304" pitchFamily="18" charset="0"/>
                <a:cs typeface="Times New Roman" panose="02020603050405020304" pitchFamily="18" charset="0"/>
              </a:rPr>
              <a:t>市联考卷；</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rgbClr val="C00000"/>
                </a:solidFill>
                <a:latin typeface="Times New Roman" panose="02020603050405020304" pitchFamily="18" charset="0"/>
                <a:cs typeface="Times New Roman" panose="02020603050405020304" pitchFamily="18" charset="0"/>
              </a:rPr>
              <a:t>顶级名校</a:t>
            </a:r>
            <a:r>
              <a:rPr lang="zh-CN" altLang="en-US" sz="3000" b="1" dirty="0">
                <a:solidFill>
                  <a:schemeClr val="bg1"/>
                </a:solidFill>
                <a:latin typeface="Times New Roman" panose="02020603050405020304" pitchFamily="18" charset="0"/>
                <a:cs typeface="Times New Roman" panose="02020603050405020304" pitchFamily="18" charset="0"/>
              </a:rPr>
              <a:t>仿真卷、猜题卷；</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a:srcRect l="19842" t="5173" r="18265" b="7266"/>
          <a:stretch>
            <a:fillRect/>
          </a:stretch>
        </p:blipFill>
        <p:spPr>
          <a:xfrm rot="21243131">
            <a:off x="766803" y="1417862"/>
            <a:ext cx="650745" cy="920613"/>
          </a:xfrm>
          <a:prstGeom prst="rect">
            <a:avLst/>
          </a:prstGeom>
        </p:spPr>
      </p:pic>
      <p:sp>
        <p:nvSpPr>
          <p:cNvPr id="12" name="矩形 11"/>
          <p:cNvSpPr/>
          <p:nvPr/>
        </p:nvSpPr>
        <p:spPr>
          <a:xfrm>
            <a:off x="1463495" y="1623112"/>
            <a:ext cx="6748963" cy="615553"/>
          </a:xfrm>
          <a:prstGeom prst="rect">
            <a:avLst/>
          </a:prstGeom>
          <a:noFill/>
        </p:spPr>
        <p:txBody>
          <a:bodyPr wrap="none" lIns="91440" tIns="45720" rIns="91440" bIns="45720">
            <a:spAutoFit/>
          </a:bodyPr>
          <a:lstStyle/>
          <a:p>
            <a:pPr algn="ctr"/>
            <a:r>
              <a:rPr lang="zh-CN" altLang="en-US" sz="3400" b="1" cap="none" spc="0" dirty="0">
                <a:ln w="0"/>
                <a:solidFill>
                  <a:schemeClr val="bg1"/>
                </a:solidFill>
                <a:latin typeface="Times New Roman" panose="02020603050405020304" pitchFamily="18" charset="0"/>
                <a:ea typeface="+mj-ea"/>
                <a:cs typeface="Times New Roman" panose="02020603050405020304" pitchFamily="18" charset="0"/>
              </a:rPr>
              <a:t>为什么我做阅读理解题总是出错？</a:t>
            </a:r>
            <a:endParaRPr lang="zh-CN" altLang="en-US" sz="34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7875601" y="1949131"/>
            <a:ext cx="3254400" cy="3254400"/>
          </a:xfrm>
          <a:prstGeom prst="rect">
            <a:avLst/>
          </a:prstGeom>
        </p:spPr>
      </p:pic>
      <p:sp>
        <p:nvSpPr>
          <p:cNvPr id="8" name="文本框 7"/>
          <p:cNvSpPr txBox="1"/>
          <p:nvPr/>
        </p:nvSpPr>
        <p:spPr>
          <a:xfrm>
            <a:off x="966737" y="2601158"/>
            <a:ext cx="6304075" cy="3282502"/>
          </a:xfrm>
          <a:prstGeom prst="rect">
            <a:avLst/>
          </a:prstGeom>
          <a:noFill/>
        </p:spPr>
        <p:txBody>
          <a:bodyPr wrap="square" rtlCol="0">
            <a:spAutoFit/>
          </a:bodyPr>
          <a:lstStyle/>
          <a:p>
            <a:pPr>
              <a:lnSpc>
                <a:spcPct val="110000"/>
              </a:lnSpc>
            </a:pPr>
            <a:r>
              <a:rPr lang="zh-CN" altLang="en-US" sz="3000" dirty="0">
                <a:solidFill>
                  <a:schemeClr val="bg1"/>
                </a:solidFill>
              </a:rPr>
              <a:t>学生：老师老师，我问下这道阅读题  </a:t>
            </a:r>
            <a:endParaRPr lang="en-US" altLang="zh-CN" sz="3000" dirty="0">
              <a:solidFill>
                <a:schemeClr val="bg1"/>
              </a:solidFill>
            </a:endParaRPr>
          </a:p>
          <a:p>
            <a:pPr>
              <a:lnSpc>
                <a:spcPct val="110000"/>
              </a:lnSpc>
            </a:pPr>
            <a:r>
              <a:rPr lang="en-US" altLang="zh-CN" sz="3000" dirty="0">
                <a:solidFill>
                  <a:schemeClr val="bg1"/>
                </a:solidFill>
              </a:rPr>
              <a:t>           </a:t>
            </a:r>
            <a:r>
              <a:rPr lang="zh-CN" altLang="en-US" sz="3000" dirty="0">
                <a:solidFill>
                  <a:schemeClr val="bg1"/>
                </a:solidFill>
              </a:rPr>
              <a:t>为什么不选</a:t>
            </a:r>
            <a:r>
              <a:rPr lang="en-US" altLang="zh-CN" sz="3000" dirty="0">
                <a:solidFill>
                  <a:schemeClr val="bg1"/>
                </a:solidFill>
                <a:latin typeface="Times New Roman" panose="02020603050405020304" pitchFamily="18" charset="0"/>
                <a:cs typeface="Times New Roman" panose="02020603050405020304" pitchFamily="18" charset="0"/>
              </a:rPr>
              <a:t>A</a:t>
            </a:r>
            <a:r>
              <a:rPr lang="zh-CN" altLang="en-US" sz="3000" dirty="0">
                <a:solidFill>
                  <a:schemeClr val="bg1"/>
                </a:solidFill>
              </a:rPr>
              <a:t>？</a:t>
            </a:r>
            <a:endParaRPr lang="en-US" altLang="zh-CN" sz="3000" dirty="0">
              <a:solidFill>
                <a:schemeClr val="bg1"/>
              </a:solidFill>
            </a:endParaRPr>
          </a:p>
          <a:p>
            <a:pPr>
              <a:lnSpc>
                <a:spcPct val="130000"/>
              </a:lnSpc>
            </a:pPr>
            <a:r>
              <a:rPr lang="zh-CN" altLang="en-US" sz="3000" dirty="0">
                <a:solidFill>
                  <a:schemeClr val="bg1"/>
                </a:solidFill>
              </a:rPr>
              <a:t>老师：那你为什么选</a:t>
            </a:r>
            <a:r>
              <a:rPr lang="en-US" altLang="zh-CN" sz="3000" dirty="0">
                <a:solidFill>
                  <a:schemeClr val="bg1"/>
                </a:solidFill>
                <a:latin typeface="Times New Roman" panose="02020603050405020304" pitchFamily="18" charset="0"/>
                <a:cs typeface="Times New Roman" panose="02020603050405020304" pitchFamily="18" charset="0"/>
              </a:rPr>
              <a:t>A</a:t>
            </a:r>
            <a:r>
              <a:rPr lang="zh-CN" altLang="en-US" sz="3000" dirty="0">
                <a:solidFill>
                  <a:schemeClr val="bg1"/>
                </a:solidFill>
                <a:latin typeface="Times New Roman" panose="02020603050405020304" pitchFamily="18" charset="0"/>
                <a:cs typeface="Times New Roman" panose="02020603050405020304" pitchFamily="18" charset="0"/>
              </a:rPr>
              <a:t>呢？</a:t>
            </a:r>
            <a:endParaRPr lang="en-US" altLang="zh-CN" sz="3000" dirty="0">
              <a:solidFill>
                <a:schemeClr val="bg1"/>
              </a:solidFill>
              <a:latin typeface="Times New Roman" panose="02020603050405020304" pitchFamily="18" charset="0"/>
              <a:cs typeface="Times New Roman" panose="02020603050405020304" pitchFamily="18" charset="0"/>
            </a:endParaRPr>
          </a:p>
          <a:p>
            <a:pPr>
              <a:lnSpc>
                <a:spcPct val="130000"/>
              </a:lnSpc>
            </a:pPr>
            <a:r>
              <a:rPr lang="zh-CN" altLang="en-US" sz="3000" dirty="0">
                <a:solidFill>
                  <a:schemeClr val="bg1"/>
                </a:solidFill>
                <a:latin typeface="Times New Roman" panose="02020603050405020304" pitchFamily="18" charset="0"/>
                <a:cs typeface="Times New Roman" panose="02020603050405020304" pitchFamily="18" charset="0"/>
              </a:rPr>
              <a:t>学生：我觉得</a:t>
            </a:r>
            <a:r>
              <a:rPr lang="en-US" altLang="zh-CN" sz="3000" dirty="0">
                <a:solidFill>
                  <a:schemeClr val="bg1"/>
                </a:solidFill>
                <a:latin typeface="Times New Roman" panose="02020603050405020304" pitchFamily="18" charset="0"/>
                <a:cs typeface="Times New Roman" panose="02020603050405020304" pitchFamily="18" charset="0"/>
              </a:rPr>
              <a:t>A…</a:t>
            </a:r>
            <a:r>
              <a:rPr lang="zh-CN" altLang="en-US" sz="3000" dirty="0">
                <a:solidFill>
                  <a:schemeClr val="bg1"/>
                </a:solidFill>
                <a:latin typeface="Times New Roman" panose="02020603050405020304" pitchFamily="18" charset="0"/>
                <a:cs typeface="Times New Roman" panose="02020603050405020304" pitchFamily="18" charset="0"/>
              </a:rPr>
              <a:t>（省略一万字）</a:t>
            </a:r>
            <a:endParaRPr lang="en-US" altLang="zh-CN" sz="3000" dirty="0">
              <a:solidFill>
                <a:schemeClr val="bg1"/>
              </a:solidFill>
              <a:latin typeface="Times New Roman" panose="02020603050405020304" pitchFamily="18" charset="0"/>
              <a:cs typeface="Times New Roman" panose="02020603050405020304" pitchFamily="18" charset="0"/>
            </a:endParaRPr>
          </a:p>
          <a:p>
            <a:pPr>
              <a:lnSpc>
                <a:spcPct val="110000"/>
              </a:lnSpc>
            </a:pPr>
            <a:endParaRPr lang="en-US" altLang="zh-CN" sz="3000" dirty="0">
              <a:solidFill>
                <a:schemeClr val="bg1"/>
              </a:solidFill>
              <a:latin typeface="Times New Roman" panose="02020603050405020304" pitchFamily="18" charset="0"/>
              <a:cs typeface="Times New Roman" panose="02020603050405020304" pitchFamily="18" charset="0"/>
            </a:endParaRPr>
          </a:p>
          <a:p>
            <a:pPr>
              <a:lnSpc>
                <a:spcPct val="110000"/>
              </a:lnSpc>
            </a:pPr>
            <a:r>
              <a:rPr lang="zh-CN" altLang="en-US" sz="3000" dirty="0">
                <a:solidFill>
                  <a:schemeClr val="bg1"/>
                </a:solidFill>
                <a:latin typeface="Times New Roman" panose="02020603050405020304" pitchFamily="18" charset="0"/>
                <a:cs typeface="Times New Roman" panose="02020603050405020304" pitchFamily="18" charset="0"/>
              </a:rPr>
              <a:t>老师（内心</a:t>
            </a:r>
            <a:r>
              <a:rPr lang="en-US" altLang="zh-CN" sz="3000" dirty="0">
                <a:solidFill>
                  <a:schemeClr val="bg1"/>
                </a:solidFill>
                <a:latin typeface="Times New Roman" panose="02020603050405020304" pitchFamily="18" charset="0"/>
                <a:cs typeface="Times New Roman" panose="02020603050405020304" pitchFamily="18" charset="0"/>
              </a:rPr>
              <a:t>OS</a:t>
            </a:r>
            <a:r>
              <a:rPr lang="zh-CN" altLang="en-US" sz="3000" dirty="0">
                <a:solidFill>
                  <a:schemeClr val="bg1"/>
                </a:solidFill>
                <a:latin typeface="Times New Roman" panose="02020603050405020304" pitchFamily="18" charset="0"/>
                <a:cs typeface="Times New Roman" panose="02020603050405020304" pitchFamily="18" charset="0"/>
              </a:rPr>
              <a:t>）：</a:t>
            </a:r>
            <a:endParaRPr lang="zh-CN" altLang="en-US" sz="3000" dirty="0">
              <a:solidFill>
                <a:schemeClr val="bg1"/>
              </a:solidFill>
            </a:endParaRPr>
          </a:p>
        </p:txBody>
      </p:sp>
      <p:pic>
        <p:nvPicPr>
          <p:cNvPr id="10" name="图片 9"/>
          <p:cNvPicPr>
            <a:picLocks noChangeAspect="1"/>
          </p:cNvPicPr>
          <p:nvPr/>
        </p:nvPicPr>
        <p:blipFill>
          <a:blip r:embed="rId3"/>
          <a:stretch>
            <a:fillRect/>
          </a:stretch>
        </p:blipFill>
        <p:spPr>
          <a:xfrm>
            <a:off x="4010302" y="4826433"/>
            <a:ext cx="1573753" cy="1337690"/>
          </a:xfrm>
          <a:prstGeom prst="rect">
            <a:avLst/>
          </a:prstGeom>
        </p:spPr>
      </p:pic>
      <p:sp>
        <p:nvSpPr>
          <p:cNvPr id="13" name="乘号 12"/>
          <p:cNvSpPr/>
          <p:nvPr/>
        </p:nvSpPr>
        <p:spPr>
          <a:xfrm>
            <a:off x="9094427" y="4483223"/>
            <a:ext cx="781235" cy="101205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471599" y="5344079"/>
            <a:ext cx="2262158" cy="923330"/>
          </a:xfrm>
          <a:prstGeom prst="rect">
            <a:avLst/>
          </a:prstGeom>
          <a:noFill/>
        </p:spPr>
        <p:txBody>
          <a:bodyPr wrap="none" lIns="91440" tIns="45720" rIns="91440" bIns="45720">
            <a:spAutoFit/>
          </a:bodyPr>
          <a:lstStyle/>
          <a:p>
            <a:pPr algn="ctr"/>
            <a:r>
              <a:rPr lang="zh-CN" altLang="en-US" sz="5400" b="1" u="sng" cap="none" spc="0" dirty="0">
                <a:ln w="0"/>
                <a:solidFill>
                  <a:srgbClr val="FF0000"/>
                </a:solidFill>
                <a:effectLst>
                  <a:outerShdw blurRad="38100" dist="25400" dir="5400000" algn="ctr" rotWithShape="0">
                    <a:srgbClr val="6E747A">
                      <a:alpha val="43000"/>
                    </a:srgbClr>
                  </a:outerShdw>
                </a:effectLst>
              </a:rPr>
              <a:t>命题人</a:t>
            </a:r>
            <a:endParaRPr lang="zh-CN" altLang="en-US" sz="5400" b="1" u="sng" cap="none" spc="0" dirty="0">
              <a:ln w="0"/>
              <a:solidFill>
                <a:srgbClr val="FF0000"/>
              </a:solidFill>
              <a:effectLst>
                <a:outerShdw blurRad="38100" dist="25400" dir="5400000" algn="ctr" rotWithShape="0">
                  <a:srgbClr val="6E747A">
                    <a:alpha val="43000"/>
                  </a:srgbClr>
                </a:outerShdw>
              </a:effectLst>
            </a:endParaRPr>
          </a:p>
        </p:txBody>
      </p:sp>
      <p:sp>
        <p:nvSpPr>
          <p:cNvPr id="11" name="矩形 10"/>
          <p:cNvSpPr/>
          <p:nvPr/>
        </p:nvSpPr>
        <p:spPr>
          <a:xfrm>
            <a:off x="596973" y="615544"/>
            <a:ext cx="4818948"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4.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放弃“我觉得”这个理由</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201218"/>
    </mc:Choice>
    <mc:Fallback>
      <p:transition spd="slow" advTm="20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03508"/>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9469" y="409215"/>
            <a:ext cx="2887329" cy="553998"/>
          </a:xfrm>
          <a:prstGeom prst="rect">
            <a:avLst/>
          </a:prstGeom>
          <a:noFill/>
        </p:spPr>
        <p:txBody>
          <a:bodyPr wrap="non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5. </a:t>
            </a:r>
            <a:r>
              <a:rPr lang="zh-CN" altLang="en-US" sz="3000" b="1" dirty="0">
                <a:ln w="0"/>
                <a:solidFill>
                  <a:schemeClr val="bg1"/>
                </a:solidFill>
                <a:latin typeface="Times New Roman" panose="02020603050405020304" pitchFamily="18" charset="0"/>
                <a:ea typeface="+mj-ea"/>
                <a:cs typeface="Times New Roman" panose="02020603050405020304" pitchFamily="18" charset="0"/>
              </a:rPr>
              <a:t>多反思和分析</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 name="矩形 1"/>
          <p:cNvSpPr/>
          <p:nvPr/>
        </p:nvSpPr>
        <p:spPr>
          <a:xfrm>
            <a:off x="3729993" y="1328904"/>
            <a:ext cx="4713150" cy="923330"/>
          </a:xfrm>
          <a:prstGeom prst="rect">
            <a:avLst/>
          </a:prstGeom>
          <a:noFill/>
        </p:spPr>
        <p:txBody>
          <a:bodyPr wrap="none" lIns="91440" tIns="45720" rIns="91440" bIns="45720">
            <a:spAutoFit/>
          </a:bodyPr>
          <a:lstStyle/>
          <a:p>
            <a:pPr algn="ctr"/>
            <a:r>
              <a:rPr lang="zh-CN" altLang="en-US" sz="5400" b="1" cap="none" spc="0" dirty="0">
                <a:ln w="0"/>
                <a:solidFill>
                  <a:schemeClr val="bg1"/>
                </a:solidFill>
                <a:effectLst>
                  <a:outerShdw blurRad="38100" dist="25400" dir="5400000" algn="ctr" rotWithShape="0">
                    <a:srgbClr val="6E747A">
                      <a:alpha val="43000"/>
                    </a:srgbClr>
                  </a:outerShdw>
                </a:effectLst>
              </a:rPr>
              <a:t>学有         所得</a:t>
            </a:r>
            <a:endParaRPr lang="zh-CN" altLang="en-US" sz="5400" b="1" cap="none" spc="0" dirty="0">
              <a:ln w="0"/>
              <a:solidFill>
                <a:schemeClr val="bg1"/>
              </a:solidFill>
              <a:effectLst>
                <a:outerShdw blurRad="38100" dist="25400" dir="5400000" algn="ctr" rotWithShape="0">
                  <a:srgbClr val="6E747A">
                    <a:alpha val="43000"/>
                  </a:srgbClr>
                </a:outerShdw>
              </a:effectLst>
            </a:endParaRPr>
          </a:p>
        </p:txBody>
      </p:sp>
      <p:sp>
        <p:nvSpPr>
          <p:cNvPr id="6" name="矩形 5"/>
          <p:cNvSpPr/>
          <p:nvPr/>
        </p:nvSpPr>
        <p:spPr>
          <a:xfrm>
            <a:off x="5287944" y="963213"/>
            <a:ext cx="1338828" cy="1477328"/>
          </a:xfrm>
          <a:prstGeom prst="rect">
            <a:avLst/>
          </a:prstGeom>
          <a:noFill/>
        </p:spPr>
        <p:txBody>
          <a:bodyPr wrap="none" lIns="91440" tIns="45720" rIns="91440" bIns="45720">
            <a:spAutoFit/>
          </a:bodyPr>
          <a:lstStyle/>
          <a:p>
            <a:pPr algn="ctr"/>
            <a:r>
              <a:rPr lang="zh-CN" altLang="en-US" sz="9000" b="0" cap="none" spc="0" dirty="0">
                <a:ln w="0"/>
                <a:solidFill>
                  <a:srgbClr val="FF0000"/>
                </a:solidFill>
                <a:effectLst>
                  <a:outerShdw blurRad="38100" dist="25400" dir="5400000" algn="ctr" rotWithShape="0">
                    <a:srgbClr val="6E747A">
                      <a:alpha val="43000"/>
                    </a:srgbClr>
                  </a:outerShdw>
                </a:effectLst>
              </a:rPr>
              <a:t>思</a:t>
            </a:r>
            <a:endParaRPr lang="zh-CN" altLang="en-US" sz="9000" b="0" cap="none" spc="0" dirty="0">
              <a:ln w="0"/>
              <a:solidFill>
                <a:srgbClr val="FF0000"/>
              </a:solidFill>
              <a:effectLst>
                <a:outerShdw blurRad="38100" dist="25400" dir="5400000" algn="ctr" rotWithShape="0">
                  <a:srgbClr val="6E747A">
                    <a:alpha val="43000"/>
                  </a:srgbClr>
                </a:outerShdw>
              </a:effectLst>
            </a:endParaRPr>
          </a:p>
        </p:txBody>
      </p:sp>
      <p:sp>
        <p:nvSpPr>
          <p:cNvPr id="10" name="文本框 9"/>
          <p:cNvSpPr txBox="1"/>
          <p:nvPr/>
        </p:nvSpPr>
        <p:spPr>
          <a:xfrm>
            <a:off x="1993133" y="2806232"/>
            <a:ext cx="8285987" cy="2923044"/>
          </a:xfrm>
          <a:prstGeom prst="rect">
            <a:avLst/>
          </a:prstGeom>
          <a:solidFill>
            <a:schemeClr val="accent3">
              <a:lumMod val="20000"/>
              <a:lumOff val="80000"/>
            </a:schemeClr>
          </a:solidFill>
        </p:spPr>
        <p:txBody>
          <a:bodyPr wrap="square" rtlCol="0" anchor="t">
            <a:spAutoFit/>
          </a:bodyPr>
          <a:lstStyle/>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这篇是什么类型的文章？</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篇章、段落、句子讲了什么？</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这道题考我什么？应该如何解决？</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这道题我为什么错？</a:t>
            </a:r>
            <a:endParaRPr lang="en-US" altLang="zh-CN" sz="3400" b="1" dirty="0">
              <a:solidFill>
                <a:schemeClr val="bg1"/>
              </a:solidFill>
              <a:latin typeface="Times New Roman" panose="02020603050405020304" pitchFamily="18" charset="0"/>
              <a:cs typeface="Times New Roman" panose="02020603050405020304" pitchFamily="18" charset="0"/>
            </a:endParaRPr>
          </a:p>
          <a:p>
            <a:pPr marL="514350" indent="-514350">
              <a:lnSpc>
                <a:spcPct val="110000"/>
              </a:lnSpc>
              <a:buAutoNum type="arabicPeriod"/>
            </a:pPr>
            <a:r>
              <a:rPr lang="zh-CN" altLang="en-US" sz="3400" b="1" dirty="0">
                <a:solidFill>
                  <a:schemeClr val="bg1"/>
                </a:solidFill>
                <a:latin typeface="Times New Roman" panose="02020603050405020304" pitchFamily="18" charset="0"/>
                <a:cs typeface="Times New Roman" panose="02020603050405020304" pitchFamily="18" charset="0"/>
              </a:rPr>
              <a:t>我有没有自己总结的做题方法？</a:t>
            </a:r>
            <a:endParaRPr lang="en-US" altLang="zh-CN" sz="3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1871455" y="2109983"/>
            <a:ext cx="8117371" cy="22724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1015663"/>
          </a:xfrm>
          <a:prstGeom prst="rect">
            <a:avLst/>
          </a:prstGeom>
          <a:noFill/>
        </p:spPr>
        <p:txBody>
          <a:bodyPr wrap="square" lIns="91440" tIns="45720" rIns="91440" bIns="45720">
            <a:spAutoFit/>
          </a:bodyPr>
          <a:lstStyle/>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对考生的长难句分析能力要求变高</a:t>
            </a:r>
            <a:endPar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endParaRPr>
          </a:p>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0" name="文本框 9"/>
          <p:cNvSpPr txBox="1"/>
          <p:nvPr/>
        </p:nvSpPr>
        <p:spPr>
          <a:xfrm>
            <a:off x="685004" y="1196725"/>
            <a:ext cx="10836440" cy="169164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There’s always </a:t>
            </a:r>
            <a:r>
              <a:rPr lang="en-US" altLang="zh-CN" sz="2600" i="1" dirty="0">
                <a:solidFill>
                  <a:schemeClr val="bg1"/>
                </a:solidFill>
                <a:latin typeface="Times New Roman" panose="02020603050405020304" pitchFamily="18" charset="0"/>
                <a:cs typeface="Times New Roman" panose="02020603050405020304" pitchFamily="18" charset="0"/>
              </a:rPr>
              <a:t>War and Peace</a:t>
            </a:r>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rgbClr val="C00000"/>
                </a:solidFill>
                <a:latin typeface="Times New Roman" panose="02020603050405020304" pitchFamily="18" charset="0"/>
                <a:cs typeface="Times New Roman" panose="02020603050405020304" pitchFamily="18" charset="0"/>
              </a:rPr>
              <a:t>which</a:t>
            </a:r>
            <a:r>
              <a:rPr lang="en-US" altLang="zh-CN" sz="2600" dirty="0">
                <a:solidFill>
                  <a:schemeClr val="bg1"/>
                </a:solidFill>
                <a:latin typeface="Times New Roman" panose="02020603050405020304" pitchFamily="18" charset="0"/>
                <a:cs typeface="Times New Roman" panose="02020603050405020304" pitchFamily="18" charset="0"/>
              </a:rPr>
              <a:t> I’ve covered some distance several times, </a:t>
            </a:r>
            <a:r>
              <a:rPr lang="en-US" altLang="zh-CN" sz="2600" dirty="0">
                <a:solidFill>
                  <a:srgbClr val="C00000"/>
                </a:solidFill>
                <a:latin typeface="Times New Roman" panose="02020603050405020304" pitchFamily="18" charset="0"/>
                <a:cs typeface="Times New Roman" panose="02020603050405020304" pitchFamily="18" charset="0"/>
              </a:rPr>
              <a:t>only to</a:t>
            </a:r>
            <a:r>
              <a:rPr lang="en-US" altLang="zh-CN" sz="2600" dirty="0">
                <a:solidFill>
                  <a:schemeClr val="bg1"/>
                </a:solidFill>
                <a:latin typeface="Times New Roman" panose="02020603050405020304" pitchFamily="18" charset="0"/>
                <a:cs typeface="Times New Roman" panose="02020603050405020304" pitchFamily="18" charset="0"/>
              </a:rPr>
              <a:t> get bogged down in the “War” part, set it aside for a while, and realize </a:t>
            </a:r>
            <a:r>
              <a:rPr lang="en-US" altLang="zh-CN" sz="2600" dirty="0">
                <a:solidFill>
                  <a:srgbClr val="C00000"/>
                </a:solidFill>
                <a:latin typeface="Times New Roman" panose="02020603050405020304" pitchFamily="18" charset="0"/>
                <a:cs typeface="Times New Roman" panose="02020603050405020304" pitchFamily="18" charset="0"/>
              </a:rPr>
              <a:t>that</a:t>
            </a:r>
            <a:r>
              <a:rPr lang="en-US" altLang="zh-CN" sz="2600" dirty="0">
                <a:solidFill>
                  <a:schemeClr val="bg1"/>
                </a:solidFill>
                <a:latin typeface="Times New Roman" panose="02020603050405020304" pitchFamily="18" charset="0"/>
                <a:cs typeface="Times New Roman" panose="02020603050405020304" pitchFamily="18" charset="0"/>
              </a:rPr>
              <a:t> I have to start over from the beginning again, </a:t>
            </a:r>
            <a:r>
              <a:rPr lang="en-US" altLang="zh-CN" sz="2600" dirty="0">
                <a:solidFill>
                  <a:srgbClr val="C00000"/>
                </a:solidFill>
                <a:latin typeface="Times New Roman" panose="02020603050405020304" pitchFamily="18" charset="0"/>
                <a:cs typeface="Times New Roman" panose="02020603050405020304" pitchFamily="18" charset="0"/>
              </a:rPr>
              <a:t>having forgotten </a:t>
            </a:r>
            <a:r>
              <a:rPr lang="en-US" altLang="zh-CN" sz="2600" dirty="0">
                <a:solidFill>
                  <a:schemeClr val="bg1"/>
                </a:solidFill>
                <a:latin typeface="Times New Roman" panose="02020603050405020304" pitchFamily="18" charset="0"/>
                <a:cs typeface="Times New Roman" panose="02020603050405020304" pitchFamily="18" charset="0"/>
              </a:rPr>
              <a:t>everyone’s name and social rank.</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677780" y="3198181"/>
            <a:ext cx="10836440" cy="2092881"/>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“The </a:t>
            </a:r>
            <a:r>
              <a:rPr lang="en-US" altLang="zh-CN" sz="2600" u="sng" dirty="0">
                <a:solidFill>
                  <a:srgbClr val="7030A0"/>
                </a:solidFill>
                <a:latin typeface="Times New Roman" panose="02020603050405020304" pitchFamily="18" charset="0"/>
                <a:cs typeface="Times New Roman" panose="02020603050405020304" pitchFamily="18" charset="0"/>
              </a:rPr>
              <a:t>vagueness</a:t>
            </a:r>
            <a:r>
              <a:rPr lang="en-US" altLang="zh-CN" sz="2600" dirty="0">
                <a:solidFill>
                  <a:schemeClr val="bg1"/>
                </a:solidFill>
                <a:latin typeface="Times New Roman" panose="02020603050405020304" pitchFamily="18" charset="0"/>
                <a:cs typeface="Times New Roman" panose="02020603050405020304" pitchFamily="18" charset="0"/>
              </a:rPr>
              <a:t> of the gesture meanings suggests either </a:t>
            </a:r>
            <a:r>
              <a:rPr lang="en-US" altLang="zh-CN" sz="2600" dirty="0">
                <a:solidFill>
                  <a:srgbClr val="C00000"/>
                </a:solidFill>
                <a:latin typeface="Times New Roman" panose="02020603050405020304" pitchFamily="18" charset="0"/>
                <a:cs typeface="Times New Roman" panose="02020603050405020304" pitchFamily="18" charset="0"/>
              </a:rPr>
              <a:t>that</a:t>
            </a:r>
            <a:r>
              <a:rPr lang="en-US" altLang="zh-CN" sz="2600" dirty="0">
                <a:solidFill>
                  <a:schemeClr val="bg1"/>
                </a:solidFill>
                <a:latin typeface="Times New Roman" panose="02020603050405020304" pitchFamily="18" charset="0"/>
                <a:cs typeface="Times New Roman" panose="02020603050405020304" pitchFamily="18" charset="0"/>
              </a:rPr>
              <a:t> the chimps have little to communicate, or we are still missing a lot of the information </a:t>
            </a:r>
            <a:r>
              <a:rPr lang="en-US" altLang="zh-CN" sz="2600" dirty="0">
                <a:solidFill>
                  <a:srgbClr val="C00000"/>
                </a:solidFill>
                <a:latin typeface="Times New Roman" panose="02020603050405020304" pitchFamily="18" charset="0"/>
                <a:cs typeface="Times New Roman" panose="02020603050405020304" pitchFamily="18" charset="0"/>
              </a:rPr>
              <a:t>contained</a:t>
            </a:r>
            <a:r>
              <a:rPr lang="en-US" altLang="zh-CN" sz="2600" dirty="0">
                <a:solidFill>
                  <a:schemeClr val="bg1"/>
                </a:solidFill>
                <a:latin typeface="Times New Roman" panose="02020603050405020304" pitchFamily="18" charset="0"/>
                <a:cs typeface="Times New Roman" panose="02020603050405020304" pitchFamily="18" charset="0"/>
              </a:rPr>
              <a:t> in their gestures and actions,” she said. “Moreover, the meanings seem to </a:t>
            </a:r>
            <a:r>
              <a:rPr lang="en-US" altLang="zh-CN" sz="2600" u="sng" dirty="0">
                <a:solidFill>
                  <a:srgbClr val="7030A0"/>
                </a:solidFill>
                <a:latin typeface="Times New Roman" panose="02020603050405020304" pitchFamily="18" charset="0"/>
                <a:cs typeface="Times New Roman" panose="02020603050405020304" pitchFamily="18" charset="0"/>
              </a:rPr>
              <a:t>not go beyond </a:t>
            </a:r>
            <a:r>
              <a:rPr lang="en-US" altLang="zh-CN" sz="2600" dirty="0">
                <a:solidFill>
                  <a:srgbClr val="C00000"/>
                </a:solidFill>
                <a:latin typeface="Times New Roman" panose="02020603050405020304" pitchFamily="18" charset="0"/>
                <a:cs typeface="Times New Roman" panose="02020603050405020304" pitchFamily="18" charset="0"/>
              </a:rPr>
              <a:t>what</a:t>
            </a:r>
            <a:r>
              <a:rPr lang="en-US" altLang="zh-CN" sz="2600" dirty="0">
                <a:solidFill>
                  <a:schemeClr val="bg1"/>
                </a:solidFill>
                <a:latin typeface="Times New Roman" panose="02020603050405020304" pitchFamily="18" charset="0"/>
                <a:cs typeface="Times New Roman" panose="02020603050405020304" pitchFamily="18" charset="0"/>
              </a:rPr>
              <a:t> other animals convey with non-verbal communication. So, it seems the gulf remains.”</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136662" y="558932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复杂的</a:t>
            </a:r>
            <a:r>
              <a:rPr lang="zh-CN" altLang="en-US" sz="2800" b="1" dirty="0">
                <a:solidFill>
                  <a:srgbClr val="C00000"/>
                </a:solidFill>
              </a:rPr>
              <a:t>语法结构</a:t>
            </a:r>
            <a:endParaRPr lang="zh-CN" altLang="en-US" sz="2800" b="1" dirty="0">
              <a:solidFill>
                <a:srgbClr val="C00000"/>
              </a:solidFill>
            </a:endParaRPr>
          </a:p>
        </p:txBody>
      </p:sp>
      <p:sp>
        <p:nvSpPr>
          <p:cNvPr id="19" name="文本框 18"/>
          <p:cNvSpPr txBox="1"/>
          <p:nvPr/>
        </p:nvSpPr>
        <p:spPr>
          <a:xfrm>
            <a:off x="6200361" y="5589322"/>
            <a:ext cx="3416320"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C00000"/>
                </a:solidFill>
              </a:rPr>
              <a:t>抽象名词</a:t>
            </a:r>
            <a:r>
              <a:rPr lang="zh-CN" altLang="en-US" sz="2800" dirty="0">
                <a:solidFill>
                  <a:schemeClr val="bg1"/>
                </a:solidFill>
              </a:rPr>
              <a:t>的运用</a:t>
            </a:r>
            <a:endParaRPr lang="zh-CN" altLang="en-US" sz="28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1015663"/>
          </a:xfrm>
          <a:prstGeom prst="rect">
            <a:avLst/>
          </a:prstGeom>
          <a:noFill/>
        </p:spPr>
        <p:txBody>
          <a:bodyPr wrap="squar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3</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对考生的语篇整体理解能力要求变高</a:t>
            </a:r>
            <a:endPar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endParaRPr>
          </a:p>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616226" y="1208728"/>
            <a:ext cx="11147846" cy="3975447"/>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A</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24.</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What’s</a:t>
            </a:r>
            <a:r>
              <a:rPr lang="zh-CN" altLang="en-US" sz="2600" b="1"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this</a:t>
            </a:r>
            <a:r>
              <a:rPr lang="zh-CN" altLang="en-US" sz="2600" b="1"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text?</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 A short story.					B. An introduction to a book.</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C. A play review.					D. An advertisement  for a theater.</a:t>
            </a:r>
            <a:endParaRPr lang="en-US" altLang="zh-CN" sz="2600" dirty="0">
              <a:solidFill>
                <a:schemeClr val="bg1"/>
              </a:solidFill>
              <a:latin typeface="Times New Roman" panose="02020603050405020304" pitchFamily="18" charset="0"/>
              <a:cs typeface="Times New Roman" panose="02020603050405020304" pitchFamily="18" charset="0"/>
            </a:endParaRPr>
          </a:p>
          <a:p>
            <a:pPr>
              <a:lnSpc>
                <a:spcPts val="1120"/>
              </a:lnSpc>
            </a:pP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C</a:t>
            </a:r>
            <a:r>
              <a:rPr lang="en-US" altLang="zh-CN" sz="2600" dirty="0">
                <a:solidFill>
                  <a:schemeClr val="bg1"/>
                </a:solidFill>
                <a:latin typeface="Times New Roman" panose="02020603050405020304" pitchFamily="18" charset="0"/>
                <a:cs typeface="Times New Roman" panose="02020603050405020304" pitchFamily="18" charset="0"/>
              </a:rPr>
              <a:t>. 29. </a:t>
            </a:r>
            <a:r>
              <a:rPr lang="en-US" altLang="zh-CN" sz="2600" b="1" dirty="0">
                <a:solidFill>
                  <a:schemeClr val="bg1"/>
                </a:solidFill>
                <a:latin typeface="Times New Roman" panose="02020603050405020304" pitchFamily="18" charset="0"/>
                <a:cs typeface="Times New Roman" panose="02020603050405020304" pitchFamily="18" charset="0"/>
              </a:rPr>
              <a:t>How does Francisca Then explain her findings in paragraph 4?</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 By making a comparison.		B. By using an expert’s words. 	 		        C. By introducing a concept.		D. By referring to another study.</a:t>
            </a:r>
            <a:endParaRPr lang="en-US" altLang="zh-CN" sz="2600" dirty="0">
              <a:solidFill>
                <a:schemeClr val="bg1"/>
              </a:solidFill>
              <a:latin typeface="Times New Roman" panose="02020603050405020304" pitchFamily="18" charset="0"/>
              <a:cs typeface="Times New Roman" panose="02020603050405020304" pitchFamily="18" charset="0"/>
            </a:endParaRPr>
          </a:p>
          <a:p>
            <a:pPr>
              <a:lnSpc>
                <a:spcPts val="1120"/>
              </a:lnSpc>
            </a:pP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2020-1. </a:t>
            </a:r>
            <a:r>
              <a:rPr lang="en-US" altLang="zh-CN" sz="2600" b="1" dirty="0">
                <a:solidFill>
                  <a:schemeClr val="bg1"/>
                </a:solidFill>
                <a:latin typeface="Times New Roman" panose="02020603050405020304" pitchFamily="18" charset="0"/>
                <a:cs typeface="Times New Roman" panose="02020603050405020304" pitchFamily="18" charset="0"/>
              </a:rPr>
              <a:t>B</a:t>
            </a:r>
            <a:r>
              <a:rPr lang="en-US" altLang="zh-CN" sz="2600" dirty="0">
                <a:solidFill>
                  <a:schemeClr val="bg1"/>
                </a:solidFill>
                <a:latin typeface="Times New Roman" panose="02020603050405020304" pitchFamily="18" charset="0"/>
                <a:cs typeface="Times New Roman" panose="02020603050405020304" pitchFamily="18" charset="0"/>
              </a:rPr>
              <a:t>. 26. </a:t>
            </a:r>
            <a:r>
              <a:rPr lang="en-US" altLang="zh-CN" sz="2600" b="1" dirty="0">
                <a:solidFill>
                  <a:schemeClr val="bg1"/>
                </a:solidFill>
                <a:latin typeface="Times New Roman" panose="02020603050405020304" pitchFamily="18" charset="0"/>
                <a:cs typeface="Times New Roman" panose="02020603050405020304" pitchFamily="18" charset="0"/>
              </a:rPr>
              <a:t>Milwaukee’s way to de-ice streets may be an example of </a:t>
            </a:r>
            <a:r>
              <a:rPr lang="en-US" altLang="zh-CN" sz="2600" b="1" u="sng"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 barking up the wrong tree.		B. putting the cart before the horse. 	 		  C. robbing Peter to pay Paul.		D. killing two birds with one stone.</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057149" y="5435927"/>
            <a:ext cx="3416320" cy="523220"/>
          </a:xfrm>
          <a:prstGeom prst="rect">
            <a:avLst/>
          </a:prstGeom>
          <a:solidFill>
            <a:schemeClr val="accent2">
              <a:lumMod val="20000"/>
              <a:lumOff val="8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语篇</a:t>
            </a:r>
            <a:r>
              <a:rPr lang="zh-CN" altLang="en-US" sz="2800" b="1" dirty="0">
                <a:solidFill>
                  <a:srgbClr val="C00000"/>
                </a:solidFill>
              </a:rPr>
              <a:t>类型多样化</a:t>
            </a:r>
            <a:endParaRPr lang="zh-CN" altLang="en-US" sz="2800" b="1" dirty="0">
              <a:solidFill>
                <a:srgbClr val="C00000"/>
              </a:solidFill>
            </a:endParaRPr>
          </a:p>
        </p:txBody>
      </p:sp>
      <p:sp>
        <p:nvSpPr>
          <p:cNvPr id="19" name="文本框 18"/>
          <p:cNvSpPr txBox="1"/>
          <p:nvPr/>
        </p:nvSpPr>
        <p:spPr>
          <a:xfrm>
            <a:off x="6190149" y="5449397"/>
            <a:ext cx="3416320" cy="523220"/>
          </a:xfrm>
          <a:prstGeom prst="rect">
            <a:avLst/>
          </a:prstGeom>
          <a:solidFill>
            <a:schemeClr val="accent2">
              <a:lumMod val="20000"/>
              <a:lumOff val="80000"/>
            </a:schemeClr>
          </a:solidFill>
          <a:ln w="15875" cmpd="dbl">
            <a:solidFill>
              <a:schemeClr val="accent1">
                <a:shade val="50000"/>
              </a:schemeClr>
            </a:solidFill>
            <a:prstDash val="dash"/>
          </a:ln>
        </p:spPr>
        <p:txBody>
          <a:bodyPr wrap="square" rtlCol="0">
            <a:spAutoFit/>
          </a:bodyPr>
          <a:lstStyle/>
          <a:p>
            <a:pPr algn="ctr"/>
            <a:r>
              <a:rPr lang="zh-CN" altLang="en-US" sz="2800" b="1" dirty="0">
                <a:solidFill>
                  <a:srgbClr val="C00000"/>
                </a:solidFill>
              </a:rPr>
              <a:t>命题角度</a:t>
            </a:r>
            <a:r>
              <a:rPr lang="zh-CN" altLang="en-US" sz="2800" dirty="0">
                <a:solidFill>
                  <a:schemeClr val="bg1"/>
                </a:solidFill>
              </a:rPr>
              <a:t>更</a:t>
            </a:r>
            <a:r>
              <a:rPr lang="zh-CN" altLang="en-US" sz="2800" b="1" u="sng" dirty="0">
                <a:solidFill>
                  <a:srgbClr val="C00000"/>
                </a:solidFill>
              </a:rPr>
              <a:t>宏观</a:t>
            </a:r>
            <a:endParaRPr lang="zh-CN" altLang="en-US" sz="2800" b="1" u="sng"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553998"/>
          </a:xfrm>
          <a:prstGeom prst="rect">
            <a:avLst/>
          </a:prstGeom>
          <a:noFill/>
        </p:spPr>
        <p:txBody>
          <a:bodyPr wrap="squar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4</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对考生的临场应试心理素质要求变高</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7" name="文本框 16"/>
          <p:cNvSpPr txBox="1"/>
          <p:nvPr/>
        </p:nvSpPr>
        <p:spPr>
          <a:xfrm>
            <a:off x="1871618" y="5577062"/>
            <a:ext cx="4761096" cy="523220"/>
          </a:xfrm>
          <a:prstGeom prst="rect">
            <a:avLst/>
          </a:prstGeom>
          <a:solidFill>
            <a:schemeClr val="accent2">
              <a:lumMod val="40000"/>
              <a:lumOff val="60000"/>
            </a:schemeClr>
          </a:solidFill>
          <a:ln w="15875" cmpd="dbl">
            <a:solidFill>
              <a:schemeClr val="accent1">
                <a:shade val="50000"/>
              </a:schemeClr>
            </a:solidFill>
            <a:prstDash val="dash"/>
          </a:ln>
        </p:spPr>
        <p:txBody>
          <a:bodyPr wrap="square" rtlCol="0">
            <a:spAutoFit/>
          </a:bodyPr>
          <a:lstStyle/>
          <a:p>
            <a:pPr algn="ctr"/>
            <a:r>
              <a:rPr lang="zh-CN" altLang="en-US" sz="2800" dirty="0">
                <a:solidFill>
                  <a:schemeClr val="bg1"/>
                </a:solidFill>
              </a:rPr>
              <a:t>阅读理解</a:t>
            </a:r>
            <a:r>
              <a:rPr lang="zh-CN" altLang="en-US" sz="2800" b="1" dirty="0">
                <a:solidFill>
                  <a:srgbClr val="C00000"/>
                </a:solidFill>
              </a:rPr>
              <a:t>难度</a:t>
            </a:r>
            <a:r>
              <a:rPr lang="zh-CN" altLang="en-US" sz="2800" dirty="0">
                <a:solidFill>
                  <a:schemeClr val="bg1"/>
                </a:solidFill>
              </a:rPr>
              <a:t>像“过山车”</a:t>
            </a:r>
            <a:endParaRPr lang="zh-CN" altLang="en-US" sz="2800" b="1" dirty="0">
              <a:solidFill>
                <a:srgbClr val="C00000"/>
              </a:solidFill>
            </a:endParaRPr>
          </a:p>
        </p:txBody>
      </p:sp>
      <p:pic>
        <p:nvPicPr>
          <p:cNvPr id="3" name="图片 2"/>
          <p:cNvPicPr>
            <a:picLocks noChangeAspect="1"/>
          </p:cNvPicPr>
          <p:nvPr/>
        </p:nvPicPr>
        <p:blipFill>
          <a:blip r:embed="rId1"/>
          <a:stretch>
            <a:fillRect/>
          </a:stretch>
        </p:blipFill>
        <p:spPr>
          <a:xfrm>
            <a:off x="908603" y="1412597"/>
            <a:ext cx="8564912" cy="2029187"/>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338" y="1317349"/>
            <a:ext cx="5181600" cy="39243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a:srcRect b="3443"/>
          <a:stretch>
            <a:fillRect/>
          </a:stretch>
        </p:blipFill>
        <p:spPr>
          <a:xfrm>
            <a:off x="824120" y="2651263"/>
            <a:ext cx="8039363" cy="25779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33375"/>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9834" y="459043"/>
            <a:ext cx="9303026" cy="668645"/>
          </a:xfrm>
          <a:prstGeom prst="rect">
            <a:avLst/>
          </a:prstGeom>
          <a:noFill/>
        </p:spPr>
        <p:txBody>
          <a:bodyPr wrap="square" rtlCol="0">
            <a:spAutoFit/>
          </a:bodyPr>
          <a:lstStyle/>
          <a:p>
            <a:pPr>
              <a:lnSpc>
                <a:spcPct val="114000"/>
              </a:lnSpc>
            </a:pPr>
            <a:r>
              <a:rPr lang="zh-CN" altLang="en-US" sz="3600" b="1" dirty="0">
                <a:solidFill>
                  <a:schemeClr val="bg1"/>
                </a:solidFill>
                <a:latin typeface="Times New Roman" panose="02020603050405020304" pitchFamily="18" charset="0"/>
                <a:cs typeface="Times New Roman" panose="02020603050405020304" pitchFamily="18" charset="0"/>
              </a:rPr>
              <a:t>二、高考题的“不变”</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557820" y="1323749"/>
            <a:ext cx="11027539" cy="1015663"/>
          </a:xfrm>
          <a:prstGeom prst="rect">
            <a:avLst/>
          </a:prstGeom>
          <a:noFill/>
        </p:spPr>
        <p:txBody>
          <a:bodyPr wrap="square" lIns="91440" tIns="45720" rIns="91440" bIns="45720">
            <a:spAutoFit/>
          </a:bodyPr>
          <a:lstStyle/>
          <a:p>
            <a:pPr marL="514350" indent="-514350">
              <a:buAutoNum type="arabicPeriod"/>
            </a:pPr>
            <a:r>
              <a:rPr lang="zh-CN" altLang="en-US" sz="3000" b="1" dirty="0">
                <a:ln w="0"/>
                <a:solidFill>
                  <a:schemeClr val="bg1"/>
                </a:solidFill>
                <a:latin typeface="Times New Roman" panose="02020603050405020304" pitchFamily="18" charset="0"/>
                <a:ea typeface="+mj-ea"/>
                <a:cs typeface="Times New Roman" panose="02020603050405020304" pitchFamily="18" charset="0"/>
              </a:rPr>
              <a:t>题型、命题角度基本不变</a:t>
            </a:r>
            <a:endParaRPr lang="en-US" altLang="zh-CN" sz="3000" b="1" dirty="0">
              <a:ln w="0"/>
              <a:solidFill>
                <a:schemeClr val="bg1"/>
              </a:solidFill>
              <a:latin typeface="Times New Roman" panose="02020603050405020304" pitchFamily="18" charset="0"/>
              <a:ea typeface="+mj-ea"/>
              <a:cs typeface="Times New Roman" panose="02020603050405020304" pitchFamily="18" charset="0"/>
            </a:endParaRPr>
          </a:p>
          <a:p>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778567" y="5510694"/>
            <a:ext cx="732181" cy="732181"/>
          </a:xfrm>
          <a:prstGeom prst="rect">
            <a:avLst/>
          </a:prstGeom>
        </p:spPr>
      </p:pic>
      <p:sp>
        <p:nvSpPr>
          <p:cNvPr id="11" name="文本框 10"/>
          <p:cNvSpPr txBox="1"/>
          <p:nvPr/>
        </p:nvSpPr>
        <p:spPr>
          <a:xfrm>
            <a:off x="606640" y="1946456"/>
            <a:ext cx="11174587" cy="1574790"/>
          </a:xfrm>
          <a:prstGeom prst="rect">
            <a:avLst/>
          </a:prstGeom>
          <a:solidFill>
            <a:schemeClr val="accent3">
              <a:lumMod val="20000"/>
              <a:lumOff val="80000"/>
            </a:schemeClr>
          </a:solidFill>
        </p:spPr>
        <p:txBody>
          <a:bodyPr wrap="square" rtlCol="0" anchor="t">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2021-1 </a:t>
            </a:r>
            <a:r>
              <a:rPr lang="en-US" altLang="zh-CN" sz="2600" b="1" dirty="0">
                <a:solidFill>
                  <a:schemeClr val="bg1"/>
                </a:solidFill>
                <a:latin typeface="Times New Roman" panose="02020603050405020304" pitchFamily="18" charset="0"/>
                <a:cs typeface="Times New Roman" panose="02020603050405020304" pitchFamily="18" charset="0"/>
              </a:rPr>
              <a:t>C</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30.</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b="1" dirty="0">
                <a:solidFill>
                  <a:schemeClr val="bg1"/>
                </a:solidFill>
                <a:latin typeface="Times New Roman" panose="02020603050405020304" pitchFamily="18" charset="0"/>
                <a:cs typeface="Times New Roman" panose="02020603050405020304" pitchFamily="18" charset="0"/>
              </a:rPr>
              <a:t>Which of the following is the best title for the text?</a:t>
            </a: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ts val="1120"/>
              </a:lnSpc>
            </a:pPr>
            <a:r>
              <a:rPr lang="en-US" altLang="zh-CN" sz="26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2020-7. </a:t>
            </a:r>
            <a:r>
              <a:rPr lang="en-US" altLang="zh-CN" sz="2600" b="1" dirty="0">
                <a:solidFill>
                  <a:schemeClr val="bg1"/>
                </a:solidFill>
                <a:latin typeface="Times New Roman" panose="02020603050405020304" pitchFamily="18" charset="0"/>
                <a:cs typeface="Times New Roman" panose="02020603050405020304" pitchFamily="18" charset="0"/>
              </a:rPr>
              <a:t>C</a:t>
            </a:r>
            <a:r>
              <a:rPr lang="en-US" altLang="zh-CN" sz="2600" dirty="0">
                <a:solidFill>
                  <a:schemeClr val="bg1"/>
                </a:solidFill>
                <a:latin typeface="Times New Roman" panose="02020603050405020304" pitchFamily="18" charset="0"/>
                <a:cs typeface="Times New Roman" panose="02020603050405020304" pitchFamily="18" charset="0"/>
              </a:rPr>
              <a:t>. 30. </a:t>
            </a:r>
            <a:r>
              <a:rPr lang="en-US" altLang="zh-CN" sz="2600" b="1" dirty="0">
                <a:solidFill>
                  <a:schemeClr val="bg1"/>
                </a:solidFill>
                <a:latin typeface="Times New Roman" panose="02020603050405020304" pitchFamily="18" charset="0"/>
                <a:cs typeface="Times New Roman" panose="02020603050405020304" pitchFamily="18" charset="0"/>
              </a:rPr>
              <a:t>Which of the following is the best title for the text?</a:t>
            </a: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ts val="1120"/>
              </a:lnSpc>
            </a:pPr>
            <a:r>
              <a:rPr lang="en-US" altLang="zh-CN" sz="26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2020-1. </a:t>
            </a:r>
            <a:r>
              <a:rPr lang="en-US" altLang="zh-CN" sz="2600" b="1" dirty="0">
                <a:solidFill>
                  <a:schemeClr val="bg1"/>
                </a:solidFill>
                <a:latin typeface="Times New Roman" panose="02020603050405020304" pitchFamily="18" charset="0"/>
                <a:cs typeface="Times New Roman" panose="02020603050405020304" pitchFamily="18" charset="0"/>
              </a:rPr>
              <a:t>C</a:t>
            </a:r>
            <a:r>
              <a:rPr lang="en-US" altLang="zh-CN" sz="2600" dirty="0">
                <a:solidFill>
                  <a:schemeClr val="bg1"/>
                </a:solidFill>
                <a:latin typeface="Times New Roman" panose="02020603050405020304" pitchFamily="18" charset="0"/>
                <a:cs typeface="Times New Roman" panose="02020603050405020304" pitchFamily="18" charset="0"/>
              </a:rPr>
              <a:t>. 30. </a:t>
            </a:r>
            <a:r>
              <a:rPr lang="en-US" altLang="zh-CN" sz="2600" b="1" dirty="0">
                <a:solidFill>
                  <a:schemeClr val="bg1"/>
                </a:solidFill>
                <a:latin typeface="Times New Roman" panose="02020603050405020304" pitchFamily="18" charset="0"/>
                <a:cs typeface="Times New Roman" panose="02020603050405020304" pitchFamily="18" charset="0"/>
              </a:rPr>
              <a:t>Which of the following is the best title for the text?</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nvSpPr>
        <p:spPr>
          <a:xfrm>
            <a:off x="498553" y="3714664"/>
            <a:ext cx="11027539" cy="553998"/>
          </a:xfrm>
          <a:prstGeom prst="rect">
            <a:avLst/>
          </a:prstGeom>
          <a:noFill/>
        </p:spPr>
        <p:txBody>
          <a:bodyPr wrap="square" lIns="91440" tIns="45720" rIns="91440" bIns="45720">
            <a:spAutoFit/>
          </a:bodyPr>
          <a:lstStyle/>
          <a:p>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2.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选材初衷和出处不变</a:t>
            </a:r>
            <a:endPar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7" name="文本框 16"/>
          <p:cNvSpPr txBox="1"/>
          <p:nvPr/>
        </p:nvSpPr>
        <p:spPr>
          <a:xfrm>
            <a:off x="606639" y="4382443"/>
            <a:ext cx="11174587" cy="892552"/>
          </a:xfrm>
          <a:prstGeom prst="rect">
            <a:avLst/>
          </a:prstGeom>
          <a:solidFill>
            <a:schemeClr val="accent3">
              <a:lumMod val="20000"/>
              <a:lumOff val="80000"/>
            </a:schemeClr>
          </a:solidFill>
        </p:spPr>
        <p:txBody>
          <a:bodyPr wrap="square" rtlCol="0" anchor="t">
            <a:spAutoFit/>
          </a:bodyPr>
          <a:lstStyle/>
          <a:p>
            <a:r>
              <a:rPr lang="zh-CN" altLang="en-US" sz="2600" b="1" dirty="0">
                <a:solidFill>
                  <a:schemeClr val="bg1"/>
                </a:solidFill>
                <a:latin typeface="Times New Roman" panose="02020603050405020304" pitchFamily="18" charset="0"/>
                <a:cs typeface="Times New Roman" panose="02020603050405020304" pitchFamily="18" charset="0"/>
              </a:rPr>
              <a:t>初衷：弘扬真善美；提倡读书；培育创新精神</a:t>
            </a:r>
            <a:r>
              <a:rPr lang="en-US" altLang="zh-CN" sz="2600" b="1" dirty="0">
                <a:solidFill>
                  <a:schemeClr val="bg1"/>
                </a:solidFill>
                <a:latin typeface="Times New Roman" panose="02020603050405020304" pitchFamily="18" charset="0"/>
                <a:cs typeface="Times New Roman" panose="02020603050405020304" pitchFamily="18" charset="0"/>
              </a:rPr>
              <a:t>……</a:t>
            </a:r>
            <a:endParaRPr lang="en-US" altLang="zh-CN" sz="2600" b="1" dirty="0">
              <a:solidFill>
                <a:schemeClr val="bg1"/>
              </a:solidFill>
              <a:latin typeface="Times New Roman" panose="02020603050405020304" pitchFamily="18" charset="0"/>
              <a:cs typeface="Times New Roman" panose="02020603050405020304" pitchFamily="18" charset="0"/>
            </a:endParaRPr>
          </a:p>
          <a:p>
            <a:r>
              <a:rPr lang="zh-CN" altLang="en-US" sz="2600" b="1" dirty="0">
                <a:solidFill>
                  <a:schemeClr val="bg1"/>
                </a:solidFill>
                <a:latin typeface="Times New Roman" panose="02020603050405020304" pitchFamily="18" charset="0"/>
                <a:cs typeface="Times New Roman" panose="02020603050405020304" pitchFamily="18" charset="0"/>
              </a:rPr>
              <a:t>出处：外刊（比如</a:t>
            </a:r>
            <a:r>
              <a:rPr lang="en-US" altLang="zh-CN" sz="2600" b="1" i="1" dirty="0">
                <a:solidFill>
                  <a:schemeClr val="bg1"/>
                </a:solidFill>
                <a:latin typeface="Times New Roman" panose="02020603050405020304" pitchFamily="18" charset="0"/>
                <a:cs typeface="Times New Roman" panose="02020603050405020304" pitchFamily="18" charset="0"/>
              </a:rPr>
              <a:t>Reader’s Digest</a:t>
            </a:r>
            <a:r>
              <a:rPr lang="zh-CN" altLang="en-US" sz="2600" b="1" dirty="0">
                <a:solidFill>
                  <a:schemeClr val="bg1"/>
                </a:solidFill>
                <a:latin typeface="Times New Roman" panose="02020603050405020304" pitchFamily="18" charset="0"/>
                <a:cs typeface="Times New Roman" panose="02020603050405020304" pitchFamily="18" charset="0"/>
              </a:rPr>
              <a:t>，</a:t>
            </a:r>
            <a:r>
              <a:rPr lang="en-US" altLang="zh-CN" sz="2600" b="1" i="1" dirty="0">
                <a:solidFill>
                  <a:schemeClr val="bg1"/>
                </a:solidFill>
                <a:latin typeface="Times New Roman" panose="02020603050405020304" pitchFamily="18" charset="0"/>
                <a:cs typeface="Times New Roman" panose="02020603050405020304" pitchFamily="18" charset="0"/>
              </a:rPr>
              <a:t>The New York Times</a:t>
            </a:r>
            <a:r>
              <a:rPr lang="zh-CN" altLang="en-US" sz="2600" b="1" dirty="0">
                <a:solidFill>
                  <a:schemeClr val="bg1"/>
                </a:solidFill>
                <a:latin typeface="Times New Roman" panose="02020603050405020304" pitchFamily="18" charset="0"/>
                <a:cs typeface="Times New Roman" panose="02020603050405020304" pitchFamily="18" charset="0"/>
              </a:rPr>
              <a:t>，原版书籍）</a:t>
            </a:r>
            <a:endParaRPr lang="en-US" altLang="zh-CN" sz="26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1530626" y="5530572"/>
            <a:ext cx="9784928" cy="755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29786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7928" y="428622"/>
            <a:ext cx="11027539" cy="553085"/>
          </a:xfrm>
          <a:prstGeom prst="rect">
            <a:avLst/>
          </a:prstGeom>
          <a:noFill/>
        </p:spPr>
        <p:txBody>
          <a:bodyPr wrap="square" lIns="91440" tIns="45720" rIns="91440" bIns="45720">
            <a:spAutoFit/>
          </a:bodyPr>
          <a:lstStyle/>
          <a:p>
            <a:r>
              <a:rPr lang="en-US" altLang="zh-CN" sz="3000" b="1" dirty="0">
                <a:ln w="0"/>
                <a:solidFill>
                  <a:schemeClr val="bg1"/>
                </a:solidFill>
                <a:latin typeface="Times New Roman" panose="02020603050405020304" pitchFamily="18" charset="0"/>
                <a:ea typeface="+mj-ea"/>
                <a:cs typeface="Times New Roman" panose="02020603050405020304" pitchFamily="18" charset="0"/>
              </a:rPr>
              <a:t>3</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r>
              <a:rPr lang="zh-CN" altLang="en-US" sz="3000" b="1" cap="none" spc="0" dirty="0">
                <a:ln w="0"/>
                <a:solidFill>
                  <a:schemeClr val="bg1"/>
                </a:solidFill>
                <a:latin typeface="Times New Roman" panose="02020603050405020304" pitchFamily="18" charset="0"/>
                <a:ea typeface="+mj-ea"/>
                <a:cs typeface="Times New Roman" panose="02020603050405020304" pitchFamily="18" charset="0"/>
              </a:rPr>
              <a:t>阅读文章的方法不变</a:t>
            </a:r>
            <a:r>
              <a:rPr lang="en-US" altLang="zh-CN" sz="30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3000"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1" name="文本框 10"/>
          <p:cNvSpPr txBox="1"/>
          <p:nvPr/>
        </p:nvSpPr>
        <p:spPr>
          <a:xfrm>
            <a:off x="655462" y="1112465"/>
            <a:ext cx="11174587" cy="2677656"/>
          </a:xfrm>
          <a:prstGeom prst="rect">
            <a:avLst/>
          </a:prstGeom>
          <a:solidFill>
            <a:schemeClr val="accent3">
              <a:lumMod val="20000"/>
              <a:lumOff val="80000"/>
            </a:schemeClr>
          </a:solidFill>
        </p:spPr>
        <p:txBody>
          <a:bodyPr wrap="square" rtlCol="0" anchor="t">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sz="2800" dirty="0">
                <a:solidFill>
                  <a:schemeClr val="bg1"/>
                </a:solidFill>
                <a:latin typeface="Times New Roman" panose="02020603050405020304" pitchFamily="18" charset="0"/>
                <a:cs typeface="Times New Roman" panose="02020603050405020304" pitchFamily="18" charset="0"/>
              </a:rPr>
              <a:t>Moreover, the tendency for universities to monitor and shape student behavior runs up against another characteristic of young adults: the response to being controlled by their elders. If acceptable social behavior is too strictly defined and controlled, the insensitive or aggressive behavior that administrators are seeking to minimize may actually be encouraged. </a:t>
            </a:r>
            <a:r>
              <a:rPr lang="en-US" sz="2800" dirty="0">
                <a:solidFill>
                  <a:schemeClr val="bg1"/>
                </a:solidFill>
                <a:latin typeface="Times New Roman" panose="02020603050405020304" pitchFamily="18" charset="0"/>
                <a:cs typeface="Times New Roman" panose="02020603050405020304" pitchFamily="18" charset="0"/>
              </a:rPr>
              <a:t>(2016</a:t>
            </a:r>
            <a:r>
              <a:rPr lang="zh-CN" altLang="en-US" sz="2800" dirty="0">
                <a:solidFill>
                  <a:schemeClr val="bg1"/>
                </a:solidFill>
                <a:latin typeface="Times New Roman" panose="02020603050405020304" pitchFamily="18" charset="0"/>
                <a:cs typeface="Times New Roman" panose="02020603050405020304" pitchFamily="18" charset="0"/>
              </a:rPr>
              <a:t>年北京卷</a:t>
            </a:r>
            <a:r>
              <a:rPr lang="en-US" altLang="zh-CN" sz="2800" dirty="0">
                <a:solidFill>
                  <a:schemeClr val="bg1"/>
                </a:solidFill>
                <a:latin typeface="Times New Roman" panose="02020603050405020304" pitchFamily="18" charset="0"/>
                <a:cs typeface="Times New Roman" panose="02020603050405020304" pitchFamily="18" charset="0"/>
              </a:rPr>
              <a:t>·D</a:t>
            </a:r>
            <a:r>
              <a:rPr lang="zh-CN" altLang="en-US" sz="2800" dirty="0">
                <a:solidFill>
                  <a:schemeClr val="bg1"/>
                </a:solidFill>
                <a:latin typeface="Times New Roman" panose="02020603050405020304" pitchFamily="18" charset="0"/>
                <a:cs typeface="Times New Roman" panose="02020603050405020304" pitchFamily="18" charset="0"/>
              </a:rPr>
              <a:t>篇</a:t>
            </a:r>
            <a:r>
              <a:rPr lang="en-US" sz="2800" dirty="0">
                <a:solidFill>
                  <a:schemeClr val="bg1"/>
                </a:solidFill>
                <a:latin typeface="Times New Roman" panose="02020603050405020304" pitchFamily="18" charset="0"/>
                <a:cs typeface="Times New Roman" panose="02020603050405020304" pitchFamily="18" charset="0"/>
              </a:rPr>
              <a:t>)</a:t>
            </a:r>
            <a:r>
              <a:rPr lang="en-US" sz="2600" dirty="0">
                <a:solidFill>
                  <a:schemeClr val="bg1"/>
                </a:solidFill>
                <a:latin typeface="Times New Roman" panose="02020603050405020304" pitchFamily="18" charset="0"/>
                <a:cs typeface="Times New Roman" panose="02020603050405020304" pitchFamily="18" charset="0"/>
              </a:rPr>
              <a:t>   </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rcRect t="20826"/>
          <a:stretch>
            <a:fillRect/>
          </a:stretch>
        </p:blipFill>
        <p:spPr>
          <a:xfrm>
            <a:off x="2999739" y="1175450"/>
            <a:ext cx="6601247" cy="2399563"/>
          </a:xfrm>
          <a:prstGeom prst="rect">
            <a:avLst/>
          </a:prstGeom>
        </p:spPr>
      </p:pic>
      <p:pic>
        <p:nvPicPr>
          <p:cNvPr id="42" name="图片 41"/>
          <p:cNvPicPr>
            <a:picLocks noChangeAspect="1"/>
          </p:cNvPicPr>
          <p:nvPr/>
        </p:nvPicPr>
        <p:blipFill rotWithShape="1">
          <a:blip r:embed="rId2"/>
          <a:srcRect b="1557"/>
          <a:stretch>
            <a:fillRect/>
          </a:stretch>
        </p:blipFill>
        <p:spPr>
          <a:xfrm>
            <a:off x="1309937" y="3978020"/>
            <a:ext cx="3013337" cy="2363145"/>
          </a:xfrm>
          <a:prstGeom prst="rect">
            <a:avLst/>
          </a:prstGeom>
        </p:spPr>
      </p:pic>
      <p:pic>
        <p:nvPicPr>
          <p:cNvPr id="18" name="图片 17"/>
          <p:cNvPicPr>
            <a:picLocks noChangeAspect="1"/>
          </p:cNvPicPr>
          <p:nvPr/>
        </p:nvPicPr>
        <p:blipFill>
          <a:blip r:embed="rId3"/>
          <a:stretch>
            <a:fillRect/>
          </a:stretch>
        </p:blipFill>
        <p:spPr>
          <a:xfrm>
            <a:off x="5719391" y="4377625"/>
            <a:ext cx="5372100" cy="1304925"/>
          </a:xfrm>
          <a:prstGeom prst="rect">
            <a:avLst/>
          </a:prstGeom>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32|74.8|8.2|34.1|42.3"/>
</p:tagLst>
</file>

<file path=ppt/tags/tag2.xml><?xml version="1.0" encoding="utf-8"?>
<p:tagLst xmlns:p="http://schemas.openxmlformats.org/presentationml/2006/main">
  <p:tag name="TIMING" val="|91.9|20.7|10.6|35.8|0.7|9.3|18.5|1.5|44.9"/>
</p:tagLst>
</file>

<file path=ppt/tags/tag3.xml><?xml version="1.0" encoding="utf-8"?>
<p:tagLst xmlns:p="http://schemas.openxmlformats.org/presentationml/2006/main">
  <p:tag name="TIMING" val="|106.9|6.3|3|3.1|3|27.2|1.1|1|0.7|0.7|0.8"/>
</p:tagLst>
</file>

<file path=ppt/tags/tag4.xml><?xml version="1.0" encoding="utf-8"?>
<p:tagLst xmlns:p="http://schemas.openxmlformats.org/presentationml/2006/main">
  <p:tag name="TIMING" val="|25.2|76.1|0.6|26.3"/>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12306</Words>
  <Application>WPS 演示</Application>
  <PresentationFormat>宽屏</PresentationFormat>
  <Paragraphs>553</Paragraphs>
  <Slides>45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45</vt:i4>
      </vt:variant>
    </vt:vector>
  </HeadingPairs>
  <TitlesOfParts>
    <vt:vector size="60" baseType="lpstr">
      <vt:lpstr>Arial</vt:lpstr>
      <vt:lpstr>宋体</vt:lpstr>
      <vt:lpstr>Wingdings</vt:lpstr>
      <vt:lpstr>Microsoft YaHei UI</vt:lpstr>
      <vt:lpstr>华文新魏</vt:lpstr>
      <vt:lpstr>Times New Roman</vt:lpstr>
      <vt:lpstr>Cambria Math</vt:lpstr>
      <vt:lpstr>Century Gothic</vt:lpstr>
      <vt:lpstr>微软雅黑</vt:lpstr>
      <vt:lpstr>Arial Unicode MS</vt:lpstr>
      <vt:lpstr>Arial Narrow</vt:lpstr>
      <vt:lpstr>Lingoes Unicode</vt:lpstr>
      <vt:lpstr>HelveticaNeue</vt:lpstr>
      <vt:lpstr>NumberOnly</vt:lpstr>
      <vt:lpstr>肥皂</vt:lpstr>
      <vt:lpstr>PowerPoint 演示文稿</vt:lpstr>
      <vt:lpstr>浙江高考英语 阅读理解备考策略1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南山有谷堆</cp:lastModifiedBy>
  <cp:revision>38</cp:revision>
  <dcterms:created xsi:type="dcterms:W3CDTF">2020-02-06T10:57:00Z</dcterms:created>
  <dcterms:modified xsi:type="dcterms:W3CDTF">2021-03-17T03:18:08Z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2052-11.8.2.8506</vt:lpwstr>
  </property>
</Properties>
</file>