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
  </p:notesMasterIdLst>
  <p:sldIdLst>
    <p:sldId id="306" r:id="rId3"/>
    <p:sldId id="259" r:id="rId4"/>
    <p:sldId id="257" r:id="rId5"/>
    <p:sldId id="290" r:id="rId7"/>
    <p:sldId id="273" r:id="rId8"/>
    <p:sldId id="274" r:id="rId9"/>
    <p:sldId id="262" r:id="rId10"/>
    <p:sldId id="275" r:id="rId11"/>
    <p:sldId id="261" r:id="rId12"/>
    <p:sldId id="285" r:id="rId13"/>
    <p:sldId id="263" r:id="rId14"/>
    <p:sldId id="268" r:id="rId15"/>
    <p:sldId id="286" r:id="rId16"/>
    <p:sldId id="264" r:id="rId17"/>
    <p:sldId id="287" r:id="rId18"/>
    <p:sldId id="267" r:id="rId19"/>
    <p:sldId id="265" r:id="rId20"/>
    <p:sldId id="289" r:id="rId21"/>
    <p:sldId id="266"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2755"/>
  </p:normalViewPr>
  <p:slideViewPr>
    <p:cSldViewPr snapToGrid="0" snapToObjects="1">
      <p:cViewPr varScale="1">
        <p:scale>
          <a:sx n="106" d="100"/>
          <a:sy n="106" d="100"/>
        </p:scale>
        <p:origin x="75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CF856-89F2-394E-A13C-2976B9831CB0}"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879516-1A7E-9742-84DF-F84B24A3C46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879516-1A7E-9742-84DF-F84B24A3C464}"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0879516-1A7E-9742-84DF-F84B24A3C464}"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 words</a:t>
            </a:r>
            <a:r>
              <a:rPr lang="zh-CN" altLang="en-US" dirty="0"/>
              <a:t>，并且此处可提供寻找主题句的技巧。以下各段类似，提供不同技巧。</a:t>
            </a:r>
            <a:endParaRPr lang="zh-CN" altLang="en-US" dirty="0"/>
          </a:p>
        </p:txBody>
      </p:sp>
      <p:sp>
        <p:nvSpPr>
          <p:cNvPr id="4" name="灯片编号占位符 3"/>
          <p:cNvSpPr>
            <a:spLocks noGrp="1"/>
          </p:cNvSpPr>
          <p:nvPr>
            <p:ph type="sldNum" sz="quarter" idx="5"/>
          </p:nvPr>
        </p:nvSpPr>
        <p:spPr/>
        <p:txBody>
          <a:bodyPr/>
          <a:lstStyle/>
          <a:p>
            <a:fld id="{D0879516-1A7E-9742-84DF-F84B24A3C464}"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0879516-1A7E-9742-84DF-F84B24A3C464}"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请提供最少一个写作样本。</a:t>
            </a:r>
            <a:endParaRPr lang="zh-CN" altLang="en-US" dirty="0"/>
          </a:p>
        </p:txBody>
      </p:sp>
      <p:sp>
        <p:nvSpPr>
          <p:cNvPr id="4" name="灯片编号占位符 3"/>
          <p:cNvSpPr>
            <a:spLocks noGrp="1"/>
          </p:cNvSpPr>
          <p:nvPr>
            <p:ph type="sldNum" sz="quarter" idx="5"/>
          </p:nvPr>
        </p:nvSpPr>
        <p:spPr/>
        <p:txBody>
          <a:bodyPr/>
          <a:lstStyle/>
          <a:p>
            <a:fld id="{D0879516-1A7E-9742-84DF-F84B24A3C464}"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0CFBA50F-796F-3D40-BD7B-94C166090B2A}"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C8AD86CA-897D-7745-AF32-D376FE661A05}"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BA50F-796F-3D40-BD7B-94C166090B2A}"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D86CA-897D-7745-AF32-D376FE661A05}" type="slidenum">
              <a:rPr kumimoji="1" lang="zh-CN" altLang="en-US" smtClean="0"/>
            </a:fld>
            <a:endParaRPr kumimoji="1" lang="zh-CN" altLang="en-US"/>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jpeg"/><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4.png"/><Relationship Id="rId2" Type="http://schemas.microsoft.com/office/2007/relationships/media" Target="file:///E:\&#38463;&#22372;&#26700;&#38754;\&#25237;&#31295;\&#20911;&#21321;\&#23186;&#20307;1.mp4" TargetMode="External"/><Relationship Id="rId1" Type="http://schemas.openxmlformats.org/officeDocument/2006/relationships/video" Target="file:///E:\&#38463;&#22372;&#26700;&#38754;\&#25237;&#31295;\&#20911;&#21321;\&#23186;&#20307;1.mp4" TargetMode="External"/></Relationships>
</file>

<file path=ppt/slides/_rels/slide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notesSlide" Target="../notesSlides/notesSlide2.xml"/><Relationship Id="rId11" Type="http://schemas.openxmlformats.org/officeDocument/2006/relationships/slideLayout" Target="../slideLayouts/slideLayout2.xml"/><Relationship Id="rId10" Type="http://schemas.openxmlformats.org/officeDocument/2006/relationships/image" Target="../media/image14.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9BCAF4090E92963FB5AC652C5EA9F276"/>
          <p:cNvPicPr>
            <a:picLocks noChangeAspect="1"/>
          </p:cNvPicPr>
          <p:nvPr/>
        </p:nvPicPr>
        <p:blipFill>
          <a:blip r:embed="rId1"/>
          <a:srcRect l="6734" t="62419" r="20" b="22362"/>
          <a:stretch>
            <a:fillRect/>
          </a:stretch>
        </p:blipFill>
        <p:spPr>
          <a:xfrm>
            <a:off x="3175635" y="927735"/>
            <a:ext cx="8790940" cy="3411855"/>
          </a:xfrm>
          <a:prstGeom prst="rect">
            <a:avLst/>
          </a:prstGeom>
        </p:spPr>
      </p:pic>
      <p:cxnSp>
        <p:nvCxnSpPr>
          <p:cNvPr id="5" name="直接连接符 4"/>
          <p:cNvCxnSpPr/>
          <p:nvPr/>
        </p:nvCxnSpPr>
        <p:spPr>
          <a:xfrm>
            <a:off x="3328670" y="1314450"/>
            <a:ext cx="8484870" cy="8763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7" name="图片 6"/>
          <p:cNvPicPr>
            <a:picLocks noChangeAspect="1"/>
          </p:cNvPicPr>
          <p:nvPr/>
        </p:nvPicPr>
        <p:blipFill>
          <a:blip r:embed="rId2"/>
          <a:stretch>
            <a:fillRect/>
          </a:stretch>
        </p:blipFill>
        <p:spPr>
          <a:xfrm>
            <a:off x="4883785" y="4519295"/>
            <a:ext cx="2746375" cy="2226310"/>
          </a:xfrm>
          <a:prstGeom prst="rect">
            <a:avLst/>
          </a:prstGeom>
        </p:spPr>
      </p:pic>
      <p:pic>
        <p:nvPicPr>
          <p:cNvPr id="8" name="图片 7"/>
          <p:cNvPicPr>
            <a:picLocks noChangeAspect="1"/>
          </p:cNvPicPr>
          <p:nvPr/>
        </p:nvPicPr>
        <p:blipFill>
          <a:blip r:embed="rId3"/>
          <a:srcRect t="13653" r="1716" b="4534"/>
          <a:stretch>
            <a:fillRect/>
          </a:stretch>
        </p:blipFill>
        <p:spPr>
          <a:xfrm>
            <a:off x="9486265" y="4519295"/>
            <a:ext cx="2480310" cy="2226310"/>
          </a:xfrm>
          <a:prstGeom prst="rect">
            <a:avLst/>
          </a:prstGeom>
        </p:spPr>
      </p:pic>
      <p:cxnSp>
        <p:nvCxnSpPr>
          <p:cNvPr id="9" name="直接箭头连接符 8"/>
          <p:cNvCxnSpPr/>
          <p:nvPr/>
        </p:nvCxnSpPr>
        <p:spPr>
          <a:xfrm flipH="1">
            <a:off x="2715260" y="1314450"/>
            <a:ext cx="543560" cy="504825"/>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sp>
        <p:nvSpPr>
          <p:cNvPr id="10" name="云形 9"/>
          <p:cNvSpPr/>
          <p:nvPr/>
        </p:nvSpPr>
        <p:spPr>
          <a:xfrm>
            <a:off x="0" y="1906270"/>
            <a:ext cx="3612515" cy="2048510"/>
          </a:xfrm>
          <a:prstGeom prst="cloud">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400" b="1"/>
              <a:t>Topic sentence as a general idea to start the discussion.</a:t>
            </a:r>
            <a:endParaRPr lang="en-US" altLang="zh-CN" sz="2400" b="1"/>
          </a:p>
        </p:txBody>
      </p:sp>
      <p:sp>
        <p:nvSpPr>
          <p:cNvPr id="11" name="矩形 10"/>
          <p:cNvSpPr/>
          <p:nvPr/>
        </p:nvSpPr>
        <p:spPr>
          <a:xfrm>
            <a:off x="3913030" y="108585"/>
            <a:ext cx="7451656"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rPr>
              <a:t>Tell the topic sentence and its function.</a:t>
            </a:r>
            <a:endPar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endParaRPr>
          </a:p>
        </p:txBody>
      </p:sp>
      <p:sp>
        <p:nvSpPr>
          <p:cNvPr id="12" name="矩形 45064"/>
          <p:cNvSpPr/>
          <p:nvPr/>
        </p:nvSpPr>
        <p:spPr>
          <a:xfrm>
            <a:off x="15875" y="0"/>
            <a:ext cx="3525611" cy="819150"/>
          </a:xfrm>
          <a:prstGeom prst="rect">
            <a:avLst/>
          </a:prstGeom>
          <a:solidFill>
            <a:schemeClr val="accent3"/>
          </a:solidFill>
          <a:ln w="9525">
            <a:noFill/>
          </a:ln>
        </p:spPr>
        <p:txBody>
          <a:bodyPr anchor="ctr"/>
          <a:lstStyle/>
          <a:p>
            <a:r>
              <a:rPr lang="en-US" altLang="zh-CN" sz="3600" dirty="0">
                <a:solidFill>
                  <a:schemeClr val="bg1"/>
                </a:solidFill>
                <a:latin typeface="Impact" panose="020B0806030902050204" pitchFamily="34" charset="0"/>
                <a:ea typeface="宋体" panose="02010600030101010101" pitchFamily="2" charset="-122"/>
              </a:rPr>
              <a:t>Skimming Para. 3</a:t>
            </a:r>
            <a:endParaRPr lang="en-US" altLang="zh-CN" sz="3600" dirty="0">
              <a:solidFill>
                <a:schemeClr val="bg1"/>
              </a:solidFill>
              <a:latin typeface="Impact" panose="020B080603090205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500" fill="hold">
                                          <p:stCondLst>
                                            <p:cond delay="0"/>
                                          </p:stCondLst>
                                        </p:cTn>
                                        <p:tgtEl>
                                          <p:spTgt spid="9"/>
                                        </p:tgtEl>
                                        <p:attrNameLst>
                                          <p:attrName>style.visibility</p:attrName>
                                        </p:attrNameLst>
                                      </p:cBhvr>
                                      <p:to>
                                        <p:strVal val="visible"/>
                                      </p:to>
                                    </p:set>
                                    <p:animEffect transition="in" filter="diamond(i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40965" y="552920"/>
            <a:ext cx="10757836" cy="1354205"/>
          </a:xfrm>
        </p:spPr>
        <p:txBody>
          <a:bodyPr>
            <a:noAutofit/>
          </a:bodyPr>
          <a:lstStyle/>
          <a:p>
            <a:r>
              <a:rPr lang="en-US" altLang="zh-CN" sz="2800" b="1" dirty="0"/>
              <a:t>check the meaning of </a:t>
            </a:r>
            <a:r>
              <a:rPr lang="zh-CN" altLang="en-US" sz="2800" b="1" dirty="0"/>
              <a:t>“</a:t>
            </a:r>
            <a:r>
              <a:rPr lang="en-US" altLang="zh-CN" sz="2800" b="1" i="1" dirty="0"/>
              <a:t>custom</a:t>
            </a:r>
            <a:r>
              <a:rPr lang="zh-CN" altLang="en-US" sz="2800" b="1" dirty="0"/>
              <a:t>”</a:t>
            </a:r>
            <a:r>
              <a:rPr lang="en-US" altLang="zh-CN" sz="2800" b="1" dirty="0"/>
              <a:t>.</a:t>
            </a:r>
            <a:r>
              <a:rPr kumimoji="1" lang="en-US" altLang="zh-CN" sz="2800" b="1" dirty="0"/>
              <a:t> Is</a:t>
            </a:r>
            <a:r>
              <a:rPr kumimoji="1" lang="zh-CN" altLang="en-US" sz="2800" b="1" dirty="0"/>
              <a:t> </a:t>
            </a:r>
            <a:r>
              <a:rPr kumimoji="1" lang="en-US" altLang="zh-CN" sz="2800" b="1" i="1" dirty="0"/>
              <a:t>custom</a:t>
            </a:r>
            <a:r>
              <a:rPr kumimoji="1" lang="zh-CN" altLang="en-US" sz="2800" b="1" i="1" dirty="0"/>
              <a:t> </a:t>
            </a:r>
            <a:r>
              <a:rPr kumimoji="1" lang="en-US" altLang="zh-CN" sz="2800" b="1" dirty="0"/>
              <a:t>something</a:t>
            </a:r>
            <a:r>
              <a:rPr kumimoji="1" lang="zh-CN" altLang="en-US" sz="2800" b="1" dirty="0"/>
              <a:t> </a:t>
            </a:r>
            <a:r>
              <a:rPr kumimoji="1" lang="en-US" altLang="zh-CN" sz="2800" b="1" dirty="0"/>
              <a:t>never</a:t>
            </a:r>
            <a:r>
              <a:rPr kumimoji="1" lang="zh-CN" altLang="en-US" sz="2800" b="1" dirty="0"/>
              <a:t> </a:t>
            </a:r>
            <a:r>
              <a:rPr kumimoji="1" lang="en-US" altLang="zh-CN" sz="2800" b="1" dirty="0"/>
              <a:t>change</a:t>
            </a:r>
            <a:r>
              <a:rPr kumimoji="1" lang="zh-CN" altLang="en-US" sz="2800" b="1" dirty="0"/>
              <a:t>？</a:t>
            </a:r>
            <a:br>
              <a:rPr kumimoji="1" lang="zh-CN" altLang="en-US" sz="2800" b="1" i="1" dirty="0"/>
            </a:br>
            <a:r>
              <a:rPr lang="zh-CN" altLang="zh-CN" sz="2800" b="1" dirty="0">
                <a:effectLst/>
              </a:rPr>
              <a:t> </a:t>
            </a:r>
            <a:endParaRPr kumimoji="1" lang="zh-CN" altLang="en-US" sz="2800" b="1" dirty="0"/>
          </a:p>
        </p:txBody>
      </p:sp>
      <p:sp>
        <p:nvSpPr>
          <p:cNvPr id="4" name="矩形 45064"/>
          <p:cNvSpPr/>
          <p:nvPr/>
        </p:nvSpPr>
        <p:spPr>
          <a:xfrm>
            <a:off x="0" y="0"/>
            <a:ext cx="4976495" cy="565150"/>
          </a:xfrm>
          <a:prstGeom prst="rect">
            <a:avLst/>
          </a:prstGeom>
          <a:solidFill>
            <a:schemeClr val="accent3"/>
          </a:solidFill>
          <a:ln w="9525">
            <a:noFill/>
          </a:ln>
        </p:spPr>
        <p:txBody>
          <a:bodyPr anchor="ctr"/>
          <a:lstStyle/>
          <a:p>
            <a:pPr>
              <a:spcAft>
                <a:spcPts val="600"/>
              </a:spcAft>
            </a:pPr>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Custom-Para. 3</a:t>
            </a:r>
            <a:r>
              <a:rPr lang="en-US" altLang="zh-CN" sz="3200" dirty="0">
                <a:solidFill>
                  <a:schemeClr val="bg1"/>
                </a:solidFill>
                <a:latin typeface="Impact" panose="020B0806030902050204" pitchFamily="34" charset="0"/>
                <a:ea typeface="宋体" panose="02010600030101010101" pitchFamily="2" charset="-122"/>
                <a:sym typeface="+mn-ea"/>
              </a:rPr>
              <a:t> </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sp>
        <p:nvSpPr>
          <p:cNvPr id="5" name="内容占位符 2"/>
          <p:cNvSpPr txBox="1"/>
          <p:nvPr/>
        </p:nvSpPr>
        <p:spPr>
          <a:xfrm>
            <a:off x="2248673" y="1726533"/>
            <a:ext cx="1068324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400" b="1" dirty="0"/>
          </a:p>
          <a:p>
            <a:endParaRPr lang="en-US" altLang="zh-CN" sz="2400" b="1" dirty="0"/>
          </a:p>
          <a:p>
            <a:pPr marL="0" indent="0">
              <a:buNone/>
            </a:pPr>
            <a:endParaRPr lang="en-US" altLang="zh-CN" sz="2400" b="1" dirty="0"/>
          </a:p>
          <a:p>
            <a:endParaRPr lang="en-US" altLang="zh-CN" sz="2400" b="1" dirty="0"/>
          </a:p>
        </p:txBody>
      </p:sp>
      <p:sp>
        <p:nvSpPr>
          <p:cNvPr id="24" name="矩形 23"/>
          <p:cNvSpPr/>
          <p:nvPr/>
        </p:nvSpPr>
        <p:spPr>
          <a:xfrm>
            <a:off x="447382" y="5690454"/>
            <a:ext cx="11430194" cy="461665"/>
          </a:xfrm>
          <a:prstGeom prst="rect">
            <a:avLst/>
          </a:prstGeom>
        </p:spPr>
        <p:txBody>
          <a:bodyPr wrap="square">
            <a:spAutoFit/>
          </a:bodyPr>
          <a:lstStyle/>
          <a:p>
            <a:r>
              <a:rPr lang="en-US" altLang="zh-CN" sz="2400" b="1" i="1" dirty="0">
                <a:solidFill>
                  <a:srgbClr val="C00000"/>
                </a:solidFill>
                <a:latin typeface="Times" pitchFamily="2" charset="0"/>
                <a:ea typeface="宋体" panose="02010600030101010101" pitchFamily="2" charset="-122"/>
                <a:cs typeface="Times New Roman" panose="02020603050405020304" charset="0"/>
              </a:rPr>
              <a:t>Customs play a significant role in festivals, but sometimes they can change over time.</a:t>
            </a:r>
            <a:r>
              <a:rPr lang="zh-CN" altLang="zh-CN" sz="2400" b="1" i="1" dirty="0">
                <a:solidFill>
                  <a:srgbClr val="C00000"/>
                </a:solidFill>
                <a:effectLst/>
                <a:latin typeface="Times" pitchFamily="2" charset="0"/>
              </a:rPr>
              <a:t> </a:t>
            </a:r>
            <a:endParaRPr lang="zh-CN" altLang="en-US" sz="2400" b="1" i="1" dirty="0">
              <a:solidFill>
                <a:srgbClr val="C00000"/>
              </a:solidFill>
              <a:latin typeface="Times" pitchFamily="2" charset="0"/>
            </a:endParaRPr>
          </a:p>
        </p:txBody>
      </p:sp>
      <p:grpSp>
        <p:nvGrpSpPr>
          <p:cNvPr id="17" name="组合 16"/>
          <p:cNvGrpSpPr/>
          <p:nvPr/>
        </p:nvGrpSpPr>
        <p:grpSpPr>
          <a:xfrm>
            <a:off x="354338" y="1371053"/>
            <a:ext cx="7057111" cy="4145425"/>
            <a:chOff x="553258" y="1651510"/>
            <a:chExt cx="5825241" cy="3443855"/>
          </a:xfrm>
        </p:grpSpPr>
        <p:pic>
          <p:nvPicPr>
            <p:cNvPr id="8" name="图片 7"/>
            <p:cNvPicPr>
              <a:picLocks noChangeAspect="1"/>
            </p:cNvPicPr>
            <p:nvPr/>
          </p:nvPicPr>
          <p:blipFill rotWithShape="1">
            <a:blip r:embed="rId1"/>
            <a:srcRect l="-1" r="-189" b="53704"/>
            <a:stretch>
              <a:fillRect/>
            </a:stretch>
          </p:blipFill>
          <p:spPr>
            <a:xfrm>
              <a:off x="553258" y="3659620"/>
              <a:ext cx="5688595" cy="1435745"/>
            </a:xfrm>
            <a:prstGeom prst="rect">
              <a:avLst/>
            </a:prstGeom>
          </p:spPr>
        </p:pic>
        <p:cxnSp>
          <p:nvCxnSpPr>
            <p:cNvPr id="9" name="直线连接符 8"/>
            <p:cNvCxnSpPr/>
            <p:nvPr/>
          </p:nvCxnSpPr>
          <p:spPr>
            <a:xfrm>
              <a:off x="3516531" y="3085381"/>
              <a:ext cx="220675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线连接符 8"/>
            <p:cNvCxnSpPr/>
            <p:nvPr/>
          </p:nvCxnSpPr>
          <p:spPr>
            <a:xfrm>
              <a:off x="894287" y="3347509"/>
              <a:ext cx="26222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2"/>
            <a:srcRect r="-3184" b="38365"/>
            <a:stretch>
              <a:fillRect/>
            </a:stretch>
          </p:blipFill>
          <p:spPr>
            <a:xfrm>
              <a:off x="553258" y="1651510"/>
              <a:ext cx="5825241" cy="1932691"/>
            </a:xfrm>
            <a:prstGeom prst="rect">
              <a:avLst/>
            </a:prstGeom>
          </p:spPr>
        </p:pic>
      </p:grpSp>
      <p:cxnSp>
        <p:nvCxnSpPr>
          <p:cNvPr id="19" name="直线连接符 8"/>
          <p:cNvCxnSpPr/>
          <p:nvPr/>
        </p:nvCxnSpPr>
        <p:spPr>
          <a:xfrm>
            <a:off x="3293334" y="3039282"/>
            <a:ext cx="331447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线连接符 8"/>
          <p:cNvCxnSpPr/>
          <p:nvPr/>
        </p:nvCxnSpPr>
        <p:spPr>
          <a:xfrm>
            <a:off x="767485" y="3348211"/>
            <a:ext cx="375606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线连接符 8"/>
          <p:cNvCxnSpPr/>
          <p:nvPr/>
        </p:nvCxnSpPr>
        <p:spPr>
          <a:xfrm>
            <a:off x="2701979" y="4531973"/>
            <a:ext cx="41832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线连接符 8"/>
          <p:cNvCxnSpPr/>
          <p:nvPr/>
        </p:nvCxnSpPr>
        <p:spPr>
          <a:xfrm>
            <a:off x="767485" y="4821533"/>
            <a:ext cx="284198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矩形 44"/>
          <p:cNvSpPr/>
          <p:nvPr/>
        </p:nvSpPr>
        <p:spPr>
          <a:xfrm>
            <a:off x="7590293" y="2859624"/>
            <a:ext cx="3658087" cy="830997"/>
          </a:xfrm>
          <a:prstGeom prst="rect">
            <a:avLst/>
          </a:prstGeom>
        </p:spPr>
        <p:txBody>
          <a:bodyPr wrap="square">
            <a:spAutoFit/>
          </a:bodyPr>
          <a:lstStyle/>
          <a:p>
            <a:r>
              <a:rPr lang="en-US" altLang="zh-CN" sz="2400" b="1" i="1" dirty="0">
                <a:solidFill>
                  <a:srgbClr val="C00000"/>
                </a:solidFill>
                <a:latin typeface="Times" pitchFamily="2" charset="0"/>
                <a:ea typeface="宋体" panose="02010600030101010101" pitchFamily="2" charset="-122"/>
                <a:cs typeface="Times New Roman" panose="02020603050405020304" charset="0"/>
              </a:rPr>
              <a:t>always do </a:t>
            </a:r>
            <a:r>
              <a:rPr lang="zh-CN" altLang="en-US" sz="2400" b="1" i="1" dirty="0">
                <a:solidFill>
                  <a:srgbClr val="C00000"/>
                </a:solidFill>
                <a:latin typeface="Times" pitchFamily="2" charset="0"/>
                <a:ea typeface="宋体" panose="02010600030101010101" pitchFamily="2" charset="-122"/>
                <a:cs typeface="Times New Roman" panose="02020603050405020304" charset="0"/>
              </a:rPr>
              <a:t>≠ </a:t>
            </a:r>
            <a:r>
              <a:rPr lang="en-US" altLang="zh-CN" sz="2400" b="1" i="1" dirty="0">
                <a:solidFill>
                  <a:srgbClr val="C00000"/>
                </a:solidFill>
                <a:latin typeface="Times" pitchFamily="2" charset="0"/>
                <a:ea typeface="宋体" panose="02010600030101010101" pitchFamily="2" charset="-122"/>
                <a:cs typeface="Times New Roman" panose="02020603050405020304" charset="0"/>
              </a:rPr>
              <a:t>permanent</a:t>
            </a:r>
            <a:endParaRPr lang="en-US" altLang="zh-CN" sz="2400" b="1" i="1" dirty="0">
              <a:solidFill>
                <a:srgbClr val="C00000"/>
              </a:solidFill>
              <a:latin typeface="Times" pitchFamily="2" charset="0"/>
              <a:ea typeface="宋体" panose="02010600030101010101" pitchFamily="2" charset="-122"/>
              <a:cs typeface="Times New Roman" panose="02020603050405020304" charset="0"/>
            </a:endParaRPr>
          </a:p>
          <a:p>
            <a:endParaRPr lang="zh-CN" altLang="en-US" sz="2400" b="1" i="1" dirty="0">
              <a:solidFill>
                <a:srgbClr val="C00000"/>
              </a:solidFill>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ppt_x"/>
                                          </p:val>
                                        </p:tav>
                                        <p:tav tm="100000">
                                          <p:val>
                                            <p:strVal val="#ppt_x"/>
                                          </p:val>
                                        </p:tav>
                                      </p:tavLst>
                                    </p:anim>
                                    <p:anim calcmode="lin" valueType="num">
                                      <p:cBhvr additive="base">
                                        <p:cTn id="4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4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格 23"/>
          <p:cNvGraphicFramePr>
            <a:graphicFrameLocks noGrp="1"/>
          </p:cNvGraphicFramePr>
          <p:nvPr/>
        </p:nvGraphicFramePr>
        <p:xfrm>
          <a:off x="246610" y="2034223"/>
          <a:ext cx="11723253" cy="4169371"/>
        </p:xfrm>
        <a:graphic>
          <a:graphicData uri="http://schemas.openxmlformats.org/drawingml/2006/table">
            <a:tbl>
              <a:tblPr firstRow="1" bandRow="1">
                <a:tableStyleId>{00A15C55-8517-42AA-B614-E9B94910E393}</a:tableStyleId>
              </a:tblPr>
              <a:tblGrid>
                <a:gridCol w="1760341"/>
                <a:gridCol w="5098473"/>
                <a:gridCol w="4864439"/>
              </a:tblGrid>
              <a:tr h="694651">
                <a:tc>
                  <a:txBody>
                    <a:bodyPr/>
                    <a:lstStyle/>
                    <a:p>
                      <a:endParaRPr lang="zh-CN" altLang="en-US"/>
                    </a:p>
                  </a:txBody>
                  <a:tcPr/>
                </a:tc>
                <a:tc>
                  <a:txBody>
                    <a:bodyPr/>
                    <a:lstStyle/>
                    <a:p>
                      <a:endParaRPr lang="zh-CN" altLang="en-US" dirty="0"/>
                    </a:p>
                  </a:txBody>
                  <a:tcPr/>
                </a:tc>
                <a:tc>
                  <a:txBody>
                    <a:bodyPr/>
                    <a:lstStyle/>
                    <a:p>
                      <a:endParaRPr lang="zh-CN" altLang="en-US" dirty="0"/>
                    </a:p>
                  </a:txBody>
                  <a:tcPr/>
                </a:tc>
              </a:tr>
              <a:tr h="1336445">
                <a:tc>
                  <a:txBody>
                    <a:bodyPr/>
                    <a:lstStyle/>
                    <a:p>
                      <a:endParaRPr lang="zh-CN" altLang="en-US"/>
                    </a:p>
                  </a:txBody>
                  <a:tcPr/>
                </a:tc>
                <a:tc>
                  <a:txBody>
                    <a:bodyPr/>
                    <a:lstStyle/>
                    <a:p>
                      <a:endParaRPr lang="en-US" altLang="zh-CN" dirty="0"/>
                    </a:p>
                    <a:p>
                      <a:endParaRPr lang="en-US" altLang="zh-CN" dirty="0"/>
                    </a:p>
                    <a:p>
                      <a:endParaRPr lang="en-US" altLang="zh-CN" dirty="0"/>
                    </a:p>
                    <a:p>
                      <a:endParaRPr lang="en-US" altLang="zh-CN" dirty="0"/>
                    </a:p>
                    <a:p>
                      <a:endParaRPr lang="en-US" altLang="zh-CN" dirty="0"/>
                    </a:p>
                    <a:p>
                      <a:endParaRPr lang="zh-CN" altLang="en-US" dirty="0"/>
                    </a:p>
                  </a:txBody>
                  <a:tcPr/>
                </a:tc>
                <a:tc>
                  <a:txBody>
                    <a:bodyPr/>
                    <a:lstStyle/>
                    <a:p>
                      <a:endParaRPr lang="zh-CN" altLang="en-US"/>
                    </a:p>
                  </a:txBody>
                  <a:tcPr/>
                </a:tc>
              </a:tr>
              <a:tr h="1336445">
                <a:tc>
                  <a:txBody>
                    <a:bodyPr/>
                    <a:lstStyle/>
                    <a:p>
                      <a:endParaRPr lang="zh-CN" altLang="en-US"/>
                    </a:p>
                  </a:txBody>
                  <a:tcPr/>
                </a:tc>
                <a:tc>
                  <a:txBody>
                    <a:bodyPr/>
                    <a:lstStyle/>
                    <a:p>
                      <a:endParaRPr lang="zh-CN" altLang="en-US" dirty="0"/>
                    </a:p>
                  </a:txBody>
                  <a:tcPr/>
                </a:tc>
                <a:tc>
                  <a:txBody>
                    <a:bodyPr/>
                    <a:lstStyle/>
                    <a:p>
                      <a:endParaRPr lang="en-US" altLang="zh-CN" dirty="0"/>
                    </a:p>
                    <a:p>
                      <a:endParaRPr lang="en-US" altLang="zh-CN" dirty="0"/>
                    </a:p>
                    <a:p>
                      <a:endParaRPr lang="en-US" altLang="zh-CN" dirty="0"/>
                    </a:p>
                    <a:p>
                      <a:endParaRPr lang="en-US" altLang="zh-CN" dirty="0"/>
                    </a:p>
                    <a:p>
                      <a:endParaRPr lang="en-US" altLang="zh-CN" dirty="0"/>
                    </a:p>
                    <a:p>
                      <a:endParaRPr lang="zh-CN" altLang="en-US" dirty="0"/>
                    </a:p>
                  </a:txBody>
                  <a:tcPr/>
                </a:tc>
              </a:tr>
            </a:tbl>
          </a:graphicData>
        </a:graphic>
      </p:graphicFrame>
      <p:sp>
        <p:nvSpPr>
          <p:cNvPr id="4" name="矩形 45064"/>
          <p:cNvSpPr/>
          <p:nvPr/>
        </p:nvSpPr>
        <p:spPr>
          <a:xfrm>
            <a:off x="-6350" y="21590"/>
            <a:ext cx="4976495" cy="565150"/>
          </a:xfrm>
          <a:prstGeom prst="rect">
            <a:avLst/>
          </a:prstGeom>
          <a:solidFill>
            <a:schemeClr val="accent3"/>
          </a:solidFill>
          <a:ln w="9525">
            <a:noFill/>
          </a:ln>
        </p:spPr>
        <p:txBody>
          <a:bodyPr anchor="ctr"/>
          <a:lstStyle/>
          <a:p>
            <a:pPr>
              <a:spcAft>
                <a:spcPts val="600"/>
              </a:spcAft>
            </a:pPr>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Custom-Para. 3</a:t>
            </a:r>
            <a:r>
              <a:rPr lang="en-US" altLang="zh-CN" sz="3200" dirty="0">
                <a:solidFill>
                  <a:schemeClr val="bg1"/>
                </a:solidFill>
                <a:latin typeface="Impact" panose="020B0806030902050204" pitchFamily="34" charset="0"/>
                <a:ea typeface="宋体" panose="02010600030101010101" pitchFamily="2" charset="-122"/>
                <a:sym typeface="+mn-ea"/>
              </a:rPr>
              <a:t> </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sp>
        <p:nvSpPr>
          <p:cNvPr id="5" name="内容占位符 2"/>
          <p:cNvSpPr txBox="1"/>
          <p:nvPr/>
        </p:nvSpPr>
        <p:spPr>
          <a:xfrm>
            <a:off x="159991" y="1541867"/>
            <a:ext cx="10683240" cy="369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zh-CN" sz="2400" b="1" dirty="0"/>
          </a:p>
          <a:p>
            <a:endParaRPr lang="en-US" altLang="zh-CN" sz="2400" b="1" dirty="0"/>
          </a:p>
          <a:p>
            <a:pPr marL="0" indent="0">
              <a:buNone/>
            </a:pPr>
            <a:endParaRPr lang="en-US" altLang="zh-CN" sz="2400" b="1" dirty="0"/>
          </a:p>
          <a:p>
            <a:endParaRPr lang="en-US" altLang="zh-CN" sz="2400" b="1" dirty="0"/>
          </a:p>
        </p:txBody>
      </p:sp>
      <p:sp>
        <p:nvSpPr>
          <p:cNvPr id="7" name="文本框 6"/>
          <p:cNvSpPr txBox="1"/>
          <p:nvPr/>
        </p:nvSpPr>
        <p:spPr>
          <a:xfrm>
            <a:off x="363087" y="3337826"/>
            <a:ext cx="2682668" cy="954107"/>
          </a:xfrm>
          <a:prstGeom prst="rect">
            <a:avLst/>
          </a:prstGeom>
          <a:noFill/>
        </p:spPr>
        <p:txBody>
          <a:bodyPr wrap="square" rtlCol="0">
            <a:spAutoFit/>
          </a:bodyPr>
          <a:lstStyle/>
          <a:p>
            <a:r>
              <a:rPr kumimoji="1" lang="en-US" altLang="zh-CN" sz="2800" dirty="0"/>
              <a:t>Spring </a:t>
            </a:r>
            <a:endParaRPr kumimoji="1" lang="en-US" altLang="zh-CN" sz="2800" dirty="0"/>
          </a:p>
          <a:p>
            <a:r>
              <a:rPr kumimoji="1" lang="en-US" altLang="zh-CN" sz="2800" dirty="0"/>
              <a:t>festival </a:t>
            </a:r>
            <a:endParaRPr kumimoji="1" lang="zh-CN" altLang="en-US" sz="2800" dirty="0"/>
          </a:p>
        </p:txBody>
      </p:sp>
      <p:sp>
        <p:nvSpPr>
          <p:cNvPr id="8" name="文本框 7"/>
          <p:cNvSpPr txBox="1"/>
          <p:nvPr/>
        </p:nvSpPr>
        <p:spPr>
          <a:xfrm>
            <a:off x="159991" y="4848454"/>
            <a:ext cx="2089267" cy="523220"/>
          </a:xfrm>
          <a:prstGeom prst="rect">
            <a:avLst/>
          </a:prstGeom>
          <a:noFill/>
        </p:spPr>
        <p:txBody>
          <a:bodyPr wrap="square" rtlCol="0">
            <a:spAutoFit/>
          </a:bodyPr>
          <a:lstStyle/>
          <a:p>
            <a:r>
              <a:rPr kumimoji="1" lang="en-US" altLang="zh-CN" sz="2800" dirty="0"/>
              <a:t>Halloween </a:t>
            </a:r>
            <a:endParaRPr kumimoji="1" lang="zh-CN" altLang="en-US" sz="2800" dirty="0"/>
          </a:p>
        </p:txBody>
      </p:sp>
      <p:sp>
        <p:nvSpPr>
          <p:cNvPr id="9" name="矩形 8"/>
          <p:cNvSpPr/>
          <p:nvPr/>
        </p:nvSpPr>
        <p:spPr>
          <a:xfrm>
            <a:off x="3838257" y="2752064"/>
            <a:ext cx="3298248" cy="1569660"/>
          </a:xfrm>
          <a:prstGeom prst="rect">
            <a:avLst/>
          </a:prstGeom>
        </p:spPr>
        <p:txBody>
          <a:bodyPr wrap="square">
            <a:spAutoFit/>
          </a:bodyPr>
          <a:lstStyle/>
          <a:p>
            <a:r>
              <a:rPr lang="en-US" altLang="zh-CN" sz="2400" dirty="0">
                <a:latin typeface="Calibri" panose="020F0502020204030204" pitchFamily="34" charset="0"/>
                <a:ea typeface="宋体" panose="02010600030101010101" pitchFamily="2" charset="-122"/>
                <a:cs typeface="Times New Roman" panose="02020603050405020304" charset="0"/>
              </a:rPr>
              <a:t> lighting firecrackers to drive away the evil spirits and celebrate the new year</a:t>
            </a:r>
            <a:r>
              <a:rPr lang="zh-CN" altLang="zh-CN" sz="2400" dirty="0">
                <a:effectLst/>
              </a:rPr>
              <a:t> </a:t>
            </a:r>
            <a:endParaRPr lang="zh-CN" altLang="en-US" sz="2400" dirty="0"/>
          </a:p>
        </p:txBody>
      </p:sp>
      <p:sp>
        <p:nvSpPr>
          <p:cNvPr id="10" name="矩形 9"/>
          <p:cNvSpPr/>
          <p:nvPr/>
        </p:nvSpPr>
        <p:spPr>
          <a:xfrm>
            <a:off x="7240276" y="2782326"/>
            <a:ext cx="3006497" cy="1569660"/>
          </a:xfrm>
          <a:prstGeom prst="rect">
            <a:avLst/>
          </a:prstGeom>
        </p:spPr>
        <p:txBody>
          <a:bodyPr wrap="square">
            <a:spAutoFit/>
          </a:bodyPr>
          <a:lstStyle/>
          <a:p>
            <a:r>
              <a:rPr lang="en-US" altLang="zh-CN" sz="2400" dirty="0">
                <a:latin typeface="Calibri" panose="020F0502020204030204" pitchFamily="34" charset="0"/>
                <a:ea typeface="宋体" panose="02010600030101010101" pitchFamily="2" charset="-122"/>
                <a:cs typeface="Times New Roman" panose="02020603050405020304" charset="0"/>
              </a:rPr>
              <a:t>many big cities have given up this custom in order to avoid air pollution</a:t>
            </a:r>
            <a:r>
              <a:rPr lang="zh-CN" altLang="zh-CN" sz="2400" dirty="0">
                <a:effectLst/>
              </a:rPr>
              <a:t> </a:t>
            </a:r>
            <a:endParaRPr lang="zh-CN" altLang="en-US" sz="2400" dirty="0"/>
          </a:p>
        </p:txBody>
      </p:sp>
      <p:sp>
        <p:nvSpPr>
          <p:cNvPr id="11" name="矩形 10"/>
          <p:cNvSpPr/>
          <p:nvPr/>
        </p:nvSpPr>
        <p:spPr>
          <a:xfrm>
            <a:off x="4999841" y="4999272"/>
            <a:ext cx="2118216" cy="830997"/>
          </a:xfrm>
          <a:prstGeom prst="rect">
            <a:avLst/>
          </a:prstGeom>
        </p:spPr>
        <p:txBody>
          <a:bodyPr wrap="square">
            <a:spAutoFit/>
          </a:bodyPr>
          <a:lstStyle/>
          <a:p>
            <a:r>
              <a:rPr lang="en-US" altLang="zh-CN" sz="2400" dirty="0">
                <a:latin typeface="Calibri" panose="020F0502020204030204" pitchFamily="34" charset="0"/>
                <a:ea typeface="宋体" panose="02010600030101010101" pitchFamily="2" charset="-122"/>
                <a:cs typeface="Times New Roman" panose="02020603050405020304" charset="0"/>
              </a:rPr>
              <a:t>its religious origins</a:t>
            </a:r>
            <a:r>
              <a:rPr lang="zh-CN" altLang="zh-CN" sz="2400" dirty="0">
                <a:effectLst/>
              </a:rPr>
              <a:t> </a:t>
            </a:r>
            <a:endParaRPr lang="zh-CN" altLang="en-US" sz="2400" dirty="0"/>
          </a:p>
        </p:txBody>
      </p:sp>
      <p:sp>
        <p:nvSpPr>
          <p:cNvPr id="12" name="矩形 11"/>
          <p:cNvSpPr/>
          <p:nvPr/>
        </p:nvSpPr>
        <p:spPr>
          <a:xfrm>
            <a:off x="7293355" y="4973214"/>
            <a:ext cx="2699968" cy="830997"/>
          </a:xfrm>
          <a:prstGeom prst="rect">
            <a:avLst/>
          </a:prstGeom>
        </p:spPr>
        <p:txBody>
          <a:bodyPr wrap="square">
            <a:spAutoFit/>
          </a:bodyPr>
          <a:lstStyle/>
          <a:p>
            <a:r>
              <a:rPr lang="en-US" altLang="zh-CN" sz="2400" dirty="0">
                <a:latin typeface="Calibri" panose="020F0502020204030204" pitchFamily="34" charset="0"/>
                <a:ea typeface="宋体" panose="02010600030101010101" pitchFamily="2" charset="-122"/>
                <a:cs typeface="Times New Roman" panose="02020603050405020304" charset="0"/>
              </a:rPr>
              <a:t>an exciting festival for children</a:t>
            </a:r>
            <a:r>
              <a:rPr lang="zh-CN" altLang="zh-CN" sz="2400" dirty="0">
                <a:effectLst/>
              </a:rPr>
              <a:t> </a:t>
            </a:r>
            <a:endParaRPr lang="zh-CN" altLang="en-US" sz="2400" dirty="0"/>
          </a:p>
        </p:txBody>
      </p:sp>
      <p:sp>
        <p:nvSpPr>
          <p:cNvPr id="15" name="矩形 14"/>
          <p:cNvSpPr/>
          <p:nvPr/>
        </p:nvSpPr>
        <p:spPr>
          <a:xfrm>
            <a:off x="3073391" y="2074328"/>
            <a:ext cx="2668227" cy="584775"/>
          </a:xfrm>
          <a:prstGeom prst="rect">
            <a:avLst/>
          </a:prstGeom>
        </p:spPr>
        <p:txBody>
          <a:bodyPr wrap="square">
            <a:spAutoFit/>
          </a:bodyPr>
          <a:lstStyle/>
          <a:p>
            <a:r>
              <a:rPr lang="en-US" altLang="zh-CN" sz="3200" b="1" i="1" dirty="0">
                <a:solidFill>
                  <a:srgbClr val="C00000"/>
                </a:solidFill>
                <a:latin typeface="Times New Roman" panose="02020603050405020304" charset="0"/>
                <a:cs typeface="Times New Roman" panose="02020603050405020304" charset="0"/>
                <a:sym typeface="+mn-ea"/>
              </a:rPr>
              <a:t>In the past</a:t>
            </a:r>
            <a:endParaRPr lang="en-US" altLang="zh-CN" sz="3200" b="1" i="1" dirty="0">
              <a:solidFill>
                <a:srgbClr val="C00000"/>
              </a:solidFill>
              <a:latin typeface="Times New Roman" panose="02020603050405020304" charset="0"/>
              <a:cs typeface="Times New Roman" panose="02020603050405020304" charset="0"/>
              <a:sym typeface="+mn-ea"/>
            </a:endParaRPr>
          </a:p>
        </p:txBody>
      </p:sp>
      <p:sp>
        <p:nvSpPr>
          <p:cNvPr id="16" name="矩形 15"/>
          <p:cNvSpPr/>
          <p:nvPr/>
        </p:nvSpPr>
        <p:spPr>
          <a:xfrm>
            <a:off x="8034200" y="2058581"/>
            <a:ext cx="2682668" cy="584775"/>
          </a:xfrm>
          <a:prstGeom prst="rect">
            <a:avLst/>
          </a:prstGeom>
        </p:spPr>
        <p:txBody>
          <a:bodyPr wrap="square">
            <a:spAutoFit/>
          </a:bodyPr>
          <a:lstStyle/>
          <a:p>
            <a:r>
              <a:rPr lang="en-US" altLang="zh-CN" sz="3200" b="1" i="1" dirty="0">
                <a:solidFill>
                  <a:srgbClr val="C00000"/>
                </a:solidFill>
                <a:latin typeface="Times New Roman" panose="02020603050405020304" charset="0"/>
                <a:cs typeface="Times New Roman" panose="02020603050405020304" charset="0"/>
                <a:sym typeface="+mn-ea"/>
              </a:rPr>
              <a:t>nowadays</a:t>
            </a:r>
            <a:endParaRPr lang="zh-CN" altLang="en-US" sz="3200" dirty="0"/>
          </a:p>
        </p:txBody>
      </p:sp>
      <p:pic>
        <p:nvPicPr>
          <p:cNvPr id="17" name="图片 16"/>
          <p:cNvPicPr>
            <a:picLocks noChangeAspect="1"/>
          </p:cNvPicPr>
          <p:nvPr/>
        </p:nvPicPr>
        <p:blipFill>
          <a:blip r:embed="rId1"/>
          <a:stretch>
            <a:fillRect/>
          </a:stretch>
        </p:blipFill>
        <p:spPr>
          <a:xfrm>
            <a:off x="2087231" y="2994587"/>
            <a:ext cx="1656212" cy="1241054"/>
          </a:xfrm>
          <a:prstGeom prst="rect">
            <a:avLst/>
          </a:prstGeom>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4308" y="2862554"/>
            <a:ext cx="1478012" cy="1359670"/>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p:cNvPicPr>
            <a:picLocks noChangeAspect="1"/>
          </p:cNvPicPr>
          <p:nvPr/>
        </p:nvPicPr>
        <p:blipFill>
          <a:blip r:embed="rId3"/>
          <a:stretch>
            <a:fillRect/>
          </a:stretch>
        </p:blipFill>
        <p:spPr>
          <a:xfrm>
            <a:off x="2190491" y="4578880"/>
            <a:ext cx="2118216" cy="1409998"/>
          </a:xfrm>
          <a:prstGeom prst="rect">
            <a:avLst/>
          </a:prstGeom>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6952" y="4734936"/>
            <a:ext cx="2037613" cy="1359671"/>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380400" y="868619"/>
            <a:ext cx="11638741" cy="461665"/>
          </a:xfrm>
          <a:prstGeom prst="rect">
            <a:avLst/>
          </a:prstGeom>
        </p:spPr>
        <p:txBody>
          <a:bodyPr wrap="square">
            <a:spAutoFit/>
          </a:bodyPr>
          <a:lstStyle/>
          <a:p>
            <a:r>
              <a:rPr lang="en-US" altLang="zh-CN" sz="2400" b="1" i="1" dirty="0">
                <a:solidFill>
                  <a:srgbClr val="C00000"/>
                </a:solidFill>
                <a:latin typeface="Times" pitchFamily="2" charset="0"/>
                <a:ea typeface="宋体" panose="02010600030101010101" pitchFamily="2" charset="-122"/>
                <a:cs typeface="Times New Roman" panose="02020603050405020304" charset="0"/>
              </a:rPr>
              <a:t>Customs play a significant role in festivals, but sometimes they can change over time.</a:t>
            </a:r>
            <a:r>
              <a:rPr lang="zh-CN" altLang="zh-CN" sz="2400" b="1" i="1" dirty="0">
                <a:solidFill>
                  <a:srgbClr val="C00000"/>
                </a:solidFill>
                <a:effectLst/>
                <a:latin typeface="Times" pitchFamily="2" charset="0"/>
              </a:rPr>
              <a:t> </a:t>
            </a:r>
            <a:endParaRPr lang="zh-CN" altLang="en-US" sz="2400" b="1" i="1" dirty="0">
              <a:solidFill>
                <a:srgbClr val="C00000"/>
              </a:solidFill>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56"/>
                                        </p:tgtEl>
                                        <p:attrNameLst>
                                          <p:attrName>style.visibility</p:attrName>
                                        </p:attrNameLst>
                                      </p:cBhvr>
                                      <p:to>
                                        <p:strVal val="visible"/>
                                      </p:to>
                                    </p:set>
                                    <p:anim calcmode="lin" valueType="num">
                                      <p:cBhvr additive="base">
                                        <p:cTn id="49" dur="500" fill="hold"/>
                                        <p:tgtEl>
                                          <p:spTgt spid="2056"/>
                                        </p:tgtEl>
                                        <p:attrNameLst>
                                          <p:attrName>ppt_x</p:attrName>
                                        </p:attrNameLst>
                                      </p:cBhvr>
                                      <p:tavLst>
                                        <p:tav tm="0">
                                          <p:val>
                                            <p:strVal val="#ppt_x"/>
                                          </p:val>
                                        </p:tav>
                                        <p:tav tm="100000">
                                          <p:val>
                                            <p:strVal val="#ppt_x"/>
                                          </p:val>
                                        </p:tav>
                                      </p:tavLst>
                                    </p:anim>
                                    <p:anim calcmode="lin" valueType="num">
                                      <p:cBhvr additive="base">
                                        <p:cTn id="50"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09A312C7302AC4259B12C5570ACB2A47"/>
          <p:cNvPicPr>
            <a:picLocks noChangeAspect="1"/>
          </p:cNvPicPr>
          <p:nvPr/>
        </p:nvPicPr>
        <p:blipFill>
          <a:blip r:embed="rId1"/>
          <a:srcRect l="5342" t="22254" r="101" b="56067"/>
          <a:stretch>
            <a:fillRect/>
          </a:stretch>
        </p:blipFill>
        <p:spPr>
          <a:xfrm>
            <a:off x="3883660" y="1197610"/>
            <a:ext cx="7870190" cy="3905885"/>
          </a:xfrm>
          <a:prstGeom prst="rect">
            <a:avLst/>
          </a:prstGeom>
        </p:spPr>
      </p:pic>
      <p:cxnSp>
        <p:nvCxnSpPr>
          <p:cNvPr id="5" name="直接连接符 4"/>
          <p:cNvCxnSpPr/>
          <p:nvPr/>
        </p:nvCxnSpPr>
        <p:spPr>
          <a:xfrm>
            <a:off x="4078605" y="1826260"/>
            <a:ext cx="3272155"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 name="直接连接符 5"/>
          <p:cNvCxnSpPr/>
          <p:nvPr/>
        </p:nvCxnSpPr>
        <p:spPr>
          <a:xfrm>
            <a:off x="4078605" y="2218055"/>
            <a:ext cx="3204845"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直接连接符 6"/>
          <p:cNvCxnSpPr/>
          <p:nvPr/>
        </p:nvCxnSpPr>
        <p:spPr>
          <a:xfrm>
            <a:off x="4078605" y="2545715"/>
            <a:ext cx="2577465"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直接箭头连接符 7"/>
          <p:cNvCxnSpPr/>
          <p:nvPr/>
        </p:nvCxnSpPr>
        <p:spPr>
          <a:xfrm flipH="1">
            <a:off x="3077210" y="2048510"/>
            <a:ext cx="806450" cy="784860"/>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sp>
        <p:nvSpPr>
          <p:cNvPr id="9" name="云形 8"/>
          <p:cNvSpPr/>
          <p:nvPr/>
        </p:nvSpPr>
        <p:spPr>
          <a:xfrm>
            <a:off x="-1270" y="2833370"/>
            <a:ext cx="3884930" cy="2082165"/>
          </a:xfrm>
          <a:prstGeom prst="cloud">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800" b="1"/>
              <a:t>Topic sentence states a general idea.</a:t>
            </a:r>
            <a:r>
              <a:rPr lang="en-US" altLang="zh-CN"/>
              <a:t> </a:t>
            </a:r>
            <a:endParaRPr lang="en-US" altLang="zh-CN"/>
          </a:p>
        </p:txBody>
      </p:sp>
      <p:sp>
        <p:nvSpPr>
          <p:cNvPr id="10" name="矩形 9"/>
          <p:cNvSpPr/>
          <p:nvPr/>
        </p:nvSpPr>
        <p:spPr>
          <a:xfrm>
            <a:off x="3913030" y="108585"/>
            <a:ext cx="7451656"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rPr>
              <a:t>Tell the topic sentence and its function.</a:t>
            </a:r>
            <a:endPar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endParaRPr>
          </a:p>
        </p:txBody>
      </p:sp>
      <p:sp>
        <p:nvSpPr>
          <p:cNvPr id="11" name="矩形 45064"/>
          <p:cNvSpPr/>
          <p:nvPr/>
        </p:nvSpPr>
        <p:spPr>
          <a:xfrm>
            <a:off x="15875" y="0"/>
            <a:ext cx="3525611" cy="819150"/>
          </a:xfrm>
          <a:prstGeom prst="rect">
            <a:avLst/>
          </a:prstGeom>
          <a:solidFill>
            <a:schemeClr val="accent3"/>
          </a:solidFill>
          <a:ln w="9525">
            <a:noFill/>
          </a:ln>
        </p:spPr>
        <p:txBody>
          <a:bodyPr anchor="ctr"/>
          <a:lstStyle/>
          <a:p>
            <a:r>
              <a:rPr lang="en-US" altLang="zh-CN" sz="3600" dirty="0">
                <a:solidFill>
                  <a:schemeClr val="bg1"/>
                </a:solidFill>
                <a:latin typeface="Impact" panose="020B0806030902050204" pitchFamily="34" charset="0"/>
                <a:ea typeface="宋体" panose="02010600030101010101" pitchFamily="2" charset="-122"/>
              </a:rPr>
              <a:t>Skimming Para. 4</a:t>
            </a:r>
            <a:endParaRPr lang="en-US" altLang="zh-CN" sz="3600" dirty="0">
              <a:solidFill>
                <a:schemeClr val="bg1"/>
              </a:solidFill>
              <a:latin typeface="Impact" panose="020B080603090205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diamond(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000"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000" fill="hold">
                                          <p:stCondLst>
                                            <p:cond delay="0"/>
                                          </p:stCondLst>
                                        </p:cTn>
                                        <p:tgtEl>
                                          <p:spTgt spid="7"/>
                                        </p:tgtEl>
                                        <p:attrNameLst>
                                          <p:attrName>style.visibility</p:attrName>
                                        </p:attrNameLst>
                                      </p:cBhvr>
                                      <p:to>
                                        <p:strVal val="visible"/>
                                      </p:to>
                                    </p:set>
                                    <p:animEffect transition="in" filter="diamond(in)">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heckerboard(across)">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8328" y="808110"/>
            <a:ext cx="10659641" cy="5757282"/>
          </a:xfrm>
        </p:spPr>
        <p:txBody>
          <a:bodyPr>
            <a:normAutofit/>
          </a:bodyPr>
          <a:lstStyle/>
          <a:p>
            <a:r>
              <a:rPr lang="en-US" altLang="zh-CN" b="1" dirty="0"/>
              <a:t>what do we mean by commercial? </a:t>
            </a:r>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pPr marL="0" indent="0">
              <a:buNone/>
            </a:pPr>
            <a:endParaRPr lang="en-US" altLang="zh-CN" b="1" dirty="0"/>
          </a:p>
          <a:p>
            <a:pPr marL="0" indent="0">
              <a:buNone/>
            </a:pPr>
            <a:r>
              <a:rPr lang="en-US" altLang="zh-CN" b="1" dirty="0"/>
              <a:t>How about people’s opinion?</a:t>
            </a:r>
            <a:endParaRPr lang="zh-CN" altLang="zh-CN" b="1" dirty="0"/>
          </a:p>
          <a:p>
            <a:endParaRPr kumimoji="1" lang="zh-CN" altLang="en-US" b="1" dirty="0"/>
          </a:p>
        </p:txBody>
      </p:sp>
      <p:sp>
        <p:nvSpPr>
          <p:cNvPr id="4" name="矩形 45064"/>
          <p:cNvSpPr/>
          <p:nvPr/>
        </p:nvSpPr>
        <p:spPr>
          <a:xfrm>
            <a:off x="-6350" y="21590"/>
            <a:ext cx="4976495" cy="565150"/>
          </a:xfrm>
          <a:prstGeom prst="rect">
            <a:avLst/>
          </a:prstGeom>
          <a:solidFill>
            <a:schemeClr val="accent3"/>
          </a:solidFill>
          <a:ln w="9525">
            <a:noFill/>
          </a:ln>
        </p:spPr>
        <p:txBody>
          <a:bodyPr anchor="ctr"/>
          <a:lstStyle/>
          <a:p>
            <a:pPr>
              <a:spcAft>
                <a:spcPts val="600"/>
              </a:spcAft>
            </a:pPr>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Custom-Para. 4</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pic>
        <p:nvPicPr>
          <p:cNvPr id="6" name="图片 5"/>
          <p:cNvPicPr>
            <a:picLocks noChangeAspect="1"/>
          </p:cNvPicPr>
          <p:nvPr/>
        </p:nvPicPr>
        <p:blipFill>
          <a:blip r:embed="rId1"/>
          <a:stretch>
            <a:fillRect/>
          </a:stretch>
        </p:blipFill>
        <p:spPr>
          <a:xfrm>
            <a:off x="8590540" y="365125"/>
            <a:ext cx="3063875" cy="3063875"/>
          </a:xfrm>
          <a:prstGeom prst="rect">
            <a:avLst/>
          </a:prstGeom>
          <a:ln>
            <a:noFill/>
          </a:ln>
          <a:effectLst>
            <a:outerShdw blurRad="190500" algn="tl" rotWithShape="0">
              <a:srgbClr val="000000">
                <a:alpha val="70000"/>
              </a:srgbClr>
            </a:outerShdw>
          </a:effectLst>
        </p:spPr>
      </p:pic>
      <p:pic>
        <p:nvPicPr>
          <p:cNvPr id="3076" name="Picture 4" descr="五一劳动节特惠全民疯抢精美广告海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0540" y="3675062"/>
            <a:ext cx="3027651" cy="30157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图片 6" descr="文本&#10;&#10;描述已自动生成"/>
          <p:cNvPicPr>
            <a:picLocks noChangeAspect="1"/>
          </p:cNvPicPr>
          <p:nvPr/>
        </p:nvPicPr>
        <p:blipFill>
          <a:blip r:embed="rId3"/>
          <a:stretch>
            <a:fillRect/>
          </a:stretch>
        </p:blipFill>
        <p:spPr>
          <a:xfrm>
            <a:off x="838200" y="1492259"/>
            <a:ext cx="6483176" cy="3601765"/>
          </a:xfrm>
          <a:prstGeom prst="rect">
            <a:avLst/>
          </a:prstGeom>
          <a:ln w="127000" cap="sq">
            <a:solidFill>
              <a:srgbClr val="000000"/>
            </a:solidFill>
            <a:miter lim="800000"/>
            <a:headEnd/>
            <a:tailEnd/>
          </a:ln>
          <a:effectLst>
            <a:outerShdw blurRad="57150" dist="50800" dir="2700000" algn="tl" rotWithShape="0">
              <a:srgbClr val="000000">
                <a:alpha val="40000"/>
              </a:srgbClr>
            </a:outerShdw>
          </a:effectLst>
        </p:spPr>
      </p:pic>
      <p:cxnSp>
        <p:nvCxnSpPr>
          <p:cNvPr id="8" name="直线连接符 8"/>
          <p:cNvCxnSpPr/>
          <p:nvPr/>
        </p:nvCxnSpPr>
        <p:spPr>
          <a:xfrm>
            <a:off x="5678424" y="2174029"/>
            <a:ext cx="13777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线连接符 8"/>
          <p:cNvCxnSpPr/>
          <p:nvPr/>
        </p:nvCxnSpPr>
        <p:spPr>
          <a:xfrm>
            <a:off x="1130808" y="2463589"/>
            <a:ext cx="220675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线连接符 8"/>
          <p:cNvCxnSpPr/>
          <p:nvPr/>
        </p:nvCxnSpPr>
        <p:spPr>
          <a:xfrm>
            <a:off x="3471672" y="2463589"/>
            <a:ext cx="313944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additive="base">
                                        <p:cTn id="31" dur="500" fill="hold"/>
                                        <p:tgtEl>
                                          <p:spTgt spid="3076"/>
                                        </p:tgtEl>
                                        <p:attrNameLst>
                                          <p:attrName>ppt_x</p:attrName>
                                        </p:attrNameLst>
                                      </p:cBhvr>
                                      <p:tavLst>
                                        <p:tav tm="0">
                                          <p:val>
                                            <p:strVal val="#ppt_x"/>
                                          </p:val>
                                        </p:tav>
                                        <p:tav tm="100000">
                                          <p:val>
                                            <p:strVal val="#ppt_x"/>
                                          </p:val>
                                        </p:tav>
                                      </p:tavLst>
                                    </p:anim>
                                    <p:anim calcmode="lin" valueType="num">
                                      <p:cBhvr additive="base">
                                        <p:cTn id="3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09A312C7302AC4259B12C5570ACB2A47"/>
          <p:cNvPicPr>
            <a:picLocks noChangeAspect="1"/>
          </p:cNvPicPr>
          <p:nvPr/>
        </p:nvPicPr>
        <p:blipFill>
          <a:blip r:embed="rId1"/>
          <a:srcRect l="5701" t="43643" r="281" b="45896"/>
          <a:stretch>
            <a:fillRect/>
          </a:stretch>
        </p:blipFill>
        <p:spPr>
          <a:xfrm>
            <a:off x="2449830" y="1221105"/>
            <a:ext cx="8674100" cy="3264535"/>
          </a:xfrm>
          <a:prstGeom prst="rect">
            <a:avLst/>
          </a:prstGeom>
          <a:ln>
            <a:solidFill>
              <a:schemeClr val="accent1"/>
            </a:solidFill>
          </a:ln>
        </p:spPr>
      </p:pic>
      <p:cxnSp>
        <p:nvCxnSpPr>
          <p:cNvPr id="5" name="直接连接符 4"/>
          <p:cNvCxnSpPr/>
          <p:nvPr/>
        </p:nvCxnSpPr>
        <p:spPr>
          <a:xfrm>
            <a:off x="2610485" y="1919605"/>
            <a:ext cx="4144010"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6" name="云形 5"/>
          <p:cNvSpPr/>
          <p:nvPr/>
        </p:nvSpPr>
        <p:spPr>
          <a:xfrm>
            <a:off x="193040" y="4659630"/>
            <a:ext cx="4320540" cy="1875790"/>
          </a:xfrm>
          <a:prstGeom prst="cloud">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sz="2000" b="1"/>
              <a:t>Topic sentence tells the main idea of this paragraph.</a:t>
            </a:r>
            <a:endParaRPr lang="en-US" altLang="zh-CN" sz="2000" b="1"/>
          </a:p>
        </p:txBody>
      </p:sp>
      <p:cxnSp>
        <p:nvCxnSpPr>
          <p:cNvPr id="7" name="直接箭头连接符 6"/>
          <p:cNvCxnSpPr/>
          <p:nvPr/>
        </p:nvCxnSpPr>
        <p:spPr>
          <a:xfrm flipH="1">
            <a:off x="1529715" y="1919605"/>
            <a:ext cx="980440" cy="2740025"/>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sp>
        <p:nvSpPr>
          <p:cNvPr id="8" name="矩形 7"/>
          <p:cNvSpPr/>
          <p:nvPr/>
        </p:nvSpPr>
        <p:spPr>
          <a:xfrm>
            <a:off x="3913030" y="108585"/>
            <a:ext cx="7451656"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rPr>
              <a:t>Tell the topic sentence and its function.</a:t>
            </a:r>
            <a:endPar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endParaRPr>
          </a:p>
        </p:txBody>
      </p:sp>
      <p:sp>
        <p:nvSpPr>
          <p:cNvPr id="9" name="矩形 45064"/>
          <p:cNvSpPr/>
          <p:nvPr/>
        </p:nvSpPr>
        <p:spPr>
          <a:xfrm>
            <a:off x="0" y="0"/>
            <a:ext cx="3525611" cy="819150"/>
          </a:xfrm>
          <a:prstGeom prst="rect">
            <a:avLst/>
          </a:prstGeom>
          <a:solidFill>
            <a:schemeClr val="accent3"/>
          </a:solidFill>
          <a:ln w="9525">
            <a:noFill/>
          </a:ln>
        </p:spPr>
        <p:txBody>
          <a:bodyPr anchor="ctr"/>
          <a:lstStyle/>
          <a:p>
            <a:r>
              <a:rPr lang="en-US" altLang="zh-CN" sz="3600" dirty="0">
                <a:solidFill>
                  <a:schemeClr val="bg1"/>
                </a:solidFill>
                <a:latin typeface="Impact" panose="020B0806030902050204" pitchFamily="34" charset="0"/>
                <a:ea typeface="宋体" panose="02010600030101010101" pitchFamily="2" charset="-122"/>
              </a:rPr>
              <a:t>Skimming Para. 5</a:t>
            </a:r>
            <a:endParaRPr lang="en-US" altLang="zh-CN" sz="3600" dirty="0">
              <a:solidFill>
                <a:schemeClr val="bg1"/>
              </a:solidFill>
              <a:latin typeface="Impact" panose="020B080603090205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69378" y="2815837"/>
            <a:ext cx="11501916" cy="3108543"/>
          </a:xfrm>
          <a:prstGeom prst="rect">
            <a:avLst/>
          </a:prstGeom>
          <a:noFill/>
        </p:spPr>
        <p:txBody>
          <a:bodyPr wrap="square" rtlCol="0">
            <a:spAutoFit/>
          </a:bodyPr>
          <a:lstStyle/>
          <a:p>
            <a:r>
              <a:rPr lang="en-US" altLang="zh-CN" sz="2800" b="1" i="1" dirty="0">
                <a:solidFill>
                  <a:schemeClr val="bg1">
                    <a:lumMod val="65000"/>
                  </a:schemeClr>
                </a:solidFill>
                <a:latin typeface="Times New Roman" panose="02020603050405020304" charset="0"/>
                <a:cs typeface="Times New Roman" panose="02020603050405020304" charset="0"/>
              </a:rPr>
              <a:t>Festivals are an important part of society. They reflect people's wishes, beliefs, faiths, and attitudes towards life. They are occasions that allow us to relax and enjoy life, and forget about our work for a little while. They help us understand where we came from, who we are, and what to appreciate. And if you study festivals carefully, you may be surprised to find that different cultures actually have a lot in common after all.</a:t>
            </a:r>
            <a:endParaRPr lang="en-US" altLang="zh-CN" sz="2800" b="1" i="1" dirty="0">
              <a:solidFill>
                <a:schemeClr val="bg1">
                  <a:lumMod val="65000"/>
                </a:schemeClr>
              </a:solidFill>
              <a:latin typeface="Times New Roman" panose="02020603050405020304" charset="0"/>
              <a:cs typeface="Times New Roman" panose="02020603050405020304" charset="0"/>
            </a:endParaRPr>
          </a:p>
          <a:p>
            <a:endParaRPr lang="en-US" altLang="zh-CN" sz="2800" b="1" i="1" dirty="0">
              <a:solidFill>
                <a:schemeClr val="bg1">
                  <a:lumMod val="65000"/>
                </a:schemeClr>
              </a:solidFill>
              <a:latin typeface="Times New Roman" panose="02020603050405020304" charset="0"/>
              <a:cs typeface="Times New Roman" panose="02020603050405020304" charset="0"/>
              <a:sym typeface="+mn-ea"/>
            </a:endParaRPr>
          </a:p>
        </p:txBody>
      </p:sp>
      <p:sp>
        <p:nvSpPr>
          <p:cNvPr id="6" name="矩形 45064"/>
          <p:cNvSpPr/>
          <p:nvPr/>
        </p:nvSpPr>
        <p:spPr>
          <a:xfrm>
            <a:off x="29751" y="-23704"/>
            <a:ext cx="4378960" cy="663575"/>
          </a:xfrm>
          <a:prstGeom prst="rect">
            <a:avLst/>
          </a:prstGeom>
          <a:solidFill>
            <a:schemeClr val="accent3"/>
          </a:solidFill>
          <a:ln w="9525">
            <a:noFill/>
          </a:ln>
        </p:spPr>
        <p:txBody>
          <a:bodyPr anchor="ctr"/>
          <a:lstStyle/>
          <a:p>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Read f</a:t>
            </a:r>
            <a:r>
              <a:rPr lang="en-US" altLang="zh-CN"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o</a:t>
            </a:r>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r Details</a:t>
            </a:r>
            <a:r>
              <a:rPr lang="en-US" sz="3200" kern="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sym typeface="+mn-ea"/>
              </a:rPr>
              <a:t>—</a:t>
            </a:r>
            <a:r>
              <a:rPr lang="en-US" sz="3200" kern="0" noProof="0" dirty="0">
                <a:solidFill>
                  <a:schemeClr val="bg1"/>
                </a:solidFill>
                <a:effectLst>
                  <a:outerShdw blurRad="38100" dist="38100" dir="2700000" algn="tl">
                    <a:srgbClr val="000000">
                      <a:alpha val="43137"/>
                    </a:srgbClr>
                  </a:outerShdw>
                </a:effectLst>
                <a:latin typeface="Impact" panose="020B0806030902050204" pitchFamily="34" charset="0"/>
                <a:sym typeface="+mn-ea"/>
              </a:rPr>
              <a:t>Para. 5</a:t>
            </a:r>
            <a:r>
              <a:rPr lang="en-US" altLang="zh-CN" sz="3200" dirty="0">
                <a:solidFill>
                  <a:schemeClr val="bg1"/>
                </a:solidFill>
                <a:latin typeface="Impact" panose="020B0806030902050204" pitchFamily="34" charset="0"/>
                <a:ea typeface="宋体" panose="02010600030101010101" pitchFamily="2" charset="-122"/>
                <a:sym typeface="+mn-ea"/>
              </a:rPr>
              <a:t> </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sp>
        <p:nvSpPr>
          <p:cNvPr id="14" name="矩形 13"/>
          <p:cNvSpPr/>
          <p:nvPr/>
        </p:nvSpPr>
        <p:spPr>
          <a:xfrm>
            <a:off x="782955" y="798195"/>
            <a:ext cx="10610215" cy="107632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3200" dirty="0">
                <a:latin typeface="Times New Roman" panose="02020603050405020304" charset="0"/>
                <a:cs typeface="Times New Roman" panose="02020603050405020304" charset="0"/>
              </a:rPr>
              <a:t>Why festivals are important? Find some supporting</a:t>
            </a:r>
            <a:r>
              <a:rPr lang="zh-CN" altLang="en-US" sz="3200" dirty="0">
                <a:latin typeface="Times New Roman" panose="02020603050405020304" charset="0"/>
                <a:cs typeface="Times New Roman" panose="02020603050405020304" charset="0"/>
              </a:rPr>
              <a:t> </a:t>
            </a:r>
            <a:r>
              <a:rPr lang="en-US" altLang="zh-CN" sz="3200" dirty="0">
                <a:latin typeface="Times New Roman" panose="02020603050405020304" charset="0"/>
                <a:cs typeface="Times New Roman" panose="02020603050405020304" charset="0"/>
              </a:rPr>
              <a:t>details. </a:t>
            </a:r>
            <a:endParaRPr lang="en-US" altLang="zh-CN" sz="3200" dirty="0">
              <a:latin typeface="Times New Roman" panose="02020603050405020304" charset="0"/>
              <a:cs typeface="Times New Roman" panose="02020603050405020304" charset="0"/>
            </a:endParaRPr>
          </a:p>
          <a:p>
            <a:r>
              <a:rPr lang="en-US" altLang="zh-CN" sz="3200" dirty="0">
                <a:latin typeface="Times New Roman" panose="02020603050405020304" charset="0"/>
                <a:cs typeface="Times New Roman" panose="02020603050405020304" charset="0"/>
              </a:rPr>
              <a:t>what do most festival seem to have in common?</a:t>
            </a:r>
            <a:endParaRPr lang="en-US" altLang="zh-CN" sz="2800" dirty="0">
              <a:solidFill>
                <a:schemeClr val="tx1"/>
              </a:solidFill>
              <a:latin typeface="Times New Roman" panose="02020603050405020304" charset="0"/>
              <a:cs typeface="Times New Roman" panose="02020603050405020304" charset="0"/>
            </a:endParaRPr>
          </a:p>
        </p:txBody>
      </p:sp>
      <p:sp>
        <p:nvSpPr>
          <p:cNvPr id="26" name="文本框 25"/>
          <p:cNvSpPr txBox="1"/>
          <p:nvPr/>
        </p:nvSpPr>
        <p:spPr>
          <a:xfrm>
            <a:off x="6620039" y="2815837"/>
            <a:ext cx="2565170" cy="523220"/>
          </a:xfrm>
          <a:prstGeom prst="rect">
            <a:avLst/>
          </a:prstGeom>
          <a:noFill/>
        </p:spPr>
        <p:txBody>
          <a:bodyPr wrap="square" rtlCol="0">
            <a:spAutoFit/>
          </a:bodyPr>
          <a:lstStyle/>
          <a:p>
            <a:r>
              <a:rPr lang="en-US" altLang="zh-CN" sz="2800" b="1" i="1" dirty="0">
                <a:solidFill>
                  <a:srgbClr val="C00000"/>
                </a:solidFill>
                <a:latin typeface="Times New Roman" panose="02020603050405020304" charset="0"/>
                <a:cs typeface="Times New Roman" panose="02020603050405020304" charset="0"/>
                <a:sym typeface="+mn-ea"/>
              </a:rPr>
              <a:t>They reflect</a:t>
            </a:r>
            <a:endParaRPr lang="en-US" altLang="zh-CN" sz="2800" b="1" i="1" dirty="0">
              <a:solidFill>
                <a:srgbClr val="C0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6469717" y="3235749"/>
            <a:ext cx="4655127" cy="523220"/>
          </a:xfrm>
          <a:prstGeom prst="rect">
            <a:avLst/>
          </a:prstGeom>
          <a:noFill/>
        </p:spPr>
        <p:txBody>
          <a:bodyPr wrap="square" rtlCol="0">
            <a:spAutoFit/>
          </a:bodyPr>
          <a:lstStyle/>
          <a:p>
            <a:r>
              <a:rPr lang="en-US" altLang="zh-CN" sz="2800" b="1" i="1" dirty="0">
                <a:solidFill>
                  <a:srgbClr val="C00000"/>
                </a:solidFill>
                <a:latin typeface="Times New Roman" panose="02020603050405020304" charset="0"/>
                <a:cs typeface="Times New Roman" panose="02020603050405020304" charset="0"/>
                <a:sym typeface="+mn-ea"/>
              </a:rPr>
              <a:t>They are occasions</a:t>
            </a:r>
            <a:r>
              <a:rPr lang="zh-CN" altLang="en-US" sz="2800" b="1" i="1" dirty="0">
                <a:solidFill>
                  <a:srgbClr val="C00000"/>
                </a:solidFill>
                <a:latin typeface="Times New Roman" panose="02020603050405020304" charset="0"/>
                <a:cs typeface="Times New Roman" panose="02020603050405020304" charset="0"/>
                <a:sym typeface="+mn-ea"/>
              </a:rPr>
              <a:t> </a:t>
            </a:r>
            <a:r>
              <a:rPr lang="en-US" altLang="zh-CN" sz="2800" b="1" i="1" dirty="0">
                <a:solidFill>
                  <a:srgbClr val="C00000"/>
                </a:solidFill>
                <a:latin typeface="Times New Roman" panose="02020603050405020304" charset="0"/>
                <a:cs typeface="Times New Roman" panose="02020603050405020304" charset="0"/>
                <a:sym typeface="+mn-ea"/>
              </a:rPr>
              <a:t>that</a:t>
            </a:r>
            <a:r>
              <a:rPr lang="zh-CN" altLang="en-US" sz="2800" b="1" i="1" dirty="0">
                <a:solidFill>
                  <a:srgbClr val="C00000"/>
                </a:solidFill>
                <a:latin typeface="Times New Roman" panose="02020603050405020304" charset="0"/>
                <a:cs typeface="Times New Roman" panose="02020603050405020304" charset="0"/>
                <a:sym typeface="+mn-ea"/>
              </a:rPr>
              <a:t> </a:t>
            </a:r>
            <a:r>
              <a:rPr lang="en-US" altLang="zh-CN" sz="2800" b="1" i="1" dirty="0">
                <a:solidFill>
                  <a:srgbClr val="C00000"/>
                </a:solidFill>
                <a:latin typeface="Times New Roman" panose="02020603050405020304" charset="0"/>
                <a:cs typeface="Times New Roman" panose="02020603050405020304" charset="0"/>
                <a:sym typeface="+mn-ea"/>
              </a:rPr>
              <a:t>allow</a:t>
            </a:r>
            <a:r>
              <a:rPr lang="zh-CN" altLang="en-US" sz="2800" b="1" i="1" dirty="0">
                <a:solidFill>
                  <a:srgbClr val="C00000"/>
                </a:solidFill>
                <a:latin typeface="Times New Roman" panose="02020603050405020304" charset="0"/>
                <a:cs typeface="Times New Roman" panose="02020603050405020304" charset="0"/>
                <a:sym typeface="+mn-ea"/>
              </a:rPr>
              <a:t> </a:t>
            </a:r>
            <a:endParaRPr lang="en-US" altLang="zh-CN" sz="2800" b="1" i="1" dirty="0">
              <a:solidFill>
                <a:srgbClr val="C0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9915668" y="3676088"/>
            <a:ext cx="4332842" cy="523220"/>
          </a:xfrm>
          <a:prstGeom prst="rect">
            <a:avLst/>
          </a:prstGeom>
          <a:noFill/>
        </p:spPr>
        <p:txBody>
          <a:bodyPr wrap="square" rtlCol="0">
            <a:spAutoFit/>
          </a:bodyPr>
          <a:lstStyle/>
          <a:p>
            <a:r>
              <a:rPr lang="en-US" altLang="zh-CN" sz="2800" b="1" i="1" dirty="0">
                <a:solidFill>
                  <a:srgbClr val="C00000"/>
                </a:solidFill>
                <a:latin typeface="Times New Roman" panose="02020603050405020304" charset="0"/>
                <a:cs typeface="Times New Roman" panose="02020603050405020304" charset="0"/>
                <a:sym typeface="+mn-ea"/>
              </a:rPr>
              <a:t>They help</a:t>
            </a:r>
            <a:endParaRPr lang="en-US" altLang="zh-CN" sz="2800" b="1" i="1" dirty="0">
              <a:solidFill>
                <a:srgbClr val="C00000"/>
              </a:solidFill>
              <a:latin typeface="Times New Roman" panose="02020603050405020304" charset="0"/>
              <a:cs typeface="Times New Roman" panose="02020603050405020304" charset="0"/>
              <a:sym typeface="+mn-ea"/>
            </a:endParaRPr>
          </a:p>
        </p:txBody>
      </p:sp>
      <p:cxnSp>
        <p:nvCxnSpPr>
          <p:cNvPr id="9" name="直线连接符 8"/>
          <p:cNvCxnSpPr/>
          <p:nvPr/>
        </p:nvCxnSpPr>
        <p:spPr>
          <a:xfrm>
            <a:off x="469378" y="3262165"/>
            <a:ext cx="615066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5866988" y="4946223"/>
            <a:ext cx="4655127" cy="523220"/>
          </a:xfrm>
          <a:prstGeom prst="rect">
            <a:avLst/>
          </a:prstGeom>
          <a:noFill/>
        </p:spPr>
        <p:txBody>
          <a:bodyPr wrap="square" rtlCol="0">
            <a:spAutoFit/>
          </a:bodyPr>
          <a:lstStyle/>
          <a:p>
            <a:r>
              <a:rPr lang="en-US" altLang="zh-CN" sz="2800" b="1" i="1" dirty="0">
                <a:solidFill>
                  <a:srgbClr val="C00000"/>
                </a:solidFill>
                <a:latin typeface="Times New Roman" panose="02020603050405020304" charset="0"/>
                <a:cs typeface="Times New Roman" panose="02020603050405020304" charset="0"/>
                <a:sym typeface="+mn-ea"/>
              </a:rPr>
              <a:t>in</a:t>
            </a:r>
            <a:r>
              <a:rPr lang="zh-CN" altLang="en-US" sz="2800" b="1" i="1" dirty="0">
                <a:solidFill>
                  <a:srgbClr val="C00000"/>
                </a:solidFill>
                <a:latin typeface="Times New Roman" panose="02020603050405020304" charset="0"/>
                <a:cs typeface="Times New Roman" panose="02020603050405020304" charset="0"/>
                <a:sym typeface="+mn-ea"/>
              </a:rPr>
              <a:t> </a:t>
            </a:r>
            <a:r>
              <a:rPr lang="en-US" altLang="zh-CN" sz="2800" b="1" i="1" dirty="0">
                <a:solidFill>
                  <a:srgbClr val="C00000"/>
                </a:solidFill>
                <a:latin typeface="Times New Roman" panose="02020603050405020304" charset="0"/>
                <a:cs typeface="Times New Roman" panose="02020603050405020304" charset="0"/>
                <a:sym typeface="+mn-ea"/>
              </a:rPr>
              <a:t>common</a:t>
            </a:r>
            <a:endParaRPr lang="en-US" altLang="zh-CN" sz="2800" b="1" i="1" dirty="0">
              <a:solidFill>
                <a:srgbClr val="C00000"/>
              </a:solidFill>
              <a:latin typeface="Times New Roman" panose="02020603050405020304" charset="0"/>
              <a:cs typeface="Times New Roman" panose="02020603050405020304" charset="0"/>
              <a:sym typeface="+mn-ea"/>
            </a:endParaRPr>
          </a:p>
        </p:txBody>
      </p:sp>
      <p:sp>
        <p:nvSpPr>
          <p:cNvPr id="20" name="矩形 19"/>
          <p:cNvSpPr/>
          <p:nvPr/>
        </p:nvSpPr>
        <p:spPr>
          <a:xfrm>
            <a:off x="642094" y="5632636"/>
            <a:ext cx="11315700" cy="1446550"/>
          </a:xfrm>
          <a:prstGeom prst="rect">
            <a:avLst/>
          </a:prstGeom>
        </p:spPr>
        <p:txBody>
          <a:bodyPr wrap="square">
            <a:spAutoFit/>
          </a:bodyPr>
          <a:lstStyle/>
          <a:p>
            <a:r>
              <a:rPr lang="en-US" altLang="zh-CN" sz="4400" b="1" dirty="0">
                <a:latin typeface="Times" pitchFamily="2" charset="0"/>
              </a:rPr>
              <a:t>WHY DO WE CELEBRATE FESTIVALS?</a:t>
            </a:r>
            <a:br>
              <a:rPr lang="en-US" altLang="zh-CN" sz="4400" b="1" dirty="0">
                <a:latin typeface="Times" pitchFamily="2" charset="0"/>
              </a:rPr>
            </a:br>
            <a:endParaRPr lang="zh-CN" altLang="en-US" sz="4400" dirty="0"/>
          </a:p>
        </p:txBody>
      </p:sp>
      <p:cxnSp>
        <p:nvCxnSpPr>
          <p:cNvPr id="22" name="直线连接符 21"/>
          <p:cNvCxnSpPr/>
          <p:nvPr/>
        </p:nvCxnSpPr>
        <p:spPr>
          <a:xfrm>
            <a:off x="6829936" y="3289999"/>
            <a:ext cx="429490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直线连接符 24"/>
          <p:cNvCxnSpPr/>
          <p:nvPr/>
        </p:nvCxnSpPr>
        <p:spPr>
          <a:xfrm>
            <a:off x="469378" y="3729967"/>
            <a:ext cx="112373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直线连接符 29"/>
          <p:cNvCxnSpPr/>
          <p:nvPr/>
        </p:nvCxnSpPr>
        <p:spPr>
          <a:xfrm>
            <a:off x="469378" y="4171783"/>
            <a:ext cx="1123735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直线连接符 30"/>
          <p:cNvCxnSpPr/>
          <p:nvPr/>
        </p:nvCxnSpPr>
        <p:spPr>
          <a:xfrm>
            <a:off x="627885" y="4628983"/>
            <a:ext cx="1049695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圆角矩形 31"/>
          <p:cNvSpPr/>
          <p:nvPr/>
        </p:nvSpPr>
        <p:spPr>
          <a:xfrm>
            <a:off x="158203" y="2032389"/>
            <a:ext cx="5150939" cy="649632"/>
          </a:xfrm>
          <a:prstGeom prst="roundRect">
            <a:avLst/>
          </a:pr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200" b="1" dirty="0">
                <a:solidFill>
                  <a:schemeClr val="tx1"/>
                </a:solidFill>
                <a:latin typeface="Times New Roman" panose="02020603050405020304" charset="0"/>
                <a:cs typeface="Times New Roman" panose="02020603050405020304" charset="0"/>
              </a:rPr>
              <a:t> Topic sentence</a:t>
            </a:r>
            <a:endParaRPr lang="zh-CN" altLang="en-US" sz="3200" b="1" dirty="0">
              <a:solidFill>
                <a:schemeClr val="tx1"/>
              </a:solidFill>
              <a:latin typeface="Times New Roman" panose="02020603050405020304" charset="0"/>
              <a:cs typeface="Times New Roman" panose="02020603050405020304" charset="0"/>
            </a:endParaRPr>
          </a:p>
        </p:txBody>
      </p:sp>
      <p:sp>
        <p:nvSpPr>
          <p:cNvPr id="33" name="圆角矩形 32"/>
          <p:cNvSpPr/>
          <p:nvPr/>
        </p:nvSpPr>
        <p:spPr>
          <a:xfrm>
            <a:off x="7565702" y="2167830"/>
            <a:ext cx="4129365" cy="523218"/>
          </a:xfrm>
          <a:prstGeom prst="roundRect">
            <a:avLst/>
          </a:pr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3200" b="1" dirty="0">
                <a:solidFill>
                  <a:schemeClr val="tx1"/>
                </a:solidFill>
                <a:latin typeface="Times New Roman" panose="02020603050405020304" charset="0"/>
                <a:cs typeface="Times New Roman" panose="02020603050405020304" charset="0"/>
              </a:rPr>
              <a:t>Supporting</a:t>
            </a:r>
            <a:r>
              <a:rPr lang="zh-CN" altLang="en-US" sz="3200" b="1" dirty="0">
                <a:solidFill>
                  <a:schemeClr val="tx1"/>
                </a:solidFill>
                <a:latin typeface="Times New Roman" panose="02020603050405020304" charset="0"/>
                <a:cs typeface="Times New Roman" panose="02020603050405020304" charset="0"/>
              </a:rPr>
              <a:t> </a:t>
            </a:r>
            <a:r>
              <a:rPr lang="en-US" altLang="zh-CN" sz="3200" b="1" dirty="0">
                <a:solidFill>
                  <a:schemeClr val="tx1"/>
                </a:solidFill>
                <a:latin typeface="Times New Roman" panose="02020603050405020304" charset="0"/>
                <a:cs typeface="Times New Roman" panose="02020603050405020304" charset="0"/>
              </a:rPr>
              <a:t>details</a:t>
            </a:r>
            <a:endParaRPr lang="en-US" altLang="zh-CN" sz="3200" b="1" dirty="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additive="base">
                                        <p:cTn id="27" dur="500" fill="hold"/>
                                        <p:tgtEl>
                                          <p:spTgt spid="32"/>
                                        </p:tgtEl>
                                        <p:attrNameLst>
                                          <p:attrName>ppt_x</p:attrName>
                                        </p:attrNameLst>
                                      </p:cBhvr>
                                      <p:tavLst>
                                        <p:tav tm="0">
                                          <p:val>
                                            <p:strVal val="#ppt_x"/>
                                          </p:val>
                                        </p:tav>
                                        <p:tav tm="100000">
                                          <p:val>
                                            <p:strVal val="#ppt_x"/>
                                          </p:val>
                                        </p:tav>
                                      </p:tavLst>
                                    </p:anim>
                                    <p:anim calcmode="lin" valueType="num">
                                      <p:cBhvr additive="base">
                                        <p:cTn id="2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fill="hold"/>
                                        <p:tgtEl>
                                          <p:spTgt spid="33"/>
                                        </p:tgtEl>
                                        <p:attrNameLst>
                                          <p:attrName>ppt_x</p:attrName>
                                        </p:attrNameLst>
                                      </p:cBhvr>
                                      <p:tavLst>
                                        <p:tav tm="0">
                                          <p:val>
                                            <p:strVal val="#ppt_x"/>
                                          </p:val>
                                        </p:tav>
                                        <p:tav tm="100000">
                                          <p:val>
                                            <p:strVal val="#ppt_x"/>
                                          </p:val>
                                        </p:tav>
                                      </p:tavLst>
                                    </p:anim>
                                    <p:anim calcmode="lin" valueType="num">
                                      <p:cBhvr additive="base">
                                        <p:cTn id="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 calcmode="lin" valueType="num">
                                      <p:cBhvr additive="base">
                                        <p:cTn id="3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ppt_x"/>
                                          </p:val>
                                        </p:tav>
                                        <p:tav tm="100000">
                                          <p:val>
                                            <p:strVal val="#ppt_x"/>
                                          </p:val>
                                        </p:tav>
                                      </p:tavLst>
                                    </p:anim>
                                    <p:anim calcmode="lin" valueType="num">
                                      <p:cBhvr additive="base">
                                        <p:cTn id="54" dur="500" fill="hold"/>
                                        <p:tgtEl>
                                          <p:spTgt spid="2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6" grpId="0"/>
      <p:bldP spid="19" grpId="0"/>
      <p:bldP spid="20" grpId="0"/>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35466" y="957791"/>
            <a:ext cx="9694334" cy="4351338"/>
          </a:xfrm>
        </p:spPr>
        <p:txBody>
          <a:bodyPr/>
          <a:lstStyle/>
          <a:p>
            <a:r>
              <a:rPr lang="en-US" altLang="zh-CN" dirty="0"/>
              <a:t>Since festivals could be </a:t>
            </a:r>
            <a:r>
              <a:rPr lang="en-US" altLang="zh-CN" b="1" dirty="0"/>
              <a:t>different,</a:t>
            </a:r>
            <a:r>
              <a:rPr lang="en-US" altLang="zh-CN" dirty="0"/>
              <a:t> but also should have the positive qualities in </a:t>
            </a:r>
            <a:r>
              <a:rPr lang="en-US" altLang="zh-CN" b="1" dirty="0"/>
              <a:t>common</a:t>
            </a:r>
            <a:r>
              <a:rPr lang="en-US" altLang="zh-CN" dirty="0"/>
              <a:t>. </a:t>
            </a:r>
            <a:endParaRPr lang="en-US" altLang="zh-CN" dirty="0"/>
          </a:p>
          <a:p>
            <a:r>
              <a:rPr lang="en-US" altLang="zh-CN" dirty="0"/>
              <a:t>Please</a:t>
            </a:r>
            <a:r>
              <a:rPr lang="zh-CN" altLang="en-US" dirty="0"/>
              <a:t> </a:t>
            </a:r>
            <a:r>
              <a:rPr lang="en-US" altLang="zh-CN" dirty="0"/>
              <a:t>create a new festival.</a:t>
            </a:r>
            <a:r>
              <a:rPr lang="zh-CN" altLang="en-US" dirty="0"/>
              <a:t> </a:t>
            </a:r>
            <a:r>
              <a:rPr lang="en-US" altLang="zh-CN" dirty="0"/>
              <a:t>Show</a:t>
            </a:r>
            <a:r>
              <a:rPr lang="zh-CN" altLang="en-US" dirty="0"/>
              <a:t> </a:t>
            </a:r>
            <a:r>
              <a:rPr lang="en-US" altLang="zh-CN" dirty="0"/>
              <a:t>us</a:t>
            </a:r>
            <a:r>
              <a:rPr lang="zh-CN" altLang="en-US" dirty="0"/>
              <a:t> </a:t>
            </a:r>
            <a:r>
              <a:rPr lang="en-US" altLang="zh-CN" dirty="0"/>
              <a:t>the</a:t>
            </a:r>
            <a:r>
              <a:rPr lang="zh-CN" altLang="en-US" dirty="0"/>
              <a:t> </a:t>
            </a:r>
            <a:r>
              <a:rPr lang="en-US" altLang="zh-CN" b="1" dirty="0">
                <a:solidFill>
                  <a:srgbClr val="C00000"/>
                </a:solidFill>
              </a:rPr>
              <a:t>name, time, customs, and purpose</a:t>
            </a:r>
            <a:r>
              <a:rPr lang="zh-CN" altLang="en-US" dirty="0"/>
              <a:t> </a:t>
            </a:r>
            <a:r>
              <a:rPr lang="en-US" altLang="zh-CN" dirty="0"/>
              <a:t>of</a:t>
            </a:r>
            <a:r>
              <a:rPr lang="zh-CN" altLang="en-US" dirty="0"/>
              <a:t> </a:t>
            </a:r>
            <a:r>
              <a:rPr lang="en-US" altLang="zh-CN" dirty="0"/>
              <a:t>this</a:t>
            </a:r>
            <a:r>
              <a:rPr lang="zh-CN" altLang="en-US" dirty="0"/>
              <a:t> </a:t>
            </a:r>
            <a:r>
              <a:rPr lang="en-US" altLang="zh-CN" dirty="0"/>
              <a:t>new</a:t>
            </a:r>
            <a:r>
              <a:rPr lang="zh-CN" altLang="en-US" dirty="0"/>
              <a:t> </a:t>
            </a:r>
            <a:r>
              <a:rPr lang="en-US" altLang="zh-CN" dirty="0"/>
              <a:t>festival. </a:t>
            </a:r>
            <a:endParaRPr lang="en-US" altLang="zh-CN" dirty="0"/>
          </a:p>
        </p:txBody>
      </p:sp>
      <p:sp>
        <p:nvSpPr>
          <p:cNvPr id="4" name="矩形 45064"/>
          <p:cNvSpPr/>
          <p:nvPr/>
        </p:nvSpPr>
        <p:spPr>
          <a:xfrm>
            <a:off x="29751" y="-23704"/>
            <a:ext cx="1189449" cy="663575"/>
          </a:xfrm>
          <a:prstGeom prst="rect">
            <a:avLst/>
          </a:prstGeom>
          <a:solidFill>
            <a:schemeClr val="accent3"/>
          </a:solidFill>
          <a:ln w="9525">
            <a:noFill/>
          </a:ln>
        </p:spPr>
        <p:txBody>
          <a:bodyPr anchor="ctr"/>
          <a:lstStyle/>
          <a:p>
            <a:r>
              <a:rPr lang="en-US" altLang="zh-CN"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Task</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sp>
        <p:nvSpPr>
          <p:cNvPr id="5" name="矩形 4"/>
          <p:cNvSpPr/>
          <p:nvPr/>
        </p:nvSpPr>
        <p:spPr>
          <a:xfrm>
            <a:off x="381693" y="3133460"/>
            <a:ext cx="7048724" cy="3539430"/>
          </a:xfrm>
          <a:prstGeom prst="rect">
            <a:avLst/>
          </a:prstGeom>
        </p:spPr>
        <p:txBody>
          <a:bodyPr wrap="none">
            <a:spAutoFit/>
          </a:bodyPr>
          <a:lstStyle/>
          <a:p>
            <a:r>
              <a:rPr lang="en-US" altLang="zh-CN" sz="2800" b="1" i="1" u="sng" dirty="0">
                <a:solidFill>
                  <a:srgbClr val="C00000"/>
                </a:solidFill>
              </a:rPr>
              <a:t>Useful</a:t>
            </a:r>
            <a:r>
              <a:rPr lang="zh-CN" altLang="en-US" sz="2800" b="1" i="1" u="sng" dirty="0">
                <a:solidFill>
                  <a:srgbClr val="C00000"/>
                </a:solidFill>
              </a:rPr>
              <a:t> </a:t>
            </a:r>
            <a:r>
              <a:rPr lang="en-US" altLang="zh-CN" sz="2800" b="1" i="1" u="sng" dirty="0">
                <a:solidFill>
                  <a:srgbClr val="C00000"/>
                </a:solidFill>
              </a:rPr>
              <a:t>sentence</a:t>
            </a:r>
            <a:r>
              <a:rPr lang="zh-CN" altLang="en-US" sz="2800" b="1" i="1" u="sng" dirty="0">
                <a:solidFill>
                  <a:srgbClr val="C00000"/>
                </a:solidFill>
              </a:rPr>
              <a:t> </a:t>
            </a:r>
            <a:r>
              <a:rPr lang="en-US" altLang="zh-CN" sz="2800" b="1" i="1" u="sng" dirty="0">
                <a:solidFill>
                  <a:srgbClr val="C00000"/>
                </a:solidFill>
              </a:rPr>
              <a:t>structure</a:t>
            </a:r>
            <a:r>
              <a:rPr lang="zh-CN" altLang="en-US" sz="2800" b="1" i="1" u="sng" dirty="0">
                <a:solidFill>
                  <a:srgbClr val="C00000"/>
                </a:solidFill>
              </a:rPr>
              <a:t>：</a:t>
            </a:r>
            <a:endParaRPr kumimoji="1" lang="zh-CN" altLang="en-US" sz="2800" b="1" i="1" u="sng" dirty="0">
              <a:solidFill>
                <a:srgbClr val="C00000"/>
              </a:solidFill>
            </a:endParaRPr>
          </a:p>
          <a:p>
            <a:r>
              <a:rPr lang="en-US" altLang="zh-CN" sz="2800" dirty="0">
                <a:latin typeface="Calibri" panose="020F0502020204030204" pitchFamily="34" charset="0"/>
                <a:ea typeface="宋体" panose="02010600030101010101" pitchFamily="2" charset="-122"/>
                <a:cs typeface="Times New Roman" panose="02020603050405020304" charset="0"/>
              </a:rPr>
              <a:t>This festival takes place……</a:t>
            </a:r>
            <a:endParaRPr lang="en-US" altLang="zh-CN" sz="2800" dirty="0">
              <a:effectLst/>
            </a:endParaRPr>
          </a:p>
          <a:p>
            <a:r>
              <a:rPr lang="en-US" altLang="zh-CN" sz="2800" dirty="0"/>
              <a:t>the harvest festival was celebrated during……</a:t>
            </a:r>
            <a:endParaRPr lang="en-US" altLang="zh-CN" sz="2800" dirty="0">
              <a:effectLst/>
            </a:endParaRPr>
          </a:p>
          <a:p>
            <a:r>
              <a:rPr lang="en-US" altLang="zh-CN" sz="2800" dirty="0"/>
              <a:t>People celebrate to show that……</a:t>
            </a:r>
            <a:endParaRPr lang="en-US" altLang="zh-CN" sz="2800" dirty="0"/>
          </a:p>
          <a:p>
            <a:endParaRPr lang="en-US" altLang="zh-CN" sz="2800" dirty="0"/>
          </a:p>
          <a:p>
            <a:r>
              <a:rPr lang="en-US" altLang="zh-CN" sz="2800" dirty="0"/>
              <a:t>They </a:t>
            </a:r>
            <a:r>
              <a:rPr lang="en-US" altLang="zh-CN" sz="2800" b="1" dirty="0"/>
              <a:t>reflect</a:t>
            </a:r>
            <a:r>
              <a:rPr lang="en-US" altLang="zh-CN" sz="2800" dirty="0"/>
              <a:t> ……. </a:t>
            </a:r>
            <a:endParaRPr lang="en-US" altLang="zh-CN" sz="2800" dirty="0"/>
          </a:p>
          <a:p>
            <a:r>
              <a:rPr lang="en-US" altLang="zh-CN" sz="2800" dirty="0"/>
              <a:t>They are</a:t>
            </a:r>
            <a:r>
              <a:rPr lang="en-US" altLang="zh-CN" sz="2800" b="1" dirty="0"/>
              <a:t> occasions</a:t>
            </a:r>
            <a:r>
              <a:rPr lang="en-US" altLang="zh-CN" sz="2800" dirty="0"/>
              <a:t> that allow us….</a:t>
            </a:r>
            <a:endParaRPr lang="en-US" altLang="zh-CN" sz="2800" dirty="0"/>
          </a:p>
          <a:p>
            <a:r>
              <a:rPr lang="en-US" altLang="zh-CN" sz="2800" dirty="0"/>
              <a:t>They help us understand……</a:t>
            </a:r>
            <a:endParaRPr lang="zh-CN" altLang="en-US" sz="2800" dirty="0"/>
          </a:p>
        </p:txBody>
      </p:sp>
      <p:pic>
        <p:nvPicPr>
          <p:cNvPr id="6" name="图片 5"/>
          <p:cNvPicPr>
            <a:picLocks noChangeAspect="1"/>
          </p:cNvPicPr>
          <p:nvPr/>
        </p:nvPicPr>
        <p:blipFill>
          <a:blip r:embed="rId1"/>
          <a:stretch>
            <a:fillRect/>
          </a:stretch>
        </p:blipFill>
        <p:spPr>
          <a:xfrm>
            <a:off x="9605434" y="469371"/>
            <a:ext cx="2451100" cy="2184400"/>
          </a:xfrm>
          <a:prstGeom prst="ellipse">
            <a:avLst/>
          </a:prstGeom>
          <a:ln>
            <a:noFill/>
          </a:ln>
          <a:effectLst>
            <a:softEdge rad="112500"/>
          </a:effectLst>
        </p:spPr>
      </p:pic>
      <p:sp>
        <p:nvSpPr>
          <p:cNvPr id="7" name="内容占位符 2"/>
          <p:cNvSpPr txBox="1"/>
          <p:nvPr/>
        </p:nvSpPr>
        <p:spPr>
          <a:xfrm>
            <a:off x="7368202" y="2858788"/>
            <a:ext cx="4474464" cy="3733927"/>
          </a:xfrm>
          <a:prstGeom prst="rect">
            <a:avLst/>
          </a:prstGeom>
          <a:ln w="38100"/>
        </p:spPr>
        <p:style>
          <a:lnRef idx="2">
            <a:schemeClr val="accent4"/>
          </a:lnRef>
          <a:fillRef idx="1">
            <a:schemeClr val="lt1"/>
          </a:fillRef>
          <a:effectRef idx="0">
            <a:schemeClr val="accent4"/>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just"/>
            <a:r>
              <a:rPr lang="en-US" altLang="zh-CN" sz="2000" b="1" kern="100" dirty="0">
                <a:latin typeface="等线" panose="02010600030101010101" pitchFamily="2" charset="-122"/>
                <a:ea typeface="等线" panose="02010600030101010101" pitchFamily="2" charset="-122"/>
                <a:cs typeface="Times New Roman" panose="02020603050405020304" charset="0"/>
              </a:rPr>
              <a:t>Name: </a:t>
            </a:r>
            <a:r>
              <a:rPr lang="en-US" altLang="zh-CN" sz="2000" kern="100" dirty="0">
                <a:latin typeface="等线" panose="02010600030101010101" pitchFamily="2" charset="-122"/>
                <a:ea typeface="等线" panose="02010600030101010101" pitchFamily="2" charset="-122"/>
                <a:cs typeface="Times New Roman" panose="02020603050405020304" charset="0"/>
              </a:rPr>
              <a:t>Food-sharing Day. </a:t>
            </a:r>
            <a:endParaRPr lang="zh-CN" altLang="zh-CN" sz="2000" kern="100" dirty="0">
              <a:latin typeface="等线" panose="02010600030101010101" pitchFamily="2" charset="-122"/>
              <a:ea typeface="等线" panose="02010600030101010101" pitchFamily="2" charset="-122"/>
              <a:cs typeface="Times New Roman" panose="02020603050405020304" charset="0"/>
            </a:endParaRPr>
          </a:p>
          <a:p>
            <a:pPr algn="just"/>
            <a:r>
              <a:rPr lang="en-US" altLang="zh-CN" sz="2000" b="1" kern="100" dirty="0">
                <a:latin typeface="等线" panose="02010600030101010101" pitchFamily="2" charset="-122"/>
                <a:ea typeface="等线" panose="02010600030101010101" pitchFamily="2" charset="-122"/>
                <a:cs typeface="Times New Roman" panose="02020603050405020304" charset="0"/>
              </a:rPr>
              <a:t>Time: </a:t>
            </a:r>
            <a:r>
              <a:rPr lang="en-US" altLang="zh-CN" sz="2000" kern="100" dirty="0">
                <a:solidFill>
                  <a:srgbClr val="FF0000"/>
                </a:solidFill>
                <a:latin typeface="等线" panose="02010600030101010101" pitchFamily="2" charset="-122"/>
                <a:ea typeface="等线" panose="02010600030101010101" pitchFamily="2" charset="-122"/>
                <a:cs typeface="Times New Roman" panose="02020603050405020304" charset="0"/>
              </a:rPr>
              <a:t>This festival takes place in </a:t>
            </a:r>
            <a:r>
              <a:rPr lang="en-US" altLang="zh-CN" sz="2000" kern="100" dirty="0">
                <a:latin typeface="等线" panose="02010600030101010101" pitchFamily="2" charset="-122"/>
                <a:ea typeface="等线" panose="02010600030101010101" pitchFamily="2" charset="-122"/>
                <a:cs typeface="Times New Roman" panose="02020603050405020304" charset="0"/>
              </a:rPr>
              <a:t>16th Oct, which is the World Food Day. </a:t>
            </a:r>
            <a:endParaRPr lang="zh-CN" altLang="zh-CN" sz="2000" kern="100" dirty="0">
              <a:latin typeface="等线" panose="02010600030101010101" pitchFamily="2" charset="-122"/>
              <a:ea typeface="等线" panose="02010600030101010101" pitchFamily="2" charset="-122"/>
              <a:cs typeface="Times New Roman" panose="02020603050405020304" charset="0"/>
            </a:endParaRPr>
          </a:p>
          <a:p>
            <a:pPr algn="just"/>
            <a:r>
              <a:rPr lang="en-US" altLang="zh-CN" sz="2000" b="1" kern="100" dirty="0">
                <a:latin typeface="等线" panose="02010600030101010101" pitchFamily="2" charset="-122"/>
                <a:ea typeface="等线" panose="02010600030101010101" pitchFamily="2" charset="-122"/>
                <a:cs typeface="Times New Roman" panose="02020603050405020304" charset="0"/>
              </a:rPr>
              <a:t>Customs: </a:t>
            </a:r>
            <a:r>
              <a:rPr lang="en-US" altLang="zh-CN" sz="2000" kern="100" dirty="0">
                <a:latin typeface="等线" panose="02010600030101010101" pitchFamily="2" charset="-122"/>
                <a:ea typeface="等线" panose="02010600030101010101" pitchFamily="2" charset="-122"/>
                <a:cs typeface="Times New Roman" panose="02020603050405020304" charset="0"/>
              </a:rPr>
              <a:t>a pot-luck activity in class. Each student brings a dish cooked by himself/herself and shares with classmates. </a:t>
            </a:r>
            <a:endParaRPr lang="zh-CN" altLang="zh-CN" sz="2000" kern="100" dirty="0">
              <a:latin typeface="等线" panose="02010600030101010101" pitchFamily="2" charset="-122"/>
              <a:ea typeface="等线" panose="02010600030101010101" pitchFamily="2" charset="-122"/>
              <a:cs typeface="Times New Roman" panose="02020603050405020304" charset="0"/>
            </a:endParaRPr>
          </a:p>
          <a:p>
            <a:pPr algn="just"/>
            <a:r>
              <a:rPr lang="en-US" altLang="zh-CN" sz="2000" b="1" kern="100" dirty="0">
                <a:latin typeface="等线" panose="02010600030101010101" pitchFamily="2" charset="-122"/>
                <a:ea typeface="等线" panose="02010600030101010101" pitchFamily="2" charset="-122"/>
                <a:cs typeface="Times New Roman" panose="02020603050405020304" charset="0"/>
              </a:rPr>
              <a:t>Purpose: </a:t>
            </a:r>
            <a:r>
              <a:rPr lang="en-US" altLang="zh-CN" sz="2000" kern="100" dirty="0">
                <a:solidFill>
                  <a:srgbClr val="FF0000"/>
                </a:solidFill>
                <a:latin typeface="等线" panose="02010600030101010101" pitchFamily="2" charset="-122"/>
                <a:ea typeface="等线" panose="02010600030101010101" pitchFamily="2" charset="-122"/>
                <a:cs typeface="Times New Roman" panose="02020603050405020304" charset="0"/>
              </a:rPr>
              <a:t>People celebrate to </a:t>
            </a:r>
            <a:r>
              <a:rPr lang="en-US" altLang="zh-CN" sz="2000" kern="100" dirty="0">
                <a:latin typeface="等线" panose="02010600030101010101" pitchFamily="2" charset="-122"/>
                <a:ea typeface="等线" panose="02010600030101010101" pitchFamily="2" charset="-122"/>
                <a:cs typeface="Times New Roman" panose="02020603050405020304" charset="0"/>
              </a:rPr>
              <a:t>show their ability of cooking. </a:t>
            </a:r>
            <a:r>
              <a:rPr lang="en-US" altLang="zh-CN" sz="2000" kern="100" dirty="0">
                <a:solidFill>
                  <a:srgbClr val="FF0000"/>
                </a:solidFill>
                <a:latin typeface="等线" panose="02010600030101010101" pitchFamily="2" charset="-122"/>
                <a:ea typeface="等线" panose="02010600030101010101" pitchFamily="2" charset="-122"/>
                <a:cs typeface="Times New Roman" panose="02020603050405020304" charset="0"/>
              </a:rPr>
              <a:t>It helps us </a:t>
            </a:r>
            <a:r>
              <a:rPr lang="en-US" altLang="zh-CN" sz="2000" kern="100" dirty="0">
                <a:latin typeface="等线" panose="02010600030101010101" pitchFamily="2" charset="-122"/>
                <a:ea typeface="等线" panose="02010600030101010101" pitchFamily="2" charset="-122"/>
                <a:cs typeface="Times New Roman" panose="02020603050405020304" charset="0"/>
              </a:rPr>
              <a:t>understand why we need to cherish food and keep away from waste.</a:t>
            </a:r>
            <a:endParaRPr lang="zh-CN" altLang="zh-CN" sz="2000" kern="100" dirty="0">
              <a:latin typeface="等线" panose="02010600030101010101" pitchFamily="2" charset="-122"/>
              <a:ea typeface="等线" panose="02010600030101010101" pitchFamily="2" charset="-122"/>
              <a:cs typeface="Times New Roman" panose="02020603050405020304" charset="0"/>
            </a:endParaRPr>
          </a:p>
          <a:p>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478153"/>
            <a:ext cx="10098024" cy="4351338"/>
          </a:xfrm>
        </p:spPr>
        <p:style>
          <a:lnRef idx="2">
            <a:schemeClr val="accent4"/>
          </a:lnRef>
          <a:fillRef idx="1">
            <a:schemeClr val="lt1"/>
          </a:fillRef>
          <a:effectRef idx="0">
            <a:schemeClr val="accent4"/>
          </a:effectRef>
          <a:fontRef idx="minor">
            <a:schemeClr val="dk1"/>
          </a:fontRef>
        </p:style>
        <p:txBody>
          <a:bodyPr>
            <a:normAutofit/>
          </a:bodyPr>
          <a:lstStyle/>
          <a:p>
            <a:pPr algn="just"/>
            <a:r>
              <a:rPr lang="en-US" altLang="zh-CN" sz="2400" kern="100" dirty="0">
                <a:effectLst/>
                <a:latin typeface="等线" panose="02010600030101010101" pitchFamily="2" charset="-122"/>
                <a:ea typeface="等线" panose="02010600030101010101" pitchFamily="2" charset="-122"/>
                <a:cs typeface="Times New Roman" panose="02020603050405020304" charset="0"/>
              </a:rPr>
              <a:t>Today we want to introduce a </a:t>
            </a:r>
            <a:r>
              <a:rPr lang="en-US" altLang="zh-CN" sz="2400" u="sng" kern="100" dirty="0">
                <a:solidFill>
                  <a:srgbClr val="FF0000"/>
                </a:solidFill>
                <a:effectLst/>
                <a:latin typeface="等线" panose="02010600030101010101" pitchFamily="2" charset="-122"/>
                <a:ea typeface="等线" panose="02010600030101010101" pitchFamily="2" charset="-122"/>
                <a:cs typeface="Times New Roman" panose="02020603050405020304" charset="0"/>
              </a:rPr>
              <a:t>No-homework Festival(name)</a:t>
            </a:r>
            <a:r>
              <a:rPr lang="en-US" altLang="zh-CN" sz="2400" kern="100" dirty="0">
                <a:solidFill>
                  <a:srgbClr val="FF0000"/>
                </a:solidFill>
                <a:effectLst/>
                <a:latin typeface="等线" panose="02010600030101010101" pitchFamily="2" charset="-122"/>
                <a:ea typeface="等线" panose="02010600030101010101" pitchFamily="2" charset="-122"/>
                <a:cs typeface="Times New Roman" panose="02020603050405020304" charset="0"/>
              </a:rPr>
              <a:t>. </a:t>
            </a:r>
            <a:endParaRPr lang="zh-CN" altLang="zh-CN" sz="2400" kern="100" dirty="0">
              <a:solidFill>
                <a:srgbClr val="FF0000"/>
              </a:solidFill>
              <a:effectLst/>
              <a:latin typeface="等线" panose="02010600030101010101" pitchFamily="2" charset="-122"/>
              <a:ea typeface="等线" panose="02010600030101010101" pitchFamily="2" charset="-122"/>
              <a:cs typeface="Times New Roman" panose="02020603050405020304" charset="0"/>
            </a:endParaRPr>
          </a:p>
          <a:p>
            <a:pPr algn="just"/>
            <a:r>
              <a:rPr lang="en-US" altLang="zh-CN" sz="2400" kern="100" dirty="0">
                <a:effectLst/>
                <a:latin typeface="等线" panose="02010600030101010101" pitchFamily="2" charset="-122"/>
                <a:ea typeface="等线" panose="02010600030101010101" pitchFamily="2" charset="-122"/>
                <a:cs typeface="Times New Roman" panose="02020603050405020304" charset="0"/>
              </a:rPr>
              <a:t>This festival should be found in every culture. This important No-homework Festival takes place </a:t>
            </a:r>
            <a:r>
              <a:rPr lang="en-US" altLang="zh-CN" sz="2400" u="sng" kern="100" dirty="0">
                <a:solidFill>
                  <a:srgbClr val="FF0000"/>
                </a:solidFill>
                <a:effectLst/>
                <a:latin typeface="等线" panose="02010600030101010101" pitchFamily="2" charset="-122"/>
                <a:ea typeface="等线" panose="02010600030101010101" pitchFamily="2" charset="-122"/>
                <a:cs typeface="Times New Roman" panose="02020603050405020304" charset="0"/>
              </a:rPr>
              <a:t>around November after the mid-term exam(time)</a:t>
            </a:r>
            <a:r>
              <a:rPr lang="en-US" altLang="zh-CN" sz="2400" kern="100" dirty="0">
                <a:solidFill>
                  <a:srgbClr val="FF0000"/>
                </a:solidFill>
                <a:effectLst/>
                <a:latin typeface="等线" panose="02010600030101010101" pitchFamily="2" charset="-122"/>
                <a:ea typeface="等线" panose="02010600030101010101" pitchFamily="2" charset="-122"/>
                <a:cs typeface="Times New Roman" panose="02020603050405020304" charset="0"/>
              </a:rPr>
              <a:t>. </a:t>
            </a:r>
            <a:endParaRPr lang="zh-CN" altLang="zh-CN" sz="2400" kern="100" dirty="0">
              <a:solidFill>
                <a:srgbClr val="FF0000"/>
              </a:solidFill>
              <a:effectLst/>
              <a:latin typeface="等线" panose="02010600030101010101" pitchFamily="2" charset="-122"/>
              <a:ea typeface="等线" panose="02010600030101010101" pitchFamily="2" charset="-122"/>
              <a:cs typeface="Times New Roman" panose="02020603050405020304" charset="0"/>
            </a:endParaRPr>
          </a:p>
          <a:p>
            <a:pPr algn="just"/>
            <a:r>
              <a:rPr lang="en-US" altLang="zh-CN" sz="2400" kern="100" dirty="0">
                <a:effectLst/>
                <a:latin typeface="等线" panose="02010600030101010101" pitchFamily="2" charset="-122"/>
                <a:ea typeface="等线" panose="02010600030101010101" pitchFamily="2" charset="-122"/>
                <a:cs typeface="Times New Roman" panose="02020603050405020304" charset="0"/>
              </a:rPr>
              <a:t>Students celebrate to show their wish to have a rest. </a:t>
            </a:r>
            <a:r>
              <a:rPr lang="en-US" altLang="zh-CN" sz="2400" u="sng" kern="100" dirty="0">
                <a:solidFill>
                  <a:srgbClr val="FF0000"/>
                </a:solidFill>
                <a:effectLst/>
                <a:latin typeface="等线" panose="02010600030101010101" pitchFamily="2" charset="-122"/>
                <a:ea typeface="等线" panose="02010600030101010101" pitchFamily="2" charset="-122"/>
                <a:cs typeface="Times New Roman" panose="02020603050405020304" charset="0"/>
              </a:rPr>
              <a:t>On that day, teachers cannot give assignments but only let students enjoy the class and take a rest after the class. In the meantime, it features a great feast with music, dancing on campus(custom).</a:t>
            </a:r>
            <a:r>
              <a:rPr lang="en-US" altLang="zh-CN" sz="2400" kern="100" dirty="0">
                <a:solidFill>
                  <a:srgbClr val="FF0000"/>
                </a:solidFill>
                <a:effectLst/>
                <a:latin typeface="等线" panose="02010600030101010101" pitchFamily="2" charset="-122"/>
                <a:ea typeface="等线" panose="02010600030101010101" pitchFamily="2" charset="-122"/>
                <a:cs typeface="Times New Roman" panose="02020603050405020304" charset="0"/>
              </a:rPr>
              <a:t> </a:t>
            </a:r>
            <a:endParaRPr lang="zh-CN" altLang="zh-CN" sz="2400" kern="100" dirty="0">
              <a:solidFill>
                <a:srgbClr val="FF0000"/>
              </a:solidFill>
              <a:effectLst/>
              <a:latin typeface="等线" panose="02010600030101010101" pitchFamily="2" charset="-122"/>
              <a:ea typeface="等线" panose="02010600030101010101" pitchFamily="2" charset="-122"/>
              <a:cs typeface="Times New Roman" panose="02020603050405020304" charset="0"/>
            </a:endParaRPr>
          </a:p>
          <a:p>
            <a:pPr algn="just"/>
            <a:r>
              <a:rPr lang="en-US" altLang="zh-CN" sz="2400" u="sng" kern="100" dirty="0">
                <a:solidFill>
                  <a:srgbClr val="FF0000"/>
                </a:solidFill>
                <a:effectLst/>
                <a:latin typeface="等线" panose="02010600030101010101" pitchFamily="2" charset="-122"/>
                <a:ea typeface="等线" panose="02010600030101010101" pitchFamily="2" charset="-122"/>
                <a:cs typeface="Times New Roman" panose="02020603050405020304" charset="0"/>
              </a:rPr>
              <a:t>We think this festival reflects student's wishes to adjust themselves after a tense exam. This is an occasion that allows us to relax and enjoy school life, and forget about our busy schoolwork for a little while (purpose).</a:t>
            </a:r>
            <a:endParaRPr lang="zh-CN" altLang="zh-CN" sz="2400" kern="100" dirty="0">
              <a:solidFill>
                <a:srgbClr val="FF0000"/>
              </a:solidFill>
              <a:effectLst/>
              <a:latin typeface="等线" panose="02010600030101010101" pitchFamily="2" charset="-122"/>
              <a:ea typeface="等线" panose="02010600030101010101" pitchFamily="2" charset="-122"/>
              <a:cs typeface="Times New Roman" panose="02020603050405020304" charset="0"/>
            </a:endParaRPr>
          </a:p>
          <a:p>
            <a:endParaRPr lang="zh-CN" altLang="en-US" sz="3600" dirty="0"/>
          </a:p>
        </p:txBody>
      </p:sp>
      <p:sp>
        <p:nvSpPr>
          <p:cNvPr id="4" name="矩形 45064"/>
          <p:cNvSpPr/>
          <p:nvPr/>
        </p:nvSpPr>
        <p:spPr>
          <a:xfrm>
            <a:off x="29751" y="-23704"/>
            <a:ext cx="5484081" cy="663575"/>
          </a:xfrm>
          <a:prstGeom prst="rect">
            <a:avLst/>
          </a:prstGeom>
          <a:solidFill>
            <a:schemeClr val="accent3"/>
          </a:solidFill>
          <a:ln w="9525">
            <a:noFill/>
          </a:ln>
        </p:spPr>
        <p:txBody>
          <a:bodyPr anchor="ctr"/>
          <a:lstStyle/>
          <a:p>
            <a:r>
              <a:rPr lang="en-US" altLang="zh-CN"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Sharing time- sample version </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30992"/>
            <a:ext cx="10515600" cy="4351338"/>
          </a:xfrm>
        </p:spPr>
        <p:txBody>
          <a:bodyPr/>
          <a:lstStyle/>
          <a:p>
            <a:pPr marL="0" indent="0">
              <a:buNone/>
            </a:pPr>
            <a:r>
              <a:rPr lang="zh-CN" altLang="en-US" sz="3200" dirty="0">
                <a:latin typeface="Times New Roman" panose="02020603050405020304" charset="0"/>
                <a:cs typeface="Times New Roman" panose="02020603050405020304" charset="0"/>
              </a:rPr>
              <a:t>“</a:t>
            </a:r>
            <a:r>
              <a:rPr lang="en-US" altLang="zh-CN" sz="3200" dirty="0">
                <a:latin typeface="Times New Roman" panose="02020603050405020304" charset="0"/>
                <a:cs typeface="Times New Roman" panose="02020603050405020304" charset="0"/>
              </a:rPr>
              <a:t>And if you study festivals carefully, you may be surprised to find that different cultures actually have a lot in common after all</a:t>
            </a:r>
            <a:r>
              <a:rPr lang="zh-CN" altLang="en-US" sz="3200" dirty="0">
                <a:latin typeface="Times New Roman" panose="02020603050405020304" charset="0"/>
                <a:cs typeface="Times New Roman" panose="02020603050405020304" charset="0"/>
              </a:rPr>
              <a:t>！”</a:t>
            </a:r>
            <a:endParaRPr kumimoji="1" lang="zh-CN" altLang="en-US" sz="3200" dirty="0">
              <a:latin typeface="Times New Roman" panose="02020603050405020304" charset="0"/>
              <a:cs typeface="Times New Roman" panose="02020603050405020304" charset="0"/>
            </a:endParaRPr>
          </a:p>
        </p:txBody>
      </p:sp>
      <p:pic>
        <p:nvPicPr>
          <p:cNvPr id="5" name="图片 4" descr="图片包含 人, 照片, 不同, 束&#10;&#10;描述已自动生成"/>
          <p:cNvPicPr>
            <a:picLocks noChangeAspect="1"/>
          </p:cNvPicPr>
          <p:nvPr/>
        </p:nvPicPr>
        <p:blipFill>
          <a:blip r:embed="rId1"/>
          <a:stretch>
            <a:fillRect/>
          </a:stretch>
        </p:blipFill>
        <p:spPr>
          <a:xfrm>
            <a:off x="6096000" y="1978186"/>
            <a:ext cx="4548821" cy="4548821"/>
          </a:xfrm>
          <a:prstGeom prst="rect">
            <a:avLst/>
          </a:prstGeom>
        </p:spPr>
      </p:pic>
      <p:pic>
        <p:nvPicPr>
          <p:cNvPr id="7" name="图片 6" descr="许多照片放在一起&#10;&#10;描述已自动生成"/>
          <p:cNvPicPr>
            <a:picLocks noChangeAspect="1"/>
          </p:cNvPicPr>
          <p:nvPr/>
        </p:nvPicPr>
        <p:blipFill>
          <a:blip r:embed="rId2"/>
          <a:stretch>
            <a:fillRect/>
          </a:stretch>
        </p:blipFill>
        <p:spPr>
          <a:xfrm>
            <a:off x="1547179" y="1978186"/>
            <a:ext cx="4548821" cy="45488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1"/>
          <a:srcRect t="27885"/>
          <a:stretch>
            <a:fillRect/>
          </a:stretch>
        </p:blipFill>
        <p:spPr>
          <a:xfrm>
            <a:off x="0" y="10"/>
            <a:ext cx="12191980" cy="6857990"/>
          </a:xfrm>
          <a:prstGeom prst="rect">
            <a:avLst/>
          </a:prstGeom>
        </p:spPr>
      </p:pic>
      <p:sp>
        <p:nvSpPr>
          <p:cNvPr id="11" name="Freeform 5"/>
          <p:cNvSpPr>
            <a:spLocks noGrp="1" noRot="1" noChangeAspect="1" noMove="1" noResize="1" noEditPoints="1" noAdjustHandles="1" noChangeArrowheads="1" noChangeShapeType="1" noTextEdit="1"/>
          </p:cNvSpPr>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panose="020B0604020202020204"/>
              <a:buNone/>
            </a:pPr>
            <a:endParaRPr lang="en-US" sz="1600" cap="all"/>
          </a:p>
        </p:txBody>
      </p:sp>
      <p:sp>
        <p:nvSpPr>
          <p:cNvPr id="4" name="标题 3"/>
          <p:cNvSpPr>
            <a:spLocks noGrp="1"/>
          </p:cNvSpPr>
          <p:nvPr>
            <p:ph type="ctrTitle"/>
          </p:nvPr>
        </p:nvSpPr>
        <p:spPr>
          <a:xfrm>
            <a:off x="0" y="1"/>
            <a:ext cx="12191980" cy="2057400"/>
          </a:xfrm>
          <a:solidFill>
            <a:srgbClr val="FFFFFF">
              <a:alpha val="67059"/>
            </a:srgbClr>
          </a:solidFill>
        </p:spPr>
        <p:txBody>
          <a:bodyPr>
            <a:noAutofit/>
          </a:bodyPr>
          <a:lstStyle/>
          <a:p>
            <a:r>
              <a:rPr lang="en-US" altLang="zh-CN" sz="4800" b="1" dirty="0">
                <a:latin typeface="Times" pitchFamily="2" charset="0"/>
              </a:rPr>
              <a:t>WHY DO WE CELEBRATE FESTIVALS?</a:t>
            </a:r>
            <a:br>
              <a:rPr lang="en-US" altLang="zh-CN" sz="4800" b="1" dirty="0">
                <a:latin typeface="Times" pitchFamily="2" charset="0"/>
              </a:rPr>
            </a:br>
            <a:endParaRPr lang="zh-CN" altLang="en-US" sz="4800" b="1" dirty="0">
              <a:latin typeface="Times" pitchFamily="2" charset="0"/>
            </a:endParaRPr>
          </a:p>
        </p:txBody>
      </p:sp>
      <p:sp>
        <p:nvSpPr>
          <p:cNvPr id="5" name="副标题 4"/>
          <p:cNvSpPr>
            <a:spLocks noGrp="1"/>
          </p:cNvSpPr>
          <p:nvPr>
            <p:ph type="subTitle" idx="1"/>
          </p:nvPr>
        </p:nvSpPr>
        <p:spPr>
          <a:xfrm>
            <a:off x="7567449" y="3745478"/>
            <a:ext cx="4624551" cy="1644655"/>
          </a:xfrm>
        </p:spPr>
        <p:txBody>
          <a:bodyPr>
            <a:noAutofit/>
          </a:bodyPr>
          <a:lstStyle/>
          <a:p>
            <a:r>
              <a:rPr lang="en-US" altLang="zh-CN" sz="3200" dirty="0">
                <a:latin typeface="Times" pitchFamily="2" charset="0"/>
              </a:rPr>
              <a:t>Reading and Thinking</a:t>
            </a:r>
            <a:endParaRPr lang="en-US" altLang="zh-CN" sz="3200" dirty="0">
              <a:latin typeface="Times" pitchFamily="2" charset="0"/>
            </a:endParaRPr>
          </a:p>
          <a:p>
            <a:r>
              <a:rPr lang="en-US" altLang="zh-CN" sz="3200" dirty="0">
                <a:latin typeface="Times" pitchFamily="2" charset="0"/>
              </a:rPr>
              <a:t>Period</a:t>
            </a:r>
            <a:r>
              <a:rPr lang="zh-CN" altLang="en-US" sz="3200" dirty="0">
                <a:latin typeface="Times" pitchFamily="2" charset="0"/>
              </a:rPr>
              <a:t> </a:t>
            </a:r>
            <a:r>
              <a:rPr lang="en-US" altLang="zh-CN" sz="3200" dirty="0">
                <a:latin typeface="Times" pitchFamily="2" charset="0"/>
              </a:rPr>
              <a:t>1</a:t>
            </a:r>
            <a:endParaRPr lang="en-US" altLang="zh-CN" sz="3200" dirty="0">
              <a:latin typeface="Times" pitchFamily="2" charset="0"/>
            </a:endParaRPr>
          </a:p>
          <a:p>
            <a:endParaRPr lang="en-US" altLang="zh-CN" sz="3200" dirty="0">
              <a:latin typeface="Times" pitchFamily="2" charset="0"/>
            </a:endParaRPr>
          </a:p>
          <a:p>
            <a:r>
              <a:rPr lang="zh-CN" altLang="en-US" sz="3200" dirty="0">
                <a:latin typeface="Times" pitchFamily="2" charset="0"/>
              </a:rPr>
              <a:t>杭州第四中学</a:t>
            </a:r>
            <a:endParaRPr lang="en-US" altLang="zh-CN" sz="3200" dirty="0">
              <a:latin typeface="Times" pitchFamily="2" charset="0"/>
            </a:endParaRPr>
          </a:p>
          <a:p>
            <a:endParaRPr lang="zh-CN" altLang="en-US" sz="3200" dirty="0">
              <a:latin typeface="Times" pitchFamily="2" charset="0"/>
            </a:endParaRPr>
          </a:p>
        </p:txBody>
      </p:sp>
      <p:cxnSp>
        <p:nvCxnSpPr>
          <p:cNvPr id="13" name="Straight Connector 12"/>
          <p:cNvCxnSpPr>
            <a:cxnSpLocks noGrp="1" noRot="1" noChangeAspect="1" noMove="1" noResize="1" noEditPoints="1" noAdjustHandles="1" noChangeArrowheads="1" noChangeShapeType="1"/>
          </p:cNvCxnSpPr>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5064"/>
          <p:cNvSpPr/>
          <p:nvPr/>
        </p:nvSpPr>
        <p:spPr>
          <a:xfrm>
            <a:off x="15875" y="12065"/>
            <a:ext cx="1638753" cy="819150"/>
          </a:xfrm>
          <a:prstGeom prst="rect">
            <a:avLst/>
          </a:prstGeom>
          <a:solidFill>
            <a:schemeClr val="accent3"/>
          </a:solidFill>
          <a:ln w="9525">
            <a:noFill/>
          </a:ln>
        </p:spPr>
        <p:txBody>
          <a:bodyPr anchor="ctr"/>
          <a:lstStyle/>
          <a:p>
            <a:r>
              <a:rPr lang="en-US" altLang="zh-CN" sz="3600" dirty="0">
                <a:solidFill>
                  <a:schemeClr val="bg1"/>
                </a:solidFill>
                <a:latin typeface="Impact" panose="020B0806030902050204" pitchFamily="34" charset="0"/>
                <a:ea typeface="宋体" panose="02010600030101010101" pitchFamily="2" charset="-122"/>
              </a:rPr>
              <a:t>Lead-in</a:t>
            </a:r>
            <a:endParaRPr lang="en-US" altLang="zh-CN" sz="3600" dirty="0">
              <a:solidFill>
                <a:schemeClr val="bg1"/>
              </a:solidFill>
              <a:latin typeface="Impact" panose="020B0806030902050204" pitchFamily="34" charset="0"/>
              <a:ea typeface="宋体" panose="02010600030101010101" pitchFamily="2" charset="-122"/>
            </a:endParaRPr>
          </a:p>
        </p:txBody>
      </p:sp>
      <p:sp>
        <p:nvSpPr>
          <p:cNvPr id="5" name="矩形 4"/>
          <p:cNvSpPr/>
          <p:nvPr/>
        </p:nvSpPr>
        <p:spPr>
          <a:xfrm>
            <a:off x="2069147" y="235192"/>
            <a:ext cx="8309293"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b="1" dirty="0">
                <a:latin typeface="Arial Narrow" panose="020B0606020202030204" pitchFamily="34" charset="0"/>
                <a:cs typeface="Times New Roman" panose="02020603050405020304" charset="0"/>
                <a:sym typeface="+mn-ea"/>
              </a:rPr>
              <a:t>Watch a video about festivals around the world.</a:t>
            </a:r>
            <a:endParaRPr lang="en-US" altLang="zh-CN" sz="3200" b="1" dirty="0">
              <a:solidFill>
                <a:schemeClr val="tx1"/>
              </a:solidFill>
              <a:latin typeface="Arial Narrow" panose="020B0606020202030204" pitchFamily="34" charset="0"/>
              <a:cs typeface="Arial Narrow" panose="020B0606020202030204" pitchFamily="34" charset="0"/>
            </a:endParaRPr>
          </a:p>
        </p:txBody>
      </p:sp>
      <p:pic>
        <p:nvPicPr>
          <p:cNvPr id="3" name="媒体1">
            <a:hlinkClick r:id="" action="ppaction://media"/>
          </p:cNvPr>
          <p:cNvPicPr/>
          <p:nvPr>
            <p:ph idx="1"/>
            <a:videoFile r:link="rId1"/>
            <p:extLst>
              <p:ext uri="{DAA4B4D4-6D71-4841-9C94-3DE7FCFB9230}">
                <p14:media xmlns:p14="http://schemas.microsoft.com/office/powerpoint/2010/main" r:link="rId2"/>
              </p:ext>
            </p:extLst>
          </p:nvPr>
        </p:nvPicPr>
        <p:blipFill>
          <a:blip r:embed="rId3"/>
          <a:stretch>
            <a:fillRect/>
          </a:stretch>
        </p:blipFill>
        <p:spPr>
          <a:xfrm>
            <a:off x="1995805" y="1166495"/>
            <a:ext cx="8246745" cy="5204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linds(horizont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1" fill="hold" display="1">
                  <p:stCondLst>
                    <p:cond delay="indefinite"/>
                  </p:stCondLst>
                  <p:endCondLst>
                    <p:cond evt="onNext">
                      <p:tgtEl>
                        <p:sldTgt/>
                      </p:tgtEl>
                    </p:cond>
                    <p:cond evt="onPrev">
                      <p:tgtEl>
                        <p:sldTgt/>
                      </p:tgtEl>
                    </p:cond>
                  </p:end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additive="base">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11810" y="1025525"/>
            <a:ext cx="9533890" cy="495300"/>
          </a:xfrm>
        </p:spPr>
        <p:txBody>
          <a:bodyPr>
            <a:normAutofit/>
          </a:bodyPr>
          <a:lstStyle/>
          <a:p>
            <a:pPr marL="342900" lvl="0" indent="-342900" algn="just">
              <a:buFont typeface="+mj-lt"/>
              <a:buAutoNum type="arabicPeriod"/>
            </a:pPr>
            <a:r>
              <a:rPr lang="en-US" altLang="zh-CN" b="1" kern="100" dirty="0">
                <a:latin typeface="Times New Roman" panose="02020603050405020304" charset="0"/>
                <a:ea typeface="微软雅黑" panose="020B0503020204020204" charset="-122"/>
                <a:cs typeface="Times New Roman" panose="02020603050405020304" charset="0"/>
              </a:rPr>
              <a:t>What festivals can you find</a:t>
            </a:r>
            <a:r>
              <a:rPr lang="zh-CN" altLang="en-US" b="1" kern="100" dirty="0">
                <a:latin typeface="Times New Roman" panose="02020603050405020304" charset="0"/>
                <a:ea typeface="微软雅黑" panose="020B0503020204020204" charset="-122"/>
                <a:cs typeface="Times New Roman" panose="02020603050405020304" charset="0"/>
              </a:rPr>
              <a:t> </a:t>
            </a:r>
            <a:r>
              <a:rPr lang="en-US" altLang="zh-CN" b="1" kern="100" dirty="0">
                <a:latin typeface="Times New Roman" panose="02020603050405020304" charset="0"/>
                <a:ea typeface="微软雅黑" panose="020B0503020204020204" charset="-122"/>
                <a:cs typeface="Times New Roman" panose="02020603050405020304" charset="0"/>
              </a:rPr>
              <a:t>in</a:t>
            </a:r>
            <a:r>
              <a:rPr lang="zh-CN" altLang="en-US" b="1" kern="100" dirty="0">
                <a:latin typeface="Times New Roman" panose="02020603050405020304" charset="0"/>
                <a:ea typeface="微软雅黑" panose="020B0503020204020204" charset="-122"/>
                <a:cs typeface="Times New Roman" panose="02020603050405020304" charset="0"/>
              </a:rPr>
              <a:t> </a:t>
            </a:r>
            <a:r>
              <a:rPr lang="en-US" altLang="zh-CN" b="1" kern="100" dirty="0">
                <a:latin typeface="Times New Roman" panose="02020603050405020304" charset="0"/>
                <a:ea typeface="微软雅黑" panose="020B0503020204020204" charset="-122"/>
                <a:cs typeface="Times New Roman" panose="02020603050405020304" charset="0"/>
              </a:rPr>
              <a:t>this</a:t>
            </a:r>
            <a:r>
              <a:rPr lang="zh-CN" altLang="en-US" b="1" kern="100" dirty="0">
                <a:latin typeface="Times New Roman" panose="02020603050405020304" charset="0"/>
                <a:ea typeface="微软雅黑" panose="020B0503020204020204" charset="-122"/>
                <a:cs typeface="Times New Roman" panose="02020603050405020304" charset="0"/>
              </a:rPr>
              <a:t> </a:t>
            </a:r>
            <a:r>
              <a:rPr lang="en-US" altLang="zh-CN" b="1" kern="100" dirty="0">
                <a:latin typeface="Times New Roman" panose="02020603050405020304" charset="0"/>
                <a:ea typeface="微软雅黑" panose="020B0503020204020204" charset="-122"/>
                <a:cs typeface="Times New Roman" panose="02020603050405020304" charset="0"/>
              </a:rPr>
              <a:t>video?</a:t>
            </a:r>
            <a:endParaRPr lang="en-US" altLang="zh-CN" b="1" kern="100" dirty="0">
              <a:latin typeface="Times New Roman" panose="02020603050405020304" charset="0"/>
              <a:ea typeface="微软雅黑" panose="020B0503020204020204" charset="-122"/>
              <a:cs typeface="Times New Roman" panose="02020603050405020304" charset="0"/>
            </a:endParaRPr>
          </a:p>
          <a:p>
            <a:pPr marL="342900" lvl="0" indent="-342900" algn="just">
              <a:buFont typeface="+mj-lt"/>
              <a:buAutoNum type="arabicPeriod"/>
            </a:pPr>
            <a:endParaRPr lang="en-US" altLang="zh-CN" kern="100" dirty="0">
              <a:latin typeface="等线" panose="02010600030101010101" pitchFamily="2" charset="-122"/>
              <a:ea typeface="等线" panose="02010600030101010101" pitchFamily="2" charset="-122"/>
              <a:cs typeface="Times New Roman" panose="02020603050405020304" charset="0"/>
            </a:endParaRPr>
          </a:p>
          <a:p>
            <a:pPr marL="0" lvl="0" indent="0" algn="just">
              <a:buNone/>
            </a:pPr>
            <a:endParaRPr lang="en-US" altLang="zh-CN" kern="100" dirty="0">
              <a:latin typeface="等线" panose="02010600030101010101" pitchFamily="2" charset="-122"/>
              <a:ea typeface="等线" panose="02010600030101010101" pitchFamily="2" charset="-122"/>
              <a:cs typeface="Times New Roman" panose="02020603050405020304" charset="0"/>
            </a:endParaRPr>
          </a:p>
          <a:p>
            <a:pPr marL="0" lvl="0" indent="0" algn="just">
              <a:buNone/>
            </a:pPr>
            <a:endParaRPr lang="zh-CN" altLang="zh-CN" kern="100" dirty="0">
              <a:latin typeface="等线" panose="02010600030101010101" pitchFamily="2" charset="-122"/>
              <a:ea typeface="等线" panose="02010600030101010101" pitchFamily="2" charset="-122"/>
              <a:cs typeface="Times New Roman" panose="02020603050405020304" charset="0"/>
            </a:endParaRPr>
          </a:p>
        </p:txBody>
      </p:sp>
      <p:sp>
        <p:nvSpPr>
          <p:cNvPr id="4" name="矩形 45064"/>
          <p:cNvSpPr/>
          <p:nvPr/>
        </p:nvSpPr>
        <p:spPr>
          <a:xfrm>
            <a:off x="15875" y="12065"/>
            <a:ext cx="1638753" cy="819150"/>
          </a:xfrm>
          <a:prstGeom prst="rect">
            <a:avLst/>
          </a:prstGeom>
          <a:solidFill>
            <a:schemeClr val="accent3"/>
          </a:solidFill>
          <a:ln w="9525">
            <a:noFill/>
          </a:ln>
        </p:spPr>
        <p:txBody>
          <a:bodyPr anchor="ctr"/>
          <a:lstStyle/>
          <a:p>
            <a:r>
              <a:rPr lang="en-US" altLang="zh-CN" sz="3600" dirty="0">
                <a:solidFill>
                  <a:schemeClr val="bg1"/>
                </a:solidFill>
                <a:latin typeface="Impact" panose="020B0806030902050204" pitchFamily="34" charset="0"/>
                <a:ea typeface="宋体" panose="02010600030101010101" pitchFamily="2" charset="-122"/>
              </a:rPr>
              <a:t>Lead-in</a:t>
            </a:r>
            <a:endParaRPr lang="en-US" altLang="zh-CN" sz="3600" dirty="0">
              <a:solidFill>
                <a:schemeClr val="bg1"/>
              </a:solidFill>
              <a:latin typeface="Impact" panose="020B0806030902050204" pitchFamily="34" charset="0"/>
              <a:ea typeface="宋体" panose="02010600030101010101" pitchFamily="2" charset="-122"/>
            </a:endParaRPr>
          </a:p>
        </p:txBody>
      </p:sp>
      <p:sp>
        <p:nvSpPr>
          <p:cNvPr id="5" name="矩形 4"/>
          <p:cNvSpPr/>
          <p:nvPr/>
        </p:nvSpPr>
        <p:spPr>
          <a:xfrm>
            <a:off x="2069147" y="235192"/>
            <a:ext cx="8309293"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b="1" dirty="0">
                <a:latin typeface="Arial Narrow" panose="020B0606020202030204" pitchFamily="34" charset="0"/>
                <a:cs typeface="Times New Roman" panose="02020603050405020304" charset="0"/>
                <a:sym typeface="+mn-ea"/>
              </a:rPr>
              <a:t>Watch a video about festivals around the world.</a:t>
            </a:r>
            <a:endParaRPr lang="en-US" altLang="zh-CN" sz="3200" b="1" dirty="0">
              <a:solidFill>
                <a:schemeClr val="tx1"/>
              </a:solidFill>
              <a:latin typeface="Arial Narrow" panose="020B0606020202030204" pitchFamily="34" charset="0"/>
              <a:cs typeface="Arial Narrow" panose="020B0606020202030204" pitchFamily="34" charset="0"/>
            </a:endParaRPr>
          </a:p>
        </p:txBody>
      </p:sp>
      <p:pic>
        <p:nvPicPr>
          <p:cNvPr id="9" name="图片 8"/>
          <p:cNvPicPr>
            <a:picLocks noChangeAspect="1"/>
          </p:cNvPicPr>
          <p:nvPr/>
        </p:nvPicPr>
        <p:blipFill>
          <a:blip r:embed="rId1"/>
          <a:stretch>
            <a:fillRect/>
          </a:stretch>
        </p:blipFill>
        <p:spPr>
          <a:xfrm>
            <a:off x="552153" y="1608674"/>
            <a:ext cx="2750207" cy="2082225"/>
          </a:xfrm>
          <a:prstGeom prst="rect">
            <a:avLst/>
          </a:prstGeom>
          <a:ln>
            <a:noFill/>
          </a:ln>
          <a:effectLst>
            <a:softEdge rad="112500"/>
          </a:effectLst>
        </p:spPr>
      </p:pic>
      <p:pic>
        <p:nvPicPr>
          <p:cNvPr id="11" name="图片 10" descr="图片包含 日历&#10;&#10;描述已自动生成"/>
          <p:cNvPicPr>
            <a:picLocks noChangeAspect="1"/>
          </p:cNvPicPr>
          <p:nvPr/>
        </p:nvPicPr>
        <p:blipFill rotWithShape="1">
          <a:blip r:embed="rId2"/>
          <a:srcRect t="11956" r="5643"/>
          <a:stretch>
            <a:fillRect/>
          </a:stretch>
        </p:blipFill>
        <p:spPr>
          <a:xfrm>
            <a:off x="3845289" y="1585975"/>
            <a:ext cx="3275893" cy="2171323"/>
          </a:xfrm>
          <a:prstGeom prst="rect">
            <a:avLst/>
          </a:prstGeom>
          <a:ln>
            <a:noFill/>
          </a:ln>
          <a:effectLst>
            <a:softEdge rad="112500"/>
          </a:effectLst>
        </p:spPr>
      </p:pic>
      <p:pic>
        <p:nvPicPr>
          <p:cNvPr id="13" name="图片 12"/>
          <p:cNvPicPr>
            <a:picLocks noChangeAspect="1"/>
          </p:cNvPicPr>
          <p:nvPr/>
        </p:nvPicPr>
        <p:blipFill rotWithShape="1">
          <a:blip r:embed="rId3"/>
          <a:srcRect t="11956"/>
          <a:stretch>
            <a:fillRect/>
          </a:stretch>
        </p:blipFill>
        <p:spPr>
          <a:xfrm>
            <a:off x="7737977" y="1585975"/>
            <a:ext cx="3162901" cy="2195160"/>
          </a:xfrm>
          <a:prstGeom prst="rect">
            <a:avLst/>
          </a:prstGeom>
          <a:ln>
            <a:noFill/>
          </a:ln>
          <a:effectLst>
            <a:softEdge rad="112500"/>
          </a:effectLst>
        </p:spPr>
      </p:pic>
      <p:pic>
        <p:nvPicPr>
          <p:cNvPr id="15" name="图片 14" descr="一群人在街道上行走&#10;&#10;描述已自动生成"/>
          <p:cNvPicPr>
            <a:picLocks noChangeAspect="1"/>
          </p:cNvPicPr>
          <p:nvPr/>
        </p:nvPicPr>
        <p:blipFill>
          <a:blip r:embed="rId4"/>
          <a:stretch>
            <a:fillRect/>
          </a:stretch>
        </p:blipFill>
        <p:spPr>
          <a:xfrm>
            <a:off x="645158" y="4148018"/>
            <a:ext cx="2854134" cy="2000679"/>
          </a:xfrm>
          <a:prstGeom prst="rect">
            <a:avLst/>
          </a:prstGeom>
          <a:ln>
            <a:noFill/>
          </a:ln>
          <a:effectLst>
            <a:softEdge rad="112500"/>
          </a:effectLst>
        </p:spPr>
      </p:pic>
      <p:pic>
        <p:nvPicPr>
          <p:cNvPr id="17" name="图片 16" descr="男子的脸部特写与配字图画&#10;&#10;描述已自动生成"/>
          <p:cNvPicPr>
            <a:picLocks noChangeAspect="1"/>
          </p:cNvPicPr>
          <p:nvPr/>
        </p:nvPicPr>
        <p:blipFill rotWithShape="1">
          <a:blip r:embed="rId5"/>
          <a:srcRect t="20100" b="3429"/>
          <a:stretch>
            <a:fillRect/>
          </a:stretch>
        </p:blipFill>
        <p:spPr>
          <a:xfrm>
            <a:off x="4332939" y="4148018"/>
            <a:ext cx="2854134" cy="2090438"/>
          </a:xfrm>
          <a:prstGeom prst="rect">
            <a:avLst/>
          </a:prstGeom>
          <a:ln>
            <a:noFill/>
          </a:ln>
          <a:effectLst>
            <a:softEdge rad="112500"/>
          </a:effectLst>
        </p:spPr>
      </p:pic>
      <p:pic>
        <p:nvPicPr>
          <p:cNvPr id="19" name="图片 18" descr="图片包含 桌子, 室内, 食物, 盘子&#10;&#10;描述已自动生成"/>
          <p:cNvPicPr>
            <a:picLocks noChangeAspect="1"/>
          </p:cNvPicPr>
          <p:nvPr/>
        </p:nvPicPr>
        <p:blipFill>
          <a:blip r:embed="rId6"/>
          <a:stretch>
            <a:fillRect/>
          </a:stretch>
        </p:blipFill>
        <p:spPr>
          <a:xfrm>
            <a:off x="400931" y="1585975"/>
            <a:ext cx="3204344" cy="2129261"/>
          </a:xfrm>
          <a:prstGeom prst="rect">
            <a:avLst/>
          </a:prstGeom>
          <a:ln>
            <a:noFill/>
          </a:ln>
          <a:effectLst>
            <a:softEdge rad="112500"/>
          </a:effectLst>
        </p:spPr>
      </p:pic>
      <p:pic>
        <p:nvPicPr>
          <p:cNvPr id="21" name="图片 20" descr="图片包含 日历&#10;&#10;描述已自动生成"/>
          <p:cNvPicPr>
            <a:picLocks noChangeAspect="1"/>
          </p:cNvPicPr>
          <p:nvPr/>
        </p:nvPicPr>
        <p:blipFill>
          <a:blip r:embed="rId7"/>
          <a:stretch>
            <a:fillRect/>
          </a:stretch>
        </p:blipFill>
        <p:spPr>
          <a:xfrm>
            <a:off x="7737978" y="1543589"/>
            <a:ext cx="3199569" cy="2373972"/>
          </a:xfrm>
          <a:prstGeom prst="rect">
            <a:avLst/>
          </a:prstGeom>
          <a:ln>
            <a:noFill/>
          </a:ln>
          <a:effectLst>
            <a:softEdge rad="112500"/>
          </a:effectLst>
        </p:spPr>
      </p:pic>
      <p:pic>
        <p:nvPicPr>
          <p:cNvPr id="23" name="图片 22" descr="文本&#10;&#10;描述已自动生成"/>
          <p:cNvPicPr>
            <a:picLocks noChangeAspect="1"/>
          </p:cNvPicPr>
          <p:nvPr/>
        </p:nvPicPr>
        <p:blipFill>
          <a:blip r:embed="rId8"/>
          <a:stretch>
            <a:fillRect/>
          </a:stretch>
        </p:blipFill>
        <p:spPr>
          <a:xfrm>
            <a:off x="523367" y="4149531"/>
            <a:ext cx="3114749" cy="2057397"/>
          </a:xfrm>
          <a:prstGeom prst="rect">
            <a:avLst/>
          </a:prstGeom>
          <a:ln>
            <a:noFill/>
          </a:ln>
          <a:effectLst>
            <a:softEdge rad="112500"/>
          </a:effectLst>
        </p:spPr>
      </p:pic>
      <p:pic>
        <p:nvPicPr>
          <p:cNvPr id="25" name="图片 24"/>
          <p:cNvPicPr>
            <a:picLocks noChangeAspect="1"/>
          </p:cNvPicPr>
          <p:nvPr/>
        </p:nvPicPr>
        <p:blipFill>
          <a:blip r:embed="rId9"/>
          <a:stretch>
            <a:fillRect/>
          </a:stretch>
        </p:blipFill>
        <p:spPr>
          <a:xfrm>
            <a:off x="3720472" y="1581496"/>
            <a:ext cx="3883976" cy="2203065"/>
          </a:xfrm>
          <a:prstGeom prst="rect">
            <a:avLst/>
          </a:prstGeom>
          <a:ln>
            <a:noFill/>
          </a:ln>
          <a:effectLst>
            <a:softEdge rad="112500"/>
          </a:effectLst>
        </p:spPr>
      </p:pic>
      <p:pic>
        <p:nvPicPr>
          <p:cNvPr id="27" name="图片 26" descr="地图&#10;&#10;描述已自动生成"/>
          <p:cNvPicPr>
            <a:picLocks noChangeAspect="1"/>
          </p:cNvPicPr>
          <p:nvPr/>
        </p:nvPicPr>
        <p:blipFill>
          <a:blip r:embed="rId10"/>
          <a:stretch>
            <a:fillRect/>
          </a:stretch>
        </p:blipFill>
        <p:spPr>
          <a:xfrm>
            <a:off x="4162253" y="4129943"/>
            <a:ext cx="3195505" cy="2126587"/>
          </a:xfrm>
          <a:prstGeom prst="rect">
            <a:avLst/>
          </a:prstGeom>
          <a:ln>
            <a:noFill/>
          </a:ln>
          <a:effectLst>
            <a:softEdge rad="112500"/>
          </a:effectLst>
        </p:spPr>
      </p:pic>
      <p:sp>
        <p:nvSpPr>
          <p:cNvPr id="28" name="内容占位符 2"/>
          <p:cNvSpPr txBox="1"/>
          <p:nvPr/>
        </p:nvSpPr>
        <p:spPr>
          <a:xfrm>
            <a:off x="8020719" y="4237860"/>
            <a:ext cx="7092820" cy="2620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altLang="zh-CN" kern="100" dirty="0">
                <a:latin typeface="Times New Roman" panose="02020603050405020304" charset="0"/>
                <a:ea typeface="等线" panose="02010600030101010101" pitchFamily="2" charset="-122"/>
                <a:cs typeface="Times New Roman" panose="02020603050405020304" charset="0"/>
              </a:rPr>
              <a:t>For the dead </a:t>
            </a:r>
            <a:endParaRPr lang="en-US" altLang="zh-CN" kern="100" dirty="0">
              <a:latin typeface="Times New Roman" panose="02020603050405020304" charset="0"/>
              <a:ea typeface="等线" panose="02010600030101010101" pitchFamily="2" charset="-122"/>
              <a:cs typeface="Times New Roman" panose="02020603050405020304" charset="0"/>
            </a:endParaRPr>
          </a:p>
          <a:p>
            <a:pPr marL="0" indent="0" algn="just">
              <a:buNone/>
            </a:pPr>
            <a:r>
              <a:rPr lang="en-US" altLang="zh-CN" kern="100" dirty="0">
                <a:latin typeface="Times New Roman" panose="02020603050405020304" charset="0"/>
                <a:ea typeface="等线" panose="02010600030101010101" pitchFamily="2" charset="-122"/>
                <a:cs typeface="Times New Roman" panose="02020603050405020304" charset="0"/>
              </a:rPr>
              <a:t>To </a:t>
            </a:r>
            <a:r>
              <a:rPr lang="en-US" altLang="zh-CN" kern="100" dirty="0" err="1">
                <a:latin typeface="Times New Roman" panose="02020603050405020304" charset="0"/>
                <a:ea typeface="等线" panose="02010600030101010101" pitchFamily="2" charset="-122"/>
                <a:cs typeface="Times New Roman" panose="02020603050405020304" charset="0"/>
              </a:rPr>
              <a:t>honour</a:t>
            </a:r>
            <a:r>
              <a:rPr lang="en-US" altLang="zh-CN" kern="100" dirty="0">
                <a:latin typeface="Times New Roman" panose="02020603050405020304" charset="0"/>
                <a:ea typeface="等线" panose="02010600030101010101" pitchFamily="2" charset="-122"/>
                <a:cs typeface="Times New Roman" panose="02020603050405020304" charset="0"/>
              </a:rPr>
              <a:t> people</a:t>
            </a:r>
            <a:endParaRPr lang="en-US" altLang="zh-CN" kern="100" dirty="0">
              <a:latin typeface="Times New Roman" panose="02020603050405020304" charset="0"/>
              <a:ea typeface="等线" panose="02010600030101010101" pitchFamily="2" charset="-122"/>
              <a:cs typeface="Times New Roman" panose="02020603050405020304" charset="0"/>
            </a:endParaRPr>
          </a:p>
          <a:p>
            <a:pPr marL="0" indent="0" algn="just">
              <a:buNone/>
            </a:pPr>
            <a:r>
              <a:rPr lang="en-US" altLang="zh-CN" kern="100" dirty="0">
                <a:latin typeface="Times New Roman" panose="02020603050405020304" charset="0"/>
                <a:ea typeface="等线" panose="02010600030101010101" pitchFamily="2" charset="-122"/>
                <a:cs typeface="Times New Roman" panose="02020603050405020304" charset="0"/>
              </a:rPr>
              <a:t>For the harvest</a:t>
            </a:r>
            <a:endParaRPr lang="en-US" altLang="zh-CN" kern="100" dirty="0">
              <a:latin typeface="Times New Roman" panose="02020603050405020304" charset="0"/>
              <a:ea typeface="等线" panose="02010600030101010101" pitchFamily="2" charset="-122"/>
              <a:cs typeface="Times New Roman" panose="02020603050405020304" charset="0"/>
            </a:endParaRPr>
          </a:p>
          <a:p>
            <a:pPr marL="0" indent="0" algn="just">
              <a:buNone/>
            </a:pPr>
            <a:r>
              <a:rPr lang="en-US" altLang="zh-CN" kern="100" dirty="0">
                <a:latin typeface="Times New Roman" panose="02020603050405020304" charset="0"/>
                <a:ea typeface="等线" panose="02010600030101010101" pitchFamily="2" charset="-122"/>
                <a:cs typeface="Times New Roman" panose="02020603050405020304" charset="0"/>
              </a:rPr>
              <a:t>For the spring </a:t>
            </a:r>
            <a:endParaRPr lang="en-US" altLang="zh-CN" kern="100" dirty="0">
              <a:latin typeface="Times New Roman" panose="02020603050405020304" charset="0"/>
              <a:ea typeface="等线" panose="02010600030101010101" pitchFamily="2" charset="-122"/>
              <a:cs typeface="Times New Roman" panose="02020603050405020304" charset="0"/>
            </a:endParaRPr>
          </a:p>
          <a:p>
            <a:pPr marL="342900" indent="-342900" algn="just">
              <a:buFont typeface="+mj-lt"/>
              <a:buAutoNum type="arabicPeriod"/>
            </a:pPr>
            <a:endParaRPr lang="en-US" altLang="zh-CN" kern="100" dirty="0">
              <a:latin typeface="等线" panose="02010600030101010101" pitchFamily="2" charset="-122"/>
              <a:ea typeface="等线" panose="02010600030101010101" pitchFamily="2" charset="-122"/>
              <a:cs typeface="Times New Roman" panose="02020603050405020304" charset="0"/>
            </a:endParaRPr>
          </a:p>
          <a:p>
            <a:pPr marL="0" indent="0" algn="just">
              <a:buFont typeface="Arial" panose="020B0604020202020204" pitchFamily="34" charset="0"/>
              <a:buNone/>
            </a:pPr>
            <a:endParaRPr lang="en-US" altLang="zh-CN" kern="100" dirty="0">
              <a:latin typeface="等线" panose="02010600030101010101" pitchFamily="2" charset="-122"/>
              <a:ea typeface="等线" panose="02010600030101010101" pitchFamily="2" charset="-122"/>
              <a:cs typeface="Times New Roman" panose="02020603050405020304" charset="0"/>
            </a:endParaRPr>
          </a:p>
          <a:p>
            <a:pPr marL="0" indent="0" algn="just">
              <a:buFont typeface="Arial" panose="020B0604020202020204" pitchFamily="34" charset="0"/>
              <a:buNone/>
            </a:pPr>
            <a:endParaRPr lang="zh-CN" altLang="zh-CN" kern="100" dirty="0">
              <a:latin typeface="等线" panose="02010600030101010101" pitchFamily="2" charset="-122"/>
              <a:ea typeface="等线" panose="02010600030101010101" pitchFamily="2" charset="-122"/>
              <a:cs typeface="Times New Roman" panose="02020603050405020304" charset="0"/>
            </a:endParaRPr>
          </a:p>
        </p:txBody>
      </p:sp>
      <p:sp>
        <p:nvSpPr>
          <p:cNvPr id="16" name="矩形 15"/>
          <p:cNvSpPr/>
          <p:nvPr/>
        </p:nvSpPr>
        <p:spPr>
          <a:xfrm>
            <a:off x="7280362" y="4344915"/>
            <a:ext cx="4114800" cy="193899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Think: </a:t>
            </a:r>
            <a:endParaRPr 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endParaRPr>
          </a:p>
          <a:p>
            <a:r>
              <a:rPr 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Why</a:t>
            </a:r>
            <a:r>
              <a:rPr lang="zh-CN" alt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 </a:t>
            </a:r>
            <a:r>
              <a:rPr lang="en-US" altLang="zh-CN"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do</a:t>
            </a:r>
            <a:r>
              <a:rPr lang="zh-CN" alt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 </a:t>
            </a:r>
            <a:r>
              <a:rPr lang="en-US" altLang="zh-CN"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we</a:t>
            </a:r>
            <a:r>
              <a:rPr lang="zh-CN" alt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 </a:t>
            </a:r>
            <a:r>
              <a:rPr lang="en-US" altLang="zh-CN"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celebrate</a:t>
            </a:r>
            <a:r>
              <a:rPr lang="zh-CN" altLang="en-US"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 </a:t>
            </a:r>
            <a:r>
              <a:rPr lang="en-US" altLang="zh-CN"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Times New Roman" panose="02020603050405020304" charset="0"/>
                <a:sym typeface="+mn-ea"/>
              </a:rPr>
              <a:t>festivals?</a:t>
            </a:r>
            <a:endParaRPr lang="en-US" altLang="zh-CN" sz="4000" dirty="0">
              <a:ln w="0"/>
              <a:solidFill>
                <a:schemeClr val="tx1"/>
              </a:solidFill>
              <a:effectLst>
                <a:outerShdw blurRad="38100" dist="19050" dir="2700000" algn="tl" rotWithShape="0">
                  <a:schemeClr val="dk1">
                    <a:alpha val="40000"/>
                  </a:schemeClr>
                </a:outerShdw>
              </a:effectLst>
              <a:latin typeface="Arial Narrow" panose="020B0606020202030204" pitchFamily="34" charset="0"/>
              <a:cs typeface="Arial Narrow" panose="020B0606020202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anim calcmode="lin" valueType="num">
                                      <p:cBhvr additive="base">
                                        <p:cTn id="19"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anim calcmode="lin" valueType="num">
                                      <p:cBhvr additive="base">
                                        <p:cTn id="43" dur="500" fill="hold"/>
                                        <p:tgtEl>
                                          <p:spTgt spid="28">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additive="base">
                                        <p:cTn id="55" dur="500" fill="hold"/>
                                        <p:tgtEl>
                                          <p:spTgt spid="25"/>
                                        </p:tgtEl>
                                        <p:attrNameLst>
                                          <p:attrName>ppt_x</p:attrName>
                                        </p:attrNameLst>
                                      </p:cBhvr>
                                      <p:tavLst>
                                        <p:tav tm="0">
                                          <p:val>
                                            <p:strVal val="#ppt_x"/>
                                          </p:val>
                                        </p:tav>
                                        <p:tav tm="100000">
                                          <p:val>
                                            <p:strVal val="#ppt_x"/>
                                          </p:val>
                                        </p:tav>
                                      </p:tavLst>
                                    </p:anim>
                                    <p:anim calcmode="lin" valueType="num">
                                      <p:cBhvr additive="base">
                                        <p:cTn id="5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8">
                                            <p:txEl>
                                              <p:pRg st="2" end="2"/>
                                            </p:txEl>
                                          </p:spTgt>
                                        </p:tgtEl>
                                        <p:attrNameLst>
                                          <p:attrName>style.visibility</p:attrName>
                                        </p:attrNameLst>
                                      </p:cBhvr>
                                      <p:to>
                                        <p:strVal val="visible"/>
                                      </p:to>
                                    </p:set>
                                    <p:anim calcmode="lin" valueType="num">
                                      <p:cBhvr additive="base">
                                        <p:cTn id="67" dur="500" fill="hold"/>
                                        <p:tgtEl>
                                          <p:spTgt spid="28">
                                            <p:txEl>
                                              <p:pRg st="2" end="2"/>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8">
                                            <p:txEl>
                                              <p:pRg st="3" end="3"/>
                                            </p:txEl>
                                          </p:spTgt>
                                        </p:tgtEl>
                                        <p:attrNameLst>
                                          <p:attrName>style.visibility</p:attrName>
                                        </p:attrNameLst>
                                      </p:cBhvr>
                                      <p:to>
                                        <p:strVal val="visible"/>
                                      </p:to>
                                    </p:set>
                                    <p:anim calcmode="lin" valueType="num">
                                      <p:cBhvr additive="base">
                                        <p:cTn id="85" dur="500" fill="hold"/>
                                        <p:tgtEl>
                                          <p:spTgt spid="28">
                                            <p:txEl>
                                              <p:pRg st="3" end="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blinds(horizontal)">
                                      <p:cBhvr>
                                        <p:cTn id="9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7166" y="152400"/>
            <a:ext cx="2609578" cy="742950"/>
          </a:xfrm>
          <a:solidFill>
            <a:schemeClr val="bg1">
              <a:lumMod val="75000"/>
            </a:schemeClr>
          </a:solidFill>
        </p:spPr>
        <p:txBody>
          <a:bodyPr>
            <a:normAutofit/>
          </a:bodyPr>
          <a:lstStyle/>
          <a:p>
            <a:pPr algn="l">
              <a:buClrTx/>
              <a:buSzTx/>
              <a:buFontTx/>
            </a:pPr>
            <a:r>
              <a:rPr lang="en-US" altLang="zh-CN" sz="4000" dirty="0">
                <a:solidFill>
                  <a:schemeClr val="bg1"/>
                </a:solidFill>
                <a:latin typeface="Impact" panose="020B0806030902050204" pitchFamily="34" charset="0"/>
                <a:ea typeface="宋体" panose="02010600030101010101" pitchFamily="2" charset="-122"/>
              </a:rPr>
              <a:t>Skimming</a:t>
            </a:r>
            <a:endParaRPr lang="en-US" altLang="zh-CN" sz="4000" dirty="0"/>
          </a:p>
        </p:txBody>
      </p:sp>
      <p:pic>
        <p:nvPicPr>
          <p:cNvPr id="5" name="内容占位符 4" descr="FA3B41E49EA838E335C72E68F466575D"/>
          <p:cNvPicPr>
            <a:picLocks noGrp="1" noChangeAspect="1"/>
          </p:cNvPicPr>
          <p:nvPr>
            <p:ph idx="1"/>
            <p:custDataLst>
              <p:tags r:id="rId1"/>
            </p:custDataLst>
          </p:nvPr>
        </p:nvPicPr>
        <p:blipFill rotWithShape="1">
          <a:blip r:embed="rId2"/>
          <a:srcRect l="11918" t="36568" r="20352" b="35868"/>
          <a:stretch>
            <a:fillRect/>
          </a:stretch>
        </p:blipFill>
        <p:spPr>
          <a:xfrm>
            <a:off x="6547030" y="837026"/>
            <a:ext cx="5467804" cy="3942985"/>
          </a:xfrm>
          <a:prstGeom prst="rect">
            <a:avLst/>
          </a:prstGeom>
          <a:ln>
            <a:noFill/>
          </a:ln>
          <a:effectLst>
            <a:softEdge rad="112500"/>
          </a:effectLst>
        </p:spPr>
      </p:pic>
      <p:cxnSp>
        <p:nvCxnSpPr>
          <p:cNvPr id="7" name="直接连接符 6"/>
          <p:cNvCxnSpPr/>
          <p:nvPr/>
        </p:nvCxnSpPr>
        <p:spPr>
          <a:xfrm>
            <a:off x="10342245" y="3161665"/>
            <a:ext cx="84074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直接连接符 7"/>
          <p:cNvCxnSpPr/>
          <p:nvPr/>
        </p:nvCxnSpPr>
        <p:spPr>
          <a:xfrm flipV="1">
            <a:off x="7887970" y="3524250"/>
            <a:ext cx="3462655" cy="10795"/>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直接连接符 8"/>
          <p:cNvCxnSpPr/>
          <p:nvPr/>
        </p:nvCxnSpPr>
        <p:spPr>
          <a:xfrm>
            <a:off x="8011160" y="3529330"/>
            <a:ext cx="86296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直接连接符 11"/>
          <p:cNvCxnSpPr/>
          <p:nvPr/>
        </p:nvCxnSpPr>
        <p:spPr>
          <a:xfrm>
            <a:off x="9916160" y="3807460"/>
            <a:ext cx="1513205"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3" name="直接连接符 12"/>
          <p:cNvCxnSpPr/>
          <p:nvPr/>
        </p:nvCxnSpPr>
        <p:spPr>
          <a:xfrm>
            <a:off x="9692005" y="4147185"/>
            <a:ext cx="173736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4" name="直接连接符 13"/>
          <p:cNvCxnSpPr/>
          <p:nvPr/>
        </p:nvCxnSpPr>
        <p:spPr>
          <a:xfrm flipV="1">
            <a:off x="7395210" y="4464685"/>
            <a:ext cx="1233170" cy="11430"/>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直接箭头连接符 14"/>
          <p:cNvCxnSpPr/>
          <p:nvPr/>
        </p:nvCxnSpPr>
        <p:spPr>
          <a:xfrm flipH="1" flipV="1">
            <a:off x="7294245" y="2879725"/>
            <a:ext cx="593725" cy="391795"/>
          </a:xfrm>
          <a:prstGeom prst="straightConnector1">
            <a:avLst/>
          </a:prstGeom>
          <a:ln w="38100">
            <a:prstDash val="solid"/>
            <a:tailEnd type="arrow" w="med" len="med"/>
          </a:ln>
        </p:spPr>
        <p:style>
          <a:lnRef idx="3">
            <a:schemeClr val="accent2"/>
          </a:lnRef>
          <a:fillRef idx="0">
            <a:schemeClr val="accent2"/>
          </a:fillRef>
          <a:effectRef idx="2">
            <a:schemeClr val="accent2"/>
          </a:effectRef>
          <a:fontRef idx="minor">
            <a:schemeClr val="tx1"/>
          </a:fontRef>
        </p:style>
      </p:cxnSp>
      <p:cxnSp>
        <p:nvCxnSpPr>
          <p:cNvPr id="18" name="直接箭头连接符 17"/>
          <p:cNvCxnSpPr/>
          <p:nvPr/>
        </p:nvCxnSpPr>
        <p:spPr>
          <a:xfrm>
            <a:off x="9961245" y="4147185"/>
            <a:ext cx="381000" cy="681990"/>
          </a:xfrm>
          <a:prstGeom prst="straightConnector1">
            <a:avLst/>
          </a:prstGeom>
          <a:ln w="38100">
            <a:tailEnd type="arrow" w="med" len="med"/>
          </a:ln>
        </p:spPr>
        <p:style>
          <a:lnRef idx="3">
            <a:schemeClr val="accent6"/>
          </a:lnRef>
          <a:fillRef idx="0">
            <a:schemeClr val="accent6"/>
          </a:fillRef>
          <a:effectRef idx="2">
            <a:schemeClr val="accent6"/>
          </a:effectRef>
          <a:fontRef idx="minor">
            <a:schemeClr val="tx1"/>
          </a:fontRef>
        </p:style>
      </p:cxnSp>
      <p:sp>
        <p:nvSpPr>
          <p:cNvPr id="19" name="云形 18"/>
          <p:cNvSpPr/>
          <p:nvPr/>
        </p:nvSpPr>
        <p:spPr>
          <a:xfrm>
            <a:off x="8628380" y="4829175"/>
            <a:ext cx="2983230" cy="927735"/>
          </a:xfrm>
          <a:prstGeom prst="cloud">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a:solidFill>
                <a:schemeClr val="accent2"/>
              </a:solidFill>
              <a:sym typeface="+mn-ea"/>
            </a:endParaRPr>
          </a:p>
          <a:p>
            <a:pPr algn="ctr"/>
            <a:r>
              <a:rPr lang="en-US" altLang="zh-CN" sz="2800" b="1">
                <a:solidFill>
                  <a:schemeClr val="accent6"/>
                </a:solidFill>
              </a:rPr>
              <a:t>Position</a:t>
            </a:r>
            <a:endParaRPr lang="en-US" altLang="zh-CN" sz="2800" b="1">
              <a:solidFill>
                <a:schemeClr val="accent2"/>
              </a:solidFill>
            </a:endParaRPr>
          </a:p>
          <a:p>
            <a:pPr algn="ctr"/>
            <a:endParaRPr lang="en-US" altLang="zh-CN" sz="2800" b="1">
              <a:solidFill>
                <a:schemeClr val="accent2"/>
              </a:solidFill>
            </a:endParaRPr>
          </a:p>
        </p:txBody>
      </p:sp>
      <p:sp>
        <p:nvSpPr>
          <p:cNvPr id="22" name="流程图: 可选过程 2"/>
          <p:cNvSpPr/>
          <p:nvPr/>
        </p:nvSpPr>
        <p:spPr>
          <a:xfrm>
            <a:off x="161396" y="1245837"/>
            <a:ext cx="5869940" cy="3125362"/>
          </a:xfrm>
          <a:prstGeom prst="flowChartAlternateProcess">
            <a:avLst/>
          </a:prstGeom>
          <a:solidFill>
            <a:schemeClr val="accent4">
              <a:lumMod val="60000"/>
              <a:lumOff val="40000"/>
            </a:schemeClr>
          </a:solidFill>
          <a:effectLst>
            <a:outerShdw blurRad="50800" dist="38100" algn="l" rotWithShape="0">
              <a:prstClr val="black">
                <a:alpha val="40000"/>
              </a:prstClr>
            </a:outerShdw>
            <a:softEdge rad="31750"/>
          </a:effectLst>
        </p:spPr>
        <p:style>
          <a:lnRef idx="1">
            <a:schemeClr val="accent1"/>
          </a:lnRef>
          <a:fillRef idx="2">
            <a:schemeClr val="accent1"/>
          </a:fillRef>
          <a:effectRef idx="1">
            <a:schemeClr val="accent1"/>
          </a:effectRef>
          <a:fontRef idx="minor">
            <a:schemeClr val="dk1"/>
          </a:fontRef>
        </p:style>
        <p:txBody>
          <a:bodyPr rtlCol="0" anchor="ctr"/>
          <a:lstStyle/>
          <a:p>
            <a:r>
              <a:rPr lang="en-US" altLang="zh-CN" sz="2800" b="1" dirty="0">
                <a:cs typeface="Comic Sans MS" panose="030F0702030302020204" charset="0"/>
              </a:rPr>
              <a:t> </a:t>
            </a:r>
            <a:r>
              <a:rPr lang="en-US" altLang="zh-CN" sz="3200" b="1" dirty="0">
                <a:solidFill>
                  <a:schemeClr val="tx1"/>
                </a:solidFill>
                <a:effectLst>
                  <a:outerShdw blurRad="38100" dist="19050" dir="2700000" algn="tl" rotWithShape="0">
                    <a:schemeClr val="dk1">
                      <a:alpha val="40000"/>
                    </a:schemeClr>
                  </a:outerShdw>
                </a:effectLst>
                <a:cs typeface="Comic Sans MS" panose="030F0702030302020204" charset="0"/>
              </a:rPr>
              <a:t>Basic para-structure</a:t>
            </a:r>
            <a:endParaRPr lang="en-US" altLang="zh-CN" sz="3200" b="1" dirty="0">
              <a:solidFill>
                <a:schemeClr val="tx1"/>
              </a:solidFill>
              <a:effectLst>
                <a:outerShdw blurRad="38100" dist="19050" dir="2700000" algn="tl" rotWithShape="0">
                  <a:schemeClr val="dk1">
                    <a:alpha val="40000"/>
                  </a:schemeClr>
                </a:outerShdw>
              </a:effectLst>
              <a:cs typeface="Comic Sans MS" panose="030F0702030302020204" charset="0"/>
            </a:endParaRPr>
          </a:p>
          <a:p>
            <a:endParaRPr lang="en-US" altLang="zh-CN" sz="2400" b="1" dirty="0">
              <a:cs typeface="Comic Sans MS" panose="030F0702030302020204" charset="0"/>
            </a:endParaRPr>
          </a:p>
          <a:p>
            <a:r>
              <a:rPr lang="en-US" altLang="zh-CN" dirty="0">
                <a:cs typeface="Comic Sans MS" panose="030F0702030302020204" charset="0"/>
              </a:rPr>
              <a:t> </a:t>
            </a:r>
            <a:r>
              <a:rPr lang="en-US" altLang="zh-CN" sz="2400" dirty="0">
                <a:cs typeface="Comic Sans MS" panose="030F0702030302020204" charset="0"/>
              </a:rPr>
              <a:t> 1.</a:t>
            </a:r>
            <a:r>
              <a:rPr lang="en-US" altLang="zh-CN" sz="2400" b="1" dirty="0">
                <a:cs typeface="Comic Sans MS" panose="030F0702030302020204" charset="0"/>
              </a:rPr>
              <a:t>Topic sentence (Main idea)</a:t>
            </a:r>
            <a:endParaRPr lang="en-US" altLang="zh-CN" sz="2400" b="1" dirty="0">
              <a:cs typeface="Comic Sans MS" panose="030F0702030302020204" charset="0"/>
            </a:endParaRPr>
          </a:p>
          <a:p>
            <a:endParaRPr lang="en-US" altLang="zh-CN" sz="2400" b="1" dirty="0">
              <a:cs typeface="Comic Sans MS" panose="030F0702030302020204" charset="0"/>
            </a:endParaRPr>
          </a:p>
          <a:p>
            <a:endParaRPr lang="en-US" altLang="zh-CN" sz="2400" b="1" dirty="0">
              <a:cs typeface="Comic Sans MS" panose="030F0702030302020204" charset="0"/>
            </a:endParaRPr>
          </a:p>
          <a:p>
            <a:r>
              <a:rPr lang="en-US" altLang="zh-CN" sz="2400" b="1" dirty="0">
                <a:cs typeface="Comic Sans MS" panose="030F0702030302020204" charset="0"/>
              </a:rPr>
              <a:t> 2.Supporting details/ Examples</a:t>
            </a:r>
            <a:endParaRPr lang="en-US" altLang="zh-CN" sz="2400" b="1" dirty="0">
              <a:cs typeface="Comic Sans MS" panose="030F0702030302020204" charset="0"/>
            </a:endParaRPr>
          </a:p>
          <a:p>
            <a:r>
              <a:rPr lang="en-US" altLang="zh-CN" sz="2400" b="1" dirty="0">
                <a:cs typeface="Comic Sans MS" panose="030F0702030302020204" charset="0"/>
              </a:rPr>
              <a:t>   (Specific information)</a:t>
            </a:r>
            <a:endParaRPr lang="en-US" altLang="zh-CN" sz="2400" b="1" dirty="0">
              <a:cs typeface="Comic Sans MS" panose="030F0702030302020204" charset="0"/>
            </a:endParaRPr>
          </a:p>
        </p:txBody>
      </p:sp>
      <p:sp>
        <p:nvSpPr>
          <p:cNvPr id="3" name="流程图: 可选过程 2"/>
          <p:cNvSpPr/>
          <p:nvPr/>
        </p:nvSpPr>
        <p:spPr>
          <a:xfrm>
            <a:off x="4460240" y="5786976"/>
            <a:ext cx="5869940" cy="870585"/>
          </a:xfrm>
          <a:prstGeom prst="flowChartAlternateProcess">
            <a:avLst/>
          </a:prstGeom>
          <a:solidFill>
            <a:schemeClr val="accent4">
              <a:lumMod val="60000"/>
              <a:lumOff val="40000"/>
            </a:schemeClr>
          </a:solidFill>
          <a:effectLst>
            <a:outerShdw blurRad="50800" dist="38100" algn="l" rotWithShape="0">
              <a:prstClr val="black">
                <a:alpha val="40000"/>
              </a:prstClr>
            </a:outerShdw>
            <a:softEdge rad="31750"/>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400" dirty="0">
                <a:latin typeface="Arial" panose="020B0604020202020204" pitchFamily="34" charset="0"/>
                <a:cs typeface="Arial" panose="020B0604020202020204" pitchFamily="34" charset="0"/>
              </a:rPr>
              <a:t>It may be in the middle of a paragraph or in the end of a paragraph</a:t>
            </a:r>
            <a:endParaRPr lang="en-US" altLang="zh-CN" sz="2400" dirty="0">
              <a:latin typeface="Arial" panose="020B0604020202020204" pitchFamily="34" charset="0"/>
              <a:cs typeface="Arial" panose="020B0604020202020204" pitchFamily="34" charset="0"/>
            </a:endParaRPr>
          </a:p>
        </p:txBody>
      </p:sp>
      <p:sp>
        <p:nvSpPr>
          <p:cNvPr id="20" name="矩形 19"/>
          <p:cNvSpPr/>
          <p:nvPr/>
        </p:nvSpPr>
        <p:spPr>
          <a:xfrm>
            <a:off x="3139598" y="222522"/>
            <a:ext cx="8309293"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200" b="1" dirty="0">
                <a:latin typeface="Arial Narrow" panose="020B0606020202030204" pitchFamily="34" charset="0"/>
                <a:cs typeface="Times New Roman" panose="02020603050405020304" charset="0"/>
                <a:sym typeface="+mn-ea"/>
              </a:rPr>
              <a:t>Identify the topic sentence of each para.</a:t>
            </a:r>
            <a:endParaRPr lang="en-US" sz="3200" b="1" dirty="0">
              <a:latin typeface="Arial Narrow" panose="020B0606020202030204" pitchFamily="34" charset="0"/>
              <a:cs typeface="Times New Roman" panose="02020603050405020304" charset="0"/>
              <a:sym typeface="+mn-ea"/>
            </a:endParaRPr>
          </a:p>
        </p:txBody>
      </p:sp>
      <p:sp>
        <p:nvSpPr>
          <p:cNvPr id="17" name="云形 16"/>
          <p:cNvSpPr/>
          <p:nvPr/>
        </p:nvSpPr>
        <p:spPr>
          <a:xfrm>
            <a:off x="4810125" y="2072005"/>
            <a:ext cx="2585085" cy="1199515"/>
          </a:xfrm>
          <a:prstGeom prst="cloud">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b="1" dirty="0">
              <a:solidFill>
                <a:schemeClr val="accent2"/>
              </a:solidFill>
              <a:sym typeface="+mn-ea"/>
            </a:endParaRPr>
          </a:p>
          <a:p>
            <a:pPr algn="ctr"/>
            <a:r>
              <a:rPr lang="en-US" altLang="zh-CN" sz="2800" b="1" dirty="0">
                <a:solidFill>
                  <a:schemeClr val="accent2"/>
                </a:solidFill>
                <a:sym typeface="+mn-ea"/>
              </a:rPr>
              <a:t>Function</a:t>
            </a:r>
            <a:endParaRPr lang="en-US" altLang="zh-CN" sz="2800" b="1" dirty="0">
              <a:solidFill>
                <a:schemeClr val="accent2"/>
              </a:solidFill>
            </a:endParaRPr>
          </a:p>
          <a:p>
            <a:pPr algn="ctr"/>
            <a:endParaRPr lang="en-US" altLang="zh-CN" sz="2800" b="1" dirty="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2"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par>
                                <p:cTn id="41" presetID="2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2"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ipe(down)">
                                      <p:cBhvr>
                                        <p:cTn id="6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19" grpId="2" bldLvl="0" animBg="1"/>
      <p:bldP spid="22" grpId="0" animBg="1"/>
      <p:bldP spid="3" grpId="0" animBg="1"/>
      <p:bldP spid="17" grpId="1" animBg="1"/>
      <p:bldP spid="17" grpId="2"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nvSpPr>
        <p:spPr>
          <a:xfrm>
            <a:off x="132080" y="108585"/>
            <a:ext cx="3641634" cy="742950"/>
          </a:xfrm>
          <a:prstGeom prst="rect">
            <a:avLst/>
          </a:prstGeom>
          <a:solidFill>
            <a:schemeClr val="bg1">
              <a:lumMod val="75000"/>
            </a:scheme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000" dirty="0">
                <a:solidFill>
                  <a:schemeClr val="bg1"/>
                </a:solidFill>
                <a:latin typeface="Impact" panose="020B0806030902050204" pitchFamily="34" charset="0"/>
                <a:ea typeface="宋体" panose="02010600030101010101" pitchFamily="2" charset="-122"/>
              </a:rPr>
              <a:t>Skimming Para 1</a:t>
            </a:r>
            <a:endParaRPr lang="en-US" altLang="zh-CN" sz="4000" b="1" dirty="0">
              <a:latin typeface="Times New Roman" panose="02020603050405020304" charset="0"/>
              <a:cs typeface="Times New Roman" panose="02020603050405020304" charset="0"/>
            </a:endParaRPr>
          </a:p>
        </p:txBody>
      </p:sp>
      <p:sp>
        <p:nvSpPr>
          <p:cNvPr id="6" name="文本框 5"/>
          <p:cNvSpPr txBox="1"/>
          <p:nvPr/>
        </p:nvSpPr>
        <p:spPr>
          <a:xfrm>
            <a:off x="833120" y="1027430"/>
            <a:ext cx="11108690" cy="4093428"/>
          </a:xfrm>
          <a:prstGeom prst="rect">
            <a:avLst/>
          </a:prstGeom>
          <a:noFill/>
        </p:spPr>
        <p:txBody>
          <a:bodyPr wrap="square" rtlCol="0" anchor="t">
            <a:spAutoFit/>
          </a:bodyPr>
          <a:lstStyle/>
          <a:p>
            <a:endParaRPr lang="en-US" altLang="zh-CN" sz="3200" b="1" dirty="0">
              <a:latin typeface="Times New Roman" panose="02020603050405020304" charset="0"/>
              <a:cs typeface="Times New Roman" panose="02020603050405020304" charset="0"/>
            </a:endParaRPr>
          </a:p>
          <a:p>
            <a:endParaRPr lang="en-US" altLang="zh-CN" sz="3200" b="1" dirty="0">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 </a:t>
            </a:r>
            <a:endParaRPr lang="en-US" altLang="zh-CN" sz="2800" dirty="0">
              <a:latin typeface="Times New Roman" panose="02020603050405020304" charset="0"/>
              <a:cs typeface="Times New Roman" panose="02020603050405020304" charset="0"/>
            </a:endParaRPr>
          </a:p>
          <a:p>
            <a:r>
              <a:rPr lang="zh-CN" altLang="en-US" sz="2800" b="1" dirty="0">
                <a:latin typeface="Times New Roman" panose="02020603050405020304" charset="0"/>
                <a:cs typeface="Times New Roman" panose="02020603050405020304" charset="0"/>
              </a:rPr>
              <a:t>Festivals are celebrated all around the world. They have a wide range of origins, such as the seasons of the year, religions, famous figures, and important events. Every festival has its different customs and unique charms. </a:t>
            </a:r>
            <a:r>
              <a:rPr lang="zh-CN" altLang="en-US" sz="2800" b="1" dirty="0">
                <a:solidFill>
                  <a:srgbClr val="FF0000"/>
                </a:solidFill>
                <a:latin typeface="Times New Roman" panose="02020603050405020304" charset="0"/>
                <a:cs typeface="Times New Roman" panose="02020603050405020304" charset="0"/>
              </a:rPr>
              <a:t>However,</a:t>
            </a:r>
            <a:r>
              <a:rPr lang="zh-CN" altLang="en-US" sz="2800" b="1" dirty="0">
                <a:latin typeface="Times New Roman" panose="02020603050405020304" charset="0"/>
                <a:cs typeface="Times New Roman" panose="02020603050405020304" charset="0"/>
              </a:rPr>
              <a:t> no matter how different they may seem, all over the world, the spirit of sharing joy, gratitude, love, or peace is common in all festivals.</a:t>
            </a:r>
            <a:endParaRPr lang="zh-CN" altLang="en-US" sz="2800" b="1" dirty="0">
              <a:latin typeface="Times New Roman" panose="02020603050405020304" charset="0"/>
              <a:cs typeface="Times New Roman" panose="02020603050405020304" charset="0"/>
            </a:endParaRPr>
          </a:p>
        </p:txBody>
      </p:sp>
      <p:cxnSp>
        <p:nvCxnSpPr>
          <p:cNvPr id="7" name="直接连接符 6"/>
          <p:cNvCxnSpPr/>
          <p:nvPr/>
        </p:nvCxnSpPr>
        <p:spPr>
          <a:xfrm>
            <a:off x="2240280" y="3688715"/>
            <a:ext cx="936117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833120" y="4172585"/>
            <a:ext cx="1076833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80720" y="4627245"/>
            <a:ext cx="19888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a:off x="5485765" y="4067175"/>
            <a:ext cx="0" cy="560070"/>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sp>
        <p:nvSpPr>
          <p:cNvPr id="2" name="云形 1"/>
          <p:cNvSpPr/>
          <p:nvPr/>
        </p:nvSpPr>
        <p:spPr>
          <a:xfrm>
            <a:off x="2669540" y="4493895"/>
            <a:ext cx="8114665" cy="2028825"/>
          </a:xfrm>
          <a:prstGeom prst="cloud">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200" b="1">
              <a:solidFill>
                <a:schemeClr val="tx1"/>
              </a:solidFill>
              <a:effectLst>
                <a:outerShdw blurRad="38100" dist="19050" dir="2700000" algn="tl" rotWithShape="0">
                  <a:schemeClr val="dk1">
                    <a:alpha val="40000"/>
                  </a:schemeClr>
                </a:outerShdw>
              </a:effectLst>
              <a:sym typeface="+mn-ea"/>
            </a:endParaRPr>
          </a:p>
          <a:p>
            <a:pPr algn="ctr"/>
            <a:r>
              <a:rPr lang="en-US" altLang="zh-CN" sz="2800" b="1" u="sng">
                <a:solidFill>
                  <a:schemeClr val="tx1"/>
                </a:solidFill>
                <a:effectLst>
                  <a:outerShdw blurRad="38100" dist="19050" dir="2700000" algn="tl" rotWithShape="0">
                    <a:schemeClr val="dk1">
                      <a:alpha val="40000"/>
                    </a:schemeClr>
                  </a:outerShdw>
                </a:effectLst>
                <a:sym typeface="+mn-ea"/>
              </a:rPr>
              <a:t>However</a:t>
            </a:r>
            <a:r>
              <a:rPr lang="en-US" altLang="zh-CN" sz="2800" b="1">
                <a:solidFill>
                  <a:schemeClr val="tx1"/>
                </a:solidFill>
                <a:effectLst>
                  <a:outerShdw blurRad="38100" dist="19050" dir="2700000" algn="tl" rotWithShape="0">
                    <a:schemeClr val="dk1">
                      <a:alpha val="40000"/>
                    </a:schemeClr>
                  </a:outerShdw>
                </a:effectLst>
                <a:sym typeface="+mn-ea"/>
              </a:rPr>
              <a:t> as transition to introduce the deeper information. Topic sentence as conclusion.</a:t>
            </a:r>
            <a:endParaRPr lang="en-US" altLang="zh-CN" sz="2800" b="1"/>
          </a:p>
          <a:p>
            <a:pPr algn="ctr"/>
            <a:endParaRPr lang="en-US" altLang="zh-CN" sz="2800" b="1"/>
          </a:p>
        </p:txBody>
      </p:sp>
      <p:sp>
        <p:nvSpPr>
          <p:cNvPr id="11" name="矩形 10"/>
          <p:cNvSpPr/>
          <p:nvPr/>
        </p:nvSpPr>
        <p:spPr>
          <a:xfrm>
            <a:off x="3913030" y="108585"/>
            <a:ext cx="7451656"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rPr>
              <a:t>Tell the topic sentence and its function.</a:t>
            </a:r>
            <a:endPar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000"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000" fill="hold">
                                          <p:stCondLst>
                                            <p:cond delay="0"/>
                                          </p:stCondLst>
                                        </p:cTn>
                                        <p:tgtEl>
                                          <p:spTgt spid="8"/>
                                        </p:tgtEl>
                                        <p:attrNameLst>
                                          <p:attrName>style.visibility</p:attrName>
                                        </p:attrNameLst>
                                      </p:cBhvr>
                                      <p:to>
                                        <p:strVal val="visible"/>
                                      </p:to>
                                    </p:set>
                                    <p:animEffect transition="in" filter="diamond(in)">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000" fill="hold">
                                          <p:stCondLst>
                                            <p:cond delay="0"/>
                                          </p:stCondLst>
                                        </p:cTn>
                                        <p:tgtEl>
                                          <p:spTgt spid="9"/>
                                        </p:tgtEl>
                                        <p:attrNameLst>
                                          <p:attrName>style.visibility</p:attrName>
                                        </p:attrNameLst>
                                      </p:cBhvr>
                                      <p:to>
                                        <p:strVal val="visible"/>
                                      </p:to>
                                    </p:set>
                                    <p:animEffect transition="in" filter="diamond(in)">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500" fill="hold">
                                          <p:stCondLst>
                                            <p:cond delay="0"/>
                                          </p:stCondLst>
                                        </p:cTn>
                                        <p:tgtEl>
                                          <p:spTgt spid="10"/>
                                        </p:tgtEl>
                                        <p:attrNameLst>
                                          <p:attrName>style.visibility</p:attrName>
                                        </p:attrNameLst>
                                      </p:cBhvr>
                                      <p:to>
                                        <p:strVal val="visible"/>
                                      </p:to>
                                    </p:set>
                                    <p:animEffect transition="in" filter="wheel(1)">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1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5042" y="1685196"/>
            <a:ext cx="11501916" cy="2677656"/>
          </a:xfrm>
          <a:prstGeom prst="rect">
            <a:avLst/>
          </a:prstGeom>
          <a:noFill/>
        </p:spPr>
        <p:txBody>
          <a:bodyPr wrap="square" rtlCol="0">
            <a:spAutoFit/>
          </a:bodyPr>
          <a:lstStyle/>
          <a:p>
            <a:pPr algn="just"/>
            <a:r>
              <a:rPr lang="en-US" altLang="zh-CN" sz="2800" b="1" i="1" dirty="0">
                <a:solidFill>
                  <a:schemeClr val="bg1">
                    <a:lumMod val="65000"/>
                  </a:schemeClr>
                </a:solidFill>
                <a:latin typeface="Times New Roman" panose="02020603050405020304" charset="0"/>
                <a:cs typeface="Times New Roman" panose="02020603050405020304" charset="0"/>
              </a:rPr>
              <a:t>Festivals are celebrated all around the world. They have a wide range of origins, such as the seasons of the year, religions, famous figures, and important events. Every festival has its different customs and unique charms. However, no matter how different they may seem, all over the world, the spirit of sharing joy, gratitude, love, or peace is common in all festivals.</a:t>
            </a:r>
            <a:endParaRPr lang="en-US" altLang="zh-CN" sz="2800" b="1" i="1" dirty="0">
              <a:solidFill>
                <a:schemeClr val="bg1">
                  <a:lumMod val="65000"/>
                </a:schemeClr>
              </a:solidFill>
              <a:latin typeface="Times New Roman" panose="02020603050405020304" charset="0"/>
              <a:cs typeface="Times New Roman" panose="02020603050405020304" charset="0"/>
            </a:endParaRPr>
          </a:p>
          <a:p>
            <a:pPr algn="just"/>
            <a:r>
              <a:rPr lang="en-US" altLang="zh-CN" sz="2800" b="1" i="1" dirty="0">
                <a:solidFill>
                  <a:schemeClr val="bg1">
                    <a:lumMod val="65000"/>
                  </a:schemeClr>
                </a:solidFill>
                <a:latin typeface="Times New Roman" panose="02020603050405020304" charset="0"/>
                <a:cs typeface="Times New Roman" panose="02020603050405020304" charset="0"/>
              </a:rPr>
              <a:t> </a:t>
            </a:r>
            <a:endParaRPr lang="en-US" altLang="zh-CN" sz="2800" b="1" i="1" dirty="0">
              <a:solidFill>
                <a:schemeClr val="bg1">
                  <a:lumMod val="65000"/>
                </a:schemeClr>
              </a:solidFill>
              <a:latin typeface="Times New Roman" panose="02020603050405020304" charset="0"/>
              <a:cs typeface="Times New Roman" panose="02020603050405020304" charset="0"/>
              <a:sym typeface="+mn-ea"/>
            </a:endParaRPr>
          </a:p>
        </p:txBody>
      </p:sp>
      <p:sp>
        <p:nvSpPr>
          <p:cNvPr id="6" name="矩形 45064"/>
          <p:cNvSpPr/>
          <p:nvPr/>
        </p:nvSpPr>
        <p:spPr>
          <a:xfrm>
            <a:off x="29751" y="-23704"/>
            <a:ext cx="4378960" cy="663575"/>
          </a:xfrm>
          <a:prstGeom prst="rect">
            <a:avLst/>
          </a:prstGeom>
          <a:solidFill>
            <a:schemeClr val="accent3"/>
          </a:solidFill>
          <a:ln w="9525">
            <a:noFill/>
          </a:ln>
        </p:spPr>
        <p:txBody>
          <a:bodyPr anchor="ctr"/>
          <a:lstStyle/>
          <a:p>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Read f</a:t>
            </a:r>
            <a:r>
              <a:rPr lang="en-US" altLang="zh-CN"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o</a:t>
            </a:r>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r Details</a:t>
            </a:r>
            <a:r>
              <a:rPr lang="en-US" sz="3200" kern="0" noProof="0" dirty="0">
                <a:ln>
                  <a:noFill/>
                </a:ln>
                <a:solidFill>
                  <a:schemeClr val="bg1"/>
                </a:solidFill>
                <a:effectLst>
                  <a:outerShdw blurRad="38100" dist="38100" dir="2700000" algn="tl">
                    <a:srgbClr val="000000">
                      <a:alpha val="43137"/>
                    </a:srgbClr>
                  </a:outerShdw>
                </a:effectLst>
                <a:uLnTx/>
                <a:uFillTx/>
                <a:latin typeface="Impact" panose="020B0806030902050204" pitchFamily="34" charset="0"/>
                <a:sym typeface="+mn-ea"/>
              </a:rPr>
              <a:t>—</a:t>
            </a:r>
            <a:r>
              <a:rPr lang="en-US" sz="3200" kern="0" noProof="0" dirty="0">
                <a:solidFill>
                  <a:schemeClr val="bg1"/>
                </a:solidFill>
                <a:effectLst>
                  <a:outerShdw blurRad="38100" dist="38100" dir="2700000" algn="tl">
                    <a:srgbClr val="000000">
                      <a:alpha val="43137"/>
                    </a:srgbClr>
                  </a:outerShdw>
                </a:effectLst>
                <a:latin typeface="Impact" panose="020B0806030902050204" pitchFamily="34" charset="0"/>
                <a:sym typeface="+mn-ea"/>
              </a:rPr>
              <a:t>Para. 1</a:t>
            </a:r>
            <a:r>
              <a:rPr lang="en-US" altLang="zh-CN" sz="3200" dirty="0">
                <a:solidFill>
                  <a:schemeClr val="bg1"/>
                </a:solidFill>
                <a:latin typeface="Impact" panose="020B0806030902050204" pitchFamily="34" charset="0"/>
                <a:ea typeface="宋体" panose="02010600030101010101" pitchFamily="2" charset="-122"/>
                <a:sym typeface="+mn-ea"/>
              </a:rPr>
              <a:t> </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sp>
        <p:nvSpPr>
          <p:cNvPr id="14" name="矩形 13"/>
          <p:cNvSpPr/>
          <p:nvPr/>
        </p:nvSpPr>
        <p:spPr>
          <a:xfrm>
            <a:off x="153830" y="772463"/>
            <a:ext cx="10083800" cy="553998"/>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3000" b="1" dirty="0">
                <a:solidFill>
                  <a:schemeClr val="tx1"/>
                </a:solidFill>
                <a:latin typeface="Arial Narrow" panose="020B0606020202030204" pitchFamily="34" charset="0"/>
                <a:cs typeface="Arial Narrow" panose="020B0606020202030204" pitchFamily="34" charset="0"/>
              </a:rPr>
              <a:t>Which</a:t>
            </a:r>
            <a:r>
              <a:rPr lang="zh-CN" altLang="en-US" sz="3000" b="1" dirty="0">
                <a:solidFill>
                  <a:schemeClr val="tx1"/>
                </a:solidFill>
                <a:latin typeface="Arial Narrow" panose="020B0606020202030204" pitchFamily="34" charset="0"/>
                <a:cs typeface="Arial Narrow" panose="020B0606020202030204" pitchFamily="34" charset="0"/>
              </a:rPr>
              <a:t> </a:t>
            </a:r>
            <a:r>
              <a:rPr lang="en-US" altLang="zh-CN" sz="3000" b="1" dirty="0">
                <a:solidFill>
                  <a:schemeClr val="tx1"/>
                </a:solidFill>
                <a:latin typeface="Arial Narrow" panose="020B0606020202030204" pitchFamily="34" charset="0"/>
                <a:cs typeface="Arial Narrow" panose="020B0606020202030204" pitchFamily="34" charset="0"/>
              </a:rPr>
              <a:t>two</a:t>
            </a:r>
            <a:r>
              <a:rPr lang="zh-CN" altLang="en-US" sz="3000" b="1" dirty="0">
                <a:solidFill>
                  <a:schemeClr val="tx1"/>
                </a:solidFill>
                <a:latin typeface="Arial Narrow" panose="020B0606020202030204" pitchFamily="34" charset="0"/>
                <a:cs typeface="Arial Narrow" panose="020B0606020202030204" pitchFamily="34" charset="0"/>
              </a:rPr>
              <a:t> </a:t>
            </a:r>
            <a:r>
              <a:rPr lang="en-US" altLang="zh-CN" sz="3000" b="1" dirty="0">
                <a:solidFill>
                  <a:schemeClr val="tx1"/>
                </a:solidFill>
                <a:latin typeface="Arial Narrow" panose="020B0606020202030204" pitchFamily="34" charset="0"/>
                <a:cs typeface="Arial Narrow" panose="020B0606020202030204" pitchFamily="34" charset="0"/>
              </a:rPr>
              <a:t>sentences can help you summarize the main idea?</a:t>
            </a:r>
            <a:r>
              <a:rPr lang="zh-CN" altLang="en-US" sz="3000" b="1" dirty="0">
                <a:solidFill>
                  <a:schemeClr val="tx1"/>
                </a:solidFill>
                <a:latin typeface="Arial Narrow" panose="020B0606020202030204" pitchFamily="34" charset="0"/>
                <a:cs typeface="Arial Narrow" panose="020B0606020202030204" pitchFamily="34" charset="0"/>
              </a:rPr>
              <a:t>  </a:t>
            </a:r>
            <a:endParaRPr lang="en-US" altLang="zh-CN" sz="2800" dirty="0">
              <a:solidFill>
                <a:schemeClr val="tx1"/>
              </a:solidFill>
              <a:latin typeface="Arial Narrow" panose="020B0606020202030204" pitchFamily="34" charset="0"/>
              <a:cs typeface="Arial Narrow" panose="020B0606020202030204" pitchFamily="34" charset="0"/>
            </a:endParaRPr>
          </a:p>
        </p:txBody>
      </p:sp>
      <p:sp>
        <p:nvSpPr>
          <p:cNvPr id="28" name="矩形 27"/>
          <p:cNvSpPr/>
          <p:nvPr/>
        </p:nvSpPr>
        <p:spPr>
          <a:xfrm>
            <a:off x="2065234" y="4525644"/>
            <a:ext cx="2668227" cy="769441"/>
          </a:xfrm>
          <a:prstGeom prst="rect">
            <a:avLst/>
          </a:prstGeom>
        </p:spPr>
        <p:txBody>
          <a:bodyPr wrap="square">
            <a:spAutoFit/>
          </a:bodyPr>
          <a:lstStyle/>
          <a:p>
            <a:r>
              <a:rPr lang="en-US" altLang="zh-CN" sz="4400" b="1" i="1" dirty="0">
                <a:solidFill>
                  <a:srgbClr val="C00000"/>
                </a:solidFill>
                <a:latin typeface="Times New Roman" panose="02020603050405020304" charset="0"/>
                <a:cs typeface="Times New Roman" panose="02020603050405020304" charset="0"/>
                <a:sym typeface="+mn-ea"/>
              </a:rPr>
              <a:t>different</a:t>
            </a:r>
            <a:endParaRPr lang="zh-CN" altLang="en-US" sz="4400" dirty="0"/>
          </a:p>
        </p:txBody>
      </p:sp>
      <p:sp>
        <p:nvSpPr>
          <p:cNvPr id="29" name="矩形 28"/>
          <p:cNvSpPr/>
          <p:nvPr/>
        </p:nvSpPr>
        <p:spPr>
          <a:xfrm>
            <a:off x="7169992" y="4491852"/>
            <a:ext cx="2682668" cy="769441"/>
          </a:xfrm>
          <a:prstGeom prst="rect">
            <a:avLst/>
          </a:prstGeom>
        </p:spPr>
        <p:txBody>
          <a:bodyPr wrap="square">
            <a:spAutoFit/>
          </a:bodyPr>
          <a:lstStyle/>
          <a:p>
            <a:r>
              <a:rPr lang="en-US" altLang="zh-CN" sz="4400" b="1" i="1" dirty="0">
                <a:solidFill>
                  <a:srgbClr val="C00000"/>
                </a:solidFill>
                <a:latin typeface="Times New Roman" panose="02020603050405020304" charset="0"/>
                <a:cs typeface="Times New Roman" panose="02020603050405020304" charset="0"/>
                <a:sym typeface="+mn-ea"/>
              </a:rPr>
              <a:t>common</a:t>
            </a:r>
            <a:endParaRPr lang="zh-CN" altLang="en-US" sz="4400" dirty="0"/>
          </a:p>
        </p:txBody>
      </p:sp>
      <p:cxnSp>
        <p:nvCxnSpPr>
          <p:cNvPr id="30" name="直线连接符 29"/>
          <p:cNvCxnSpPr/>
          <p:nvPr/>
        </p:nvCxnSpPr>
        <p:spPr>
          <a:xfrm>
            <a:off x="3020669" y="3036619"/>
            <a:ext cx="882628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直线连接符 31"/>
          <p:cNvCxnSpPr/>
          <p:nvPr/>
        </p:nvCxnSpPr>
        <p:spPr>
          <a:xfrm>
            <a:off x="1710564" y="3430979"/>
            <a:ext cx="1013639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线连接符 33"/>
          <p:cNvCxnSpPr/>
          <p:nvPr/>
        </p:nvCxnSpPr>
        <p:spPr>
          <a:xfrm>
            <a:off x="345042" y="3943598"/>
            <a:ext cx="1060004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6096000" y="2549024"/>
            <a:ext cx="2565170" cy="523220"/>
          </a:xfrm>
          <a:prstGeom prst="rect">
            <a:avLst/>
          </a:prstGeom>
          <a:noFill/>
        </p:spPr>
        <p:txBody>
          <a:bodyPr wrap="square" rtlCol="0">
            <a:spAutoFit/>
          </a:bodyPr>
          <a:lstStyle/>
          <a:p>
            <a:r>
              <a:rPr lang="en-US" altLang="zh-CN" sz="2800" b="1" i="1" dirty="0">
                <a:solidFill>
                  <a:srgbClr val="C00000"/>
                </a:solidFill>
                <a:latin typeface="Times New Roman" panose="02020603050405020304" charset="0"/>
                <a:cs typeface="Times New Roman" panose="02020603050405020304" charset="0"/>
                <a:sym typeface="+mn-ea"/>
              </a:rPr>
              <a:t>different</a:t>
            </a:r>
            <a:endParaRPr lang="en-US" altLang="zh-CN" sz="2800" b="1" i="1" dirty="0">
              <a:solidFill>
                <a:srgbClr val="C00000"/>
              </a:solidFill>
              <a:latin typeface="Times New Roman" panose="02020603050405020304" charset="0"/>
              <a:cs typeface="Times New Roman" panose="02020603050405020304" charset="0"/>
              <a:sym typeface="+mn-ea"/>
            </a:endParaRPr>
          </a:p>
        </p:txBody>
      </p:sp>
      <p:sp>
        <p:nvSpPr>
          <p:cNvPr id="38" name="文本框 37"/>
          <p:cNvSpPr txBox="1"/>
          <p:nvPr/>
        </p:nvSpPr>
        <p:spPr>
          <a:xfrm>
            <a:off x="7287490" y="3395355"/>
            <a:ext cx="2565170" cy="523220"/>
          </a:xfrm>
          <a:prstGeom prst="rect">
            <a:avLst/>
          </a:prstGeom>
          <a:noFill/>
        </p:spPr>
        <p:txBody>
          <a:bodyPr wrap="square" rtlCol="0">
            <a:spAutoFit/>
          </a:bodyPr>
          <a:lstStyle/>
          <a:p>
            <a:r>
              <a:rPr lang="en-US" altLang="zh-CN" sz="2800" b="1" i="1" dirty="0">
                <a:solidFill>
                  <a:srgbClr val="C00000"/>
                </a:solidFill>
                <a:latin typeface="Times New Roman" panose="02020603050405020304" charset="0"/>
                <a:cs typeface="Times New Roman" panose="02020603050405020304" charset="0"/>
                <a:sym typeface="+mn-ea"/>
              </a:rPr>
              <a:t>common</a:t>
            </a:r>
            <a:endParaRPr lang="en-US" altLang="zh-CN" sz="2800" b="1" i="1" dirty="0">
              <a:solidFill>
                <a:srgbClr val="C0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blinds(horizontal)">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ppt_x"/>
                                          </p:val>
                                        </p:tav>
                                        <p:tav tm="100000">
                                          <p:val>
                                            <p:strVal val="#ppt_x"/>
                                          </p:val>
                                        </p:tav>
                                      </p:tavLst>
                                    </p:anim>
                                    <p:anim calcmode="lin" valueType="num">
                                      <p:cBhvr additive="base">
                                        <p:cTn id="37" dur="500" fill="hold"/>
                                        <p:tgtEl>
                                          <p:spTgt spid="28"/>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 calcmode="lin" valueType="num">
                                      <p:cBhvr additive="base">
                                        <p:cTn id="40" dur="500" fill="hold"/>
                                        <p:tgtEl>
                                          <p:spTgt spid="29"/>
                                        </p:tgtEl>
                                        <p:attrNameLst>
                                          <p:attrName>ppt_x</p:attrName>
                                        </p:attrNameLst>
                                      </p:cBhvr>
                                      <p:tavLst>
                                        <p:tav tm="0">
                                          <p:val>
                                            <p:strVal val="#ppt_x"/>
                                          </p:val>
                                        </p:tav>
                                        <p:tav tm="100000">
                                          <p:val>
                                            <p:strVal val="#ppt_x"/>
                                          </p:val>
                                        </p:tav>
                                      </p:tavLst>
                                    </p:anim>
                                    <p:anim calcmode="lin" valueType="num">
                                      <p:cBhvr additive="base">
                                        <p:cTn id="4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28" grpId="0"/>
      <p:bldP spid="29"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rcRect l="6802" t="36460" r="-143" b="37922"/>
          <a:stretch>
            <a:fillRect/>
          </a:stretch>
        </p:blipFill>
        <p:spPr>
          <a:xfrm>
            <a:off x="327025" y="1122045"/>
            <a:ext cx="8756650" cy="4613910"/>
          </a:xfrm>
          <a:prstGeom prst="rect">
            <a:avLst/>
          </a:prstGeom>
        </p:spPr>
      </p:pic>
      <p:cxnSp>
        <p:nvCxnSpPr>
          <p:cNvPr id="4" name="直接连接符 3"/>
          <p:cNvCxnSpPr/>
          <p:nvPr/>
        </p:nvCxnSpPr>
        <p:spPr>
          <a:xfrm>
            <a:off x="3883025" y="1494155"/>
            <a:ext cx="4982210" cy="2921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5" name="直接连接符 4"/>
          <p:cNvCxnSpPr/>
          <p:nvPr/>
        </p:nvCxnSpPr>
        <p:spPr>
          <a:xfrm>
            <a:off x="3883025" y="1889760"/>
            <a:ext cx="3589655"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 name="直接箭头连接符 5"/>
          <p:cNvCxnSpPr/>
          <p:nvPr/>
        </p:nvCxnSpPr>
        <p:spPr>
          <a:xfrm>
            <a:off x="9217660" y="1421130"/>
            <a:ext cx="219710" cy="468630"/>
          </a:xfrm>
          <a:prstGeom prst="straightConnector1">
            <a:avLst/>
          </a:prstGeom>
          <a:ln w="57150">
            <a:tailEnd type="arrow" w="med" len="med"/>
          </a:ln>
        </p:spPr>
        <p:style>
          <a:lnRef idx="3">
            <a:schemeClr val="accent2"/>
          </a:lnRef>
          <a:fillRef idx="0">
            <a:schemeClr val="accent2"/>
          </a:fillRef>
          <a:effectRef idx="2">
            <a:schemeClr val="accent2"/>
          </a:effectRef>
          <a:fontRef idx="minor">
            <a:schemeClr val="tx1"/>
          </a:fontRef>
        </p:style>
      </p:cxnSp>
      <p:sp>
        <p:nvSpPr>
          <p:cNvPr id="9" name="云形 8"/>
          <p:cNvSpPr/>
          <p:nvPr/>
        </p:nvSpPr>
        <p:spPr>
          <a:xfrm>
            <a:off x="8865235" y="1790065"/>
            <a:ext cx="3258820" cy="3050540"/>
          </a:xfrm>
          <a:prstGeom prst="cloud">
            <a:avLst/>
          </a:prstGeom>
          <a:ln w="2857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800" b="1">
                <a:sym typeface="+mn-ea"/>
              </a:rPr>
              <a:t>Topic sentence as a general idea to lead in.</a:t>
            </a:r>
            <a:endParaRPr lang="en-US" altLang="zh-CN" sz="2800" b="1">
              <a:sym typeface="+mn-ea"/>
            </a:endParaRPr>
          </a:p>
        </p:txBody>
      </p:sp>
      <p:sp>
        <p:nvSpPr>
          <p:cNvPr id="7" name="矩形 45064"/>
          <p:cNvSpPr/>
          <p:nvPr/>
        </p:nvSpPr>
        <p:spPr>
          <a:xfrm>
            <a:off x="15875" y="0"/>
            <a:ext cx="3525611" cy="819150"/>
          </a:xfrm>
          <a:prstGeom prst="rect">
            <a:avLst/>
          </a:prstGeom>
          <a:solidFill>
            <a:schemeClr val="accent3"/>
          </a:solidFill>
          <a:ln w="9525">
            <a:noFill/>
          </a:ln>
        </p:spPr>
        <p:txBody>
          <a:bodyPr anchor="ctr"/>
          <a:lstStyle/>
          <a:p>
            <a:r>
              <a:rPr lang="en-US" altLang="zh-CN" sz="3600" dirty="0">
                <a:solidFill>
                  <a:schemeClr val="bg1"/>
                </a:solidFill>
                <a:latin typeface="Impact" panose="020B0806030902050204" pitchFamily="34" charset="0"/>
                <a:ea typeface="宋体" panose="02010600030101010101" pitchFamily="2" charset="-122"/>
              </a:rPr>
              <a:t>Skimming Para. 2</a:t>
            </a:r>
            <a:endParaRPr lang="en-US" altLang="zh-CN" sz="3600" dirty="0">
              <a:solidFill>
                <a:schemeClr val="bg1"/>
              </a:solidFill>
              <a:latin typeface="Impact" panose="020B0806030902050204" pitchFamily="34" charset="0"/>
              <a:ea typeface="宋体" panose="02010600030101010101" pitchFamily="2" charset="-122"/>
            </a:endParaRPr>
          </a:p>
        </p:txBody>
      </p:sp>
      <p:sp>
        <p:nvSpPr>
          <p:cNvPr id="8" name="矩形 7"/>
          <p:cNvSpPr/>
          <p:nvPr/>
        </p:nvSpPr>
        <p:spPr>
          <a:xfrm>
            <a:off x="3913030" y="108585"/>
            <a:ext cx="7451656" cy="584775"/>
          </a:xfrm>
          <a:prstGeom prst="rect">
            <a:avLst/>
          </a:prstGeom>
          <a:ln w="57150">
            <a:prstDash val="sysDo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rPr>
              <a:t>Tell the topic sentence and its function.</a:t>
            </a:r>
            <a:endParaRPr lang="en-US" altLang="zh-CN" sz="3200" b="1" dirty="0">
              <a:solidFill>
                <a:schemeClr val="tx1"/>
              </a:solidFill>
              <a:effectLst>
                <a:outerShdw blurRad="38100" dist="19050" dir="2700000" algn="tl" rotWithShape="0">
                  <a:schemeClr val="dk1">
                    <a:alpha val="40000"/>
                  </a:schemeClr>
                </a:outerShdw>
              </a:effectLst>
              <a:latin typeface="+mn-ea"/>
              <a:cs typeface="+mn-ea"/>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500" fill="hold">
                                          <p:stCondLst>
                                            <p:cond delay="0"/>
                                          </p:stCondLst>
                                        </p:cTn>
                                        <p:tgtEl>
                                          <p:spTgt spid="6"/>
                                        </p:tgtEl>
                                        <p:attrNameLst>
                                          <p:attrName>style.visibility</p:attrName>
                                        </p:attrNameLst>
                                      </p:cBhvr>
                                      <p:to>
                                        <p:strVal val="visible"/>
                                      </p:to>
                                    </p:set>
                                    <p:animEffect transition="in" filter="diamond(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000"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p:cNvSpPr>
            <a:spLocks noGrp="1" noRot="1" noChangeAspect="1" noMove="1" noResize="1" noEditPoints="1" noAdjustHandles="1" noChangeArrowheads="1" noChangeShapeType="1" noTextEdit="1"/>
          </p:cNvSpPr>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a:spLocks noGrp="1" noRot="1" noChangeAspect="1" noMove="1" noResize="1" noEditPoints="1" noAdjustHandles="1" noChangeArrowheads="1" noChangeShapeType="1" noTextEdit="1"/>
          </p:cNvSpPr>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p:cNvSpPr>
            <a:spLocks noGrp="1" noRot="1" noChangeAspect="1" noMove="1" noResize="1" noEditPoints="1" noAdjustHandles="1" noChangeArrowheads="1" noChangeShapeType="1" noTextEdit="1"/>
          </p:cNvSpPr>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p:cNvSpPr>
            <a:spLocks noGrp="1" noRot="1" noChangeAspect="1" noMove="1" noResize="1" noEditPoints="1" noAdjustHandles="1" noChangeArrowheads="1" noChangeShapeType="1" noTextEdit="1"/>
          </p:cNvSpPr>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a:spLocks noGrp="1" noRot="1" noChangeAspect="1" noMove="1" noResize="1" noEditPoints="1" noAdjustHandles="1" noChangeArrowheads="1" noChangeShapeType="1" noTextEdit="1"/>
          </p:cNvSpPr>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内容占位符 4"/>
          <p:cNvGraphicFramePr>
            <a:graphicFrameLocks noGrp="1"/>
          </p:cNvGraphicFramePr>
          <p:nvPr>
            <p:ph idx="1"/>
            <p:custDataLst>
              <p:tags r:id="rId1"/>
            </p:custDataLst>
          </p:nvPr>
        </p:nvGraphicFramePr>
        <p:xfrm>
          <a:off x="877434" y="1575387"/>
          <a:ext cx="9995901" cy="5209920"/>
        </p:xfrm>
        <a:graphic>
          <a:graphicData uri="http://schemas.openxmlformats.org/drawingml/2006/table">
            <a:tbl>
              <a:tblPr firstRow="1" firstCol="1" bandRow="1">
                <a:tableStyleId>{00A15C55-8517-42AA-B614-E9B94910E393}</a:tableStyleId>
              </a:tblPr>
              <a:tblGrid>
                <a:gridCol w="2219787"/>
                <a:gridCol w="1841420"/>
                <a:gridCol w="5934694"/>
              </a:tblGrid>
              <a:tr h="972481">
                <a:tc gridSpan="3">
                  <a:txBody>
                    <a:bodyPr/>
                    <a:lstStyle/>
                    <a:p>
                      <a:pPr indent="266700" algn="l"/>
                      <a:r>
                        <a:rPr lang="en-US" sz="2400" b="1" kern="100" dirty="0">
                          <a:solidFill>
                            <a:schemeClr val="tx1">
                              <a:lumMod val="75000"/>
                              <a:lumOff val="25000"/>
                            </a:schemeClr>
                          </a:solidFill>
                          <a:effectLst/>
                        </a:rPr>
                        <a:t>Purpose the harvest festival</a:t>
                      </a:r>
                      <a:r>
                        <a:rPr lang="zh-CN" sz="2400" b="1" kern="100" dirty="0">
                          <a:solidFill>
                            <a:schemeClr val="tx1">
                              <a:lumMod val="75000"/>
                              <a:lumOff val="25000"/>
                            </a:schemeClr>
                          </a:solidFill>
                          <a:effectLst/>
                        </a:rPr>
                        <a:t>：</a:t>
                      </a:r>
                      <a:r>
                        <a:rPr lang="en-US" sz="2400" b="1" kern="100" dirty="0">
                          <a:solidFill>
                            <a:schemeClr val="tx1">
                              <a:lumMod val="75000"/>
                              <a:lumOff val="25000"/>
                            </a:schemeClr>
                          </a:solidFill>
                          <a:effectLst/>
                        </a:rPr>
                        <a:t>People celebrate to _________________________________________________________</a:t>
                      </a:r>
                      <a:endParaRPr lang="zh-CN" sz="2400" b="1"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hMerge="1">
                  <a:tcPr/>
                </a:tc>
                <a:tc hMerge="1">
                  <a:tcPr/>
                </a:tc>
              </a:tr>
              <a:tr h="0">
                <a:tc>
                  <a:txBody>
                    <a:bodyPr/>
                    <a:lstStyle/>
                    <a:p>
                      <a:pPr indent="266700" algn="l"/>
                      <a:r>
                        <a:rPr lang="en-US" sz="2400" b="1" kern="100" dirty="0">
                          <a:solidFill>
                            <a:schemeClr val="tx1">
                              <a:lumMod val="75000"/>
                              <a:lumOff val="25000"/>
                            </a:schemeClr>
                          </a:solidFill>
                          <a:effectLst/>
                        </a:rPr>
                        <a:t>Location</a:t>
                      </a:r>
                      <a:endParaRPr lang="zh-CN" sz="2400" b="1"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a:txBody>
                    <a:bodyPr/>
                    <a:lstStyle/>
                    <a:p>
                      <a:pPr indent="266700" algn="just"/>
                      <a:r>
                        <a:rPr lang="en-US" sz="2400" b="1" kern="100" dirty="0">
                          <a:solidFill>
                            <a:schemeClr val="tx1">
                              <a:lumMod val="75000"/>
                              <a:lumOff val="25000"/>
                            </a:schemeClr>
                          </a:solidFill>
                          <a:effectLst/>
                        </a:rPr>
                        <a:t>Time </a:t>
                      </a:r>
                      <a:endParaRPr lang="zh-CN" sz="2400" b="1"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a:txBody>
                    <a:bodyPr/>
                    <a:lstStyle/>
                    <a:p>
                      <a:pPr indent="266700" algn="just"/>
                      <a:r>
                        <a:rPr lang="en-US" altLang="zh-CN" sz="2400" b="1" kern="100" dirty="0">
                          <a:solidFill>
                            <a:schemeClr val="tx1">
                              <a:lumMod val="75000"/>
                              <a:lumOff val="25000"/>
                            </a:schemeClr>
                          </a:solidFill>
                          <a:effectLst/>
                        </a:rPr>
                        <a:t>The people always </a:t>
                      </a:r>
                      <a:r>
                        <a:rPr lang="en-US" sz="2400" b="1" kern="100" dirty="0">
                          <a:solidFill>
                            <a:schemeClr val="tx1">
                              <a:lumMod val="75000"/>
                              <a:lumOff val="25000"/>
                            </a:schemeClr>
                          </a:solidFill>
                          <a:effectLst/>
                        </a:rPr>
                        <a:t>do</a:t>
                      </a:r>
                      <a:endParaRPr lang="en-US" sz="2400" b="1" kern="100" dirty="0">
                        <a:solidFill>
                          <a:schemeClr val="tx1">
                            <a:lumMod val="75000"/>
                            <a:lumOff val="25000"/>
                          </a:schemeClr>
                        </a:solidFill>
                        <a:effectLst/>
                      </a:endParaRPr>
                    </a:p>
                  </a:txBody>
                  <a:tcPr marL="310464" marR="232848" marT="155232" marB="155232"/>
                </a:tc>
              </a:tr>
              <a:tr h="708893">
                <a:tc>
                  <a:txBody>
                    <a:bodyPr/>
                    <a:lstStyle/>
                    <a:p>
                      <a:pPr indent="266700" algn="l"/>
                      <a:r>
                        <a:rPr lang="en-US" sz="2400" b="1" kern="100" dirty="0">
                          <a:solidFill>
                            <a:schemeClr val="tx1">
                              <a:lumMod val="75000"/>
                              <a:lumOff val="25000"/>
                            </a:schemeClr>
                          </a:solidFill>
                          <a:effectLst/>
                        </a:rPr>
                        <a:t>Egypt</a:t>
                      </a:r>
                      <a:endParaRPr lang="zh-CN" sz="2400" b="1"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a:txBody>
                    <a:bodyPr/>
                    <a:lstStyle/>
                    <a:p>
                      <a:pPr indent="266700" algn="just"/>
                      <a:r>
                        <a:rPr lang="en-US" sz="2400" kern="100" dirty="0">
                          <a:solidFill>
                            <a:schemeClr val="tx1">
                              <a:lumMod val="75000"/>
                              <a:lumOff val="25000"/>
                            </a:schemeClr>
                          </a:solidFill>
                          <a:effectLst/>
                        </a:rPr>
                        <a:t> </a:t>
                      </a:r>
                      <a:endParaRPr lang="zh-CN" sz="2400"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a:txBody>
                    <a:bodyPr/>
                    <a:lstStyle/>
                    <a:p>
                      <a:pPr indent="266700" algn="just"/>
                      <a:r>
                        <a:rPr lang="en-US" sz="2400" kern="100" dirty="0">
                          <a:solidFill>
                            <a:schemeClr val="tx1">
                              <a:lumMod val="75000"/>
                              <a:lumOff val="25000"/>
                            </a:schemeClr>
                          </a:solidFill>
                          <a:effectLst/>
                        </a:rPr>
                        <a:t> </a:t>
                      </a:r>
                      <a:endParaRPr lang="en-US" sz="2400" kern="100" dirty="0">
                        <a:solidFill>
                          <a:schemeClr val="tx1">
                            <a:lumMod val="75000"/>
                            <a:lumOff val="25000"/>
                          </a:schemeClr>
                        </a:solidFill>
                        <a:effectLst/>
                      </a:endParaRPr>
                    </a:p>
                    <a:p>
                      <a:pPr indent="266700" algn="just"/>
                      <a:endParaRPr lang="zh-CN" sz="2400"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r>
              <a:tr h="708893">
                <a:tc>
                  <a:txBody>
                    <a:bodyPr/>
                    <a:lstStyle/>
                    <a:p>
                      <a:pPr indent="266700" algn="l"/>
                      <a:r>
                        <a:rPr lang="en-US" sz="2400" b="1" kern="100" dirty="0">
                          <a:solidFill>
                            <a:schemeClr val="tx1">
                              <a:lumMod val="75000"/>
                              <a:lumOff val="25000"/>
                            </a:schemeClr>
                          </a:solidFill>
                          <a:effectLst/>
                        </a:rPr>
                        <a:t>European countries</a:t>
                      </a:r>
                      <a:endParaRPr lang="zh-CN" sz="2400" b="1"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a:txBody>
                    <a:bodyPr/>
                    <a:lstStyle/>
                    <a:p>
                      <a:pPr indent="266700" algn="just"/>
                      <a:r>
                        <a:rPr lang="en-US" sz="2400" kern="100" dirty="0">
                          <a:solidFill>
                            <a:schemeClr val="tx1">
                              <a:lumMod val="75000"/>
                              <a:lumOff val="25000"/>
                            </a:schemeClr>
                          </a:solidFill>
                          <a:effectLst/>
                        </a:rPr>
                        <a:t>/ </a:t>
                      </a:r>
                      <a:endParaRPr lang="en-US" sz="2400" kern="100" dirty="0">
                        <a:solidFill>
                          <a:schemeClr val="tx1">
                            <a:lumMod val="75000"/>
                            <a:lumOff val="25000"/>
                          </a:schemeClr>
                        </a:solidFill>
                        <a:effectLst/>
                      </a:endParaRPr>
                    </a:p>
                    <a:p>
                      <a:pPr indent="266700" algn="just"/>
                      <a:endParaRPr lang="en-US" altLang="zh-CN" sz="2400"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p>
                      <a:pPr indent="266700" algn="just"/>
                      <a:endParaRPr lang="zh-CN" sz="2400"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a:txBody>
                    <a:bodyPr/>
                    <a:lstStyle/>
                    <a:p>
                      <a:pPr indent="266700" algn="just"/>
                      <a:r>
                        <a:rPr lang="en-US" sz="2400" kern="100" dirty="0">
                          <a:solidFill>
                            <a:schemeClr val="tx1">
                              <a:lumMod val="75000"/>
                              <a:lumOff val="25000"/>
                            </a:schemeClr>
                          </a:solidFill>
                          <a:effectLst/>
                        </a:rPr>
                        <a:t> </a:t>
                      </a:r>
                      <a:endParaRPr lang="zh-CN" sz="2400"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r>
              <a:tr h="708893">
                <a:tc>
                  <a:txBody>
                    <a:bodyPr/>
                    <a:lstStyle/>
                    <a:p>
                      <a:pPr indent="266700" algn="l"/>
                      <a:r>
                        <a:rPr lang="en-US" sz="2400" b="1" kern="100" dirty="0">
                          <a:solidFill>
                            <a:schemeClr val="tx1">
                              <a:lumMod val="75000"/>
                              <a:lumOff val="25000"/>
                            </a:schemeClr>
                          </a:solidFill>
                          <a:effectLst/>
                        </a:rPr>
                        <a:t>China</a:t>
                      </a:r>
                      <a:endParaRPr lang="zh-CN" sz="2400" b="1"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a:txBody>
                    <a:bodyPr/>
                    <a:lstStyle/>
                    <a:p>
                      <a:pPr indent="266700" algn="just"/>
                      <a:r>
                        <a:rPr lang="en-US" sz="2400" kern="100" dirty="0">
                          <a:solidFill>
                            <a:schemeClr val="tx1">
                              <a:lumMod val="75000"/>
                              <a:lumOff val="25000"/>
                            </a:schemeClr>
                          </a:solidFill>
                          <a:effectLst/>
                        </a:rPr>
                        <a:t> </a:t>
                      </a:r>
                      <a:endParaRPr lang="en-US" sz="2400" kern="100" dirty="0">
                        <a:solidFill>
                          <a:schemeClr val="tx1">
                            <a:lumMod val="75000"/>
                            <a:lumOff val="25000"/>
                          </a:schemeClr>
                        </a:solidFill>
                        <a:effectLst/>
                      </a:endParaRPr>
                    </a:p>
                    <a:p>
                      <a:pPr indent="266700" algn="just"/>
                      <a:endParaRPr lang="zh-CN" sz="2400"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c>
                  <a:txBody>
                    <a:bodyPr/>
                    <a:lstStyle/>
                    <a:p>
                      <a:pPr indent="266700" algn="just"/>
                      <a:r>
                        <a:rPr lang="en-US" sz="2400" kern="100" dirty="0">
                          <a:solidFill>
                            <a:schemeClr val="tx1">
                              <a:lumMod val="75000"/>
                              <a:lumOff val="25000"/>
                            </a:schemeClr>
                          </a:solidFill>
                          <a:effectLst/>
                        </a:rPr>
                        <a:t> </a:t>
                      </a:r>
                      <a:endParaRPr lang="zh-CN" sz="2400" kern="100" dirty="0">
                        <a:solidFill>
                          <a:schemeClr val="tx1">
                            <a:lumMod val="75000"/>
                            <a:lumOff val="25000"/>
                          </a:schemeClr>
                        </a:solidFill>
                        <a:effectLst/>
                        <a:latin typeface="等线" panose="02010600030101010101" pitchFamily="2" charset="-122"/>
                        <a:ea typeface="等线" panose="02010600030101010101" pitchFamily="2" charset="-122"/>
                        <a:cs typeface="Times New Roman" panose="02020603050405020304" charset="0"/>
                      </a:endParaRPr>
                    </a:p>
                  </a:txBody>
                  <a:tcPr marL="310464" marR="232848" marT="155232" marB="155232"/>
                </a:tc>
              </a:tr>
            </a:tbl>
          </a:graphicData>
        </a:graphic>
      </p:graphicFrame>
      <p:sp>
        <p:nvSpPr>
          <p:cNvPr id="4" name="矩形 45064"/>
          <p:cNvSpPr/>
          <p:nvPr/>
        </p:nvSpPr>
        <p:spPr>
          <a:xfrm>
            <a:off x="-6350" y="21590"/>
            <a:ext cx="4976495" cy="565150"/>
          </a:xfrm>
          <a:prstGeom prst="rect">
            <a:avLst/>
          </a:prstGeom>
          <a:solidFill>
            <a:schemeClr val="accent3"/>
          </a:solidFill>
          <a:ln w="9525">
            <a:noFill/>
          </a:ln>
        </p:spPr>
        <p:txBody>
          <a:bodyPr anchor="ctr"/>
          <a:lstStyle/>
          <a:p>
            <a:pPr>
              <a:spcAft>
                <a:spcPts val="600"/>
              </a:spcAft>
            </a:pPr>
            <a:r>
              <a:rPr lang="en-US" sz="3200" kern="0" dirty="0">
                <a:solidFill>
                  <a:schemeClr val="bg1"/>
                </a:solidFill>
                <a:effectLst>
                  <a:outerShdw blurRad="38100" dist="38100" dir="2700000" algn="tl">
                    <a:srgbClr val="000000">
                      <a:alpha val="43137"/>
                    </a:srgbClr>
                  </a:outerShdw>
                </a:effectLst>
                <a:latin typeface="Impact" panose="020B0806030902050204" pitchFamily="34" charset="0"/>
                <a:sym typeface="+mn-ea"/>
              </a:rPr>
              <a:t>Harvest festival-Para. 2</a:t>
            </a:r>
            <a:r>
              <a:rPr lang="en-US" altLang="zh-CN" sz="3200" dirty="0">
                <a:solidFill>
                  <a:schemeClr val="bg1"/>
                </a:solidFill>
                <a:latin typeface="Impact" panose="020B0806030902050204" pitchFamily="34" charset="0"/>
                <a:ea typeface="宋体" panose="02010600030101010101" pitchFamily="2" charset="-122"/>
                <a:sym typeface="+mn-ea"/>
              </a:rPr>
              <a:t> </a:t>
            </a:r>
            <a:endParaRPr lang="en-US" altLang="zh-CN" sz="3200" dirty="0">
              <a:solidFill>
                <a:schemeClr val="bg1"/>
              </a:solidFill>
              <a:latin typeface="Impact" panose="020B0806030902050204" pitchFamily="34" charset="0"/>
              <a:ea typeface="宋体" panose="02010600030101010101" pitchFamily="2" charset="-122"/>
              <a:sym typeface="+mn-ea"/>
            </a:endParaRPr>
          </a:p>
        </p:txBody>
      </p:sp>
      <p:sp>
        <p:nvSpPr>
          <p:cNvPr id="6" name="矩形 5"/>
          <p:cNvSpPr/>
          <p:nvPr/>
        </p:nvSpPr>
        <p:spPr>
          <a:xfrm>
            <a:off x="1403144" y="2021874"/>
            <a:ext cx="7240315" cy="461665"/>
          </a:xfrm>
          <a:prstGeom prst="rect">
            <a:avLst/>
          </a:prstGeom>
        </p:spPr>
        <p:txBody>
          <a:bodyPr wrap="none">
            <a:spAutoFit/>
          </a:bodyPr>
          <a:lstStyle/>
          <a:p>
            <a:r>
              <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rPr>
              <a:t>show that they are </a:t>
            </a:r>
            <a:r>
              <a:rPr lang="en-US" altLang="zh-CN" sz="2400" b="1" dirty="0">
                <a:solidFill>
                  <a:srgbClr val="C00000"/>
                </a:solidFill>
                <a:latin typeface="Calibri" panose="020F0502020204030204" pitchFamily="34" charset="0"/>
                <a:ea typeface="宋体" panose="02010600030101010101" pitchFamily="2" charset="-122"/>
                <a:cs typeface="Times New Roman" panose="02020603050405020304" charset="0"/>
              </a:rPr>
              <a:t>grateful</a:t>
            </a:r>
            <a:r>
              <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rPr>
              <a:t> for the year's supply of food</a:t>
            </a:r>
            <a:r>
              <a:rPr lang="zh-CN" altLang="zh-CN" sz="2400" dirty="0">
                <a:solidFill>
                  <a:srgbClr val="C00000"/>
                </a:solidFill>
                <a:effectLst/>
              </a:rPr>
              <a:t> </a:t>
            </a:r>
            <a:endParaRPr lang="zh-CN" altLang="en-US" sz="2400" dirty="0">
              <a:solidFill>
                <a:srgbClr val="C00000"/>
              </a:solidFill>
            </a:endParaRPr>
          </a:p>
        </p:txBody>
      </p:sp>
      <p:sp>
        <p:nvSpPr>
          <p:cNvPr id="7" name="矩形 6"/>
          <p:cNvSpPr/>
          <p:nvPr/>
        </p:nvSpPr>
        <p:spPr>
          <a:xfrm>
            <a:off x="3189473" y="3371394"/>
            <a:ext cx="1997320" cy="830997"/>
          </a:xfrm>
          <a:prstGeom prst="rect">
            <a:avLst/>
          </a:prstGeom>
        </p:spPr>
        <p:txBody>
          <a:bodyPr wrap="square">
            <a:spAutoFit/>
          </a:bodyPr>
          <a:lstStyle/>
          <a:p>
            <a:r>
              <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rPr>
              <a:t>during the springtime</a:t>
            </a:r>
            <a:r>
              <a:rPr lang="zh-CN" altLang="zh-CN" sz="2400" dirty="0">
                <a:solidFill>
                  <a:srgbClr val="C00000"/>
                </a:solidFill>
                <a:effectLst/>
              </a:rPr>
              <a:t> </a:t>
            </a:r>
            <a:endParaRPr lang="zh-CN" altLang="en-US" sz="2400" dirty="0">
              <a:solidFill>
                <a:srgbClr val="C00000"/>
              </a:solidFill>
            </a:endParaRPr>
          </a:p>
        </p:txBody>
      </p:sp>
      <p:sp>
        <p:nvSpPr>
          <p:cNvPr id="8" name="矩形 7"/>
          <p:cNvSpPr/>
          <p:nvPr/>
        </p:nvSpPr>
        <p:spPr>
          <a:xfrm>
            <a:off x="5141717" y="3361367"/>
            <a:ext cx="5774267" cy="830997"/>
          </a:xfrm>
          <a:prstGeom prst="rect">
            <a:avLst/>
          </a:prstGeom>
        </p:spPr>
        <p:txBody>
          <a:bodyPr wrap="square">
            <a:spAutoFit/>
          </a:bodyPr>
          <a:lstStyle/>
          <a:p>
            <a:r>
              <a:rPr lang="en-US" altLang="zh-CN" sz="2400" b="1" dirty="0">
                <a:solidFill>
                  <a:srgbClr val="C00000"/>
                </a:solidFill>
                <a:latin typeface="Calibri" panose="020F0502020204030204" pitchFamily="34" charset="0"/>
                <a:ea typeface="宋体" panose="02010600030101010101" pitchFamily="2" charset="-122"/>
                <a:cs typeface="Times New Roman" panose="02020603050405020304" charset="0"/>
              </a:rPr>
              <a:t>featured</a:t>
            </a:r>
            <a:r>
              <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rPr>
              <a:t> a parade and a great feast with music, dancing, and sports</a:t>
            </a:r>
            <a:r>
              <a:rPr lang="zh-CN" altLang="zh-CN" sz="2400" dirty="0">
                <a:solidFill>
                  <a:srgbClr val="C00000"/>
                </a:solidFill>
                <a:effectLst/>
              </a:rPr>
              <a:t> </a:t>
            </a:r>
            <a:endParaRPr lang="zh-CN" altLang="en-US" sz="2400" dirty="0">
              <a:solidFill>
                <a:srgbClr val="C00000"/>
              </a:solidFill>
            </a:endParaRPr>
          </a:p>
        </p:txBody>
      </p:sp>
      <p:sp>
        <p:nvSpPr>
          <p:cNvPr id="9" name="矩形 8"/>
          <p:cNvSpPr/>
          <p:nvPr/>
        </p:nvSpPr>
        <p:spPr>
          <a:xfrm>
            <a:off x="5025364" y="4403529"/>
            <a:ext cx="5296145" cy="1200329"/>
          </a:xfrm>
          <a:prstGeom prst="rect">
            <a:avLst/>
          </a:prstGeom>
        </p:spPr>
        <p:txBody>
          <a:bodyPr wrap="square">
            <a:spAutoFit/>
          </a:bodyPr>
          <a:lstStyle/>
          <a:p>
            <a:r>
              <a:rPr lang="en-US" altLang="zh-CN" sz="2400" b="1" dirty="0">
                <a:solidFill>
                  <a:srgbClr val="C00000"/>
                </a:solidFill>
                <a:latin typeface="Calibri" panose="020F0502020204030204" pitchFamily="34" charset="0"/>
                <a:ea typeface="宋体" panose="02010600030101010101" pitchFamily="2" charset="-122"/>
                <a:cs typeface="Times New Roman" panose="02020603050405020304" charset="0"/>
              </a:rPr>
              <a:t>decorate churches</a:t>
            </a:r>
            <a:r>
              <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rPr>
              <a:t> and town halls with flowers and fruit</a:t>
            </a:r>
            <a:endPar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endParaRPr>
          </a:p>
          <a:p>
            <a:r>
              <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rPr>
              <a:t>get together to celebrate over a meal</a:t>
            </a:r>
            <a:r>
              <a:rPr lang="zh-CN" altLang="zh-CN" sz="2400" dirty="0">
                <a:solidFill>
                  <a:srgbClr val="C00000"/>
                </a:solidFill>
                <a:effectLst/>
              </a:rPr>
              <a:t> </a:t>
            </a:r>
            <a:endParaRPr lang="zh-CN" altLang="en-US" sz="2400" dirty="0">
              <a:solidFill>
                <a:srgbClr val="C00000"/>
              </a:solidFill>
            </a:endParaRPr>
          </a:p>
        </p:txBody>
      </p:sp>
      <p:sp>
        <p:nvSpPr>
          <p:cNvPr id="11" name="矩形 10"/>
          <p:cNvSpPr/>
          <p:nvPr/>
        </p:nvSpPr>
        <p:spPr>
          <a:xfrm>
            <a:off x="3117485" y="5952749"/>
            <a:ext cx="1871025" cy="461665"/>
          </a:xfrm>
          <a:prstGeom prst="rect">
            <a:avLst/>
          </a:prstGeom>
        </p:spPr>
        <p:txBody>
          <a:bodyPr wrap="none">
            <a:spAutoFit/>
          </a:bodyPr>
          <a:lstStyle/>
          <a:p>
            <a:r>
              <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rPr>
              <a:t>Mid-Autumn</a:t>
            </a:r>
            <a:r>
              <a:rPr lang="zh-CN" altLang="zh-CN" sz="2400" dirty="0">
                <a:solidFill>
                  <a:srgbClr val="C00000"/>
                </a:solidFill>
                <a:effectLst/>
              </a:rPr>
              <a:t> </a:t>
            </a:r>
            <a:endParaRPr lang="zh-CN" altLang="en-US" sz="2400" dirty="0">
              <a:solidFill>
                <a:srgbClr val="C00000"/>
              </a:solidFill>
            </a:endParaRPr>
          </a:p>
        </p:txBody>
      </p:sp>
      <p:sp>
        <p:nvSpPr>
          <p:cNvPr id="13" name="矩形 12"/>
          <p:cNvSpPr/>
          <p:nvPr/>
        </p:nvSpPr>
        <p:spPr>
          <a:xfrm>
            <a:off x="4958828" y="5777903"/>
            <a:ext cx="5362681" cy="830997"/>
          </a:xfrm>
          <a:prstGeom prst="rect">
            <a:avLst/>
          </a:prstGeom>
        </p:spPr>
        <p:txBody>
          <a:bodyPr wrap="square">
            <a:spAutoFit/>
          </a:bodyPr>
          <a:lstStyle/>
          <a:p>
            <a:r>
              <a:rPr lang="en-US" altLang="zh-CN" sz="2400" dirty="0">
                <a:solidFill>
                  <a:srgbClr val="C00000"/>
                </a:solidFill>
                <a:latin typeface="Calibri" panose="020F0502020204030204" pitchFamily="34" charset="0"/>
                <a:ea typeface="宋体" panose="02010600030101010101" pitchFamily="2" charset="-122"/>
                <a:cs typeface="Times New Roman" panose="02020603050405020304" charset="0"/>
              </a:rPr>
              <a:t>families gather to admire the shining moon and enjoy delicious mooncakes</a:t>
            </a:r>
            <a:r>
              <a:rPr lang="zh-CN" altLang="zh-CN" sz="2400" dirty="0">
                <a:solidFill>
                  <a:srgbClr val="C00000"/>
                </a:solidFill>
                <a:effectLst/>
              </a:rPr>
              <a:t> </a:t>
            </a:r>
            <a:endParaRPr lang="zh-CN" altLang="en-US" sz="2400" dirty="0">
              <a:solidFill>
                <a:srgbClr val="C00000"/>
              </a:solidFill>
            </a:endParaRPr>
          </a:p>
        </p:txBody>
      </p:sp>
      <p:sp>
        <p:nvSpPr>
          <p:cNvPr id="19" name="矩形 18"/>
          <p:cNvSpPr/>
          <p:nvPr/>
        </p:nvSpPr>
        <p:spPr>
          <a:xfrm>
            <a:off x="10578386" y="4373446"/>
            <a:ext cx="1924146" cy="646331"/>
          </a:xfrm>
          <a:prstGeom prst="rect">
            <a:avLst/>
          </a:prstGeom>
        </p:spPr>
        <p:txBody>
          <a:bodyPr wrap="square">
            <a:spAutoFit/>
          </a:bodyPr>
          <a:lstStyle/>
          <a:p>
            <a:r>
              <a:rPr lang="en-US" altLang="zh-CN" sz="3600" b="1" dirty="0">
                <a:solidFill>
                  <a:srgbClr val="C00000"/>
                </a:solidFill>
                <a:highlight>
                  <a:srgbClr val="FFFF00"/>
                </a:highlight>
                <a:latin typeface="Calibri" panose="020F0502020204030204" pitchFamily="34" charset="0"/>
                <a:ea typeface="宋体" panose="02010600030101010101" pitchFamily="2" charset="-122"/>
                <a:cs typeface="Times New Roman" panose="02020603050405020304" charset="0"/>
              </a:rPr>
              <a:t>custom</a:t>
            </a:r>
            <a:endParaRPr lang="en-US" altLang="zh-CN" sz="3600" b="1" dirty="0">
              <a:solidFill>
                <a:srgbClr val="C00000"/>
              </a:solidFill>
              <a:highlight>
                <a:srgbClr val="FFFF00"/>
              </a:highlight>
              <a:latin typeface="Calibri" panose="020F0502020204030204" pitchFamily="34" charset="0"/>
              <a:ea typeface="宋体" panose="02010600030101010101" pitchFamily="2" charset="-122"/>
              <a:cs typeface="Times New Roman" panose="02020603050405020304" charset="0"/>
            </a:endParaRPr>
          </a:p>
        </p:txBody>
      </p:sp>
      <p:sp>
        <p:nvSpPr>
          <p:cNvPr id="15" name="左大括号 14"/>
          <p:cNvSpPr/>
          <p:nvPr/>
        </p:nvSpPr>
        <p:spPr>
          <a:xfrm rot="10800000">
            <a:off x="10392388" y="3337807"/>
            <a:ext cx="364974" cy="3268755"/>
          </a:xfrm>
          <a:prstGeom prst="leftBrace">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pic>
        <p:nvPicPr>
          <p:cNvPr id="21" name="图片 20"/>
          <p:cNvPicPr>
            <a:picLocks noChangeAspect="1"/>
          </p:cNvPicPr>
          <p:nvPr/>
        </p:nvPicPr>
        <p:blipFill>
          <a:blip r:embed="rId2"/>
          <a:stretch>
            <a:fillRect/>
          </a:stretch>
        </p:blipFill>
        <p:spPr>
          <a:xfrm rot="1462336">
            <a:off x="8982662" y="175829"/>
            <a:ext cx="3260807" cy="1959750"/>
          </a:xfrm>
          <a:prstGeom prst="rect">
            <a:avLst/>
          </a:prstGeom>
        </p:spPr>
      </p:pic>
      <p:sp>
        <p:nvSpPr>
          <p:cNvPr id="17" name="矩形 16"/>
          <p:cNvSpPr/>
          <p:nvPr/>
        </p:nvSpPr>
        <p:spPr>
          <a:xfrm>
            <a:off x="563828" y="664098"/>
            <a:ext cx="8204064" cy="954107"/>
          </a:xfrm>
          <a:prstGeom prst="rect">
            <a:avLst/>
          </a:prstGeom>
        </p:spPr>
        <p:txBody>
          <a:bodyPr wrap="square">
            <a:spAutoFit/>
          </a:bodyPr>
          <a:lstStyle/>
          <a:p>
            <a:r>
              <a:rPr lang="en-US" altLang="zh-CN" sz="2800" b="1" i="1" dirty="0">
                <a:solidFill>
                  <a:srgbClr val="C00000"/>
                </a:solidFill>
                <a:latin typeface="Times New Roman" panose="02020603050405020304" charset="0"/>
                <a:cs typeface="Times New Roman" panose="02020603050405020304" charset="0"/>
              </a:rPr>
              <a:t>Of all the traditional festivals, the harvest festival can be found in almost every culture.</a:t>
            </a:r>
            <a:r>
              <a:rPr lang="zh-CN" altLang="zh-CN" sz="2800" b="1" i="1" dirty="0">
                <a:solidFill>
                  <a:srgbClr val="C00000"/>
                </a:solidFill>
                <a:latin typeface="Times New Roman" panose="02020603050405020304" charset="0"/>
                <a:cs typeface="Times New Roman" panose="02020603050405020304" charset="0"/>
              </a:rPr>
              <a:t> </a:t>
            </a:r>
            <a:endParaRPr lang="zh-CN" altLang="en-US" sz="2800" b="1" i="1" dirty="0">
              <a:solidFill>
                <a:srgbClr val="C00000"/>
              </a:solidFill>
              <a:latin typeface="Times New Roman" panose="02020603050405020304" charset="0"/>
              <a:cs typeface="Times New Roman" panose="02020603050405020304" charset="0"/>
            </a:endParaRPr>
          </a:p>
        </p:txBody>
      </p:sp>
      <p:sp>
        <p:nvSpPr>
          <p:cNvPr id="23" name="圆角矩形 22"/>
          <p:cNvSpPr/>
          <p:nvPr/>
        </p:nvSpPr>
        <p:spPr>
          <a:xfrm>
            <a:off x="104204" y="636803"/>
            <a:ext cx="2699675" cy="615258"/>
          </a:xfrm>
          <a:prstGeom prst="roundRect">
            <a:avLst/>
          </a:pr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solidFill>
                  <a:schemeClr val="tx1"/>
                </a:solidFill>
                <a:latin typeface="Times New Roman" panose="02020603050405020304" charset="0"/>
                <a:cs typeface="Times New Roman" panose="02020603050405020304" charset="0"/>
              </a:rPr>
              <a:t> Topic sentence</a:t>
            </a:r>
            <a:endParaRPr lang="zh-CN" altLang="en-US" sz="2800" b="1" dirty="0">
              <a:solidFill>
                <a:schemeClr val="tx1"/>
              </a:solidFill>
              <a:latin typeface="Times New Roman" panose="02020603050405020304" charset="0"/>
              <a:cs typeface="Times New Roman" panose="02020603050405020304" charset="0"/>
            </a:endParaRPr>
          </a:p>
        </p:txBody>
      </p:sp>
      <p:sp>
        <p:nvSpPr>
          <p:cNvPr id="24" name="圆角矩形 23"/>
          <p:cNvSpPr/>
          <p:nvPr/>
        </p:nvSpPr>
        <p:spPr>
          <a:xfrm>
            <a:off x="173534" y="3637938"/>
            <a:ext cx="2699675" cy="1200329"/>
          </a:xfrm>
          <a:prstGeom prst="roundRect">
            <a:avLst/>
          </a:prstGeom>
          <a:solidFill>
            <a:schemeClr val="accent6">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zh-CN" sz="2800" b="1" dirty="0">
                <a:solidFill>
                  <a:schemeClr val="tx1"/>
                </a:solidFill>
                <a:latin typeface="Times New Roman" panose="02020603050405020304" charset="0"/>
                <a:cs typeface="Times New Roman" panose="02020603050405020304" charset="0"/>
              </a:rPr>
              <a:t>Three</a:t>
            </a:r>
            <a:r>
              <a:rPr lang="zh-CN" altLang="en-US" sz="2800" b="1" dirty="0">
                <a:solidFill>
                  <a:schemeClr val="tx1"/>
                </a:solidFill>
                <a:latin typeface="Times New Roman" panose="02020603050405020304" charset="0"/>
                <a:cs typeface="Times New Roman" panose="02020603050405020304" charset="0"/>
              </a:rPr>
              <a:t> </a:t>
            </a:r>
            <a:endParaRPr lang="en-US" altLang="zh-CN" sz="2800" b="1" dirty="0">
              <a:solidFill>
                <a:schemeClr val="tx1"/>
              </a:solidFill>
              <a:latin typeface="Times New Roman" panose="02020603050405020304" charset="0"/>
              <a:cs typeface="Times New Roman" panose="02020603050405020304" charset="0"/>
            </a:endParaRPr>
          </a:p>
          <a:p>
            <a:pPr algn="ctr"/>
            <a:r>
              <a:rPr lang="en-US" altLang="zh-CN" sz="2800" b="1" dirty="0">
                <a:solidFill>
                  <a:schemeClr val="tx1"/>
                </a:solidFill>
                <a:latin typeface="Times New Roman" panose="02020603050405020304" charset="0"/>
                <a:cs typeface="Times New Roman" panose="02020603050405020304" charset="0"/>
              </a:rPr>
              <a:t>examples</a:t>
            </a:r>
            <a:endParaRPr lang="zh-CN" altLang="en-US" sz="2800" b="1" dirty="0">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linds(horizontal)">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linds(horizontal)">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3" grpId="0"/>
      <p:bldP spid="19" grpId="0"/>
      <p:bldP spid="15" grpId="0" animBg="1"/>
      <p:bldP spid="23" grpId="0" animBg="1"/>
      <p:bldP spid="24" grpId="0" animBg="1"/>
    </p:bldLst>
  </p:timing>
</p:sld>
</file>

<file path=ppt/tags/tag1.xml><?xml version="1.0" encoding="utf-8"?>
<p:tagLst xmlns:p="http://schemas.openxmlformats.org/presentationml/2006/main">
  <p:tag name="KSO_WM_UNIT_PLACING_PICTURE_USER_VIEWPORT" val="{&quot;height&quot;:6853,&quot;width&quot;:3854}"/>
</p:tagLst>
</file>

<file path=ppt/tags/tag2.xml><?xml version="1.0" encoding="utf-8"?>
<p:tagLst xmlns:p="http://schemas.openxmlformats.org/presentationml/2006/main">
  <p:tag name="KSO_WM_UNIT_TABLE_BEAUTIFY" val="smartTable{29b2ce28-e48f-476d-a0e8-75a48f611dc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5818</Words>
  <Application>WPS 演示</Application>
  <PresentationFormat>宽屏</PresentationFormat>
  <Paragraphs>283</Paragraphs>
  <Slides>19</Slides>
  <Notes>5</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19</vt:i4>
      </vt:variant>
    </vt:vector>
  </HeadingPairs>
  <TitlesOfParts>
    <vt:vector size="37" baseType="lpstr">
      <vt:lpstr>Arial</vt:lpstr>
      <vt:lpstr>宋体</vt:lpstr>
      <vt:lpstr>Wingdings</vt:lpstr>
      <vt:lpstr>Times New Roman</vt:lpstr>
      <vt:lpstr>HelveticaNeue</vt:lpstr>
      <vt:lpstr>NumberOnly</vt:lpstr>
      <vt:lpstr>华文新魏</vt:lpstr>
      <vt:lpstr>Arial</vt:lpstr>
      <vt:lpstr>Times</vt:lpstr>
      <vt:lpstr>Impact</vt:lpstr>
      <vt:lpstr>Arial Narrow</vt:lpstr>
      <vt:lpstr>微软雅黑</vt:lpstr>
      <vt:lpstr>等线</vt:lpstr>
      <vt:lpstr>Comic Sans MS</vt:lpstr>
      <vt:lpstr>Calibri</vt:lpstr>
      <vt:lpstr>Arial Unicode MS</vt:lpstr>
      <vt:lpstr>等线 Light</vt:lpstr>
      <vt:lpstr>Office 主题​​</vt:lpstr>
      <vt:lpstr>PowerPoint 演示文稿</vt:lpstr>
      <vt:lpstr>WHY DO WE CELEBRATE FESTIVALS? </vt:lpstr>
      <vt:lpstr>PowerPoint 演示文稿</vt:lpstr>
      <vt:lpstr>PowerPoint 演示文稿</vt:lpstr>
      <vt:lpstr>Skimming</vt:lpstr>
      <vt:lpstr>PowerPoint 演示文稿</vt:lpstr>
      <vt:lpstr>PowerPoint 演示文稿</vt:lpstr>
      <vt:lpstr>PowerPoint 演示文稿</vt:lpstr>
      <vt:lpstr>PowerPoint 演示文稿</vt:lpstr>
      <vt:lpstr>PowerPoint 演示文稿</vt:lpstr>
      <vt:lpstr>check the meaning of “custom”. Is custom something never change？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WE CELEBRATE FESTIVALS? </dc:title>
  <dc:creator>kqwq</dc:creator>
  <cp:lastModifiedBy>南山有谷堆</cp:lastModifiedBy>
  <cp:revision>40</cp:revision>
  <dcterms:created xsi:type="dcterms:W3CDTF">2020-12-19T09:17:00Z</dcterms:created>
  <dcterms:modified xsi:type="dcterms:W3CDTF">2021-03-22T07:29:37Z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