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24"/>
  </p:handoutMasterIdLst>
  <p:sldIdLst>
    <p:sldId id="304" r:id="rId3"/>
    <p:sldId id="256" r:id="rId4"/>
    <p:sldId id="257" r:id="rId5"/>
    <p:sldId id="258" r:id="rId6"/>
    <p:sldId id="259" r:id="rId7"/>
    <p:sldId id="278" r:id="rId8"/>
    <p:sldId id="261" r:id="rId9"/>
    <p:sldId id="262" r:id="rId11"/>
    <p:sldId id="263" r:id="rId12"/>
    <p:sldId id="264" r:id="rId13"/>
    <p:sldId id="265" r:id="rId14"/>
    <p:sldId id="266" r:id="rId15"/>
    <p:sldId id="296" r:id="rId16"/>
    <p:sldId id="297" r:id="rId17"/>
    <p:sldId id="267" r:id="rId18"/>
    <p:sldId id="268" r:id="rId19"/>
    <p:sldId id="269" r:id="rId20"/>
    <p:sldId id="270" r:id="rId21"/>
    <p:sldId id="272" r:id="rId22"/>
    <p:sldId id="298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卢潇潇" initials="卢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686" y="-90"/>
      </p:cViewPr>
      <p:guideLst>
        <p:guide orient="horz" pos="2160"/>
        <p:guide pos="28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D993-D20A-4641-ABCB-0FE153050C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B805-C642-457E-A01C-E539BF3DE5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D993-D20A-4641-ABCB-0FE153050C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B805-C642-457E-A01C-E539BF3DE5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D993-D20A-4641-ABCB-0FE153050C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B805-C642-457E-A01C-E539BF3DE5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D993-D20A-4641-ABCB-0FE153050C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B805-C642-457E-A01C-E539BF3DE5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D993-D20A-4641-ABCB-0FE153050C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B805-C642-457E-A01C-E539BF3DE5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D993-D20A-4641-ABCB-0FE153050C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B805-C642-457E-A01C-E539BF3DE5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D993-D20A-4641-ABCB-0FE153050C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B805-C642-457E-A01C-E539BF3DE5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D993-D20A-4641-ABCB-0FE153050C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B805-C642-457E-A01C-E539BF3DE5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D993-D20A-4641-ABCB-0FE153050C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B805-C642-457E-A01C-E539BF3DE5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D993-D20A-4641-ABCB-0FE153050C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B805-C642-457E-A01C-E539BF3DE5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D993-D20A-4641-ABCB-0FE153050C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B805-C642-457E-A01C-E539BF3DE5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FD993-D20A-4641-ABCB-0FE153050C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5B805-C642-457E-A01C-E539BF3DE513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186363" y="93345"/>
            <a:ext cx="3880009" cy="12558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571500" y="1792129"/>
            <a:ext cx="4903946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3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539" y="2562701"/>
            <a:ext cx="25193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5483543" y="2069783"/>
            <a:ext cx="2702719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latin typeface="华文新魏" panose="02010800040101010101" pitchFamily="2" charset="-122"/>
              </a:rPr>
              <a:t>知识产权声明</a:t>
            </a:r>
            <a:endParaRPr lang="zh-CN" altLang="en-US" sz="3000" b="1">
              <a:latin typeface="华文新魏" panose="02010800040101010101" pitchFamily="2" charset="-122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6363" y="93345"/>
            <a:ext cx="3880009" cy="125587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4794" y="311150"/>
          <a:ext cx="9026152" cy="6007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4220"/>
                <a:gridCol w="7011932"/>
              </a:tblGrid>
              <a:tr h="27622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3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4000" b="1" i="0" kern="100" dirty="0">
                          <a:solidFill>
                            <a:srgbClr val="FFC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语言知识</a:t>
                      </a:r>
                      <a:endParaRPr lang="zh-CN" altLang="en-US" sz="4000" b="1" kern="100" dirty="0">
                        <a:solidFill>
                          <a:srgbClr val="FFC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 hMerge="1">
                  <a:tcPr/>
                </a:tc>
              </a:tr>
              <a:tr h="142903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800" b="1" i="0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重难点词</a:t>
                      </a:r>
                      <a:endParaRPr lang="zh-CN" altLang="en-US" sz="2800" b="1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3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kern="10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spark</a:t>
                      </a:r>
                      <a:r>
                        <a:rPr lang="zh-CN" altLang="en-US" sz="2000" b="0" i="0" kern="10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引起、导致</a:t>
                      </a:r>
                      <a:r>
                        <a:rPr lang="en-US" altLang="zh-CN" sz="2000" b="0" i="0" kern="10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, </a:t>
                      </a:r>
                      <a:r>
                        <a:rPr lang="en-US" sz="2000" b="0" i="0" kern="10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undress</a:t>
                      </a:r>
                      <a:r>
                        <a:rPr lang="zh-CN" altLang="en-US" sz="2000" b="0" i="0" kern="10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脱去</a:t>
                      </a:r>
                      <a:r>
                        <a:rPr lang="en-US" altLang="zh-CN" sz="2000" b="0" i="0" kern="10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...</a:t>
                      </a:r>
                      <a:r>
                        <a:rPr lang="zh-CN" altLang="en-US" sz="2000" b="0" i="0" kern="10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的衣服</a:t>
                      </a:r>
                      <a:r>
                        <a:rPr lang="en-US" altLang="zh-CN" sz="2000" b="0" i="0" kern="10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, </a:t>
                      </a:r>
                      <a:r>
                        <a:rPr lang="en-US" sz="2000" b="0" i="0" kern="10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minimize</a:t>
                      </a:r>
                      <a:r>
                        <a:rPr lang="zh-CN" altLang="en-US" sz="2000" b="0" i="0" kern="10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最小化</a:t>
                      </a:r>
                      <a:r>
                        <a:rPr lang="en-US" altLang="zh-CN" sz="2000" b="0" i="0" kern="10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, </a:t>
                      </a:r>
                      <a:r>
                        <a:rPr lang="en-US" sz="2000" b="0" i="0" kern="10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candidate</a:t>
                      </a:r>
                      <a:r>
                        <a:rPr lang="zh-CN" altLang="en-US" sz="2000" b="0" i="0" kern="10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候选人</a:t>
                      </a:r>
                      <a:r>
                        <a:rPr lang="en-US" altLang="zh-CN" sz="2000" b="0" i="0" kern="10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, </a:t>
                      </a:r>
                      <a:r>
                        <a:rPr lang="en-US" sz="2000" b="0" i="0" kern="10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innocuous</a:t>
                      </a:r>
                      <a:r>
                        <a:rPr lang="zh-CN" altLang="en-US" sz="2000" b="0" i="0" kern="10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无伤大雅的</a:t>
                      </a:r>
                      <a:r>
                        <a:rPr lang="en-US" altLang="zh-CN" sz="2000" b="0" i="0" kern="10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, </a:t>
                      </a:r>
                      <a:r>
                        <a:rPr lang="en-US" sz="2000" b="0" i="0" kern="10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problematic</a:t>
                      </a:r>
                      <a:r>
                        <a:rPr lang="zh-CN" altLang="en-US" sz="2000" b="0" i="0" kern="10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难对付的，有问题的</a:t>
                      </a:r>
                      <a:r>
                        <a:rPr lang="en-US" altLang="zh-CN" sz="2000" b="0" i="0" kern="10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, </a:t>
                      </a:r>
                      <a:r>
                        <a:rPr lang="en-US" sz="2000" b="0" i="0" kern="10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identifiable</a:t>
                      </a:r>
                      <a:r>
                        <a:rPr lang="zh-CN" altLang="en-US" sz="2000" b="0" i="0" kern="10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可识别的</a:t>
                      </a:r>
                      <a:r>
                        <a:rPr lang="en-US" altLang="zh-CN" sz="2000" b="0" i="0" kern="10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,</a:t>
                      </a:r>
                      <a:r>
                        <a:rPr lang="zh-CN" altLang="en-US" sz="2000" b="0" i="0" kern="10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可辨认的 </a:t>
                      </a:r>
                      <a:endParaRPr lang="zh-CN" altLang="en-US" sz="2000" b="0" i="0" kern="100" dirty="0">
                        <a:solidFill>
                          <a:schemeClr val="tx1"/>
                        </a:solidFill>
                        <a:effectLst/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</a:tr>
              <a:tr h="141103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800" b="1" i="0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重难点词块</a:t>
                      </a:r>
                      <a:endParaRPr lang="zh-CN" altLang="en-US" sz="2800" b="1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3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kern="100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without one’s permission</a:t>
                      </a:r>
                      <a:r>
                        <a:rPr lang="zh-CN" altLang="en-US" sz="2000" b="0" i="0" kern="100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未经允许</a:t>
                      </a:r>
                      <a:r>
                        <a:rPr lang="en-US" altLang="zh-CN" sz="2000" b="0" i="0" kern="100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, </a:t>
                      </a:r>
                      <a:r>
                        <a:rPr lang="en-US" sz="2000" b="0" i="0" kern="100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focus on</a:t>
                      </a:r>
                      <a:r>
                        <a:rPr lang="zh-CN" altLang="en-US" sz="2000" b="0" i="0" kern="100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聚焦于</a:t>
                      </a:r>
                      <a:r>
                        <a:rPr lang="en-US" altLang="zh-CN" sz="2000" b="0" i="0" kern="100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, </a:t>
                      </a:r>
                      <a:r>
                        <a:rPr lang="en-US" sz="2000" b="0" i="0" kern="100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identity theft</a:t>
                      </a:r>
                      <a:r>
                        <a:rPr lang="zh-CN" altLang="en-US" sz="2000" b="0" i="0" kern="100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身份盗窃</a:t>
                      </a:r>
                      <a:r>
                        <a:rPr lang="en-US" altLang="zh-CN" sz="2000" b="0" i="0" kern="100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, </a:t>
                      </a:r>
                      <a:r>
                        <a:rPr lang="en-US" sz="2000" b="0" i="0" kern="100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link...to...</a:t>
                      </a:r>
                      <a:r>
                        <a:rPr lang="zh-CN" altLang="en-US" sz="2000" b="0" i="0" kern="100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和</a:t>
                      </a:r>
                      <a:r>
                        <a:rPr lang="en-US" altLang="zh-CN" sz="2000" b="0" i="0" kern="100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...</a:t>
                      </a:r>
                      <a:r>
                        <a:rPr lang="zh-CN" altLang="en-US" sz="2000" b="0" i="0" kern="100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有关联</a:t>
                      </a:r>
                      <a:r>
                        <a:rPr lang="en-US" altLang="zh-CN" sz="2000" b="0" i="0" kern="100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, </a:t>
                      </a:r>
                      <a:r>
                        <a:rPr lang="en-US" sz="2000" b="0" i="0" kern="100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parental struggle</a:t>
                      </a:r>
                      <a:r>
                        <a:rPr lang="zh-CN" altLang="en-US" sz="2000" b="0" i="0" kern="100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父母的苦恼</a:t>
                      </a:r>
                      <a:endParaRPr lang="zh-CN" altLang="en-US" sz="2000" b="0" i="0" kern="100" dirty="0">
                        <a:solidFill>
                          <a:srgbClr val="000000"/>
                        </a:solidFill>
                        <a:effectLst/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</a:tr>
              <a:tr h="160217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3200" b="1" i="0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写作句型</a:t>
                      </a:r>
                      <a:endParaRPr lang="zh-CN" altLang="en-US" sz="3200" b="1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/>
                        <a:buAutoNum type="arabicPeriod"/>
                      </a:pPr>
                      <a:r>
                        <a:rPr lang="en-US" sz="2000" b="0" i="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These words, </a:t>
                      </a:r>
                      <a:r>
                        <a:rPr lang="en-US" sz="2000" b="0" i="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posted </a:t>
                      </a:r>
                      <a:r>
                        <a:rPr lang="en-US" sz="2000" b="0" i="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on </a:t>
                      </a:r>
                      <a:r>
                        <a:rPr lang="en-US" sz="2000" b="0" i="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Instagram</a:t>
                      </a:r>
                      <a:r>
                        <a:rPr lang="en-US" sz="2000" b="0" i="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by a 14-year-old child Grace in response to an image of her </a:t>
                      </a:r>
                      <a:r>
                        <a:rPr lang="en-US" sz="2000" b="0" i="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shared by</a:t>
                      </a:r>
                      <a:r>
                        <a:rPr lang="en-US" sz="2000" b="0" i="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her mom have sparked again the debate over </a:t>
                      </a:r>
                      <a:r>
                        <a:rPr lang="en-US" sz="2000" b="0" i="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whether</a:t>
                      </a:r>
                      <a:r>
                        <a:rPr lang="en-US" sz="2000" b="0" i="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it is ever OK to put pictures of your children online.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/>
                        <a:buAutoNum type="arabicPeriod"/>
                      </a:pPr>
                      <a:r>
                        <a:rPr lang="en-US" sz="2000" b="0" i="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Even seemingly innocuous photos may become a source of mind in the future, </a:t>
                      </a:r>
                      <a:r>
                        <a:rPr lang="en-US" sz="2000" b="0" i="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depending on</a:t>
                      </a:r>
                      <a:r>
                        <a:rPr lang="en-US" sz="2000" b="0" i="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your child’s struggle or your changing relationship with them.</a:t>
                      </a:r>
                      <a:endParaRPr lang="en-US" sz="2000" b="0" i="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39700" y="510540"/>
          <a:ext cx="8839200" cy="6231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205"/>
                <a:gridCol w="1387475"/>
                <a:gridCol w="1657350"/>
                <a:gridCol w="5297170"/>
              </a:tblGrid>
              <a:tr h="74549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题号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答案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命题类型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干扰选项剖析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</a:tr>
              <a:tr h="10972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36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response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考查名词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just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妈妈发了带有孩子照片的朋友圈，对此事儿子做出的回应。comment表示评论，不符合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</a:tr>
              <a:tr h="14630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37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debate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考查名词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just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situation情况、状况，inspiration激励，doubt怀疑，都与情景不符。这里讲的是此行为引发了网友的热议，所以B符合情节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</a:tr>
              <a:tr h="10972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38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compliant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考查名词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just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此处讲述的当事人对此事的“抱怨”，并不是一种答复（reply），结果（result），更不是一个问题（question）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</a:tr>
              <a:tr h="7315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39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digital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考查形容词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just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该篇文章的主要议题是网络晒娃，所以应该是digital方面的信息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</a:tr>
              <a:tr h="10972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40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uploaded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考查动词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just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由第一段信息词post, online，以及该空句中的Facebook，得出应该是upload，上传照片到网上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95580" y="71120"/>
            <a:ext cx="41605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400" b="1" dirty="0" smtClean="0">
                <a:solidFill>
                  <a:srgbClr val="00B050"/>
                </a:solidFill>
                <a:sym typeface="+mn-ea"/>
              </a:rPr>
              <a:t>3. </a:t>
            </a:r>
            <a:r>
              <a:rPr lang="zh-CN" altLang="en-US" sz="2400" b="1" dirty="0" smtClean="0">
                <a:solidFill>
                  <a:srgbClr val="00B050"/>
                </a:solidFill>
                <a:sym typeface="+mn-ea"/>
              </a:rPr>
              <a:t>根据</a:t>
            </a:r>
            <a:r>
              <a:rPr lang="zh-CN" altLang="en-US" sz="2400" b="1" dirty="0">
                <a:solidFill>
                  <a:srgbClr val="00B050"/>
                </a:solidFill>
                <a:sym typeface="+mn-ea"/>
              </a:rPr>
              <a:t>上下文情境，推断选项</a:t>
            </a:r>
            <a:endParaRPr lang="zh-CN" altLang="en-US" sz="2400" b="1" dirty="0">
              <a:solidFill>
                <a:srgbClr val="00B050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51130" y="121920"/>
          <a:ext cx="8818880" cy="6427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305"/>
                <a:gridCol w="1350010"/>
                <a:gridCol w="1693545"/>
                <a:gridCol w="5113020"/>
              </a:tblGrid>
              <a:tr h="10985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题号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答案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命题类型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干扰选项剖析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</a:tr>
              <a:tr h="1098550">
                <a:tc>
                  <a:txBody>
                    <a:bodyPr/>
                    <a:p>
                      <a:pPr indent="0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41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focus on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考查名词短语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just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base on 以......为基础, focus on 聚焦于，关注, depend on依赖于, decide on据......做出决定。根据下文内容，应该是关注哪些方面的内容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</a:tr>
              <a:tr h="610870">
                <a:tc>
                  <a:txBody>
                    <a:bodyPr/>
                    <a:p>
                      <a:pPr indent="0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42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safety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考查名词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just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根据下文的理解，为了安全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</a:tr>
              <a:tr h="1098550">
                <a:tc>
                  <a:txBody>
                    <a:bodyPr/>
                    <a:p>
                      <a:pPr indent="0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43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advice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上下文情境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just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根据上文，这应该是怎么做，属于建议。所以选advice。Action是行为，answer是回答问题，technique与文章主题不符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</a:tr>
              <a:tr h="1098550">
                <a:tc>
                  <a:txBody>
                    <a:bodyPr/>
                    <a:p>
                      <a:pPr indent="0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44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identifiable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考查形容词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just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Agreeable可接受的，可同意的, memorable值得纪念的, reliable可信赖的。校服和定位容易让不轨之人发现你的身份，所以C合适,而且</a:t>
                      </a:r>
                      <a:r>
                        <a:rPr lang="zh-CN" alt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与</a:t>
                      </a: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下文出现identity theft的内容</a:t>
                      </a:r>
                      <a:r>
                        <a:rPr lang="zh-CN" alt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相符</a:t>
                      </a: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</a:tr>
              <a:tr h="1098550">
                <a:tc>
                  <a:txBody>
                    <a:bodyPr/>
                    <a:p>
                      <a:pPr indent="0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45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minimize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考查动词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just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这些建议是为了保护人物的，所以要把风险降到最低，最小化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40335" y="343535"/>
          <a:ext cx="8818880" cy="6388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305"/>
                <a:gridCol w="1350010"/>
                <a:gridCol w="1693545"/>
                <a:gridCol w="5113020"/>
              </a:tblGrid>
              <a:tr h="10985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题号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答案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命题类型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干扰选项剖析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</a:tr>
              <a:tr h="1143000">
                <a:tc>
                  <a:txBody>
                    <a:bodyPr/>
                    <a:p>
                      <a:pPr indent="0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46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strict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考查形容词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just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为了保护个人信息安全，密码就要设置的很强，此处对应这个意思是strict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</a:tr>
              <a:tr h="610870">
                <a:tc>
                  <a:txBody>
                    <a:bodyPr/>
                    <a:p>
                      <a:pPr indent="0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47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harder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考查形容词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just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根据上文得知，是为了让identity theft降低到最小，所以应该是增加被窃的难度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</a:tr>
              <a:tr h="1098550">
                <a:tc>
                  <a:txBody>
                    <a:bodyPr/>
                    <a:p>
                      <a:pPr indent="0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48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amusing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考查形容词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just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父母把孩子照片发网上是因为觉得搞笑，有趣。Annoying令人懊恼的；satisfying令人满意的；amazing令人震惊的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</a:tr>
              <a:tr h="1098550">
                <a:tc>
                  <a:txBody>
                    <a:bodyPr/>
                    <a:p>
                      <a:pPr indent="0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49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seek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考查动词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just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Recall回想；research研究；explore探索；当公司寻求候选人的时候，要去考虑一下</a:t>
                      </a:r>
                      <a:r>
                        <a:rPr lang="zh-CN" alt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有些</a:t>
                      </a: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公司会如何看待这些照片，故选seek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</a:tr>
              <a:tr h="1098550">
                <a:tc>
                  <a:txBody>
                    <a:bodyPr/>
                    <a:p>
                      <a:pPr indent="0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view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考查动词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just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同上49题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51130" y="121920"/>
          <a:ext cx="8818880" cy="6427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305"/>
                <a:gridCol w="1428115"/>
                <a:gridCol w="1615440"/>
                <a:gridCol w="5113020"/>
              </a:tblGrid>
              <a:tr h="10985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题号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答案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命题类型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干扰选项剖析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</a:tr>
              <a:tr h="1098550">
                <a:tc>
                  <a:txBody>
                    <a:bodyPr/>
                    <a:p>
                      <a:pPr indent="0" fontAlgn="auto">
                        <a:lnSpc>
                          <a:spcPts val="26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51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fontAlgn="auto">
                        <a:lnSpc>
                          <a:spcPts val="26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conflict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fontAlgn="auto">
                        <a:lnSpc>
                          <a:spcPts val="26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考查名词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just" fontAlgn="auto">
                        <a:lnSpc>
                          <a:spcPts val="26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根据文章主题，这些照片将来会产生冲突，意见不一，故选conflict。struggle挣扎，disagreement不同意，harmony和谐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</a:tr>
              <a:tr h="610870">
                <a:tc>
                  <a:txBody>
                    <a:bodyPr/>
                    <a:p>
                      <a:pPr indent="0" fontAlgn="auto">
                        <a:lnSpc>
                          <a:spcPts val="26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52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fontAlgn="auto">
                        <a:lnSpc>
                          <a:spcPts val="26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personality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fontAlgn="auto">
                        <a:lnSpc>
                          <a:spcPts val="26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考查名词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just" fontAlgn="auto">
                        <a:lnSpc>
                          <a:spcPts val="26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产生冲突的原因是孩子的性格不一样，故选personality。Mind思想，interest兴趣，wisdom睿智。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</a:tr>
              <a:tr h="1098550">
                <a:tc>
                  <a:txBody>
                    <a:bodyPr/>
                    <a:p>
                      <a:pPr indent="0" fontAlgn="auto">
                        <a:lnSpc>
                          <a:spcPts val="26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53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fontAlgn="auto">
                        <a:lnSpc>
                          <a:spcPts val="26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problematic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fontAlgn="auto">
                        <a:lnSpc>
                          <a:spcPts val="26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考查形容词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just" fontAlgn="auto">
                        <a:lnSpc>
                          <a:spcPts val="26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从下文中的embarrassing得出，应该会导致更多问题，故选problematic。Fun有趣的, impressive印象深刻的, guilty内疚的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</a:tr>
              <a:tr h="1098550">
                <a:tc>
                  <a:txBody>
                    <a:bodyPr/>
                    <a:p>
                      <a:pPr indent="0" fontAlgn="auto">
                        <a:lnSpc>
                          <a:spcPts val="26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54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fontAlgn="auto">
                        <a:lnSpc>
                          <a:spcPts val="26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support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fontAlgn="auto">
                        <a:lnSpc>
                          <a:spcPts val="26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考查动词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just" fontAlgn="auto">
                        <a:lnSpc>
                          <a:spcPts val="26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许多家长很重视网上关于分享育儿困难带来的支持。Reward回报，appeal呼吁，remark评论。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</a:tr>
              <a:tr h="1098550">
                <a:tc>
                  <a:txBody>
                    <a:bodyPr/>
                    <a:p>
                      <a:pPr indent="0" fontAlgn="auto">
                        <a:lnSpc>
                          <a:spcPts val="26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55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fontAlgn="auto">
                        <a:lnSpc>
                          <a:spcPts val="26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thank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fontAlgn="auto">
                        <a:lnSpc>
                          <a:spcPts val="26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考查动词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just" fontAlgn="auto">
                        <a:lnSpc>
                          <a:spcPts val="26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许多家长觉得这会有利于他育儿，但是孩子并不感恩父母的这种做法。Repay 付还，偿还，admire钦佩，refuse拒绝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7945" y="161925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266700"/>
            <a:r>
              <a:rPr lang="en-US" altLang="zh-CN" sz="24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Calibri" panose="020F0502020204030204" charset="0"/>
                <a:ea typeface="宋体" panose="02010600030101010101" pitchFamily="2" charset="-122"/>
              </a:rPr>
              <a:t>3. </a:t>
            </a:r>
            <a:r>
              <a:rPr lang="zh-CN" sz="24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Calibri" panose="020F0502020204030204" charset="0"/>
                <a:ea typeface="宋体" panose="02010600030101010101" pitchFamily="2" charset="-122"/>
              </a:rPr>
              <a:t>拔高立意，哲理性结尾</a:t>
            </a:r>
            <a:endParaRPr lang="zh-CN" altLang="en-US" sz="2400" b="1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3845" y="622300"/>
            <a:ext cx="8575675" cy="29457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 algn="just" fontAlgn="auto">
              <a:lnSpc>
                <a:spcPts val="3180"/>
              </a:lnSpc>
            </a:pPr>
            <a:r>
              <a:rPr lang="zh-CN" sz="2400" b="0">
                <a:latin typeface="Calibri" panose="020F0502020204030204" charset="0"/>
                <a:ea typeface="宋体" panose="02010600030101010101" pitchFamily="2" charset="-122"/>
              </a:rPr>
              <a:t>例</a:t>
            </a:r>
            <a:r>
              <a:rPr lang="en-US" sz="24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sz="2400" b="0">
                <a:latin typeface="Calibri" panose="020F0502020204030204" charset="0"/>
                <a:ea typeface="宋体" panose="02010600030101010101" pitchFamily="2" charset="-122"/>
              </a:rPr>
              <a:t>：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2016</a:t>
            </a:r>
            <a:r>
              <a:rPr lang="zh-CN" sz="2400" b="0">
                <a:ea typeface="宋体" panose="02010600030101010101" pitchFamily="2" charset="-122"/>
              </a:rPr>
              <a:t>年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r>
              <a:rPr lang="zh-CN" sz="2400" b="0">
                <a:ea typeface="宋体" panose="02010600030101010101" pitchFamily="2" charset="-122"/>
              </a:rPr>
              <a:t>月浙江省普通高校招生选考科目考试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I was just astonished at the question in my own ____53____. I was dumbfounded(</a:t>
            </a:r>
            <a:r>
              <a:rPr lang="zh-CN" sz="2400" b="0">
                <a:ea typeface="宋体" panose="02010600030101010101" pitchFamily="2" charset="-122"/>
              </a:rPr>
              <a:t>惊呆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) at the ____54____ of it. Yes, you can fool everyone else, but you cannot “fool the chickens,” because ____55____, you will find out, as the saying goes, “What goes around comes around.”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</a:rPr>
              <a:t>答案：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53-55: DBD</a:t>
            </a:r>
            <a:endParaRPr lang="en-US" altLang="en-US" sz="24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2032000" y="1232853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  <a:gridCol w="0"/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53.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life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job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case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mind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54.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explanation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significance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trick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example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55.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in this respect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in the end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in contrast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in addition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317500" y="3900805"/>
            <a:ext cx="8509000" cy="14605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>
            <a:spAutoFit/>
          </a:bodyPr>
          <a:p>
            <a:pPr indent="266700" fontAlgn="auto">
              <a:lnSpc>
                <a:spcPts val="3560"/>
              </a:lnSpc>
            </a:pPr>
            <a:r>
              <a:rPr lang="zh-CN" sz="2400" b="0">
                <a:latin typeface="Calibri" panose="020F0502020204030204" charset="0"/>
                <a:ea typeface="宋体" panose="02010600030101010101" pitchFamily="2" charset="-122"/>
              </a:rPr>
              <a:t>例析：我对于这个问题很震惊，对于这个重要性很惊讶。是的，我们可以愚弄任何其他人，但是你不能愚弄小鸡。最终你会发现正如谚语说的那样，</a:t>
            </a:r>
            <a:r>
              <a:rPr lang="zh-CN" sz="24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“一报还一报”。</a:t>
            </a:r>
            <a:endParaRPr lang="zh-CN" altLang="en-US" sz="2400" b="0"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7945" y="161925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266700"/>
            <a:r>
              <a:rPr lang="en-US" altLang="zh-CN" sz="24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Calibri" panose="020F0502020204030204" charset="0"/>
                <a:ea typeface="宋体" panose="02010600030101010101" pitchFamily="2" charset="-122"/>
              </a:rPr>
              <a:t>3. </a:t>
            </a:r>
            <a:r>
              <a:rPr lang="zh-CN" sz="24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Calibri" panose="020F0502020204030204" charset="0"/>
                <a:ea typeface="宋体" panose="02010600030101010101" pitchFamily="2" charset="-122"/>
              </a:rPr>
              <a:t>拔高立意，哲理性结尾</a:t>
            </a:r>
            <a:endParaRPr lang="zh-CN" altLang="en-US" sz="2400" b="1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1785" y="771525"/>
            <a:ext cx="8542655" cy="4154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 algn="just"/>
            <a:r>
              <a:rPr lang="zh-CN" sz="2400" b="0">
                <a:latin typeface="Calibri" panose="020F0502020204030204" charset="0"/>
                <a:ea typeface="宋体" panose="02010600030101010101" pitchFamily="2" charset="-122"/>
              </a:rPr>
              <a:t>例</a:t>
            </a:r>
            <a:r>
              <a:rPr lang="en-US" sz="24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sz="2400" b="0">
                <a:latin typeface="Calibri" panose="020F0502020204030204" charset="0"/>
                <a:ea typeface="宋体" panose="02010600030101010101" pitchFamily="2" charset="-122"/>
              </a:rPr>
              <a:t>：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201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zh-CN" sz="2400" b="0">
                <a:ea typeface="宋体" panose="02010600030101010101" pitchFamily="2" charset="-122"/>
              </a:rPr>
              <a:t>年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sz="2400" b="0">
                <a:ea typeface="宋体" panose="02010600030101010101" pitchFamily="2" charset="-122"/>
              </a:rPr>
              <a:t>月浙江省普通高校招生选考科目考试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So, try ____53____ your time with other work. This is why there is a ____5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____ that if you want something done, ask a ____5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____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person to do it.53.A. saving	B. filling up	C. giving up	D. trading54.A. message	B. story	C. saying	D. fact55.A. careful	B. busy	C. reliable	D. kind</a:t>
            </a:r>
            <a:endParaRPr lang="en-US" sz="2400" b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266700" algn="just"/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</a:rPr>
              <a:t>答案：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53-55: BCB    </a:t>
            </a:r>
            <a:endParaRPr lang="en-US" sz="24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endParaRPr lang="zh-CN" altLang="en-US" sz="24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3540" y="4557395"/>
            <a:ext cx="8343900" cy="82994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 anchor="t">
            <a:spAutoFit/>
          </a:bodyPr>
          <a:p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例析：作者根据自己的亲身经历得出：让自己忙起来，忙会让自己心想事成。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530" y="226060"/>
            <a:ext cx="438086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266700"/>
            <a:r>
              <a:rPr lang="en-US" altLang="zh-CN" sz="28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4. </a:t>
            </a:r>
            <a:r>
              <a:rPr lang="zh-CN" altLang="zh-CN" sz="28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顺其自然</a:t>
            </a:r>
            <a:r>
              <a:rPr lang="zh-CN" sz="28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，叙述性结尾</a:t>
            </a:r>
            <a:endParaRPr lang="zh-CN" altLang="en-US" sz="2800" b="1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76530" y="748030"/>
            <a:ext cx="8608695" cy="48310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p>
            <a:pPr indent="266700" algn="just" fontAlgn="auto">
              <a:lnSpc>
                <a:spcPts val="3080"/>
              </a:lnSpc>
            </a:pPr>
            <a:r>
              <a:rPr lang="zh-CN" sz="2400" b="0">
                <a:latin typeface="Calibri" panose="020F0502020204030204" charset="0"/>
                <a:ea typeface="宋体" panose="02010600030101010101" pitchFamily="2" charset="-122"/>
              </a:rPr>
              <a:t>例</a:t>
            </a:r>
            <a:r>
              <a:rPr lang="en-US" sz="24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sz="2400" b="0">
                <a:latin typeface="Calibri" panose="020F0502020204030204" charset="0"/>
                <a:ea typeface="宋体" panose="02010600030101010101" pitchFamily="2" charset="-122"/>
              </a:rPr>
              <a:t>：  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201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zh-CN" sz="2400" b="0">
                <a:ea typeface="宋体" panose="02010600030101010101" pitchFamily="2" charset="-122"/>
              </a:rPr>
              <a:t>年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sz="2400" b="0">
                <a:ea typeface="宋体" panose="02010600030101010101" pitchFamily="2" charset="-122"/>
              </a:rPr>
              <a:t>月浙江省普通高校招生选考科目考试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One day, the bombing stopped and the</a:t>
            </a:r>
            <a:r>
              <a:rPr lang="en-US" sz="2400" b="0" u="sng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52 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left. But the war was not over yet. Alia knew that if the books were to be safe, they must be </a:t>
            </a:r>
            <a:r>
              <a:rPr lang="en-US" sz="2400" b="0" u="sng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53 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again while the city was </a:t>
            </a:r>
            <a:r>
              <a:rPr lang="en-US" sz="2400" b="0" u="sng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54  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 So she hired a truck to bring all the books to the houses of friends in the suburbs(</a:t>
            </a:r>
            <a:r>
              <a:rPr lang="zh-CN" sz="2400" b="0">
                <a:solidFill>
                  <a:srgbClr val="000000"/>
                </a:solidFill>
                <a:ea typeface="宋体" panose="02010600030101010101" pitchFamily="2" charset="-122"/>
              </a:rPr>
              <a:t>郊区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). Now Alia waited for the war to end and </a:t>
            </a:r>
            <a:r>
              <a:rPr lang="en-US" sz="2400" b="0" u="sng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55 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peace and a new library.</a:t>
            </a:r>
            <a:endParaRPr lang="en-US" sz="2400" b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266700" algn="just" fontAlgn="auto">
              <a:lnSpc>
                <a:spcPts val="3080"/>
              </a:lnSpc>
            </a:pP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52. A. neighbours	B. soldiers	C. friends	D. customers</a:t>
            </a:r>
            <a:endParaRPr lang="en-US" sz="2400" b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266700" algn="just" fontAlgn="auto">
              <a:lnSpc>
                <a:spcPts val="3080"/>
              </a:lnSpc>
            </a:pP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53. A. sold		B. read		C. saved	D. moved</a:t>
            </a:r>
            <a:endParaRPr lang="en-US" sz="2400" b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266700" algn="just" fontAlgn="auto">
              <a:lnSpc>
                <a:spcPts val="3080"/>
              </a:lnSpc>
            </a:pP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54. A. occupied	B. bombed	C. quiet	D. busy</a:t>
            </a:r>
            <a:endParaRPr lang="en-US" sz="2400" b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266700" algn="just" fontAlgn="auto">
              <a:lnSpc>
                <a:spcPts val="3080"/>
              </a:lnSpc>
            </a:pP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55. A. dreamed of	B. believed in	C. cared about	D. looked for</a:t>
            </a:r>
            <a:endParaRPr lang="en-US" sz="2400" b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266700" algn="just" fontAlgn="auto">
              <a:lnSpc>
                <a:spcPts val="3080"/>
              </a:lnSpc>
            </a:pP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</a:rPr>
              <a:t>答案：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52-55: BDCA</a:t>
            </a:r>
            <a:endParaRPr lang="en-US" altLang="en-US" sz="24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76530" y="1001395"/>
            <a:ext cx="8675370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zh-CN" sz="2400" b="0">
                <a:latin typeface="Calibri" panose="020F0502020204030204" charset="0"/>
                <a:ea typeface="宋体" panose="02010600030101010101" pitchFamily="2" charset="-122"/>
              </a:rPr>
              <a:t>例</a:t>
            </a:r>
            <a:r>
              <a:rPr lang="en-US" sz="24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sz="2400" b="0">
                <a:latin typeface="Calibri" panose="020F0502020204030204" charset="0"/>
                <a:ea typeface="宋体" panose="02010600030101010101" pitchFamily="2" charset="-122"/>
              </a:rPr>
              <a:t>：  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201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zh-CN" sz="2400" b="0">
                <a:ea typeface="宋体" panose="02010600030101010101" pitchFamily="2" charset="-122"/>
              </a:rPr>
              <a:t>年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</a:rPr>
              <a:t>月</a:t>
            </a:r>
            <a:r>
              <a:rPr lang="zh-CN" sz="2400" b="0">
                <a:ea typeface="宋体" panose="02010600030101010101" pitchFamily="2" charset="-122"/>
              </a:rPr>
              <a:t>浙江省普通高校招生选考科目考试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T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 head of the 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language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school told the local newspaper that the school is going to send Harvold on a weekend   </a:t>
            </a:r>
            <a:r>
              <a:rPr lang="en-US" sz="2400" b="0" u="sng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53   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to Dublin with a friend, thanking him for his </a:t>
            </a:r>
            <a:r>
              <a:rPr lang="en-US" sz="2400" b="0" u="sng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54   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A local driving school has also offered him six </a:t>
            </a:r>
            <a:r>
              <a:rPr lang="en-US" sz="2400" b="0" u="sng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55   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driving lessons.53. A. project		B. trip		C. dinner	D. duty54. A. bravery		B. skill		C. quality	D. knowledge55. A. necessary   	B. easy		C. different	D. free 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</a:rPr>
              <a:t>答案：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53-55: BAD</a:t>
            </a:r>
            <a:endParaRPr lang="en-US" altLang="en-US" sz="24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6530" y="226060"/>
            <a:ext cx="438086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266700"/>
            <a:r>
              <a:rPr lang="en-US" altLang="zh-CN" sz="28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4. </a:t>
            </a:r>
            <a:r>
              <a:rPr lang="zh-CN" altLang="zh-CN" sz="28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顺其自然</a:t>
            </a:r>
            <a:r>
              <a:rPr lang="zh-CN" sz="28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，叙述性结尾</a:t>
            </a:r>
            <a:endParaRPr lang="zh-CN" altLang="en-US" sz="2800" b="1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5760" y="4917440"/>
            <a:ext cx="8642350" cy="82994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 sz="2400"/>
              <a:t>叙事类故事结尾要紧扣文章主题，不能偏离主题。只要</a:t>
            </a:r>
            <a:r>
              <a:rPr lang="zh-CN" altLang="en-US" sz="2400">
                <a:sym typeface="+mn-ea"/>
              </a:rPr>
              <a:t>理清</a:t>
            </a:r>
            <a:r>
              <a:rPr lang="zh-CN" altLang="en-US" sz="2400"/>
              <a:t>故事主要发展脉络，就可以降低解题难度。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12090" y="509905"/>
            <a:ext cx="8452485" cy="50412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 fontAlgn="auto">
              <a:lnSpc>
                <a:spcPts val="3860"/>
              </a:lnSpc>
            </a:pPr>
            <a:r>
              <a:rPr lang="en-US" sz="4000" b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Four tips for cloze tests</a:t>
            </a:r>
            <a:endParaRPr lang="en-US" sz="4000" b="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ts val="3860"/>
              </a:lnSpc>
            </a:pPr>
            <a:endParaRPr lang="en-US" sz="28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ts val="3860"/>
              </a:lnSpc>
            </a:pPr>
            <a:r>
              <a:rPr lang="en-US" sz="28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Tip 1:</a:t>
            </a:r>
            <a:r>
              <a:rPr lang="en-US" sz="28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Scan the whole passage to get the main idea and predict the possible development of the article.</a:t>
            </a:r>
            <a:endParaRPr lang="en-US" sz="28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ts val="3860"/>
              </a:lnSpc>
            </a:pPr>
            <a:r>
              <a:rPr lang="en-US" sz="28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Tip 2:</a:t>
            </a:r>
            <a:r>
              <a:rPr lang="en-US" sz="28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Choose the suitable words or phrases according to the context.</a:t>
            </a:r>
            <a:endParaRPr lang="en-US" sz="28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ts val="3860"/>
              </a:lnSpc>
            </a:pPr>
            <a:r>
              <a:rPr lang="en-US" sz="28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Tip 3</a:t>
            </a:r>
            <a:r>
              <a:rPr lang="zh-CN" sz="28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sz="28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Try to find the suitable words according to the hints in the context instead of hastening to settle on a word you are not sure of.</a:t>
            </a:r>
            <a:endParaRPr lang="en-US" sz="28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ts val="3860"/>
              </a:lnSpc>
            </a:pPr>
            <a:r>
              <a:rPr lang="en-US" sz="28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Tip 4:</a:t>
            </a:r>
            <a:r>
              <a:rPr lang="en-US" sz="28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Learn to distinguish some synonyms.</a:t>
            </a:r>
            <a:endParaRPr lang="en-US" altLang="en-US" sz="28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958" y="1268760"/>
            <a:ext cx="8892480" cy="19380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浙江省十校联盟</a:t>
            </a:r>
            <a:r>
              <a:rPr lang="en-US" altLang="zh-CN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2021</a:t>
            </a:r>
            <a:r>
              <a:rPr lang="zh-CN" alt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年</a:t>
            </a:r>
            <a:r>
              <a:rPr lang="en-US" altLang="zh-CN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zh-CN" alt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月高三联考</a:t>
            </a:r>
            <a:endParaRPr lang="en-US" altLang="zh-CN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altLang="zh-CN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zh-CN" alt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完形填空分析</a:t>
            </a:r>
            <a:endParaRPr lang="zh-CN" altLang="en-US" sz="4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11760" y="4941168"/>
            <a:ext cx="62456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浙江衢州第一中学  徐荣仙</a:t>
            </a:r>
            <a:endParaRPr lang="zh-CN" altLang="en-US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11051108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50" y="130810"/>
            <a:ext cx="8756015" cy="6619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8335" y="476672"/>
            <a:ext cx="8484209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is the photo from? What’ s it about?</a:t>
            </a:r>
            <a:endParaRPr lang="zh-CN" alt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4680520" cy="54452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8064" y="1412776"/>
            <a:ext cx="3674480" cy="396938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Sharenting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–the act of parents sharing news and pictures of their kids online−is in the news after Gwyneth </a:t>
            </a:r>
            <a:r>
              <a:rPr lang="en-US" altLang="zh-C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Paltrow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posted a picture of her and her and her 14-year-old daughter Apple Martin skiing.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39466"/>
            <a:ext cx="3828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</a:rPr>
              <a:t>Different Opinions 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4165678" cy="561662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799422"/>
            <a:ext cx="4320480" cy="565391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39466"/>
            <a:ext cx="3828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</a:rPr>
              <a:t>Different Opinions 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14556"/>
            <a:ext cx="4176464" cy="57827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829702"/>
            <a:ext cx="4392488" cy="576764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9562" y="0"/>
            <a:ext cx="8784976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</a:rPr>
              <a:t>近</a:t>
            </a: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</a:rPr>
              <a:t>四年的浙江高考真题完形填空命题原则和特点</a:t>
            </a:r>
            <a:endParaRPr lang="zh-CN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49832" y="504745"/>
          <a:ext cx="8784980" cy="6341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8"/>
                <a:gridCol w="878498"/>
                <a:gridCol w="878498"/>
                <a:gridCol w="878498"/>
                <a:gridCol w="878498"/>
                <a:gridCol w="878498"/>
                <a:gridCol w="878498"/>
                <a:gridCol w="878498"/>
                <a:gridCol w="878498"/>
                <a:gridCol w="878498"/>
              </a:tblGrid>
              <a:tr h="589595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考查题型</a:t>
                      </a:r>
                      <a:endParaRPr lang="zh-CN" altLang="en-US" sz="20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2017.06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2017.11</a:t>
                      </a:r>
                      <a:endParaRPr lang="zh-CN" altLang="en-US" sz="20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2018.06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2018.11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2019.06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2020.01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2020.07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2021.01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十校联盟</a:t>
                      </a:r>
                      <a:endParaRPr lang="zh-CN" altLang="en-US" sz="20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</a:tr>
              <a:tr h="589595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语篇类型</a:t>
                      </a:r>
                      <a:endParaRPr lang="zh-CN" altLang="en-US" sz="20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记叙文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记叙文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记叙文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议论文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说明文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记叙文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记叙文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记叙文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说明文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</a:tr>
              <a:tr h="589595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主题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人与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社会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人与社会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人与自我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人与社会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人与社会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人与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自我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人与社会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人与社会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人与社会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</a:tr>
              <a:tr h="589595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动词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8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8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10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6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10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7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9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7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</a:tr>
              <a:tr h="589595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名词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4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5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5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5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6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7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5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3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6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</a:tr>
              <a:tr h="589595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形容词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5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2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4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2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4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1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5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7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6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</a:tr>
              <a:tr h="589595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副词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1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1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3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1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1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</a:tr>
              <a:tr h="589595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连词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1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</a:tr>
              <a:tr h="589595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代词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</a:tr>
              <a:tr h="589595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短语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1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3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2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2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1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2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2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1</a:t>
                      </a:r>
                      <a:endParaRPr lang="zh-CN" altLang="en-US" sz="20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504" y="116632"/>
            <a:ext cx="8856984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</a:rPr>
              <a:t>浙江省十校联盟</a:t>
            </a:r>
            <a:r>
              <a:rPr lang="en-US" altLang="zh-CN" sz="3200" b="1" dirty="0">
                <a:solidFill>
                  <a:schemeClr val="accent6">
                    <a:lumMod val="75000"/>
                  </a:schemeClr>
                </a:solidFill>
              </a:rPr>
              <a:t>2021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</a:rPr>
              <a:t>年</a:t>
            </a:r>
            <a:r>
              <a:rPr lang="en-US" altLang="zh-CN" sz="32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</a:rPr>
              <a:t>月高三联考完形分析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1520" y="804190"/>
            <a:ext cx="8496944" cy="2830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ts val="3560"/>
              </a:lnSpc>
            </a:pPr>
            <a:r>
              <a:rPr lang="zh-CN" altLang="en-US" sz="2800" b="1" dirty="0" smtClean="0">
                <a:solidFill>
                  <a:srgbClr val="0070C0"/>
                </a:solidFill>
              </a:rPr>
              <a:t>一、分析</a:t>
            </a:r>
            <a:r>
              <a:rPr lang="zh-CN" altLang="en-US" sz="2800" b="1" dirty="0">
                <a:solidFill>
                  <a:srgbClr val="0070C0"/>
                </a:solidFill>
              </a:rPr>
              <a:t>主题语境、语篇和中心思想。</a:t>
            </a:r>
            <a:endParaRPr lang="zh-CN" altLang="en-US" sz="2800" b="1" dirty="0">
              <a:solidFill>
                <a:srgbClr val="0070C0"/>
              </a:solidFill>
            </a:endParaRPr>
          </a:p>
          <a:p>
            <a:pPr fontAlgn="auto">
              <a:lnSpc>
                <a:spcPts val="3560"/>
              </a:lnSpc>
            </a:pPr>
            <a:r>
              <a:rPr lang="zh-CN" altLang="en-US" sz="2800" dirty="0"/>
              <a:t>从近四年高考真题分析得知，本次十校联盟完形填空命题考查点的比例与高考基本一致。考查的语篇类型和主题也相符合。文章主要讲述当代比较普遍的一个社会现象：晒娃。对于这个现象孩子与父母的认知角度有差异。</a:t>
            </a:r>
            <a:endParaRPr lang="zh-CN" altLang="en-US" sz="2800" dirty="0"/>
          </a:p>
        </p:txBody>
      </p:sp>
      <p:sp>
        <p:nvSpPr>
          <p:cNvPr id="4" name="文本框 3"/>
          <p:cNvSpPr txBox="1"/>
          <p:nvPr/>
        </p:nvSpPr>
        <p:spPr>
          <a:xfrm>
            <a:off x="251460" y="4016375"/>
            <a:ext cx="8159115" cy="181483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p>
            <a:pPr marL="342900" indent="-342900">
              <a:buFont typeface="+mj-lt"/>
              <a:buAutoNum type="arabicPeriod"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What's the passage mainly about?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What's the common phenomenon?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two issues that make the public concerned?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6194" y="3328233"/>
            <a:ext cx="8712968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b="1" dirty="0" smtClean="0">
                <a:solidFill>
                  <a:srgbClr val="00B050"/>
                </a:solidFill>
              </a:rPr>
              <a:t>2. </a:t>
            </a:r>
            <a:r>
              <a:rPr lang="zh-CN" altLang="en-US" sz="2400" b="1" dirty="0" smtClean="0">
                <a:solidFill>
                  <a:srgbClr val="00B050"/>
                </a:solidFill>
              </a:rPr>
              <a:t>根据</a:t>
            </a:r>
            <a:r>
              <a:rPr lang="zh-CN" altLang="en-US" sz="2400" b="1" dirty="0">
                <a:solidFill>
                  <a:srgbClr val="00B050"/>
                </a:solidFill>
              </a:rPr>
              <a:t>上下文情境，推断选项</a:t>
            </a:r>
            <a:endParaRPr lang="zh-CN" altLang="en-US" sz="2400" b="1" dirty="0">
              <a:solidFill>
                <a:srgbClr val="00B050"/>
              </a:solidFill>
            </a:endParaRPr>
          </a:p>
          <a:p>
            <a:r>
              <a:rPr lang="zh-CN" altLang="en-US" sz="2400" dirty="0"/>
              <a:t>     现在的完形填空，主要考查学生的综合语言应用能力。尤其是基于情境理解，对不同词在情境下的正确使用。考生一方面要读懂上下文背景，另一方面要能辨析一些相似词。完形填空现在纯粹考语法的很少，主要是检测学生判断能力、逻辑思维能力和语言知识能力。但是，任何语言知识的检测在完形填空中都是建立在语境中的。脱离开语境，很多答案都是正确的。</a:t>
            </a:r>
            <a:endParaRPr lang="zh-CN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222602" y="188640"/>
            <a:ext cx="8388932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>
                <a:solidFill>
                  <a:srgbClr val="0070C0"/>
                </a:solidFill>
              </a:rPr>
              <a:t>二、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根据</a:t>
            </a:r>
            <a:r>
              <a:rPr lang="zh-CN" altLang="en-US" sz="2400" b="1" dirty="0">
                <a:solidFill>
                  <a:srgbClr val="0070C0"/>
                </a:solidFill>
              </a:rPr>
              <a:t>完形填空解题技巧，剖析命题特点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。</a:t>
            </a:r>
            <a:endParaRPr lang="en-US" altLang="zh-CN" sz="2400" b="1" dirty="0" smtClean="0">
              <a:solidFill>
                <a:srgbClr val="0070C0"/>
              </a:solidFill>
            </a:endParaRPr>
          </a:p>
          <a:p>
            <a:pPr lvl="0"/>
            <a:endParaRPr lang="zh-CN" altLang="en-US" sz="2400" b="1" dirty="0">
              <a:solidFill>
                <a:srgbClr val="0070C0"/>
              </a:solidFill>
            </a:endParaRPr>
          </a:p>
          <a:p>
            <a:pPr lvl="0"/>
            <a:r>
              <a:rPr lang="en-US" altLang="zh-CN" sz="2400" b="1" dirty="0" smtClean="0">
                <a:solidFill>
                  <a:srgbClr val="00B050"/>
                </a:solidFill>
              </a:rPr>
              <a:t>1. </a:t>
            </a:r>
            <a:r>
              <a:rPr lang="zh-CN" altLang="en-US" sz="2400" b="1" dirty="0" smtClean="0">
                <a:solidFill>
                  <a:srgbClr val="00B050"/>
                </a:solidFill>
              </a:rPr>
              <a:t>通读</a:t>
            </a:r>
            <a:r>
              <a:rPr lang="zh-CN" altLang="en-US" sz="2400" b="1" dirty="0">
                <a:solidFill>
                  <a:srgbClr val="00B050"/>
                </a:solidFill>
              </a:rPr>
              <a:t>整篇文章，理清文章话题</a:t>
            </a:r>
            <a:endParaRPr lang="zh-CN" altLang="en-US" sz="2400" b="1" dirty="0">
              <a:solidFill>
                <a:srgbClr val="00B050"/>
              </a:solidFill>
            </a:endParaRPr>
          </a:p>
          <a:p>
            <a:r>
              <a:rPr lang="zh-CN" altLang="en-US" sz="2400" dirty="0"/>
              <a:t>    根据近四年高考真题分析，完形填空主要语篇类型为记叙文、议论文和说明文，其中以记叙文为多。话题很广泛：爱</a:t>
            </a:r>
            <a:r>
              <a:rPr lang="en-US" altLang="zh-CN" sz="2400" dirty="0"/>
              <a:t>/</a:t>
            </a:r>
            <a:r>
              <a:rPr lang="zh-CN" altLang="en-US" sz="2400" dirty="0"/>
              <a:t>善良的传递、误解到理解、克服困境、身残志坚、人与自然和谐、小事件大哲理、励志故事等。考生如能抓住话题，有利于故事正确走向，不会出现片段型脱节或者偏离主题。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15008" y="188641"/>
          <a:ext cx="8749480" cy="6355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736"/>
                <a:gridCol w="6696744"/>
              </a:tblGrid>
              <a:tr h="73455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3600" b="1" i="0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语篇解读</a:t>
                      </a:r>
                      <a:endParaRPr lang="zh-CN" altLang="en-US" sz="3600" b="1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 hMerge="1">
                  <a:tcPr/>
                </a:tc>
              </a:tr>
              <a:tr h="102837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3200" b="1" i="0" kern="100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关键词</a:t>
                      </a:r>
                      <a:endParaRPr lang="zh-CN" altLang="en-US" sz="32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3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post pictures online, parents, safety, conflict</a:t>
                      </a:r>
                      <a:endParaRPr lang="en-US" sz="2400" b="0" i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220365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3200" b="1" i="0" kern="100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主旨概要</a:t>
                      </a:r>
                      <a:endParaRPr lang="zh-CN" altLang="en-US" sz="3200" b="1" i="0" kern="100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本文是一篇记叙文。讲述现在比较普遍的一种社会现象：父母晒娃照片导致孩子之间冲突的现象。文章分析了晒娃照片导致的一些安全隐患，和求职隐患。或许父母觉得有助于他们育儿，但是孩子不乐意，并不感恩父母的这种行为。</a:t>
                      </a:r>
                      <a:endParaRPr lang="zh-CN" altLang="en-US" sz="20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</a:tr>
              <a:tr h="238894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3200" b="1" i="0" kern="100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原文出处</a:t>
                      </a:r>
                      <a:endParaRPr lang="zh-CN" altLang="en-US" sz="32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500"/>
                        </a:lnSpc>
                      </a:pPr>
                      <a:r>
                        <a:rPr lang="zh-CN" altLang="en-US" sz="2000" b="0" i="0" kern="100" dirty="0">
                          <a:effectLst/>
                          <a:latin typeface="宋体" panose="02010600030101010101" pitchFamily="2" charset="-122"/>
                        </a:rPr>
                        <a:t>选自</a:t>
                      </a:r>
                      <a:r>
                        <a:rPr lang="zh-CN" altLang="en-US" sz="2000" b="0" kern="100" dirty="0">
                          <a:effectLst/>
                          <a:latin typeface="宋体" panose="02010600030101010101" pitchFamily="2" charset="-122"/>
                        </a:rPr>
                        <a:t>环球网</a:t>
                      </a:r>
                      <a:r>
                        <a:rPr lang="en-US" altLang="zh-CN" sz="2000" b="0" kern="100" dirty="0">
                          <a:effectLst/>
                          <a:latin typeface="宋体" panose="02010600030101010101" pitchFamily="2" charset="-122"/>
                        </a:rPr>
                        <a:t>2019</a:t>
                      </a:r>
                      <a:r>
                        <a:rPr lang="zh-CN" altLang="en-US" sz="2000" b="0" kern="100" dirty="0">
                          <a:effectLst/>
                          <a:latin typeface="宋体" panose="02010600030101010101" pitchFamily="2" charset="-122"/>
                        </a:rPr>
                        <a:t>年</a:t>
                      </a:r>
                      <a:r>
                        <a:rPr lang="en-US" altLang="zh-CN" sz="2000" b="0" kern="100" dirty="0">
                          <a:effectLst/>
                          <a:latin typeface="宋体" panose="02010600030101010101" pitchFamily="2" charset="-122"/>
                        </a:rPr>
                        <a:t>3</a:t>
                      </a:r>
                      <a:r>
                        <a:rPr lang="zh-CN" altLang="en-US" sz="2000" b="0" kern="100" dirty="0">
                          <a:effectLst/>
                          <a:latin typeface="宋体" panose="02010600030101010101" pitchFamily="2" charset="-122"/>
                        </a:rPr>
                        <a:t>月</a:t>
                      </a:r>
                      <a:r>
                        <a:rPr lang="en-US" altLang="zh-CN" sz="2000" b="0" kern="100" dirty="0">
                          <a:effectLst/>
                          <a:latin typeface="宋体" panose="02010600030101010101" pitchFamily="2" charset="-122"/>
                        </a:rPr>
                        <a:t>18</a:t>
                      </a:r>
                      <a:r>
                        <a:rPr lang="zh-CN" altLang="en-US" sz="2000" b="0" kern="100" dirty="0">
                          <a:effectLst/>
                          <a:latin typeface="宋体" panose="02010600030101010101" pitchFamily="2" charset="-122"/>
                        </a:rPr>
                        <a:t>日发的一个讨论话题引发的热议</a:t>
                      </a:r>
                      <a:r>
                        <a:rPr lang="zh-CN" altLang="en-US" sz="2000" b="0" i="0" kern="100" dirty="0">
                          <a:effectLst/>
                          <a:latin typeface="宋体" panose="02010600030101010101" pitchFamily="2" charset="-122"/>
                        </a:rPr>
                        <a:t>。</a:t>
                      </a:r>
                      <a:r>
                        <a:rPr lang="zh-CN" altLang="en-US" sz="2000" b="0" i="0" kern="100" spc="0" dirty="0">
                          <a:solidFill>
                            <a:srgbClr val="3C3C3D"/>
                          </a:solidFill>
                          <a:effectLst/>
                          <a:latin typeface="宋体" panose="02010600030101010101" pitchFamily="2" charset="-122"/>
                        </a:rPr>
                        <a:t>美国女星格温妮丝⋅帕特洛</a:t>
                      </a:r>
                      <a:r>
                        <a:rPr lang="en-US" altLang="zh-CN" sz="2000" b="0" i="0" kern="100" spc="0" dirty="0">
                          <a:solidFill>
                            <a:srgbClr val="3C3C3D"/>
                          </a:solidFill>
                          <a:effectLst/>
                          <a:latin typeface="宋体" panose="02010600030101010101" pitchFamily="2" charset="-122"/>
                        </a:rPr>
                        <a:t>(</a:t>
                      </a:r>
                      <a:r>
                        <a:rPr lang="en-US" altLang="zh-CN" sz="2000" b="0" i="0" kern="100" spc="0" dirty="0">
                          <a:solidFill>
                            <a:srgbClr val="3C3C3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Gwyneth </a:t>
                      </a:r>
                      <a:r>
                        <a:rPr lang="en-US" altLang="zh-CN" sz="2000" b="0" i="0" kern="100" spc="0" dirty="0" err="1">
                          <a:solidFill>
                            <a:srgbClr val="3C3C3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Paltrow</a:t>
                      </a:r>
                      <a:r>
                        <a:rPr lang="en-US" altLang="zh-CN" sz="2000" b="0" i="0" kern="100" spc="0" dirty="0">
                          <a:solidFill>
                            <a:srgbClr val="3C3C3D"/>
                          </a:solidFill>
                          <a:effectLst/>
                          <a:latin typeface="宋体" panose="02010600030101010101" pitchFamily="2" charset="-122"/>
                        </a:rPr>
                        <a:t>)</a:t>
                      </a:r>
                      <a:r>
                        <a:rPr lang="zh-CN" altLang="en-US" sz="2000" b="0" i="0" kern="100" spc="0" dirty="0">
                          <a:solidFill>
                            <a:srgbClr val="3C3C3D"/>
                          </a:solidFill>
                          <a:effectLst/>
                          <a:latin typeface="宋体" panose="02010600030101010101" pitchFamily="2" charset="-122"/>
                        </a:rPr>
                        <a:t>在网上晒出一张自己与女儿艾坡</a:t>
                      </a:r>
                      <a:r>
                        <a:rPr lang="en-US" altLang="zh-CN" sz="2000" b="0" i="0" kern="100" spc="0" dirty="0">
                          <a:solidFill>
                            <a:srgbClr val="3C3C3D"/>
                          </a:solidFill>
                          <a:effectLst/>
                          <a:latin typeface="宋体" panose="02010600030101010101" pitchFamily="2" charset="-122"/>
                        </a:rPr>
                        <a:t>(</a:t>
                      </a:r>
                      <a:r>
                        <a:rPr lang="en-US" altLang="zh-CN" sz="2000" b="0" i="0" kern="100" spc="0" dirty="0">
                          <a:solidFill>
                            <a:srgbClr val="3C3C3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Apple</a:t>
                      </a:r>
                      <a:r>
                        <a:rPr lang="en-US" altLang="zh-CN" sz="2000" b="0" i="0" kern="100" spc="0" dirty="0">
                          <a:solidFill>
                            <a:srgbClr val="3C3C3D"/>
                          </a:solidFill>
                          <a:effectLst/>
                          <a:latin typeface="宋体" panose="02010600030101010101" pitchFamily="2" charset="-122"/>
                        </a:rPr>
                        <a:t>)</a:t>
                      </a:r>
                      <a:r>
                        <a:rPr lang="zh-CN" altLang="en-US" sz="2000" b="0" i="0" kern="100" spc="0" dirty="0">
                          <a:solidFill>
                            <a:srgbClr val="3C3C3D"/>
                          </a:solidFill>
                          <a:effectLst/>
                          <a:latin typeface="宋体" panose="02010600030101010101" pitchFamily="2" charset="-122"/>
                        </a:rPr>
                        <a:t>的同框照后，却引发了一场父</a:t>
                      </a:r>
                      <a:r>
                        <a:rPr lang="zh-CN" altLang="en-US" sz="2000" b="0" i="0" spc="0" dirty="0">
                          <a:solidFill>
                            <a:srgbClr val="3C3C3D"/>
                          </a:solidFill>
                          <a:effectLst/>
                          <a:latin typeface="宋体" panose="02010600030101010101" pitchFamily="2" charset="-122"/>
                        </a:rPr>
                        <a:t>母该不该不经孩子许可就随意晒娃</a:t>
                      </a:r>
                      <a:r>
                        <a:rPr lang="zh-CN" altLang="en-US" sz="2000" b="0" i="0" kern="100" spc="0" dirty="0">
                          <a:solidFill>
                            <a:srgbClr val="3C3C3D"/>
                          </a:solidFill>
                          <a:effectLst/>
                          <a:latin typeface="宋体" panose="02010600030101010101" pitchFamily="2" charset="-122"/>
                        </a:rPr>
                        <a:t>的争论。</a:t>
                      </a:r>
                      <a:endParaRPr lang="zh-CN" altLang="en-US" sz="2000" dirty="0">
                        <a:effectLst/>
                        <a:latin typeface="Times New Roman" panose="02020603050405020304"/>
                      </a:endParaRPr>
                    </a:p>
                    <a:p>
                      <a:pPr>
                        <a:lnSpc>
                          <a:spcPts val="3500"/>
                        </a:lnSpc>
                      </a:pPr>
                      <a:r>
                        <a:rPr lang="en-US" altLang="zh-CN" sz="2000" b="0" kern="100" dirty="0">
                          <a:effectLst/>
                          <a:latin typeface="Times New Roman" panose="02020603050405020304"/>
                          <a:ea typeface="宋体" panose="02010600030101010101" pitchFamily="2" charset="-122"/>
                        </a:rPr>
                        <a:t>https://world.huanqiu.com/article/9CaKrnKjnb5</a:t>
                      </a:r>
                      <a:endParaRPr lang="zh-CN" altLang="en-US" sz="2000" dirty="0">
                        <a:effectLst/>
                        <a:latin typeface="Times New Roman" panose="02020603050405020304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smartTable{0261483d-d27d-4a28-97c4-612205fae5f2}"/>
</p:tagLst>
</file>

<file path=ppt/tags/tag2.xml><?xml version="1.0" encoding="utf-8"?>
<p:tagLst xmlns:p="http://schemas.openxmlformats.org/presentationml/2006/main">
  <p:tag name="KSO_WM_UNIT_TABLE_BEAUTIFY" val="smartTable{33a3c194-89ff-41e7-a9e2-4587919be170}"/>
</p:tagLst>
</file>

<file path=ppt/tags/tag3.xml><?xml version="1.0" encoding="utf-8"?>
<p:tagLst xmlns:p="http://schemas.openxmlformats.org/presentationml/2006/main">
  <p:tag name="KSO_WM_UNIT_TABLE_BEAUTIFY" val="smartTable{fa4c8a80-b9f6-4835-9659-da306bf9baf8}"/>
  <p:tag name="TABLE_ENDDRAG_ORIGIN_RECT" val="695*479"/>
  <p:tag name="TABLE_ENDDRAG_RECT" val="11*40*696*479"/>
</p:tagLst>
</file>

<file path=ppt/tags/tag4.xml><?xml version="1.0" encoding="utf-8"?>
<p:tagLst xmlns:p="http://schemas.openxmlformats.org/presentationml/2006/main">
  <p:tag name="KSO_WM_UNIT_TABLE_BEAUTIFY" val="smartTable{383b26c6-bb49-48ff-9cb1-5ae2bd2a1b29}"/>
  <p:tag name="TABLE_ENDDRAG_ORIGIN_RECT" val="694*519"/>
  <p:tag name="TABLE_ENDDRAG_RECT" val="11*9*694*519"/>
</p:tagLst>
</file>

<file path=ppt/tags/tag5.xml><?xml version="1.0" encoding="utf-8"?>
<p:tagLst xmlns:p="http://schemas.openxmlformats.org/presentationml/2006/main">
  <p:tag name="KSO_WM_UNIT_TABLE_BEAUTIFY" val="smartTable{383b26c6-bb49-48ff-9cb1-5ae2bd2a1b29}"/>
  <p:tag name="TABLE_ENDDRAG_ORIGIN_RECT" val="694*519"/>
  <p:tag name="TABLE_ENDDRAG_RECT" val="11*9*694*519"/>
</p:tagLst>
</file>

<file path=ppt/tags/tag6.xml><?xml version="1.0" encoding="utf-8"?>
<p:tagLst xmlns:p="http://schemas.openxmlformats.org/presentationml/2006/main">
  <p:tag name="KSO_WM_UNIT_TABLE_BEAUTIFY" val="smartTable{383b26c6-bb49-48ff-9cb1-5ae2bd2a1b29}"/>
  <p:tag name="TABLE_ENDDRAG_ORIGIN_RECT" val="694*519"/>
  <p:tag name="TABLE_ENDDRAG_RECT" val="11*9*694*51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5926</Words>
  <Application>WPS 演示</Application>
  <PresentationFormat>全屏显示(4:3)</PresentationFormat>
  <Paragraphs>552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Arial</vt:lpstr>
      <vt:lpstr>宋体</vt:lpstr>
      <vt:lpstr>Wingdings</vt:lpstr>
      <vt:lpstr>楷体</vt:lpstr>
      <vt:lpstr>Times New Roman</vt:lpstr>
      <vt:lpstr>Times New Roman</vt:lpstr>
      <vt:lpstr>Calibri</vt:lpstr>
      <vt:lpstr>Calibri</vt:lpstr>
      <vt:lpstr>微软雅黑</vt:lpstr>
      <vt:lpstr>Arial Unicode MS</vt:lpstr>
      <vt:lpstr>HelveticaNeue</vt:lpstr>
      <vt:lpstr>NumberOnly</vt:lpstr>
      <vt:lpstr>华文新魏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南山有谷堆</cp:lastModifiedBy>
  <cp:revision>18</cp:revision>
  <dcterms:created xsi:type="dcterms:W3CDTF">2021-03-19T06:50:00Z</dcterms:created>
  <dcterms:modified xsi:type="dcterms:W3CDTF">2021-03-23T02:27:58Z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