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handoutMasterIdLst>
    <p:handoutMasterId r:id="rId43"/>
  </p:handoutMasterIdLst>
  <p:sldIdLst>
    <p:sldId id="501" r:id="rId3"/>
    <p:sldId id="328" r:id="rId4"/>
    <p:sldId id="464" r:id="rId6"/>
    <p:sldId id="329" r:id="rId7"/>
    <p:sldId id="385" r:id="rId8"/>
    <p:sldId id="383" r:id="rId9"/>
    <p:sldId id="334" r:id="rId10"/>
    <p:sldId id="335" r:id="rId11"/>
    <p:sldId id="397" r:id="rId12"/>
    <p:sldId id="459" r:id="rId13"/>
    <p:sldId id="411" r:id="rId14"/>
    <p:sldId id="412" r:id="rId15"/>
    <p:sldId id="337" r:id="rId16"/>
    <p:sldId id="413" r:id="rId17"/>
    <p:sldId id="414" r:id="rId18"/>
    <p:sldId id="349" r:id="rId19"/>
    <p:sldId id="336" r:id="rId20"/>
    <p:sldId id="330" r:id="rId21"/>
    <p:sldId id="417" r:id="rId22"/>
    <p:sldId id="416" r:id="rId23"/>
    <p:sldId id="333" r:id="rId24"/>
    <p:sldId id="469" r:id="rId25"/>
    <p:sldId id="418" r:id="rId26"/>
    <p:sldId id="350" r:id="rId27"/>
    <p:sldId id="357" r:id="rId28"/>
    <p:sldId id="470" r:id="rId29"/>
    <p:sldId id="332" r:id="rId30"/>
    <p:sldId id="471" r:id="rId31"/>
    <p:sldId id="331" r:id="rId32"/>
    <p:sldId id="460" r:id="rId33"/>
    <p:sldId id="461" r:id="rId34"/>
    <p:sldId id="338" r:id="rId35"/>
    <p:sldId id="462" r:id="rId36"/>
    <p:sldId id="346" r:id="rId37"/>
    <p:sldId id="463" r:id="rId38"/>
    <p:sldId id="345" r:id="rId39"/>
    <p:sldId id="472" r:id="rId40"/>
    <p:sldId id="363" r:id="rId41"/>
    <p:sldId id="465" r:id="rId42"/>
  </p:sldIdLst>
  <p:sldSz cx="12192000" cy="6858000"/>
  <p:notesSz cx="6858000" cy="9144000"/>
  <p:embeddedFontLst>
    <p:embeddedFont>
      <p:font typeface="微软雅黑" panose="020B0503020204020204" pitchFamily="34" charset="-122"/>
      <p:regular r:id="rId48"/>
    </p:embeddedFont>
    <p:embeddedFont>
      <p:font typeface="仿宋" panose="02010609060101010101" pitchFamily="49" charset="-122"/>
      <p:regular r:id="rId49"/>
    </p:embeddedFont>
    <p:embeddedFont>
      <p:font typeface="黑体" panose="02010609060101010101" pitchFamily="49" charset="-122"/>
      <p:regular r:id="rId50"/>
    </p:embeddedFont>
    <p:embeddedFont>
      <p:font typeface="等线" panose="02010600030101010101" charset="-122"/>
      <p:regular r:id="rId51"/>
    </p:embeddedFont>
    <p:embeddedFont>
      <p:font typeface="Calibri" panose="020F0502020204030204" charset="0"/>
      <p:regular r:id="rId52"/>
      <p:bold r:id="rId53"/>
      <p:italic r:id="rId54"/>
      <p:boldItalic r:id="rId55"/>
    </p:embeddedFont>
    <p:embeddedFont>
      <p:font typeface="Calibri Light" panose="020F0302020204030204" charset="0"/>
      <p:regular r:id="rId56"/>
      <p:italic r:id="rId57"/>
    </p:embeddedFont>
    <p:embeddedFont>
      <p:font typeface="Calibri" panose="020F0502020204030204"/>
      <p:regular r:id="rId58"/>
      <p:bold r:id="rId59"/>
      <p:italic r:id="rId60"/>
      <p:boldItalic r:id="rId61"/>
    </p:embeddedFont>
    <p:embeddedFont>
      <p:font typeface="华文新魏" panose="02010800040101010101" pitchFamily="2" charset="-122"/>
      <p:regular r:id="rId6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2" clrIdx="0"/>
  <p:cmAuthor id="2" name="郭 合英" initials="郭"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FC3"/>
    <a:srgbClr val="E8E8E0"/>
    <a:srgbClr val="F6F6EE"/>
    <a:srgbClr val="FAD0D0"/>
    <a:srgbClr val="ABC2B6"/>
    <a:srgbClr val="F0EEEC"/>
    <a:srgbClr val="D5D2C0"/>
    <a:srgbClr val="E9E7E3"/>
    <a:srgbClr val="F4F3EF"/>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5" autoAdjust="0"/>
    <p:restoredTop sz="94660"/>
  </p:normalViewPr>
  <p:slideViewPr>
    <p:cSldViewPr snapToGrid="0">
      <p:cViewPr varScale="1">
        <p:scale>
          <a:sx n="85" d="100"/>
          <a:sy n="85" d="100"/>
        </p:scale>
        <p:origin x="828" y="114"/>
      </p:cViewPr>
      <p:guideLst>
        <p:guide orient="horz" pos="212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9" d="100"/>
          <a:sy n="69" d="100"/>
        </p:scale>
        <p:origin x="2412"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2" Type="http://schemas.openxmlformats.org/officeDocument/2006/relationships/font" Target="fonts/font15.fntdata"/><Relationship Id="rId61" Type="http://schemas.openxmlformats.org/officeDocument/2006/relationships/font" Target="fonts/font14.fntdata"/><Relationship Id="rId60" Type="http://schemas.openxmlformats.org/officeDocument/2006/relationships/font" Target="fonts/font13.fntdata"/><Relationship Id="rId6" Type="http://schemas.openxmlformats.org/officeDocument/2006/relationships/slide" Target="slides/slide3.xml"/><Relationship Id="rId59" Type="http://schemas.openxmlformats.org/officeDocument/2006/relationships/font" Target="fonts/font12.fntdata"/><Relationship Id="rId58" Type="http://schemas.openxmlformats.org/officeDocument/2006/relationships/font" Target="fonts/font11.fntdata"/><Relationship Id="rId57" Type="http://schemas.openxmlformats.org/officeDocument/2006/relationships/font" Target="fonts/font10.fntdata"/><Relationship Id="rId56" Type="http://schemas.openxmlformats.org/officeDocument/2006/relationships/font" Target="fonts/font9.fntdata"/><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notesMaster" Target="notesMasters/notesMaster1.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3EF472-1E2F-472C-AA9B-A5FFAF754844}"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EDA90E-2164-4BD5-80B4-BCD02FA54CB6}"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B3BB2-63D9-412B-9365-9C66B923D27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D2405-28F7-46CE-ACB9-EC157ABB24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55B3B-990C-4CB2-9E2A-8438FB3DDB7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3D2405-28F7-46CE-ACB9-EC157ABB24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A044052-8BDA-4E89-BBA8-E6402271241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E50B189-A0E0-478B-9830-F070B027241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044052-8BDA-4E89-BBA8-E6402271241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50B189-A0E0-478B-9830-F070B027241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044052-8BDA-4E89-BBA8-E6402271241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50B189-A0E0-478B-9830-F070B027241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44052-8BDA-4E89-BBA8-E6402271241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B189-A0E0-478B-9830-F070B027241D}" type="slidenum">
              <a:rPr lang="zh-CN" altLang="en-US" smtClean="0"/>
            </a:fld>
            <a:endParaRPr lang="zh-CN" altLang="en-US"/>
          </a:p>
        </p:txBody>
      </p:sp>
      <p:pic>
        <p:nvPicPr>
          <p:cNvPr id="8" name="图片 7" descr="水印"/>
          <p:cNvPicPr>
            <a:picLocks noChangeAspect="1"/>
          </p:cNvPicPr>
          <p:nvPr userDrawn="1"/>
        </p:nvPicPr>
        <p:blipFill>
          <a:blip r:embed="rId6"/>
          <a:stretch>
            <a:fillRect/>
          </a:stretch>
        </p:blipFill>
        <p:spPr>
          <a:xfrm>
            <a:off x="6923405"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21.GIF"/><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25.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27.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image" Target="../media/image32.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6.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4.xml"/><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23405"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3121291" y="304320"/>
            <a:ext cx="5405703" cy="523220"/>
          </a:xfrm>
          <a:prstGeom prst="rect">
            <a:avLst/>
          </a:prstGeom>
          <a:noFill/>
        </p:spPr>
        <p:txBody>
          <a:bodyPr wrap="square" rtlCol="0">
            <a:spAutoFit/>
          </a:bodyPr>
          <a:lstStyle/>
          <a:p>
            <a:pPr algn="ctr"/>
            <a:r>
              <a:rPr lang="zh-CN" altLang="en-US" sz="2800" dirty="0">
                <a:solidFill>
                  <a:srgbClr val="FF0000"/>
                </a:solidFill>
              </a:rPr>
              <a:t>词的运用方面</a:t>
            </a:r>
            <a:r>
              <a:rPr lang="en-US" altLang="zh-CN" sz="2800" dirty="0">
                <a:solidFill>
                  <a:srgbClr val="FF0000"/>
                </a:solidFill>
              </a:rPr>
              <a:t>----</a:t>
            </a:r>
            <a:r>
              <a:rPr lang="zh-CN" altLang="en-US" sz="2800" dirty="0">
                <a:solidFill>
                  <a:srgbClr val="FF0000"/>
                </a:solidFill>
              </a:rPr>
              <a:t>再举个例子</a:t>
            </a:r>
            <a:endParaRPr lang="en-US" altLang="zh-CN" sz="2800" dirty="0">
              <a:solidFill>
                <a:srgbClr val="FF0000"/>
              </a:solidFill>
            </a:endParaRPr>
          </a:p>
        </p:txBody>
      </p:sp>
      <p:pic>
        <p:nvPicPr>
          <p:cNvPr id="46" name="图片 45"/>
          <p:cNvPicPr>
            <a:picLocks noChangeAspect="1"/>
          </p:cNvPicPr>
          <p:nvPr/>
        </p:nvPicPr>
        <p:blipFill rotWithShape="1">
          <a:blip r:embed="rId1" cstate="print">
            <a:extLst>
              <a:ext uri="{28A0092B-C50C-407E-A947-70E740481C1C}">
                <a14:useLocalDpi xmlns:a14="http://schemas.microsoft.com/office/drawing/2010/main" val="0"/>
              </a:ext>
            </a:extLst>
          </a:blip>
          <a:srcRect r="-7866" b="47132"/>
          <a:stretch>
            <a:fillRect/>
          </a:stretch>
        </p:blipFill>
        <p:spPr>
          <a:xfrm>
            <a:off x="10643162" y="43180"/>
            <a:ext cx="1635971" cy="1480820"/>
          </a:xfrm>
          <a:prstGeom prst="rect">
            <a:avLst/>
          </a:prstGeom>
        </p:spPr>
      </p:pic>
      <p:pic>
        <p:nvPicPr>
          <p:cNvPr id="47" name="图片 46"/>
          <p:cNvPicPr>
            <a:picLocks noChangeAspect="1"/>
          </p:cNvPicPr>
          <p:nvPr/>
        </p:nvPicPr>
        <p:blipFill rotWithShape="1">
          <a:blip r:embed="rId1" cstate="print">
            <a:extLst>
              <a:ext uri="{28A0092B-C50C-407E-A947-70E740481C1C}">
                <a14:useLocalDpi xmlns:a14="http://schemas.microsoft.com/office/drawing/2010/main" val="0"/>
              </a:ext>
            </a:extLst>
          </a:blip>
          <a:srcRect r="-7866" b="47132"/>
          <a:stretch>
            <a:fillRect/>
          </a:stretch>
        </p:blipFill>
        <p:spPr>
          <a:xfrm>
            <a:off x="9693156" y="43180"/>
            <a:ext cx="1733081" cy="156872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13820" t="12913" r="12228" b="7112"/>
          <a:stretch>
            <a:fillRect/>
          </a:stretch>
        </p:blipFill>
        <p:spPr>
          <a:xfrm>
            <a:off x="135408" y="109122"/>
            <a:ext cx="1733082" cy="1282917"/>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804" t="4438" r="249" b="53301"/>
          <a:stretch>
            <a:fillRect/>
          </a:stretch>
        </p:blipFill>
        <p:spPr>
          <a:xfrm>
            <a:off x="652874" y="1392039"/>
            <a:ext cx="8897526" cy="5356839"/>
          </a:xfrm>
          <a:prstGeom prst="rect">
            <a:avLst/>
          </a:prstGeom>
        </p:spPr>
      </p:pic>
      <p:cxnSp>
        <p:nvCxnSpPr>
          <p:cNvPr id="21" name="直接连接符 20"/>
          <p:cNvCxnSpPr/>
          <p:nvPr/>
        </p:nvCxnSpPr>
        <p:spPr>
          <a:xfrm>
            <a:off x="6963090" y="2912533"/>
            <a:ext cx="20341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911070" y="4594578"/>
            <a:ext cx="21717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911070" y="3804356"/>
            <a:ext cx="9299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381027" y="5046134"/>
            <a:ext cx="7512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912936" y="6208890"/>
            <a:ext cx="8171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对话气泡: 椭圆形 41"/>
          <p:cNvSpPr/>
          <p:nvPr/>
        </p:nvSpPr>
        <p:spPr>
          <a:xfrm>
            <a:off x="7111108" y="1288298"/>
            <a:ext cx="2360450" cy="1232782"/>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tick</a:t>
            </a:r>
            <a:r>
              <a:rPr lang="zh-CN" altLang="en-US" sz="2400" dirty="0"/>
              <a:t>替换常用的</a:t>
            </a:r>
            <a:r>
              <a:rPr lang="en-US" altLang="zh-CN" sz="2400" dirty="0"/>
              <a:t>go</a:t>
            </a:r>
            <a:endParaRPr lang="zh-CN" altLang="en-US" sz="2400" dirty="0"/>
          </a:p>
        </p:txBody>
      </p:sp>
      <p:cxnSp>
        <p:nvCxnSpPr>
          <p:cNvPr id="43" name="直接连接符 42"/>
          <p:cNvCxnSpPr/>
          <p:nvPr/>
        </p:nvCxnSpPr>
        <p:spPr>
          <a:xfrm>
            <a:off x="6289384" y="5435600"/>
            <a:ext cx="1103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对话气泡: 椭圆形 43"/>
          <p:cNvSpPr/>
          <p:nvPr/>
        </p:nvSpPr>
        <p:spPr>
          <a:xfrm>
            <a:off x="5454035" y="1772359"/>
            <a:ext cx="3492150" cy="1656641"/>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turn to sb</a:t>
            </a:r>
            <a:r>
              <a:rPr lang="zh-CN" altLang="en-US" sz="2400" dirty="0"/>
              <a:t>替换常用的</a:t>
            </a:r>
            <a:r>
              <a:rPr lang="en-US" altLang="zh-CN" sz="2400" dirty="0"/>
              <a:t>ask sb. for help</a:t>
            </a:r>
            <a:endParaRPr lang="zh-CN" altLang="en-US" sz="2400" dirty="0"/>
          </a:p>
        </p:txBody>
      </p:sp>
      <p:sp>
        <p:nvSpPr>
          <p:cNvPr id="49" name="对话气泡: 椭圆形 48"/>
          <p:cNvSpPr/>
          <p:nvPr/>
        </p:nvSpPr>
        <p:spPr>
          <a:xfrm>
            <a:off x="5519813" y="2651343"/>
            <a:ext cx="3830968" cy="1561947"/>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cannot resist doing </a:t>
            </a:r>
            <a:r>
              <a:rPr lang="zh-CN" altLang="en-US" sz="2400" dirty="0"/>
              <a:t>替换常用的</a:t>
            </a:r>
            <a:r>
              <a:rPr lang="en-US" altLang="zh-CN" sz="2400" dirty="0"/>
              <a:t>cannot help doing</a:t>
            </a:r>
            <a:endParaRPr lang="zh-CN" altLang="en-US" sz="2400" dirty="0"/>
          </a:p>
        </p:txBody>
      </p:sp>
      <p:sp>
        <p:nvSpPr>
          <p:cNvPr id="50" name="对话气泡: 椭圆形 49"/>
          <p:cNvSpPr/>
          <p:nvPr/>
        </p:nvSpPr>
        <p:spPr>
          <a:xfrm>
            <a:off x="7813616" y="2944464"/>
            <a:ext cx="2790511" cy="1656641"/>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pierce</a:t>
            </a:r>
            <a:r>
              <a:rPr lang="zh-CN" altLang="en-US" sz="2400" dirty="0"/>
              <a:t>替换常用的</a:t>
            </a:r>
            <a:r>
              <a:rPr lang="en-US" altLang="zh-CN" sz="2400" dirty="0"/>
              <a:t>stab</a:t>
            </a:r>
            <a:endParaRPr lang="zh-CN" altLang="en-US" sz="2400" dirty="0"/>
          </a:p>
        </p:txBody>
      </p:sp>
      <p:sp>
        <p:nvSpPr>
          <p:cNvPr id="51" name="对话气泡: 椭圆形 50"/>
          <p:cNvSpPr/>
          <p:nvPr/>
        </p:nvSpPr>
        <p:spPr>
          <a:xfrm>
            <a:off x="5665195" y="3362101"/>
            <a:ext cx="3492150" cy="1656641"/>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dissect</a:t>
            </a:r>
            <a:r>
              <a:rPr lang="zh-CN" altLang="en-US" sz="2400" dirty="0"/>
              <a:t>替换常用的</a:t>
            </a:r>
            <a:r>
              <a:rPr lang="en-US" altLang="zh-CN" sz="2400" dirty="0"/>
              <a:t>burst/divide</a:t>
            </a:r>
            <a:endParaRPr lang="zh-CN" altLang="en-US" sz="2400" dirty="0"/>
          </a:p>
        </p:txBody>
      </p:sp>
      <p:sp>
        <p:nvSpPr>
          <p:cNvPr id="52" name="对话气泡: 椭圆形 51"/>
          <p:cNvSpPr/>
          <p:nvPr/>
        </p:nvSpPr>
        <p:spPr>
          <a:xfrm>
            <a:off x="2666591" y="4617147"/>
            <a:ext cx="4870092" cy="1241475"/>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beam</a:t>
            </a:r>
            <a:r>
              <a:rPr lang="zh-CN" altLang="en-US" sz="2400" dirty="0"/>
              <a:t>替换常用的</a:t>
            </a:r>
            <a:r>
              <a:rPr lang="en-US" altLang="zh-CN" sz="2400" dirty="0"/>
              <a:t>smile/laugh/look cheerful</a:t>
            </a:r>
            <a:endParaRPr lang="zh-CN" altLang="en-US" sz="2400" dirty="0"/>
          </a:p>
        </p:txBody>
      </p:sp>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2720" y="2196512"/>
            <a:ext cx="2168572" cy="476391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heel(1)">
                                      <p:cBhvr>
                                        <p:cTn id="33" dur="20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heel(1)">
                                      <p:cBhvr>
                                        <p:cTn id="38" dur="20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heel(1)">
                                      <p:cBhvr>
                                        <p:cTn id="43" dur="20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heel(1)">
                                      <p:cBhvr>
                                        <p:cTn id="48" dur="20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heel(1)">
                                      <p:cBhvr>
                                        <p:cTn id="53" dur="2000"/>
                                        <p:tgtEl>
                                          <p:spTgt spid="51"/>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heel(1)">
                                      <p:cBhvr>
                                        <p:cTn id="5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9"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033336" y="745191"/>
            <a:ext cx="8590547" cy="5632311"/>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 </a:t>
            </a:r>
            <a:r>
              <a:rPr lang="en-US" altLang="zh-CN" sz="2400" dirty="0">
                <a:latin typeface="Times New Roman" panose="02020603050405020304" pitchFamily="18" charset="0"/>
                <a:cs typeface="Times New Roman" panose="02020603050405020304" pitchFamily="18" charset="0"/>
                <a:sym typeface="+mn-ea"/>
              </a:rPr>
              <a:t>Inch by inch, I worked my fingers to the bone to </a:t>
            </a:r>
            <a:r>
              <a:rPr lang="en-US" altLang="zh-CN" sz="2400" u="sng" dirty="0">
                <a:latin typeface="Times New Roman" panose="02020603050405020304" pitchFamily="18" charset="0"/>
                <a:cs typeface="Times New Roman" panose="02020603050405020304" pitchFamily="18" charset="0"/>
                <a:sym typeface="+mn-ea"/>
              </a:rPr>
              <a:t>pull</a:t>
            </a:r>
            <a:r>
              <a:rPr lang="en-US" altLang="zh-CN" sz="2400" dirty="0">
                <a:latin typeface="Times New Roman" panose="02020603050405020304" pitchFamily="18" charset="0"/>
                <a:cs typeface="Times New Roman" panose="02020603050405020304" pitchFamily="18" charset="0"/>
                <a:sym typeface="+mn-ea"/>
              </a:rPr>
              <a:t> </a:t>
            </a:r>
            <a:endParaRPr lang="en-US" altLang="zh-CN" sz="2400" dirty="0">
              <a:latin typeface="Times New Roman" panose="02020603050405020304" pitchFamily="18" charset="0"/>
              <a:cs typeface="Times New Roman" panose="02020603050405020304" pitchFamily="18" charset="0"/>
              <a:sym typeface="+mn-ea"/>
            </a:endParaRPr>
          </a:p>
          <a:p>
            <a:r>
              <a:rPr lang="en-US" altLang="zh-CN" sz="2400" dirty="0">
                <a:latin typeface="Times New Roman" panose="02020603050405020304" pitchFamily="18" charset="0"/>
                <a:cs typeface="Times New Roman" panose="02020603050405020304" pitchFamily="18" charset="0"/>
                <a:sym typeface="+mn-ea"/>
              </a:rPr>
              <a:t>the pumpkin up, but in vain. </a:t>
            </a:r>
            <a:r>
              <a:rPr lang="en-US" altLang="zh-CN" sz="2400" b="0" i="0" dirty="0">
                <a:solidFill>
                  <a:srgbClr val="333333"/>
                </a:solidFill>
                <a:effectLst/>
                <a:latin typeface="Times New Roman" panose="02020603050405020304" pitchFamily="18" charset="0"/>
                <a:ea typeface="+mj-ea"/>
                <a:cs typeface="Times New Roman" panose="02020603050405020304" pitchFamily="18" charset="0"/>
              </a:rPr>
              <a:t>My brain didn’t work at that time.</a:t>
            </a:r>
            <a:endParaRPr lang="en-US" altLang="zh-CN" sz="2400" b="0" i="0" dirty="0">
              <a:solidFill>
                <a:srgbClr val="333333"/>
              </a:solidFill>
              <a:effectLst/>
              <a:latin typeface="Times New Roman" panose="02020603050405020304" pitchFamily="18" charset="0"/>
              <a:ea typeface="+mj-ea"/>
              <a:cs typeface="Times New Roman" panose="02020603050405020304" pitchFamily="18" charset="0"/>
            </a:endParaRPr>
          </a:p>
          <a:p>
            <a:r>
              <a:rPr lang="en-US" altLang="zh-CN" sz="2400" kern="0" dirty="0">
                <a:solidFill>
                  <a:sysClr val="windowText" lastClr="000000"/>
                </a:solidFill>
                <a:latin typeface="Times New Roman" panose="02020603050405020304" pitchFamily="18" charset="0"/>
                <a:cs typeface="Times New Roman" panose="02020603050405020304" pitchFamily="18" charset="0"/>
              </a:rPr>
              <a:t>I rued the day if only I hadn’t forced my head into the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pumpkin</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I had no choice but to turn to my family for help. My brother ,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John</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seized the pumpkin and pulled it over and over again, like a famer </a:t>
            </a:r>
            <a:r>
              <a:rPr lang="en-US" altLang="zh-CN" sz="2400" dirty="0">
                <a:latin typeface="Times New Roman" panose="02020603050405020304" pitchFamily="18" charset="0"/>
                <a:cs typeface="Times New Roman" panose="02020603050405020304" pitchFamily="18" charset="0"/>
                <a:sym typeface="+mn-ea"/>
              </a:rPr>
              <a:t>pulling a carrot form his garden,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but still in vain.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thrown into a world of  darkness and sank into despair. Just at that time, my </a:t>
            </a:r>
            <a:r>
              <a:rPr kumimoji="0" lang="en-US" altLang="zh-CN" sz="2400" b="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dad</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went downstairs, seeing my embarrassment, grinning from ear to ear. He swooped a knife and </a:t>
            </a:r>
            <a:r>
              <a:rPr lang="en-US" altLang="zh-CN" sz="2400" dirty="0">
                <a:latin typeface="Times New Roman" panose="02020603050405020304" pitchFamily="18" charset="0"/>
                <a:cs typeface="Times New Roman" panose="02020603050405020304" pitchFamily="18" charset="0"/>
                <a:sym typeface="+mn-ea"/>
              </a:rPr>
              <a:t>pierced the pumpkin with care. The pumpkin was dissected in two. </a:t>
            </a:r>
            <a:r>
              <a:rPr lang="en-US" altLang="zh-CN" sz="2400" b="0" i="0" dirty="0">
                <a:effectLst/>
                <a:latin typeface="Times New Roman" panose="02020603050405020304" pitchFamily="18" charset="0"/>
                <a:ea typeface="微软雅黑" panose="020B0503020204020204" pitchFamily="34" charset="-122"/>
                <a:cs typeface="Times New Roman" panose="02020603050405020304" pitchFamily="18" charset="0"/>
              </a:rPr>
              <a:t>I was full of the joys of spring instantly my father took the pumpkin away form my head.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I felt the air much fresher than ever before. During the time, m</a:t>
            </a:r>
            <a:r>
              <a:rPr lang="en-US" altLang="zh-CN" sz="2400" b="0" i="0" dirty="0">
                <a:effectLst/>
                <a:latin typeface="Times New Roman" panose="02020603050405020304" pitchFamily="18" charset="0"/>
                <a:ea typeface="微软雅黑" panose="020B0503020204020204" pitchFamily="34" charset="-122"/>
                <a:cs typeface="Times New Roman" panose="02020603050405020304" pitchFamily="18" charset="0"/>
              </a:rPr>
              <a:t>y mom was constantly filming the whole moment.</a:t>
            </a:r>
            <a:endParaRPr lang="zh-CN" altLang="en-US" sz="2400"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15599" y="4565580"/>
            <a:ext cx="1772260" cy="229242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7" y="103819"/>
            <a:ext cx="1808170" cy="2398215"/>
          </a:xfrm>
          <a:prstGeom prst="rect">
            <a:avLst/>
          </a:prstGeom>
        </p:spPr>
      </p:pic>
      <p:cxnSp>
        <p:nvCxnSpPr>
          <p:cNvPr id="9" name="直接连接符 8"/>
          <p:cNvCxnSpPr/>
          <p:nvPr/>
        </p:nvCxnSpPr>
        <p:spPr>
          <a:xfrm>
            <a:off x="3923557" y="2624667"/>
            <a:ext cx="59993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514091" y="4436533"/>
            <a:ext cx="31097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298966" y="4436533"/>
            <a:ext cx="31065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033336" y="3014134"/>
            <a:ext cx="3649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778744" y="65433"/>
            <a:ext cx="3663183"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句式的运用</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25" name="对话气泡: 椭圆形 24"/>
          <p:cNvSpPr/>
          <p:nvPr/>
        </p:nvSpPr>
        <p:spPr>
          <a:xfrm>
            <a:off x="3531369" y="995260"/>
            <a:ext cx="2181932" cy="1246438"/>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if only </a:t>
            </a:r>
            <a:r>
              <a:rPr lang="zh-CN" altLang="en-US" sz="2400" dirty="0"/>
              <a:t>引导的虚拟语气</a:t>
            </a:r>
            <a:endParaRPr lang="zh-CN" altLang="en-US" sz="2400" dirty="0"/>
          </a:p>
        </p:txBody>
      </p:sp>
      <p:sp>
        <p:nvSpPr>
          <p:cNvPr id="26" name="对话气泡: 椭圆形 25"/>
          <p:cNvSpPr/>
          <p:nvPr/>
        </p:nvSpPr>
        <p:spPr>
          <a:xfrm>
            <a:off x="1989970" y="995260"/>
            <a:ext cx="2308996" cy="1678995"/>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have no choice but to do </a:t>
            </a:r>
            <a:r>
              <a:rPr lang="en-US" altLang="zh-CN" sz="2400" dirty="0" err="1"/>
              <a:t>sth</a:t>
            </a:r>
            <a:r>
              <a:rPr lang="en-US" altLang="zh-CN" sz="2400" dirty="0"/>
              <a:t>. </a:t>
            </a:r>
            <a:r>
              <a:rPr lang="zh-CN" altLang="en-US" sz="2400" dirty="0"/>
              <a:t>的句型</a:t>
            </a:r>
            <a:endParaRPr lang="zh-CN" altLang="en-US" sz="2400" dirty="0"/>
          </a:p>
        </p:txBody>
      </p:sp>
      <p:sp>
        <p:nvSpPr>
          <p:cNvPr id="27" name="对话气泡: 椭圆形 26"/>
          <p:cNvSpPr/>
          <p:nvPr/>
        </p:nvSpPr>
        <p:spPr>
          <a:xfrm>
            <a:off x="4428403" y="2874859"/>
            <a:ext cx="2181932" cy="1246438"/>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非谓语</a:t>
            </a:r>
            <a:endParaRPr lang="zh-CN" altLang="en-US" sz="2400" dirty="0"/>
          </a:p>
        </p:txBody>
      </p:sp>
      <p:sp>
        <p:nvSpPr>
          <p:cNvPr id="28" name="对话气泡: 椭圆形 27"/>
          <p:cNvSpPr/>
          <p:nvPr/>
        </p:nvSpPr>
        <p:spPr>
          <a:xfrm>
            <a:off x="7914436" y="3007636"/>
            <a:ext cx="2181932" cy="1089017"/>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非谓语</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2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heel(1)">
                                      <p:cBhvr>
                                        <p:cTn id="30" dur="2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heel(1)">
                                      <p:cBhvr>
                                        <p:cTn id="35" dur="20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heel(1)">
                                      <p:cBhvr>
                                        <p:cTn id="4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490536" y="701990"/>
            <a:ext cx="8109284" cy="4524315"/>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the outset, I had an egg on my face due to</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an awkward dilemma.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However, 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told me with pride that the video filmed by her was so popular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that  it attracted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millions of followers and received a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thousand and one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likes. Hearing the news, I almost laughed 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off. Never in my wildest dreams was it the video that made me become a web celebrity, which made my jaw drop. Everywhere I went, there were millions of followers, asking for my signature and taking photos with them, which made me float on air. What an unforgettable Halloween for me!</a:t>
            </a:r>
            <a:endPar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37796" y="4587900"/>
            <a:ext cx="1684421" cy="1965612"/>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46" y="180473"/>
            <a:ext cx="1907933" cy="2450744"/>
          </a:xfrm>
          <a:prstGeom prst="rect">
            <a:avLst/>
          </a:prstGeom>
        </p:spPr>
      </p:pic>
      <p:cxnSp>
        <p:nvCxnSpPr>
          <p:cNvPr id="6" name="直接连接符 5"/>
          <p:cNvCxnSpPr/>
          <p:nvPr/>
        </p:nvCxnSpPr>
        <p:spPr>
          <a:xfrm>
            <a:off x="4014536" y="4809067"/>
            <a:ext cx="31990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252824" y="4413955"/>
            <a:ext cx="52232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642981" y="2212623"/>
            <a:ext cx="15948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642981" y="2946400"/>
            <a:ext cx="14154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983514" y="3318934"/>
            <a:ext cx="27023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574269" y="3668889"/>
            <a:ext cx="24201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521073" y="4786490"/>
            <a:ext cx="2716723" cy="22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对话气泡: 椭圆形 19"/>
          <p:cNvSpPr/>
          <p:nvPr/>
        </p:nvSpPr>
        <p:spPr>
          <a:xfrm>
            <a:off x="8417888" y="1001089"/>
            <a:ext cx="2058201" cy="846691"/>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宾语从句</a:t>
            </a:r>
            <a:endParaRPr lang="zh-CN" altLang="en-US" sz="2400" dirty="0"/>
          </a:p>
        </p:txBody>
      </p:sp>
      <p:sp>
        <p:nvSpPr>
          <p:cNvPr id="21" name="对话气泡: 椭圆形 20"/>
          <p:cNvSpPr/>
          <p:nvPr/>
        </p:nvSpPr>
        <p:spPr>
          <a:xfrm>
            <a:off x="8711446" y="1750256"/>
            <a:ext cx="1594815" cy="899035"/>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非谓语</a:t>
            </a:r>
            <a:endParaRPr lang="zh-CN" altLang="en-US" sz="2400" dirty="0"/>
          </a:p>
        </p:txBody>
      </p:sp>
      <p:sp>
        <p:nvSpPr>
          <p:cNvPr id="22" name="对话气泡: 椭圆形 21"/>
          <p:cNvSpPr/>
          <p:nvPr/>
        </p:nvSpPr>
        <p:spPr>
          <a:xfrm>
            <a:off x="7320584" y="2122788"/>
            <a:ext cx="2074948" cy="899035"/>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部分倒装</a:t>
            </a:r>
            <a:endParaRPr lang="zh-CN" altLang="en-US" sz="2400" dirty="0"/>
          </a:p>
        </p:txBody>
      </p:sp>
      <p:sp>
        <p:nvSpPr>
          <p:cNvPr id="23" name="对话气泡: 椭圆形 22"/>
          <p:cNvSpPr/>
          <p:nvPr/>
        </p:nvSpPr>
        <p:spPr>
          <a:xfrm>
            <a:off x="3693368" y="2458876"/>
            <a:ext cx="2085858" cy="899035"/>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强调句型</a:t>
            </a:r>
            <a:endParaRPr lang="zh-CN" altLang="en-US" sz="2400" dirty="0"/>
          </a:p>
        </p:txBody>
      </p:sp>
      <p:sp>
        <p:nvSpPr>
          <p:cNvPr id="24" name="对话气泡: 椭圆形 23"/>
          <p:cNvSpPr/>
          <p:nvPr/>
        </p:nvSpPr>
        <p:spPr>
          <a:xfrm>
            <a:off x="5473719" y="3220412"/>
            <a:ext cx="1846865" cy="847689"/>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非谓语</a:t>
            </a:r>
            <a:endParaRPr lang="zh-CN" altLang="en-US" sz="2400" dirty="0"/>
          </a:p>
        </p:txBody>
      </p:sp>
      <p:sp>
        <p:nvSpPr>
          <p:cNvPr id="25" name="对话气泡: 椭圆形 24"/>
          <p:cNvSpPr/>
          <p:nvPr/>
        </p:nvSpPr>
        <p:spPr>
          <a:xfrm>
            <a:off x="4101225" y="3668889"/>
            <a:ext cx="1994775" cy="75635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定语从句</a:t>
            </a:r>
            <a:endParaRPr lang="zh-CN" altLang="en-US" sz="2400" dirty="0"/>
          </a:p>
        </p:txBody>
      </p:sp>
      <p:sp>
        <p:nvSpPr>
          <p:cNvPr id="26" name="对话气泡: 椭圆形 25"/>
          <p:cNvSpPr/>
          <p:nvPr/>
        </p:nvSpPr>
        <p:spPr>
          <a:xfrm>
            <a:off x="7519532" y="3680177"/>
            <a:ext cx="1846865" cy="69636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感叹句</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heel(1)">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heel(1)">
                                      <p:cBhvr>
                                        <p:cTn id="52" dur="20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heel(1)">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heel(1)">
                                      <p:cBhvr>
                                        <p:cTn id="62" dur="20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heel(1)">
                                      <p:cBhvr>
                                        <p:cTn id="6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103" y="221885"/>
            <a:ext cx="11113793" cy="1569660"/>
          </a:xfrm>
          <a:prstGeom prst="rect">
            <a:avLst/>
          </a:prstGeom>
          <a:noFill/>
        </p:spPr>
        <p:txBody>
          <a:bodyPr wrap="square" lIns="91440" tIns="45720" rIns="91440" bIns="45720">
            <a:spAutoFit/>
          </a:bodyPr>
          <a:lstStyle/>
          <a:p>
            <a:r>
              <a:rPr lang="en-US" altLang="zh-CN" sz="3200" b="1" cap="none" spc="0" dirty="0">
                <a:ln w="22225">
                  <a:solidFill>
                    <a:schemeClr val="accent2"/>
                  </a:solidFill>
                  <a:prstDash val="solid"/>
                </a:ln>
                <a:solidFill>
                  <a:schemeClr val="accent2">
                    <a:lumMod val="40000"/>
                    <a:lumOff val="60000"/>
                  </a:schemeClr>
                </a:solidFill>
                <a:effectLst/>
              </a:rPr>
              <a:t>2.</a:t>
            </a:r>
            <a:r>
              <a:rPr lang="zh-CN" altLang="en-US" sz="3200" b="1" cap="none" spc="0" dirty="0">
                <a:ln w="22225">
                  <a:solidFill>
                    <a:schemeClr val="accent2"/>
                  </a:solidFill>
                  <a:prstDash val="solid"/>
                </a:ln>
                <a:solidFill>
                  <a:schemeClr val="accent2">
                    <a:lumMod val="40000"/>
                    <a:lumOff val="60000"/>
                  </a:schemeClr>
                </a:solidFill>
                <a:effectLst/>
              </a:rPr>
              <a:t>多样性</a:t>
            </a:r>
            <a:r>
              <a:rPr lang="zh-CN" altLang="en-US" sz="3200" b="1" dirty="0">
                <a:ln w="22225">
                  <a:solidFill>
                    <a:schemeClr val="accent2"/>
                  </a:solidFill>
                  <a:prstDash val="solid"/>
                </a:ln>
                <a:solidFill>
                  <a:schemeClr val="accent2">
                    <a:lumMod val="40000"/>
                    <a:lumOff val="60000"/>
                  </a:schemeClr>
                </a:solidFill>
              </a:rPr>
              <a:t>：语言是文化的载体，语言的多样性保证了文化的多样性。英国大文豪塞缪尔</a:t>
            </a:r>
            <a:r>
              <a:rPr lang="en-US" altLang="zh-CN" sz="3200" b="1" dirty="0">
                <a:ln w="22225">
                  <a:solidFill>
                    <a:schemeClr val="accent2"/>
                  </a:solidFill>
                  <a:prstDash val="solid"/>
                </a:ln>
                <a:solidFill>
                  <a:schemeClr val="accent2">
                    <a:lumMod val="40000"/>
                    <a:lumOff val="60000"/>
                  </a:schemeClr>
                </a:solidFill>
              </a:rPr>
              <a:t>·</a:t>
            </a:r>
            <a:r>
              <a:rPr lang="zh-CN" altLang="en-US" sz="3200" b="1" dirty="0">
                <a:ln w="22225">
                  <a:solidFill>
                    <a:schemeClr val="accent2"/>
                  </a:solidFill>
                  <a:prstDash val="solid"/>
                </a:ln>
                <a:solidFill>
                  <a:schemeClr val="accent2">
                    <a:lumMod val="40000"/>
                    <a:lumOff val="60000"/>
                  </a:schemeClr>
                </a:solidFill>
              </a:rPr>
              <a:t>约翰逊说</a:t>
            </a:r>
            <a:r>
              <a:rPr lang="en-US" altLang="zh-CN" sz="3200" b="1" dirty="0">
                <a:ln w="22225">
                  <a:solidFill>
                    <a:schemeClr val="accent2"/>
                  </a:solidFill>
                  <a:prstDash val="solid"/>
                </a:ln>
                <a:solidFill>
                  <a:schemeClr val="accent2">
                    <a:lumMod val="40000"/>
                    <a:lumOff val="60000"/>
                  </a:schemeClr>
                </a:solidFill>
              </a:rPr>
              <a:t>:“</a:t>
            </a:r>
            <a:r>
              <a:rPr lang="zh-CN" altLang="en-US" sz="3200" b="1" dirty="0">
                <a:ln w="22225">
                  <a:solidFill>
                    <a:schemeClr val="accent2"/>
                  </a:solidFill>
                  <a:prstDash val="solid"/>
                </a:ln>
                <a:solidFill>
                  <a:schemeClr val="accent2">
                    <a:lumMod val="40000"/>
                    <a:lumOff val="60000"/>
                  </a:schemeClr>
                </a:solidFill>
              </a:rPr>
              <a:t>语言是思想的外衣。</a:t>
            </a:r>
            <a:r>
              <a:rPr lang="en-US" altLang="zh-CN" sz="3200" b="1" dirty="0">
                <a:ln w="22225">
                  <a:solidFill>
                    <a:schemeClr val="accent2"/>
                  </a:solidFill>
                  <a:prstDash val="solid"/>
                </a:ln>
                <a:solidFill>
                  <a:schemeClr val="accent2">
                    <a:lumMod val="40000"/>
                    <a:lumOff val="60000"/>
                  </a:schemeClr>
                </a:solidFill>
              </a:rPr>
              <a:t>” </a:t>
            </a:r>
            <a:r>
              <a:rPr lang="zh-CN" altLang="en-US" sz="3200" b="1" dirty="0">
                <a:ln w="22225">
                  <a:solidFill>
                    <a:schemeClr val="accent2"/>
                  </a:solidFill>
                  <a:prstDash val="solid"/>
                </a:ln>
                <a:solidFill>
                  <a:schemeClr val="accent2">
                    <a:lumMod val="40000"/>
                    <a:lumOff val="60000"/>
                  </a:schemeClr>
                </a:solidFill>
              </a:rPr>
              <a:t>诚然，为了表达思想、抒发情感、交流意见，人们离不开语言。</a:t>
            </a:r>
            <a:endParaRPr lang="en-US" altLang="zh-CN" sz="3200" b="1" dirty="0">
              <a:ln w="22225">
                <a:solidFill>
                  <a:schemeClr val="accent2"/>
                </a:solidFill>
                <a:prstDash val="solid"/>
              </a:ln>
              <a:solidFill>
                <a:schemeClr val="accent2">
                  <a:lumMod val="40000"/>
                  <a:lumOff val="60000"/>
                </a:schemeClr>
              </a:solidFill>
            </a:endParaRPr>
          </a:p>
        </p:txBody>
      </p:sp>
      <p:pic>
        <p:nvPicPr>
          <p:cNvPr id="5" name="图片 4" descr="C:\Users\Administrator.USER-20190605LU\Desktop\水仙花手绘.png水仙花手绘"/>
          <p:cNvPicPr>
            <a:picLocks noChangeAspect="1"/>
          </p:cNvPicPr>
          <p:nvPr/>
        </p:nvPicPr>
        <p:blipFill rotWithShape="1">
          <a:blip r:embed="rId1"/>
          <a:srcRect t="24964" r="3529"/>
          <a:stretch>
            <a:fillRect/>
          </a:stretch>
        </p:blipFill>
        <p:spPr>
          <a:xfrm>
            <a:off x="110127" y="1986843"/>
            <a:ext cx="3242674" cy="4649271"/>
          </a:xfrm>
          <a:prstGeom prst="rect">
            <a:avLst/>
          </a:prstGeom>
        </p:spPr>
      </p:pic>
      <p:sp>
        <p:nvSpPr>
          <p:cNvPr id="7" name="文本框 6"/>
          <p:cNvSpPr txBox="1"/>
          <p:nvPr/>
        </p:nvSpPr>
        <p:spPr>
          <a:xfrm>
            <a:off x="3802954" y="2247368"/>
            <a:ext cx="7179734" cy="2062103"/>
          </a:xfrm>
          <a:prstGeom prst="rect">
            <a:avLst/>
          </a:prstGeom>
          <a:noFill/>
        </p:spPr>
        <p:txBody>
          <a:bodyPr wrap="square">
            <a:spAutoFit/>
          </a:bodyPr>
          <a:lstStyle/>
          <a:p>
            <a:r>
              <a:rPr lang="zh-CN" altLang="en-US" sz="3200" b="1" dirty="0">
                <a:ln w="22225">
                  <a:solidFill>
                    <a:schemeClr val="accent2"/>
                  </a:solidFill>
                  <a:prstDash val="solid"/>
                </a:ln>
                <a:solidFill>
                  <a:schemeClr val="accent2">
                    <a:lumMod val="40000"/>
                    <a:lumOff val="60000"/>
                  </a:schemeClr>
                </a:solidFill>
              </a:rPr>
              <a:t>在读后续写中语言的多样性主要是指：</a:t>
            </a:r>
            <a:endParaRPr lang="en-US" altLang="zh-CN" sz="3200" b="1" dirty="0">
              <a:ln w="22225">
                <a:solidFill>
                  <a:schemeClr val="accent2"/>
                </a:solidFill>
                <a:prstDash val="solid"/>
              </a:ln>
              <a:solidFill>
                <a:schemeClr val="accent2">
                  <a:lumMod val="40000"/>
                  <a:lumOff val="60000"/>
                </a:schemeClr>
              </a:solidFill>
            </a:endParaRPr>
          </a:p>
          <a:p>
            <a:r>
              <a:rPr lang="en-US" altLang="zh-CN" sz="3200" b="1" dirty="0">
                <a:ln w="22225">
                  <a:solidFill>
                    <a:schemeClr val="accent2"/>
                  </a:solidFill>
                  <a:prstDash val="solid"/>
                </a:ln>
                <a:solidFill>
                  <a:schemeClr val="accent2">
                    <a:lumMod val="40000"/>
                    <a:lumOff val="60000"/>
                  </a:schemeClr>
                </a:solidFill>
              </a:rPr>
              <a:t>1. </a:t>
            </a:r>
            <a:r>
              <a:rPr lang="zh-CN" altLang="en-US" sz="3200" b="1" dirty="0">
                <a:ln w="22225">
                  <a:solidFill>
                    <a:schemeClr val="accent2"/>
                  </a:solidFill>
                  <a:prstDash val="solid"/>
                </a:ln>
                <a:solidFill>
                  <a:schemeClr val="accent2">
                    <a:lumMod val="40000"/>
                    <a:lumOff val="60000"/>
                  </a:schemeClr>
                </a:solidFill>
              </a:rPr>
              <a:t>同一词意的用词不同表达。</a:t>
            </a:r>
            <a:endParaRPr lang="en-US" altLang="zh-CN" sz="3200" b="1" dirty="0">
              <a:ln w="22225">
                <a:solidFill>
                  <a:schemeClr val="accent2"/>
                </a:solidFill>
                <a:prstDash val="solid"/>
              </a:ln>
              <a:solidFill>
                <a:schemeClr val="accent2">
                  <a:lumMod val="40000"/>
                  <a:lumOff val="60000"/>
                </a:schemeClr>
              </a:solidFill>
            </a:endParaRPr>
          </a:p>
          <a:p>
            <a:r>
              <a:rPr lang="en-US" altLang="zh-CN" sz="3200" b="1" dirty="0">
                <a:ln w="22225">
                  <a:solidFill>
                    <a:schemeClr val="accent2"/>
                  </a:solidFill>
                  <a:prstDash val="solid"/>
                </a:ln>
                <a:solidFill>
                  <a:schemeClr val="accent2">
                    <a:lumMod val="40000"/>
                    <a:lumOff val="60000"/>
                  </a:schemeClr>
                </a:solidFill>
              </a:rPr>
              <a:t>2. </a:t>
            </a:r>
            <a:r>
              <a:rPr lang="zh-CN" altLang="en-US" sz="3200" b="1" dirty="0">
                <a:ln w="22225">
                  <a:solidFill>
                    <a:schemeClr val="accent2"/>
                  </a:solidFill>
                  <a:prstDash val="solid"/>
                </a:ln>
                <a:solidFill>
                  <a:schemeClr val="accent2">
                    <a:lumMod val="40000"/>
                    <a:lumOff val="60000"/>
                  </a:schemeClr>
                </a:solidFill>
              </a:rPr>
              <a:t>同义句的多样化表达。</a:t>
            </a:r>
            <a:endParaRPr lang="en-US" altLang="zh-CN" sz="3200" b="1" dirty="0">
              <a:ln w="22225">
                <a:solidFill>
                  <a:schemeClr val="accent2"/>
                </a:solidFill>
                <a:prstDash val="solid"/>
              </a:ln>
              <a:solidFill>
                <a:schemeClr val="accent2">
                  <a:lumMod val="40000"/>
                  <a:lumOff val="60000"/>
                </a:schemeClr>
              </a:solidFill>
            </a:endParaRPr>
          </a:p>
          <a:p>
            <a:r>
              <a:rPr lang="en-US" altLang="zh-CN" sz="3200" b="1" dirty="0">
                <a:ln w="22225">
                  <a:solidFill>
                    <a:schemeClr val="accent2"/>
                  </a:solidFill>
                  <a:prstDash val="solid"/>
                </a:ln>
                <a:solidFill>
                  <a:schemeClr val="accent2">
                    <a:lumMod val="40000"/>
                    <a:lumOff val="60000"/>
                  </a:schemeClr>
                </a:solidFill>
              </a:rPr>
              <a:t>3. </a:t>
            </a:r>
            <a:r>
              <a:rPr lang="zh-CN" altLang="en-US" sz="3200" b="1" dirty="0">
                <a:ln w="22225">
                  <a:solidFill>
                    <a:schemeClr val="accent2"/>
                  </a:solidFill>
                  <a:prstDash val="solid"/>
                </a:ln>
                <a:solidFill>
                  <a:schemeClr val="accent2">
                    <a:lumMod val="40000"/>
                    <a:lumOff val="60000"/>
                  </a:schemeClr>
                </a:solidFill>
              </a:rPr>
              <a:t>同一成分的不同表达形式。</a:t>
            </a:r>
            <a:endParaRPr lang="zh-CN" altLang="en-US" sz="3200" b="1" dirty="0">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033336" y="745191"/>
            <a:ext cx="8590547" cy="5632311"/>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 </a:t>
            </a:r>
            <a:r>
              <a:rPr lang="en-US" altLang="zh-CN" sz="2400" dirty="0">
                <a:latin typeface="Times New Roman" panose="02020603050405020304" pitchFamily="18" charset="0"/>
                <a:cs typeface="Times New Roman" panose="02020603050405020304" pitchFamily="18" charset="0"/>
                <a:sym typeface="+mn-ea"/>
              </a:rPr>
              <a:t>Inch by inch, I worked my fingers to the bone to </a:t>
            </a:r>
            <a:r>
              <a:rPr lang="en-US" altLang="zh-CN" sz="2400" u="sng" dirty="0">
                <a:latin typeface="Times New Roman" panose="02020603050405020304" pitchFamily="18" charset="0"/>
                <a:cs typeface="Times New Roman" panose="02020603050405020304" pitchFamily="18" charset="0"/>
                <a:sym typeface="+mn-ea"/>
              </a:rPr>
              <a:t>pull</a:t>
            </a:r>
            <a:r>
              <a:rPr lang="en-US" altLang="zh-CN" sz="2400" dirty="0">
                <a:latin typeface="Times New Roman" panose="02020603050405020304" pitchFamily="18" charset="0"/>
                <a:cs typeface="Times New Roman" panose="02020603050405020304" pitchFamily="18" charset="0"/>
                <a:sym typeface="+mn-ea"/>
              </a:rPr>
              <a:t> </a:t>
            </a:r>
            <a:endParaRPr lang="en-US" altLang="zh-CN" sz="2400" dirty="0">
              <a:latin typeface="Times New Roman" panose="02020603050405020304" pitchFamily="18" charset="0"/>
              <a:cs typeface="Times New Roman" panose="02020603050405020304" pitchFamily="18" charset="0"/>
              <a:sym typeface="+mn-ea"/>
            </a:endParaRPr>
          </a:p>
          <a:p>
            <a:r>
              <a:rPr lang="en-US" altLang="zh-CN" sz="2400" dirty="0">
                <a:latin typeface="Times New Roman" panose="02020603050405020304" pitchFamily="18" charset="0"/>
                <a:cs typeface="Times New Roman" panose="02020603050405020304" pitchFamily="18" charset="0"/>
                <a:sym typeface="+mn-ea"/>
              </a:rPr>
              <a:t>the pumpkin up, but in vain. </a:t>
            </a:r>
            <a:r>
              <a:rPr lang="en-US" altLang="zh-CN" sz="2400" b="0" i="0" dirty="0">
                <a:solidFill>
                  <a:srgbClr val="333333"/>
                </a:solidFill>
                <a:effectLst/>
                <a:latin typeface="Times New Roman" panose="02020603050405020304" pitchFamily="18" charset="0"/>
                <a:ea typeface="+mj-ea"/>
                <a:cs typeface="Times New Roman" panose="02020603050405020304" pitchFamily="18" charset="0"/>
              </a:rPr>
              <a:t>My brain didn’t work at that time.</a:t>
            </a:r>
            <a:endParaRPr lang="en-US" altLang="zh-CN" sz="2400" b="0" i="0" dirty="0">
              <a:solidFill>
                <a:srgbClr val="333333"/>
              </a:solidFill>
              <a:effectLst/>
              <a:latin typeface="Times New Roman" panose="02020603050405020304" pitchFamily="18" charset="0"/>
              <a:ea typeface="+mj-ea"/>
              <a:cs typeface="Times New Roman" panose="02020603050405020304" pitchFamily="18" charset="0"/>
            </a:endParaRPr>
          </a:p>
          <a:p>
            <a:r>
              <a:rPr lang="en-US" altLang="zh-CN" sz="2400" kern="0" dirty="0">
                <a:solidFill>
                  <a:sysClr val="windowText" lastClr="000000"/>
                </a:solidFill>
                <a:latin typeface="Times New Roman" panose="02020603050405020304" pitchFamily="18" charset="0"/>
                <a:cs typeface="Times New Roman" panose="02020603050405020304" pitchFamily="18" charset="0"/>
              </a:rPr>
              <a:t>I rued the day if only I hadn’t forced my head into the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pumpkin</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I had no choice but to turn to my family for help. My brother ,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John</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seized the pumpkin and pulled it over and over again, like a farmer </a:t>
            </a:r>
            <a:r>
              <a:rPr lang="en-US" altLang="zh-CN" sz="2400" dirty="0">
                <a:latin typeface="Times New Roman" panose="02020603050405020304" pitchFamily="18" charset="0"/>
                <a:cs typeface="Times New Roman" panose="02020603050405020304" pitchFamily="18" charset="0"/>
                <a:sym typeface="+mn-ea"/>
              </a:rPr>
              <a:t>pulling a carrot form his garden,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but still in vain.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thrown into a world of  darkness and sank into despair. Just at that time, my </a:t>
            </a:r>
            <a:r>
              <a:rPr kumimoji="0" lang="en-US" altLang="zh-CN" sz="2400" b="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dad</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went downstairs, seeing my embarrassment, grinning from ear to ear. He swooped a knife and </a:t>
            </a:r>
            <a:r>
              <a:rPr lang="en-US" altLang="zh-CN" sz="2400" dirty="0">
                <a:latin typeface="Times New Roman" panose="02020603050405020304" pitchFamily="18" charset="0"/>
                <a:cs typeface="Times New Roman" panose="02020603050405020304" pitchFamily="18" charset="0"/>
                <a:sym typeface="+mn-ea"/>
              </a:rPr>
              <a:t>pierced the pumpkin with care. The pumpkin was dissected in two. </a:t>
            </a:r>
            <a:r>
              <a:rPr lang="en-US" altLang="zh-CN" sz="2400" b="0" i="0" dirty="0">
                <a:effectLst/>
                <a:latin typeface="Times New Roman" panose="02020603050405020304" pitchFamily="18" charset="0"/>
                <a:ea typeface="微软雅黑" panose="020B0503020204020204" pitchFamily="34" charset="-122"/>
                <a:cs typeface="Times New Roman" panose="02020603050405020304" pitchFamily="18" charset="0"/>
              </a:rPr>
              <a:t>I was full of the joys of spring instantly my father took the pumpkin away form my head.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I felt the air much fresher than ever before. During the time, m</a:t>
            </a:r>
            <a:r>
              <a:rPr lang="en-US" altLang="zh-CN" sz="2400" b="0" i="0" dirty="0">
                <a:effectLst/>
                <a:latin typeface="Times New Roman" panose="02020603050405020304" pitchFamily="18" charset="0"/>
                <a:ea typeface="微软雅黑" panose="020B0503020204020204" pitchFamily="34" charset="-122"/>
                <a:cs typeface="Times New Roman" panose="02020603050405020304" pitchFamily="18" charset="0"/>
              </a:rPr>
              <a:t>y mom was constantly filming the whole moment.</a:t>
            </a:r>
            <a:endParaRPr lang="zh-CN" altLang="en-US" sz="2400"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15599" y="4565580"/>
            <a:ext cx="1772260" cy="229242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7" y="103819"/>
            <a:ext cx="1808170" cy="2398215"/>
          </a:xfrm>
          <a:prstGeom prst="rect">
            <a:avLst/>
          </a:prstGeom>
        </p:spPr>
      </p:pic>
      <p:cxnSp>
        <p:nvCxnSpPr>
          <p:cNvPr id="9" name="直接连接符 8"/>
          <p:cNvCxnSpPr/>
          <p:nvPr/>
        </p:nvCxnSpPr>
        <p:spPr>
          <a:xfrm>
            <a:off x="2033336" y="3302000"/>
            <a:ext cx="959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513114" y="4809067"/>
            <a:ext cx="11219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对话气泡: 椭圆形 15"/>
          <p:cNvSpPr/>
          <p:nvPr/>
        </p:nvSpPr>
        <p:spPr>
          <a:xfrm>
            <a:off x="1740493" y="1580037"/>
            <a:ext cx="2820887" cy="1303817"/>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seize</a:t>
            </a:r>
            <a:r>
              <a:rPr lang="zh-CN" altLang="en-US" sz="2400" dirty="0"/>
              <a:t>替换常用的</a:t>
            </a:r>
            <a:r>
              <a:rPr lang="en-US" altLang="zh-CN" sz="2400" dirty="0"/>
              <a:t>catch</a:t>
            </a:r>
            <a:endParaRPr lang="zh-CN" altLang="en-US" sz="2400" dirty="0"/>
          </a:p>
        </p:txBody>
      </p:sp>
      <p:sp>
        <p:nvSpPr>
          <p:cNvPr id="17" name="对话气泡: 椭圆形 16"/>
          <p:cNvSpPr/>
          <p:nvPr/>
        </p:nvSpPr>
        <p:spPr>
          <a:xfrm>
            <a:off x="2062226" y="2977797"/>
            <a:ext cx="2820887" cy="1448553"/>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swoop</a:t>
            </a:r>
            <a:r>
              <a:rPr lang="zh-CN" altLang="en-US" sz="2400" dirty="0"/>
              <a:t>替换常用的</a:t>
            </a:r>
            <a:r>
              <a:rPr lang="en-US" altLang="zh-CN" sz="2400" dirty="0"/>
              <a:t>catch/</a:t>
            </a:r>
            <a:r>
              <a:rPr lang="en-US" altLang="zh-CN" sz="2400" dirty="0" err="1"/>
              <a:t>grap</a:t>
            </a:r>
            <a:r>
              <a:rPr lang="zh-CN" altLang="en-US" sz="2400" dirty="0"/>
              <a:t>等</a:t>
            </a:r>
            <a:endParaRPr lang="zh-CN" altLang="en-US" sz="2400" dirty="0"/>
          </a:p>
        </p:txBody>
      </p:sp>
      <p:sp>
        <p:nvSpPr>
          <p:cNvPr id="24" name="矩形 23"/>
          <p:cNvSpPr/>
          <p:nvPr/>
        </p:nvSpPr>
        <p:spPr>
          <a:xfrm>
            <a:off x="4430892" y="65433"/>
            <a:ext cx="4358886"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词汇的</a:t>
            </a:r>
            <a:r>
              <a:rPr lang="zh-CN" altLang="en-US" sz="5400" b="1" dirty="0">
                <a:ln w="22225">
                  <a:solidFill>
                    <a:schemeClr val="accent2"/>
                  </a:solidFill>
                  <a:prstDash val="solid"/>
                </a:ln>
                <a:solidFill>
                  <a:schemeClr val="accent2">
                    <a:lumMod val="40000"/>
                    <a:lumOff val="60000"/>
                  </a:schemeClr>
                </a:solidFill>
              </a:rPr>
              <a:t>多样性</a:t>
            </a:r>
            <a:endParaRPr lang="zh-CN" altLang="en-US" sz="5400" b="1" cap="none" spc="0" dirty="0">
              <a:ln w="22225">
                <a:solidFill>
                  <a:schemeClr val="accent2"/>
                </a:solidFill>
                <a:prstDash val="solid"/>
              </a:ln>
              <a:solidFill>
                <a:schemeClr val="accent2">
                  <a:lumMod val="40000"/>
                  <a:lumOff val="60000"/>
                </a:schemeClr>
              </a:solidFill>
              <a:effectLst/>
            </a:endParaRPr>
          </a:p>
        </p:txBody>
      </p:sp>
      <p:cxnSp>
        <p:nvCxnSpPr>
          <p:cNvPr id="3" name="直接箭头连接符 2"/>
          <p:cNvCxnSpPr>
            <a:stCxn id="17" idx="6"/>
          </p:cNvCxnSpPr>
          <p:nvPr/>
        </p:nvCxnSpPr>
        <p:spPr>
          <a:xfrm flipV="1">
            <a:off x="4883113" y="2754489"/>
            <a:ext cx="1303198" cy="9475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4529369" y="2347107"/>
            <a:ext cx="1690809" cy="3891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对话气泡: 椭圆形 25"/>
          <p:cNvSpPr/>
          <p:nvPr/>
        </p:nvSpPr>
        <p:spPr>
          <a:xfrm>
            <a:off x="6220178" y="2030212"/>
            <a:ext cx="2820887" cy="1448553"/>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同一词意的用词不同表达方式</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heel(1)">
                                      <p:cBhvr>
                                        <p:cTn id="28" dur="2000"/>
                                        <p:tgtEl>
                                          <p:spTgt spid="17"/>
                                        </p:tgtEl>
                                      </p:cBhvr>
                                    </p:animEffect>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heel(1)">
                                      <p:cBhvr>
                                        <p:cTn id="4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807200" y="1747543"/>
            <a:ext cx="5102578" cy="4708981"/>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the outset, I had an egg on my face due to</a:t>
            </a:r>
            <a:r>
              <a:rPr lang="en-US" altLang="zh-CN" sz="20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an awkward dilemma.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However, my </a:t>
            </a:r>
            <a:r>
              <a:rPr lang="en-US" altLang="zh-CN" sz="20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told me with pride that the video filmed by her was so popular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that  it attracted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millions of followers and received a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thousand and one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likes. Hearing the news, I almost laughed my </a:t>
            </a:r>
            <a:r>
              <a:rPr lang="en-US" altLang="zh-CN" sz="20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off. Never in my wildest dreams was it the video that made me become a web celebrity, which made my jaw drop. Everywhere I went, there were millions of followers, asking for my signature and taking photos with them, which made me float on air. What an unforgettable Halloween for me!</a:t>
            </a:r>
            <a:endPar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文本框 26"/>
          <p:cNvSpPr txBox="1"/>
          <p:nvPr/>
        </p:nvSpPr>
        <p:spPr>
          <a:xfrm>
            <a:off x="406399" y="1131989"/>
            <a:ext cx="6062133" cy="5324535"/>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 </a:t>
            </a:r>
            <a:r>
              <a:rPr lang="en-US" altLang="zh-CN" sz="2000" dirty="0">
                <a:latin typeface="Times New Roman" panose="02020603050405020304" pitchFamily="18" charset="0"/>
                <a:cs typeface="Times New Roman" panose="02020603050405020304" pitchFamily="18" charset="0"/>
                <a:sym typeface="+mn-ea"/>
              </a:rPr>
              <a:t>Inch by inch, I worked my fingers to the bone to </a:t>
            </a:r>
            <a:r>
              <a:rPr lang="en-US" altLang="zh-CN" sz="2000" u="sng" dirty="0">
                <a:latin typeface="Times New Roman" panose="02020603050405020304" pitchFamily="18" charset="0"/>
                <a:cs typeface="Times New Roman" panose="02020603050405020304" pitchFamily="18" charset="0"/>
                <a:sym typeface="+mn-ea"/>
              </a:rPr>
              <a:t>pull</a:t>
            </a:r>
            <a:r>
              <a:rPr lang="en-US" altLang="zh-CN" sz="2000" dirty="0">
                <a:latin typeface="Times New Roman" panose="02020603050405020304" pitchFamily="18" charset="0"/>
                <a:cs typeface="Times New Roman" panose="02020603050405020304" pitchFamily="18" charset="0"/>
                <a:sym typeface="+mn-ea"/>
              </a:rPr>
              <a:t> the pumpkin up, but in vain.</a:t>
            </a:r>
            <a:r>
              <a:rPr lang="en-US" altLang="zh-CN" sz="2000" dirty="0">
                <a:solidFill>
                  <a:srgbClr val="333333"/>
                </a:solidFill>
                <a:latin typeface="Times New Roman" panose="02020603050405020304" pitchFamily="18" charset="0"/>
                <a:ea typeface="+mj-ea"/>
                <a:cs typeface="Times New Roman" panose="02020603050405020304" pitchFamily="18" charset="0"/>
              </a:rPr>
              <a:t> My brain didn’t </a:t>
            </a:r>
            <a:endParaRPr lang="en-US" altLang="zh-CN" sz="2000" dirty="0">
              <a:latin typeface="Times New Roman" panose="02020603050405020304" pitchFamily="18" charset="0"/>
              <a:cs typeface="Times New Roman" panose="02020603050405020304" pitchFamily="18" charset="0"/>
              <a:sym typeface="+mn-ea"/>
            </a:endParaRPr>
          </a:p>
          <a:p>
            <a:r>
              <a:rPr lang="en-US" altLang="zh-CN" sz="2000" b="0" i="0" dirty="0">
                <a:solidFill>
                  <a:srgbClr val="333333"/>
                </a:solidFill>
                <a:effectLst/>
                <a:latin typeface="Times New Roman" panose="02020603050405020304" pitchFamily="18" charset="0"/>
                <a:ea typeface="+mj-ea"/>
                <a:cs typeface="Times New Roman" panose="02020603050405020304" pitchFamily="18" charset="0"/>
              </a:rPr>
              <a:t>work at that time.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I rued the day if only I hadn’t forced my head into the </a:t>
            </a:r>
            <a:r>
              <a:rPr lang="en-US" altLang="zh-CN" sz="2000" u="sng" kern="0" dirty="0">
                <a:solidFill>
                  <a:sysClr val="windowText" lastClr="000000"/>
                </a:solidFill>
                <a:latin typeface="Times New Roman" panose="02020603050405020304" pitchFamily="18" charset="0"/>
                <a:cs typeface="Times New Roman" panose="02020603050405020304" pitchFamily="18" charset="0"/>
              </a:rPr>
              <a:t>pumpkin</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I had no choice but to turn to my family for help. My brother , </a:t>
            </a:r>
            <a:r>
              <a:rPr lang="en-US" altLang="zh-CN" sz="2000" u="sng" kern="0" dirty="0">
                <a:solidFill>
                  <a:sysClr val="windowText" lastClr="000000"/>
                </a:solidFill>
                <a:latin typeface="Times New Roman" panose="02020603050405020304" pitchFamily="18" charset="0"/>
                <a:cs typeface="Times New Roman" panose="02020603050405020304" pitchFamily="18" charset="0"/>
              </a:rPr>
              <a:t>John</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seized the pumpkin and pulled it over and over again, like a farmer </a:t>
            </a:r>
            <a:r>
              <a:rPr lang="en-US" altLang="zh-CN" sz="2000" dirty="0">
                <a:latin typeface="Times New Roman" panose="02020603050405020304" pitchFamily="18" charset="0"/>
                <a:cs typeface="Times New Roman" panose="02020603050405020304" pitchFamily="18" charset="0"/>
                <a:sym typeface="+mn-ea"/>
              </a:rPr>
              <a:t>pulling a carrot form his garden,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but still in vain.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thrown into a world of  darkness and sank into despair. Just at that time, my </a:t>
            </a:r>
            <a:r>
              <a:rPr kumimoji="0" lang="en-US" altLang="zh-CN" sz="2000" b="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dad</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went downstairs, seeing my embarrassment, grinning from ear to ear. He swooped a knife and </a:t>
            </a:r>
            <a:r>
              <a:rPr lang="en-US" altLang="zh-CN" sz="2000" dirty="0">
                <a:latin typeface="Times New Roman" panose="02020603050405020304" pitchFamily="18" charset="0"/>
                <a:cs typeface="Times New Roman" panose="02020603050405020304" pitchFamily="18" charset="0"/>
                <a:sym typeface="+mn-ea"/>
              </a:rPr>
              <a:t>pierced the pumpkin with care. The pumpkin was dissected in two. </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I was full of the joys of spring instantly my father took the pumpkin away form my head.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 felt the air much fresher than ever before. During the time, m</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y mom was constantly filming the whole moment.</a:t>
            </a:r>
            <a:endParaRPr lang="zh-CN" altLang="en-US" sz="2000" dirty="0"/>
          </a:p>
        </p:txBody>
      </p:sp>
      <p:cxnSp>
        <p:nvCxnSpPr>
          <p:cNvPr id="28" name="直接连接符 27"/>
          <p:cNvCxnSpPr/>
          <p:nvPr/>
        </p:nvCxnSpPr>
        <p:spPr>
          <a:xfrm>
            <a:off x="2151869" y="4854222"/>
            <a:ext cx="24088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693736" y="5429956"/>
            <a:ext cx="30523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807200" y="4560712"/>
            <a:ext cx="30254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831401" y="6039556"/>
            <a:ext cx="275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3939822" y="145242"/>
            <a:ext cx="3996267" cy="584775"/>
          </a:xfrm>
          <a:prstGeom prst="rect">
            <a:avLst/>
          </a:prstGeom>
          <a:noFill/>
        </p:spPr>
        <p:txBody>
          <a:bodyPr wrap="square">
            <a:spAutoFit/>
          </a:bodyPr>
          <a:lstStyle/>
          <a:p>
            <a:pPr algn="ctr"/>
            <a:r>
              <a:rPr kumimoji="0" lang="zh-CN" altLang="en-US"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宋体" panose="02010600030101010101" pitchFamily="2" charset="-122"/>
                <a:cs typeface="+mn-cs"/>
              </a:rPr>
              <a:t>同义句的多样化表达</a:t>
            </a:r>
            <a:endParaRPr lang="zh-CN" altLang="en-US" dirty="0"/>
          </a:p>
        </p:txBody>
      </p:sp>
      <p:sp>
        <p:nvSpPr>
          <p:cNvPr id="38" name="对话气泡: 椭圆形 37"/>
          <p:cNvSpPr/>
          <p:nvPr/>
        </p:nvSpPr>
        <p:spPr>
          <a:xfrm>
            <a:off x="2355069" y="3537462"/>
            <a:ext cx="2205642" cy="1023250"/>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开心大笑</a:t>
            </a:r>
            <a:endParaRPr lang="zh-CN" altLang="en-US" sz="2400" dirty="0"/>
          </a:p>
        </p:txBody>
      </p:sp>
      <p:sp>
        <p:nvSpPr>
          <p:cNvPr id="39" name="对话气泡: 椭圆形 38"/>
          <p:cNvSpPr/>
          <p:nvPr/>
        </p:nvSpPr>
        <p:spPr>
          <a:xfrm>
            <a:off x="2925158" y="4289781"/>
            <a:ext cx="2205642" cy="84447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异常开心</a:t>
            </a:r>
            <a:endParaRPr lang="zh-CN" altLang="en-US" sz="2400" dirty="0"/>
          </a:p>
        </p:txBody>
      </p:sp>
      <p:sp>
        <p:nvSpPr>
          <p:cNvPr id="40" name="对话气泡: 椭圆形 39"/>
          <p:cNvSpPr/>
          <p:nvPr/>
        </p:nvSpPr>
        <p:spPr>
          <a:xfrm>
            <a:off x="7217757" y="3353629"/>
            <a:ext cx="2140732" cy="88125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异常开心</a:t>
            </a:r>
            <a:endParaRPr lang="zh-CN" altLang="en-US" sz="2400" dirty="0"/>
          </a:p>
        </p:txBody>
      </p:sp>
      <p:sp>
        <p:nvSpPr>
          <p:cNvPr id="41" name="对话气泡: 椭圆形 40"/>
          <p:cNvSpPr/>
          <p:nvPr/>
        </p:nvSpPr>
        <p:spPr>
          <a:xfrm>
            <a:off x="9375270" y="4886542"/>
            <a:ext cx="2140732" cy="88125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异常开心</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heel(1)">
                                      <p:cBhvr>
                                        <p:cTn id="25" dur="20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heel(1)">
                                      <p:cBhvr>
                                        <p:cTn id="30" dur="20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heel(1)">
                                      <p:cBhvr>
                                        <p:cTn id="35" dur="20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heel(1)">
                                      <p:cBhvr>
                                        <p:cTn id="4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3683" t="5267" r="387" b="52994"/>
          <a:stretch>
            <a:fillRect/>
          </a:stretch>
        </p:blipFill>
        <p:spPr>
          <a:xfrm>
            <a:off x="0" y="135465"/>
            <a:ext cx="6412089" cy="6722535"/>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5100" t="45994" r="4438" b="27736"/>
          <a:stretch>
            <a:fillRect/>
          </a:stretch>
        </p:blipFill>
        <p:spPr>
          <a:xfrm>
            <a:off x="6412089" y="2314223"/>
            <a:ext cx="5700889" cy="4543778"/>
          </a:xfrm>
          <a:prstGeom prst="rect">
            <a:avLst/>
          </a:prstGeom>
        </p:spPr>
      </p:pic>
      <p:cxnSp>
        <p:nvCxnSpPr>
          <p:cNvPr id="7" name="直接连接符 6"/>
          <p:cNvCxnSpPr/>
          <p:nvPr/>
        </p:nvCxnSpPr>
        <p:spPr>
          <a:xfrm>
            <a:off x="1711604" y="6107292"/>
            <a:ext cx="7380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111426" y="6107292"/>
            <a:ext cx="14154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28078" y="3510844"/>
            <a:ext cx="504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1379200" y="3482619"/>
            <a:ext cx="733778" cy="141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6695163" y="135464"/>
            <a:ext cx="5134739" cy="830997"/>
          </a:xfrm>
          <a:prstGeom prst="rect">
            <a:avLst/>
          </a:prstGeom>
          <a:noFill/>
        </p:spPr>
        <p:txBody>
          <a:bodyPr wrap="none" lIns="91440" tIns="45720" rIns="91440" bIns="45720">
            <a:spAutoFit/>
          </a:bodyPr>
          <a:lstStyle/>
          <a:p>
            <a:pPr algn="ctr"/>
            <a:r>
              <a:rPr lang="zh-CN" altLang="en-US" sz="4800" b="1" cap="none" spc="0" dirty="0">
                <a:ln w="22225">
                  <a:solidFill>
                    <a:schemeClr val="accent2"/>
                  </a:solidFill>
                  <a:prstDash val="solid"/>
                </a:ln>
                <a:solidFill>
                  <a:schemeClr val="accent2">
                    <a:lumMod val="40000"/>
                    <a:lumOff val="60000"/>
                  </a:schemeClr>
                </a:solidFill>
                <a:effectLst/>
              </a:rPr>
              <a:t>同一成分的</a:t>
            </a:r>
            <a:r>
              <a:rPr lang="zh-CN" altLang="en-US" sz="4800" b="1" dirty="0">
                <a:ln w="22225">
                  <a:solidFill>
                    <a:schemeClr val="accent2"/>
                  </a:solidFill>
                  <a:prstDash val="solid"/>
                </a:ln>
                <a:solidFill>
                  <a:schemeClr val="accent2">
                    <a:lumMod val="40000"/>
                    <a:lumOff val="60000"/>
                  </a:schemeClr>
                </a:solidFill>
              </a:rPr>
              <a:t>多样性</a:t>
            </a:r>
            <a:endParaRPr lang="zh-CN" altLang="en-US" sz="4800" b="1" cap="none" spc="0" dirty="0">
              <a:ln w="22225">
                <a:solidFill>
                  <a:schemeClr val="accent2"/>
                </a:solidFill>
                <a:prstDash val="solid"/>
              </a:ln>
              <a:solidFill>
                <a:schemeClr val="accent2">
                  <a:lumMod val="40000"/>
                  <a:lumOff val="60000"/>
                </a:schemeClr>
              </a:solidFill>
              <a:effectLst/>
            </a:endParaRPr>
          </a:p>
        </p:txBody>
      </p:sp>
      <p:cxnSp>
        <p:nvCxnSpPr>
          <p:cNvPr id="18" name="直接连接符 17"/>
          <p:cNvCxnSpPr/>
          <p:nvPr/>
        </p:nvCxnSpPr>
        <p:spPr>
          <a:xfrm>
            <a:off x="10583334" y="5079997"/>
            <a:ext cx="5475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264400" y="6107292"/>
            <a:ext cx="22408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977826" y="4470397"/>
            <a:ext cx="733778" cy="141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对话气泡: 椭圆形 22"/>
          <p:cNvSpPr/>
          <p:nvPr/>
        </p:nvSpPr>
        <p:spPr>
          <a:xfrm>
            <a:off x="-38324" y="2096907"/>
            <a:ext cx="1749928" cy="102902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人称代词作主语</a:t>
            </a:r>
            <a:endParaRPr lang="zh-CN" altLang="en-US" sz="2400" dirty="0"/>
          </a:p>
        </p:txBody>
      </p:sp>
      <p:sp>
        <p:nvSpPr>
          <p:cNvPr id="24" name="对话气泡: 椭圆形 23"/>
          <p:cNvSpPr/>
          <p:nvPr/>
        </p:nvSpPr>
        <p:spPr>
          <a:xfrm>
            <a:off x="767495" y="3106173"/>
            <a:ext cx="1749928" cy="102902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名词作主语</a:t>
            </a:r>
            <a:endParaRPr lang="zh-CN" altLang="en-US" sz="2400" dirty="0"/>
          </a:p>
        </p:txBody>
      </p:sp>
      <p:sp>
        <p:nvSpPr>
          <p:cNvPr id="25" name="对话气泡: 椭圆形 24"/>
          <p:cNvSpPr/>
          <p:nvPr/>
        </p:nvSpPr>
        <p:spPr>
          <a:xfrm>
            <a:off x="2844575" y="4327559"/>
            <a:ext cx="1749928" cy="102902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物作</a:t>
            </a:r>
            <a:endParaRPr lang="en-US" altLang="zh-CN" sz="2400" dirty="0"/>
          </a:p>
          <a:p>
            <a:pPr algn="ctr"/>
            <a:r>
              <a:rPr lang="zh-CN" altLang="en-US" sz="2400" dirty="0"/>
              <a:t>主语</a:t>
            </a:r>
            <a:endParaRPr lang="zh-CN" altLang="en-US" sz="2400" dirty="0"/>
          </a:p>
        </p:txBody>
      </p:sp>
      <p:cxnSp>
        <p:nvCxnSpPr>
          <p:cNvPr id="26" name="直接箭头连接符 25"/>
          <p:cNvCxnSpPr>
            <a:endCxn id="25" idx="3"/>
          </p:cNvCxnSpPr>
          <p:nvPr/>
        </p:nvCxnSpPr>
        <p:spPr>
          <a:xfrm flipV="1">
            <a:off x="2232396" y="5205888"/>
            <a:ext cx="868450" cy="6636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flipV="1">
            <a:off x="4016076" y="5261680"/>
            <a:ext cx="332914" cy="7119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对话气泡: 椭圆形 36"/>
          <p:cNvSpPr/>
          <p:nvPr/>
        </p:nvSpPr>
        <p:spPr>
          <a:xfrm rot="19993394">
            <a:off x="10617777" y="1703971"/>
            <a:ext cx="1613455" cy="1220501"/>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It</a:t>
            </a:r>
            <a:r>
              <a:rPr lang="zh-CN" altLang="en-US" sz="2400" dirty="0"/>
              <a:t>作形式主语</a:t>
            </a:r>
            <a:endParaRPr lang="zh-CN" altLang="en-US" sz="2400" dirty="0"/>
          </a:p>
        </p:txBody>
      </p:sp>
      <p:sp>
        <p:nvSpPr>
          <p:cNvPr id="38" name="对话气泡: 椭圆形 37"/>
          <p:cNvSpPr/>
          <p:nvPr/>
        </p:nvSpPr>
        <p:spPr>
          <a:xfrm>
            <a:off x="10131628" y="3574530"/>
            <a:ext cx="1749928" cy="102902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强调句中的</a:t>
            </a:r>
            <a:r>
              <a:rPr lang="en-US" altLang="zh-CN" sz="2400" dirty="0"/>
              <a:t>it</a:t>
            </a:r>
            <a:endParaRPr lang="zh-CN" altLang="en-US" sz="2400" dirty="0"/>
          </a:p>
        </p:txBody>
      </p:sp>
      <p:sp>
        <p:nvSpPr>
          <p:cNvPr id="39" name="对话气泡: 椭圆形 38"/>
          <p:cNvSpPr/>
          <p:nvPr/>
        </p:nvSpPr>
        <p:spPr>
          <a:xfrm>
            <a:off x="7695261" y="4694157"/>
            <a:ext cx="1506916" cy="102902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无灵</a:t>
            </a:r>
            <a:endParaRPr lang="en-US" altLang="zh-CN" sz="2400" dirty="0"/>
          </a:p>
          <a:p>
            <a:pPr algn="ctr"/>
            <a:r>
              <a:rPr lang="zh-CN" altLang="en-US" sz="2400" dirty="0"/>
              <a:t>主语</a:t>
            </a:r>
            <a:endParaRPr lang="zh-CN" altLang="en-US" sz="2400" dirty="0"/>
          </a:p>
        </p:txBody>
      </p:sp>
      <p:sp>
        <p:nvSpPr>
          <p:cNvPr id="2" name="文本框 1"/>
          <p:cNvSpPr txBox="1"/>
          <p:nvPr/>
        </p:nvSpPr>
        <p:spPr>
          <a:xfrm>
            <a:off x="6412089" y="1134817"/>
            <a:ext cx="5565423" cy="461665"/>
          </a:xfrm>
          <a:prstGeom prst="rect">
            <a:avLst/>
          </a:prstGeom>
          <a:noFill/>
        </p:spPr>
        <p:txBody>
          <a:bodyPr wrap="square" rtlCol="0">
            <a:spAutoFit/>
          </a:bodyPr>
          <a:lstStyle/>
          <a:p>
            <a:r>
              <a:rPr lang="zh-CN" altLang="en-US" sz="2400" b="1" dirty="0"/>
              <a:t>（以主语为例：看主语的不同表达形式）</a:t>
            </a:r>
            <a:endParaRPr lang="zh-CN" altLang="en-US" sz="2400" b="1" dirty="0"/>
          </a:p>
        </p:txBody>
      </p:sp>
      <p:sp>
        <p:nvSpPr>
          <p:cNvPr id="4" name="矩形: 圆角 3"/>
          <p:cNvSpPr/>
          <p:nvPr/>
        </p:nvSpPr>
        <p:spPr>
          <a:xfrm>
            <a:off x="3228622" y="2504740"/>
            <a:ext cx="6671584" cy="14387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当然，主语的表达还有很多种方式，比如动名词作主语，不定式作主语等，这里就不一一列举了。</a:t>
            </a:r>
            <a:endParaRPr lang="zh-CN" altLang="en-US" sz="2800" dirty="0"/>
          </a:p>
        </p:txBody>
      </p:sp>
      <p:sp>
        <p:nvSpPr>
          <p:cNvPr id="3" name="椭圆 2"/>
          <p:cNvSpPr/>
          <p:nvPr/>
        </p:nvSpPr>
        <p:spPr>
          <a:xfrm>
            <a:off x="10945162" y="4671003"/>
            <a:ext cx="958683" cy="506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改为“</a:t>
            </a:r>
            <a:r>
              <a:rPr lang="en-US" altLang="zh-CN" dirty="0"/>
              <a:t>I</a:t>
            </a:r>
            <a:r>
              <a:rPr lang="zh-CN" altLang="en-US" dirty="0"/>
              <a:t>”</a:t>
            </a:r>
            <a:endParaRPr lang="zh-CN" altLang="en-US" dirty="0"/>
          </a:p>
        </p:txBody>
      </p:sp>
      <p:cxnSp>
        <p:nvCxnSpPr>
          <p:cNvPr id="9" name="直接连接符 8"/>
          <p:cNvCxnSpPr/>
          <p:nvPr/>
        </p:nvCxnSpPr>
        <p:spPr>
          <a:xfrm>
            <a:off x="11006592" y="5079997"/>
            <a:ext cx="54628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462912" y="5593648"/>
            <a:ext cx="22408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462802" y="6050851"/>
            <a:ext cx="671776" cy="564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对话气泡: 椭圆形 28"/>
          <p:cNvSpPr/>
          <p:nvPr/>
        </p:nvSpPr>
        <p:spPr>
          <a:xfrm>
            <a:off x="9361461" y="4245886"/>
            <a:ext cx="1506916" cy="102902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无灵</a:t>
            </a:r>
            <a:endParaRPr lang="en-US" altLang="zh-CN" sz="2400" dirty="0"/>
          </a:p>
          <a:p>
            <a:pPr algn="ctr"/>
            <a:r>
              <a:rPr lang="zh-CN" altLang="en-US" sz="2400" dirty="0"/>
              <a:t>主语</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heel(1)">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2000"/>
                                        <p:tgtEl>
                                          <p:spTgt spid="25"/>
                                        </p:tgtEl>
                                      </p:cBhvr>
                                    </p:animEffect>
                                  </p:childTnLst>
                                </p:cTn>
                              </p:par>
                              <p:par>
                                <p:cTn id="18" presetID="2" presetClass="entr" presetSubtype="4"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heel(1)">
                                      <p:cBhvr>
                                        <p:cTn id="30" dur="20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heel(1)">
                                      <p:cBhvr>
                                        <p:cTn id="35" dur="20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heel(1)">
                                      <p:cBhvr>
                                        <p:cTn id="45" dur="20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additive="base">
                                        <p:cTn id="56" dur="500" fill="hold"/>
                                        <p:tgtEl>
                                          <p:spTgt spid="3"/>
                                        </p:tgtEl>
                                        <p:attrNameLst>
                                          <p:attrName>ppt_x</p:attrName>
                                        </p:attrNameLst>
                                      </p:cBhvr>
                                      <p:tavLst>
                                        <p:tav tm="0">
                                          <p:val>
                                            <p:strVal val="#ppt_x"/>
                                          </p:val>
                                        </p:tav>
                                        <p:tav tm="100000">
                                          <p:val>
                                            <p:strVal val="#ppt_x"/>
                                          </p:val>
                                        </p:tav>
                                      </p:tavLst>
                                    </p:anim>
                                    <p:anim calcmode="lin" valueType="num">
                                      <p:cBhvr additive="base">
                                        <p:cTn id="5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ppt_x"/>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7" grpId="0" animBg="1"/>
      <p:bldP spid="38" grpId="0" animBg="1"/>
      <p:bldP spid="39" grpId="0" animBg="1"/>
      <p:bldP spid="4" grpId="0" animBg="1"/>
      <p:bldP spid="3"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3391" y="210791"/>
            <a:ext cx="10208431" cy="523220"/>
          </a:xfrm>
          <a:prstGeom prst="rect">
            <a:avLst/>
          </a:prstGeom>
          <a:noFill/>
        </p:spPr>
        <p:txBody>
          <a:bodyPr wrap="square" lIns="91440" tIns="45720" rIns="91440" bIns="45720">
            <a:spAutoFit/>
          </a:bodyPr>
          <a:lstStyle/>
          <a:p>
            <a:r>
              <a:rPr lang="en-US" altLang="zh-CN" sz="2800" b="1" dirty="0">
                <a:ln w="22225">
                  <a:solidFill>
                    <a:schemeClr val="accent2"/>
                  </a:solidFill>
                  <a:prstDash val="solid"/>
                </a:ln>
                <a:solidFill>
                  <a:schemeClr val="accent2">
                    <a:lumMod val="40000"/>
                    <a:lumOff val="60000"/>
                  </a:schemeClr>
                </a:solidFill>
              </a:rPr>
              <a:t>3.</a:t>
            </a:r>
            <a:r>
              <a:rPr lang="zh-CN" altLang="en-US" sz="2800" b="1" dirty="0">
                <a:ln w="22225">
                  <a:solidFill>
                    <a:schemeClr val="accent2"/>
                  </a:solidFill>
                  <a:prstDash val="solid"/>
                </a:ln>
                <a:solidFill>
                  <a:schemeClr val="accent2">
                    <a:lumMod val="40000"/>
                    <a:lumOff val="60000"/>
                  </a:schemeClr>
                </a:solidFill>
              </a:rPr>
              <a:t>准确</a:t>
            </a:r>
            <a:r>
              <a:rPr lang="zh-CN" altLang="en-US" sz="2800" b="1" cap="none" spc="0" dirty="0">
                <a:ln w="22225">
                  <a:solidFill>
                    <a:schemeClr val="accent2"/>
                  </a:solidFill>
                  <a:prstDash val="solid"/>
                </a:ln>
                <a:solidFill>
                  <a:schemeClr val="accent2">
                    <a:lumMod val="40000"/>
                    <a:lumOff val="60000"/>
                  </a:schemeClr>
                </a:solidFill>
                <a:effectLst/>
              </a:rPr>
              <a:t>性：</a:t>
            </a:r>
            <a:r>
              <a:rPr lang="zh-CN" altLang="en-US" sz="2800" b="1" cap="none" spc="0">
                <a:ln w="22225">
                  <a:solidFill>
                    <a:schemeClr val="accent2"/>
                  </a:solidFill>
                  <a:prstDash val="solid"/>
                </a:ln>
                <a:solidFill>
                  <a:schemeClr val="accent2">
                    <a:lumMod val="40000"/>
                    <a:lumOff val="60000"/>
                  </a:schemeClr>
                </a:solidFill>
                <a:effectLst/>
              </a:rPr>
              <a:t>主要指原文信息</a:t>
            </a:r>
            <a:r>
              <a:rPr lang="zh-CN" altLang="en-US" sz="2800" b="1" cap="none" spc="0" dirty="0">
                <a:ln w="22225">
                  <a:solidFill>
                    <a:schemeClr val="accent2"/>
                  </a:solidFill>
                  <a:prstDash val="solid"/>
                </a:ln>
                <a:solidFill>
                  <a:schemeClr val="accent2">
                    <a:lumMod val="40000"/>
                    <a:lumOff val="60000"/>
                  </a:schemeClr>
                </a:solidFill>
                <a:effectLst/>
              </a:rPr>
              <a:t>的准确性和语言表达的准确性。</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9010" r="1709" b="61161"/>
          <a:stretch>
            <a:fillRect/>
          </a:stretch>
        </p:blipFill>
        <p:spPr>
          <a:xfrm>
            <a:off x="101600" y="1056582"/>
            <a:ext cx="6520669" cy="5729111"/>
          </a:xfrm>
          <a:prstGeom prst="rect">
            <a:avLst/>
          </a:prstGeom>
        </p:spPr>
      </p:pic>
      <p:cxnSp>
        <p:nvCxnSpPr>
          <p:cNvPr id="4" name="直接连接符 3"/>
          <p:cNvCxnSpPr/>
          <p:nvPr/>
        </p:nvCxnSpPr>
        <p:spPr>
          <a:xfrm flipV="1">
            <a:off x="1164092" y="3200241"/>
            <a:ext cx="1607330" cy="1845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6581" y="3658396"/>
            <a:ext cx="2279019" cy="184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1549" t="42522" r="336" b="34321"/>
          <a:stretch>
            <a:fillRect/>
          </a:stretch>
        </p:blipFill>
        <p:spPr>
          <a:xfrm>
            <a:off x="6622269" y="3200241"/>
            <a:ext cx="5468131" cy="3585452"/>
          </a:xfrm>
          <a:prstGeom prst="rect">
            <a:avLst/>
          </a:prstGeom>
        </p:spPr>
      </p:pic>
      <p:cxnSp>
        <p:nvCxnSpPr>
          <p:cNvPr id="14" name="直接连接符 13"/>
          <p:cNvCxnSpPr/>
          <p:nvPr/>
        </p:nvCxnSpPr>
        <p:spPr>
          <a:xfrm flipV="1">
            <a:off x="616582" y="4189250"/>
            <a:ext cx="1742796" cy="1372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599117" y="3292499"/>
            <a:ext cx="3718352" cy="86420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9633730" y="3658396"/>
            <a:ext cx="2151870" cy="236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9669451" y="4064000"/>
            <a:ext cx="2285482" cy="2334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6819826" y="4831644"/>
            <a:ext cx="2222574" cy="1639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3902983" y="2348089"/>
            <a:ext cx="2193017" cy="5531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00582">
            <a:off x="10708141" y="-89559"/>
            <a:ext cx="1280936" cy="1647140"/>
          </a:xfrm>
          <a:prstGeom prst="rect">
            <a:avLst/>
          </a:prstGeom>
        </p:spPr>
      </p:pic>
      <p:sp>
        <p:nvSpPr>
          <p:cNvPr id="36" name="对话气泡: 椭圆形 35"/>
          <p:cNvSpPr/>
          <p:nvPr/>
        </p:nvSpPr>
        <p:spPr>
          <a:xfrm>
            <a:off x="1244300" y="1824877"/>
            <a:ext cx="1749928" cy="102902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缺少连词</a:t>
            </a:r>
            <a:r>
              <a:rPr lang="en-US" altLang="zh-CN" sz="2400" dirty="0"/>
              <a:t>and</a:t>
            </a:r>
            <a:endParaRPr lang="zh-CN" altLang="en-US" sz="2400" dirty="0"/>
          </a:p>
        </p:txBody>
      </p:sp>
      <p:sp>
        <p:nvSpPr>
          <p:cNvPr id="37" name="对话气泡: 椭圆形 36"/>
          <p:cNvSpPr/>
          <p:nvPr/>
        </p:nvSpPr>
        <p:spPr>
          <a:xfrm>
            <a:off x="3361934" y="734244"/>
            <a:ext cx="3061001" cy="1844619"/>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t>so</a:t>
            </a:r>
            <a:r>
              <a:rPr lang="en-US" altLang="zh-CN" sz="2400" dirty="0" err="1">
                <a:latin typeface="等线" panose="02010600030101010101" charset="-122"/>
                <a:ea typeface="等线" panose="02010600030101010101" charset="-122"/>
              </a:rPr>
              <a:t>┄that</a:t>
            </a:r>
            <a:r>
              <a:rPr lang="en-US" altLang="zh-CN" sz="2400" dirty="0">
                <a:latin typeface="等线" panose="02010600030101010101" charset="-122"/>
                <a:ea typeface="等线" panose="02010600030101010101" charset="-122"/>
              </a:rPr>
              <a:t> </a:t>
            </a:r>
            <a:r>
              <a:rPr lang="zh-CN" altLang="en-US" sz="2400" dirty="0">
                <a:latin typeface="等线" panose="02010600030101010101" charset="-122"/>
                <a:ea typeface="等线" panose="02010600030101010101" charset="-122"/>
              </a:rPr>
              <a:t>引起倒装，此句只有</a:t>
            </a:r>
            <a:r>
              <a:rPr lang="en-US" altLang="zh-CN" sz="2400" dirty="0">
                <a:latin typeface="等线" panose="02010600030101010101" charset="-122"/>
                <a:ea typeface="等线" panose="02010600030101010101" charset="-122"/>
              </a:rPr>
              <a:t>so,</a:t>
            </a:r>
            <a:r>
              <a:rPr lang="zh-CN" altLang="en-US" sz="2400" dirty="0">
                <a:latin typeface="等线" panose="02010600030101010101" charset="-122"/>
                <a:ea typeface="等线" panose="02010600030101010101" charset="-122"/>
              </a:rPr>
              <a:t>没有</a:t>
            </a:r>
            <a:r>
              <a:rPr lang="en-US" altLang="zh-CN" sz="2400" dirty="0">
                <a:latin typeface="等线" panose="02010600030101010101" charset="-122"/>
                <a:ea typeface="等线" panose="02010600030101010101" charset="-122"/>
              </a:rPr>
              <a:t>that </a:t>
            </a:r>
            <a:r>
              <a:rPr lang="zh-CN" altLang="en-US" sz="2400" dirty="0">
                <a:latin typeface="等线" panose="02010600030101010101" charset="-122"/>
                <a:ea typeface="等线" panose="02010600030101010101" charset="-122"/>
              </a:rPr>
              <a:t>不能倒装</a:t>
            </a:r>
            <a:endParaRPr lang="zh-CN" altLang="en-US" sz="2400" dirty="0"/>
          </a:p>
        </p:txBody>
      </p:sp>
      <p:sp>
        <p:nvSpPr>
          <p:cNvPr id="38" name="对话气泡: 椭圆形 37"/>
          <p:cNvSpPr/>
          <p:nvPr/>
        </p:nvSpPr>
        <p:spPr>
          <a:xfrm>
            <a:off x="631483" y="2958730"/>
            <a:ext cx="1967633" cy="102902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sit</a:t>
            </a:r>
            <a:r>
              <a:rPr lang="zh-CN" altLang="en-US" sz="2400" dirty="0"/>
              <a:t>的过去式为</a:t>
            </a:r>
            <a:r>
              <a:rPr lang="en-US" altLang="zh-CN" sz="2400" dirty="0"/>
              <a:t>sat</a:t>
            </a:r>
            <a:endParaRPr lang="zh-CN" altLang="en-US" sz="2400" dirty="0"/>
          </a:p>
        </p:txBody>
      </p:sp>
      <p:sp>
        <p:nvSpPr>
          <p:cNvPr id="39" name="对话气泡: 椭圆形 38"/>
          <p:cNvSpPr/>
          <p:nvPr/>
        </p:nvSpPr>
        <p:spPr>
          <a:xfrm>
            <a:off x="9548687" y="1932149"/>
            <a:ext cx="2151869" cy="154109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前面是句号，不能用</a:t>
            </a:r>
            <a:r>
              <a:rPr lang="en-US" altLang="zh-CN" sz="2400" dirty="0"/>
              <a:t>which.</a:t>
            </a:r>
            <a:endParaRPr lang="zh-CN" altLang="en-US" sz="2400" dirty="0"/>
          </a:p>
        </p:txBody>
      </p:sp>
      <p:sp>
        <p:nvSpPr>
          <p:cNvPr id="40" name="对话气泡: 椭圆形 39"/>
          <p:cNvSpPr/>
          <p:nvPr/>
        </p:nvSpPr>
        <p:spPr>
          <a:xfrm>
            <a:off x="7270896" y="2348089"/>
            <a:ext cx="4505624" cy="223042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是</a:t>
            </a:r>
            <a:r>
              <a:rPr lang="en-US" altLang="zh-CN" sz="2400" dirty="0" err="1"/>
              <a:t>so</a:t>
            </a:r>
            <a:r>
              <a:rPr lang="en-US" altLang="zh-CN" sz="2400" dirty="0" err="1">
                <a:latin typeface="等线" panose="02010600030101010101" charset="-122"/>
                <a:ea typeface="等线" panose="02010600030101010101" charset="-122"/>
              </a:rPr>
              <a:t>┄that</a:t>
            </a:r>
            <a:r>
              <a:rPr lang="zh-CN" altLang="en-US" sz="2400" dirty="0">
                <a:latin typeface="等线" panose="02010600030101010101" charset="-122"/>
                <a:ea typeface="等线" panose="02010600030101010101" charset="-122"/>
              </a:rPr>
              <a:t>结构，不是</a:t>
            </a:r>
            <a:r>
              <a:rPr lang="en-US" altLang="zh-CN" sz="2400" dirty="0">
                <a:latin typeface="等线" panose="02010600030101010101" charset="-122"/>
                <a:ea typeface="等线" panose="02010600030101010101" charset="-122"/>
              </a:rPr>
              <a:t>so ┄which</a:t>
            </a:r>
            <a:r>
              <a:rPr lang="zh-CN" altLang="en-US" sz="2400" dirty="0">
                <a:latin typeface="等线" panose="02010600030101010101" charset="-122"/>
                <a:ea typeface="等线" panose="02010600030101010101" charset="-122"/>
              </a:rPr>
              <a:t>结构</a:t>
            </a:r>
            <a:r>
              <a:rPr lang="en-US" altLang="zh-CN" sz="2400" dirty="0">
                <a:latin typeface="等线" panose="02010600030101010101" charset="-122"/>
                <a:ea typeface="等线" panose="02010600030101010101" charset="-122"/>
              </a:rPr>
              <a:t>.</a:t>
            </a:r>
            <a:endParaRPr lang="en-US" altLang="zh-CN" sz="2400" dirty="0">
              <a:latin typeface="等线" panose="02010600030101010101" charset="-122"/>
              <a:ea typeface="等线" panose="02010600030101010101" charset="-122"/>
            </a:endParaRPr>
          </a:p>
          <a:p>
            <a:pPr algn="ctr"/>
            <a:r>
              <a:rPr lang="zh-CN" altLang="en-US" sz="2400" dirty="0">
                <a:latin typeface="等线" panose="02010600030101010101" charset="-122"/>
                <a:ea typeface="等线" panose="02010600030101010101" charset="-122"/>
              </a:rPr>
              <a:t>正确：</a:t>
            </a:r>
            <a:r>
              <a:rPr lang="en-US" altLang="zh-CN" sz="2400" dirty="0">
                <a:latin typeface="等线" panose="02010600030101010101" charset="-122"/>
                <a:ea typeface="等线" panose="02010600030101010101" charset="-122"/>
              </a:rPr>
              <a:t>I was so stupid that I looked like a foolish pig.</a:t>
            </a:r>
            <a:endParaRPr lang="zh-CN" altLang="en-US" sz="2400" dirty="0"/>
          </a:p>
        </p:txBody>
      </p:sp>
      <p:sp>
        <p:nvSpPr>
          <p:cNvPr id="41" name="矩形 40"/>
          <p:cNvSpPr/>
          <p:nvPr/>
        </p:nvSpPr>
        <p:spPr>
          <a:xfrm>
            <a:off x="6765889" y="778728"/>
            <a:ext cx="4505624" cy="2308324"/>
          </a:xfrm>
          <a:prstGeom prst="rect">
            <a:avLst/>
          </a:prstGeom>
          <a:solidFill>
            <a:srgbClr val="FFFF00"/>
          </a:solidFill>
        </p:spPr>
        <p:txBody>
          <a:bodyPr wrap="square" lIns="91440" tIns="45720" rIns="91440" bIns="45720">
            <a:spAutoFit/>
          </a:bodyPr>
          <a:lstStyle/>
          <a:p>
            <a:r>
              <a:rPr lang="zh-CN" altLang="en-US" sz="2400" b="1" dirty="0">
                <a:ln w="22225">
                  <a:solidFill>
                    <a:schemeClr val="accent2"/>
                  </a:solidFill>
                  <a:prstDash val="solid"/>
                </a:ln>
                <a:solidFill>
                  <a:schemeClr val="accent3"/>
                </a:solidFill>
              </a:rPr>
              <a:t>注意：</a:t>
            </a:r>
            <a:endParaRPr lang="en-US" altLang="zh-CN" sz="2400" b="1" dirty="0">
              <a:ln w="22225">
                <a:solidFill>
                  <a:schemeClr val="accent2"/>
                </a:solidFill>
                <a:prstDash val="solid"/>
              </a:ln>
              <a:solidFill>
                <a:schemeClr val="accent3"/>
              </a:solidFill>
            </a:endParaRPr>
          </a:p>
          <a:p>
            <a:r>
              <a:rPr lang="zh-CN" altLang="en-US" sz="2400" b="1" dirty="0">
                <a:ln w="22225">
                  <a:solidFill>
                    <a:schemeClr val="accent2"/>
                  </a:solidFill>
                  <a:prstDash val="solid"/>
                </a:ln>
                <a:solidFill>
                  <a:schemeClr val="accent3"/>
                </a:solidFill>
              </a:rPr>
              <a:t>如果没有准确的信息和正确的句子表达，即使故事情节合理，那么得分也不高，所以希望同学们平时注重基础，多做句子翻译，为读后续写作铺垫。</a:t>
            </a:r>
            <a:endParaRPr lang="zh-CN" altLang="en-US" sz="2400" b="1" cap="none" spc="0" dirty="0">
              <a:ln w="22225">
                <a:solidFill>
                  <a:schemeClr val="accent2"/>
                </a:solidFill>
                <a:prstDash val="solid"/>
              </a:ln>
              <a:solidFill>
                <a:schemeClr val="accent3"/>
              </a:solidFill>
              <a:effectLst/>
            </a:endParaRPr>
          </a:p>
        </p:txBody>
      </p:sp>
      <p:sp>
        <p:nvSpPr>
          <p:cNvPr id="42" name="对话气泡: 椭圆形 41"/>
          <p:cNvSpPr/>
          <p:nvPr/>
        </p:nvSpPr>
        <p:spPr>
          <a:xfrm>
            <a:off x="1457115" y="639406"/>
            <a:ext cx="5159119" cy="2850040"/>
          </a:xfrm>
          <a:prstGeom prst="wedgeEllipse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kern="0" dirty="0">
                <a:solidFill>
                  <a:sysClr val="windowText" lastClr="000000"/>
                </a:solidFill>
                <a:latin typeface="Times New Roman" panose="02020603050405020304" pitchFamily="18" charset="0"/>
                <a:cs typeface="Times New Roman" panose="02020603050405020304" pitchFamily="18" charset="0"/>
              </a:rPr>
              <a:t>张冠李戴：原文中有一句话：</a:t>
            </a:r>
            <a:r>
              <a:rPr lang="en-US" altLang="zh-CN" sz="2400" kern="0" dirty="0">
                <a:solidFill>
                  <a:sysClr val="windowText" lastClr="000000"/>
                </a:solidFill>
                <a:latin typeface="Times New Roman" panose="02020603050405020304" pitchFamily="18" charset="0"/>
                <a:cs typeface="Times New Roman" panose="02020603050405020304" pitchFamily="18" charset="0"/>
              </a:rPr>
              <a:t>All of us were hard at work at the kitchen table, with my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mom</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filming the annual event.</a:t>
            </a:r>
            <a:r>
              <a:rPr lang="zh-CN" altLang="en-US" sz="2400" kern="0" dirty="0">
                <a:solidFill>
                  <a:sysClr val="windowText" lastClr="000000"/>
                </a:solidFill>
                <a:latin typeface="Times New Roman" panose="02020603050405020304" pitchFamily="18" charset="0"/>
                <a:cs typeface="Times New Roman" panose="02020603050405020304" pitchFamily="18" charset="0"/>
              </a:rPr>
              <a:t>可知拍视频的是妈妈而不是爸爸。</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heel(1)">
                                      <p:cBhvr>
                                        <p:cTn id="41" dur="2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heel(1)">
                                      <p:cBhvr>
                                        <p:cTn id="46" dur="2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heel(1)">
                                      <p:cBhvr>
                                        <p:cTn id="51" dur="20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heel(1)">
                                      <p:cBhvr>
                                        <p:cTn id="56" dur="20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heel(1)">
                                      <p:cBhvr>
                                        <p:cTn id="61" dur="20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heel(1)">
                                      <p:cBhvr>
                                        <p:cTn id="66" dur="20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randombar(horizontal)">
                                      <p:cBhvr>
                                        <p:cTn id="7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4756" y="167543"/>
            <a:ext cx="10905066" cy="2677656"/>
          </a:xfrm>
          <a:prstGeom prst="rect">
            <a:avLst/>
          </a:prstGeom>
          <a:noFill/>
        </p:spPr>
        <p:txBody>
          <a:bodyPr wrap="square" lIns="91440" tIns="45720" rIns="91440" bIns="45720">
            <a:spAutoFit/>
          </a:bodyPr>
          <a:lstStyle/>
          <a:p>
            <a:r>
              <a:rPr lang="en-US" altLang="zh-CN" sz="2800" b="1" dirty="0">
                <a:ln w="22225">
                  <a:solidFill>
                    <a:schemeClr val="accent2"/>
                  </a:solidFill>
                  <a:prstDash val="solid"/>
                </a:ln>
                <a:solidFill>
                  <a:schemeClr val="accent2">
                    <a:lumMod val="40000"/>
                    <a:lumOff val="60000"/>
                  </a:schemeClr>
                </a:solidFill>
              </a:rPr>
              <a:t>4.</a:t>
            </a:r>
            <a:r>
              <a:rPr lang="zh-CN" altLang="en-US" sz="2800" b="1" dirty="0">
                <a:ln w="22225">
                  <a:solidFill>
                    <a:schemeClr val="accent2"/>
                  </a:solidFill>
                  <a:prstDash val="solid"/>
                </a:ln>
                <a:solidFill>
                  <a:schemeClr val="accent2">
                    <a:lumMod val="40000"/>
                    <a:lumOff val="60000"/>
                  </a:schemeClr>
                </a:solidFill>
              </a:rPr>
              <a:t>地道</a:t>
            </a:r>
            <a:r>
              <a:rPr lang="zh-CN" altLang="en-US" sz="2800" b="1" cap="none" spc="0" dirty="0">
                <a:ln w="22225">
                  <a:solidFill>
                    <a:schemeClr val="accent2"/>
                  </a:solidFill>
                  <a:prstDash val="solid"/>
                </a:ln>
                <a:solidFill>
                  <a:schemeClr val="accent2">
                    <a:lumMod val="40000"/>
                    <a:lumOff val="60000"/>
                  </a:schemeClr>
                </a:solidFill>
                <a:effectLst/>
              </a:rPr>
              <a:t>性</a:t>
            </a:r>
            <a:r>
              <a:rPr lang="zh-CN" altLang="en-US" sz="2800" b="1" dirty="0">
                <a:ln w="22225">
                  <a:solidFill>
                    <a:schemeClr val="accent2"/>
                  </a:solidFill>
                  <a:prstDash val="solid"/>
                </a:ln>
                <a:solidFill>
                  <a:schemeClr val="accent2">
                    <a:lumMod val="40000"/>
                    <a:lumOff val="60000"/>
                  </a:schemeClr>
                </a:solidFill>
              </a:rPr>
              <a:t>：所谓“地道的英语”，是指行文造句应该符合目的语的表达习惯且不留“译痕”，</a:t>
            </a:r>
            <a:r>
              <a:rPr lang="zh-CN" altLang="en-US" sz="2800" b="1" cap="none" spc="0" dirty="0">
                <a:ln w="22225">
                  <a:solidFill>
                    <a:schemeClr val="accent2"/>
                  </a:solidFill>
                  <a:prstDash val="solid"/>
                </a:ln>
                <a:solidFill>
                  <a:schemeClr val="accent2">
                    <a:lumMod val="40000"/>
                    <a:lumOff val="60000"/>
                  </a:schemeClr>
                </a:solidFill>
                <a:effectLst/>
              </a:rPr>
              <a:t>而不是生搬硬套译为中式英语。中国学生语言不地道的原因主要有二个，其一英语学习习惯的影响，学生大都把注意力放在了背单词、学语法，习惯性地养成了用汉语来思考英语，这势必造成英语地道性的缺失；其二是汉语的</a:t>
            </a:r>
            <a:r>
              <a:rPr lang="zh-CN" altLang="en-US" sz="2800" b="1" dirty="0">
                <a:ln w="22225">
                  <a:solidFill>
                    <a:schemeClr val="accent2"/>
                  </a:solidFill>
                  <a:prstDash val="solid"/>
                </a:ln>
                <a:solidFill>
                  <a:schemeClr val="accent2">
                    <a:lumMod val="40000"/>
                    <a:lumOff val="60000"/>
                  </a:schemeClr>
                </a:solidFill>
              </a:rPr>
              <a:t>锚定作用、母语负迁移及中西思维的差异使地道性语言属于稀有者的“专属高配”。</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3" name="文本框 2"/>
          <p:cNvSpPr txBox="1"/>
          <p:nvPr/>
        </p:nvSpPr>
        <p:spPr>
          <a:xfrm>
            <a:off x="1106311" y="3211806"/>
            <a:ext cx="2992959" cy="2554545"/>
          </a:xfrm>
          <a:prstGeom prst="rect">
            <a:avLst/>
          </a:prstGeom>
          <a:noFill/>
        </p:spPr>
        <p:txBody>
          <a:bodyPr wrap="square">
            <a:spAutoFit/>
          </a:bodyPr>
          <a:lstStyle/>
          <a:p>
            <a:r>
              <a:rPr lang="zh-CN" altLang="en-US" sz="3200" b="1" dirty="0">
                <a:ln w="22225">
                  <a:solidFill>
                    <a:schemeClr val="accent2"/>
                  </a:solidFill>
                  <a:prstDash val="solid"/>
                </a:ln>
                <a:solidFill>
                  <a:schemeClr val="accent2">
                    <a:lumMod val="40000"/>
                    <a:lumOff val="60000"/>
                  </a:schemeClr>
                </a:solidFill>
              </a:rPr>
              <a:t>短期内学生可以用无灵主语和俚语来提高读后续写语言的地道性。</a:t>
            </a:r>
            <a:endParaRPr lang="zh-CN" altLang="en-US" sz="3200" b="1" dirty="0">
              <a:ln w="22225">
                <a:solidFill>
                  <a:schemeClr val="accent2"/>
                </a:solidFill>
                <a:prstDash val="solid"/>
              </a:ln>
              <a:solidFill>
                <a:schemeClr val="accent2">
                  <a:lumMod val="40000"/>
                  <a:lumOff val="60000"/>
                </a:schemeClr>
              </a:solidFill>
            </a:endParaRPr>
          </a:p>
        </p:txBody>
      </p:sp>
      <p:sp>
        <p:nvSpPr>
          <p:cNvPr id="4" name="文本框 3"/>
          <p:cNvSpPr txBox="1"/>
          <p:nvPr/>
        </p:nvSpPr>
        <p:spPr>
          <a:xfrm>
            <a:off x="5791200" y="3211806"/>
            <a:ext cx="5181599" cy="3108543"/>
          </a:xfrm>
          <a:prstGeom prst="rect">
            <a:avLst/>
          </a:prstGeom>
          <a:noFill/>
        </p:spPr>
        <p:txBody>
          <a:bodyPr wrap="square" rtlCol="0">
            <a:spAutoFit/>
          </a:bodyPr>
          <a:lstStyle/>
          <a:p>
            <a:r>
              <a:rPr lang="zh-CN" altLang="en-US" sz="2800" dirty="0">
                <a:solidFill>
                  <a:srgbClr val="FF0000"/>
                </a:solidFill>
              </a:rPr>
              <a:t>如何获取地道语言：</a:t>
            </a:r>
            <a:endParaRPr lang="en-US" altLang="zh-CN" sz="2800" dirty="0">
              <a:solidFill>
                <a:srgbClr val="FF0000"/>
              </a:solidFill>
            </a:endParaRPr>
          </a:p>
          <a:p>
            <a:r>
              <a:rPr lang="zh-CN" altLang="en-US" sz="2400" dirty="0"/>
              <a:t>提高学生的英语地道性表达不是一朝一夕就能成功的，平时要做好积累。</a:t>
            </a:r>
            <a:endParaRPr lang="en-US" altLang="zh-CN" sz="2400" dirty="0"/>
          </a:p>
          <a:p>
            <a:r>
              <a:rPr lang="en-US" altLang="zh-CN" sz="2400" dirty="0"/>
              <a:t>1. </a:t>
            </a:r>
            <a:r>
              <a:rPr lang="zh-CN" altLang="en-US" sz="2400" dirty="0"/>
              <a:t>积累英文的习惯表达，不能按照字 </a:t>
            </a:r>
            <a:endParaRPr lang="en-US" altLang="zh-CN" sz="2400" dirty="0"/>
          </a:p>
          <a:p>
            <a:r>
              <a:rPr lang="zh-CN" altLang="en-US" sz="2400" dirty="0"/>
              <a:t>    面意思去翻译。</a:t>
            </a:r>
            <a:endParaRPr lang="en-US" altLang="zh-CN" sz="2400" dirty="0"/>
          </a:p>
          <a:p>
            <a:r>
              <a:rPr lang="en-US" altLang="zh-CN" sz="2400" dirty="0"/>
              <a:t>2. </a:t>
            </a:r>
            <a:r>
              <a:rPr lang="zh-CN" altLang="en-US" sz="2400" dirty="0"/>
              <a:t>摘抄英文原版文章，可以从知名网   </a:t>
            </a:r>
            <a:endParaRPr lang="en-US" altLang="zh-CN" sz="2400" dirty="0"/>
          </a:p>
          <a:p>
            <a:r>
              <a:rPr lang="en-US" altLang="zh-CN" sz="2400" dirty="0"/>
              <a:t>    </a:t>
            </a:r>
            <a:r>
              <a:rPr lang="zh-CN" altLang="en-US" sz="2400" dirty="0"/>
              <a:t>站和</a:t>
            </a:r>
            <a:r>
              <a:rPr lang="en-US" altLang="zh-CN" sz="2400" dirty="0"/>
              <a:t>BBC</a:t>
            </a:r>
            <a:r>
              <a:rPr lang="zh-CN" altLang="en-US" sz="2400" dirty="0"/>
              <a:t>等原版报纸或期刊中摘录 </a:t>
            </a:r>
            <a:endParaRPr lang="en-US" altLang="zh-CN" sz="2400" dirty="0"/>
          </a:p>
          <a:p>
            <a:r>
              <a:rPr lang="en-US" altLang="zh-CN" sz="2400" dirty="0"/>
              <a:t>    </a:t>
            </a:r>
            <a:r>
              <a:rPr lang="zh-CN" altLang="en-US" sz="2400" dirty="0"/>
              <a:t>英语句式的地道表达。</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728" r="341" b="53370"/>
          <a:stretch>
            <a:fillRect/>
          </a:stretch>
        </p:blipFill>
        <p:spPr>
          <a:xfrm>
            <a:off x="0" y="1320800"/>
            <a:ext cx="6276622" cy="5537199"/>
          </a:xfrm>
          <a:prstGeom prst="rect">
            <a:avLst/>
          </a:prstGeom>
        </p:spPr>
      </p:pic>
      <p:sp>
        <p:nvSpPr>
          <p:cNvPr id="4" name="矩形 3"/>
          <p:cNvSpPr/>
          <p:nvPr/>
        </p:nvSpPr>
        <p:spPr>
          <a:xfrm>
            <a:off x="3916557" y="203200"/>
            <a:ext cx="4358886" cy="923330"/>
          </a:xfrm>
          <a:prstGeom prst="rect">
            <a:avLst/>
          </a:prstGeom>
          <a:noFill/>
        </p:spPr>
        <p:txBody>
          <a:bodyPr wrap="non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地道语的表达</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1" t="59088" r="1395" b="19283"/>
          <a:stretch>
            <a:fillRect/>
          </a:stretch>
        </p:blipFill>
        <p:spPr>
          <a:xfrm>
            <a:off x="6276622" y="1320800"/>
            <a:ext cx="5836356" cy="5537199"/>
          </a:xfrm>
          <a:prstGeom prst="rect">
            <a:avLst/>
          </a:prstGeom>
        </p:spPr>
      </p:pic>
      <p:cxnSp>
        <p:nvCxnSpPr>
          <p:cNvPr id="6" name="直接连接符 5"/>
          <p:cNvCxnSpPr/>
          <p:nvPr/>
        </p:nvCxnSpPr>
        <p:spPr>
          <a:xfrm flipV="1">
            <a:off x="3143954" y="3725333"/>
            <a:ext cx="2952046" cy="1919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74977" y="4470403"/>
            <a:ext cx="4459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9127066" y="3048003"/>
            <a:ext cx="19924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对话气泡: 椭圆形 10"/>
          <p:cNvSpPr/>
          <p:nvPr/>
        </p:nvSpPr>
        <p:spPr>
          <a:xfrm>
            <a:off x="3138311" y="2008554"/>
            <a:ext cx="3736622" cy="1029026"/>
          </a:xfrm>
          <a:prstGeom prst="wedgeEllipseCallout">
            <a:avLst>
              <a:gd name="adj1" fmla="val -25063"/>
              <a:gd name="adj2" fmla="val 1195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 </a:t>
            </a:r>
            <a:r>
              <a:rPr lang="zh-CN" altLang="en-US" sz="2400" dirty="0"/>
              <a:t>无灵表达使语言灵动地道</a:t>
            </a:r>
            <a:endParaRPr lang="zh-CN" altLang="en-US" sz="2400" dirty="0"/>
          </a:p>
        </p:txBody>
      </p:sp>
      <p:sp>
        <p:nvSpPr>
          <p:cNvPr id="13" name="对话气泡: 椭圆形 12"/>
          <p:cNvSpPr/>
          <p:nvPr/>
        </p:nvSpPr>
        <p:spPr>
          <a:xfrm>
            <a:off x="8376356" y="1074865"/>
            <a:ext cx="3736622" cy="1029026"/>
          </a:xfrm>
          <a:prstGeom prst="wedgeEllipseCallout">
            <a:avLst>
              <a:gd name="adj1" fmla="val -25063"/>
              <a:gd name="adj2" fmla="val 1195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 </a:t>
            </a:r>
            <a:r>
              <a:rPr lang="zh-CN" altLang="en-US" sz="2400" dirty="0"/>
              <a:t>无灵表达使语言灵动地道</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USER-20190605LU\Desktop\水仙花手绘.png水仙花手绘"/>
          <p:cNvPicPr>
            <a:picLocks noChangeAspect="1"/>
          </p:cNvPicPr>
          <p:nvPr/>
        </p:nvPicPr>
        <p:blipFill>
          <a:blip r:embed="rId1"/>
          <a:srcRect/>
          <a:stretch>
            <a:fillRect/>
          </a:stretch>
        </p:blipFill>
        <p:spPr>
          <a:xfrm>
            <a:off x="7062" y="661900"/>
            <a:ext cx="3361289" cy="6196100"/>
          </a:xfrm>
          <a:prstGeom prst="rect">
            <a:avLst/>
          </a:prstGeom>
        </p:spPr>
      </p:pic>
      <p:grpSp>
        <p:nvGrpSpPr>
          <p:cNvPr id="4" name="组合 3"/>
          <p:cNvGrpSpPr/>
          <p:nvPr/>
        </p:nvGrpSpPr>
        <p:grpSpPr>
          <a:xfrm>
            <a:off x="139844" y="100398"/>
            <a:ext cx="2179253" cy="561502"/>
            <a:chOff x="8467725" y="5251450"/>
            <a:chExt cx="3173412" cy="768350"/>
          </a:xfrm>
          <a:solidFill>
            <a:srgbClr val="C2BDA3"/>
          </a:solidFill>
        </p:grpSpPr>
        <p:sp>
          <p:nvSpPr>
            <p:cNvPr id="17" name="任意多边形 16"/>
            <p:cNvSpPr/>
            <p:nvPr/>
          </p:nvSpPr>
          <p:spPr bwMode="auto">
            <a:xfrm>
              <a:off x="10351237" y="5391150"/>
              <a:ext cx="1289900" cy="381000"/>
            </a:xfrm>
            <a:custGeom>
              <a:avLst/>
              <a:gdLst>
                <a:gd name="connsiteX0" fmla="*/ 675737 w 1289900"/>
                <a:gd name="connsiteY0" fmla="*/ 0 h 381000"/>
                <a:gd name="connsiteX1" fmla="*/ 750870 w 1289900"/>
                <a:gd name="connsiteY1" fmla="*/ 0 h 381000"/>
                <a:gd name="connsiteX2" fmla="*/ 751590 w 1289900"/>
                <a:gd name="connsiteY2" fmla="*/ 4606 h 381000"/>
                <a:gd name="connsiteX3" fmla="*/ 585368 w 1289900"/>
                <a:gd name="connsiteY3" fmla="*/ 137713 h 381000"/>
                <a:gd name="connsiteX4" fmla="*/ 190105 w 1289900"/>
                <a:gd name="connsiteY4" fmla="*/ 137713 h 381000"/>
                <a:gd name="connsiteX5" fmla="*/ 73409 w 1289900"/>
                <a:gd name="connsiteY5" fmla="*/ 221343 h 381000"/>
                <a:gd name="connsiteX6" fmla="*/ 190105 w 1289900"/>
                <a:gd name="connsiteY6" fmla="*/ 308774 h 381000"/>
                <a:gd name="connsiteX7" fmla="*/ 1198966 w 1289900"/>
                <a:gd name="connsiteY7" fmla="*/ 308774 h 381000"/>
                <a:gd name="connsiteX8" fmla="*/ 1262961 w 1289900"/>
                <a:gd name="connsiteY8" fmla="*/ 312576 h 381000"/>
                <a:gd name="connsiteX9" fmla="*/ 1289311 w 1289900"/>
                <a:gd name="connsiteY9" fmla="*/ 339185 h 381000"/>
                <a:gd name="connsiteX10" fmla="*/ 1266725 w 1289900"/>
                <a:gd name="connsiteY10" fmla="*/ 373397 h 381000"/>
                <a:gd name="connsiteX11" fmla="*/ 1217788 w 1289900"/>
                <a:gd name="connsiteY11" fmla="*/ 381000 h 381000"/>
                <a:gd name="connsiteX12" fmla="*/ 178812 w 1289900"/>
                <a:gd name="connsiteY12" fmla="*/ 381000 h 381000"/>
                <a:gd name="connsiteX13" fmla="*/ 9414 w 1289900"/>
                <a:gd name="connsiteY13" fmla="*/ 171925 h 381000"/>
                <a:gd name="connsiteX14" fmla="*/ 167519 w 1289900"/>
                <a:gd name="connsiteY14" fmla="*/ 65487 h 381000"/>
                <a:gd name="connsiteX15" fmla="*/ 543959 w 1289900"/>
                <a:gd name="connsiteY15" fmla="*/ 65487 h 381000"/>
                <a:gd name="connsiteX16" fmla="*/ 669950 w 1289900"/>
                <a:gd name="connsiteY16" fmla="*/ 2218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9900" h="381000">
                  <a:moveTo>
                    <a:pt x="675737" y="0"/>
                  </a:moveTo>
                  <a:lnTo>
                    <a:pt x="750870" y="0"/>
                  </a:lnTo>
                  <a:lnTo>
                    <a:pt x="751590" y="4606"/>
                  </a:lnTo>
                  <a:cubicBezTo>
                    <a:pt x="742767" y="77842"/>
                    <a:pt x="675714" y="137713"/>
                    <a:pt x="585368" y="137713"/>
                  </a:cubicBezTo>
                  <a:cubicBezTo>
                    <a:pt x="453614" y="141515"/>
                    <a:pt x="321860" y="141515"/>
                    <a:pt x="190105" y="137713"/>
                  </a:cubicBezTo>
                  <a:cubicBezTo>
                    <a:pt x="129875" y="137713"/>
                    <a:pt x="80938" y="149117"/>
                    <a:pt x="73409" y="221343"/>
                  </a:cubicBezTo>
                  <a:cubicBezTo>
                    <a:pt x="69645" y="274562"/>
                    <a:pt x="114817" y="304973"/>
                    <a:pt x="190105" y="308774"/>
                  </a:cubicBezTo>
                  <a:cubicBezTo>
                    <a:pt x="525137" y="308774"/>
                    <a:pt x="860169" y="308774"/>
                    <a:pt x="1198966" y="308774"/>
                  </a:cubicBezTo>
                  <a:cubicBezTo>
                    <a:pt x="1221552" y="308774"/>
                    <a:pt x="1244139" y="304973"/>
                    <a:pt x="1262961" y="312576"/>
                  </a:cubicBezTo>
                  <a:cubicBezTo>
                    <a:pt x="1274254" y="312576"/>
                    <a:pt x="1289311" y="331583"/>
                    <a:pt x="1289311" y="339185"/>
                  </a:cubicBezTo>
                  <a:cubicBezTo>
                    <a:pt x="1293076" y="350589"/>
                    <a:pt x="1278019" y="369596"/>
                    <a:pt x="1266725" y="373397"/>
                  </a:cubicBezTo>
                  <a:cubicBezTo>
                    <a:pt x="1251667" y="381000"/>
                    <a:pt x="1232845" y="381000"/>
                    <a:pt x="1217788" y="381000"/>
                  </a:cubicBezTo>
                  <a:cubicBezTo>
                    <a:pt x="871463" y="381000"/>
                    <a:pt x="525137" y="381000"/>
                    <a:pt x="178812" y="381000"/>
                  </a:cubicBezTo>
                  <a:cubicBezTo>
                    <a:pt x="50823" y="381000"/>
                    <a:pt x="-28230" y="282165"/>
                    <a:pt x="9414" y="171925"/>
                  </a:cubicBezTo>
                  <a:cubicBezTo>
                    <a:pt x="35765" y="99700"/>
                    <a:pt x="92231" y="65487"/>
                    <a:pt x="167519" y="65487"/>
                  </a:cubicBezTo>
                  <a:cubicBezTo>
                    <a:pt x="291744" y="65487"/>
                    <a:pt x="419734" y="65487"/>
                    <a:pt x="543959" y="65487"/>
                  </a:cubicBezTo>
                  <a:cubicBezTo>
                    <a:pt x="614542" y="65487"/>
                    <a:pt x="653363" y="52658"/>
                    <a:pt x="669950" y="221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18" name="Freeform 6"/>
            <p:cNvSpPr/>
            <p:nvPr/>
          </p:nvSpPr>
          <p:spPr bwMode="auto">
            <a:xfrm>
              <a:off x="8467725" y="5499100"/>
              <a:ext cx="3108325" cy="520700"/>
            </a:xfrm>
            <a:custGeom>
              <a:avLst/>
              <a:gdLst>
                <a:gd name="T0" fmla="*/ 300 w 826"/>
                <a:gd name="T1" fmla="*/ 137 h 137"/>
                <a:gd name="T2" fmla="*/ 274 w 826"/>
                <a:gd name="T3" fmla="*/ 114 h 137"/>
                <a:gd name="T4" fmla="*/ 310 w 826"/>
                <a:gd name="T5" fmla="*/ 63 h 137"/>
                <a:gd name="T6" fmla="*/ 420 w 826"/>
                <a:gd name="T7" fmla="*/ 63 h 137"/>
                <a:gd name="T8" fmla="*/ 449 w 826"/>
                <a:gd name="T9" fmla="*/ 28 h 137"/>
                <a:gd name="T10" fmla="*/ 415 w 826"/>
                <a:gd name="T11" fmla="*/ 9 h 137"/>
                <a:gd name="T12" fmla="*/ 58 w 826"/>
                <a:gd name="T13" fmla="*/ 9 h 137"/>
                <a:gd name="T14" fmla="*/ 0 w 826"/>
                <a:gd name="T15" fmla="*/ 9 h 137"/>
                <a:gd name="T16" fmla="*/ 0 w 826"/>
                <a:gd name="T17" fmla="*/ 1 h 137"/>
                <a:gd name="T18" fmla="*/ 158 w 826"/>
                <a:gd name="T19" fmla="*/ 0 h 137"/>
                <a:gd name="T20" fmla="*/ 417 w 826"/>
                <a:gd name="T21" fmla="*/ 0 h 137"/>
                <a:gd name="T22" fmla="*/ 459 w 826"/>
                <a:gd name="T23" fmla="*/ 31 h 137"/>
                <a:gd name="T24" fmla="*/ 422 w 826"/>
                <a:gd name="T25" fmla="*/ 72 h 137"/>
                <a:gd name="T26" fmla="*/ 314 w 826"/>
                <a:gd name="T27" fmla="*/ 72 h 137"/>
                <a:gd name="T28" fmla="*/ 280 w 826"/>
                <a:gd name="T29" fmla="*/ 100 h 137"/>
                <a:gd name="T30" fmla="*/ 314 w 826"/>
                <a:gd name="T31" fmla="*/ 126 h 137"/>
                <a:gd name="T32" fmla="*/ 805 w 826"/>
                <a:gd name="T33" fmla="*/ 126 h 137"/>
                <a:gd name="T34" fmla="*/ 824 w 826"/>
                <a:gd name="T35" fmla="*/ 137 h 137"/>
                <a:gd name="T36" fmla="*/ 300 w 826"/>
                <a:gd name="T3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6" h="137">
                  <a:moveTo>
                    <a:pt x="300" y="137"/>
                  </a:moveTo>
                  <a:cubicBezTo>
                    <a:pt x="291" y="129"/>
                    <a:pt x="279" y="123"/>
                    <a:pt x="274" y="114"/>
                  </a:cubicBezTo>
                  <a:cubicBezTo>
                    <a:pt x="261" y="90"/>
                    <a:pt x="280" y="63"/>
                    <a:pt x="310" y="63"/>
                  </a:cubicBezTo>
                  <a:cubicBezTo>
                    <a:pt x="347" y="62"/>
                    <a:pt x="383" y="63"/>
                    <a:pt x="420" y="63"/>
                  </a:cubicBezTo>
                  <a:cubicBezTo>
                    <a:pt x="442" y="62"/>
                    <a:pt x="455" y="46"/>
                    <a:pt x="449" y="28"/>
                  </a:cubicBezTo>
                  <a:cubicBezTo>
                    <a:pt x="443" y="12"/>
                    <a:pt x="430" y="9"/>
                    <a:pt x="415" y="9"/>
                  </a:cubicBezTo>
                  <a:cubicBezTo>
                    <a:pt x="296" y="9"/>
                    <a:pt x="177" y="9"/>
                    <a:pt x="58" y="9"/>
                  </a:cubicBezTo>
                  <a:cubicBezTo>
                    <a:pt x="39" y="9"/>
                    <a:pt x="19" y="9"/>
                    <a:pt x="0" y="9"/>
                  </a:cubicBezTo>
                  <a:cubicBezTo>
                    <a:pt x="0" y="6"/>
                    <a:pt x="0" y="4"/>
                    <a:pt x="0" y="1"/>
                  </a:cubicBezTo>
                  <a:cubicBezTo>
                    <a:pt x="53" y="1"/>
                    <a:pt x="105" y="0"/>
                    <a:pt x="158" y="0"/>
                  </a:cubicBezTo>
                  <a:cubicBezTo>
                    <a:pt x="244" y="0"/>
                    <a:pt x="331" y="0"/>
                    <a:pt x="417" y="0"/>
                  </a:cubicBezTo>
                  <a:cubicBezTo>
                    <a:pt x="442" y="0"/>
                    <a:pt x="457" y="11"/>
                    <a:pt x="459" y="31"/>
                  </a:cubicBezTo>
                  <a:cubicBezTo>
                    <a:pt x="463" y="53"/>
                    <a:pt x="446" y="72"/>
                    <a:pt x="422" y="72"/>
                  </a:cubicBezTo>
                  <a:cubicBezTo>
                    <a:pt x="386" y="73"/>
                    <a:pt x="350" y="72"/>
                    <a:pt x="314" y="72"/>
                  </a:cubicBezTo>
                  <a:cubicBezTo>
                    <a:pt x="292" y="73"/>
                    <a:pt x="279" y="83"/>
                    <a:pt x="280" y="100"/>
                  </a:cubicBezTo>
                  <a:cubicBezTo>
                    <a:pt x="280" y="116"/>
                    <a:pt x="292" y="126"/>
                    <a:pt x="314" y="126"/>
                  </a:cubicBezTo>
                  <a:cubicBezTo>
                    <a:pt x="477" y="126"/>
                    <a:pt x="641" y="126"/>
                    <a:pt x="805" y="126"/>
                  </a:cubicBezTo>
                  <a:cubicBezTo>
                    <a:pt x="812" y="126"/>
                    <a:pt x="826" y="120"/>
                    <a:pt x="824" y="137"/>
                  </a:cubicBezTo>
                  <a:cubicBezTo>
                    <a:pt x="649" y="137"/>
                    <a:pt x="475" y="137"/>
                    <a:pt x="300"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任意多边形 18"/>
            <p:cNvSpPr/>
            <p:nvPr/>
          </p:nvSpPr>
          <p:spPr bwMode="auto">
            <a:xfrm flipH="1" flipV="1">
              <a:off x="9810184" y="5251450"/>
              <a:ext cx="1287897" cy="184150"/>
            </a:xfrm>
            <a:custGeom>
              <a:avLst/>
              <a:gdLst>
                <a:gd name="connsiteX0" fmla="*/ 1215785 w 1287897"/>
                <a:gd name="connsiteY0" fmla="*/ 184150 h 184150"/>
                <a:gd name="connsiteX1" fmla="*/ 176809 w 1287897"/>
                <a:gd name="connsiteY1" fmla="*/ 184150 h 184150"/>
                <a:gd name="connsiteX2" fmla="*/ 0 w 1287897"/>
                <a:gd name="connsiteY2" fmla="*/ 54251 h 184150"/>
                <a:gd name="connsiteX3" fmla="*/ 5078 w 1287897"/>
                <a:gd name="connsiteY3" fmla="*/ 0 h 184150"/>
                <a:gd name="connsiteX4" fmla="*/ 78686 w 1287897"/>
                <a:gd name="connsiteY4" fmla="*/ 0 h 184150"/>
                <a:gd name="connsiteX5" fmla="*/ 71406 w 1287897"/>
                <a:gd name="connsiteY5" fmla="*/ 24493 h 184150"/>
                <a:gd name="connsiteX6" fmla="*/ 188102 w 1287897"/>
                <a:gd name="connsiteY6" fmla="*/ 111924 h 184150"/>
                <a:gd name="connsiteX7" fmla="*/ 1196963 w 1287897"/>
                <a:gd name="connsiteY7" fmla="*/ 111924 h 184150"/>
                <a:gd name="connsiteX8" fmla="*/ 1260958 w 1287897"/>
                <a:gd name="connsiteY8" fmla="*/ 115726 h 184150"/>
                <a:gd name="connsiteX9" fmla="*/ 1287308 w 1287897"/>
                <a:gd name="connsiteY9" fmla="*/ 142335 h 184150"/>
                <a:gd name="connsiteX10" fmla="*/ 1264722 w 1287897"/>
                <a:gd name="connsiteY10" fmla="*/ 176547 h 184150"/>
                <a:gd name="connsiteX11" fmla="*/ 1215785 w 1287897"/>
                <a:gd name="connsiteY11" fmla="*/ 18415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97" h="184150">
                  <a:moveTo>
                    <a:pt x="1215785" y="184150"/>
                  </a:moveTo>
                  <a:cubicBezTo>
                    <a:pt x="869460" y="184150"/>
                    <a:pt x="523134" y="184150"/>
                    <a:pt x="176809" y="184150"/>
                  </a:cubicBezTo>
                  <a:cubicBezTo>
                    <a:pt x="80817" y="184150"/>
                    <a:pt x="12352" y="128556"/>
                    <a:pt x="0" y="54251"/>
                  </a:cubicBezTo>
                  <a:lnTo>
                    <a:pt x="5078" y="0"/>
                  </a:lnTo>
                  <a:lnTo>
                    <a:pt x="78686" y="0"/>
                  </a:lnTo>
                  <a:lnTo>
                    <a:pt x="71406" y="24493"/>
                  </a:lnTo>
                  <a:cubicBezTo>
                    <a:pt x="67642" y="77712"/>
                    <a:pt x="112814" y="108123"/>
                    <a:pt x="188102" y="111924"/>
                  </a:cubicBezTo>
                  <a:cubicBezTo>
                    <a:pt x="523134" y="111924"/>
                    <a:pt x="858166" y="111924"/>
                    <a:pt x="1196963" y="111924"/>
                  </a:cubicBezTo>
                  <a:cubicBezTo>
                    <a:pt x="1219549" y="111924"/>
                    <a:pt x="1242136" y="108123"/>
                    <a:pt x="1260958" y="115726"/>
                  </a:cubicBezTo>
                  <a:cubicBezTo>
                    <a:pt x="1272251" y="115726"/>
                    <a:pt x="1287308" y="134733"/>
                    <a:pt x="1287308" y="142335"/>
                  </a:cubicBezTo>
                  <a:cubicBezTo>
                    <a:pt x="1291073" y="153739"/>
                    <a:pt x="1276016" y="172746"/>
                    <a:pt x="1264722" y="176547"/>
                  </a:cubicBezTo>
                  <a:cubicBezTo>
                    <a:pt x="1249664" y="184150"/>
                    <a:pt x="1230842" y="184150"/>
                    <a:pt x="1215785" y="184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3" name="矩形 2"/>
          <p:cNvSpPr/>
          <p:nvPr/>
        </p:nvSpPr>
        <p:spPr>
          <a:xfrm>
            <a:off x="1312447" y="1462089"/>
            <a:ext cx="10872491" cy="2585323"/>
          </a:xfrm>
          <a:prstGeom prst="rect">
            <a:avLst/>
          </a:prstGeom>
          <a:noFill/>
        </p:spPr>
        <p:txBody>
          <a:bodyPr wrap="square" lIns="91440" tIns="45720" rIns="91440" bIns="45720">
            <a:spAutoFit/>
          </a:bodyPr>
          <a:lstStyle/>
          <a:p>
            <a:r>
              <a:rPr lang="zh-CN" altLang="en-US" sz="5400" b="1" cap="none" spc="0" dirty="0">
                <a:ln w="22225">
                  <a:solidFill>
                    <a:schemeClr val="accent2"/>
                  </a:solidFill>
                  <a:prstDash val="solid"/>
                </a:ln>
                <a:solidFill>
                  <a:schemeClr val="accent5">
                    <a:lumMod val="60000"/>
                    <a:lumOff val="40000"/>
                  </a:schemeClr>
                </a:solidFill>
                <a:effectLst/>
                <a:latin typeface="+mj-ea"/>
                <a:ea typeface="+mj-ea"/>
              </a:rPr>
              <a:t>续写微写作：</a:t>
            </a:r>
            <a:endParaRPr lang="en-US" altLang="zh-CN" sz="5400" b="1" cap="none" spc="0" dirty="0">
              <a:ln w="22225">
                <a:solidFill>
                  <a:schemeClr val="accent2"/>
                </a:solidFill>
                <a:prstDash val="solid"/>
              </a:ln>
              <a:solidFill>
                <a:schemeClr val="accent5">
                  <a:lumMod val="60000"/>
                  <a:lumOff val="40000"/>
                </a:schemeClr>
              </a:solidFill>
              <a:effectLst/>
              <a:latin typeface="+mj-ea"/>
              <a:ea typeface="+mj-ea"/>
            </a:endParaRPr>
          </a:p>
          <a:p>
            <a:r>
              <a:rPr lang="en-US" altLang="zh-CN" sz="5400" b="1" dirty="0">
                <a:ln w="22225">
                  <a:solidFill>
                    <a:schemeClr val="accent2"/>
                  </a:solidFill>
                  <a:prstDash val="solid"/>
                </a:ln>
                <a:solidFill>
                  <a:schemeClr val="accent5">
                    <a:lumMod val="60000"/>
                    <a:lumOff val="40000"/>
                  </a:schemeClr>
                </a:solidFill>
                <a:latin typeface="+mj-ea"/>
                <a:ea typeface="+mj-ea"/>
              </a:rPr>
              <a:t>         </a:t>
            </a:r>
            <a:r>
              <a:rPr lang="zh-CN" altLang="en-US" sz="5400" b="1" cap="none" spc="0" dirty="0">
                <a:ln w="22225">
                  <a:solidFill>
                    <a:schemeClr val="accent2"/>
                  </a:solidFill>
                  <a:prstDash val="solid"/>
                </a:ln>
                <a:solidFill>
                  <a:schemeClr val="accent5">
                    <a:lumMod val="60000"/>
                    <a:lumOff val="40000"/>
                  </a:schemeClr>
                </a:solidFill>
                <a:effectLst/>
                <a:latin typeface="+mj-ea"/>
                <a:ea typeface="+mj-ea"/>
              </a:rPr>
              <a:t>如何让语言丰满且生动</a:t>
            </a:r>
            <a:endParaRPr lang="en-US" altLang="zh-CN" sz="5400" b="1" cap="none" spc="0" dirty="0">
              <a:ln w="22225">
                <a:solidFill>
                  <a:schemeClr val="accent2"/>
                </a:solidFill>
                <a:prstDash val="solid"/>
              </a:ln>
              <a:solidFill>
                <a:schemeClr val="accent5">
                  <a:lumMod val="60000"/>
                  <a:lumOff val="40000"/>
                </a:schemeClr>
              </a:solidFill>
              <a:effectLst/>
              <a:latin typeface="+mj-ea"/>
              <a:ea typeface="+mj-ea"/>
            </a:endParaRPr>
          </a:p>
          <a:p>
            <a:pPr algn="ctr"/>
            <a:r>
              <a:rPr lang="zh-CN" altLang="en-US" sz="5400" b="1" dirty="0">
                <a:ln w="22225">
                  <a:solidFill>
                    <a:schemeClr val="accent2"/>
                  </a:solidFill>
                  <a:prstDash val="solid"/>
                </a:ln>
                <a:solidFill>
                  <a:schemeClr val="accent5">
                    <a:lumMod val="60000"/>
                    <a:lumOff val="40000"/>
                  </a:schemeClr>
                </a:solidFill>
                <a:latin typeface="+mj-ea"/>
                <a:ea typeface="+mj-ea"/>
                <a:cs typeface="Times New Roman" panose="02020603050405020304" pitchFamily="18" charset="0"/>
              </a:rPr>
              <a:t>      </a:t>
            </a:r>
            <a:r>
              <a:rPr lang="zh-CN" altLang="en-US" sz="3200" b="1" dirty="0">
                <a:ln w="22225">
                  <a:solidFill>
                    <a:schemeClr val="accent2"/>
                  </a:solidFill>
                  <a:prstDash val="solid"/>
                </a:ln>
                <a:solidFill>
                  <a:schemeClr val="accent5">
                    <a:lumMod val="60000"/>
                    <a:lumOff val="40000"/>
                  </a:schemeClr>
                </a:solidFill>
                <a:latin typeface="+mj-ea"/>
                <a:ea typeface="+mj-ea"/>
                <a:cs typeface="Times New Roman" panose="02020603050405020304" pitchFamily="18" charset="0"/>
              </a:rPr>
              <a:t>（以</a:t>
            </a:r>
            <a:r>
              <a:rPr lang="en-US" altLang="zh-CN" sz="3200" b="1" dirty="0">
                <a:ln w="22225">
                  <a:solidFill>
                    <a:schemeClr val="accent2"/>
                  </a:solidFill>
                  <a:prstDash val="solid"/>
                </a:ln>
                <a:solidFill>
                  <a:schemeClr val="accent5">
                    <a:lumMod val="60000"/>
                    <a:lumOff val="40000"/>
                  </a:schemeClr>
                </a:solidFill>
                <a:latin typeface="+mj-ea"/>
                <a:ea typeface="+mj-ea"/>
                <a:cs typeface="Times New Roman" panose="02020603050405020304" pitchFamily="18" charset="0"/>
              </a:rPr>
              <a:t>2021.1 </a:t>
            </a:r>
            <a:r>
              <a:rPr lang="zh-CN" altLang="en-US" sz="3200" b="1" dirty="0">
                <a:ln w="22225">
                  <a:solidFill>
                    <a:schemeClr val="accent2"/>
                  </a:solidFill>
                  <a:prstDash val="solid"/>
                </a:ln>
                <a:solidFill>
                  <a:schemeClr val="accent5">
                    <a:lumMod val="60000"/>
                    <a:lumOff val="40000"/>
                  </a:schemeClr>
                </a:solidFill>
                <a:latin typeface="+mj-ea"/>
                <a:ea typeface="+mj-ea"/>
                <a:cs typeface="Times New Roman" panose="02020603050405020304" pitchFamily="18" charset="0"/>
              </a:rPr>
              <a:t>浙江读后续写真题为例）</a:t>
            </a:r>
            <a:endParaRPr lang="zh-CN" altLang="en-US" sz="3200" b="1" cap="none" spc="0" dirty="0">
              <a:ln w="22225">
                <a:solidFill>
                  <a:schemeClr val="accent2"/>
                </a:solidFill>
                <a:prstDash val="solid"/>
              </a:ln>
              <a:solidFill>
                <a:schemeClr val="accent5">
                  <a:lumMod val="60000"/>
                  <a:lumOff val="40000"/>
                </a:schemeClr>
              </a:solidFill>
              <a:effectLst/>
              <a:latin typeface="+mj-ea"/>
              <a:ea typeface="+mj-ea"/>
            </a:endParaRPr>
          </a:p>
        </p:txBody>
      </p:sp>
      <p:sp>
        <p:nvSpPr>
          <p:cNvPr id="10" name="文本框 9"/>
          <p:cNvSpPr txBox="1"/>
          <p:nvPr/>
        </p:nvSpPr>
        <p:spPr>
          <a:xfrm>
            <a:off x="3757212" y="5160318"/>
            <a:ext cx="7755153" cy="584775"/>
          </a:xfrm>
          <a:prstGeom prst="rect">
            <a:avLst/>
          </a:prstGeom>
          <a:noFill/>
        </p:spPr>
        <p:txBody>
          <a:bodyPr wrap="square" rtlCol="0">
            <a:spAutoFit/>
          </a:bodyPr>
          <a:lstStyle/>
          <a:p>
            <a:r>
              <a:rPr lang="zh-CN" altLang="en-US" sz="3200" dirty="0"/>
              <a:t>余杭区杭州二中树兰高级中学      郭合英</a:t>
            </a:r>
            <a:endParaRPr lang="zh-CN" altLang="en-US" sz="3200" dirty="0"/>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1708" y="100398"/>
            <a:ext cx="1816472" cy="19896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818489" y="1846168"/>
            <a:ext cx="5102578" cy="4708981"/>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the outset, I had an egg on my face due to</a:t>
            </a:r>
            <a:r>
              <a:rPr lang="en-US" altLang="zh-CN" sz="20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an awkward dilemma.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However, my </a:t>
            </a:r>
            <a:r>
              <a:rPr lang="en-US" altLang="zh-CN" sz="20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told me with pride that the video filmed by her was so popular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that  it attracted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millions of followers and received a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thousand and one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likes. Hearing the news, I almost laughed my </a:t>
            </a:r>
            <a:r>
              <a:rPr lang="en-US" altLang="zh-CN" sz="20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off. Never in my wildest dreams was it the video that made me become a web celebrity, which made my jaw drop. Everywhere I went, there were millions of followers, asking for my signature and taking photos with them, which made me float on air. What an unforgettable Halloween for me!</a:t>
            </a:r>
            <a:endPar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文本框 26"/>
          <p:cNvSpPr txBox="1"/>
          <p:nvPr/>
        </p:nvSpPr>
        <p:spPr>
          <a:xfrm>
            <a:off x="428977" y="1230614"/>
            <a:ext cx="6062133" cy="5324535"/>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 </a:t>
            </a:r>
            <a:r>
              <a:rPr lang="en-US" altLang="zh-CN" sz="2000" dirty="0">
                <a:latin typeface="Times New Roman" panose="02020603050405020304" pitchFamily="18" charset="0"/>
                <a:cs typeface="Times New Roman" panose="02020603050405020304" pitchFamily="18" charset="0"/>
                <a:sym typeface="+mn-ea"/>
              </a:rPr>
              <a:t>Inch by inch, I worked my fingers to the bone to </a:t>
            </a:r>
            <a:r>
              <a:rPr lang="en-US" altLang="zh-CN" sz="2000" u="sng" dirty="0">
                <a:latin typeface="Times New Roman" panose="02020603050405020304" pitchFamily="18" charset="0"/>
                <a:cs typeface="Times New Roman" panose="02020603050405020304" pitchFamily="18" charset="0"/>
                <a:sym typeface="+mn-ea"/>
              </a:rPr>
              <a:t>pull</a:t>
            </a:r>
            <a:r>
              <a:rPr lang="en-US" altLang="zh-CN" sz="2000" dirty="0">
                <a:latin typeface="Times New Roman" panose="02020603050405020304" pitchFamily="18" charset="0"/>
                <a:cs typeface="Times New Roman" panose="02020603050405020304" pitchFamily="18" charset="0"/>
                <a:sym typeface="+mn-ea"/>
              </a:rPr>
              <a:t> the pumpkin up, but in vain.</a:t>
            </a:r>
            <a:r>
              <a:rPr lang="en-US" altLang="zh-CN" sz="2000" dirty="0">
                <a:solidFill>
                  <a:srgbClr val="333333"/>
                </a:solidFill>
                <a:latin typeface="Times New Roman" panose="02020603050405020304" pitchFamily="18" charset="0"/>
                <a:ea typeface="+mj-ea"/>
                <a:cs typeface="Times New Roman" panose="02020603050405020304" pitchFamily="18" charset="0"/>
              </a:rPr>
              <a:t> My brain didn’t </a:t>
            </a:r>
            <a:endParaRPr lang="en-US" altLang="zh-CN" sz="2000" dirty="0">
              <a:latin typeface="Times New Roman" panose="02020603050405020304" pitchFamily="18" charset="0"/>
              <a:cs typeface="Times New Roman" panose="02020603050405020304" pitchFamily="18" charset="0"/>
              <a:sym typeface="+mn-ea"/>
            </a:endParaRPr>
          </a:p>
          <a:p>
            <a:r>
              <a:rPr lang="en-US" altLang="zh-CN" sz="2000" b="0" i="0" dirty="0">
                <a:solidFill>
                  <a:srgbClr val="333333"/>
                </a:solidFill>
                <a:effectLst/>
                <a:latin typeface="Times New Roman" panose="02020603050405020304" pitchFamily="18" charset="0"/>
                <a:ea typeface="+mj-ea"/>
                <a:cs typeface="Times New Roman" panose="02020603050405020304" pitchFamily="18" charset="0"/>
              </a:rPr>
              <a:t>work at that time.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I rued the day if only I hadn’t forced my head into the </a:t>
            </a:r>
            <a:r>
              <a:rPr lang="en-US" altLang="zh-CN" sz="2000" u="sng" kern="0" dirty="0">
                <a:solidFill>
                  <a:sysClr val="windowText" lastClr="000000"/>
                </a:solidFill>
                <a:latin typeface="Times New Roman" panose="02020603050405020304" pitchFamily="18" charset="0"/>
                <a:cs typeface="Times New Roman" panose="02020603050405020304" pitchFamily="18" charset="0"/>
              </a:rPr>
              <a:t>pumpkin</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I had no choice but to turn to my family for help. My brother , </a:t>
            </a:r>
            <a:r>
              <a:rPr lang="en-US" altLang="zh-CN" sz="2000" u="sng" kern="0" dirty="0">
                <a:solidFill>
                  <a:sysClr val="windowText" lastClr="000000"/>
                </a:solidFill>
                <a:latin typeface="Times New Roman" panose="02020603050405020304" pitchFamily="18" charset="0"/>
                <a:cs typeface="Times New Roman" panose="02020603050405020304" pitchFamily="18" charset="0"/>
              </a:rPr>
              <a:t>John</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seized the pumpkin and pulled it over and over again, like a farmer </a:t>
            </a:r>
            <a:r>
              <a:rPr lang="en-US" altLang="zh-CN" sz="2000" dirty="0">
                <a:latin typeface="Times New Roman" panose="02020603050405020304" pitchFamily="18" charset="0"/>
                <a:cs typeface="Times New Roman" panose="02020603050405020304" pitchFamily="18" charset="0"/>
                <a:sym typeface="+mn-ea"/>
              </a:rPr>
              <a:t>pulling a carrot form his garden,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but still in vain.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thrown into a world of  darkness and sank into despair. Just at that time, my </a:t>
            </a:r>
            <a:r>
              <a:rPr kumimoji="0" lang="en-US" altLang="zh-CN" sz="2000" b="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dad</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went downstairs, seeing my embarrassment, grinning from ear to ear. He swooped a knife and </a:t>
            </a:r>
            <a:r>
              <a:rPr lang="en-US" altLang="zh-CN" sz="2000" dirty="0">
                <a:latin typeface="Times New Roman" panose="02020603050405020304" pitchFamily="18" charset="0"/>
                <a:cs typeface="Times New Roman" panose="02020603050405020304" pitchFamily="18" charset="0"/>
                <a:sym typeface="+mn-ea"/>
              </a:rPr>
              <a:t>pierced the pumpkin with care. The pumpkin was dissected in two. </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I was full of the joys of spring instantly my father took the pumpkin away form my head.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 felt the air much fresher than ever before. During the time, m</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y mom was constantly filming the whole moment.</a:t>
            </a:r>
            <a:endParaRPr lang="zh-CN" altLang="en-US" sz="2000" dirty="0"/>
          </a:p>
        </p:txBody>
      </p:sp>
      <p:sp>
        <p:nvSpPr>
          <p:cNvPr id="2" name="矩形 1"/>
          <p:cNvSpPr/>
          <p:nvPr/>
        </p:nvSpPr>
        <p:spPr>
          <a:xfrm>
            <a:off x="3916560" y="0"/>
            <a:ext cx="4358886" cy="923330"/>
          </a:xfrm>
          <a:prstGeom prst="rect">
            <a:avLst/>
          </a:prstGeom>
          <a:noFill/>
        </p:spPr>
        <p:txBody>
          <a:bodyPr wrap="non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地道语的表达</a:t>
            </a:r>
            <a:endParaRPr lang="zh-CN" altLang="en-US" sz="5400" b="1" cap="none" spc="0" dirty="0">
              <a:ln w="22225">
                <a:solidFill>
                  <a:schemeClr val="accent2"/>
                </a:solidFill>
                <a:prstDash val="solid"/>
              </a:ln>
              <a:solidFill>
                <a:schemeClr val="accent2">
                  <a:lumMod val="40000"/>
                  <a:lumOff val="60000"/>
                </a:schemeClr>
              </a:solidFill>
              <a:effectLst/>
            </a:endParaRPr>
          </a:p>
        </p:txBody>
      </p:sp>
      <p:cxnSp>
        <p:nvCxnSpPr>
          <p:cNvPr id="5" name="直接连接符 4"/>
          <p:cNvCxnSpPr/>
          <p:nvPr/>
        </p:nvCxnSpPr>
        <p:spPr>
          <a:xfrm>
            <a:off x="3460043" y="2212625"/>
            <a:ext cx="2767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707467" y="2506136"/>
            <a:ext cx="16030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28977" y="2799647"/>
            <a:ext cx="15804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517422" y="2799647"/>
            <a:ext cx="12756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203948" y="4933247"/>
            <a:ext cx="14252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672645" y="5554136"/>
            <a:ext cx="30282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0284178" y="2799647"/>
            <a:ext cx="13998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914445" y="3104447"/>
            <a:ext cx="40696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7625645" y="4673603"/>
            <a:ext cx="22408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0171289" y="5249336"/>
            <a:ext cx="12643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818489" y="5554136"/>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9443156" y="6163737"/>
            <a:ext cx="22408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对话气泡: 椭圆形 32"/>
          <p:cNvSpPr/>
          <p:nvPr/>
        </p:nvSpPr>
        <p:spPr>
          <a:xfrm>
            <a:off x="3064929" y="815842"/>
            <a:ext cx="3426181" cy="10290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地道表达：努力作某事</a:t>
            </a:r>
            <a:endParaRPr lang="zh-CN" altLang="en-US" sz="2400" dirty="0"/>
          </a:p>
        </p:txBody>
      </p:sp>
      <p:sp>
        <p:nvSpPr>
          <p:cNvPr id="34" name="对话气泡: 椭圆形 33"/>
          <p:cNvSpPr/>
          <p:nvPr/>
        </p:nvSpPr>
        <p:spPr>
          <a:xfrm>
            <a:off x="4639734" y="1058367"/>
            <a:ext cx="3426181" cy="10290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无灵表达：头脑一片空白</a:t>
            </a:r>
            <a:endParaRPr lang="zh-CN" altLang="en-US" sz="2400" dirty="0"/>
          </a:p>
        </p:txBody>
      </p:sp>
      <p:sp>
        <p:nvSpPr>
          <p:cNvPr id="35" name="对话气泡: 椭圆形 34"/>
          <p:cNvSpPr/>
          <p:nvPr/>
        </p:nvSpPr>
        <p:spPr>
          <a:xfrm>
            <a:off x="1919106" y="1371484"/>
            <a:ext cx="3426181" cy="10290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地道表达：后悔</a:t>
            </a:r>
            <a:endParaRPr lang="zh-CN" altLang="en-US" sz="2400" dirty="0"/>
          </a:p>
        </p:txBody>
      </p:sp>
      <p:sp>
        <p:nvSpPr>
          <p:cNvPr id="36" name="对话气泡: 椭圆形 35"/>
          <p:cNvSpPr/>
          <p:nvPr/>
        </p:nvSpPr>
        <p:spPr>
          <a:xfrm>
            <a:off x="2473675" y="3521776"/>
            <a:ext cx="3426181" cy="10290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地道表达：开心</a:t>
            </a:r>
            <a:endParaRPr lang="zh-CN" altLang="en-US" sz="2400" dirty="0"/>
          </a:p>
        </p:txBody>
      </p:sp>
      <p:sp>
        <p:nvSpPr>
          <p:cNvPr id="37" name="对话气泡: 椭圆形 36"/>
          <p:cNvSpPr/>
          <p:nvPr/>
        </p:nvSpPr>
        <p:spPr>
          <a:xfrm>
            <a:off x="2801054" y="4007114"/>
            <a:ext cx="3426181" cy="10290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地道表达：异常开心</a:t>
            </a:r>
            <a:endParaRPr lang="zh-CN" altLang="en-US" sz="2400" dirty="0"/>
          </a:p>
        </p:txBody>
      </p:sp>
      <p:sp>
        <p:nvSpPr>
          <p:cNvPr id="38" name="对话气泡: 椭圆形 37"/>
          <p:cNvSpPr/>
          <p:nvPr/>
        </p:nvSpPr>
        <p:spPr>
          <a:xfrm>
            <a:off x="6925729" y="1627675"/>
            <a:ext cx="3426181" cy="10290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地道表达：尴尬</a:t>
            </a:r>
            <a:endParaRPr lang="zh-CN" altLang="en-US" sz="2400" dirty="0"/>
          </a:p>
        </p:txBody>
      </p:sp>
      <p:sp>
        <p:nvSpPr>
          <p:cNvPr id="39" name="对话气泡: 椭圆形 38"/>
          <p:cNvSpPr/>
          <p:nvPr/>
        </p:nvSpPr>
        <p:spPr>
          <a:xfrm>
            <a:off x="7654747" y="2942594"/>
            <a:ext cx="3047120" cy="1256560"/>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地道表达：</a:t>
            </a:r>
            <a:endParaRPr lang="en-US" altLang="zh-CN" sz="2400" dirty="0"/>
          </a:p>
          <a:p>
            <a:pPr algn="ctr"/>
            <a:r>
              <a:rPr lang="zh-CN" altLang="en-US" sz="2400" dirty="0"/>
              <a:t>笑死了</a:t>
            </a:r>
            <a:r>
              <a:rPr lang="en-US" altLang="zh-CN" sz="2400" dirty="0"/>
              <a:t>/</a:t>
            </a:r>
            <a:r>
              <a:rPr lang="zh-CN" altLang="en-US" sz="2400" dirty="0"/>
              <a:t>太搞笑了</a:t>
            </a:r>
            <a:endParaRPr lang="zh-CN" altLang="en-US" sz="2400" dirty="0"/>
          </a:p>
        </p:txBody>
      </p:sp>
      <p:sp>
        <p:nvSpPr>
          <p:cNvPr id="40" name="对话气泡: 椭圆形 39"/>
          <p:cNvSpPr/>
          <p:nvPr/>
        </p:nvSpPr>
        <p:spPr>
          <a:xfrm>
            <a:off x="9912877" y="3839329"/>
            <a:ext cx="2142423" cy="10290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地道表达：惊呆了</a:t>
            </a:r>
            <a:endParaRPr lang="zh-CN" altLang="en-US" sz="2400" dirty="0"/>
          </a:p>
        </p:txBody>
      </p:sp>
      <p:sp>
        <p:nvSpPr>
          <p:cNvPr id="41" name="对话气泡: 椭圆形 40"/>
          <p:cNvSpPr/>
          <p:nvPr/>
        </p:nvSpPr>
        <p:spPr>
          <a:xfrm>
            <a:off x="9229720" y="4753729"/>
            <a:ext cx="2442815" cy="10290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地道表达：</a:t>
            </a:r>
            <a:endParaRPr lang="en-US" altLang="zh-CN" sz="2400" dirty="0"/>
          </a:p>
          <a:p>
            <a:pPr algn="ctr"/>
            <a:r>
              <a:rPr lang="zh-CN" altLang="en-US" sz="2400" dirty="0"/>
              <a:t>非常开心</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fill="hold"/>
                                        <p:tgtEl>
                                          <p:spTgt spid="35"/>
                                        </p:tgtEl>
                                        <p:attrNameLst>
                                          <p:attrName>ppt_x</p:attrName>
                                        </p:attrNameLst>
                                      </p:cBhvr>
                                      <p:tavLst>
                                        <p:tav tm="0">
                                          <p:val>
                                            <p:strVal val="#ppt_x"/>
                                          </p:val>
                                        </p:tav>
                                        <p:tav tm="100000">
                                          <p:val>
                                            <p:strVal val="#ppt_x"/>
                                          </p:val>
                                        </p:tav>
                                      </p:tavLst>
                                    </p:anim>
                                    <p:anim calcmode="lin" valueType="num">
                                      <p:cBhvr additive="base">
                                        <p:cTn id="7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ppt_x"/>
                                          </p:val>
                                        </p:tav>
                                        <p:tav tm="100000">
                                          <p:val>
                                            <p:strVal val="#ppt_x"/>
                                          </p:val>
                                        </p:tav>
                                      </p:tavLst>
                                    </p:anim>
                                    <p:anim calcmode="lin" valueType="num">
                                      <p:cBhvr additive="base">
                                        <p:cTn id="7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additive="base">
                                        <p:cTn id="81" dur="500" fill="hold"/>
                                        <p:tgtEl>
                                          <p:spTgt spid="37"/>
                                        </p:tgtEl>
                                        <p:attrNameLst>
                                          <p:attrName>ppt_x</p:attrName>
                                        </p:attrNameLst>
                                      </p:cBhvr>
                                      <p:tavLst>
                                        <p:tav tm="0">
                                          <p:val>
                                            <p:strVal val="#ppt_x"/>
                                          </p:val>
                                        </p:tav>
                                        <p:tav tm="100000">
                                          <p:val>
                                            <p:strVal val="#ppt_x"/>
                                          </p:val>
                                        </p:tav>
                                      </p:tavLst>
                                    </p:anim>
                                    <p:anim calcmode="lin" valueType="num">
                                      <p:cBhvr additive="base">
                                        <p:cTn id="8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500" fill="hold"/>
                                        <p:tgtEl>
                                          <p:spTgt spid="38"/>
                                        </p:tgtEl>
                                        <p:attrNameLst>
                                          <p:attrName>ppt_x</p:attrName>
                                        </p:attrNameLst>
                                      </p:cBhvr>
                                      <p:tavLst>
                                        <p:tav tm="0">
                                          <p:val>
                                            <p:strVal val="#ppt_x"/>
                                          </p:val>
                                        </p:tav>
                                        <p:tav tm="100000">
                                          <p:val>
                                            <p:strVal val="#ppt_x"/>
                                          </p:val>
                                        </p:tav>
                                      </p:tavLst>
                                    </p:anim>
                                    <p:anim calcmode="lin" valueType="num">
                                      <p:cBhvr additive="base">
                                        <p:cTn id="8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additive="base">
                                        <p:cTn id="93" dur="500" fill="hold"/>
                                        <p:tgtEl>
                                          <p:spTgt spid="39"/>
                                        </p:tgtEl>
                                        <p:attrNameLst>
                                          <p:attrName>ppt_x</p:attrName>
                                        </p:attrNameLst>
                                      </p:cBhvr>
                                      <p:tavLst>
                                        <p:tav tm="0">
                                          <p:val>
                                            <p:strVal val="#ppt_x"/>
                                          </p:val>
                                        </p:tav>
                                        <p:tav tm="100000">
                                          <p:val>
                                            <p:strVal val="#ppt_x"/>
                                          </p:val>
                                        </p:tav>
                                      </p:tavLst>
                                    </p:anim>
                                    <p:anim calcmode="lin" valueType="num">
                                      <p:cBhvr additive="base">
                                        <p:cTn id="9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anim calcmode="lin" valueType="num">
                                      <p:cBhvr additive="base">
                                        <p:cTn id="99" dur="500" fill="hold"/>
                                        <p:tgtEl>
                                          <p:spTgt spid="40"/>
                                        </p:tgtEl>
                                        <p:attrNameLst>
                                          <p:attrName>ppt_x</p:attrName>
                                        </p:attrNameLst>
                                      </p:cBhvr>
                                      <p:tavLst>
                                        <p:tav tm="0">
                                          <p:val>
                                            <p:strVal val="#ppt_x"/>
                                          </p:val>
                                        </p:tav>
                                        <p:tav tm="100000">
                                          <p:val>
                                            <p:strVal val="#ppt_x"/>
                                          </p:val>
                                        </p:tav>
                                      </p:tavLst>
                                    </p:anim>
                                    <p:anim calcmode="lin" valueType="num">
                                      <p:cBhvr additive="base">
                                        <p:cTn id="10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additive="base">
                                        <p:cTn id="105" dur="500" fill="hold"/>
                                        <p:tgtEl>
                                          <p:spTgt spid="41"/>
                                        </p:tgtEl>
                                        <p:attrNameLst>
                                          <p:attrName>ppt_x</p:attrName>
                                        </p:attrNameLst>
                                      </p:cBhvr>
                                      <p:tavLst>
                                        <p:tav tm="0">
                                          <p:val>
                                            <p:strVal val="#ppt_x"/>
                                          </p:val>
                                        </p:tav>
                                        <p:tav tm="100000">
                                          <p:val>
                                            <p:strVal val="#ppt_x"/>
                                          </p:val>
                                        </p:tav>
                                      </p:tavLst>
                                    </p:anim>
                                    <p:anim calcmode="lin" valueType="num">
                                      <p:cBhvr additive="base">
                                        <p:cTn id="10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82298" y="677334"/>
            <a:ext cx="6445958" cy="5262979"/>
          </a:xfrm>
          <a:prstGeom prst="rect">
            <a:avLst/>
          </a:prstGeom>
          <a:noFill/>
        </p:spPr>
        <p:txBody>
          <a:bodyPr wrap="square" lIns="91440" tIns="45720" rIns="91440" bIns="45720">
            <a:spAutoFit/>
          </a:bodyPr>
          <a:lstStyle/>
          <a:p>
            <a:r>
              <a:rPr lang="en-US" altLang="zh-CN" sz="2800" b="1" dirty="0">
                <a:ln w="22225">
                  <a:solidFill>
                    <a:schemeClr val="accent2"/>
                  </a:solidFill>
                  <a:prstDash val="solid"/>
                </a:ln>
                <a:solidFill>
                  <a:schemeClr val="accent2">
                    <a:lumMod val="40000"/>
                    <a:lumOff val="60000"/>
                  </a:schemeClr>
                </a:solidFill>
              </a:rPr>
              <a:t>5. </a:t>
            </a:r>
            <a:r>
              <a:rPr lang="zh-CN" altLang="en-US" sz="2800" b="1" dirty="0">
                <a:ln w="22225">
                  <a:solidFill>
                    <a:schemeClr val="accent2"/>
                  </a:solidFill>
                  <a:prstDash val="solid"/>
                </a:ln>
                <a:solidFill>
                  <a:schemeClr val="accent2">
                    <a:lumMod val="40000"/>
                    <a:lumOff val="60000"/>
                  </a:schemeClr>
                </a:solidFill>
              </a:rPr>
              <a:t>贴切</a:t>
            </a:r>
            <a:r>
              <a:rPr lang="zh-CN" altLang="en-US" sz="2800" b="1" cap="none" spc="0" dirty="0">
                <a:ln w="22225">
                  <a:solidFill>
                    <a:schemeClr val="accent2"/>
                  </a:solidFill>
                  <a:prstDash val="solid"/>
                </a:ln>
                <a:solidFill>
                  <a:schemeClr val="accent2">
                    <a:lumMod val="40000"/>
                    <a:lumOff val="60000"/>
                  </a:schemeClr>
                </a:solidFill>
                <a:effectLst/>
              </a:rPr>
              <a:t>性：用词贴切就是根据语境条件使用语言，即符合外部语境的各种要求。语境有“外部语境”和“内部语境”。“内部语境”指上下文，“外部语境”指言语交际的各种情境条件， 包括交际的场合，对象，目的，表达方式等。读后续写的遣词造句须从内部语境考虑，表达才得体。也就是说在几个可用的词中选出最恰当、最得体的那个，把所要表达的意思恰如恰如其分地表达出来。具体用哪个最恰当，要根据具体的情况，仔细斟酌，反复推敲。</a:t>
            </a:r>
            <a:endParaRPr lang="zh-CN" altLang="en-US" sz="2800" b="1" cap="none" spc="0" dirty="0">
              <a:ln w="22225">
                <a:solidFill>
                  <a:schemeClr val="accent2"/>
                </a:solidFill>
                <a:prstDash val="solid"/>
              </a:ln>
              <a:solidFill>
                <a:schemeClr val="accent2">
                  <a:lumMod val="40000"/>
                  <a:lumOff val="60000"/>
                </a:schemeClr>
              </a:solidFill>
              <a:effectLst/>
            </a:endParaRPr>
          </a:p>
        </p:txBody>
      </p:sp>
      <p:grpSp>
        <p:nvGrpSpPr>
          <p:cNvPr id="11" name="组合 10"/>
          <p:cNvGrpSpPr/>
          <p:nvPr/>
        </p:nvGrpSpPr>
        <p:grpSpPr>
          <a:xfrm>
            <a:off x="385658" y="993422"/>
            <a:ext cx="3657534" cy="5478441"/>
            <a:chOff x="385658" y="1428298"/>
            <a:chExt cx="3657534" cy="5043565"/>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5658" y="3668889"/>
              <a:ext cx="2628476" cy="2802974"/>
            </a:xfrm>
            <a:prstGeom prst="rect">
              <a:avLst/>
            </a:prstGeom>
          </p:spPr>
        </p:pic>
        <p:sp>
          <p:nvSpPr>
            <p:cNvPr id="10" name="思想气泡: 云 9"/>
            <p:cNvSpPr/>
            <p:nvPr/>
          </p:nvSpPr>
          <p:spPr>
            <a:xfrm rot="652921">
              <a:off x="837147" y="1428298"/>
              <a:ext cx="3206045" cy="1817511"/>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到底用哪个词更好呢？</a:t>
              </a:r>
              <a:endParaRPr lang="zh-CN" altLang="en-US" sz="280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975556"/>
            <a:ext cx="2562578" cy="4882444"/>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00" y="331198"/>
            <a:ext cx="1876687" cy="1810003"/>
          </a:xfrm>
          <a:prstGeom prst="rect">
            <a:avLst/>
          </a:prstGeom>
        </p:spPr>
      </p:pic>
      <p:pic>
        <p:nvPicPr>
          <p:cNvPr id="3" name="“鸟宿池边树，僧敲月下门”还有这个典故，你知道这个典故吗 超清(720P)">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807200" y="1747543"/>
            <a:ext cx="5102578" cy="4708981"/>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the outset, I had an egg on my face due to</a:t>
            </a:r>
            <a:r>
              <a:rPr lang="en-US" altLang="zh-CN" sz="20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an awkward dilemma.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However, my </a:t>
            </a:r>
            <a:r>
              <a:rPr lang="en-US" altLang="zh-CN" sz="20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told me with pride that the video filmed by her was so popular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that  it attracted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millions of followers and received a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thousand and one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likes. Hearing the news, I almost laughed my </a:t>
            </a:r>
            <a:r>
              <a:rPr lang="en-US" altLang="zh-CN" sz="20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off. Never in my wildest dreams was it the video that made me become a web celebrity, which made my jaw drop. Everywhere I went, there were millions of followers, asking for my signature and taking photos with them, which made me float on air. What an unforgettable Halloween for me!</a:t>
            </a:r>
            <a:endPar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文本框 26"/>
          <p:cNvSpPr txBox="1"/>
          <p:nvPr/>
        </p:nvSpPr>
        <p:spPr>
          <a:xfrm>
            <a:off x="428977" y="1230614"/>
            <a:ext cx="6062133" cy="5324535"/>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 </a:t>
            </a:r>
            <a:r>
              <a:rPr lang="en-US" altLang="zh-CN" sz="2000" dirty="0">
                <a:latin typeface="Times New Roman" panose="02020603050405020304" pitchFamily="18" charset="0"/>
                <a:cs typeface="Times New Roman" panose="02020603050405020304" pitchFamily="18" charset="0"/>
                <a:sym typeface="+mn-ea"/>
              </a:rPr>
              <a:t>Inch by inch, I worked my fingers to the bone to </a:t>
            </a:r>
            <a:r>
              <a:rPr lang="en-US" altLang="zh-CN" sz="2000" u="sng" dirty="0">
                <a:latin typeface="Times New Roman" panose="02020603050405020304" pitchFamily="18" charset="0"/>
                <a:cs typeface="Times New Roman" panose="02020603050405020304" pitchFamily="18" charset="0"/>
                <a:sym typeface="+mn-ea"/>
              </a:rPr>
              <a:t>pull</a:t>
            </a:r>
            <a:r>
              <a:rPr lang="en-US" altLang="zh-CN" sz="2000" dirty="0">
                <a:latin typeface="Times New Roman" panose="02020603050405020304" pitchFamily="18" charset="0"/>
                <a:cs typeface="Times New Roman" panose="02020603050405020304" pitchFamily="18" charset="0"/>
                <a:sym typeface="+mn-ea"/>
              </a:rPr>
              <a:t> the pumpkin up, but in vain.</a:t>
            </a:r>
            <a:r>
              <a:rPr lang="en-US" altLang="zh-CN" sz="2000" dirty="0">
                <a:solidFill>
                  <a:srgbClr val="333333"/>
                </a:solidFill>
                <a:latin typeface="Times New Roman" panose="02020603050405020304" pitchFamily="18" charset="0"/>
                <a:ea typeface="+mj-ea"/>
                <a:cs typeface="Times New Roman" panose="02020603050405020304" pitchFamily="18" charset="0"/>
              </a:rPr>
              <a:t> My brain didn’t </a:t>
            </a:r>
            <a:endParaRPr lang="en-US" altLang="zh-CN" sz="2000" dirty="0">
              <a:latin typeface="Times New Roman" panose="02020603050405020304" pitchFamily="18" charset="0"/>
              <a:cs typeface="Times New Roman" panose="02020603050405020304" pitchFamily="18" charset="0"/>
              <a:sym typeface="+mn-ea"/>
            </a:endParaRPr>
          </a:p>
          <a:p>
            <a:r>
              <a:rPr lang="en-US" altLang="zh-CN" sz="2000" b="0" i="0" dirty="0">
                <a:solidFill>
                  <a:srgbClr val="333333"/>
                </a:solidFill>
                <a:effectLst/>
                <a:latin typeface="Times New Roman" panose="02020603050405020304" pitchFamily="18" charset="0"/>
                <a:ea typeface="+mj-ea"/>
                <a:cs typeface="Times New Roman" panose="02020603050405020304" pitchFamily="18" charset="0"/>
              </a:rPr>
              <a:t>work at that time.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I rued the day if only I hadn’t forced my head into the </a:t>
            </a:r>
            <a:r>
              <a:rPr lang="en-US" altLang="zh-CN" sz="2000" u="sng" kern="0" dirty="0">
                <a:solidFill>
                  <a:sysClr val="windowText" lastClr="000000"/>
                </a:solidFill>
                <a:latin typeface="Times New Roman" panose="02020603050405020304" pitchFamily="18" charset="0"/>
                <a:cs typeface="Times New Roman" panose="02020603050405020304" pitchFamily="18" charset="0"/>
              </a:rPr>
              <a:t>pumpkin</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I had no choice but to turn to my family for help. My brother , </a:t>
            </a:r>
            <a:r>
              <a:rPr lang="en-US" altLang="zh-CN" sz="2000" u="sng" kern="0" dirty="0">
                <a:solidFill>
                  <a:sysClr val="windowText" lastClr="000000"/>
                </a:solidFill>
                <a:latin typeface="Times New Roman" panose="02020603050405020304" pitchFamily="18" charset="0"/>
                <a:cs typeface="Times New Roman" panose="02020603050405020304" pitchFamily="18" charset="0"/>
              </a:rPr>
              <a:t>John</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seized the pumpkin and pulled it over and over again, like a farmer </a:t>
            </a:r>
            <a:r>
              <a:rPr lang="en-US" altLang="zh-CN" sz="2000" dirty="0">
                <a:latin typeface="Times New Roman" panose="02020603050405020304" pitchFamily="18" charset="0"/>
                <a:cs typeface="Times New Roman" panose="02020603050405020304" pitchFamily="18" charset="0"/>
                <a:sym typeface="+mn-ea"/>
              </a:rPr>
              <a:t>pulling a carrot form his garden,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but still in vain.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thrown into a world of  darkness and sank into despair. Just at that time, my </a:t>
            </a:r>
            <a:r>
              <a:rPr kumimoji="0" lang="en-US" altLang="zh-CN" sz="2000" b="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dad</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went downstairs, seeing my embarrassment, grinning from ear to ear. He swooped a knife and </a:t>
            </a:r>
            <a:r>
              <a:rPr lang="en-US" altLang="zh-CN" sz="2000" dirty="0">
                <a:latin typeface="Times New Roman" panose="02020603050405020304" pitchFamily="18" charset="0"/>
                <a:cs typeface="Times New Roman" panose="02020603050405020304" pitchFamily="18" charset="0"/>
                <a:sym typeface="+mn-ea"/>
              </a:rPr>
              <a:t>pierced the pumpkin with care. The pumpkin was dissected in two. </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I was full of the joys of spring instantly my father took the pumpkin away form my head.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 felt the air much fresher than ever before. During the time, m</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y mom was constantly filming the whole moment.</a:t>
            </a:r>
            <a:endParaRPr lang="zh-CN" altLang="en-US" sz="2000" dirty="0"/>
          </a:p>
        </p:txBody>
      </p:sp>
      <p:cxnSp>
        <p:nvCxnSpPr>
          <p:cNvPr id="4" name="直接连接符 3"/>
          <p:cNvCxnSpPr/>
          <p:nvPr/>
        </p:nvCxnSpPr>
        <p:spPr>
          <a:xfrm>
            <a:off x="5373511" y="2799647"/>
            <a:ext cx="7224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201333" y="4944535"/>
            <a:ext cx="812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7631289" y="4538136"/>
            <a:ext cx="8015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对话气泡: 椭圆形 12"/>
          <p:cNvSpPr/>
          <p:nvPr/>
        </p:nvSpPr>
        <p:spPr>
          <a:xfrm>
            <a:off x="3127023" y="1"/>
            <a:ext cx="7428088" cy="2404532"/>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force: to use physical strength to move sb/</a:t>
            </a:r>
            <a:r>
              <a:rPr lang="en-US" altLang="zh-CN" sz="2400" dirty="0" err="1"/>
              <a:t>sth</a:t>
            </a:r>
            <a:r>
              <a:rPr lang="en-US" altLang="zh-CN" sz="2400" dirty="0"/>
              <a:t> into a particular position </a:t>
            </a:r>
            <a:r>
              <a:rPr lang="zh-CN" altLang="en-US" sz="2400" dirty="0"/>
              <a:t>汉语意为“强行把</a:t>
            </a:r>
            <a:r>
              <a:rPr lang="zh-CN" altLang="en-US" sz="2400" dirty="0">
                <a:latin typeface="等线" panose="02010600030101010101" charset="-122"/>
                <a:ea typeface="等线" panose="02010600030101010101" charset="-122"/>
              </a:rPr>
              <a:t>┄移动</a:t>
            </a:r>
            <a:r>
              <a:rPr lang="zh-CN" altLang="en-US" sz="2400" dirty="0"/>
              <a:t>”，显而易见，这个词比</a:t>
            </a:r>
            <a:r>
              <a:rPr lang="en-US" altLang="zh-CN" sz="2400" dirty="0"/>
              <a:t>put </a:t>
            </a:r>
            <a:r>
              <a:rPr lang="zh-CN" altLang="en-US" sz="2400" dirty="0"/>
              <a:t>用的贴切。说明塞不下而强行塞进去，结果拔不出来了。</a:t>
            </a:r>
            <a:endParaRPr lang="zh-CN" altLang="en-US" sz="2400" dirty="0"/>
          </a:p>
        </p:txBody>
      </p:sp>
      <p:sp>
        <p:nvSpPr>
          <p:cNvPr id="14" name="对话气泡: 椭圆形 13"/>
          <p:cNvSpPr/>
          <p:nvPr/>
        </p:nvSpPr>
        <p:spPr>
          <a:xfrm>
            <a:off x="699909" y="1553800"/>
            <a:ext cx="5520267" cy="2544561"/>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grin: to smile widely.</a:t>
            </a:r>
            <a:endParaRPr lang="en-US" altLang="zh-CN" sz="2400" dirty="0"/>
          </a:p>
          <a:p>
            <a:pPr algn="ctr"/>
            <a:r>
              <a:rPr lang="en-US" altLang="zh-CN" sz="2400" dirty="0"/>
              <a:t>laugh: to make sounds with your voice, usually while you are smiling.</a:t>
            </a:r>
            <a:r>
              <a:rPr lang="zh-CN" altLang="en-US" sz="2400" dirty="0"/>
              <a:t>很显然，此处用</a:t>
            </a:r>
            <a:r>
              <a:rPr lang="en-US" altLang="zh-CN" sz="2400" dirty="0"/>
              <a:t>grin</a:t>
            </a:r>
            <a:r>
              <a:rPr lang="zh-CN" altLang="en-US" sz="2400" dirty="0"/>
              <a:t>更贴切，把大人的成熟稳重写了出来。</a:t>
            </a:r>
            <a:endParaRPr lang="zh-CN" altLang="en-US" sz="2400" dirty="0"/>
          </a:p>
        </p:txBody>
      </p:sp>
      <p:sp>
        <p:nvSpPr>
          <p:cNvPr id="15" name="对话气泡: 椭圆形 14"/>
          <p:cNvSpPr/>
          <p:nvPr/>
        </p:nvSpPr>
        <p:spPr>
          <a:xfrm>
            <a:off x="6220176" y="1132252"/>
            <a:ext cx="5520267" cy="2544561"/>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grin: to smile widely.</a:t>
            </a:r>
            <a:endParaRPr lang="en-US" altLang="zh-CN" sz="2400" dirty="0"/>
          </a:p>
          <a:p>
            <a:pPr algn="ctr"/>
            <a:r>
              <a:rPr lang="en-US" altLang="zh-CN" sz="2400" dirty="0"/>
              <a:t>Laugh: to make sounds with your voice, usually while you are smiling.</a:t>
            </a:r>
            <a:r>
              <a:rPr lang="zh-CN" altLang="en-US" sz="2400" dirty="0"/>
              <a:t>很显然，此处用</a:t>
            </a:r>
            <a:r>
              <a:rPr lang="en-US" altLang="zh-CN" sz="2400" dirty="0"/>
              <a:t>laugh</a:t>
            </a:r>
            <a:r>
              <a:rPr lang="zh-CN" altLang="en-US" sz="2400" dirty="0"/>
              <a:t>更贴切，把孩子的天真活泼写了出来。</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1454641" y="137507"/>
            <a:ext cx="8953715" cy="523220"/>
          </a:xfrm>
          <a:prstGeom prst="rect">
            <a:avLst/>
          </a:prstGeom>
          <a:noFill/>
        </p:spPr>
        <p:txBody>
          <a:bodyPr wrap="square" rtlCol="0">
            <a:spAutoFit/>
          </a:bodyPr>
          <a:lstStyle/>
          <a:p>
            <a:pPr algn="ctr"/>
            <a:r>
              <a:rPr lang="zh-CN" altLang="en-US" sz="2800" dirty="0">
                <a:solidFill>
                  <a:srgbClr val="FF0000"/>
                </a:solidFill>
              </a:rPr>
              <a:t>再举个用词不贴切的例子</a:t>
            </a:r>
            <a:r>
              <a:rPr lang="zh-CN" altLang="en-US" sz="2400" dirty="0"/>
              <a:t>（学生其他的语法错误暂时忽略）</a:t>
            </a:r>
            <a:endParaRPr lang="zh-CN" altLang="en-US" sz="2400" dirty="0"/>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4444" r="178" b="53745"/>
          <a:stretch>
            <a:fillRect/>
          </a:stretch>
        </p:blipFill>
        <p:spPr>
          <a:xfrm>
            <a:off x="474133" y="745068"/>
            <a:ext cx="9177867" cy="5881510"/>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222" y="903111"/>
            <a:ext cx="2257778" cy="5723466"/>
          </a:xfrm>
          <a:prstGeom prst="rect">
            <a:avLst/>
          </a:prstGeom>
        </p:spPr>
      </p:pic>
      <p:cxnSp>
        <p:nvCxnSpPr>
          <p:cNvPr id="21" name="直接连接符 20"/>
          <p:cNvCxnSpPr/>
          <p:nvPr/>
        </p:nvCxnSpPr>
        <p:spPr>
          <a:xfrm>
            <a:off x="3307645" y="2370670"/>
            <a:ext cx="58702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矩形: 圆角 11"/>
          <p:cNvSpPr/>
          <p:nvPr/>
        </p:nvSpPr>
        <p:spPr>
          <a:xfrm>
            <a:off x="1219199" y="903111"/>
            <a:ext cx="7687733" cy="386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rgbClr val="FF0000"/>
                </a:solidFill>
                <a:latin typeface="Times New Roman" panose="02020603050405020304" pitchFamily="18" charset="0"/>
                <a:cs typeface="Times New Roman" panose="02020603050405020304" pitchFamily="18" charset="0"/>
              </a:rPr>
              <a:t>put</a:t>
            </a:r>
            <a:r>
              <a:rPr lang="en-US" altLang="zh-CN" sz="2400" dirty="0">
                <a:latin typeface="Times New Roman" panose="02020603050405020304" pitchFamily="18" charset="0"/>
                <a:cs typeface="Times New Roman" panose="02020603050405020304" pitchFamily="18" charset="0"/>
              </a:rPr>
              <a:t>: to move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into a particular place or position </a:t>
            </a:r>
            <a:endParaRPr lang="en-US" altLang="zh-CN" sz="2400" dirty="0">
              <a:latin typeface="Times New Roman" panose="02020603050405020304" pitchFamily="18" charset="0"/>
              <a:cs typeface="Times New Roman" panose="02020603050405020304" pitchFamily="18" charset="0"/>
            </a:endParaRPr>
          </a:p>
          <a:p>
            <a:r>
              <a:rPr lang="en-US" altLang="zh-CN" sz="2400" dirty="0">
                <a:solidFill>
                  <a:srgbClr val="FF0000"/>
                </a:solidFill>
                <a:latin typeface="Times New Roman" panose="02020603050405020304" pitchFamily="18" charset="0"/>
                <a:cs typeface="Times New Roman" panose="02020603050405020304" pitchFamily="18" charset="0"/>
              </a:rPr>
              <a:t>squeeze</a:t>
            </a:r>
            <a:r>
              <a:rPr lang="en-US" altLang="zh-CN" sz="2400" dirty="0">
                <a:latin typeface="Times New Roman" panose="02020603050405020304" pitchFamily="18" charset="0"/>
                <a:cs typeface="Times New Roman" panose="02020603050405020304" pitchFamily="18" charset="0"/>
              </a:rPr>
              <a:t>: to press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firmly, especially with your finger</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用</a:t>
            </a:r>
            <a:r>
              <a:rPr lang="en-US" altLang="zh-CN" sz="2400" dirty="0">
                <a:latin typeface="Times New Roman" panose="02020603050405020304" pitchFamily="18" charset="0"/>
                <a:cs typeface="Times New Roman" panose="02020603050405020304" pitchFamily="18" charset="0"/>
              </a:rPr>
              <a:t>“put” </a:t>
            </a:r>
            <a:r>
              <a:rPr lang="zh-CN" altLang="en-US" sz="2400" dirty="0">
                <a:latin typeface="Times New Roman" panose="02020603050405020304" pitchFamily="18" charset="0"/>
                <a:cs typeface="Times New Roman" panose="02020603050405020304" pitchFamily="18" charset="0"/>
              </a:rPr>
              <a:t>说明南瓜有足够大的空间，容易进容易出，那么就不会出现后面“头拔不出来”的情况。</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squeeze</a:t>
            </a:r>
            <a:r>
              <a:rPr lang="zh-CN" altLang="en-US" sz="2400" dirty="0">
                <a:latin typeface="Times New Roman" panose="02020603050405020304" pitchFamily="18" charset="0"/>
                <a:cs typeface="Times New Roman" panose="02020603050405020304" pitchFamily="18" charset="0"/>
              </a:rPr>
              <a:t>”说明南瓜口窄小，头被作者强行塞了进去，为后面的“ 头拔不出来”很好地做了铺垫 。</a:t>
            </a:r>
            <a:endParaRPr lang="en-US" altLang="zh-CN" sz="2400" dirty="0">
              <a:latin typeface="Times New Roman" panose="02020603050405020304" pitchFamily="18" charset="0"/>
              <a:cs typeface="Times New Roman" panose="02020603050405020304" pitchFamily="18" charset="0"/>
            </a:endParaRPr>
          </a:p>
          <a:p>
            <a:r>
              <a:rPr lang="zh-CN" altLang="en-US" sz="2400" dirty="0">
                <a:solidFill>
                  <a:srgbClr val="FF0000"/>
                </a:solidFill>
                <a:latin typeface="Times New Roman" panose="02020603050405020304" pitchFamily="18" charset="0"/>
                <a:cs typeface="Times New Roman" panose="02020603050405020304" pitchFamily="18" charset="0"/>
              </a:rPr>
              <a:t>很显然，这里用“</a:t>
            </a:r>
            <a:r>
              <a:rPr lang="en-US" altLang="zh-CN" sz="2400" dirty="0">
                <a:solidFill>
                  <a:srgbClr val="FF0000"/>
                </a:solidFill>
                <a:latin typeface="Times New Roman" panose="02020603050405020304" pitchFamily="18" charset="0"/>
                <a:cs typeface="Times New Roman" panose="02020603050405020304" pitchFamily="18" charset="0"/>
              </a:rPr>
              <a:t>squeeze</a:t>
            </a:r>
            <a:r>
              <a:rPr lang="zh-CN" altLang="en-US" sz="2400" dirty="0">
                <a:solidFill>
                  <a:srgbClr val="FF0000"/>
                </a:solidFill>
                <a:latin typeface="Times New Roman" panose="02020603050405020304" pitchFamily="18" charset="0"/>
                <a:cs typeface="Times New Roman" panose="02020603050405020304" pitchFamily="18" charset="0"/>
              </a:rPr>
              <a:t>”比用“</a:t>
            </a:r>
            <a:r>
              <a:rPr lang="en-US" altLang="zh-CN" sz="2400" dirty="0">
                <a:solidFill>
                  <a:srgbClr val="FF0000"/>
                </a:solidFill>
                <a:latin typeface="Times New Roman" panose="02020603050405020304" pitchFamily="18" charset="0"/>
                <a:cs typeface="Times New Roman" panose="02020603050405020304" pitchFamily="18" charset="0"/>
              </a:rPr>
              <a:t>put</a:t>
            </a:r>
            <a:r>
              <a:rPr lang="zh-CN" altLang="en-US" sz="2400" dirty="0">
                <a:solidFill>
                  <a:srgbClr val="FF0000"/>
                </a:solidFill>
                <a:latin typeface="Times New Roman" panose="02020603050405020304" pitchFamily="18" charset="0"/>
                <a:cs typeface="Times New Roman" panose="02020603050405020304" pitchFamily="18" charset="0"/>
              </a:rPr>
              <a:t>”更贴切，更符合当时的场景。建议此句改为：</a:t>
            </a:r>
            <a:r>
              <a:rPr lang="en-US" altLang="zh-CN" sz="2400" dirty="0">
                <a:solidFill>
                  <a:srgbClr val="FF0000"/>
                </a:solidFill>
                <a:latin typeface="Times New Roman" panose="02020603050405020304" pitchFamily="18" charset="0"/>
                <a:cs typeface="Times New Roman" panose="02020603050405020304" pitchFamily="18" charset="0"/>
              </a:rPr>
              <a:t>I began to rue the day that I had squeezed my whole head into the pumpkin.</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83150" y="124579"/>
            <a:ext cx="2454976" cy="6555641"/>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1. </a:t>
            </a:r>
            <a:r>
              <a:rPr lang="zh-CN" altLang="zh-CN" sz="2800" b="1" dirty="0">
                <a:latin typeface="微软雅黑" panose="020B0503020204020204" pitchFamily="34" charset="-122"/>
                <a:ea typeface="微软雅黑" panose="020B0503020204020204" pitchFamily="34" charset="-122"/>
              </a:rPr>
              <a:t>补充说</a:t>
            </a:r>
            <a:endParaRPr lang="zh-CN" altLang="zh-CN"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2. </a:t>
            </a:r>
            <a:r>
              <a:rPr lang="zh-CN" altLang="en-US" sz="2800" b="1" dirty="0">
                <a:latin typeface="微软雅黑" panose="020B0503020204020204" pitchFamily="34" charset="-122"/>
                <a:ea typeface="微软雅黑" panose="020B0503020204020204" pitchFamily="34" charset="-122"/>
              </a:rPr>
              <a:t>重复地说</a:t>
            </a:r>
            <a:endParaRPr lang="zh-CN" altLang="en-US"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3. </a:t>
            </a:r>
            <a:r>
              <a:rPr lang="zh-CN" altLang="en-US" sz="2800" b="1" dirty="0">
                <a:latin typeface="微软雅黑" panose="020B0503020204020204" pitchFamily="34" charset="-122"/>
                <a:ea typeface="微软雅黑" panose="020B0503020204020204" pitchFamily="34" charset="-122"/>
              </a:rPr>
              <a:t>聊天</a:t>
            </a:r>
            <a:endParaRPr lang="zh-CN" altLang="en-US"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4. </a:t>
            </a:r>
            <a:r>
              <a:rPr lang="zh-CN" altLang="en-US" sz="2800" b="1" dirty="0">
                <a:latin typeface="微软雅黑" panose="020B0503020204020204" pitchFamily="34" charset="-122"/>
                <a:ea typeface="微软雅黑" panose="020B0503020204020204" pitchFamily="34" charset="-122"/>
              </a:rPr>
              <a:t>通知某事</a:t>
            </a:r>
            <a:endParaRPr lang="zh-CN" altLang="en-US"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5. </a:t>
            </a:r>
            <a:r>
              <a:rPr lang="zh-CN" altLang="en-US" sz="2800" b="1" dirty="0">
                <a:latin typeface="微软雅黑" panose="020B0503020204020204" pitchFamily="34" charset="-122"/>
                <a:ea typeface="微软雅黑" panose="020B0503020204020204" pitchFamily="34" charset="-122"/>
              </a:rPr>
              <a:t>宣布某事</a:t>
            </a:r>
            <a:endParaRPr lang="zh-CN" altLang="en-US"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6. </a:t>
            </a:r>
            <a:r>
              <a:rPr lang="zh-CN" altLang="en-US" sz="2800" b="1" dirty="0">
                <a:latin typeface="微软雅黑" panose="020B0503020204020204" pitchFamily="34" charset="-122"/>
                <a:ea typeface="微软雅黑" panose="020B0503020204020204" pitchFamily="34" charset="-122"/>
              </a:rPr>
              <a:t>告诉某人</a:t>
            </a:r>
            <a:endParaRPr lang="en-US" altLang="zh-CN"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7. </a:t>
            </a:r>
            <a:r>
              <a:rPr lang="zh-CN" altLang="en-US" sz="2800" b="1" dirty="0">
                <a:latin typeface="微软雅黑" panose="020B0503020204020204" pitchFamily="34" charset="-122"/>
                <a:ea typeface="微软雅黑" panose="020B0503020204020204" pitchFamily="34" charset="-122"/>
              </a:rPr>
              <a:t>小声地说</a:t>
            </a:r>
            <a:endParaRPr lang="zh-CN" altLang="en-US"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8. </a:t>
            </a:r>
            <a:r>
              <a:rPr lang="zh-CN" altLang="en-US" sz="2800" b="1" dirty="0">
                <a:latin typeface="微软雅黑" panose="020B0503020204020204" pitchFamily="34" charset="-122"/>
                <a:ea typeface="微软雅黑" panose="020B0503020204020204" pitchFamily="34" charset="-122"/>
              </a:rPr>
              <a:t>安慰某人</a:t>
            </a:r>
            <a:endParaRPr lang="zh-CN" altLang="en-US"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9. </a:t>
            </a:r>
            <a:r>
              <a:rPr lang="zh-CN" altLang="en-US" sz="2800" b="1" dirty="0">
                <a:latin typeface="微软雅黑" panose="020B0503020204020204" pitchFamily="34" charset="-122"/>
                <a:ea typeface="微软雅黑" panose="020B0503020204020204" pitchFamily="34" charset="-122"/>
              </a:rPr>
              <a:t>解释说</a:t>
            </a:r>
            <a:endParaRPr lang="zh-CN" altLang="en-US"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10. </a:t>
            </a:r>
            <a:r>
              <a:rPr lang="zh-CN" altLang="en-US" sz="2800" b="1" dirty="0">
                <a:latin typeface="微软雅黑" panose="020B0503020204020204" pitchFamily="34" charset="-122"/>
                <a:ea typeface="微软雅黑" panose="020B0503020204020204" pitchFamily="34" charset="-122"/>
              </a:rPr>
              <a:t>抱怨说</a:t>
            </a:r>
            <a:endParaRPr lang="zh-CN" altLang="en-US"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11. </a:t>
            </a:r>
            <a:r>
              <a:rPr lang="zh-CN" altLang="en-US" sz="2800" b="1" dirty="0">
                <a:latin typeface="微软雅黑" panose="020B0503020204020204" pitchFamily="34" charset="-122"/>
                <a:ea typeface="微软雅黑" panose="020B0503020204020204" pitchFamily="34" charset="-122"/>
              </a:rPr>
              <a:t>叹息说</a:t>
            </a:r>
            <a:endParaRPr lang="zh-CN" altLang="en-US"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12. </a:t>
            </a:r>
            <a:r>
              <a:rPr lang="zh-CN" altLang="en-US" sz="2800" b="1" dirty="0">
                <a:latin typeface="微软雅黑" panose="020B0503020204020204" pitchFamily="34" charset="-122"/>
                <a:ea typeface="微软雅黑" panose="020B0503020204020204" pitchFamily="34" charset="-122"/>
              </a:rPr>
              <a:t>回应说</a:t>
            </a:r>
            <a:endParaRPr lang="en-US" altLang="zh-CN"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13. </a:t>
            </a:r>
            <a:r>
              <a:rPr lang="zh-CN" altLang="en-US" sz="2800" b="1" dirty="0">
                <a:latin typeface="微软雅黑" panose="020B0503020204020204" pitchFamily="34" charset="-122"/>
                <a:ea typeface="微软雅黑" panose="020B0503020204020204" pitchFamily="34" charset="-122"/>
              </a:rPr>
              <a:t>恳求说</a:t>
            </a:r>
            <a:endParaRPr lang="en-US" altLang="zh-CN"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14. </a:t>
            </a:r>
            <a:r>
              <a:rPr lang="zh-CN" altLang="en-US" sz="2800" b="1" dirty="0">
                <a:latin typeface="微软雅黑" panose="020B0503020204020204" pitchFamily="34" charset="-122"/>
                <a:ea typeface="微软雅黑" panose="020B0503020204020204" pitchFamily="34" charset="-122"/>
              </a:rPr>
              <a:t>插话</a:t>
            </a:r>
            <a:endParaRPr lang="en-US" altLang="zh-CN"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15. </a:t>
            </a:r>
            <a:r>
              <a:rPr lang="zh-CN" altLang="en-US" sz="2800" b="1" dirty="0">
                <a:latin typeface="微软雅黑" panose="020B0503020204020204" pitchFamily="34" charset="-122"/>
                <a:ea typeface="微软雅黑" panose="020B0503020204020204" pitchFamily="34" charset="-122"/>
              </a:rPr>
              <a:t>脱口而出</a:t>
            </a:r>
            <a:endParaRPr lang="en-US" altLang="zh-CN" sz="28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7705516" y="90712"/>
            <a:ext cx="4588084" cy="6555641"/>
          </a:xfrm>
          <a:prstGeom prst="rect">
            <a:avLst/>
          </a:prstGeom>
          <a:noFill/>
        </p:spPr>
        <p:txBody>
          <a:bodyPr wrap="square" rtlCol="0">
            <a:spAutoFit/>
          </a:bodyPr>
          <a:lstStyle/>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add</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repeat</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 with sb.</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inform sb. of </a:t>
            </a:r>
            <a:r>
              <a:rPr lang="en-US" altLang="zh-CN" sz="2800" b="1" dirty="0" err="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sth</a:t>
            </a: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announce/declare</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tell sb. </a:t>
            </a:r>
            <a:r>
              <a:rPr lang="en-US" altLang="zh-CN" sz="2800" b="1" dirty="0" err="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sth</a:t>
            </a: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whisper/murmur</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comfort sb.</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explain </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complain sb.</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sigh</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respond to</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plead</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put in </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blurt out</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文本框 3"/>
          <p:cNvSpPr txBox="1"/>
          <p:nvPr/>
        </p:nvSpPr>
        <p:spPr>
          <a:xfrm>
            <a:off x="588459" y="521407"/>
            <a:ext cx="3580766" cy="2246769"/>
          </a:xfrm>
          <a:prstGeom prst="rect">
            <a:avLst/>
          </a:prstGeom>
          <a:noFill/>
        </p:spPr>
        <p:txBody>
          <a:bodyPr wrap="square" rtlCol="0">
            <a:spAutoFit/>
          </a:bodyPr>
          <a:lstStyle/>
          <a:p>
            <a:r>
              <a:rPr lang="zh-CN" altLang="en-US" sz="2800" b="1" dirty="0">
                <a:solidFill>
                  <a:srgbClr val="FF0000"/>
                </a:solidFill>
              </a:rPr>
              <a:t>同学们平时要多留意，做好语言的积累！譬如“说”，有哪几种？如何用？只有充足的积累，才能应用自如。</a:t>
            </a:r>
            <a:endParaRPr lang="zh-CN" altLang="en-US" sz="2800" b="1" dirty="0">
              <a:solidFill>
                <a:srgbClr val="FF0000"/>
              </a:solidFill>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179" y="2889956"/>
            <a:ext cx="3771777" cy="3785305"/>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23684">
            <a:off x="10500575" y="71971"/>
            <a:ext cx="1667108" cy="16290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354667"/>
            <a:ext cx="1636889" cy="5503333"/>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1044" y="0"/>
            <a:ext cx="1300956" cy="1810003"/>
          </a:xfrm>
          <a:prstGeom prst="rect">
            <a:avLst/>
          </a:prstGeom>
        </p:spPr>
      </p:pic>
      <p:sp>
        <p:nvSpPr>
          <p:cNvPr id="4" name="矩形 3"/>
          <p:cNvSpPr/>
          <p:nvPr/>
        </p:nvSpPr>
        <p:spPr>
          <a:xfrm>
            <a:off x="4378199" y="0"/>
            <a:ext cx="3096938"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Have a try</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7" name="文本框 6"/>
          <p:cNvSpPr txBox="1"/>
          <p:nvPr/>
        </p:nvSpPr>
        <p:spPr>
          <a:xfrm>
            <a:off x="1720189" y="2255419"/>
            <a:ext cx="9821333" cy="3785652"/>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1. She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bad news before I could stop her.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 He expressed his satisfaction of my answers,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that he would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visit me the next day.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3. The poor was pinned down totally by the walls in the earthquake for one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week, so he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in a weak voice for help.</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4.  The teacher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it to me over and over again until I understood it.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5.  Our monitor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 notice yesterday.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6.  Within </a:t>
            </a:r>
            <a:r>
              <a:rPr lang="en-US" altLang="zh-CN" sz="2400" dirty="0" err="1">
                <a:latin typeface="Times New Roman" panose="02020603050405020304" pitchFamily="18" charset="0"/>
                <a:cs typeface="Times New Roman" panose="02020603050405020304" pitchFamily="18" charset="0"/>
              </a:rPr>
              <a:t>mintunes</a:t>
            </a:r>
            <a:r>
              <a:rPr lang="en-US" altLang="zh-CN" sz="2400" dirty="0">
                <a:latin typeface="Times New Roman" panose="02020603050405020304" pitchFamily="18" charset="0"/>
                <a:cs typeface="Times New Roman" panose="02020603050405020304" pitchFamily="18" charset="0"/>
              </a:rPr>
              <a:t>, they become familiar and  ___________ like old friends,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7.  In order not to disturb others, they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to each other.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8.  In the live program,  she _______a surprising voice, “Oh, my God! </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2201334" y="905001"/>
            <a:ext cx="8308620" cy="1200329"/>
          </a:xfrm>
          <a:prstGeom prst="rect">
            <a:avLst/>
          </a:prstGeom>
          <a:solidFill>
            <a:srgbClr val="FFC000"/>
          </a:solidFill>
        </p:spPr>
        <p:txBody>
          <a:bodyPr wrap="square" rtlCol="0">
            <a:spAutoFit/>
          </a:bodyPr>
          <a:lstStyle/>
          <a:p>
            <a:pPr algn="ctr"/>
            <a:r>
              <a:rPr lang="zh-CN" altLang="en-US" sz="2400" dirty="0"/>
              <a:t>选择正确的“说法”</a:t>
            </a:r>
            <a:endParaRPr lang="en-US" altLang="zh-CN" sz="2400" dirty="0"/>
          </a:p>
          <a:p>
            <a:pPr algn="ctr"/>
            <a:r>
              <a:rPr lang="en-US" altLang="zh-CN" sz="2400" dirty="0"/>
              <a:t>tell, announce, speak, blurt out, add, explain, chat, murmur, whisper, let out.</a:t>
            </a:r>
            <a:endParaRPr lang="zh-CN" altLang="en-US" sz="2400" dirty="0"/>
          </a:p>
        </p:txBody>
      </p:sp>
      <p:sp>
        <p:nvSpPr>
          <p:cNvPr id="9" name="文本框 8"/>
          <p:cNvSpPr txBox="1"/>
          <p:nvPr/>
        </p:nvSpPr>
        <p:spPr>
          <a:xfrm>
            <a:off x="2562577" y="2105330"/>
            <a:ext cx="2438400" cy="523220"/>
          </a:xfrm>
          <a:prstGeom prst="rect">
            <a:avLst/>
          </a:prstGeom>
          <a:solidFill>
            <a:srgbClr val="FF0000"/>
          </a:solid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blurted out</a:t>
            </a:r>
            <a:endParaRPr lang="zh-CN" altLang="en-US" sz="28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7275688" y="2487111"/>
            <a:ext cx="2438400" cy="523220"/>
          </a:xfrm>
          <a:prstGeom prst="rect">
            <a:avLst/>
          </a:prstGeom>
          <a:solidFill>
            <a:srgbClr val="FF0000"/>
          </a:solid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adding</a:t>
            </a:r>
            <a:endParaRPr lang="zh-CN" altLang="en-US" sz="28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3378250" y="3567269"/>
            <a:ext cx="2438400" cy="523220"/>
          </a:xfrm>
          <a:prstGeom prst="rect">
            <a:avLst/>
          </a:prstGeom>
          <a:solidFill>
            <a:srgbClr val="FF0000"/>
          </a:solid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murmured</a:t>
            </a:r>
            <a:endParaRPr lang="zh-CN" altLang="en-US" sz="28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3508459" y="3922359"/>
            <a:ext cx="2438400" cy="523220"/>
          </a:xfrm>
          <a:prstGeom prst="rect">
            <a:avLst/>
          </a:prstGeom>
          <a:solidFill>
            <a:srgbClr val="FF0000"/>
          </a:solid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explained</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3806743" y="4328247"/>
            <a:ext cx="2438400" cy="523220"/>
          </a:xfrm>
          <a:prstGeom prst="rect">
            <a:avLst/>
          </a:prstGeom>
          <a:solidFill>
            <a:srgbClr val="FF0000"/>
          </a:solid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announced</a:t>
            </a:r>
            <a:endParaRPr lang="zh-CN" altLang="en-US" sz="28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7475137" y="4768733"/>
            <a:ext cx="2438400" cy="523220"/>
          </a:xfrm>
          <a:prstGeom prst="rect">
            <a:avLst/>
          </a:prstGeom>
          <a:solidFill>
            <a:srgbClr val="FF0000"/>
          </a:solid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chatted</a:t>
            </a:r>
            <a:endParaRPr lang="zh-CN" altLang="en-US" sz="28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6230976" y="5053854"/>
            <a:ext cx="2438400" cy="523220"/>
          </a:xfrm>
          <a:prstGeom prst="rect">
            <a:avLst/>
          </a:prstGeom>
          <a:solidFill>
            <a:srgbClr val="FF0000"/>
          </a:solid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whispered</a:t>
            </a:r>
            <a:endParaRPr lang="zh-CN" altLang="en-US" sz="28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4707468" y="5600585"/>
            <a:ext cx="2438400" cy="523220"/>
          </a:xfrm>
          <a:prstGeom prst="rect">
            <a:avLst/>
          </a:prstGeom>
          <a:solidFill>
            <a:srgbClr val="FF0000"/>
          </a:solid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let out</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7740" y="110940"/>
            <a:ext cx="10776520" cy="1384995"/>
          </a:xfrm>
          <a:prstGeom prst="rect">
            <a:avLst/>
          </a:prstGeom>
          <a:noFill/>
        </p:spPr>
        <p:txBody>
          <a:bodyPr wrap="square" lIns="91440" tIns="45720" rIns="91440" bIns="45720">
            <a:spAutoFit/>
          </a:bodyPr>
          <a:lstStyle/>
          <a:p>
            <a:r>
              <a:rPr lang="en-US" altLang="zh-CN" sz="2800" b="1" dirty="0">
                <a:ln w="22225">
                  <a:solidFill>
                    <a:schemeClr val="accent2"/>
                  </a:solidFill>
                  <a:prstDash val="solid"/>
                </a:ln>
                <a:solidFill>
                  <a:schemeClr val="accent2">
                    <a:lumMod val="40000"/>
                    <a:lumOff val="60000"/>
                  </a:schemeClr>
                </a:solidFill>
              </a:rPr>
              <a:t>6. </a:t>
            </a:r>
            <a:r>
              <a:rPr lang="zh-CN" altLang="en-US" sz="2800" b="1" dirty="0">
                <a:ln w="22225">
                  <a:solidFill>
                    <a:schemeClr val="accent2"/>
                  </a:solidFill>
                  <a:prstDash val="solid"/>
                </a:ln>
                <a:solidFill>
                  <a:schemeClr val="accent2">
                    <a:lumMod val="40000"/>
                    <a:lumOff val="60000"/>
                  </a:schemeClr>
                </a:solidFill>
              </a:rPr>
              <a:t>鲜活</a:t>
            </a:r>
            <a:r>
              <a:rPr lang="zh-CN" altLang="en-US" sz="2800" b="1" cap="none" spc="0" dirty="0">
                <a:ln w="22225">
                  <a:solidFill>
                    <a:schemeClr val="accent2"/>
                  </a:solidFill>
                  <a:prstDash val="solid"/>
                </a:ln>
                <a:solidFill>
                  <a:schemeClr val="accent2">
                    <a:lumMod val="40000"/>
                    <a:lumOff val="60000"/>
                  </a:schemeClr>
                </a:solidFill>
                <a:effectLst/>
              </a:rPr>
              <a:t>性：想让读后续写的语言鲜活起来，就要恰当使用一些修辞手法。修辞的使用可以使文章语言生动活泼，增加语言的美感，提高语言的说服力和感染力，而且画面感十足。</a:t>
            </a:r>
            <a:endParaRPr lang="en-US" altLang="zh-CN" sz="2800" b="1" cap="none" spc="0" dirty="0">
              <a:ln w="22225">
                <a:solidFill>
                  <a:schemeClr val="accent2"/>
                </a:solidFill>
                <a:prstDash val="solid"/>
              </a:ln>
              <a:solidFill>
                <a:schemeClr val="accent2">
                  <a:lumMod val="40000"/>
                  <a:lumOff val="60000"/>
                </a:schemeClr>
              </a:solidFill>
              <a:effectLst/>
            </a:endParaRPr>
          </a:p>
        </p:txBody>
      </p:sp>
      <p:grpSp>
        <p:nvGrpSpPr>
          <p:cNvPr id="3" name="组合 2"/>
          <p:cNvGrpSpPr/>
          <p:nvPr/>
        </p:nvGrpSpPr>
        <p:grpSpPr>
          <a:xfrm>
            <a:off x="355599" y="1422525"/>
            <a:ext cx="11480801" cy="5324535"/>
            <a:chOff x="428977" y="1230614"/>
            <a:chExt cx="11480801" cy="5324535"/>
          </a:xfrm>
        </p:grpSpPr>
        <p:sp>
          <p:nvSpPr>
            <p:cNvPr id="4" name="文本框 3"/>
            <p:cNvSpPr txBox="1"/>
            <p:nvPr/>
          </p:nvSpPr>
          <p:spPr>
            <a:xfrm>
              <a:off x="6807200" y="1747543"/>
              <a:ext cx="5102578" cy="4708981"/>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the outset, I had an egg on my face due to</a:t>
              </a:r>
              <a:r>
                <a:rPr lang="en-US" altLang="zh-CN" sz="20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an awkward dilemma.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However, my </a:t>
              </a:r>
              <a:r>
                <a:rPr lang="en-US" altLang="zh-CN" sz="20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told me with pride that the video filmed by her was so popular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that  it attracted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millions of followers and received a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thousand and one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likes. Hearing the news, I almost laughed my </a:t>
              </a:r>
              <a:r>
                <a:rPr lang="en-US" altLang="zh-CN" sz="20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off. Never in my wildest dreams was it the video that made me become a web celebrity, which made my jaw drop. Everywhere I went, there were millions of followers, asking for my signature and taking photos with them, which made me float on air. What an unforgettable Halloween for me!</a:t>
              </a:r>
              <a:endPar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428977" y="1230614"/>
              <a:ext cx="6062133" cy="5324535"/>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 </a:t>
              </a:r>
              <a:r>
                <a:rPr lang="en-US" altLang="zh-CN" sz="2000" dirty="0">
                  <a:latin typeface="Times New Roman" panose="02020603050405020304" pitchFamily="18" charset="0"/>
                  <a:cs typeface="Times New Roman" panose="02020603050405020304" pitchFamily="18" charset="0"/>
                  <a:sym typeface="+mn-ea"/>
                </a:rPr>
                <a:t>Inch by inch, I worked my fingers to the bone to </a:t>
              </a:r>
              <a:r>
                <a:rPr lang="en-US" altLang="zh-CN" sz="2000" u="sng" dirty="0">
                  <a:latin typeface="Times New Roman" panose="02020603050405020304" pitchFamily="18" charset="0"/>
                  <a:cs typeface="Times New Roman" panose="02020603050405020304" pitchFamily="18" charset="0"/>
                  <a:sym typeface="+mn-ea"/>
                </a:rPr>
                <a:t>pull</a:t>
              </a:r>
              <a:r>
                <a:rPr lang="en-US" altLang="zh-CN" sz="2000" dirty="0">
                  <a:latin typeface="Times New Roman" panose="02020603050405020304" pitchFamily="18" charset="0"/>
                  <a:cs typeface="Times New Roman" panose="02020603050405020304" pitchFamily="18" charset="0"/>
                  <a:sym typeface="+mn-ea"/>
                </a:rPr>
                <a:t> the pumpkin up, but in vain.</a:t>
              </a:r>
              <a:r>
                <a:rPr lang="en-US" altLang="zh-CN" sz="2000" dirty="0">
                  <a:solidFill>
                    <a:srgbClr val="333333"/>
                  </a:solidFill>
                  <a:latin typeface="Times New Roman" panose="02020603050405020304" pitchFamily="18" charset="0"/>
                  <a:ea typeface="+mj-ea"/>
                  <a:cs typeface="Times New Roman" panose="02020603050405020304" pitchFamily="18" charset="0"/>
                </a:rPr>
                <a:t> My brain didn’t </a:t>
              </a:r>
              <a:endParaRPr lang="en-US" altLang="zh-CN" sz="2000" dirty="0">
                <a:latin typeface="Times New Roman" panose="02020603050405020304" pitchFamily="18" charset="0"/>
                <a:cs typeface="Times New Roman" panose="02020603050405020304" pitchFamily="18" charset="0"/>
                <a:sym typeface="+mn-ea"/>
              </a:endParaRPr>
            </a:p>
            <a:p>
              <a:r>
                <a:rPr lang="en-US" altLang="zh-CN" sz="2000" b="0" i="0" dirty="0">
                  <a:solidFill>
                    <a:srgbClr val="333333"/>
                  </a:solidFill>
                  <a:effectLst/>
                  <a:latin typeface="Times New Roman" panose="02020603050405020304" pitchFamily="18" charset="0"/>
                  <a:ea typeface="+mj-ea"/>
                  <a:cs typeface="Times New Roman" panose="02020603050405020304" pitchFamily="18" charset="0"/>
                </a:rPr>
                <a:t>work at that time.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I rued the day if only I hadn’t forced my head into the </a:t>
              </a:r>
              <a:r>
                <a:rPr lang="en-US" altLang="zh-CN" sz="2000" u="sng" kern="0" dirty="0">
                  <a:solidFill>
                    <a:sysClr val="windowText" lastClr="000000"/>
                  </a:solidFill>
                  <a:latin typeface="Times New Roman" panose="02020603050405020304" pitchFamily="18" charset="0"/>
                  <a:cs typeface="Times New Roman" panose="02020603050405020304" pitchFamily="18" charset="0"/>
                </a:rPr>
                <a:t>pumpkin</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I had no choice but to turn to my family for help. My brother , </a:t>
              </a:r>
              <a:r>
                <a:rPr lang="en-US" altLang="zh-CN" sz="2000" u="sng" kern="0" dirty="0">
                  <a:solidFill>
                    <a:sysClr val="windowText" lastClr="000000"/>
                  </a:solidFill>
                  <a:latin typeface="Times New Roman" panose="02020603050405020304" pitchFamily="18" charset="0"/>
                  <a:cs typeface="Times New Roman" panose="02020603050405020304" pitchFamily="18" charset="0"/>
                </a:rPr>
                <a:t>John</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seized the pumpkin and pulled it over and over again, like a farmer </a:t>
              </a:r>
              <a:r>
                <a:rPr lang="en-US" altLang="zh-CN" sz="2000" dirty="0">
                  <a:latin typeface="Times New Roman" panose="02020603050405020304" pitchFamily="18" charset="0"/>
                  <a:cs typeface="Times New Roman" panose="02020603050405020304" pitchFamily="18" charset="0"/>
                  <a:sym typeface="+mn-ea"/>
                </a:rPr>
                <a:t>pulling a carrot form his garden,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but still in vain.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thrown into a world of  darkness and sank into despair. Just at that time, my </a:t>
              </a:r>
              <a:r>
                <a:rPr kumimoji="0" lang="en-US" altLang="zh-CN" sz="2000" b="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dad</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went downstairs, seeing my embarrassment, grinning from ear to ear. He swooped a knife and </a:t>
              </a:r>
              <a:r>
                <a:rPr lang="en-US" altLang="zh-CN" sz="2000" dirty="0">
                  <a:latin typeface="Times New Roman" panose="02020603050405020304" pitchFamily="18" charset="0"/>
                  <a:cs typeface="Times New Roman" panose="02020603050405020304" pitchFamily="18" charset="0"/>
                  <a:sym typeface="+mn-ea"/>
                </a:rPr>
                <a:t>pierced the pumpkin with care. The pumpkin was dissected in two. </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I was full of the joys of spring instantly my father took the pumpkin away form my head.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 felt the air much fresher than ever before. During the time, m</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y mom was constantly filming the whole moment.</a:t>
              </a:r>
              <a:endParaRPr lang="zh-CN" altLang="en-US" sz="2000" dirty="0"/>
            </a:p>
          </p:txBody>
        </p:sp>
      </p:grpSp>
      <p:cxnSp>
        <p:nvCxnSpPr>
          <p:cNvPr id="8" name="直接连接符 7"/>
          <p:cNvCxnSpPr/>
          <p:nvPr/>
        </p:nvCxnSpPr>
        <p:spPr>
          <a:xfrm>
            <a:off x="4876800" y="3933389"/>
            <a:ext cx="12192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71308" y="4238189"/>
            <a:ext cx="32088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335410" y="4238189"/>
            <a:ext cx="7605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71308" y="4542990"/>
            <a:ext cx="55118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对话气泡: 椭圆形 21"/>
          <p:cNvSpPr/>
          <p:nvPr/>
        </p:nvSpPr>
        <p:spPr>
          <a:xfrm>
            <a:off x="3980001" y="1568306"/>
            <a:ext cx="4159288" cy="2014335"/>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比喻：把拔南瓜的动作比喻为拔萝卜，生动形象而且有很强的画面感</a:t>
            </a:r>
            <a:endParaRPr lang="zh-CN" altLang="en-US" sz="2400" dirty="0"/>
          </a:p>
        </p:txBody>
      </p:sp>
      <p:sp>
        <p:nvSpPr>
          <p:cNvPr id="25" name="对话气泡: 椭圆形 24"/>
          <p:cNvSpPr/>
          <p:nvPr/>
        </p:nvSpPr>
        <p:spPr>
          <a:xfrm>
            <a:off x="787400" y="3290867"/>
            <a:ext cx="2018798" cy="1003077"/>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比喻：写出了绝望</a:t>
            </a:r>
            <a:endParaRPr lang="zh-CN" altLang="en-US" sz="2400" dirty="0"/>
          </a:p>
        </p:txBody>
      </p:sp>
      <p:cxnSp>
        <p:nvCxnSpPr>
          <p:cNvPr id="27" name="直接连接符 26"/>
          <p:cNvCxnSpPr/>
          <p:nvPr/>
        </p:nvCxnSpPr>
        <p:spPr>
          <a:xfrm>
            <a:off x="6812844" y="4413168"/>
            <a:ext cx="185702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1276690" y="4108370"/>
            <a:ext cx="33866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732889" y="4108370"/>
            <a:ext cx="119662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0571136" y="5633156"/>
            <a:ext cx="1214464" cy="1614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对话气泡: 椭圆形 38"/>
          <p:cNvSpPr/>
          <p:nvPr/>
        </p:nvSpPr>
        <p:spPr>
          <a:xfrm>
            <a:off x="8000997" y="3047287"/>
            <a:ext cx="1467558" cy="763426"/>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夸张</a:t>
            </a:r>
            <a:endParaRPr lang="zh-CN" altLang="en-US" sz="2400" dirty="0">
              <a:solidFill>
                <a:schemeClr val="tx1"/>
              </a:solidFill>
            </a:endParaRPr>
          </a:p>
        </p:txBody>
      </p:sp>
      <p:sp>
        <p:nvSpPr>
          <p:cNvPr id="40" name="对话气泡: 椭圆形 39"/>
          <p:cNvSpPr/>
          <p:nvPr/>
        </p:nvSpPr>
        <p:spPr>
          <a:xfrm>
            <a:off x="7279920" y="3435408"/>
            <a:ext cx="1467558" cy="763426"/>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夸张</a:t>
            </a:r>
            <a:endParaRPr lang="zh-CN" altLang="en-US" sz="2400" dirty="0">
              <a:solidFill>
                <a:schemeClr val="tx1"/>
              </a:solidFill>
            </a:endParaRPr>
          </a:p>
        </p:txBody>
      </p:sp>
      <p:sp>
        <p:nvSpPr>
          <p:cNvPr id="41" name="对话气泡: 椭圆形 40"/>
          <p:cNvSpPr/>
          <p:nvPr/>
        </p:nvSpPr>
        <p:spPr>
          <a:xfrm>
            <a:off x="10394245" y="4551890"/>
            <a:ext cx="1467558" cy="763426"/>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夸张</a:t>
            </a:r>
            <a:endParaRPr lang="zh-CN" altLang="en-US" sz="24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heel(1)">
                                      <p:cBhvr>
                                        <p:cTn id="41" dur="2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heel(1)">
                                      <p:cBhvr>
                                        <p:cTn id="46" dur="20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heel(1)">
                                      <p:cBhvr>
                                        <p:cTn id="51" dur="20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heel(1)">
                                      <p:cBhvr>
                                        <p:cTn id="56" dur="20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heel(1)">
                                      <p:cBhvr>
                                        <p:cTn id="61"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39" grpId="0" animBg="1"/>
      <p:bldP spid="40"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975556"/>
            <a:ext cx="2562578" cy="4882444"/>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00" y="331198"/>
            <a:ext cx="1876687" cy="1810003"/>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4829" r="2154" b="53416"/>
          <a:stretch>
            <a:fillRect/>
          </a:stretch>
        </p:blipFill>
        <p:spPr>
          <a:xfrm>
            <a:off x="2819486" y="331198"/>
            <a:ext cx="8943536" cy="6384779"/>
          </a:xfrm>
          <a:prstGeom prst="rect">
            <a:avLst/>
          </a:prstGeom>
        </p:spPr>
      </p:pic>
      <p:cxnSp>
        <p:nvCxnSpPr>
          <p:cNvPr id="6" name="直接连接符 5"/>
          <p:cNvCxnSpPr/>
          <p:nvPr/>
        </p:nvCxnSpPr>
        <p:spPr>
          <a:xfrm>
            <a:off x="3522133" y="3041567"/>
            <a:ext cx="25738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759200" y="5581566"/>
            <a:ext cx="39962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对话气泡: 椭圆形 9"/>
          <p:cNvSpPr/>
          <p:nvPr/>
        </p:nvSpPr>
        <p:spPr>
          <a:xfrm>
            <a:off x="3917242" y="1586076"/>
            <a:ext cx="2923825" cy="115290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比喻：写出了焦灼的心情</a:t>
            </a:r>
            <a:endParaRPr lang="zh-CN" altLang="en-US" sz="2400" dirty="0">
              <a:solidFill>
                <a:schemeClr val="tx1"/>
              </a:solidFill>
            </a:endParaRPr>
          </a:p>
        </p:txBody>
      </p:sp>
      <p:sp>
        <p:nvSpPr>
          <p:cNvPr id="11" name="对话气泡: 椭圆形 10"/>
          <p:cNvSpPr/>
          <p:nvPr/>
        </p:nvSpPr>
        <p:spPr>
          <a:xfrm>
            <a:off x="5396089" y="3816433"/>
            <a:ext cx="3747911" cy="1444052"/>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比喻：写出了南瓜被拿下来之后的轻松愉悦</a:t>
            </a:r>
            <a:endParaRPr lang="zh-CN" altLang="en-US" sz="24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0494" y="261927"/>
            <a:ext cx="10703550" cy="2246769"/>
          </a:xfrm>
          <a:prstGeom prst="rect">
            <a:avLst/>
          </a:prstGeom>
          <a:noFill/>
        </p:spPr>
        <p:txBody>
          <a:bodyPr wrap="square" lIns="91440" tIns="45720" rIns="91440" bIns="45720">
            <a:spAutoFit/>
          </a:bodyPr>
          <a:lstStyle/>
          <a:p>
            <a:r>
              <a:rPr lang="en-US" altLang="zh-CN" sz="2800" b="1" dirty="0">
                <a:ln w="22225">
                  <a:solidFill>
                    <a:schemeClr val="accent2"/>
                  </a:solidFill>
                  <a:prstDash val="solid"/>
                </a:ln>
                <a:solidFill>
                  <a:schemeClr val="accent2">
                    <a:lumMod val="40000"/>
                    <a:lumOff val="60000"/>
                  </a:schemeClr>
                </a:solidFill>
              </a:rPr>
              <a:t>7.</a:t>
            </a:r>
            <a:r>
              <a:rPr lang="zh-CN" altLang="en-US" sz="2800" b="1" dirty="0">
                <a:ln w="22225">
                  <a:solidFill>
                    <a:schemeClr val="accent2"/>
                  </a:solidFill>
                  <a:prstDash val="solid"/>
                </a:ln>
                <a:solidFill>
                  <a:schemeClr val="accent2">
                    <a:lumMod val="40000"/>
                    <a:lumOff val="60000"/>
                  </a:schemeClr>
                </a:solidFill>
              </a:rPr>
              <a:t>时文</a:t>
            </a:r>
            <a:r>
              <a:rPr lang="zh-CN" altLang="en-US" sz="2800" b="1" cap="none" spc="0" dirty="0">
                <a:ln w="22225">
                  <a:solidFill>
                    <a:schemeClr val="accent2"/>
                  </a:solidFill>
                  <a:prstDash val="solid"/>
                </a:ln>
                <a:solidFill>
                  <a:schemeClr val="accent2">
                    <a:lumMod val="40000"/>
                    <a:lumOff val="60000"/>
                  </a:schemeClr>
                </a:solidFill>
                <a:effectLst/>
              </a:rPr>
              <a:t>性</a:t>
            </a:r>
            <a:r>
              <a:rPr lang="zh-CN" altLang="en-US" sz="2800" b="1" dirty="0">
                <a:ln w="22225">
                  <a:solidFill>
                    <a:schemeClr val="accent2"/>
                  </a:solidFill>
                  <a:prstDash val="solid"/>
                </a:ln>
                <a:solidFill>
                  <a:schemeClr val="accent2">
                    <a:lumMod val="40000"/>
                    <a:lumOff val="60000"/>
                  </a:schemeClr>
                </a:solidFill>
              </a:rPr>
              <a:t>：在英语教学阶段有一项关键的教学任务就是将时文内容渗透到课堂，去发展学生的语言能力和深层次地了解语言的内涵以及拓展课程的外部延伸知识，让学生能够进一步认识社会、认识生活，从而培养学生的自信心，发展学生的优势与个性，提升学生的人文素养。</a:t>
            </a:r>
            <a:endParaRPr lang="en-US" altLang="zh-CN" sz="2800" b="1" dirty="0">
              <a:ln w="22225">
                <a:solidFill>
                  <a:schemeClr val="accent2"/>
                </a:solidFill>
                <a:prstDash val="solid"/>
              </a:ln>
              <a:solidFill>
                <a:schemeClr val="accent2">
                  <a:lumMod val="40000"/>
                  <a:lumOff val="60000"/>
                </a:schemeClr>
              </a:solidFill>
            </a:endParaRPr>
          </a:p>
        </p:txBody>
      </p:sp>
      <p:sp>
        <p:nvSpPr>
          <p:cNvPr id="9" name="矩形 8"/>
          <p:cNvSpPr/>
          <p:nvPr/>
        </p:nvSpPr>
        <p:spPr>
          <a:xfrm>
            <a:off x="1996961" y="2329177"/>
            <a:ext cx="8198078" cy="646331"/>
          </a:xfrm>
          <a:prstGeom prst="rect">
            <a:avLst/>
          </a:prstGeom>
          <a:noFill/>
        </p:spPr>
        <p:txBody>
          <a:bodyPr wrap="none" lIns="91440" tIns="45720" rIns="91440" bIns="45720">
            <a:spAutoFit/>
          </a:bodyPr>
          <a:lstStyle/>
          <a:p>
            <a:pPr algn="ctr"/>
            <a:r>
              <a:rPr lang="en-US" altLang="zh-CN" sz="3600" b="1" dirty="0">
                <a:ln w="12700">
                  <a:solidFill>
                    <a:schemeClr val="accent5"/>
                  </a:solidFill>
                  <a:prstDash val="solid"/>
                </a:ln>
                <a:solidFill>
                  <a:srgbClr val="00B050"/>
                </a:solidFill>
              </a:rPr>
              <a:t>2021.01</a:t>
            </a:r>
            <a:r>
              <a:rPr lang="zh-CN" altLang="en-US" sz="3600" b="1" dirty="0">
                <a:ln w="12700">
                  <a:solidFill>
                    <a:schemeClr val="accent5"/>
                  </a:solidFill>
                  <a:prstDash val="solid"/>
                </a:ln>
                <a:solidFill>
                  <a:srgbClr val="00B050"/>
                </a:solidFill>
              </a:rPr>
              <a:t>浙江高考续写需要用到网络词汇</a:t>
            </a:r>
            <a:endParaRPr lang="zh-CN" altLang="en-US" sz="3600" b="1" cap="none" spc="0" dirty="0">
              <a:ln w="12700">
                <a:solidFill>
                  <a:schemeClr val="accent5"/>
                </a:solidFill>
                <a:prstDash val="solid"/>
              </a:ln>
              <a:solidFill>
                <a:srgbClr val="00B050"/>
              </a:solidFill>
              <a:effectLst/>
            </a:endParaRPr>
          </a:p>
        </p:txBody>
      </p:sp>
      <p:sp>
        <p:nvSpPr>
          <p:cNvPr id="10" name="文本框 9"/>
          <p:cNvSpPr txBox="1"/>
          <p:nvPr/>
        </p:nvSpPr>
        <p:spPr>
          <a:xfrm>
            <a:off x="691996" y="3141128"/>
            <a:ext cx="6943206" cy="3416320"/>
          </a:xfrm>
          <a:prstGeom prst="rect">
            <a:avLst/>
          </a:prstGeom>
          <a:noFill/>
        </p:spPr>
        <p:txBody>
          <a:bodyPr wrap="square" rtlCol="0">
            <a:spAutoFit/>
          </a:bodyPr>
          <a:lstStyle/>
          <a:p>
            <a:r>
              <a:rPr lang="zh-CN" altLang="en-US" sz="2400" dirty="0">
                <a:latin typeface="Times New Roman" panose="02020603050405020304" pitchFamily="18" charset="0"/>
                <a:cs typeface="Times New Roman" panose="02020603050405020304" pitchFamily="18" charset="0"/>
                <a:sym typeface="+mn-ea"/>
              </a:rPr>
              <a:t>发朋友圈：</a:t>
            </a:r>
            <a:r>
              <a:rPr lang="en-US" altLang="zh-CN" sz="2400" dirty="0">
                <a:latin typeface="Times New Roman" panose="02020603050405020304" pitchFamily="18" charset="0"/>
                <a:cs typeface="Times New Roman" panose="02020603050405020304" pitchFamily="18" charset="0"/>
                <a:sym typeface="+mn-ea"/>
              </a:rPr>
              <a:t>post </a:t>
            </a:r>
            <a:r>
              <a:rPr lang="en-US" altLang="zh-CN" sz="2400" dirty="0" err="1">
                <a:latin typeface="Times New Roman" panose="02020603050405020304" pitchFamily="18" charset="0"/>
                <a:cs typeface="Times New Roman" panose="02020603050405020304" pitchFamily="18" charset="0"/>
                <a:sym typeface="+mn-ea"/>
              </a:rPr>
              <a:t>sth</a:t>
            </a:r>
            <a:r>
              <a:rPr lang="en-US" altLang="zh-CN" sz="2400" dirty="0">
                <a:latin typeface="Times New Roman" panose="02020603050405020304" pitchFamily="18" charset="0"/>
                <a:cs typeface="Times New Roman" panose="02020603050405020304" pitchFamily="18" charset="0"/>
                <a:sym typeface="+mn-ea"/>
              </a:rPr>
              <a:t>. on the Moments</a:t>
            </a:r>
            <a:endParaRPr lang="en-US" altLang="zh-CN" sz="2400" dirty="0">
              <a:latin typeface="Times New Roman" panose="02020603050405020304" pitchFamily="18" charset="0"/>
              <a:cs typeface="Times New Roman" panose="02020603050405020304" pitchFamily="18" charset="0"/>
              <a:sym typeface="+mn-ea"/>
            </a:endParaRPr>
          </a:p>
          <a:p>
            <a:r>
              <a:rPr lang="zh-CN" altLang="en-US" sz="2400" dirty="0">
                <a:latin typeface="Times New Roman" panose="02020603050405020304" pitchFamily="18" charset="0"/>
                <a:cs typeface="Times New Roman" panose="02020603050405020304" pitchFamily="18" charset="0"/>
                <a:sym typeface="+mn-ea"/>
              </a:rPr>
              <a:t>发到</a:t>
            </a:r>
            <a:r>
              <a:rPr lang="en-US" altLang="zh-CN" sz="2400" dirty="0">
                <a:latin typeface="Times New Roman" panose="02020603050405020304" pitchFamily="18" charset="0"/>
                <a:cs typeface="Times New Roman" panose="02020603050405020304" pitchFamily="18" charset="0"/>
              </a:rPr>
              <a:t>YouTube</a:t>
            </a:r>
            <a:r>
              <a:rPr lang="zh-CN" altLang="en-US" sz="2400" dirty="0">
                <a:latin typeface="Times New Roman" panose="02020603050405020304" pitchFamily="18" charset="0"/>
                <a:cs typeface="Times New Roman" panose="02020603050405020304" pitchFamily="18" charset="0"/>
              </a:rPr>
              <a:t>上：</a:t>
            </a:r>
            <a:r>
              <a:rPr lang="en-US" altLang="zh-CN" sz="2400" dirty="0">
                <a:latin typeface="Times New Roman" panose="02020603050405020304" pitchFamily="18" charset="0"/>
                <a:cs typeface="Times New Roman" panose="02020603050405020304" pitchFamily="18" charset="0"/>
              </a:rPr>
              <a:t>post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on the YouTube account</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分享朋友圈：</a:t>
            </a:r>
            <a:r>
              <a:rPr lang="en-US" altLang="zh-CN" sz="2400" dirty="0">
                <a:latin typeface="Times New Roman" panose="02020603050405020304" pitchFamily="18" charset="0"/>
                <a:cs typeface="Times New Roman" panose="02020603050405020304" pitchFamily="18" charset="0"/>
              </a:rPr>
              <a:t>share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with</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聊天记录：</a:t>
            </a:r>
            <a:r>
              <a:rPr lang="en-US" altLang="zh-CN" sz="2400" dirty="0">
                <a:latin typeface="Times New Roman" panose="02020603050405020304" pitchFamily="18" charset="0"/>
                <a:cs typeface="Times New Roman" panose="02020603050405020304" pitchFamily="18" charset="0"/>
              </a:rPr>
              <a:t>chat history	</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点赞： </a:t>
            </a:r>
            <a:r>
              <a:rPr lang="en-US" altLang="zh-CN" sz="2400" dirty="0">
                <a:latin typeface="Times New Roman" panose="02020603050405020304" pitchFamily="18" charset="0"/>
                <a:cs typeface="Times New Roman" panose="02020603050405020304" pitchFamily="18" charset="0"/>
              </a:rPr>
              <a:t>likes/ thumbs-up</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撤回消息： </a:t>
            </a:r>
            <a:r>
              <a:rPr lang="en-US" altLang="zh-CN" sz="2400" dirty="0">
                <a:latin typeface="Times New Roman" panose="02020603050405020304" pitchFamily="18" charset="0"/>
                <a:cs typeface="Times New Roman" panose="02020603050405020304" pitchFamily="18" charset="0"/>
              </a:rPr>
              <a:t>recall a message</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有人</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你： </a:t>
            </a:r>
            <a:r>
              <a:rPr lang="en-US" altLang="zh-CN" sz="2400" dirty="0">
                <a:latin typeface="Times New Roman" panose="02020603050405020304" pitchFamily="18" charset="0"/>
                <a:cs typeface="Times New Roman" panose="02020603050405020304" pitchFamily="18" charset="0"/>
              </a:rPr>
              <a:t>You were mentioned.</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转发：</a:t>
            </a:r>
            <a:r>
              <a:rPr lang="en-US" altLang="zh-CN" sz="2400" dirty="0">
                <a:latin typeface="Times New Roman" panose="02020603050405020304" pitchFamily="18" charset="0"/>
                <a:cs typeface="Times New Roman" panose="02020603050405020304" pitchFamily="18" charset="0"/>
              </a:rPr>
              <a:t>repost</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扫二维码： </a:t>
            </a:r>
            <a:r>
              <a:rPr lang="en-US" altLang="zh-CN" sz="2400" dirty="0">
                <a:latin typeface="Times New Roman" panose="02020603050405020304" pitchFamily="18" charset="0"/>
                <a:cs typeface="Times New Roman" panose="02020603050405020304" pitchFamily="18" charset="0"/>
              </a:rPr>
              <a:t>Scan QR Code</a:t>
            </a:r>
            <a:endParaRPr lang="en-US" altLang="zh-CN"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7573700" y="3224966"/>
            <a:ext cx="3926304" cy="2677656"/>
          </a:xfrm>
          <a:prstGeom prst="rect">
            <a:avLst/>
          </a:prstGeom>
          <a:noFill/>
        </p:spPr>
        <p:txBody>
          <a:bodyPr wrap="square" rtlCol="0">
            <a:spAutoFit/>
          </a:bodyPr>
          <a:lstStyle/>
          <a:p>
            <a:r>
              <a:rPr lang="zh-CN" altLang="en-US" sz="2400" dirty="0">
                <a:latin typeface="Times New Roman" panose="02020603050405020304" pitchFamily="18" charset="0"/>
                <a:cs typeface="Times New Roman" panose="02020603050405020304" pitchFamily="18" charset="0"/>
                <a:sym typeface="+mn-ea"/>
              </a:rPr>
              <a:t>屏蔽：</a:t>
            </a:r>
            <a:r>
              <a:rPr lang="en-US" altLang="zh-CN" sz="2400" dirty="0">
                <a:latin typeface="Times New Roman" panose="02020603050405020304" pitchFamily="18" charset="0"/>
                <a:cs typeface="Times New Roman" panose="02020603050405020304" pitchFamily="18" charset="0"/>
                <a:sym typeface="+mn-ea"/>
              </a:rPr>
              <a:t>block</a:t>
            </a:r>
            <a:endParaRPr lang="en-US" altLang="zh-CN" sz="2400" dirty="0">
              <a:latin typeface="Times New Roman" panose="02020603050405020304" pitchFamily="18" charset="0"/>
              <a:cs typeface="Times New Roman" panose="02020603050405020304" pitchFamily="18" charset="0"/>
              <a:sym typeface="+mn-ea"/>
            </a:endParaRPr>
          </a:p>
          <a:p>
            <a:r>
              <a:rPr lang="en-US" altLang="zh-CN" sz="2400" dirty="0">
                <a:latin typeface="Times New Roman" panose="02020603050405020304" pitchFamily="18" charset="0"/>
                <a:cs typeface="Times New Roman" panose="02020603050405020304" pitchFamily="18" charset="0"/>
                <a:sym typeface="+mn-ea"/>
              </a:rPr>
              <a:t>(</a:t>
            </a:r>
            <a:r>
              <a:rPr lang="zh-CN" altLang="en-US" sz="2400" dirty="0">
                <a:latin typeface="Times New Roman" panose="02020603050405020304" pitchFamily="18" charset="0"/>
                <a:cs typeface="Times New Roman" panose="02020603050405020304" pitchFamily="18" charset="0"/>
                <a:sym typeface="+mn-ea"/>
              </a:rPr>
              <a:t>取消</a:t>
            </a:r>
            <a:r>
              <a:rPr lang="en-US" altLang="zh-CN" sz="2400" dirty="0">
                <a:latin typeface="Times New Roman" panose="02020603050405020304" pitchFamily="18" charset="0"/>
                <a:cs typeface="Times New Roman" panose="02020603050405020304" pitchFamily="18" charset="0"/>
                <a:sym typeface="+mn-ea"/>
              </a:rPr>
              <a:t>)</a:t>
            </a:r>
            <a:r>
              <a:rPr lang="zh-CN" altLang="en-US" sz="2400" dirty="0">
                <a:latin typeface="Times New Roman" panose="02020603050405020304" pitchFamily="18" charset="0"/>
                <a:cs typeface="Times New Roman" panose="02020603050405020304" pitchFamily="18" charset="0"/>
                <a:sym typeface="+mn-ea"/>
              </a:rPr>
              <a:t>关注： </a:t>
            </a:r>
            <a:r>
              <a:rPr lang="en-US" altLang="zh-CN" sz="2400" dirty="0">
                <a:latin typeface="Times New Roman" panose="02020603050405020304" pitchFamily="18" charset="0"/>
                <a:cs typeface="Times New Roman" panose="02020603050405020304" pitchFamily="18" charset="0"/>
                <a:sym typeface="+mn-ea"/>
              </a:rPr>
              <a:t>(un)follow sb.</a:t>
            </a:r>
            <a:endParaRPr lang="en-US" altLang="zh-CN" sz="2400" dirty="0">
              <a:latin typeface="Times New Roman" panose="02020603050405020304" pitchFamily="18" charset="0"/>
              <a:cs typeface="Times New Roman" panose="02020603050405020304" pitchFamily="18" charset="0"/>
              <a:sym typeface="+mn-ea"/>
            </a:endParaRPr>
          </a:p>
          <a:p>
            <a:r>
              <a:rPr lang="zh-CN" altLang="en-US" sz="2400" dirty="0">
                <a:latin typeface="Times New Roman" panose="02020603050405020304" pitchFamily="18" charset="0"/>
                <a:cs typeface="Times New Roman" panose="02020603050405020304" pitchFamily="18" charset="0"/>
                <a:sym typeface="+mn-ea"/>
              </a:rPr>
              <a:t>删除好友：</a:t>
            </a:r>
            <a:r>
              <a:rPr lang="en-US" altLang="zh-CN" sz="2400" dirty="0">
                <a:latin typeface="Times New Roman" panose="02020603050405020304" pitchFamily="18" charset="0"/>
                <a:cs typeface="Times New Roman" panose="02020603050405020304" pitchFamily="18" charset="0"/>
                <a:sym typeface="+mn-ea"/>
              </a:rPr>
              <a:t>unfriend</a:t>
            </a:r>
            <a:endParaRPr lang="en-US" altLang="zh-CN" sz="2400" dirty="0">
              <a:latin typeface="Times New Roman" panose="02020603050405020304" pitchFamily="18" charset="0"/>
              <a:cs typeface="Times New Roman" panose="02020603050405020304" pitchFamily="18" charset="0"/>
              <a:sym typeface="+mn-ea"/>
            </a:endParaRPr>
          </a:p>
          <a:p>
            <a:r>
              <a:rPr lang="zh-CN" altLang="en-US" sz="2400" dirty="0">
                <a:latin typeface="Times New Roman" panose="02020603050405020304" pitchFamily="18" charset="0"/>
                <a:cs typeface="Times New Roman" panose="02020603050405020304" pitchFamily="18" charset="0"/>
                <a:sym typeface="+mn-ea"/>
              </a:rPr>
              <a:t>拉黑</a:t>
            </a:r>
            <a:r>
              <a:rPr lang="en-US" altLang="zh-CN" sz="2400" dirty="0">
                <a:latin typeface="Times New Roman" panose="02020603050405020304" pitchFamily="18" charset="0"/>
                <a:cs typeface="Times New Roman" panose="02020603050405020304" pitchFamily="18" charset="0"/>
                <a:sym typeface="+mn-ea"/>
              </a:rPr>
              <a:t>;</a:t>
            </a:r>
            <a:r>
              <a:rPr lang="zh-CN" altLang="en-US" sz="2400" dirty="0">
                <a:latin typeface="Times New Roman" panose="02020603050405020304" pitchFamily="18" charset="0"/>
                <a:cs typeface="Times New Roman" panose="02020603050405020304" pitchFamily="18" charset="0"/>
                <a:sym typeface="+mn-ea"/>
              </a:rPr>
              <a:t>黑名单：</a:t>
            </a:r>
            <a:r>
              <a:rPr lang="en-US" altLang="zh-CN" sz="2400" dirty="0">
                <a:latin typeface="Times New Roman" panose="02020603050405020304" pitchFamily="18" charset="0"/>
                <a:cs typeface="Times New Roman" panose="02020603050405020304" pitchFamily="18" charset="0"/>
                <a:sym typeface="+mn-ea"/>
              </a:rPr>
              <a:t>blacklist </a:t>
            </a:r>
            <a:endParaRPr lang="en-US" altLang="zh-CN" sz="2400" dirty="0">
              <a:latin typeface="Times New Roman" panose="02020603050405020304" pitchFamily="18" charset="0"/>
              <a:cs typeface="Times New Roman" panose="02020603050405020304" pitchFamily="18" charset="0"/>
              <a:sym typeface="+mn-ea"/>
            </a:endParaRPr>
          </a:p>
          <a:p>
            <a:r>
              <a:rPr lang="zh-CN" altLang="en-US" sz="2400" dirty="0">
                <a:latin typeface="Times New Roman" panose="02020603050405020304" pitchFamily="18" charset="0"/>
                <a:cs typeface="Times New Roman" panose="02020603050405020304" pitchFamily="18" charset="0"/>
                <a:sym typeface="+mn-ea"/>
              </a:rPr>
              <a:t>迅速走红：</a:t>
            </a:r>
            <a:r>
              <a:rPr lang="en-US" altLang="zh-CN" sz="2400" dirty="0">
                <a:latin typeface="Times New Roman" panose="02020603050405020304" pitchFamily="18" charset="0"/>
                <a:cs typeface="Times New Roman" panose="02020603050405020304" pitchFamily="18" charset="0"/>
                <a:sym typeface="+mn-ea"/>
              </a:rPr>
              <a:t>go viral</a:t>
            </a:r>
            <a:endParaRPr lang="en-US" altLang="zh-CN" sz="2400" dirty="0">
              <a:latin typeface="Times New Roman" panose="02020603050405020304" pitchFamily="18" charset="0"/>
              <a:cs typeface="Times New Roman" panose="02020603050405020304" pitchFamily="18" charset="0"/>
              <a:sym typeface="+mn-ea"/>
            </a:endParaRPr>
          </a:p>
          <a:p>
            <a:r>
              <a:rPr lang="zh-CN" altLang="en-US" sz="2400" dirty="0">
                <a:latin typeface="Times New Roman" panose="02020603050405020304" pitchFamily="18" charset="0"/>
                <a:cs typeface="Times New Roman" panose="02020603050405020304" pitchFamily="18" charset="0"/>
                <a:sym typeface="+mn-ea"/>
              </a:rPr>
              <a:t>评论：</a:t>
            </a:r>
            <a:r>
              <a:rPr lang="en-US" altLang="zh-CN" sz="2400" dirty="0">
                <a:latin typeface="Times New Roman" panose="02020603050405020304" pitchFamily="18" charset="0"/>
                <a:cs typeface="Times New Roman" panose="02020603050405020304" pitchFamily="18" charset="0"/>
                <a:sym typeface="+mn-ea"/>
              </a:rPr>
              <a:t>make comments on</a:t>
            </a:r>
            <a:endParaRPr lang="en-US" altLang="zh-CN" sz="2400" dirty="0">
              <a:latin typeface="Times New Roman" panose="02020603050405020304" pitchFamily="18" charset="0"/>
              <a:cs typeface="Times New Roman" panose="02020603050405020304" pitchFamily="18" charset="0"/>
              <a:sym typeface="+mn-ea"/>
            </a:endParaRPr>
          </a:p>
          <a:p>
            <a:r>
              <a:rPr lang="zh-CN" altLang="en-US" sz="2400" dirty="0">
                <a:latin typeface="Times New Roman" panose="02020603050405020304" pitchFamily="18" charset="0"/>
                <a:cs typeface="Times New Roman" panose="02020603050405020304" pitchFamily="18" charset="0"/>
                <a:sym typeface="+mn-ea"/>
              </a:rPr>
              <a:t>网红：</a:t>
            </a:r>
            <a:r>
              <a:rPr lang="en-US" altLang="zh-CN" sz="2400" dirty="0">
                <a:latin typeface="Times New Roman" panose="02020603050405020304" pitchFamily="18" charset="0"/>
                <a:cs typeface="Times New Roman" panose="02020603050405020304" pitchFamily="18" charset="0"/>
                <a:sym typeface="+mn-ea"/>
              </a:rPr>
              <a:t>internet celebrity</a:t>
            </a:r>
            <a:endParaRPr lang="en-US" altLang="zh-CN" sz="2400" dirty="0">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388533"/>
            <a:ext cx="2562578" cy="5469467"/>
          </a:xfrm>
          <a:prstGeom prst="rect">
            <a:avLst/>
          </a:prstGeom>
        </p:spPr>
      </p:pic>
      <p:sp>
        <p:nvSpPr>
          <p:cNvPr id="10" name="文本框 9"/>
          <p:cNvSpPr txBox="1"/>
          <p:nvPr/>
        </p:nvSpPr>
        <p:spPr>
          <a:xfrm>
            <a:off x="2407991" y="278394"/>
            <a:ext cx="7376018" cy="906915"/>
          </a:xfrm>
          <a:prstGeom prst="rect">
            <a:avLst/>
          </a:prstGeom>
          <a:noFill/>
        </p:spPr>
        <p:txBody>
          <a:bodyPr wrap="square" rtlCol="0">
            <a:spAutoFit/>
          </a:bodyPr>
          <a:lstStyle/>
          <a:p>
            <a:pPr>
              <a:lnSpc>
                <a:spcPct val="150000"/>
              </a:lnSpc>
            </a:pPr>
            <a:r>
              <a:rPr lang="zh-CN" altLang="zh-CN" sz="4000" b="1" dirty="0">
                <a:latin typeface="微软雅黑" panose="020B0503020204020204" pitchFamily="34" charset="-122"/>
                <a:ea typeface="微软雅黑" panose="020B0503020204020204" pitchFamily="34" charset="-122"/>
              </a:rPr>
              <a:t>【学生在读后续写中</a:t>
            </a:r>
            <a:r>
              <a:rPr lang="zh-CN" altLang="zh-CN" sz="4000" b="1" dirty="0">
                <a:solidFill>
                  <a:srgbClr val="FF0000"/>
                </a:solidFill>
                <a:latin typeface="微软雅黑" panose="020B0503020204020204" pitchFamily="34" charset="-122"/>
                <a:ea typeface="微软雅黑" panose="020B0503020204020204" pitchFamily="34" charset="-122"/>
              </a:rPr>
              <a:t>失分原因</a:t>
            </a:r>
            <a:r>
              <a:rPr lang="zh-CN" altLang="zh-CN" sz="4000" b="1" dirty="0">
                <a:latin typeface="微软雅黑" panose="020B0503020204020204" pitchFamily="34" charset="-122"/>
                <a:ea typeface="微软雅黑" panose="020B0503020204020204" pitchFamily="34" charset="-122"/>
              </a:rPr>
              <a:t>】</a:t>
            </a:r>
            <a:endParaRPr lang="zh-CN" altLang="zh-CN" sz="40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2562578" y="1327271"/>
            <a:ext cx="8737600" cy="4825552"/>
          </a:xfrm>
          <a:prstGeom prst="rect">
            <a:avLst/>
          </a:prstGeom>
          <a:noFill/>
        </p:spPr>
        <p:txBody>
          <a:bodyPr wrap="square">
            <a:spAutoFit/>
          </a:bodyPr>
          <a:lstStyle/>
          <a:p>
            <a:pPr>
              <a:lnSpc>
                <a:spcPct val="130000"/>
              </a:lnSpc>
            </a:pPr>
            <a:r>
              <a:rPr lang="en-US" altLang="zh-CN" sz="2400" b="1" noProof="1">
                <a:latin typeface="仿宋" panose="02010609060101010101" pitchFamily="49" charset="-122"/>
                <a:ea typeface="仿宋" panose="02010609060101010101" pitchFamily="49" charset="-122"/>
                <a:cs typeface="微软雅黑" panose="020B0503020204020204" pitchFamily="34" charset="-122"/>
              </a:rPr>
              <a:t>1.</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审题</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不够仔细</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，缺乏合理的想象，导致</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出现张冠李戴的现象；</a:t>
            </a:r>
            <a:endParaRPr lang="en-US" altLang="zh-CN" sz="2400" b="1" noProof="1">
              <a:latin typeface="仿宋" panose="02010609060101010101" pitchFamily="49" charset="-122"/>
              <a:ea typeface="仿宋" panose="02010609060101010101" pitchFamily="49" charset="-122"/>
              <a:cs typeface="微软雅黑" panose="020B0503020204020204" pitchFamily="34" charset="-122"/>
            </a:endParaRPr>
          </a:p>
          <a:p>
            <a:pPr>
              <a:lnSpc>
                <a:spcPct val="130000"/>
              </a:lnSpc>
            </a:pPr>
            <a:r>
              <a:rPr lang="en-US" altLang="zh-CN" sz="2400" b="1" noProof="1">
                <a:latin typeface="仿宋" panose="02010609060101010101" pitchFamily="49" charset="-122"/>
                <a:ea typeface="仿宋" panose="02010609060101010101" pitchFamily="49" charset="-122"/>
                <a:cs typeface="微软雅黑" panose="020B0503020204020204" pitchFamily="34" charset="-122"/>
              </a:rPr>
              <a:t>  </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续写内容不</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符</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合逻辑，与上文不连贯，</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不</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考虑</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文章的基调和 </a:t>
            </a:r>
            <a:endParaRPr lang="en-US" altLang="zh-CN" sz="2400" b="1" noProof="1">
              <a:latin typeface="仿宋" panose="02010609060101010101" pitchFamily="49" charset="-122"/>
              <a:ea typeface="仿宋" panose="02010609060101010101" pitchFamily="49" charset="-122"/>
              <a:cs typeface="微软雅黑" panose="020B0503020204020204" pitchFamily="34" charset="-122"/>
            </a:endParaRPr>
          </a:p>
          <a:p>
            <a:pPr>
              <a:lnSpc>
                <a:spcPct val="130000"/>
              </a:lnSpc>
            </a:pPr>
            <a:r>
              <a:rPr lang="en-US" altLang="zh-CN" sz="2400" b="1" noProof="1">
                <a:latin typeface="仿宋" panose="02010609060101010101" pitchFamily="49" charset="-122"/>
                <a:ea typeface="仿宋" panose="02010609060101010101" pitchFamily="49" charset="-122"/>
                <a:cs typeface="微软雅黑" panose="020B0503020204020204" pitchFamily="34" charset="-122"/>
              </a:rPr>
              <a:t>  </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各情节之间的逻辑关系。</a:t>
            </a:r>
            <a:endParaRPr lang="en-US" altLang="zh-CN" sz="2400" b="1" noProof="1">
              <a:latin typeface="仿宋" panose="02010609060101010101" pitchFamily="49" charset="-122"/>
              <a:ea typeface="仿宋" panose="02010609060101010101" pitchFamily="49" charset="-122"/>
              <a:cs typeface="微软雅黑" panose="020B0503020204020204" pitchFamily="34" charset="-122"/>
            </a:endParaRPr>
          </a:p>
          <a:p>
            <a:pPr>
              <a:lnSpc>
                <a:spcPct val="130000"/>
              </a:lnSpc>
            </a:pPr>
            <a:r>
              <a:rPr lang="en-US" altLang="zh-CN" sz="2400" b="1" noProof="1">
                <a:latin typeface="仿宋" panose="02010609060101010101" pitchFamily="49" charset="-122"/>
                <a:ea typeface="仿宋" panose="02010609060101010101" pitchFamily="49" charset="-122"/>
                <a:cs typeface="微软雅黑" panose="020B0503020204020204" pitchFamily="34" charset="-122"/>
              </a:rPr>
              <a:t>2.</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大部分学生认为只要有合理的故事情节就可以了，而忽视</a:t>
            </a:r>
            <a:endParaRPr lang="en-US" altLang="zh-CN" sz="2400" b="1" noProof="1">
              <a:latin typeface="仿宋" panose="02010609060101010101" pitchFamily="49" charset="-122"/>
              <a:ea typeface="仿宋" panose="02010609060101010101" pitchFamily="49" charset="-122"/>
              <a:cs typeface="微软雅黑" panose="020B0503020204020204" pitchFamily="34" charset="-122"/>
            </a:endParaRPr>
          </a:p>
          <a:p>
            <a:pPr>
              <a:lnSpc>
                <a:spcPct val="130000"/>
              </a:lnSpc>
            </a:pPr>
            <a:r>
              <a:rPr lang="zh-CN" altLang="en-US" sz="2400" b="1" noProof="1">
                <a:latin typeface="仿宋" panose="02010609060101010101" pitchFamily="49" charset="-122"/>
                <a:ea typeface="仿宋" panose="02010609060101010101" pitchFamily="49" charset="-122"/>
                <a:cs typeface="微软雅黑" panose="020B0503020204020204" pitchFamily="34" charset="-122"/>
              </a:rPr>
              <a:t>  了</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语法</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和</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词汇的丰富性、准确性</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、贴切性、鲜活性等方面，   </a:t>
            </a:r>
            <a:endParaRPr lang="en-US" altLang="zh-CN" sz="2400" b="1" noProof="1">
              <a:latin typeface="仿宋" panose="02010609060101010101" pitchFamily="49" charset="-122"/>
              <a:ea typeface="仿宋" panose="02010609060101010101" pitchFamily="49" charset="-122"/>
              <a:cs typeface="微软雅黑" panose="020B0503020204020204" pitchFamily="34" charset="-122"/>
            </a:endParaRPr>
          </a:p>
          <a:p>
            <a:pPr>
              <a:lnSpc>
                <a:spcPct val="130000"/>
              </a:lnSpc>
            </a:pPr>
            <a:r>
              <a:rPr lang="en-US" altLang="zh-CN" sz="2400" b="1" noProof="1">
                <a:latin typeface="仿宋" panose="02010609060101010101" pitchFamily="49" charset="-122"/>
                <a:ea typeface="仿宋" panose="02010609060101010101" pitchFamily="49" charset="-122"/>
                <a:cs typeface="微软雅黑" panose="020B0503020204020204" pitchFamily="34" charset="-122"/>
              </a:rPr>
              <a:t>  </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导致续写得分不高</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a:t>
            </a:r>
            <a:endParaRPr lang="en-US" altLang="zh-CN" sz="2400" b="1" noProof="1">
              <a:latin typeface="仿宋" panose="02010609060101010101" pitchFamily="49" charset="-122"/>
              <a:ea typeface="仿宋" panose="02010609060101010101" pitchFamily="49" charset="-122"/>
              <a:cs typeface="微软雅黑" panose="020B0503020204020204" pitchFamily="34" charset="-122"/>
            </a:endParaRPr>
          </a:p>
          <a:p>
            <a:pPr>
              <a:lnSpc>
                <a:spcPct val="130000"/>
              </a:lnSpc>
            </a:pPr>
            <a:r>
              <a:rPr lang="en-US" altLang="zh-CN" sz="2400" b="1" noProof="1">
                <a:latin typeface="仿宋" panose="02010609060101010101" pitchFamily="49" charset="-122"/>
                <a:ea typeface="仿宋" panose="02010609060101010101" pitchFamily="49" charset="-122"/>
                <a:cs typeface="微软雅黑" panose="020B0503020204020204" pitchFamily="34" charset="-122"/>
              </a:rPr>
              <a:t>3.</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续写部分与</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原文风格不相符。</a:t>
            </a:r>
            <a:endParaRPr lang="en-US" altLang="zh-CN" sz="2400" b="1" noProof="1">
              <a:latin typeface="仿宋" panose="02010609060101010101" pitchFamily="49" charset="-122"/>
              <a:ea typeface="仿宋" panose="02010609060101010101" pitchFamily="49" charset="-122"/>
              <a:cs typeface="微软雅黑" panose="020B0503020204020204" pitchFamily="34" charset="-122"/>
            </a:endParaRPr>
          </a:p>
          <a:p>
            <a:pPr>
              <a:lnSpc>
                <a:spcPct val="130000"/>
              </a:lnSpc>
            </a:pPr>
            <a:r>
              <a:rPr lang="en-US" altLang="zh-CN" sz="2400" b="1" noProof="1">
                <a:latin typeface="仿宋" panose="02010609060101010101" pitchFamily="49" charset="-122"/>
                <a:ea typeface="仿宋" panose="02010609060101010101" pitchFamily="49" charset="-122"/>
                <a:cs typeface="微软雅黑" panose="020B0503020204020204" pitchFamily="34" charset="-122"/>
              </a:rPr>
              <a:t>4.</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续写忽视结尾部分，没有立意或</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立意不高</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；有的同学虽有立 </a:t>
            </a:r>
            <a:endParaRPr lang="en-US" altLang="zh-CN" sz="2400" b="1" noProof="1">
              <a:latin typeface="仿宋" panose="02010609060101010101" pitchFamily="49" charset="-122"/>
              <a:ea typeface="仿宋" panose="02010609060101010101" pitchFamily="49" charset="-122"/>
              <a:cs typeface="微软雅黑" panose="020B0503020204020204" pitchFamily="34" charset="-122"/>
            </a:endParaRPr>
          </a:p>
          <a:p>
            <a:pPr>
              <a:lnSpc>
                <a:spcPct val="130000"/>
              </a:lnSpc>
            </a:pPr>
            <a:r>
              <a:rPr lang="en-US" altLang="zh-CN" sz="2400" b="1" noProof="1">
                <a:latin typeface="仿宋" panose="02010609060101010101" pitchFamily="49" charset="-122"/>
                <a:ea typeface="仿宋" panose="02010609060101010101" pitchFamily="49" charset="-122"/>
                <a:cs typeface="微软雅黑" panose="020B0503020204020204" pitchFamily="34" charset="-122"/>
              </a:rPr>
              <a:t>   </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意，但立意跑偏脱离原文情节；</a:t>
            </a:r>
            <a:r>
              <a:rPr lang="zh-CN" altLang="zh-CN" sz="2400" b="1" noProof="1">
                <a:latin typeface="仿宋" panose="02010609060101010101" pitchFamily="49" charset="-122"/>
                <a:ea typeface="仿宋" panose="02010609060101010101" pitchFamily="49" charset="-122"/>
                <a:cs typeface="微软雅黑" panose="020B0503020204020204" pitchFamily="34" charset="-122"/>
              </a:rPr>
              <a:t>情节未能传递正能量。</a:t>
            </a:r>
            <a:endParaRPr lang="en-US" altLang="zh-CN" sz="2400" b="1" noProof="1">
              <a:latin typeface="仿宋" panose="02010609060101010101" pitchFamily="49" charset="-122"/>
              <a:ea typeface="仿宋" panose="02010609060101010101" pitchFamily="49" charset="-122"/>
              <a:cs typeface="微软雅黑" panose="020B0503020204020204" pitchFamily="34" charset="-122"/>
            </a:endParaRPr>
          </a:p>
          <a:p>
            <a:pPr>
              <a:lnSpc>
                <a:spcPct val="130000"/>
              </a:lnSpc>
            </a:pPr>
            <a:r>
              <a:rPr lang="en-US" altLang="zh-CN" sz="2400" b="1" noProof="1">
                <a:latin typeface="仿宋" panose="02010609060101010101" pitchFamily="49" charset="-122"/>
                <a:ea typeface="仿宋" panose="02010609060101010101" pitchFamily="49" charset="-122"/>
                <a:cs typeface="微软雅黑" panose="020B0503020204020204" pitchFamily="34" charset="-122"/>
              </a:rPr>
              <a:t>5.</a:t>
            </a:r>
            <a:r>
              <a:rPr lang="zh-CN" altLang="en-US" sz="2400" b="1" noProof="1">
                <a:latin typeface="仿宋" panose="02010609060101010101" pitchFamily="49" charset="-122"/>
                <a:ea typeface="仿宋" panose="02010609060101010101" pitchFamily="49" charset="-122"/>
                <a:cs typeface="微软雅黑" panose="020B0503020204020204" pitchFamily="34" charset="-122"/>
              </a:rPr>
              <a:t>忽视衔接。</a:t>
            </a:r>
            <a:endParaRPr lang="zh-CN" altLang="zh-CN" sz="2400" b="1" noProof="1">
              <a:latin typeface="仿宋" panose="02010609060101010101" pitchFamily="49" charset="-122"/>
              <a:ea typeface="仿宋" panose="02010609060101010101" pitchFamily="49"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3153" y="479512"/>
            <a:ext cx="7721601" cy="6124754"/>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a:t>
            </a: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the outset, I had an egg on my face due to</a:t>
            </a:r>
            <a:r>
              <a:rPr lang="en-US" altLang="zh-CN" sz="28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an awkward dilemma. </a:t>
            </a: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However, my </a:t>
            </a:r>
            <a:r>
              <a:rPr lang="en-US" altLang="zh-CN" sz="28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told me with pride that the video filmed by her was so popular </a:t>
            </a:r>
            <a:r>
              <a:rPr lang="en-US" altLang="zh-CN" sz="2800" kern="0" dirty="0">
                <a:solidFill>
                  <a:sysClr val="windowText" lastClr="000000"/>
                </a:solidFill>
                <a:latin typeface="Times New Roman" panose="02020603050405020304" pitchFamily="18" charset="0"/>
                <a:cs typeface="Times New Roman" panose="02020603050405020304" pitchFamily="18" charset="0"/>
              </a:rPr>
              <a:t>that  it attracted </a:t>
            </a: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millions of followers and received a </a:t>
            </a:r>
            <a:r>
              <a:rPr lang="en-US" altLang="zh-CN" sz="2800" kern="0" dirty="0">
                <a:solidFill>
                  <a:sysClr val="windowText" lastClr="000000"/>
                </a:solidFill>
                <a:latin typeface="Times New Roman" panose="02020603050405020304" pitchFamily="18" charset="0"/>
                <a:cs typeface="Times New Roman" panose="02020603050405020304" pitchFamily="18" charset="0"/>
              </a:rPr>
              <a:t>thousand and one </a:t>
            </a: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likes. Hearing the news, I almost laughed my </a:t>
            </a:r>
            <a:r>
              <a:rPr lang="en-US" altLang="zh-CN" sz="28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off. Never in my wildest dreams was it the video that made me become a web celebrity, which made my jaw drop. Everywhere I went, there were millions of followers, asking for my signature and taking photos with them, which made me float on air. What an unforgettable Halloween for me!</a:t>
            </a:r>
            <a:endPar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5" name="直接连接符 4"/>
          <p:cNvCxnSpPr/>
          <p:nvPr/>
        </p:nvCxnSpPr>
        <p:spPr>
          <a:xfrm>
            <a:off x="6197599" y="3054584"/>
            <a:ext cx="13433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图片 6" descr="C:\Users\Administrator.USER-20190605LU\Desktop\水仙花手绘.png水仙花手绘"/>
          <p:cNvPicPr>
            <a:picLocks noChangeAspect="1"/>
          </p:cNvPicPr>
          <p:nvPr/>
        </p:nvPicPr>
        <p:blipFill rotWithShape="1">
          <a:blip r:embed="rId1"/>
          <a:srcRect t="24964" r="3529"/>
          <a:stretch>
            <a:fillRect/>
          </a:stretch>
        </p:blipFill>
        <p:spPr>
          <a:xfrm>
            <a:off x="8985527" y="2014821"/>
            <a:ext cx="3242674" cy="4649271"/>
          </a:xfrm>
          <a:prstGeom prst="rect">
            <a:avLst/>
          </a:prstGeom>
        </p:spPr>
      </p:pic>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3820" t="12913" r="12228" b="7112"/>
          <a:stretch>
            <a:fillRect/>
          </a:stretch>
        </p:blipFill>
        <p:spPr>
          <a:xfrm rot="628917">
            <a:off x="9200504" y="405619"/>
            <a:ext cx="2517423" cy="2071191"/>
          </a:xfrm>
          <a:prstGeom prst="rect">
            <a:avLst/>
          </a:prstGeom>
        </p:spPr>
      </p:pic>
      <p:cxnSp>
        <p:nvCxnSpPr>
          <p:cNvPr id="9" name="直接连接符 8"/>
          <p:cNvCxnSpPr/>
          <p:nvPr/>
        </p:nvCxnSpPr>
        <p:spPr>
          <a:xfrm>
            <a:off x="4713110" y="3511784"/>
            <a:ext cx="9087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7494501" y="4369739"/>
            <a:ext cx="7802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71688" y="4787429"/>
            <a:ext cx="13433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对话气泡: 椭圆形 13"/>
          <p:cNvSpPr/>
          <p:nvPr/>
        </p:nvSpPr>
        <p:spPr>
          <a:xfrm>
            <a:off x="6197599" y="1867595"/>
            <a:ext cx="1532735" cy="8209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粉丝</a:t>
            </a:r>
            <a:endParaRPr lang="zh-CN" altLang="en-US" sz="2400" dirty="0"/>
          </a:p>
        </p:txBody>
      </p:sp>
      <p:sp>
        <p:nvSpPr>
          <p:cNvPr id="15" name="对话气泡: 椭圆形 14"/>
          <p:cNvSpPr/>
          <p:nvPr/>
        </p:nvSpPr>
        <p:spPr>
          <a:xfrm>
            <a:off x="4567250" y="2193547"/>
            <a:ext cx="1532735" cy="8209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点赞</a:t>
            </a:r>
            <a:endParaRPr lang="zh-CN" altLang="en-US" sz="2400" dirty="0"/>
          </a:p>
        </p:txBody>
      </p:sp>
      <p:sp>
        <p:nvSpPr>
          <p:cNvPr id="16" name="对话气泡: 椭圆形 15"/>
          <p:cNvSpPr/>
          <p:nvPr/>
        </p:nvSpPr>
        <p:spPr>
          <a:xfrm>
            <a:off x="976488" y="3429000"/>
            <a:ext cx="1532735" cy="8209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网红</a:t>
            </a:r>
            <a:endParaRPr lang="zh-CN" altLang="en-US" sz="2400" dirty="0"/>
          </a:p>
        </p:txBody>
      </p:sp>
      <p:cxnSp>
        <p:nvCxnSpPr>
          <p:cNvPr id="17" name="直接连接符 16"/>
          <p:cNvCxnSpPr/>
          <p:nvPr/>
        </p:nvCxnSpPr>
        <p:spPr>
          <a:xfrm>
            <a:off x="4713110" y="5210761"/>
            <a:ext cx="1382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25014" y="5651028"/>
            <a:ext cx="1384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对话气泡: 椭圆形 20"/>
          <p:cNvSpPr/>
          <p:nvPr/>
        </p:nvSpPr>
        <p:spPr>
          <a:xfrm>
            <a:off x="4697500" y="3919211"/>
            <a:ext cx="1532735" cy="8209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粉丝</a:t>
            </a:r>
            <a:endParaRPr lang="zh-CN" altLang="en-US" sz="2400" dirty="0"/>
          </a:p>
        </p:txBody>
      </p:sp>
      <p:sp>
        <p:nvSpPr>
          <p:cNvPr id="22" name="对话气泡: 椭圆形 21"/>
          <p:cNvSpPr/>
          <p:nvPr/>
        </p:nvSpPr>
        <p:spPr>
          <a:xfrm>
            <a:off x="1248698" y="4398303"/>
            <a:ext cx="1532735" cy="8209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签名</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93545" y="394375"/>
            <a:ext cx="7853614" cy="6001643"/>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That video was posted online the Monday before Halloween. It was unexpected that it should go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viral, attracted millions of followers and got a thousand and one likes. What’s even more humiliating for me was that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some naughty children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carved my embarrassing moment on their pumpkins. With the carved pumpkin on the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head</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and the ghost coat on the body,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they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knocked at the door on Halloween night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and shouting, “ Trick or treat! ” They sang and danced in front of my house.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The thought of the scene that they were delighted filled me with awkwardness. However,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told me it was I that brought happiness to them. Hearing this, my awkwardness gave way to my delight. I reckoned it deserved it if I could bring pleasure to others on the special festival. What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an unforgettable Halloween! </a:t>
            </a:r>
            <a:endParaRPr lang="zh-CN"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6" name="直接连接符 5"/>
          <p:cNvCxnSpPr/>
          <p:nvPr/>
        </p:nvCxnSpPr>
        <p:spPr>
          <a:xfrm>
            <a:off x="8026398" y="1587027"/>
            <a:ext cx="12192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905955" y="1892883"/>
            <a:ext cx="13433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635999" y="1892883"/>
            <a:ext cx="8466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对话气泡: 椭圆形 9"/>
          <p:cNvSpPr/>
          <p:nvPr/>
        </p:nvSpPr>
        <p:spPr>
          <a:xfrm>
            <a:off x="3905955" y="613103"/>
            <a:ext cx="1532735" cy="8209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粉丝</a:t>
            </a:r>
            <a:endParaRPr lang="zh-CN" altLang="en-US" sz="2400" dirty="0"/>
          </a:p>
        </p:txBody>
      </p:sp>
      <p:sp>
        <p:nvSpPr>
          <p:cNvPr id="11" name="对话气泡: 椭圆形 10"/>
          <p:cNvSpPr/>
          <p:nvPr/>
        </p:nvSpPr>
        <p:spPr>
          <a:xfrm>
            <a:off x="7949932" y="322703"/>
            <a:ext cx="1532735" cy="8209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走红</a:t>
            </a:r>
            <a:endParaRPr lang="zh-CN" altLang="en-US" sz="2400" dirty="0"/>
          </a:p>
        </p:txBody>
      </p:sp>
      <p:sp>
        <p:nvSpPr>
          <p:cNvPr id="12" name="对话气泡: 椭圆形 11"/>
          <p:cNvSpPr/>
          <p:nvPr/>
        </p:nvSpPr>
        <p:spPr>
          <a:xfrm>
            <a:off x="8480303" y="676146"/>
            <a:ext cx="1532735" cy="820926"/>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点赞</a:t>
            </a:r>
            <a:endParaRPr lang="zh-CN" altLang="en-US" sz="2400" dirty="0"/>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378375">
            <a:off x="322092" y="176121"/>
            <a:ext cx="1836393" cy="1694890"/>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009181">
            <a:off x="10263197" y="4940857"/>
            <a:ext cx="1788398" cy="1698978"/>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62169"/>
            <a:ext cx="2069210" cy="469583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20804" y="384314"/>
            <a:ext cx="10331018" cy="1815882"/>
          </a:xfrm>
          <a:prstGeom prst="rect">
            <a:avLst/>
          </a:prstGeom>
          <a:noFill/>
        </p:spPr>
        <p:txBody>
          <a:bodyPr wrap="square" lIns="91440" tIns="45720" rIns="91440" bIns="45720">
            <a:spAutoFit/>
          </a:bodyPr>
          <a:lstStyle/>
          <a:p>
            <a:r>
              <a:rPr lang="en-US" altLang="zh-CN" sz="2800" b="1" cap="none" spc="0" dirty="0">
                <a:ln w="22225">
                  <a:solidFill>
                    <a:schemeClr val="accent2"/>
                  </a:solidFill>
                  <a:prstDash val="solid"/>
                </a:ln>
                <a:solidFill>
                  <a:schemeClr val="accent2">
                    <a:lumMod val="40000"/>
                    <a:lumOff val="60000"/>
                  </a:schemeClr>
                </a:solidFill>
                <a:effectLst/>
              </a:rPr>
              <a:t>8.</a:t>
            </a:r>
            <a:r>
              <a:rPr lang="zh-CN" altLang="en-US" sz="2800" b="1" cap="none" spc="0" dirty="0">
                <a:ln w="22225">
                  <a:solidFill>
                    <a:schemeClr val="accent2"/>
                  </a:solidFill>
                  <a:prstDash val="solid"/>
                </a:ln>
                <a:solidFill>
                  <a:schemeClr val="accent2">
                    <a:lumMod val="40000"/>
                    <a:lumOff val="60000"/>
                  </a:schemeClr>
                </a:solidFill>
                <a:effectLst/>
              </a:rPr>
              <a:t>感情线</a:t>
            </a:r>
            <a:r>
              <a:rPr lang="zh-CN" altLang="en-US" sz="2800" b="1" dirty="0">
                <a:ln w="22225">
                  <a:solidFill>
                    <a:schemeClr val="accent2"/>
                  </a:solidFill>
                  <a:prstDash val="solid"/>
                </a:ln>
                <a:solidFill>
                  <a:schemeClr val="accent2">
                    <a:lumMod val="40000"/>
                    <a:lumOff val="60000"/>
                  </a:schemeClr>
                </a:solidFill>
              </a:rPr>
              <a:t>：读后续写蕴含了两条线，一条是动作线，另一条是感情线。动作的变化推动着情感的变化。读后续写是让我们做一个有情有义的人，通过读文章走进作者的情感世界，与之产生共鸣，才能真正懂得续写的内容和情感的发展。</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0804" y="3003158"/>
            <a:ext cx="5047818" cy="2492028"/>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380" y="2872955"/>
            <a:ext cx="5034692" cy="2492029"/>
          </a:xfrm>
          <a:prstGeom prst="rect">
            <a:avLst/>
          </a:prstGeom>
        </p:spPr>
      </p:pic>
      <p:sp>
        <p:nvSpPr>
          <p:cNvPr id="7" name="矩形 6"/>
          <p:cNvSpPr/>
          <p:nvPr/>
        </p:nvSpPr>
        <p:spPr>
          <a:xfrm>
            <a:off x="1235291" y="5513986"/>
            <a:ext cx="1101510" cy="923330"/>
          </a:xfrm>
          <a:prstGeom prst="rect">
            <a:avLst/>
          </a:prstGeom>
          <a:noFill/>
        </p:spPr>
        <p:txBody>
          <a:bodyPr wrap="squar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喜</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8" name="矩形 7"/>
          <p:cNvSpPr/>
          <p:nvPr/>
        </p:nvSpPr>
        <p:spPr>
          <a:xfrm>
            <a:off x="3859114" y="5513986"/>
            <a:ext cx="1101510" cy="923330"/>
          </a:xfrm>
          <a:prstGeom prst="rect">
            <a:avLst/>
          </a:prstGeom>
          <a:noFill/>
        </p:spPr>
        <p:txBody>
          <a:bodyPr wrap="squar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怒</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9" name="矩形 8"/>
          <p:cNvSpPr/>
          <p:nvPr/>
        </p:nvSpPr>
        <p:spPr>
          <a:xfrm>
            <a:off x="7020847" y="5495186"/>
            <a:ext cx="1101510" cy="923330"/>
          </a:xfrm>
          <a:prstGeom prst="rect">
            <a:avLst/>
          </a:prstGeom>
          <a:noFill/>
        </p:spPr>
        <p:txBody>
          <a:bodyPr wrap="squar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哀</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0" name="矩形 9"/>
          <p:cNvSpPr/>
          <p:nvPr/>
        </p:nvSpPr>
        <p:spPr>
          <a:xfrm>
            <a:off x="10025247" y="5495186"/>
            <a:ext cx="1101510" cy="923330"/>
          </a:xfrm>
          <a:prstGeom prst="rect">
            <a:avLst/>
          </a:prstGeom>
          <a:noFill/>
        </p:spPr>
        <p:txBody>
          <a:bodyPr wrap="squar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乐</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807200" y="1747543"/>
            <a:ext cx="5102578" cy="4708981"/>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the outset, I had an egg on my face due to</a:t>
            </a:r>
            <a:r>
              <a:rPr lang="en-US" altLang="zh-CN" sz="20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an awkward dilemma.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However, my </a:t>
            </a:r>
            <a:r>
              <a:rPr lang="en-US" altLang="zh-CN" sz="20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told me with pride that the video filmed by her was so popular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that  it attracted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millions of followers and received a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thousand and one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likes. Hearing the news, I almost laughed my </a:t>
            </a:r>
            <a:r>
              <a:rPr lang="en-US" altLang="zh-CN" sz="20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off. Never in my wildest dreams was it the video that made me become a web celebrity, which made my jaw drop. Everywhere I went, there were millions of followers, asking for my signature and taking photos with them, which made me float on air. What an unforgettable Halloween for me!</a:t>
            </a:r>
            <a:endPar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文本框 26"/>
          <p:cNvSpPr txBox="1"/>
          <p:nvPr/>
        </p:nvSpPr>
        <p:spPr>
          <a:xfrm>
            <a:off x="428977" y="1230614"/>
            <a:ext cx="6062133" cy="5324535"/>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 </a:t>
            </a:r>
            <a:r>
              <a:rPr lang="en-US" altLang="zh-CN" sz="2000" dirty="0">
                <a:latin typeface="Times New Roman" panose="02020603050405020304" pitchFamily="18" charset="0"/>
                <a:cs typeface="Times New Roman" panose="02020603050405020304" pitchFamily="18" charset="0"/>
                <a:sym typeface="+mn-ea"/>
              </a:rPr>
              <a:t>Inch by inch, I worked my fingers to the bone to </a:t>
            </a:r>
            <a:r>
              <a:rPr lang="en-US" altLang="zh-CN" sz="2000" u="sng" dirty="0">
                <a:latin typeface="Times New Roman" panose="02020603050405020304" pitchFamily="18" charset="0"/>
                <a:cs typeface="Times New Roman" panose="02020603050405020304" pitchFamily="18" charset="0"/>
                <a:sym typeface="+mn-ea"/>
              </a:rPr>
              <a:t>pull</a:t>
            </a:r>
            <a:r>
              <a:rPr lang="en-US" altLang="zh-CN" sz="2000" dirty="0">
                <a:latin typeface="Times New Roman" panose="02020603050405020304" pitchFamily="18" charset="0"/>
                <a:cs typeface="Times New Roman" panose="02020603050405020304" pitchFamily="18" charset="0"/>
                <a:sym typeface="+mn-ea"/>
              </a:rPr>
              <a:t> the pumpkin up, but in vain.</a:t>
            </a:r>
            <a:r>
              <a:rPr lang="en-US" altLang="zh-CN" sz="2000" dirty="0">
                <a:solidFill>
                  <a:srgbClr val="333333"/>
                </a:solidFill>
                <a:latin typeface="Times New Roman" panose="02020603050405020304" pitchFamily="18" charset="0"/>
                <a:ea typeface="+mj-ea"/>
                <a:cs typeface="Times New Roman" panose="02020603050405020304" pitchFamily="18" charset="0"/>
              </a:rPr>
              <a:t> My brain didn’t </a:t>
            </a:r>
            <a:endParaRPr lang="en-US" altLang="zh-CN" sz="2000" dirty="0">
              <a:latin typeface="Times New Roman" panose="02020603050405020304" pitchFamily="18" charset="0"/>
              <a:cs typeface="Times New Roman" panose="02020603050405020304" pitchFamily="18" charset="0"/>
              <a:sym typeface="+mn-ea"/>
            </a:endParaRPr>
          </a:p>
          <a:p>
            <a:r>
              <a:rPr lang="en-US" altLang="zh-CN" sz="2000" b="0" i="0" dirty="0">
                <a:solidFill>
                  <a:srgbClr val="333333"/>
                </a:solidFill>
                <a:effectLst/>
                <a:latin typeface="Times New Roman" panose="02020603050405020304" pitchFamily="18" charset="0"/>
                <a:ea typeface="+mj-ea"/>
                <a:cs typeface="Times New Roman" panose="02020603050405020304" pitchFamily="18" charset="0"/>
              </a:rPr>
              <a:t>work at that time.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I rued the day if only I hadn’t forced my head into the </a:t>
            </a:r>
            <a:r>
              <a:rPr lang="en-US" altLang="zh-CN" sz="2000" u="sng" kern="0" dirty="0">
                <a:solidFill>
                  <a:sysClr val="windowText" lastClr="000000"/>
                </a:solidFill>
                <a:latin typeface="Times New Roman" panose="02020603050405020304" pitchFamily="18" charset="0"/>
                <a:cs typeface="Times New Roman" panose="02020603050405020304" pitchFamily="18" charset="0"/>
              </a:rPr>
              <a:t>pumpkin</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I had no choice but to turn to my family for help. My brother , </a:t>
            </a:r>
            <a:r>
              <a:rPr lang="en-US" altLang="zh-CN" sz="2000" u="sng" kern="0" dirty="0">
                <a:solidFill>
                  <a:sysClr val="windowText" lastClr="000000"/>
                </a:solidFill>
                <a:latin typeface="Times New Roman" panose="02020603050405020304" pitchFamily="18" charset="0"/>
                <a:cs typeface="Times New Roman" panose="02020603050405020304" pitchFamily="18" charset="0"/>
              </a:rPr>
              <a:t>John</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seized the pumpkin and pulled it over and over again, like a </a:t>
            </a:r>
            <a:r>
              <a:rPr lang="en-US" altLang="zh-CN" sz="2000" kern="0" dirty="0" err="1">
                <a:solidFill>
                  <a:sysClr val="windowText" lastClr="000000"/>
                </a:solidFill>
                <a:latin typeface="Times New Roman" panose="02020603050405020304" pitchFamily="18" charset="0"/>
                <a:cs typeface="Times New Roman" panose="02020603050405020304" pitchFamily="18" charset="0"/>
              </a:rPr>
              <a:t>famrer</a:t>
            </a:r>
            <a:r>
              <a:rPr lang="en-US" altLang="zh-CN" sz="2000" kern="0" dirty="0">
                <a:solidFill>
                  <a:sysClr val="windowText" lastClr="00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sym typeface="+mn-ea"/>
              </a:rPr>
              <a:t>pulling a carrot form his garden, </a:t>
            </a:r>
            <a:r>
              <a:rPr lang="en-US" altLang="zh-CN" sz="2000" kern="0" dirty="0">
                <a:solidFill>
                  <a:sysClr val="windowText" lastClr="000000"/>
                </a:solidFill>
                <a:latin typeface="Times New Roman" panose="02020603050405020304" pitchFamily="18" charset="0"/>
                <a:cs typeface="Times New Roman" panose="02020603050405020304" pitchFamily="18" charset="0"/>
              </a:rPr>
              <a:t>but still in vain. </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thrown into a world of  darkness and sank into despair. Just at that time, my </a:t>
            </a:r>
            <a:r>
              <a:rPr kumimoji="0" lang="en-US" altLang="zh-CN" sz="2000" b="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dad</a:t>
            </a:r>
            <a:r>
              <a:rPr kumimoji="0" lang="en-US" altLang="zh-CN" sz="20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went downstairs, seeing my embarrassment, grinning from ear to ear. He swooped a knife and </a:t>
            </a:r>
            <a:r>
              <a:rPr lang="en-US" altLang="zh-CN" sz="2000" dirty="0">
                <a:latin typeface="Times New Roman" panose="02020603050405020304" pitchFamily="18" charset="0"/>
                <a:cs typeface="Times New Roman" panose="02020603050405020304" pitchFamily="18" charset="0"/>
                <a:sym typeface="+mn-ea"/>
              </a:rPr>
              <a:t>pierced the pumpkin with care. The pumpkin was dissected in two. </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I was full of the joys of spring instantly my father took the pumpkin away form my head.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 felt the air much fresher than ever before. During the time, m</a:t>
            </a:r>
            <a:r>
              <a:rPr lang="en-US" altLang="zh-CN" sz="2000" b="0" i="0" dirty="0">
                <a:effectLst/>
                <a:latin typeface="Times New Roman" panose="02020603050405020304" pitchFamily="18" charset="0"/>
                <a:ea typeface="微软雅黑" panose="020B0503020204020204" pitchFamily="34" charset="-122"/>
                <a:cs typeface="Times New Roman" panose="02020603050405020304" pitchFamily="18" charset="0"/>
              </a:rPr>
              <a:t>y mom was constantly filming the whole moment.</a:t>
            </a:r>
            <a:endParaRPr lang="zh-CN" altLang="en-US" sz="2000" dirty="0"/>
          </a:p>
        </p:txBody>
      </p:sp>
      <p:cxnSp>
        <p:nvCxnSpPr>
          <p:cNvPr id="4" name="直接连接符 3"/>
          <p:cNvCxnSpPr/>
          <p:nvPr/>
        </p:nvCxnSpPr>
        <p:spPr>
          <a:xfrm>
            <a:off x="2432754" y="2788355"/>
            <a:ext cx="15127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3376799" y="178979"/>
            <a:ext cx="5054589" cy="923330"/>
          </a:xfrm>
          <a:prstGeom prst="rect">
            <a:avLst/>
          </a:prstGeom>
          <a:noFill/>
        </p:spPr>
        <p:txBody>
          <a:bodyPr wrap="non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感情线贯穿全文</a:t>
            </a:r>
            <a:endParaRPr lang="zh-CN" altLang="en-US" sz="5400" b="1" cap="none" spc="0" dirty="0">
              <a:ln w="22225">
                <a:solidFill>
                  <a:schemeClr val="accent2"/>
                </a:solidFill>
                <a:prstDash val="solid"/>
              </a:ln>
              <a:solidFill>
                <a:schemeClr val="accent2">
                  <a:lumMod val="40000"/>
                  <a:lumOff val="60000"/>
                </a:schemeClr>
              </a:solidFill>
              <a:effectLst/>
            </a:endParaRPr>
          </a:p>
        </p:txBody>
      </p:sp>
      <p:cxnSp>
        <p:nvCxnSpPr>
          <p:cNvPr id="8" name="直接连接符 7"/>
          <p:cNvCxnSpPr/>
          <p:nvPr/>
        </p:nvCxnSpPr>
        <p:spPr>
          <a:xfrm>
            <a:off x="519287" y="4329288"/>
            <a:ext cx="549769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463821" y="4035777"/>
            <a:ext cx="63217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703686" y="5571066"/>
            <a:ext cx="322298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0159998" y="2692400"/>
            <a:ext cx="15127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918677" y="3019777"/>
            <a:ext cx="10851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675032" y="4566355"/>
            <a:ext cx="206727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9403642" y="5153377"/>
            <a:ext cx="211102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807200" y="5469466"/>
            <a:ext cx="62088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850488" y="6079066"/>
            <a:ext cx="282222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对话气泡: 椭圆形 25"/>
          <p:cNvSpPr/>
          <p:nvPr/>
        </p:nvSpPr>
        <p:spPr>
          <a:xfrm>
            <a:off x="1969001" y="936978"/>
            <a:ext cx="3120103" cy="1407108"/>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写出了被南瓜套住的“后悔”心理</a:t>
            </a:r>
            <a:endParaRPr lang="zh-CN" altLang="en-US" sz="2400" dirty="0"/>
          </a:p>
        </p:txBody>
      </p:sp>
      <p:sp>
        <p:nvSpPr>
          <p:cNvPr id="28" name="对话气泡: 椭圆形 27"/>
          <p:cNvSpPr/>
          <p:nvPr/>
        </p:nvSpPr>
        <p:spPr>
          <a:xfrm>
            <a:off x="1816747" y="2398531"/>
            <a:ext cx="3120103" cy="1407108"/>
          </a:xfrm>
          <a:prstGeom prst="wedgeEllipseCallout">
            <a:avLst>
              <a:gd name="adj1" fmla="val -16906"/>
              <a:gd name="adj2" fmla="val 7676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想拔又拔不出来的“绝望”心情</a:t>
            </a:r>
            <a:endParaRPr lang="zh-CN" altLang="en-US" sz="2400" dirty="0"/>
          </a:p>
        </p:txBody>
      </p:sp>
      <p:sp>
        <p:nvSpPr>
          <p:cNvPr id="29" name="对话气泡: 椭圆形 28"/>
          <p:cNvSpPr/>
          <p:nvPr/>
        </p:nvSpPr>
        <p:spPr>
          <a:xfrm>
            <a:off x="2975897" y="3577397"/>
            <a:ext cx="3120103" cy="1407108"/>
          </a:xfrm>
          <a:prstGeom prst="wedgeEllipseCallout">
            <a:avLst>
              <a:gd name="adj1" fmla="val -16906"/>
              <a:gd name="adj2" fmla="val 7676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南瓜被拿下来之后的“喜悦”</a:t>
            </a:r>
            <a:endParaRPr lang="zh-CN" altLang="en-US" sz="2400" dirty="0"/>
          </a:p>
        </p:txBody>
      </p:sp>
      <p:sp>
        <p:nvSpPr>
          <p:cNvPr id="31" name="矩形: 圆角 30"/>
          <p:cNvSpPr/>
          <p:nvPr/>
        </p:nvSpPr>
        <p:spPr>
          <a:xfrm>
            <a:off x="300632" y="1177584"/>
            <a:ext cx="5971823" cy="51739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矩形 31"/>
          <p:cNvSpPr/>
          <p:nvPr/>
        </p:nvSpPr>
        <p:spPr>
          <a:xfrm>
            <a:off x="2053605" y="2296288"/>
            <a:ext cx="2125782" cy="923330"/>
          </a:xfrm>
          <a:prstGeom prst="rect">
            <a:avLst/>
          </a:prstGeom>
          <a:noFill/>
        </p:spPr>
        <p:txBody>
          <a:bodyPr wrap="squar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后悔</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33" name="矩形 32"/>
          <p:cNvSpPr/>
          <p:nvPr/>
        </p:nvSpPr>
        <p:spPr>
          <a:xfrm>
            <a:off x="2064579" y="3665770"/>
            <a:ext cx="2125782" cy="923330"/>
          </a:xfrm>
          <a:prstGeom prst="rect">
            <a:avLst/>
          </a:prstGeom>
          <a:noFill/>
        </p:spPr>
        <p:txBody>
          <a:bodyPr wrap="squar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绝望</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34" name="矩形 33"/>
          <p:cNvSpPr/>
          <p:nvPr/>
        </p:nvSpPr>
        <p:spPr>
          <a:xfrm>
            <a:off x="2064579" y="5118014"/>
            <a:ext cx="2125782" cy="923330"/>
          </a:xfrm>
          <a:prstGeom prst="rect">
            <a:avLst/>
          </a:prstGeom>
          <a:noFill/>
        </p:spPr>
        <p:txBody>
          <a:bodyPr wrap="squar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开心</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35" name="矩形 34"/>
          <p:cNvSpPr/>
          <p:nvPr/>
        </p:nvSpPr>
        <p:spPr>
          <a:xfrm>
            <a:off x="519287" y="1411049"/>
            <a:ext cx="5576713" cy="923330"/>
          </a:xfrm>
          <a:prstGeom prst="rect">
            <a:avLst/>
          </a:prstGeom>
          <a:noFill/>
        </p:spPr>
        <p:txBody>
          <a:bodyPr wrap="squar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感情</a:t>
            </a:r>
            <a:r>
              <a:rPr lang="zh-CN" altLang="en-US" sz="5400" b="1" dirty="0">
                <a:ln w="22225">
                  <a:solidFill>
                    <a:schemeClr val="accent2"/>
                  </a:solidFill>
                  <a:prstDash val="solid"/>
                </a:ln>
                <a:solidFill>
                  <a:schemeClr val="accent2">
                    <a:lumMod val="40000"/>
                    <a:lumOff val="60000"/>
                  </a:schemeClr>
                </a:solidFill>
              </a:rPr>
              <a:t>曲线变化</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36" name="箭头: 下 35"/>
          <p:cNvSpPr/>
          <p:nvPr/>
        </p:nvSpPr>
        <p:spPr>
          <a:xfrm>
            <a:off x="2931274" y="3102085"/>
            <a:ext cx="331215" cy="70355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下 36"/>
          <p:cNvSpPr/>
          <p:nvPr/>
        </p:nvSpPr>
        <p:spPr>
          <a:xfrm>
            <a:off x="2961862" y="4519198"/>
            <a:ext cx="331215" cy="70355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对话气泡: 椭圆形 37"/>
          <p:cNvSpPr/>
          <p:nvPr/>
        </p:nvSpPr>
        <p:spPr>
          <a:xfrm>
            <a:off x="6918677" y="1040705"/>
            <a:ext cx="3120103" cy="1407108"/>
          </a:xfrm>
          <a:prstGeom prst="wedgeEllipseCallout">
            <a:avLst>
              <a:gd name="adj1" fmla="val -16906"/>
              <a:gd name="adj2" fmla="val 767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被传到网上之后的“尴尬”</a:t>
            </a:r>
            <a:endParaRPr lang="zh-CN" altLang="en-US" sz="2400" dirty="0"/>
          </a:p>
        </p:txBody>
      </p:sp>
      <p:sp>
        <p:nvSpPr>
          <p:cNvPr id="39" name="对话气泡: 椭圆形 38"/>
          <p:cNvSpPr/>
          <p:nvPr/>
        </p:nvSpPr>
        <p:spPr>
          <a:xfrm>
            <a:off x="7461249" y="2605985"/>
            <a:ext cx="3120103" cy="1407108"/>
          </a:xfrm>
          <a:prstGeom prst="wedgeEllipseCallout">
            <a:avLst>
              <a:gd name="adj1" fmla="val -16906"/>
              <a:gd name="adj2" fmla="val 7676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收到无数点赞之后的“开心”</a:t>
            </a:r>
            <a:endParaRPr lang="zh-CN" altLang="en-US" sz="2400" dirty="0"/>
          </a:p>
        </p:txBody>
      </p:sp>
      <p:sp>
        <p:nvSpPr>
          <p:cNvPr id="40" name="对话气泡: 椭圆形 39"/>
          <p:cNvSpPr/>
          <p:nvPr/>
        </p:nvSpPr>
        <p:spPr>
          <a:xfrm>
            <a:off x="8642920" y="3231445"/>
            <a:ext cx="3120103" cy="1407108"/>
          </a:xfrm>
          <a:prstGeom prst="wedgeEllipseCallout">
            <a:avLst>
              <a:gd name="adj1" fmla="val -16906"/>
              <a:gd name="adj2" fmla="val 7676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意外成为网红之后的“吃惊”</a:t>
            </a:r>
            <a:endParaRPr lang="zh-CN" altLang="en-US" sz="2400" dirty="0"/>
          </a:p>
        </p:txBody>
      </p:sp>
      <p:sp>
        <p:nvSpPr>
          <p:cNvPr id="41" name="对话气泡: 椭圆形 40"/>
          <p:cNvSpPr/>
          <p:nvPr/>
        </p:nvSpPr>
        <p:spPr>
          <a:xfrm>
            <a:off x="8432361" y="4099508"/>
            <a:ext cx="3120103" cy="1407108"/>
          </a:xfrm>
          <a:prstGeom prst="wedgeEllipseCallout">
            <a:avLst>
              <a:gd name="adj1" fmla="val -16906"/>
              <a:gd name="adj2" fmla="val 7676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粉丝要求签名和拍照之后的“异常开心”</a:t>
            </a:r>
            <a:endParaRPr lang="zh-CN" altLang="en-US" sz="2400" dirty="0"/>
          </a:p>
        </p:txBody>
      </p:sp>
      <p:sp>
        <p:nvSpPr>
          <p:cNvPr id="42" name="矩形: 圆角 41"/>
          <p:cNvSpPr/>
          <p:nvPr/>
        </p:nvSpPr>
        <p:spPr>
          <a:xfrm>
            <a:off x="6560066" y="1110186"/>
            <a:ext cx="5102578" cy="5519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570132" y="1156187"/>
            <a:ext cx="5576713" cy="923330"/>
          </a:xfrm>
          <a:prstGeom prst="rect">
            <a:avLst/>
          </a:prstGeom>
          <a:noFill/>
        </p:spPr>
        <p:txBody>
          <a:bodyPr wrap="squar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感情曲线变化</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44" name="矩形 43"/>
          <p:cNvSpPr/>
          <p:nvPr/>
        </p:nvSpPr>
        <p:spPr>
          <a:xfrm>
            <a:off x="8200452" y="2007902"/>
            <a:ext cx="2125782" cy="923330"/>
          </a:xfrm>
          <a:prstGeom prst="rect">
            <a:avLst/>
          </a:prstGeom>
          <a:noFill/>
        </p:spPr>
        <p:txBody>
          <a:bodyPr wrap="squar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尴尬</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45" name="箭头: 下 44"/>
          <p:cNvSpPr/>
          <p:nvPr/>
        </p:nvSpPr>
        <p:spPr>
          <a:xfrm>
            <a:off x="9119989" y="2802027"/>
            <a:ext cx="331215" cy="55477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8229695" y="3219618"/>
            <a:ext cx="2125782" cy="923330"/>
          </a:xfrm>
          <a:prstGeom prst="rect">
            <a:avLst/>
          </a:prstGeom>
          <a:noFill/>
        </p:spPr>
        <p:txBody>
          <a:bodyPr wrap="squar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高兴</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47" name="箭头: 下 46"/>
          <p:cNvSpPr/>
          <p:nvPr/>
        </p:nvSpPr>
        <p:spPr>
          <a:xfrm>
            <a:off x="9149561" y="3972422"/>
            <a:ext cx="331215" cy="54461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8239418" y="4460413"/>
            <a:ext cx="2125782" cy="923330"/>
          </a:xfrm>
          <a:prstGeom prst="rect">
            <a:avLst/>
          </a:prstGeom>
          <a:noFill/>
        </p:spPr>
        <p:txBody>
          <a:bodyPr wrap="squar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吃惊</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49" name="箭头: 下 48"/>
          <p:cNvSpPr/>
          <p:nvPr/>
        </p:nvSpPr>
        <p:spPr>
          <a:xfrm>
            <a:off x="9192880" y="5211003"/>
            <a:ext cx="331215" cy="54461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7781663" y="5585482"/>
            <a:ext cx="3169835" cy="923330"/>
          </a:xfrm>
          <a:prstGeom prst="rect">
            <a:avLst/>
          </a:prstGeom>
          <a:noFill/>
        </p:spPr>
        <p:txBody>
          <a:bodyPr wrap="squar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异常开心</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1000"/>
                                        <p:tgtEl>
                                          <p:spTgt spid="35"/>
                                        </p:tgtEl>
                                      </p:cBhvr>
                                    </p:animEffect>
                                    <p:anim calcmode="lin" valueType="num">
                                      <p:cBhvr>
                                        <p:cTn id="88" dur="1000" fill="hold"/>
                                        <p:tgtEl>
                                          <p:spTgt spid="35"/>
                                        </p:tgtEl>
                                        <p:attrNameLst>
                                          <p:attrName>ppt_x</p:attrName>
                                        </p:attrNameLst>
                                      </p:cBhvr>
                                      <p:tavLst>
                                        <p:tav tm="0">
                                          <p:val>
                                            <p:strVal val="#ppt_x"/>
                                          </p:val>
                                        </p:tav>
                                        <p:tav tm="100000">
                                          <p:val>
                                            <p:strVal val="#ppt_x"/>
                                          </p:val>
                                        </p:tav>
                                      </p:tavLst>
                                    </p:anim>
                                    <p:anim calcmode="lin" valueType="num">
                                      <p:cBhvr>
                                        <p:cTn id="8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1" presetClass="entr" presetSubtype="1"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heel(1)">
                                      <p:cBhvr>
                                        <p:cTn id="94" dur="2000"/>
                                        <p:tgtEl>
                                          <p:spTgt spid="32"/>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heel(1)">
                                      <p:cBhvr>
                                        <p:cTn id="99" dur="2000"/>
                                        <p:tgtEl>
                                          <p:spTgt spid="36"/>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grpId="0" nodeType="click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wheel(1)">
                                      <p:cBhvr>
                                        <p:cTn id="104" dur="20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21" presetClass="entr" presetSubtype="1"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wheel(1)">
                                      <p:cBhvr>
                                        <p:cTn id="109" dur="20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21" presetClass="entr" presetSubtype="1" fill="hold" grpId="0" nodeType="click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wheel(1)">
                                      <p:cBhvr>
                                        <p:cTn id="114" dur="2000"/>
                                        <p:tgtEl>
                                          <p:spTgt spid="34"/>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additive="base">
                                        <p:cTn id="119" dur="500" fill="hold"/>
                                        <p:tgtEl>
                                          <p:spTgt spid="38"/>
                                        </p:tgtEl>
                                        <p:attrNameLst>
                                          <p:attrName>ppt_x</p:attrName>
                                        </p:attrNameLst>
                                      </p:cBhvr>
                                      <p:tavLst>
                                        <p:tav tm="0">
                                          <p:val>
                                            <p:strVal val="#ppt_x"/>
                                          </p:val>
                                        </p:tav>
                                        <p:tav tm="100000">
                                          <p:val>
                                            <p:strVal val="#ppt_x"/>
                                          </p:val>
                                        </p:tav>
                                      </p:tavLst>
                                    </p:anim>
                                    <p:anim calcmode="lin" valueType="num">
                                      <p:cBhvr additive="base">
                                        <p:cTn id="1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39"/>
                                        </p:tgtEl>
                                        <p:attrNameLst>
                                          <p:attrName>style.visibility</p:attrName>
                                        </p:attrNameLst>
                                      </p:cBhvr>
                                      <p:to>
                                        <p:strVal val="visible"/>
                                      </p:to>
                                    </p:set>
                                    <p:anim calcmode="lin" valueType="num">
                                      <p:cBhvr additive="base">
                                        <p:cTn id="125" dur="500" fill="hold"/>
                                        <p:tgtEl>
                                          <p:spTgt spid="39"/>
                                        </p:tgtEl>
                                        <p:attrNameLst>
                                          <p:attrName>ppt_x</p:attrName>
                                        </p:attrNameLst>
                                      </p:cBhvr>
                                      <p:tavLst>
                                        <p:tav tm="0">
                                          <p:val>
                                            <p:strVal val="#ppt_x"/>
                                          </p:val>
                                        </p:tav>
                                        <p:tav tm="100000">
                                          <p:val>
                                            <p:strVal val="#ppt_x"/>
                                          </p:val>
                                        </p:tav>
                                      </p:tavLst>
                                    </p:anim>
                                    <p:anim calcmode="lin" valueType="num">
                                      <p:cBhvr additive="base">
                                        <p:cTn id="1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1"/>
                                        </p:tgtEl>
                                        <p:attrNameLst>
                                          <p:attrName>style.visibility</p:attrName>
                                        </p:attrNameLst>
                                      </p:cBhvr>
                                      <p:to>
                                        <p:strVal val="visible"/>
                                      </p:to>
                                    </p:set>
                                    <p:anim calcmode="lin" valueType="num">
                                      <p:cBhvr additive="base">
                                        <p:cTn id="137" dur="500" fill="hold"/>
                                        <p:tgtEl>
                                          <p:spTgt spid="41"/>
                                        </p:tgtEl>
                                        <p:attrNameLst>
                                          <p:attrName>ppt_x</p:attrName>
                                        </p:attrNameLst>
                                      </p:cBhvr>
                                      <p:tavLst>
                                        <p:tav tm="0">
                                          <p:val>
                                            <p:strVal val="#ppt_x"/>
                                          </p:val>
                                        </p:tav>
                                        <p:tav tm="100000">
                                          <p:val>
                                            <p:strVal val="#ppt_x"/>
                                          </p:val>
                                        </p:tav>
                                      </p:tavLst>
                                    </p:anim>
                                    <p:anim calcmode="lin" valueType="num">
                                      <p:cBhvr additive="base">
                                        <p:cTn id="1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42"/>
                                        </p:tgtEl>
                                        <p:attrNameLst>
                                          <p:attrName>style.visibility</p:attrName>
                                        </p:attrNameLst>
                                      </p:cBhvr>
                                      <p:to>
                                        <p:strVal val="visible"/>
                                      </p:to>
                                    </p:set>
                                    <p:anim calcmode="lin" valueType="num">
                                      <p:cBhvr additive="base">
                                        <p:cTn id="143" dur="500" fill="hold"/>
                                        <p:tgtEl>
                                          <p:spTgt spid="42"/>
                                        </p:tgtEl>
                                        <p:attrNameLst>
                                          <p:attrName>ppt_x</p:attrName>
                                        </p:attrNameLst>
                                      </p:cBhvr>
                                      <p:tavLst>
                                        <p:tav tm="0">
                                          <p:val>
                                            <p:strVal val="#ppt_x"/>
                                          </p:val>
                                        </p:tav>
                                        <p:tav tm="100000">
                                          <p:val>
                                            <p:strVal val="#ppt_x"/>
                                          </p:val>
                                        </p:tav>
                                      </p:tavLst>
                                    </p:anim>
                                    <p:anim calcmode="lin" valueType="num">
                                      <p:cBhvr additive="base">
                                        <p:cTn id="14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43"/>
                                        </p:tgtEl>
                                        <p:attrNameLst>
                                          <p:attrName>style.visibility</p:attrName>
                                        </p:attrNameLst>
                                      </p:cBhvr>
                                      <p:to>
                                        <p:strVal val="visible"/>
                                      </p:to>
                                    </p:set>
                                    <p:animEffect transition="in" filter="fade">
                                      <p:cBhvr>
                                        <p:cTn id="149" dur="1000"/>
                                        <p:tgtEl>
                                          <p:spTgt spid="43"/>
                                        </p:tgtEl>
                                      </p:cBhvr>
                                    </p:animEffect>
                                    <p:anim calcmode="lin" valueType="num">
                                      <p:cBhvr>
                                        <p:cTn id="150" dur="1000" fill="hold"/>
                                        <p:tgtEl>
                                          <p:spTgt spid="43"/>
                                        </p:tgtEl>
                                        <p:attrNameLst>
                                          <p:attrName>ppt_x</p:attrName>
                                        </p:attrNameLst>
                                      </p:cBhvr>
                                      <p:tavLst>
                                        <p:tav tm="0">
                                          <p:val>
                                            <p:strVal val="#ppt_x"/>
                                          </p:val>
                                        </p:tav>
                                        <p:tav tm="100000">
                                          <p:val>
                                            <p:strVal val="#ppt_x"/>
                                          </p:val>
                                        </p:tav>
                                      </p:tavLst>
                                    </p:anim>
                                    <p:anim calcmode="lin" valueType="num">
                                      <p:cBhvr>
                                        <p:cTn id="15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1" presetClass="entr" presetSubtype="1" fill="hold" grpId="0" nodeType="clickEffect">
                                  <p:stCondLst>
                                    <p:cond delay="0"/>
                                  </p:stCondLst>
                                  <p:childTnLst>
                                    <p:set>
                                      <p:cBhvr>
                                        <p:cTn id="155" dur="1" fill="hold">
                                          <p:stCondLst>
                                            <p:cond delay="0"/>
                                          </p:stCondLst>
                                        </p:cTn>
                                        <p:tgtEl>
                                          <p:spTgt spid="44"/>
                                        </p:tgtEl>
                                        <p:attrNameLst>
                                          <p:attrName>style.visibility</p:attrName>
                                        </p:attrNameLst>
                                      </p:cBhvr>
                                      <p:to>
                                        <p:strVal val="visible"/>
                                      </p:to>
                                    </p:set>
                                    <p:animEffect transition="in" filter="wheel(1)">
                                      <p:cBhvr>
                                        <p:cTn id="156" dur="2000"/>
                                        <p:tgtEl>
                                          <p:spTgt spid="44"/>
                                        </p:tgtEl>
                                      </p:cBhvr>
                                    </p:animEffect>
                                  </p:childTnLst>
                                </p:cTn>
                              </p:par>
                            </p:childTnLst>
                          </p:cTn>
                        </p:par>
                      </p:childTnLst>
                    </p:cTn>
                  </p:par>
                  <p:par>
                    <p:cTn id="157" fill="hold">
                      <p:stCondLst>
                        <p:cond delay="indefinite"/>
                      </p:stCondLst>
                      <p:childTnLst>
                        <p:par>
                          <p:cTn id="158" fill="hold">
                            <p:stCondLst>
                              <p:cond delay="0"/>
                            </p:stCondLst>
                            <p:childTnLst>
                              <p:par>
                                <p:cTn id="159" presetID="21" presetClass="entr" presetSubtype="1" fill="hold" grpId="0" nodeType="click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2000"/>
                                        <p:tgtEl>
                                          <p:spTgt spid="45"/>
                                        </p:tgtEl>
                                      </p:cBhvr>
                                    </p:animEffect>
                                  </p:childTnLst>
                                </p:cTn>
                              </p:par>
                            </p:childTnLst>
                          </p:cTn>
                        </p:par>
                      </p:childTnLst>
                    </p:cTn>
                  </p:par>
                  <p:par>
                    <p:cTn id="162" fill="hold">
                      <p:stCondLst>
                        <p:cond delay="indefinite"/>
                      </p:stCondLst>
                      <p:childTnLst>
                        <p:par>
                          <p:cTn id="163" fill="hold">
                            <p:stCondLst>
                              <p:cond delay="0"/>
                            </p:stCondLst>
                            <p:childTnLst>
                              <p:par>
                                <p:cTn id="164" presetID="21" presetClass="entr" presetSubtype="1" fill="hold" grpId="0" nodeType="clickEffect">
                                  <p:stCondLst>
                                    <p:cond delay="0"/>
                                  </p:stCondLst>
                                  <p:childTnLst>
                                    <p:set>
                                      <p:cBhvr>
                                        <p:cTn id="165" dur="1" fill="hold">
                                          <p:stCondLst>
                                            <p:cond delay="0"/>
                                          </p:stCondLst>
                                        </p:cTn>
                                        <p:tgtEl>
                                          <p:spTgt spid="46"/>
                                        </p:tgtEl>
                                        <p:attrNameLst>
                                          <p:attrName>style.visibility</p:attrName>
                                        </p:attrNameLst>
                                      </p:cBhvr>
                                      <p:to>
                                        <p:strVal val="visible"/>
                                      </p:to>
                                    </p:set>
                                    <p:animEffect transition="in" filter="wheel(1)">
                                      <p:cBhvr>
                                        <p:cTn id="166" dur="2000"/>
                                        <p:tgtEl>
                                          <p:spTgt spid="46"/>
                                        </p:tgtEl>
                                      </p:cBhvr>
                                    </p:animEffect>
                                  </p:childTnLst>
                                </p:cTn>
                              </p:par>
                            </p:childTnLst>
                          </p:cTn>
                        </p:par>
                      </p:childTnLst>
                    </p:cTn>
                  </p:par>
                  <p:par>
                    <p:cTn id="167" fill="hold">
                      <p:stCondLst>
                        <p:cond delay="indefinite"/>
                      </p:stCondLst>
                      <p:childTnLst>
                        <p:par>
                          <p:cTn id="168" fill="hold">
                            <p:stCondLst>
                              <p:cond delay="0"/>
                            </p:stCondLst>
                            <p:childTnLst>
                              <p:par>
                                <p:cTn id="169" presetID="21" presetClass="entr" presetSubtype="1" fill="hold" grpId="0" nodeType="clickEffect">
                                  <p:stCondLst>
                                    <p:cond delay="0"/>
                                  </p:stCondLst>
                                  <p:childTnLst>
                                    <p:set>
                                      <p:cBhvr>
                                        <p:cTn id="170" dur="1" fill="hold">
                                          <p:stCondLst>
                                            <p:cond delay="0"/>
                                          </p:stCondLst>
                                        </p:cTn>
                                        <p:tgtEl>
                                          <p:spTgt spid="47"/>
                                        </p:tgtEl>
                                        <p:attrNameLst>
                                          <p:attrName>style.visibility</p:attrName>
                                        </p:attrNameLst>
                                      </p:cBhvr>
                                      <p:to>
                                        <p:strVal val="visible"/>
                                      </p:to>
                                    </p:set>
                                    <p:animEffect transition="in" filter="wheel(1)">
                                      <p:cBhvr>
                                        <p:cTn id="171" dur="2000"/>
                                        <p:tgtEl>
                                          <p:spTgt spid="47"/>
                                        </p:tgtEl>
                                      </p:cBhvr>
                                    </p:animEffect>
                                  </p:childTnLst>
                                </p:cTn>
                              </p:par>
                            </p:childTnLst>
                          </p:cTn>
                        </p:par>
                      </p:childTnLst>
                    </p:cTn>
                  </p:par>
                  <p:par>
                    <p:cTn id="172" fill="hold">
                      <p:stCondLst>
                        <p:cond delay="indefinite"/>
                      </p:stCondLst>
                      <p:childTnLst>
                        <p:par>
                          <p:cTn id="173" fill="hold">
                            <p:stCondLst>
                              <p:cond delay="0"/>
                            </p:stCondLst>
                            <p:childTnLst>
                              <p:par>
                                <p:cTn id="174" presetID="21" presetClass="entr" presetSubtype="1" fill="hold" grpId="0" nodeType="clickEffect">
                                  <p:stCondLst>
                                    <p:cond delay="0"/>
                                  </p:stCondLst>
                                  <p:childTnLst>
                                    <p:set>
                                      <p:cBhvr>
                                        <p:cTn id="175" dur="1" fill="hold">
                                          <p:stCondLst>
                                            <p:cond delay="0"/>
                                          </p:stCondLst>
                                        </p:cTn>
                                        <p:tgtEl>
                                          <p:spTgt spid="48"/>
                                        </p:tgtEl>
                                        <p:attrNameLst>
                                          <p:attrName>style.visibility</p:attrName>
                                        </p:attrNameLst>
                                      </p:cBhvr>
                                      <p:to>
                                        <p:strVal val="visible"/>
                                      </p:to>
                                    </p:set>
                                    <p:animEffect transition="in" filter="wheel(1)">
                                      <p:cBhvr>
                                        <p:cTn id="176" dur="2000"/>
                                        <p:tgtEl>
                                          <p:spTgt spid="48"/>
                                        </p:tgtEl>
                                      </p:cBhvr>
                                    </p:animEffect>
                                  </p:childTnLst>
                                </p:cTn>
                              </p:par>
                            </p:childTnLst>
                          </p:cTn>
                        </p:par>
                      </p:childTnLst>
                    </p:cTn>
                  </p:par>
                  <p:par>
                    <p:cTn id="177" fill="hold">
                      <p:stCondLst>
                        <p:cond delay="indefinite"/>
                      </p:stCondLst>
                      <p:childTnLst>
                        <p:par>
                          <p:cTn id="178" fill="hold">
                            <p:stCondLst>
                              <p:cond delay="0"/>
                            </p:stCondLst>
                            <p:childTnLst>
                              <p:par>
                                <p:cTn id="179" presetID="21" presetClass="entr" presetSubtype="1" fill="hold" grpId="0" nodeType="clickEffect">
                                  <p:stCondLst>
                                    <p:cond delay="0"/>
                                  </p:stCondLst>
                                  <p:childTnLst>
                                    <p:set>
                                      <p:cBhvr>
                                        <p:cTn id="180" dur="1" fill="hold">
                                          <p:stCondLst>
                                            <p:cond delay="0"/>
                                          </p:stCondLst>
                                        </p:cTn>
                                        <p:tgtEl>
                                          <p:spTgt spid="49"/>
                                        </p:tgtEl>
                                        <p:attrNameLst>
                                          <p:attrName>style.visibility</p:attrName>
                                        </p:attrNameLst>
                                      </p:cBhvr>
                                      <p:to>
                                        <p:strVal val="visible"/>
                                      </p:to>
                                    </p:set>
                                    <p:animEffect transition="in" filter="wheel(1)">
                                      <p:cBhvr>
                                        <p:cTn id="181" dur="2000"/>
                                        <p:tgtEl>
                                          <p:spTgt spid="49"/>
                                        </p:tgtEl>
                                      </p:cBhvr>
                                    </p:animEffect>
                                  </p:childTnLst>
                                </p:cTn>
                              </p:par>
                            </p:childTnLst>
                          </p:cTn>
                        </p:par>
                      </p:childTnLst>
                    </p:cTn>
                  </p:par>
                  <p:par>
                    <p:cTn id="182" fill="hold">
                      <p:stCondLst>
                        <p:cond delay="indefinite"/>
                      </p:stCondLst>
                      <p:childTnLst>
                        <p:par>
                          <p:cTn id="183" fill="hold">
                            <p:stCondLst>
                              <p:cond delay="0"/>
                            </p:stCondLst>
                            <p:childTnLst>
                              <p:par>
                                <p:cTn id="184" presetID="21" presetClass="entr" presetSubtype="1" fill="hold" grpId="0" nodeType="clickEffect">
                                  <p:stCondLst>
                                    <p:cond delay="0"/>
                                  </p:stCondLst>
                                  <p:childTnLst>
                                    <p:set>
                                      <p:cBhvr>
                                        <p:cTn id="185" dur="1" fill="hold">
                                          <p:stCondLst>
                                            <p:cond delay="0"/>
                                          </p:stCondLst>
                                        </p:cTn>
                                        <p:tgtEl>
                                          <p:spTgt spid="50"/>
                                        </p:tgtEl>
                                        <p:attrNameLst>
                                          <p:attrName>style.visibility</p:attrName>
                                        </p:attrNameLst>
                                      </p:cBhvr>
                                      <p:to>
                                        <p:strVal val="visible"/>
                                      </p:to>
                                    </p:set>
                                    <p:animEffect transition="in" filter="wheel(1)">
                                      <p:cBhvr>
                                        <p:cTn id="186"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1" grpId="0" animBg="1"/>
      <p:bldP spid="32" grpId="0"/>
      <p:bldP spid="33" grpId="0"/>
      <p:bldP spid="34" grpId="0"/>
      <p:bldP spid="35" grpId="0"/>
      <p:bldP spid="36" grpId="0" animBg="1"/>
      <p:bldP spid="37" grpId="0" animBg="1"/>
      <p:bldP spid="38" grpId="0" animBg="1"/>
      <p:bldP spid="39" grpId="0" animBg="1"/>
      <p:bldP spid="40" grpId="0" animBg="1"/>
      <p:bldP spid="41" grpId="0" animBg="1"/>
      <p:bldP spid="42" grpId="0" animBg="1"/>
      <p:bldP spid="43" grpId="0"/>
      <p:bldP spid="44" grpId="0"/>
      <p:bldP spid="45" grpId="0" animBg="1"/>
      <p:bldP spid="46" grpId="0"/>
      <p:bldP spid="47" grpId="0" animBg="1"/>
      <p:bldP spid="48" grpId="0"/>
      <p:bldP spid="49" grpId="0" animBg="1"/>
      <p:bldP spid="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3830" y="209039"/>
            <a:ext cx="10739237" cy="1384995"/>
          </a:xfrm>
          <a:prstGeom prst="rect">
            <a:avLst/>
          </a:prstGeom>
          <a:noFill/>
        </p:spPr>
        <p:txBody>
          <a:bodyPr wrap="square" lIns="91440" tIns="45720" rIns="91440" bIns="45720">
            <a:spAutoFit/>
          </a:bodyPr>
          <a:lstStyle/>
          <a:p>
            <a:r>
              <a:rPr lang="en-US" altLang="zh-CN" sz="2800" b="1" cap="none" spc="0" dirty="0">
                <a:ln w="22225">
                  <a:solidFill>
                    <a:schemeClr val="accent2"/>
                  </a:solidFill>
                  <a:prstDash val="solid"/>
                </a:ln>
                <a:solidFill>
                  <a:schemeClr val="accent2">
                    <a:lumMod val="40000"/>
                    <a:lumOff val="60000"/>
                  </a:schemeClr>
                </a:solidFill>
                <a:effectLst/>
              </a:rPr>
              <a:t>9.</a:t>
            </a:r>
            <a:r>
              <a:rPr lang="zh-CN" altLang="en-US" sz="2800" b="1" cap="none" spc="0" dirty="0">
                <a:ln w="22225">
                  <a:solidFill>
                    <a:schemeClr val="accent2"/>
                  </a:solidFill>
                  <a:prstDash val="solid"/>
                </a:ln>
                <a:solidFill>
                  <a:schemeClr val="accent2">
                    <a:lumMod val="40000"/>
                    <a:lumOff val="60000"/>
                  </a:schemeClr>
                </a:solidFill>
                <a:effectLst/>
              </a:rPr>
              <a:t>巧用描写</a:t>
            </a:r>
            <a:r>
              <a:rPr lang="en-US" altLang="zh-CN" sz="2800" b="1" cap="none" spc="0" dirty="0">
                <a:ln w="22225">
                  <a:solidFill>
                    <a:schemeClr val="accent2"/>
                  </a:solidFill>
                  <a:prstDash val="solid"/>
                </a:ln>
                <a:solidFill>
                  <a:schemeClr val="accent2">
                    <a:lumMod val="40000"/>
                    <a:lumOff val="60000"/>
                  </a:schemeClr>
                </a:solidFill>
                <a:effectLst/>
              </a:rPr>
              <a:t>: </a:t>
            </a:r>
            <a:r>
              <a:rPr lang="zh-CN" altLang="en-US" sz="2800" b="1" dirty="0">
                <a:ln w="22225">
                  <a:solidFill>
                    <a:schemeClr val="accent2"/>
                  </a:solidFill>
                  <a:prstDash val="solid"/>
                </a:ln>
                <a:solidFill>
                  <a:schemeClr val="accent2">
                    <a:lumMod val="40000"/>
                    <a:lumOff val="60000"/>
                  </a:schemeClr>
                </a:solidFill>
              </a:rPr>
              <a:t>读后续写主要涉及</a:t>
            </a:r>
            <a:r>
              <a:rPr lang="zh-CN" altLang="en-US" sz="2800" b="1" cap="none" spc="0" dirty="0">
                <a:ln w="22225">
                  <a:solidFill>
                    <a:schemeClr val="accent2"/>
                  </a:solidFill>
                  <a:prstDash val="solid"/>
                </a:ln>
                <a:solidFill>
                  <a:schemeClr val="accent2">
                    <a:lumMod val="40000"/>
                    <a:lumOff val="60000"/>
                  </a:schemeClr>
                </a:solidFill>
                <a:effectLst/>
              </a:rPr>
              <a:t>动作描写、环境描写、情感描写</a:t>
            </a:r>
            <a:r>
              <a:rPr lang="zh-CN" altLang="en-US" sz="2800" b="1" dirty="0">
                <a:ln w="22225">
                  <a:solidFill>
                    <a:schemeClr val="accent2"/>
                  </a:solidFill>
                  <a:prstDash val="solid"/>
                </a:ln>
                <a:solidFill>
                  <a:schemeClr val="accent2">
                    <a:lumMod val="40000"/>
                    <a:lumOff val="60000"/>
                  </a:schemeClr>
                </a:solidFill>
              </a:rPr>
              <a:t>和对话描写</a:t>
            </a:r>
            <a:r>
              <a:rPr lang="zh-CN" altLang="en-US" sz="2800" b="1" cap="none" spc="0" dirty="0">
                <a:ln w="22225">
                  <a:solidFill>
                    <a:schemeClr val="accent2"/>
                  </a:solidFill>
                  <a:prstDash val="solid"/>
                </a:ln>
                <a:solidFill>
                  <a:schemeClr val="accent2">
                    <a:lumMod val="40000"/>
                    <a:lumOff val="60000"/>
                  </a:schemeClr>
                </a:solidFill>
                <a:effectLst/>
              </a:rPr>
              <a:t>。在续写中描写的运用不仅可以衬托人物的内心世界，而且可以让你的语言充满满满的画面感。</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16" name="图片 15" descr="C:\Users\Administrator.USER-20190605LU\Desktop\水仙花手绘.png水仙花手绘"/>
          <p:cNvPicPr>
            <a:picLocks noChangeAspect="1"/>
          </p:cNvPicPr>
          <p:nvPr/>
        </p:nvPicPr>
        <p:blipFill rotWithShape="1">
          <a:blip r:embed="rId1"/>
          <a:srcRect t="24845" r="7641"/>
          <a:stretch>
            <a:fillRect/>
          </a:stretch>
        </p:blipFill>
        <p:spPr>
          <a:xfrm>
            <a:off x="9731022" y="1241778"/>
            <a:ext cx="2449688" cy="5407183"/>
          </a:xfrm>
          <a:prstGeom prst="rect">
            <a:avLst/>
          </a:prstGeom>
        </p:spPr>
      </p:pic>
      <p:sp>
        <p:nvSpPr>
          <p:cNvPr id="9" name="文本框 8"/>
          <p:cNvSpPr txBox="1"/>
          <p:nvPr/>
        </p:nvSpPr>
        <p:spPr>
          <a:xfrm>
            <a:off x="452892" y="1490008"/>
            <a:ext cx="9131375" cy="5262979"/>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It was stuck for five or six minutes though it felt much longer. </a:t>
            </a:r>
            <a:r>
              <a:rPr lang="en-US" altLang="zh-CN" sz="2400" dirty="0">
                <a:latin typeface="Times New Roman" panose="02020603050405020304" pitchFamily="18" charset="0"/>
                <a:cs typeface="Times New Roman" panose="02020603050405020304" pitchFamily="18" charset="0"/>
                <a:sym typeface="+mn-ea"/>
              </a:rPr>
              <a:t>Inch by inch, I worked my fingers to the bone to </a:t>
            </a:r>
            <a:r>
              <a:rPr lang="en-US" altLang="zh-CN" sz="2400" u="sng" dirty="0">
                <a:latin typeface="Times New Roman" panose="02020603050405020304" pitchFamily="18" charset="0"/>
                <a:cs typeface="Times New Roman" panose="02020603050405020304" pitchFamily="18" charset="0"/>
                <a:sym typeface="+mn-ea"/>
              </a:rPr>
              <a:t>pull</a:t>
            </a:r>
            <a:r>
              <a:rPr lang="en-US" altLang="zh-CN" sz="2400" dirty="0">
                <a:latin typeface="Times New Roman" panose="02020603050405020304" pitchFamily="18" charset="0"/>
                <a:cs typeface="Times New Roman" panose="02020603050405020304" pitchFamily="18" charset="0"/>
                <a:sym typeface="+mn-ea"/>
              </a:rPr>
              <a:t> the pumpkin up, but in vain. </a:t>
            </a:r>
            <a:r>
              <a:rPr lang="en-US" altLang="zh-CN" sz="2400" b="0" i="0" dirty="0">
                <a:solidFill>
                  <a:srgbClr val="333333"/>
                </a:solidFill>
                <a:effectLst/>
                <a:latin typeface="Times New Roman" panose="02020603050405020304" pitchFamily="18" charset="0"/>
                <a:ea typeface="+mj-ea"/>
                <a:cs typeface="Times New Roman" panose="02020603050405020304" pitchFamily="18" charset="0"/>
              </a:rPr>
              <a:t>My brain didn’t work at that time.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I rued the day if only I hadn’t forced my head into the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pumpkin</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I had no choice but to turn to my family for help. My brother ,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Jason</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seized the pumpkin and pulled it over and over again, like a farmer </a:t>
            </a:r>
            <a:r>
              <a:rPr lang="en-US" altLang="zh-CN" sz="2400" dirty="0">
                <a:latin typeface="Times New Roman" panose="02020603050405020304" pitchFamily="18" charset="0"/>
                <a:cs typeface="Times New Roman" panose="02020603050405020304" pitchFamily="18" charset="0"/>
                <a:sym typeface="+mn-ea"/>
              </a:rPr>
              <a:t>pulling a carrot form his garden,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but still in vain.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thrown into a world of  darkness and sank into despair. Just at that time, my </a:t>
            </a:r>
            <a:r>
              <a:rPr kumimoji="0" lang="en-US" altLang="zh-CN" sz="2400" b="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dad</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went downstairs, seeing my embarrassment, grinning from ear to ear. He grabbed a knife and </a:t>
            </a:r>
            <a:r>
              <a:rPr lang="en-US" altLang="zh-CN" sz="2400" dirty="0">
                <a:latin typeface="Times New Roman" panose="02020603050405020304" pitchFamily="18" charset="0"/>
                <a:cs typeface="Times New Roman" panose="02020603050405020304" pitchFamily="18" charset="0"/>
                <a:sym typeface="+mn-ea"/>
              </a:rPr>
              <a:t>pierced the pumpkin with care. The pumpkin was dissected in two. </a:t>
            </a:r>
            <a:r>
              <a:rPr lang="en-US" altLang="zh-CN" sz="2400" b="0" i="0" dirty="0">
                <a:effectLst/>
                <a:latin typeface="Times New Roman" panose="02020603050405020304" pitchFamily="18" charset="0"/>
                <a:ea typeface="微软雅黑" panose="020B0503020204020204" pitchFamily="34" charset="-122"/>
                <a:cs typeface="Times New Roman" panose="02020603050405020304" pitchFamily="18" charset="0"/>
              </a:rPr>
              <a:t>I was full of the joys of spring instantly my father took the pumpkin away from my head.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I felt the air much fresher than ever before. During the time, m</a:t>
            </a:r>
            <a:r>
              <a:rPr lang="en-US" altLang="zh-CN" sz="2400" b="0" i="0" dirty="0">
                <a:effectLst/>
                <a:latin typeface="Times New Roman" panose="02020603050405020304" pitchFamily="18" charset="0"/>
                <a:ea typeface="微软雅黑" panose="020B0503020204020204" pitchFamily="34" charset="-122"/>
                <a:cs typeface="Times New Roman" panose="02020603050405020304" pitchFamily="18" charset="0"/>
              </a:rPr>
              <a:t>y mom was constantly filming the whole moment.</a:t>
            </a:r>
            <a:endParaRPr lang="zh-CN" altLang="en-US" sz="2400" dirty="0"/>
          </a:p>
        </p:txBody>
      </p:sp>
      <p:cxnSp>
        <p:nvCxnSpPr>
          <p:cNvPr id="10" name="直接连接符 9"/>
          <p:cNvCxnSpPr/>
          <p:nvPr/>
        </p:nvCxnSpPr>
        <p:spPr>
          <a:xfrm flipV="1">
            <a:off x="7231201" y="6352136"/>
            <a:ext cx="183377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561494" y="3744084"/>
            <a:ext cx="64244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40116" y="4090790"/>
            <a:ext cx="24740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583139" y="5228572"/>
            <a:ext cx="54028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44675" y="5589817"/>
            <a:ext cx="11035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71966" y="6648961"/>
            <a:ext cx="46757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71965" y="6248205"/>
            <a:ext cx="467576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466252" y="5920828"/>
            <a:ext cx="74548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对话气泡: 椭圆形 33"/>
          <p:cNvSpPr/>
          <p:nvPr/>
        </p:nvSpPr>
        <p:spPr>
          <a:xfrm>
            <a:off x="1458546" y="5022313"/>
            <a:ext cx="2298373" cy="916454"/>
          </a:xfrm>
          <a:prstGeom prst="wedgeEllipse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环境描写</a:t>
            </a:r>
            <a:endParaRPr lang="zh-CN" altLang="en-US" sz="2800" dirty="0">
              <a:solidFill>
                <a:schemeClr val="tx1"/>
              </a:solidFill>
            </a:endParaRPr>
          </a:p>
        </p:txBody>
      </p:sp>
      <p:sp>
        <p:nvSpPr>
          <p:cNvPr id="35" name="对话气泡: 椭圆形 34"/>
          <p:cNvSpPr/>
          <p:nvPr/>
        </p:nvSpPr>
        <p:spPr>
          <a:xfrm>
            <a:off x="6998902" y="5034832"/>
            <a:ext cx="2298373" cy="91645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动作描写</a:t>
            </a:r>
            <a:endParaRPr lang="zh-CN" altLang="en-US" sz="2800" dirty="0">
              <a:solidFill>
                <a:schemeClr val="tx1"/>
              </a:solidFill>
            </a:endParaRPr>
          </a:p>
        </p:txBody>
      </p:sp>
      <p:cxnSp>
        <p:nvCxnSpPr>
          <p:cNvPr id="18" name="直接连接符 17"/>
          <p:cNvCxnSpPr/>
          <p:nvPr/>
        </p:nvCxnSpPr>
        <p:spPr>
          <a:xfrm>
            <a:off x="5479256" y="3032884"/>
            <a:ext cx="37094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11474" y="3337683"/>
            <a:ext cx="408310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08851" y="4472216"/>
            <a:ext cx="73286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对话气泡: 椭圆形 23"/>
          <p:cNvSpPr/>
          <p:nvPr/>
        </p:nvSpPr>
        <p:spPr>
          <a:xfrm>
            <a:off x="6043448" y="1698422"/>
            <a:ext cx="2298373" cy="916454"/>
          </a:xfrm>
          <a:prstGeom prst="wedgeEllipse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心里活动描写</a:t>
            </a:r>
            <a:endParaRPr lang="zh-CN" altLang="en-US" sz="2800" dirty="0">
              <a:solidFill>
                <a:schemeClr val="tx1"/>
              </a:solidFill>
            </a:endParaRPr>
          </a:p>
        </p:txBody>
      </p:sp>
      <p:sp>
        <p:nvSpPr>
          <p:cNvPr id="25" name="对话气泡: 椭圆形 24"/>
          <p:cNvSpPr/>
          <p:nvPr/>
        </p:nvSpPr>
        <p:spPr>
          <a:xfrm>
            <a:off x="7231201" y="3205043"/>
            <a:ext cx="2298373" cy="916454"/>
          </a:xfrm>
          <a:prstGeom prst="wedgeEllipse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心里活动描写</a:t>
            </a:r>
            <a:endParaRPr lang="zh-CN" altLang="en-US" sz="2800" dirty="0">
              <a:solidFill>
                <a:schemeClr val="tx1"/>
              </a:solidFill>
            </a:endParaRPr>
          </a:p>
        </p:txBody>
      </p:sp>
      <p:sp>
        <p:nvSpPr>
          <p:cNvPr id="26" name="对话气泡: 椭圆形 25"/>
          <p:cNvSpPr/>
          <p:nvPr/>
        </p:nvSpPr>
        <p:spPr>
          <a:xfrm>
            <a:off x="4298483" y="2489575"/>
            <a:ext cx="2298373" cy="91645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动作描写</a:t>
            </a:r>
            <a:endParaRPr lang="zh-CN" altLang="en-US" sz="2800" dirty="0">
              <a:solidFill>
                <a:schemeClr val="tx1"/>
              </a:solidFill>
            </a:endParaRPr>
          </a:p>
        </p:txBody>
      </p:sp>
      <p:sp>
        <p:nvSpPr>
          <p:cNvPr id="28" name="对话气泡: 椭圆形 27"/>
          <p:cNvSpPr/>
          <p:nvPr/>
        </p:nvSpPr>
        <p:spPr>
          <a:xfrm>
            <a:off x="4453257" y="3934331"/>
            <a:ext cx="2298373" cy="91645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动作描写</a:t>
            </a:r>
            <a:endParaRPr lang="zh-CN" altLang="en-US" sz="28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24" grpId="0" animBg="1"/>
      <p:bldP spid="25" grpId="0" animBg="1"/>
      <p:bldP spid="26"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3830" y="209039"/>
            <a:ext cx="10739237" cy="1384995"/>
          </a:xfrm>
          <a:prstGeom prst="rect">
            <a:avLst/>
          </a:prstGeom>
          <a:noFill/>
        </p:spPr>
        <p:txBody>
          <a:bodyPr wrap="square" lIns="91440" tIns="45720" rIns="91440" bIns="45720">
            <a:spAutoFit/>
          </a:bodyPr>
          <a:lstStyle/>
          <a:p>
            <a:r>
              <a:rPr lang="en-US" altLang="zh-CN" sz="2800" b="1" cap="none" spc="0" dirty="0">
                <a:ln w="22225">
                  <a:solidFill>
                    <a:schemeClr val="accent2"/>
                  </a:solidFill>
                  <a:prstDash val="solid"/>
                </a:ln>
                <a:solidFill>
                  <a:schemeClr val="accent2">
                    <a:lumMod val="40000"/>
                    <a:lumOff val="60000"/>
                  </a:schemeClr>
                </a:solidFill>
                <a:effectLst/>
              </a:rPr>
              <a:t>9.</a:t>
            </a:r>
            <a:r>
              <a:rPr lang="zh-CN" altLang="en-US" sz="2800" b="1" cap="none" spc="0" dirty="0">
                <a:ln w="22225">
                  <a:solidFill>
                    <a:schemeClr val="accent2"/>
                  </a:solidFill>
                  <a:prstDash val="solid"/>
                </a:ln>
                <a:solidFill>
                  <a:schemeClr val="accent2">
                    <a:lumMod val="40000"/>
                    <a:lumOff val="60000"/>
                  </a:schemeClr>
                </a:solidFill>
                <a:effectLst/>
              </a:rPr>
              <a:t>巧用描写</a:t>
            </a:r>
            <a:r>
              <a:rPr lang="en-US" altLang="zh-CN" sz="2800" b="1" cap="none" spc="0" dirty="0">
                <a:ln w="22225">
                  <a:solidFill>
                    <a:schemeClr val="accent2"/>
                  </a:solidFill>
                  <a:prstDash val="solid"/>
                </a:ln>
                <a:solidFill>
                  <a:schemeClr val="accent2">
                    <a:lumMod val="40000"/>
                    <a:lumOff val="60000"/>
                  </a:schemeClr>
                </a:solidFill>
                <a:effectLst/>
              </a:rPr>
              <a:t>: </a:t>
            </a:r>
            <a:r>
              <a:rPr lang="zh-CN" altLang="en-US" sz="2800" b="1" dirty="0">
                <a:ln w="22225">
                  <a:solidFill>
                    <a:schemeClr val="accent2"/>
                  </a:solidFill>
                  <a:prstDash val="solid"/>
                </a:ln>
                <a:solidFill>
                  <a:schemeClr val="accent2">
                    <a:lumMod val="40000"/>
                    <a:lumOff val="60000"/>
                  </a:schemeClr>
                </a:solidFill>
              </a:rPr>
              <a:t>读后续写主要涉及</a:t>
            </a:r>
            <a:r>
              <a:rPr lang="zh-CN" altLang="en-US" sz="2800" b="1" cap="none" spc="0" dirty="0">
                <a:ln w="22225">
                  <a:solidFill>
                    <a:schemeClr val="accent2"/>
                  </a:solidFill>
                  <a:prstDash val="solid"/>
                </a:ln>
                <a:solidFill>
                  <a:schemeClr val="accent2">
                    <a:lumMod val="40000"/>
                    <a:lumOff val="60000"/>
                  </a:schemeClr>
                </a:solidFill>
                <a:effectLst/>
              </a:rPr>
              <a:t>动作描写、环境描写、情感描写</a:t>
            </a:r>
            <a:r>
              <a:rPr lang="zh-CN" altLang="en-US" sz="2800" b="1" dirty="0">
                <a:ln w="22225">
                  <a:solidFill>
                    <a:schemeClr val="accent2"/>
                  </a:solidFill>
                  <a:prstDash val="solid"/>
                </a:ln>
                <a:solidFill>
                  <a:schemeClr val="accent2">
                    <a:lumMod val="40000"/>
                    <a:lumOff val="60000"/>
                  </a:schemeClr>
                </a:solidFill>
              </a:rPr>
              <a:t>和对话描写</a:t>
            </a:r>
            <a:r>
              <a:rPr lang="zh-CN" altLang="en-US" sz="2800" b="1" cap="none" spc="0" dirty="0">
                <a:ln w="22225">
                  <a:solidFill>
                    <a:schemeClr val="accent2"/>
                  </a:solidFill>
                  <a:prstDash val="solid"/>
                </a:ln>
                <a:solidFill>
                  <a:schemeClr val="accent2">
                    <a:lumMod val="40000"/>
                    <a:lumOff val="60000"/>
                  </a:schemeClr>
                </a:solidFill>
                <a:effectLst/>
              </a:rPr>
              <a:t>。在续写中描写的运用不仅可以衬托人物的内心世界，而且可以让你的语言充满满满的画面感。</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09955" y="5244126"/>
            <a:ext cx="1546577" cy="1469248"/>
          </a:xfrm>
          <a:prstGeom prst="rect">
            <a:avLst/>
          </a:prstGeom>
        </p:spPr>
      </p:pic>
      <p:sp>
        <p:nvSpPr>
          <p:cNvPr id="20" name="文本框 19"/>
          <p:cNvSpPr txBox="1"/>
          <p:nvPr/>
        </p:nvSpPr>
        <p:spPr>
          <a:xfrm>
            <a:off x="979495" y="1680771"/>
            <a:ext cx="9112419" cy="4524315"/>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 All possible means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have been tried to pull my head from the pumpkin, but to no avail(</a:t>
            </a:r>
            <a:r>
              <a:rPr lang="zh-CN" altLang="en-US"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徒劳无功</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I was seized with remorse, anxiously stamping my foot .With time ticking by, I had trouble breathing, feeling dizzy owing to a lack of oxygen. I had no choice but to turn to my family. Seeing my awkwardness, my brother, John,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manage</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d to crack my pumpkin open with his pumpkin. In a flash, I felt my head was as light as a feather. I was on the top of the world. My mom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grinned from ear to ear,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filming the whole embarrassing moment. 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dad</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uttered with humor, “You get the biggest pumpkin, and your brother get the hardest one. You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are both winners</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Everyone in the room laughed his head off.</a:t>
            </a:r>
            <a:endParaRPr lang="zh-CN" altLang="en-US"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1" name="直接连接符 20"/>
          <p:cNvCxnSpPr/>
          <p:nvPr/>
        </p:nvCxnSpPr>
        <p:spPr>
          <a:xfrm>
            <a:off x="6897511" y="3236084"/>
            <a:ext cx="28786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979495" y="3569106"/>
            <a:ext cx="55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799689" y="5375328"/>
            <a:ext cx="112324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79495" y="5736573"/>
            <a:ext cx="894343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033117" y="6109106"/>
            <a:ext cx="10553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415822" y="6109106"/>
            <a:ext cx="5458178" cy="243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4318000" y="4291596"/>
            <a:ext cx="51759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577644" y="5014084"/>
            <a:ext cx="50969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033117" y="5375328"/>
            <a:ext cx="39622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对话气泡: 椭圆形 39"/>
          <p:cNvSpPr/>
          <p:nvPr/>
        </p:nvSpPr>
        <p:spPr>
          <a:xfrm>
            <a:off x="7062938" y="1888858"/>
            <a:ext cx="2298373" cy="91645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动作描写</a:t>
            </a:r>
            <a:endParaRPr lang="zh-CN" altLang="en-US" sz="2800" dirty="0">
              <a:solidFill>
                <a:schemeClr val="tx1"/>
              </a:solidFill>
            </a:endParaRPr>
          </a:p>
        </p:txBody>
      </p:sp>
      <p:sp>
        <p:nvSpPr>
          <p:cNvPr id="41" name="对话气泡: 椭圆形 40"/>
          <p:cNvSpPr/>
          <p:nvPr/>
        </p:nvSpPr>
        <p:spPr>
          <a:xfrm>
            <a:off x="5575627" y="3000580"/>
            <a:ext cx="2298373" cy="91645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动作描写</a:t>
            </a:r>
            <a:endParaRPr lang="zh-CN" altLang="en-US" sz="2800" dirty="0">
              <a:solidFill>
                <a:schemeClr val="tx1"/>
              </a:solidFill>
            </a:endParaRPr>
          </a:p>
        </p:txBody>
      </p:sp>
      <p:sp>
        <p:nvSpPr>
          <p:cNvPr id="42" name="对话气泡: 椭圆形 41"/>
          <p:cNvSpPr/>
          <p:nvPr/>
        </p:nvSpPr>
        <p:spPr>
          <a:xfrm>
            <a:off x="6684584" y="3816200"/>
            <a:ext cx="2298373" cy="91645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动作描写</a:t>
            </a:r>
            <a:endParaRPr lang="zh-CN" altLang="en-US" sz="2800" dirty="0">
              <a:solidFill>
                <a:schemeClr val="tx1"/>
              </a:solidFill>
            </a:endParaRPr>
          </a:p>
        </p:txBody>
      </p:sp>
      <p:sp>
        <p:nvSpPr>
          <p:cNvPr id="44" name="对话气泡: 椭圆形 43"/>
          <p:cNvSpPr/>
          <p:nvPr/>
        </p:nvSpPr>
        <p:spPr>
          <a:xfrm>
            <a:off x="4393388" y="4916883"/>
            <a:ext cx="2298373" cy="916454"/>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动作描写</a:t>
            </a:r>
            <a:endParaRPr lang="zh-CN" altLang="en-US" sz="2800" dirty="0">
              <a:solidFill>
                <a:schemeClr val="tx1"/>
              </a:solidFill>
            </a:endParaRPr>
          </a:p>
        </p:txBody>
      </p:sp>
      <p:sp>
        <p:nvSpPr>
          <p:cNvPr id="45" name="对话气泡: 椭圆形 44"/>
          <p:cNvSpPr/>
          <p:nvPr/>
        </p:nvSpPr>
        <p:spPr>
          <a:xfrm>
            <a:off x="1768272" y="4548159"/>
            <a:ext cx="2298373" cy="916454"/>
          </a:xfrm>
          <a:prstGeom prst="wedgeEllipse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对话描写</a:t>
            </a:r>
            <a:endParaRPr lang="zh-CN" altLang="en-US" sz="28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500" fill="hold"/>
                                        <p:tgtEl>
                                          <p:spTgt spid="42"/>
                                        </p:tgtEl>
                                        <p:attrNameLst>
                                          <p:attrName>ppt_x</p:attrName>
                                        </p:attrNameLst>
                                      </p:cBhvr>
                                      <p:tavLst>
                                        <p:tav tm="0">
                                          <p:val>
                                            <p:strVal val="#ppt_x"/>
                                          </p:val>
                                        </p:tav>
                                        <p:tav tm="100000">
                                          <p:val>
                                            <p:strVal val="#ppt_x"/>
                                          </p:val>
                                        </p:tav>
                                      </p:tavLst>
                                    </p:anim>
                                    <p:anim calcmode="lin" valueType="num">
                                      <p:cBhvr additive="base">
                                        <p:cTn id="54" dur="500" fill="hold"/>
                                        <p:tgtEl>
                                          <p:spTgt spid="4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7154" y="157764"/>
            <a:ext cx="10865557" cy="2246769"/>
          </a:xfrm>
          <a:prstGeom prst="rect">
            <a:avLst/>
          </a:prstGeom>
          <a:noFill/>
        </p:spPr>
        <p:txBody>
          <a:bodyPr wrap="square" lIns="91440" tIns="45720" rIns="91440" bIns="45720">
            <a:spAutoFit/>
          </a:bodyPr>
          <a:lstStyle/>
          <a:p>
            <a:r>
              <a:rPr lang="en-US" altLang="zh-CN" sz="2800" b="1" cap="none" spc="0" dirty="0">
                <a:ln w="22225">
                  <a:solidFill>
                    <a:schemeClr val="accent2"/>
                  </a:solidFill>
                  <a:prstDash val="solid"/>
                </a:ln>
                <a:solidFill>
                  <a:schemeClr val="accent2">
                    <a:lumMod val="40000"/>
                    <a:lumOff val="60000"/>
                  </a:schemeClr>
                </a:solidFill>
                <a:effectLst/>
              </a:rPr>
              <a:t>10.</a:t>
            </a:r>
            <a:r>
              <a:rPr lang="zh-CN" altLang="en-US" sz="2800" b="1" cap="none" spc="0" dirty="0">
                <a:ln w="22225">
                  <a:solidFill>
                    <a:schemeClr val="accent2"/>
                  </a:solidFill>
                  <a:prstDash val="solid"/>
                </a:ln>
                <a:solidFill>
                  <a:schemeClr val="accent2">
                    <a:lumMod val="40000"/>
                    <a:lumOff val="60000"/>
                  </a:schemeClr>
                </a:solidFill>
                <a:effectLst/>
              </a:rPr>
              <a:t>主题</a:t>
            </a:r>
            <a:r>
              <a:rPr lang="zh-CN" altLang="en-US" sz="2800" b="1" dirty="0">
                <a:ln w="22225">
                  <a:solidFill>
                    <a:schemeClr val="accent2"/>
                  </a:solidFill>
                  <a:prstDash val="solid"/>
                </a:ln>
                <a:solidFill>
                  <a:schemeClr val="accent2">
                    <a:lumMod val="40000"/>
                    <a:lumOff val="60000"/>
                  </a:schemeClr>
                </a:solidFill>
              </a:rPr>
              <a:t>升华：主题升华是十分重要的一部分。一般要写在结尾句，句式无需很复杂，但需要体现真善美。读后续写能否拿高分某种意义上说全在于立意，而立意又在于能否给出一个好的结尾。升华句可以是格言警句、歌词，也可以是自己组织的有立意升华的句子，只要和续写的主题保持一致就可。</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96978" y="3670147"/>
            <a:ext cx="1095022" cy="3187853"/>
          </a:xfrm>
          <a:prstGeom prst="rect">
            <a:avLst/>
          </a:prstGeom>
        </p:spPr>
      </p:pic>
      <p:sp>
        <p:nvSpPr>
          <p:cNvPr id="9" name="文本框 8"/>
          <p:cNvSpPr txBox="1"/>
          <p:nvPr/>
        </p:nvSpPr>
        <p:spPr>
          <a:xfrm>
            <a:off x="807154" y="2191310"/>
            <a:ext cx="9821334" cy="4524315"/>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That video was posted online the Monday before Halloween. It was unexpected that it should go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viral, attracted millions of followers and got a thousand and one likes. What’s even more humiliating for me was that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some naughty children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carved my embarrassing moment on their pumpkins. With the carved pumpkin on the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head</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and the ghost coat on the body,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they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knocked at the door on Halloween night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and shouting, “ Trick or treat! ” They sang and danced in front of my house.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The thought of the scene that they were delighted filled me with awkwardness. However,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told me it was I that brought happiness to them. Hearing this, my awkwardness gave way to my delight. I reckoned it deserved it if I could bring pleasure to others on the special festival. What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an unforgettable Halloween! </a:t>
            </a:r>
            <a:endParaRPr lang="zh-CN"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2" name="直接连接符 11"/>
          <p:cNvCxnSpPr/>
          <p:nvPr/>
        </p:nvCxnSpPr>
        <p:spPr>
          <a:xfrm flipV="1">
            <a:off x="2084555" y="6266902"/>
            <a:ext cx="842540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对话气泡: 椭圆形 12"/>
          <p:cNvSpPr/>
          <p:nvPr/>
        </p:nvSpPr>
        <p:spPr>
          <a:xfrm>
            <a:off x="4586988" y="3607379"/>
            <a:ext cx="5144034" cy="2246769"/>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chemeClr val="tx1"/>
                </a:solidFill>
              </a:rPr>
              <a:t>主题升华句：在这个特殊的节日，只要能给别人带来快乐，我认为这是值得的。</a:t>
            </a:r>
            <a:endParaRPr lang="zh-CN" altLang="en-US" sz="28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86933"/>
            <a:ext cx="2065866" cy="5571067"/>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5313" y="165553"/>
            <a:ext cx="1876687" cy="1810003"/>
          </a:xfrm>
          <a:prstGeom prst="rect">
            <a:avLst/>
          </a:prstGeom>
        </p:spPr>
      </p:pic>
      <p:sp>
        <p:nvSpPr>
          <p:cNvPr id="4" name="文本框 3"/>
          <p:cNvSpPr txBox="1"/>
          <p:nvPr/>
        </p:nvSpPr>
        <p:spPr>
          <a:xfrm>
            <a:off x="2562579" y="1187412"/>
            <a:ext cx="8322644" cy="4893647"/>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the outset, I had an egg on my face due to</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an awkward dilemma.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However, 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told me with pride that the video filmed by her was so popular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that  it attracted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millions of followers and received a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thousand and one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likes. Hearing the news, I almost laughed 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off. Never in my wildest dreams was it the video that made me become a web celebrity, which made my jaw drop. Everywhere I went, there were millions of followers, asking for my signature and taking photos with them, which made me float on air. It occurred to me that “</a:t>
            </a:r>
            <a:r>
              <a:rPr lang="en-US" altLang="zh-CN" sz="2400" b="0" i="0" dirty="0">
                <a:solidFill>
                  <a:srgbClr val="333333"/>
                </a:solidFill>
                <a:effectLst/>
                <a:latin typeface="Times New Roman" panose="02020603050405020304" pitchFamily="18" charset="0"/>
                <a:cs typeface="Times New Roman" panose="02020603050405020304" pitchFamily="18" charset="0"/>
              </a:rPr>
              <a:t>helping others” by accident at times will be happy, even if a trivial matter. </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5" name="直接连接符 4"/>
          <p:cNvCxnSpPr/>
          <p:nvPr/>
        </p:nvCxnSpPr>
        <p:spPr>
          <a:xfrm flipV="1">
            <a:off x="2662434" y="5670587"/>
            <a:ext cx="812293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096000" y="5260116"/>
            <a:ext cx="4007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对话气泡: 椭圆形 11"/>
          <p:cNvSpPr/>
          <p:nvPr/>
        </p:nvSpPr>
        <p:spPr>
          <a:xfrm>
            <a:off x="4959522" y="2502417"/>
            <a:ext cx="5144034" cy="2246769"/>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chemeClr val="tx1"/>
                </a:solidFill>
              </a:rPr>
              <a:t>主题升华句：有时无意间的帮助他人也是一种快乐，即使是一件微不足道的小事。</a:t>
            </a:r>
            <a:endParaRPr lang="zh-CN" altLang="en-US" sz="28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975556"/>
            <a:ext cx="2562578" cy="4882444"/>
          </a:xfrm>
          <a:prstGeom prst="rect">
            <a:avLst/>
          </a:prstGeom>
        </p:spPr>
      </p:pic>
      <p:sp>
        <p:nvSpPr>
          <p:cNvPr id="13" name="文本框 12"/>
          <p:cNvSpPr txBox="1"/>
          <p:nvPr/>
        </p:nvSpPr>
        <p:spPr>
          <a:xfrm>
            <a:off x="2664175" y="1158263"/>
            <a:ext cx="8624714" cy="4401205"/>
          </a:xfrm>
          <a:prstGeom prst="rect">
            <a:avLst/>
          </a:prstGeom>
          <a:noFill/>
        </p:spPr>
        <p:txBody>
          <a:bodyPr wrap="square">
            <a:spAutoFit/>
          </a:bodyPr>
          <a:lstStyle/>
          <a:p>
            <a:r>
              <a:rPr lang="zh-CN" altLang="en-US" sz="2800" dirty="0">
                <a:solidFill>
                  <a:srgbClr val="333333"/>
                </a:solidFill>
                <a:latin typeface="Times New Roman" panose="02020603050405020304" pitchFamily="18" charset="0"/>
                <a:cs typeface="Times New Roman" panose="02020603050405020304" pitchFamily="18" charset="0"/>
              </a:rPr>
              <a:t>        续写部分是故事发展的高潮，是需要学生发挥想象力充分地去创新和自我思想深度的</a:t>
            </a:r>
            <a:r>
              <a:rPr lang="zh-CN" altLang="en-US" sz="2800">
                <a:solidFill>
                  <a:srgbClr val="333333"/>
                </a:solidFill>
                <a:latin typeface="Times New Roman" panose="02020603050405020304" pitchFamily="18" charset="0"/>
                <a:cs typeface="Times New Roman" panose="02020603050405020304" pitchFamily="18" charset="0"/>
              </a:rPr>
              <a:t>挖掘，既要</a:t>
            </a:r>
            <a:r>
              <a:rPr lang="zh-CN" altLang="en-US" sz="2800" dirty="0">
                <a:solidFill>
                  <a:srgbClr val="333333"/>
                </a:solidFill>
                <a:latin typeface="Times New Roman" panose="02020603050405020304" pitchFamily="18" charset="0"/>
                <a:cs typeface="Times New Roman" panose="02020603050405020304" pitchFamily="18" charset="0"/>
              </a:rPr>
              <a:t>有独特</a:t>
            </a:r>
            <a:r>
              <a:rPr lang="zh-CN" altLang="en-US" sz="2800">
                <a:solidFill>
                  <a:srgbClr val="333333"/>
                </a:solidFill>
                <a:latin typeface="Times New Roman" panose="02020603050405020304" pitchFamily="18" charset="0"/>
                <a:cs typeface="Times New Roman" panose="02020603050405020304" pitchFamily="18" charset="0"/>
              </a:rPr>
              <a:t>的内容还要有思想上</a:t>
            </a:r>
            <a:r>
              <a:rPr lang="zh-CN" altLang="en-US" sz="2800" dirty="0">
                <a:solidFill>
                  <a:srgbClr val="333333"/>
                </a:solidFill>
                <a:latin typeface="Times New Roman" panose="02020603050405020304" pitchFamily="18" charset="0"/>
                <a:cs typeface="Times New Roman" panose="02020603050405020304" pitchFamily="18" charset="0"/>
              </a:rPr>
              <a:t>的升华。续写想要拿高分仅有故事情节是不够的，一定要在语言上多下功夫。要</a:t>
            </a:r>
            <a:r>
              <a:rPr lang="zh-CN" altLang="en-US" sz="2800" dirty="0"/>
              <a:t>从语言的丰富性，多样性，地道性，贴切性、时文性等多</a:t>
            </a:r>
            <a:r>
              <a:rPr lang="zh-CN" altLang="en-US" sz="2800"/>
              <a:t>方面去考虑。</a:t>
            </a:r>
            <a:r>
              <a:rPr lang="zh-CN" altLang="en-US" sz="2800" dirty="0"/>
              <a:t>建议同学们平时做好语言的积累让自己的续写语言鲜活、生动而且画面感十足；结尾要</a:t>
            </a:r>
            <a:r>
              <a:rPr lang="zh-CN" altLang="en-US" sz="2800"/>
              <a:t>有立意，读</a:t>
            </a:r>
            <a:r>
              <a:rPr lang="zh-CN" altLang="en-US" sz="2800" dirty="0"/>
              <a:t>后续写能否拿高分在某种程度上来说全在于立意，而立意又在于是否有个好结尾；还要注意感情线的贯穿。</a:t>
            </a:r>
            <a:endParaRPr lang="en-US" altLang="zh-CN" sz="2800" dirty="0"/>
          </a:p>
        </p:txBody>
      </p:sp>
      <p:sp>
        <p:nvSpPr>
          <p:cNvPr id="14" name="矩形 13"/>
          <p:cNvSpPr/>
          <p:nvPr/>
        </p:nvSpPr>
        <p:spPr>
          <a:xfrm>
            <a:off x="6132051" y="234933"/>
            <a:ext cx="1576072"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结语</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5" name="文本框 14"/>
          <p:cNvSpPr txBox="1"/>
          <p:nvPr/>
        </p:nvSpPr>
        <p:spPr>
          <a:xfrm>
            <a:off x="2449687" y="5545849"/>
            <a:ext cx="9053689" cy="1077218"/>
          </a:xfrm>
          <a:prstGeom prst="rect">
            <a:avLst/>
          </a:prstGeom>
          <a:noFill/>
        </p:spPr>
        <p:txBody>
          <a:bodyPr wrap="square" rtlCol="0">
            <a:spAutoFit/>
          </a:bodyPr>
          <a:lstStyle/>
          <a:p>
            <a:r>
              <a:rPr lang="zh-CN" altLang="en-US" sz="2800" dirty="0">
                <a:solidFill>
                  <a:srgbClr val="FF0000"/>
                </a:solidFill>
              </a:rPr>
              <a:t>      读后续写最好的攻克方法就是把</a:t>
            </a:r>
            <a:r>
              <a:rPr lang="en-US" altLang="zh-CN" sz="2800" dirty="0">
                <a:solidFill>
                  <a:srgbClr val="FF0000"/>
                </a:solidFill>
              </a:rPr>
              <a:t>1</a:t>
            </a:r>
            <a:r>
              <a:rPr lang="zh-CN" altLang="en-US" sz="2800" dirty="0">
                <a:solidFill>
                  <a:srgbClr val="FF0000"/>
                </a:solidFill>
              </a:rPr>
              <a:t>篇读后续写反复打磨</a:t>
            </a:r>
            <a:r>
              <a:rPr lang="en-US" altLang="zh-CN" sz="2800" dirty="0">
                <a:solidFill>
                  <a:srgbClr val="FF0000"/>
                </a:solidFill>
              </a:rPr>
              <a:t>100</a:t>
            </a:r>
            <a:r>
              <a:rPr lang="zh-CN" altLang="en-US" sz="2800" dirty="0">
                <a:solidFill>
                  <a:srgbClr val="FF0000"/>
                </a:solidFill>
              </a:rPr>
              <a:t>遍，那么你就</a:t>
            </a:r>
            <a:r>
              <a:rPr lang="zh-CN" altLang="en-US" sz="3600" b="1" dirty="0">
                <a:solidFill>
                  <a:srgbClr val="FF0000"/>
                </a:solidFill>
              </a:rPr>
              <a:t>化简成蝶</a:t>
            </a:r>
            <a:r>
              <a:rPr lang="zh-CN" altLang="en-US" sz="2800" dirty="0">
                <a:solidFill>
                  <a:srgbClr val="FF0000"/>
                </a:solidFill>
              </a:rPr>
              <a:t>了。</a:t>
            </a:r>
            <a:endParaRPr lang="zh-CN" altLang="en-US" sz="2800" dirty="0">
              <a:solidFill>
                <a:srgbClr val="FF0000"/>
              </a:solidFill>
            </a:endParaRPr>
          </a:p>
        </p:txBody>
      </p:sp>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00" y="331198"/>
            <a:ext cx="1876687" cy="181000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68580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52400" y="6701191"/>
            <a:ext cx="118872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0" y="0"/>
            <a:ext cx="12192000" cy="6858000"/>
            <a:chOff x="0" y="0"/>
            <a:chExt cx="12192000" cy="6858000"/>
          </a:xfrm>
        </p:grpSpPr>
        <p:cxnSp>
          <p:nvCxnSpPr>
            <p:cNvPr id="9" name="直接连接符 8"/>
            <p:cNvCxnSpPr/>
            <p:nvPr/>
          </p:nvCxnSpPr>
          <p:spPr>
            <a:xfrm>
              <a:off x="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0" y="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219200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52400" y="176082"/>
              <a:ext cx="1188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52400" y="176082"/>
              <a:ext cx="0" cy="6529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2028450" y="176082"/>
              <a:ext cx="11149" cy="6529517"/>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36106" y="1772711"/>
            <a:ext cx="6356187" cy="4124901"/>
          </a:xfrm>
          <a:prstGeom prst="rect">
            <a:avLst/>
          </a:prstGeom>
        </p:spPr>
      </p:pic>
      <p:grpSp>
        <p:nvGrpSpPr>
          <p:cNvPr id="13" name="组合 12"/>
          <p:cNvGrpSpPr/>
          <p:nvPr/>
        </p:nvGrpSpPr>
        <p:grpSpPr>
          <a:xfrm>
            <a:off x="110560" y="152401"/>
            <a:ext cx="11607194" cy="6627195"/>
            <a:chOff x="110560" y="152401"/>
            <a:chExt cx="11607194" cy="6627195"/>
          </a:xfrm>
        </p:grpSpPr>
        <p:sp>
          <p:nvSpPr>
            <p:cNvPr id="2" name="矩形 1"/>
            <p:cNvSpPr/>
            <p:nvPr/>
          </p:nvSpPr>
          <p:spPr>
            <a:xfrm>
              <a:off x="3184649" y="823980"/>
              <a:ext cx="8533105" cy="923330"/>
            </a:xfrm>
            <a:prstGeom prst="rect">
              <a:avLst/>
            </a:prstGeom>
            <a:noFill/>
            <a:effectLst>
              <a:glow rad="63500">
                <a:schemeClr val="accent4">
                  <a:satMod val="175000"/>
                  <a:alpha val="40000"/>
                </a:schemeClr>
              </a:glow>
            </a:effectLst>
          </p:spPr>
          <p:txBody>
            <a:bodyPr wrap="none" lIns="91440" tIns="45720" rIns="91440" bIns="45720">
              <a:prstTxWarp prst="textArchUp">
                <a:avLst/>
              </a:prstTxWarp>
              <a:spAutoFit/>
            </a:bodyPr>
            <a:lstStyle/>
            <a:p>
              <a:pPr algn="ctr"/>
              <a:r>
                <a:rPr lang="zh-CN" altLang="en-US" sz="5400" b="1" dirty="0">
                  <a:ln w="22225">
                    <a:solidFill>
                      <a:schemeClr val="accent2"/>
                    </a:solidFill>
                    <a:prstDash val="solid"/>
                  </a:ln>
                  <a:solidFill>
                    <a:schemeClr val="accent2">
                      <a:lumMod val="40000"/>
                      <a:lumOff val="60000"/>
                    </a:schemeClr>
                  </a:solidFill>
                </a:rPr>
                <a:t>愿所有的美好总会不期而遇</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60" y="1747310"/>
              <a:ext cx="3769130" cy="5032286"/>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04" y="152401"/>
              <a:ext cx="2392549" cy="133346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2844800" y="3691468"/>
            <a:ext cx="5621865" cy="711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331408" y="218064"/>
            <a:ext cx="4236858" cy="646331"/>
          </a:xfrm>
          <a:prstGeom prst="rect">
            <a:avLst/>
          </a:prstGeom>
        </p:spPr>
        <p:txBody>
          <a:bodyPr wrap="square">
            <a:spAutoFit/>
          </a:bodyPr>
          <a:lstStyle/>
          <a:p>
            <a:pPr algn="ctr">
              <a:defRPr/>
            </a:pPr>
            <a:r>
              <a:rPr lang="zh-CN" altLang="en-US" sz="3600" b="1" noProof="1">
                <a:solidFill>
                  <a:srgbClr val="FF0000"/>
                </a:solidFill>
                <a:latin typeface="黑体" panose="02010609060101010101" pitchFamily="49" charset="-122"/>
                <a:ea typeface="黑体" panose="02010609060101010101" pitchFamily="49" charset="-122"/>
                <a:sym typeface="+mn-ea"/>
              </a:rPr>
              <a:t>第</a:t>
            </a:r>
            <a:r>
              <a:rPr lang="en-US" altLang="zh-CN" sz="3600" b="1" noProof="1">
                <a:solidFill>
                  <a:srgbClr val="FF0000"/>
                </a:solidFill>
                <a:latin typeface="黑体" panose="02010609060101010101" pitchFamily="49" charset="-122"/>
                <a:ea typeface="黑体" panose="02010609060101010101" pitchFamily="49" charset="-122"/>
                <a:sym typeface="+mn-ea"/>
              </a:rPr>
              <a:t>5</a:t>
            </a:r>
            <a:r>
              <a:rPr lang="zh-CN" altLang="en-US" sz="3600" b="1" noProof="1">
                <a:solidFill>
                  <a:srgbClr val="FF0000"/>
                </a:solidFill>
                <a:latin typeface="黑体" panose="02010609060101010101" pitchFamily="49" charset="-122"/>
                <a:ea typeface="黑体" panose="02010609060101010101" pitchFamily="49" charset="-122"/>
                <a:sym typeface="+mn-ea"/>
              </a:rPr>
              <a:t>档作文评分原则</a:t>
            </a:r>
            <a:endParaRPr lang="en-US" altLang="zh-CN" sz="3600" b="1" dirty="0">
              <a:solidFill>
                <a:srgbClr val="FF0000"/>
              </a:solidFill>
              <a:latin typeface="黑体" panose="02010609060101010101" pitchFamily="49" charset="-122"/>
              <a:ea typeface="黑体" panose="02010609060101010101" pitchFamily="49" charset="-122"/>
            </a:endParaRPr>
          </a:p>
        </p:txBody>
      </p:sp>
      <p:sp>
        <p:nvSpPr>
          <p:cNvPr id="3" name="内容占位符 3"/>
          <p:cNvSpPr txBox="1">
            <a:spLocks noChangeArrowheads="1"/>
          </p:cNvSpPr>
          <p:nvPr/>
        </p:nvSpPr>
        <p:spPr>
          <a:xfrm>
            <a:off x="709189" y="1067728"/>
            <a:ext cx="9144000" cy="4761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zh-CN" altLang="zh-CN" dirty="0">
                <a:latin typeface="微软雅黑" panose="020B0503020204020204" pitchFamily="34" charset="-122"/>
                <a:ea typeface="微软雅黑" panose="020B0503020204020204" pitchFamily="34" charset="-122"/>
              </a:rPr>
              <a:t>本题总分为</a:t>
            </a:r>
            <a:r>
              <a:rPr lang="en-US" altLang="zh-CN" dirty="0">
                <a:latin typeface="微软雅黑" panose="020B0503020204020204" pitchFamily="34" charset="-122"/>
                <a:ea typeface="微软雅黑" panose="020B0503020204020204" pitchFamily="34" charset="-122"/>
              </a:rPr>
              <a:t>25</a:t>
            </a:r>
            <a:r>
              <a:rPr lang="zh-CN" altLang="zh-CN" dirty="0">
                <a:latin typeface="微软雅黑" panose="020B0503020204020204" pitchFamily="34" charset="-122"/>
                <a:ea typeface="微软雅黑" panose="020B0503020204020204" pitchFamily="34" charset="-122"/>
              </a:rPr>
              <a:t>分，</a:t>
            </a:r>
            <a:r>
              <a:rPr lang="zh-CN" altLang="en-US" dirty="0">
                <a:latin typeface="微软雅黑" panose="020B0503020204020204" pitchFamily="34" charset="-122"/>
                <a:ea typeface="微软雅黑" panose="020B0503020204020204" pitchFamily="34" charset="-122"/>
              </a:rPr>
              <a:t>分</a:t>
            </a:r>
            <a:r>
              <a:rPr lang="en-US" altLang="zh-CN" dirty="0">
                <a:latin typeface="微软雅黑" panose="020B0503020204020204" pitchFamily="34" charset="-122"/>
                <a:ea typeface="微软雅黑" panose="020B0503020204020204" pitchFamily="34" charset="-122"/>
              </a:rPr>
              <a:t>5</a:t>
            </a:r>
            <a:r>
              <a:rPr lang="zh-CN" altLang="zh-CN" dirty="0">
                <a:latin typeface="微软雅黑" panose="020B0503020204020204" pitchFamily="34" charset="-122"/>
                <a:ea typeface="微软雅黑" panose="020B0503020204020204" pitchFamily="34" charset="-122"/>
              </a:rPr>
              <a:t>个档次给分</a:t>
            </a:r>
            <a:endParaRPr lang="zh-CN" altLang="zh-CN" dirty="0">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nvGraphicFramePr>
        <p:xfrm>
          <a:off x="854837" y="1747261"/>
          <a:ext cx="10482326" cy="4892675"/>
        </p:xfrm>
        <a:graphic>
          <a:graphicData uri="http://schemas.openxmlformats.org/drawingml/2006/table">
            <a:tbl>
              <a:tblPr/>
              <a:tblGrid>
                <a:gridCol w="1954417"/>
                <a:gridCol w="8527909"/>
              </a:tblGrid>
              <a:tr h="4892675">
                <a:tc>
                  <a:txBody>
                    <a:bodyPr/>
                    <a:lstStyle/>
                    <a:p>
                      <a:pPr marL="0" marR="0" lvl="0" indent="0" algn="ctr" defTabSz="914400" rtl="0" eaLnBrk="1" fontAlgn="base" latinLnBrk="0" hangingPunct="1">
                        <a:lnSpc>
                          <a:spcPct val="200000"/>
                        </a:lnSpc>
                        <a:spcBef>
                          <a:spcPct val="0"/>
                        </a:spcBef>
                        <a:spcAft>
                          <a:spcPct val="0"/>
                        </a:spcAft>
                        <a:buClrTx/>
                        <a:buSzTx/>
                        <a:buFontTx/>
                        <a:buNone/>
                      </a:pPr>
                      <a:endPar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0" marR="0" lvl="0" indent="0" algn="ctr" defTabSz="914400" rtl="0" eaLnBrk="1" fontAlgn="base" latinLnBrk="0" hangingPunct="1">
                        <a:lnSpc>
                          <a:spcPct val="200000"/>
                        </a:lnSpc>
                        <a:spcBef>
                          <a:spcPct val="0"/>
                        </a:spcBef>
                        <a:spcAft>
                          <a:spcPct val="0"/>
                        </a:spcAft>
                        <a:buClrTx/>
                        <a:buSzTx/>
                        <a:buFontTx/>
                        <a:buNone/>
                      </a:pPr>
                      <a:r>
                        <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第五档</a:t>
                      </a:r>
                      <a:br>
                        <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br>
                      <a:r>
                        <a:rPr kumimoji="0" lang="en-US"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(21-25)</a:t>
                      </a:r>
                      <a:endParaRPr kumimoji="0" lang="en-US"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91443" marR="91443"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与所给短文融洽度高，与所提供各段落开头语衔接合理</a:t>
                      </a:r>
                      <a:r>
                        <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endPar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br>
                        <a:rPr kumimoji="0" lang="en-US"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br>
                      <a:r>
                        <a:rPr kumimoji="0" lang="en-US"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内</a:t>
                      </a:r>
                      <a:r>
                        <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容丰富，</a:t>
                      </a:r>
                      <a:r>
                        <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应用了5个以上短文中标出的关键词语。</a:t>
                      </a:r>
                      <a:endPar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br>
                        <a:rPr kumimoji="0" lang="en-US"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br>
                      <a:r>
                        <a:rPr kumimoji="0" lang="zh-CN" altLang="en-US" sz="2800" b="1" i="0" u="none" strike="noStrike" cap="none" normalizeH="0" baseline="0" dirty="0">
                          <a:ln>
                            <a:noFill/>
                          </a:ln>
                          <a:solidFill>
                            <a:schemeClr val="tx1"/>
                          </a:solidFill>
                          <a:effectLst/>
                          <a:latin typeface="Arial" panose="020B0604020202020204" pitchFamily="34" charset="0"/>
                          <a:ea typeface="+mn-ea"/>
                        </a:rPr>
                        <a:t>所使用语法结构和词汇丰富、准确， 可能有些错误，但完全不影响意义表达。</a:t>
                      </a:r>
                      <a:endParaRPr kumimoji="0" lang="zh-CN" altLang="en-US" sz="2800" b="1" i="0" u="none" strike="noStrike" cap="none" normalizeH="0" baseline="0" dirty="0">
                        <a:ln>
                          <a:noFill/>
                        </a:ln>
                        <a:solidFill>
                          <a:schemeClr val="tx1"/>
                        </a:solidFill>
                        <a:effectLst/>
                        <a:latin typeface="Arial" panose="020B0604020202020204" pitchFamily="34" charset="0"/>
                        <a:ea typeface="+mn-ea"/>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有效地使用了语句间的连接成分，使所</a:t>
                      </a:r>
                      <a:r>
                        <a:rPr kumimoji="0" 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续写短文结构紧凑</a:t>
                      </a:r>
                      <a:r>
                        <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endPar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91443" marR="91443"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对话气泡: 椭圆形 5"/>
          <p:cNvSpPr/>
          <p:nvPr/>
        </p:nvSpPr>
        <p:spPr>
          <a:xfrm>
            <a:off x="2844800" y="699911"/>
            <a:ext cx="6837185" cy="2729089"/>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很多学生在这里翻车！那么如何表达你的语言，让它丰满、生动、地道呢？这是我们今天学习的主题：如何使语言丰满且生动。</a:t>
            </a:r>
            <a:endParaRPr lang="zh-CN" altLang="en-US" sz="2800" dirty="0">
              <a:solidFill>
                <a:schemeClr val="tx1"/>
              </a:solidFill>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0442" y="4329518"/>
            <a:ext cx="2304092" cy="24844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1105" y="181957"/>
            <a:ext cx="11562347" cy="6494085"/>
          </a:xfrm>
          <a:prstGeom prst="rect">
            <a:avLst/>
          </a:prstGeom>
          <a:noFill/>
        </p:spPr>
        <p:txBody>
          <a:bodyPr wrap="square">
            <a:spAutoFit/>
          </a:bodyPr>
          <a:lstStyle/>
          <a:p>
            <a:pPr marL="0" marR="0" lvl="0" indent="408305"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读后续写（满分</a:t>
            </a:r>
            <a:r>
              <a:rPr kumimoji="0" lang="en-US" altLang="zh-CN" sz="28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25</a:t>
            </a:r>
            <a:r>
              <a:rPr kumimoji="0" lang="zh-CN" alt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8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408305"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阅读下面短文，根据所给情节进行续写，使之构成一个完整的故事。</a:t>
            </a:r>
            <a:endParaRPr kumimoji="0" lang="en-US" altLang="zh-CN"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408305" eaLnBrk="0" fontAlgn="base" hangingPunct="0">
              <a:spcBef>
                <a:spcPct val="0"/>
              </a:spcBef>
              <a:spcAft>
                <a:spcPct val="0"/>
              </a:spcAft>
            </a:pP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Pumpkin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南瓜</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carving at Halloween is a family tradition. We visit a local farm every October. In the pumpkin field, I compete with my three brothers and sister to seek out the biggest pumpkin. 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dad</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has a rule that we have to carry our pumpkins back home, and as the eldest child I have an advantage - I carried an 85-pounder back last year.</a:t>
            </a:r>
            <a:endPar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408305" eaLnBrk="0" fontAlgn="base" hangingPunct="0">
              <a:spcBef>
                <a:spcPct val="0"/>
              </a:spcBef>
              <a:spcAft>
                <a:spcPct val="0"/>
              </a:spcAft>
            </a:pP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This year, it was hard to tell whether my prize or the one chosen by my 14-year-old brother,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Jason</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was the winner. Unfortunately we forgot to weigh them before taking out their insides, but I was determined to prove my point. All of us were hard at work at the kitchen table, with 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filming the annual event. I'm unsure now why I thought forcing 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inside the pumpkin would settle the matter, but it seemed to make perfect sense at the time.</a:t>
            </a:r>
            <a:endPar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indent="408305" eaLnBrk="0" fontAlgn="base" hangingPunct="0">
              <a:spcBef>
                <a:spcPct val="0"/>
              </a:spcBef>
              <a:spcAft>
                <a:spcPct val="0"/>
              </a:spcAft>
            </a:pP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With the pumpkin resting on the table, hole uppermost, I bent over and pressed my head against the opening. At first I got jammed just above my eyes and then, as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I went on with my task</a:t>
            </a:r>
            <a:r>
              <a:rPr lang="zh-CN" altLang="en-US"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unwilling to quit</a:t>
            </a:r>
            <a:r>
              <a:rPr lang="zh-CN" altLang="en-US"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my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nose</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briefly prevented entry. Finally I </a:t>
            </a:r>
            <a:r>
              <a:rPr lang="en-US" altLang="zh-CN" sz="2400" u="sng"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managed</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to put my whole head into it</a:t>
            </a:r>
            <a:r>
              <a:rPr lang="zh-CN" altLang="en-US"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like a cork (</a:t>
            </a:r>
            <a:r>
              <a:rPr lang="zh-CN" altLang="en-US"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软木塞</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forced into a bottle.</a:t>
            </a:r>
            <a:r>
              <a:rPr lang="zh-CN" altLang="en-US"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I was able to straighten up with the huge pumpkin resting on my shoulders.</a:t>
            </a:r>
            <a:endPar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1105" y="402974"/>
            <a:ext cx="11165305" cy="6001643"/>
          </a:xfrm>
          <a:prstGeom prst="rect">
            <a:avLst/>
          </a:prstGeom>
          <a:noFill/>
        </p:spPr>
        <p:txBody>
          <a:bodyPr wrap="square">
            <a:spAutoFit/>
          </a:bodyPr>
          <a:lstStyle/>
          <a:p>
            <a:pPr lvl="0" indent="408305" algn="just"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My excitement was short-lived</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pumpkin was heavy. “I‘m going to set it down, now</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 said, and with Jason helping to </a:t>
            </a:r>
            <a:r>
              <a:rPr kumimoji="0" lang="en-US" altLang="zh-CN" sz="2400" b="0" i="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support</a:t>
            </a: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its weight, I bent back over the table to give it somewhere to </a:t>
            </a:r>
            <a:r>
              <a:rPr kumimoji="0" lang="en-US" altLang="zh-CN" sz="2400" b="0" i="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rest</a:t>
            </a: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It was only when I tried to remove my head that I realized getting out was going to be less straightforward than getting in. When I </a:t>
            </a:r>
            <a:r>
              <a:rPr kumimoji="0" lang="en-US" altLang="zh-CN" sz="2400" b="0" i="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pulled</a:t>
            </a: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hard. my nose got in the way. I got into a panic as I pressed firmly against the table and moved my head around trying to find the right angle. but it was no use.  “I can’t get it out! ” I shouted</a:t>
            </a:r>
            <a:r>
              <a:rPr kumimoji="0" lang="zh-CN" alt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my voice sounding unnaturally loud in the enclosed space.</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 ___________________</a:t>
            </a:r>
            <a:endPar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________________________________________________________________________________________________________________________________________________</a:t>
            </a:r>
            <a:endPar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a:t>
            </a:r>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____________________</a:t>
            </a:r>
            <a:endPar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________________________________________________________________________________________________________________________________________________</a:t>
            </a:r>
            <a:endPar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625538" y="4178303"/>
            <a:ext cx="2145357" cy="222631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9700" y="1123841"/>
            <a:ext cx="866273" cy="4524315"/>
          </a:xfrm>
          <a:prstGeom prst="rect">
            <a:avLst/>
          </a:prstGeom>
          <a:noFill/>
        </p:spPr>
        <p:txBody>
          <a:bodyPr wrap="square" rtlCol="0">
            <a:spAutoFit/>
          </a:bodyPr>
          <a:lstStyle/>
          <a:p>
            <a:r>
              <a:rPr lang="zh-CN" altLang="en-US" sz="3600" b="1" dirty="0">
                <a:solidFill>
                  <a:srgbClr val="FF0000"/>
                </a:solidFill>
              </a:rPr>
              <a:t>语</a:t>
            </a:r>
            <a:endParaRPr lang="en-US" altLang="zh-CN" sz="3600" b="1" dirty="0">
              <a:solidFill>
                <a:srgbClr val="FF0000"/>
              </a:solidFill>
            </a:endParaRPr>
          </a:p>
          <a:p>
            <a:r>
              <a:rPr lang="zh-CN" altLang="en-US" sz="3600" b="1" dirty="0">
                <a:solidFill>
                  <a:srgbClr val="FF0000"/>
                </a:solidFill>
              </a:rPr>
              <a:t>言</a:t>
            </a:r>
            <a:endParaRPr lang="en-US" altLang="zh-CN" sz="3600" b="1" dirty="0">
              <a:solidFill>
                <a:srgbClr val="FF0000"/>
              </a:solidFill>
            </a:endParaRPr>
          </a:p>
          <a:p>
            <a:r>
              <a:rPr lang="zh-CN" altLang="en-US" sz="3600" b="1" dirty="0">
                <a:solidFill>
                  <a:srgbClr val="FF0000"/>
                </a:solidFill>
              </a:rPr>
              <a:t>的构成和</a:t>
            </a:r>
            <a:endParaRPr lang="en-US" altLang="zh-CN" sz="3600" b="1" dirty="0">
              <a:solidFill>
                <a:srgbClr val="FF0000"/>
              </a:solidFill>
            </a:endParaRPr>
          </a:p>
          <a:p>
            <a:r>
              <a:rPr lang="zh-CN" altLang="en-US" sz="3600" b="1" dirty="0">
                <a:solidFill>
                  <a:srgbClr val="FF0000"/>
                </a:solidFill>
              </a:rPr>
              <a:t>提升</a:t>
            </a:r>
            <a:endParaRPr lang="zh-CN" altLang="en-US" sz="3600" b="1" dirty="0">
              <a:solidFill>
                <a:srgbClr val="FF0000"/>
              </a:solidFill>
            </a:endParaRPr>
          </a:p>
        </p:txBody>
      </p:sp>
      <p:sp>
        <p:nvSpPr>
          <p:cNvPr id="3" name="左大括号 2"/>
          <p:cNvSpPr/>
          <p:nvPr/>
        </p:nvSpPr>
        <p:spPr>
          <a:xfrm>
            <a:off x="1569032" y="699911"/>
            <a:ext cx="866273" cy="5486400"/>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矩形 13"/>
          <p:cNvSpPr/>
          <p:nvPr/>
        </p:nvSpPr>
        <p:spPr>
          <a:xfrm>
            <a:off x="2643642" y="405902"/>
            <a:ext cx="2964273"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1.</a:t>
            </a:r>
            <a:r>
              <a:rPr lang="zh-CN" altLang="en-US" sz="5400" b="1" cap="none" spc="0" dirty="0">
                <a:ln w="22225">
                  <a:solidFill>
                    <a:schemeClr val="accent2"/>
                  </a:solidFill>
                  <a:prstDash val="solid"/>
                </a:ln>
                <a:solidFill>
                  <a:schemeClr val="accent2">
                    <a:lumMod val="40000"/>
                    <a:lumOff val="60000"/>
                  </a:schemeClr>
                </a:solidFill>
                <a:effectLst/>
              </a:rPr>
              <a:t> 丰富性</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5" name="矩形 14"/>
          <p:cNvSpPr/>
          <p:nvPr/>
        </p:nvSpPr>
        <p:spPr>
          <a:xfrm>
            <a:off x="2643642" y="1708119"/>
            <a:ext cx="2964273"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2.</a:t>
            </a:r>
            <a:r>
              <a:rPr lang="zh-CN" altLang="en-US" sz="5400" b="1" dirty="0">
                <a:ln w="22225">
                  <a:solidFill>
                    <a:schemeClr val="accent2"/>
                  </a:solidFill>
                  <a:prstDash val="solid"/>
                </a:ln>
                <a:solidFill>
                  <a:schemeClr val="accent2">
                    <a:lumMod val="40000"/>
                    <a:lumOff val="60000"/>
                  </a:schemeClr>
                </a:solidFill>
              </a:rPr>
              <a:t> 多样</a:t>
            </a:r>
            <a:r>
              <a:rPr lang="zh-CN" altLang="en-US" sz="5400" b="1" cap="none" spc="0" dirty="0">
                <a:ln w="22225">
                  <a:solidFill>
                    <a:schemeClr val="accent2"/>
                  </a:solidFill>
                  <a:prstDash val="solid"/>
                </a:ln>
                <a:solidFill>
                  <a:schemeClr val="accent2">
                    <a:lumMod val="40000"/>
                    <a:lumOff val="60000"/>
                  </a:schemeClr>
                </a:solidFill>
                <a:effectLst/>
              </a:rPr>
              <a:t>性</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6" name="矩形 15"/>
          <p:cNvSpPr/>
          <p:nvPr/>
        </p:nvSpPr>
        <p:spPr>
          <a:xfrm>
            <a:off x="2722188" y="2924334"/>
            <a:ext cx="2807179"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3.</a:t>
            </a:r>
            <a:r>
              <a:rPr lang="zh-CN" altLang="en-US" sz="5400" b="1" dirty="0">
                <a:ln w="22225">
                  <a:solidFill>
                    <a:schemeClr val="accent2"/>
                  </a:solidFill>
                  <a:prstDash val="solid"/>
                </a:ln>
                <a:solidFill>
                  <a:schemeClr val="accent2">
                    <a:lumMod val="40000"/>
                    <a:lumOff val="60000"/>
                  </a:schemeClr>
                </a:solidFill>
              </a:rPr>
              <a:t>准确</a:t>
            </a:r>
            <a:r>
              <a:rPr lang="zh-CN" altLang="en-US" sz="5400" b="1" cap="none" spc="0" dirty="0">
                <a:ln w="22225">
                  <a:solidFill>
                    <a:schemeClr val="accent2"/>
                  </a:solidFill>
                  <a:prstDash val="solid"/>
                </a:ln>
                <a:solidFill>
                  <a:schemeClr val="accent2">
                    <a:lumMod val="40000"/>
                    <a:lumOff val="60000"/>
                  </a:schemeClr>
                </a:solidFill>
                <a:effectLst/>
              </a:rPr>
              <a:t>性</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7" name="矩形 16"/>
          <p:cNvSpPr/>
          <p:nvPr/>
        </p:nvSpPr>
        <p:spPr>
          <a:xfrm>
            <a:off x="2722188" y="4226551"/>
            <a:ext cx="2807179"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4.</a:t>
            </a:r>
            <a:r>
              <a:rPr lang="zh-CN" altLang="en-US" sz="5400" b="1" dirty="0">
                <a:ln w="22225">
                  <a:solidFill>
                    <a:schemeClr val="accent2"/>
                  </a:solidFill>
                  <a:prstDash val="solid"/>
                </a:ln>
                <a:solidFill>
                  <a:schemeClr val="accent2">
                    <a:lumMod val="40000"/>
                    <a:lumOff val="60000"/>
                  </a:schemeClr>
                </a:solidFill>
              </a:rPr>
              <a:t>地道</a:t>
            </a:r>
            <a:r>
              <a:rPr lang="zh-CN" altLang="en-US" sz="5400" b="1" cap="none" spc="0" dirty="0">
                <a:ln w="22225">
                  <a:solidFill>
                    <a:schemeClr val="accent2"/>
                  </a:solidFill>
                  <a:prstDash val="solid"/>
                </a:ln>
                <a:solidFill>
                  <a:schemeClr val="accent2">
                    <a:lumMod val="40000"/>
                    <a:lumOff val="60000"/>
                  </a:schemeClr>
                </a:solidFill>
                <a:effectLst/>
              </a:rPr>
              <a:t>性</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8" name="矩形 17"/>
          <p:cNvSpPr/>
          <p:nvPr/>
        </p:nvSpPr>
        <p:spPr>
          <a:xfrm>
            <a:off x="2800736" y="5528768"/>
            <a:ext cx="2807179"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5.</a:t>
            </a:r>
            <a:r>
              <a:rPr lang="zh-CN" altLang="en-US" sz="5400" b="1" dirty="0">
                <a:ln w="22225">
                  <a:solidFill>
                    <a:schemeClr val="accent2"/>
                  </a:solidFill>
                  <a:prstDash val="solid"/>
                </a:ln>
                <a:solidFill>
                  <a:schemeClr val="accent2">
                    <a:lumMod val="40000"/>
                    <a:lumOff val="60000"/>
                  </a:schemeClr>
                </a:solidFill>
              </a:rPr>
              <a:t>贴切</a:t>
            </a:r>
            <a:r>
              <a:rPr lang="zh-CN" altLang="en-US" sz="5400" b="1" cap="none" spc="0" dirty="0">
                <a:ln w="22225">
                  <a:solidFill>
                    <a:schemeClr val="accent2"/>
                  </a:solidFill>
                  <a:prstDash val="solid"/>
                </a:ln>
                <a:solidFill>
                  <a:schemeClr val="accent2">
                    <a:lumMod val="40000"/>
                    <a:lumOff val="60000"/>
                  </a:schemeClr>
                </a:solidFill>
                <a:effectLst/>
              </a:rPr>
              <a:t>性</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9" name="矩形 18"/>
          <p:cNvSpPr/>
          <p:nvPr/>
        </p:nvSpPr>
        <p:spPr>
          <a:xfrm>
            <a:off x="6821148" y="386013"/>
            <a:ext cx="2807179"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6.</a:t>
            </a:r>
            <a:r>
              <a:rPr lang="zh-CN" altLang="en-US" sz="5400" b="1" dirty="0">
                <a:ln w="22225">
                  <a:solidFill>
                    <a:schemeClr val="accent2"/>
                  </a:solidFill>
                  <a:prstDash val="solid"/>
                </a:ln>
                <a:solidFill>
                  <a:schemeClr val="accent2">
                    <a:lumMod val="40000"/>
                    <a:lumOff val="60000"/>
                  </a:schemeClr>
                </a:solidFill>
              </a:rPr>
              <a:t>鲜活</a:t>
            </a:r>
            <a:r>
              <a:rPr lang="zh-CN" altLang="en-US" sz="5400" b="1" cap="none" spc="0" dirty="0">
                <a:ln w="22225">
                  <a:solidFill>
                    <a:schemeClr val="accent2"/>
                  </a:solidFill>
                  <a:prstDash val="solid"/>
                </a:ln>
                <a:solidFill>
                  <a:schemeClr val="accent2">
                    <a:lumMod val="40000"/>
                    <a:lumOff val="60000"/>
                  </a:schemeClr>
                </a:solidFill>
                <a:effectLst/>
              </a:rPr>
              <a:t>性</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20" name="矩形 19"/>
          <p:cNvSpPr/>
          <p:nvPr/>
        </p:nvSpPr>
        <p:spPr>
          <a:xfrm>
            <a:off x="6821147" y="1688230"/>
            <a:ext cx="2807179"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7.</a:t>
            </a:r>
            <a:r>
              <a:rPr lang="zh-CN" altLang="en-US" sz="5400" b="1" dirty="0">
                <a:ln w="22225">
                  <a:solidFill>
                    <a:schemeClr val="accent2"/>
                  </a:solidFill>
                  <a:prstDash val="solid"/>
                </a:ln>
                <a:solidFill>
                  <a:schemeClr val="accent2">
                    <a:lumMod val="40000"/>
                    <a:lumOff val="60000"/>
                  </a:schemeClr>
                </a:solidFill>
              </a:rPr>
              <a:t>时文</a:t>
            </a:r>
            <a:r>
              <a:rPr lang="zh-CN" altLang="en-US" sz="5400" b="1" cap="none" spc="0" dirty="0">
                <a:ln w="22225">
                  <a:solidFill>
                    <a:schemeClr val="accent2"/>
                  </a:solidFill>
                  <a:prstDash val="solid"/>
                </a:ln>
                <a:solidFill>
                  <a:schemeClr val="accent2">
                    <a:lumMod val="40000"/>
                    <a:lumOff val="60000"/>
                  </a:schemeClr>
                </a:solidFill>
                <a:effectLst/>
              </a:rPr>
              <a:t>性</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21" name="矩形 20"/>
          <p:cNvSpPr/>
          <p:nvPr/>
        </p:nvSpPr>
        <p:spPr>
          <a:xfrm>
            <a:off x="6857036" y="2924334"/>
            <a:ext cx="2807179"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8.</a:t>
            </a:r>
            <a:r>
              <a:rPr lang="zh-CN" altLang="en-US" sz="5400" b="1" cap="none" spc="0" dirty="0">
                <a:ln w="22225">
                  <a:solidFill>
                    <a:schemeClr val="accent2"/>
                  </a:solidFill>
                  <a:prstDash val="solid"/>
                </a:ln>
                <a:solidFill>
                  <a:schemeClr val="accent2">
                    <a:lumMod val="40000"/>
                    <a:lumOff val="60000"/>
                  </a:schemeClr>
                </a:solidFill>
                <a:effectLst/>
              </a:rPr>
              <a:t>感情线</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22" name="矩形 21"/>
          <p:cNvSpPr/>
          <p:nvPr/>
        </p:nvSpPr>
        <p:spPr>
          <a:xfrm>
            <a:off x="6857036" y="4229989"/>
            <a:ext cx="3502882"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9.</a:t>
            </a:r>
            <a:r>
              <a:rPr lang="zh-CN" altLang="en-US" sz="5400" b="1" dirty="0">
                <a:ln w="22225">
                  <a:solidFill>
                    <a:schemeClr val="accent2"/>
                  </a:solidFill>
                  <a:prstDash val="solid"/>
                </a:ln>
                <a:solidFill>
                  <a:schemeClr val="accent2">
                    <a:lumMod val="40000"/>
                    <a:lumOff val="60000"/>
                  </a:schemeClr>
                </a:solidFill>
              </a:rPr>
              <a:t>运</a:t>
            </a:r>
            <a:r>
              <a:rPr lang="zh-CN" altLang="en-US" sz="5400" b="1" cap="none" spc="0" dirty="0">
                <a:ln w="22225">
                  <a:solidFill>
                    <a:schemeClr val="accent2"/>
                  </a:solidFill>
                  <a:prstDash val="solid"/>
                </a:ln>
                <a:solidFill>
                  <a:schemeClr val="accent2">
                    <a:lumMod val="40000"/>
                    <a:lumOff val="60000"/>
                  </a:schemeClr>
                </a:solidFill>
                <a:effectLst/>
              </a:rPr>
              <a:t>用描写</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23" name="矩形 22"/>
          <p:cNvSpPr/>
          <p:nvPr/>
        </p:nvSpPr>
        <p:spPr>
          <a:xfrm>
            <a:off x="6821147" y="5528768"/>
            <a:ext cx="3853940"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10.</a:t>
            </a:r>
            <a:r>
              <a:rPr lang="zh-CN" altLang="en-US" sz="5400" b="1" cap="none" spc="0" dirty="0">
                <a:ln w="22225">
                  <a:solidFill>
                    <a:schemeClr val="accent2"/>
                  </a:solidFill>
                  <a:prstDash val="solid"/>
                </a:ln>
                <a:solidFill>
                  <a:schemeClr val="accent2">
                    <a:lumMod val="40000"/>
                    <a:lumOff val="60000"/>
                  </a:schemeClr>
                </a:solidFill>
                <a:effectLst/>
              </a:rPr>
              <a:t>主题升华</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3225" b="16642"/>
          <a:stretch>
            <a:fillRect/>
          </a:stretch>
        </p:blipFill>
        <p:spPr>
          <a:xfrm>
            <a:off x="9915209" y="-175166"/>
            <a:ext cx="2276791" cy="40228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0208" y="131573"/>
            <a:ext cx="10300992" cy="2554545"/>
          </a:xfrm>
          <a:prstGeom prst="rect">
            <a:avLst/>
          </a:prstGeom>
          <a:noFill/>
        </p:spPr>
        <p:txBody>
          <a:bodyPr wrap="square" lIns="91440" tIns="45720" rIns="91440" bIns="45720">
            <a:spAutoFit/>
          </a:bodyPr>
          <a:lstStyle/>
          <a:p>
            <a:r>
              <a:rPr lang="en-US" altLang="zh-CN" sz="3200" b="1" cap="none" spc="0" dirty="0">
                <a:ln w="22225">
                  <a:solidFill>
                    <a:schemeClr val="accent2"/>
                  </a:solidFill>
                  <a:prstDash val="solid"/>
                </a:ln>
                <a:solidFill>
                  <a:schemeClr val="accent2">
                    <a:lumMod val="40000"/>
                    <a:lumOff val="60000"/>
                  </a:schemeClr>
                </a:solidFill>
                <a:effectLst/>
              </a:rPr>
              <a:t>1. </a:t>
            </a:r>
            <a:r>
              <a:rPr lang="zh-CN" altLang="en-US" sz="3200" b="1" cap="none" spc="0" dirty="0">
                <a:ln w="22225">
                  <a:solidFill>
                    <a:schemeClr val="accent2"/>
                  </a:solidFill>
                  <a:prstDash val="solid"/>
                </a:ln>
                <a:solidFill>
                  <a:schemeClr val="accent2">
                    <a:lumMod val="40000"/>
                    <a:lumOff val="60000"/>
                  </a:schemeClr>
                </a:solidFill>
                <a:effectLst/>
              </a:rPr>
              <a:t>丰富</a:t>
            </a:r>
            <a:r>
              <a:rPr lang="zh-CN" altLang="en-US" sz="3200" b="1" dirty="0">
                <a:ln w="22225">
                  <a:solidFill>
                    <a:schemeClr val="accent2"/>
                  </a:solidFill>
                  <a:prstDash val="solid"/>
                </a:ln>
                <a:solidFill>
                  <a:schemeClr val="accent2">
                    <a:lumMod val="40000"/>
                    <a:lumOff val="60000"/>
                  </a:schemeClr>
                </a:solidFill>
              </a:rPr>
              <a:t>性：指词汇和语法表达的丰富性。</a:t>
            </a:r>
            <a:r>
              <a:rPr lang="zh-CN" altLang="en-US" sz="3200" b="1" cap="none" spc="0" dirty="0">
                <a:ln w="22225">
                  <a:solidFill>
                    <a:schemeClr val="accent2"/>
                  </a:solidFill>
                  <a:prstDash val="solid"/>
                </a:ln>
                <a:solidFill>
                  <a:schemeClr val="accent2">
                    <a:lumMod val="40000"/>
                    <a:lumOff val="60000"/>
                  </a:schemeClr>
                </a:solidFill>
                <a:effectLst/>
              </a:rPr>
              <a:t>主要指词汇的使用、不同语法的表达和长难句的运用。词汇和语言的积累是提高读后续写能力的基础。学生只有脑中储备足够数量的词汇，才能保证在运用时随意支取，使</a:t>
            </a:r>
            <a:r>
              <a:rPr lang="zh-CN" altLang="en-US" sz="3200" b="1" dirty="0">
                <a:ln w="22225">
                  <a:solidFill>
                    <a:schemeClr val="accent2"/>
                  </a:solidFill>
                  <a:prstDash val="solid"/>
                </a:ln>
                <a:solidFill>
                  <a:schemeClr val="accent2">
                    <a:lumMod val="40000"/>
                    <a:lumOff val="60000"/>
                  </a:schemeClr>
                </a:solidFill>
              </a:rPr>
              <a:t>续写语言准确、地道、</a:t>
            </a:r>
            <a:r>
              <a:rPr lang="zh-CN" altLang="en-US" sz="3200" b="1" cap="none" spc="0" dirty="0">
                <a:ln w="22225">
                  <a:solidFill>
                    <a:schemeClr val="accent2"/>
                  </a:solidFill>
                  <a:prstDash val="solid"/>
                </a:ln>
                <a:solidFill>
                  <a:schemeClr val="accent2">
                    <a:lumMod val="40000"/>
                    <a:lumOff val="60000"/>
                  </a:schemeClr>
                </a:solidFill>
                <a:effectLst/>
              </a:rPr>
              <a:t>生动。</a:t>
            </a:r>
            <a:endParaRPr lang="en-US" altLang="zh-CN" sz="3200" b="1" cap="none" spc="0" dirty="0">
              <a:ln w="22225">
                <a:solidFill>
                  <a:schemeClr val="accent2"/>
                </a:solidFill>
                <a:prstDash val="solid"/>
              </a:ln>
              <a:solidFill>
                <a:schemeClr val="accent2">
                  <a:lumMod val="40000"/>
                  <a:lumOff val="60000"/>
                </a:schemeClr>
              </a:solidFill>
              <a:effectLst/>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21177" y="2894611"/>
            <a:ext cx="5949646" cy="2554544"/>
          </a:xfrm>
          <a:prstGeom prst="rect">
            <a:avLst/>
          </a:prstGeom>
        </p:spPr>
      </p:pic>
      <p:sp>
        <p:nvSpPr>
          <p:cNvPr id="5" name="文本框 4"/>
          <p:cNvSpPr txBox="1"/>
          <p:nvPr/>
        </p:nvSpPr>
        <p:spPr>
          <a:xfrm>
            <a:off x="2291644" y="5799910"/>
            <a:ext cx="7608711" cy="830997"/>
          </a:xfrm>
          <a:prstGeom prst="rect">
            <a:avLst/>
          </a:prstGeom>
          <a:noFill/>
        </p:spPr>
        <p:txBody>
          <a:bodyPr wrap="square">
            <a:spAutoFit/>
          </a:bodyPr>
          <a:lstStyle/>
          <a:p>
            <a:pPr algn="ctr"/>
            <a:r>
              <a:rPr lang="en-US" altLang="zh-CN" sz="4800" b="1" dirty="0">
                <a:ln w="22225">
                  <a:solidFill>
                    <a:schemeClr val="accent2"/>
                  </a:solidFill>
                  <a:prstDash val="solid"/>
                </a:ln>
                <a:solidFill>
                  <a:schemeClr val="accent5">
                    <a:lumMod val="60000"/>
                    <a:lumOff val="40000"/>
                  </a:schemeClr>
                </a:solidFill>
                <a:latin typeface="+mj-ea"/>
                <a:ea typeface="+mj-ea"/>
              </a:rPr>
              <a:t>(</a:t>
            </a:r>
            <a:r>
              <a:rPr lang="zh-CN" altLang="en-US" sz="4800" b="1" dirty="0">
                <a:ln w="22225">
                  <a:solidFill>
                    <a:schemeClr val="accent2"/>
                  </a:solidFill>
                  <a:prstDash val="solid"/>
                </a:ln>
                <a:solidFill>
                  <a:schemeClr val="accent5">
                    <a:lumMod val="60000"/>
                    <a:lumOff val="40000"/>
                  </a:schemeClr>
                </a:solidFill>
                <a:latin typeface="+mj-ea"/>
                <a:ea typeface="+mj-ea"/>
              </a:rPr>
              <a:t>以</a:t>
            </a:r>
            <a:r>
              <a:rPr lang="en-US" altLang="zh-CN" sz="4800" b="1" dirty="0">
                <a:ln w="22225">
                  <a:solidFill>
                    <a:schemeClr val="accent2"/>
                  </a:solidFill>
                  <a:prstDash val="solid"/>
                </a:ln>
                <a:solidFill>
                  <a:schemeClr val="accent5">
                    <a:lumMod val="60000"/>
                    <a:lumOff val="40000"/>
                  </a:schemeClr>
                </a:solidFill>
                <a:latin typeface="+mj-ea"/>
                <a:ea typeface="+mj-ea"/>
              </a:rPr>
              <a:t>2021.1</a:t>
            </a:r>
            <a:r>
              <a:rPr lang="zh-CN" altLang="en-US" sz="4800" b="1" dirty="0">
                <a:ln w="22225">
                  <a:solidFill>
                    <a:schemeClr val="accent2"/>
                  </a:solidFill>
                  <a:prstDash val="solid"/>
                </a:ln>
                <a:solidFill>
                  <a:schemeClr val="accent5">
                    <a:lumMod val="60000"/>
                    <a:lumOff val="40000"/>
                  </a:schemeClr>
                </a:solidFill>
                <a:latin typeface="+mj-ea"/>
                <a:ea typeface="+mj-ea"/>
              </a:rPr>
              <a:t>高考真题为例</a:t>
            </a:r>
            <a:r>
              <a:rPr lang="en-US" altLang="zh-CN" sz="4800" b="1" dirty="0">
                <a:ln w="22225">
                  <a:solidFill>
                    <a:schemeClr val="accent2"/>
                  </a:solidFill>
                  <a:prstDash val="solid"/>
                </a:ln>
                <a:solidFill>
                  <a:schemeClr val="accent5">
                    <a:lumMod val="60000"/>
                    <a:lumOff val="40000"/>
                  </a:schemeClr>
                </a:solidFill>
                <a:latin typeface="+mj-ea"/>
                <a:ea typeface="+mj-ea"/>
              </a:rPr>
              <a:t>)</a:t>
            </a:r>
            <a:endParaRPr lang="zh-CN" altLang="en-US" sz="48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033336" y="745191"/>
            <a:ext cx="8590547" cy="5632311"/>
          </a:xfrm>
          <a:prstGeom prst="rect">
            <a:avLst/>
          </a:prstGeom>
          <a:noFill/>
        </p:spPr>
        <p:txBody>
          <a:bodyPr wrap="square">
            <a:spAutoFit/>
          </a:bodyPr>
          <a:lstStyle/>
          <a:p>
            <a:pPr lvl="0" indent="0" algn="l" eaLnBrk="0" fontAlgn="base" hangingPunct="0">
              <a:spcBef>
                <a:spcPct val="0"/>
              </a:spcBef>
              <a:spcAft>
                <a:spcPct val="0"/>
              </a:spcAft>
            </a:pPr>
            <a:r>
              <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endParaRPr kumimoji="0" lang="en-US" altLang="zh-C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 </a:t>
            </a:r>
            <a:r>
              <a:rPr lang="en-US" altLang="zh-CN" sz="2400" dirty="0">
                <a:latin typeface="Times New Roman" panose="02020603050405020304" pitchFamily="18" charset="0"/>
                <a:cs typeface="Times New Roman" panose="02020603050405020304" pitchFamily="18" charset="0"/>
                <a:sym typeface="+mn-ea"/>
              </a:rPr>
              <a:t>Inch by inch, I worked my fingers to the bone to </a:t>
            </a:r>
            <a:r>
              <a:rPr lang="en-US" altLang="zh-CN" sz="2400" u="sng" dirty="0">
                <a:latin typeface="Times New Roman" panose="02020603050405020304" pitchFamily="18" charset="0"/>
                <a:cs typeface="Times New Roman" panose="02020603050405020304" pitchFamily="18" charset="0"/>
                <a:sym typeface="+mn-ea"/>
              </a:rPr>
              <a:t>pull</a:t>
            </a:r>
            <a:r>
              <a:rPr lang="en-US" altLang="zh-CN" sz="2400" dirty="0">
                <a:latin typeface="Times New Roman" panose="02020603050405020304" pitchFamily="18" charset="0"/>
                <a:cs typeface="Times New Roman" panose="02020603050405020304" pitchFamily="18" charset="0"/>
                <a:sym typeface="+mn-ea"/>
              </a:rPr>
              <a:t> </a:t>
            </a:r>
            <a:endParaRPr lang="en-US" altLang="zh-CN" sz="2400" dirty="0">
              <a:latin typeface="Times New Roman" panose="02020603050405020304" pitchFamily="18" charset="0"/>
              <a:cs typeface="Times New Roman" panose="02020603050405020304" pitchFamily="18" charset="0"/>
              <a:sym typeface="+mn-ea"/>
            </a:endParaRPr>
          </a:p>
          <a:p>
            <a:r>
              <a:rPr lang="en-US" altLang="zh-CN" sz="2400" dirty="0">
                <a:latin typeface="Times New Roman" panose="02020603050405020304" pitchFamily="18" charset="0"/>
                <a:cs typeface="Times New Roman" panose="02020603050405020304" pitchFamily="18" charset="0"/>
                <a:sym typeface="+mn-ea"/>
              </a:rPr>
              <a:t>the pumpkin up, but in vain. </a:t>
            </a:r>
            <a:r>
              <a:rPr lang="en-US" altLang="zh-CN" sz="2400" b="0" i="0" dirty="0">
                <a:solidFill>
                  <a:srgbClr val="333333"/>
                </a:solidFill>
                <a:effectLst/>
                <a:latin typeface="Times New Roman" panose="02020603050405020304" pitchFamily="18" charset="0"/>
                <a:ea typeface="+mj-ea"/>
                <a:cs typeface="Times New Roman" panose="02020603050405020304" pitchFamily="18" charset="0"/>
              </a:rPr>
              <a:t>My brain didn’t work at that time.</a:t>
            </a:r>
            <a:endParaRPr lang="en-US" altLang="zh-CN" sz="2400" b="0" i="0" dirty="0">
              <a:solidFill>
                <a:srgbClr val="333333"/>
              </a:solidFill>
              <a:effectLst/>
              <a:latin typeface="Times New Roman" panose="02020603050405020304" pitchFamily="18" charset="0"/>
              <a:ea typeface="+mj-ea"/>
              <a:cs typeface="Times New Roman" panose="02020603050405020304" pitchFamily="18" charset="0"/>
            </a:endParaRPr>
          </a:p>
          <a:p>
            <a:r>
              <a:rPr lang="en-US" altLang="zh-CN" sz="2400" kern="0" dirty="0">
                <a:solidFill>
                  <a:sysClr val="windowText" lastClr="000000"/>
                </a:solidFill>
                <a:latin typeface="Times New Roman" panose="02020603050405020304" pitchFamily="18" charset="0"/>
                <a:cs typeface="Times New Roman" panose="02020603050405020304" pitchFamily="18" charset="0"/>
              </a:rPr>
              <a:t>I rued the day if only I hadn’t forced my head into the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pumpkin</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I had no choice but to turn to my family for help. My brother , </a:t>
            </a:r>
            <a:r>
              <a:rPr lang="en-US" altLang="zh-CN" sz="2400" u="sng" kern="0" dirty="0">
                <a:solidFill>
                  <a:sysClr val="windowText" lastClr="000000"/>
                </a:solidFill>
                <a:latin typeface="Times New Roman" panose="02020603050405020304" pitchFamily="18" charset="0"/>
                <a:cs typeface="Times New Roman" panose="02020603050405020304" pitchFamily="18" charset="0"/>
              </a:rPr>
              <a:t>John</a:t>
            </a:r>
            <a:r>
              <a:rPr lang="en-US" altLang="zh-CN" sz="2400" kern="0" dirty="0">
                <a:solidFill>
                  <a:sysClr val="windowText" lastClr="000000"/>
                </a:solidFill>
                <a:latin typeface="Times New Roman" panose="02020603050405020304" pitchFamily="18" charset="0"/>
                <a:cs typeface="Times New Roman" panose="02020603050405020304" pitchFamily="18" charset="0"/>
              </a:rPr>
              <a:t>, seized the pumpkin and pulled it over and over again, like a farmer </a:t>
            </a:r>
            <a:r>
              <a:rPr lang="en-US" altLang="zh-CN" sz="2400" dirty="0">
                <a:latin typeface="Times New Roman" panose="02020603050405020304" pitchFamily="18" charset="0"/>
                <a:cs typeface="Times New Roman" panose="02020603050405020304" pitchFamily="18" charset="0"/>
                <a:sym typeface="+mn-ea"/>
              </a:rPr>
              <a:t>pulling a carrot form his garden, </a:t>
            </a:r>
            <a:r>
              <a:rPr lang="en-US" altLang="zh-CN" sz="2400" kern="0" dirty="0">
                <a:solidFill>
                  <a:sysClr val="windowText" lastClr="000000"/>
                </a:solidFill>
                <a:latin typeface="Times New Roman" panose="02020603050405020304" pitchFamily="18" charset="0"/>
                <a:cs typeface="Times New Roman" panose="02020603050405020304" pitchFamily="18" charset="0"/>
              </a:rPr>
              <a:t>but still in vain. </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thrown into a world of  darkness and sank into despair. Just at that time, my </a:t>
            </a:r>
            <a:r>
              <a:rPr kumimoji="0" lang="en-US" altLang="zh-CN" sz="2400" b="0" u="sng"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dad</a:t>
            </a:r>
            <a:r>
              <a:rPr kumimoji="0" lang="en-US" altLang="zh-CN" sz="2400" b="0" u="none" strike="noStrike" kern="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went downstairs, seeing my embarrassment, grinning from ear to ear. He swooped a knife and </a:t>
            </a:r>
            <a:r>
              <a:rPr lang="en-US" altLang="zh-CN" sz="2400" dirty="0">
                <a:latin typeface="Times New Roman" panose="02020603050405020304" pitchFamily="18" charset="0"/>
                <a:cs typeface="Times New Roman" panose="02020603050405020304" pitchFamily="18" charset="0"/>
                <a:sym typeface="+mn-ea"/>
              </a:rPr>
              <a:t>pierced the pumpkin with care. The pumpkin was dissected in two. </a:t>
            </a:r>
            <a:r>
              <a:rPr lang="en-US" altLang="zh-CN" sz="2400" b="0" i="0" dirty="0">
                <a:effectLst/>
                <a:latin typeface="Times New Roman" panose="02020603050405020304" pitchFamily="18" charset="0"/>
                <a:ea typeface="微软雅黑" panose="020B0503020204020204" pitchFamily="34" charset="-122"/>
                <a:cs typeface="Times New Roman" panose="02020603050405020304" pitchFamily="18" charset="0"/>
              </a:rPr>
              <a:t>I was full of the joys of spring instantly my father took the pumpkin away form my head.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I felt the air much fresher than ever before. During the time, m</a:t>
            </a:r>
            <a:r>
              <a:rPr lang="en-US" altLang="zh-CN" sz="2400" b="0" i="0" dirty="0">
                <a:effectLst/>
                <a:latin typeface="Times New Roman" panose="02020603050405020304" pitchFamily="18" charset="0"/>
                <a:ea typeface="微软雅黑" panose="020B0503020204020204" pitchFamily="34" charset="-122"/>
                <a:cs typeface="Times New Roman" panose="02020603050405020304" pitchFamily="18" charset="0"/>
              </a:rPr>
              <a:t>y mom was constantly filming the whole moment.</a:t>
            </a:r>
            <a:endParaRPr lang="zh-CN" altLang="en-US" sz="2400"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15599" y="4565580"/>
            <a:ext cx="1772260" cy="229242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7" y="103819"/>
            <a:ext cx="1808170" cy="2398215"/>
          </a:xfrm>
          <a:prstGeom prst="rect">
            <a:avLst/>
          </a:prstGeom>
        </p:spPr>
      </p:pic>
      <p:cxnSp>
        <p:nvCxnSpPr>
          <p:cNvPr id="9" name="直接连接符 8"/>
          <p:cNvCxnSpPr/>
          <p:nvPr/>
        </p:nvCxnSpPr>
        <p:spPr>
          <a:xfrm>
            <a:off x="2033336" y="3302000"/>
            <a:ext cx="959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514091" y="4436533"/>
            <a:ext cx="11331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513114" y="4809067"/>
            <a:ext cx="11219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136443" y="4809067"/>
            <a:ext cx="959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923557" y="5181600"/>
            <a:ext cx="959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062226" y="5542844"/>
            <a:ext cx="11212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对话气泡: 椭圆形 15"/>
          <p:cNvSpPr/>
          <p:nvPr/>
        </p:nvSpPr>
        <p:spPr>
          <a:xfrm>
            <a:off x="1740493" y="1580037"/>
            <a:ext cx="2820887" cy="1303817"/>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seize</a:t>
            </a:r>
            <a:r>
              <a:rPr lang="zh-CN" altLang="en-US" sz="2400" dirty="0"/>
              <a:t>替换常用的</a:t>
            </a:r>
            <a:r>
              <a:rPr lang="en-US" altLang="zh-CN" sz="2400" dirty="0"/>
              <a:t>catch</a:t>
            </a:r>
            <a:endParaRPr lang="zh-CN" altLang="en-US" sz="2400" dirty="0"/>
          </a:p>
        </p:txBody>
      </p:sp>
      <p:sp>
        <p:nvSpPr>
          <p:cNvPr id="17" name="对话气泡: 椭圆形 16"/>
          <p:cNvSpPr/>
          <p:nvPr/>
        </p:nvSpPr>
        <p:spPr>
          <a:xfrm>
            <a:off x="2062226" y="2977797"/>
            <a:ext cx="2820887" cy="1448553"/>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swoop</a:t>
            </a:r>
            <a:r>
              <a:rPr lang="zh-CN" altLang="en-US" sz="2400" dirty="0"/>
              <a:t>替换常用的</a:t>
            </a:r>
            <a:r>
              <a:rPr lang="en-US" altLang="zh-CN" sz="2400" dirty="0"/>
              <a:t>catch/</a:t>
            </a:r>
            <a:r>
              <a:rPr lang="en-US" altLang="zh-CN" sz="2400" dirty="0" err="1"/>
              <a:t>grap</a:t>
            </a:r>
            <a:r>
              <a:rPr lang="zh-CN" altLang="en-US" sz="2400" dirty="0"/>
              <a:t>等</a:t>
            </a:r>
            <a:endParaRPr lang="zh-CN" altLang="en-US" sz="2400" dirty="0"/>
          </a:p>
        </p:txBody>
      </p:sp>
      <p:sp>
        <p:nvSpPr>
          <p:cNvPr id="18" name="对话气泡: 椭圆形 17"/>
          <p:cNvSpPr/>
          <p:nvPr/>
        </p:nvSpPr>
        <p:spPr>
          <a:xfrm>
            <a:off x="7213600" y="2648101"/>
            <a:ext cx="2820887" cy="1448553"/>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grin</a:t>
            </a:r>
            <a:r>
              <a:rPr lang="zh-CN" altLang="en-US" sz="2400" dirty="0"/>
              <a:t>替换常用的</a:t>
            </a:r>
            <a:r>
              <a:rPr lang="en-US" altLang="zh-CN" sz="2400" dirty="0"/>
              <a:t>laugh</a:t>
            </a:r>
            <a:endParaRPr lang="zh-CN" altLang="en-US" sz="2400" dirty="0"/>
          </a:p>
        </p:txBody>
      </p:sp>
      <p:sp>
        <p:nvSpPr>
          <p:cNvPr id="21" name="对话气泡: 椭圆形 20"/>
          <p:cNvSpPr/>
          <p:nvPr/>
        </p:nvSpPr>
        <p:spPr>
          <a:xfrm>
            <a:off x="4685556" y="2929731"/>
            <a:ext cx="2820887" cy="1448553"/>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pierce</a:t>
            </a:r>
            <a:r>
              <a:rPr lang="zh-CN" altLang="en-US" sz="2400" dirty="0"/>
              <a:t>替换常见的</a:t>
            </a:r>
            <a:r>
              <a:rPr lang="en-US" altLang="zh-CN" sz="2400" dirty="0"/>
              <a:t>stab</a:t>
            </a:r>
            <a:endParaRPr lang="zh-CN" altLang="en-US" sz="2400" dirty="0"/>
          </a:p>
        </p:txBody>
      </p:sp>
      <p:sp>
        <p:nvSpPr>
          <p:cNvPr id="22" name="对话气泡: 椭圆形 21"/>
          <p:cNvSpPr/>
          <p:nvPr/>
        </p:nvSpPr>
        <p:spPr>
          <a:xfrm>
            <a:off x="3353120" y="3429000"/>
            <a:ext cx="2820887" cy="1448553"/>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dissect</a:t>
            </a:r>
            <a:r>
              <a:rPr lang="zh-CN" altLang="en-US" sz="2400" dirty="0"/>
              <a:t>替换了常见的</a:t>
            </a:r>
            <a:r>
              <a:rPr lang="en-US" altLang="zh-CN" sz="2400" dirty="0"/>
              <a:t>divide</a:t>
            </a:r>
            <a:endParaRPr lang="zh-CN" altLang="en-US" sz="2400" dirty="0"/>
          </a:p>
        </p:txBody>
      </p:sp>
      <p:sp>
        <p:nvSpPr>
          <p:cNvPr id="23" name="对话气泡: 椭圆形 22"/>
          <p:cNvSpPr/>
          <p:nvPr/>
        </p:nvSpPr>
        <p:spPr>
          <a:xfrm>
            <a:off x="1663624" y="3750139"/>
            <a:ext cx="2820887" cy="1448553"/>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用</a:t>
            </a:r>
            <a:r>
              <a:rPr lang="en-US" altLang="zh-CN" sz="2400" dirty="0"/>
              <a:t>instantly</a:t>
            </a:r>
            <a:r>
              <a:rPr lang="zh-CN" altLang="en-US" sz="2400" dirty="0"/>
              <a:t>替换了常见的</a:t>
            </a:r>
            <a:r>
              <a:rPr lang="en-US" altLang="zh-CN" sz="2400" dirty="0"/>
              <a:t>as soon as</a:t>
            </a:r>
            <a:endParaRPr lang="zh-CN" altLang="en-US" sz="2400" dirty="0"/>
          </a:p>
        </p:txBody>
      </p:sp>
      <p:sp>
        <p:nvSpPr>
          <p:cNvPr id="24" name="矩形 23"/>
          <p:cNvSpPr/>
          <p:nvPr/>
        </p:nvSpPr>
        <p:spPr>
          <a:xfrm>
            <a:off x="4778744" y="65433"/>
            <a:ext cx="3663182"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词汇的运用</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heel(1)">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heel(1)">
                                      <p:cBhvr>
                                        <p:cTn id="38" dur="2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20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heel(1)">
                                      <p:cBhvr>
                                        <p:cTn id="53" dur="20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heel(1)">
                                      <p:cBhvr>
                                        <p:cTn id="5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P spid="22" grpId="0" animBg="1"/>
      <p:bldP spid="2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0</TotalTime>
  <Words>23749</Words>
  <Application>WPS 演示</Application>
  <PresentationFormat>宽屏</PresentationFormat>
  <Paragraphs>541</Paragraphs>
  <Slides>39</Slides>
  <Notes>38</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39</vt:i4>
      </vt:variant>
    </vt:vector>
  </HeadingPairs>
  <TitlesOfParts>
    <vt:vector size="55" baseType="lpstr">
      <vt:lpstr>Arial</vt:lpstr>
      <vt:lpstr>宋体</vt:lpstr>
      <vt:lpstr>Wingdings</vt:lpstr>
      <vt:lpstr>Times New Roman</vt:lpstr>
      <vt:lpstr>微软雅黑</vt:lpstr>
      <vt:lpstr>仿宋</vt:lpstr>
      <vt:lpstr>黑体</vt:lpstr>
      <vt:lpstr>等线</vt:lpstr>
      <vt:lpstr>Calibri</vt:lpstr>
      <vt:lpstr>Arial Unicode MS</vt:lpstr>
      <vt:lpstr>Calibri Light</vt:lpstr>
      <vt:lpstr>Calibri</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南山有谷堆</cp:lastModifiedBy>
  <cp:revision>551</cp:revision>
  <dcterms:created xsi:type="dcterms:W3CDTF">2020-03-12T06:15:00Z</dcterms:created>
  <dcterms:modified xsi:type="dcterms:W3CDTF">2021-03-24T06:10:32Z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