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21" r:id="rId3"/>
    <p:sldId id="297" r:id="rId4"/>
    <p:sldId id="275" r:id="rId5"/>
    <p:sldId id="276" r:id="rId6"/>
    <p:sldId id="257" r:id="rId7"/>
    <p:sldId id="277" r:id="rId8"/>
    <p:sldId id="279" r:id="rId9"/>
    <p:sldId id="281" r:id="rId10"/>
    <p:sldId id="282" r:id="rId11"/>
    <p:sldId id="280" r:id="rId12"/>
    <p:sldId id="289" r:id="rId13"/>
    <p:sldId id="291" r:id="rId14"/>
    <p:sldId id="290" r:id="rId15"/>
    <p:sldId id="293" r:id="rId16"/>
    <p:sldId id="294" r:id="rId17"/>
    <p:sldId id="258" r:id="rId18"/>
    <p:sldId id="259" r:id="rId19"/>
    <p:sldId id="295" r:id="rId20"/>
    <p:sldId id="30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3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12082818" cy="4030980"/>
          </a:xfrm>
          <a:prstGeom prst="rect">
            <a:avLst/>
          </a:prstGeom>
          <a:noFill/>
        </p:spPr>
        <p:txBody>
          <a:bodyPr wrap="square" rtlCol="0">
            <a:spAutoFit/>
          </a:bodyPr>
          <a:lstStyle/>
          <a:p>
            <a:pPr lvl="0" defTabSz="914400"/>
            <a:r>
              <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rPr>
              <a:t>Design the plot-- first sentence</a:t>
            </a:r>
            <a:r>
              <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rPr>
              <a:t>:</a:t>
            </a:r>
            <a:endPar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endParaRPr>
          </a:p>
          <a:p>
            <a:pPr algn="l"/>
            <a:r>
              <a:rPr lang="en-US" altLang="zh-CN" sz="2800">
                <a:latin typeface="Times New Roman" panose="02020603050405020304" charset="0"/>
                <a:cs typeface="Times New Roman" panose="02020603050405020304" charset="0"/>
                <a:sym typeface="+mn-ea"/>
              </a:rPr>
              <a:t>Paragraph1:</a:t>
            </a:r>
            <a:r>
              <a:rPr lang="en-US" altLang="zh-CN" sz="3200">
                <a:latin typeface="Times New Roman" panose="02020603050405020304" charset="0"/>
                <a:cs typeface="Times New Roman" panose="02020603050405020304" charset="0"/>
                <a:sym typeface="+mn-ea"/>
              </a:rPr>
              <a:t> </a:t>
            </a:r>
            <a:r>
              <a:rPr lang="zh-CN" altLang="en-US" sz="3200">
                <a:solidFill>
                  <a:srgbClr val="FF0000"/>
                </a:solidFill>
                <a:latin typeface="Times New Roman" panose="02020603050405020304" charset="0"/>
                <a:cs typeface="Times New Roman" panose="02020603050405020304" charset="0"/>
                <a:sym typeface="+mn-ea"/>
              </a:rPr>
              <a:t>However, Billy walked right up to them. </a:t>
            </a:r>
            <a:endParaRPr lang="zh-CN" altLang="en-US" sz="3200">
              <a:solidFill>
                <a:srgbClr val="FF0000"/>
              </a:solidFill>
              <a:latin typeface="Times New Roman" panose="02020603050405020304" charset="0"/>
              <a:cs typeface="Times New Roman" panose="02020603050405020304" charset="0"/>
              <a:sym typeface="+mn-ea"/>
            </a:endParaRPr>
          </a:p>
          <a:p>
            <a:pPr algn="l"/>
            <a:endParaRPr lang="zh-CN" altLang="en-US" sz="3200">
              <a:latin typeface="Times New Roman" panose="02020603050405020304" charset="0"/>
              <a:cs typeface="Times New Roman" panose="02020603050405020304" charset="0"/>
              <a:sym typeface="+mn-ea"/>
            </a:endParaRPr>
          </a:p>
          <a:p>
            <a:pPr algn="l"/>
            <a:endParaRPr lang="zh-CN" altLang="en-US" sz="3200">
              <a:latin typeface="Times New Roman" panose="02020603050405020304" charset="0"/>
              <a:cs typeface="Times New Roman" panose="02020603050405020304" charset="0"/>
              <a:sym typeface="+mn-ea"/>
            </a:endParaRPr>
          </a:p>
          <a:p>
            <a:pPr algn="l"/>
            <a:endParaRPr lang="zh-CN" altLang="en-US" sz="3200">
              <a:latin typeface="Times New Roman" panose="02020603050405020304" charset="0"/>
              <a:cs typeface="Times New Roman" panose="02020603050405020304" charset="0"/>
              <a:sym typeface="+mn-ea"/>
            </a:endParaRPr>
          </a:p>
          <a:p>
            <a:pPr algn="l"/>
            <a:endParaRPr lang="zh-CN" altLang="en-US" sz="3200">
              <a:latin typeface="Times New Roman" panose="02020603050405020304" charset="0"/>
              <a:cs typeface="Times New Roman" panose="02020603050405020304" charset="0"/>
              <a:sym typeface="+mn-ea"/>
            </a:endParaRPr>
          </a:p>
          <a:p>
            <a:pPr algn="l"/>
            <a:r>
              <a:rPr lang="en-US" altLang="zh-CN" sz="2800">
                <a:latin typeface="Times New Roman" panose="02020603050405020304" charset="0"/>
                <a:cs typeface="Times New Roman" panose="02020603050405020304" charset="0"/>
                <a:sym typeface="+mn-ea"/>
              </a:rPr>
              <a:t>Paragraph2:</a:t>
            </a:r>
            <a:r>
              <a:rPr lang="zh-CN" altLang="en-US" sz="3200">
                <a:solidFill>
                  <a:srgbClr val="FF0000"/>
                </a:solidFill>
                <a:latin typeface="Times New Roman" panose="02020603050405020304" charset="0"/>
                <a:cs typeface="Times New Roman" panose="02020603050405020304" charset="0"/>
                <a:sym typeface="+mn-ea"/>
              </a:rPr>
              <a:t>I witnessed the most beautiful heart working hard to save a life. </a:t>
            </a:r>
            <a:endParaRPr lang="zh-CN" altLang="en-US" sz="3200" b="1" kern="100" dirty="0">
              <a:solidFill>
                <a:srgbClr val="FF0000"/>
              </a:solidFill>
              <a:latin typeface="Times New Roman" panose="02020603050405020304" charset="0"/>
              <a:ea typeface="Arial Unicode MS" panose="020B0604020202020204" charset="-122"/>
              <a:cs typeface="Times New Roman" panose="02020603050405020304" charset="0"/>
              <a:sym typeface="+mn-ea"/>
            </a:endParaRPr>
          </a:p>
        </p:txBody>
      </p:sp>
      <p:sp>
        <p:nvSpPr>
          <p:cNvPr id="3" name="文本框 2"/>
          <p:cNvSpPr txBox="1"/>
          <p:nvPr/>
        </p:nvSpPr>
        <p:spPr>
          <a:xfrm>
            <a:off x="986790" y="1319530"/>
            <a:ext cx="11205845" cy="1568450"/>
          </a:xfrm>
          <a:prstGeom prst="rect">
            <a:avLst/>
          </a:prstGeom>
          <a:noFill/>
        </p:spPr>
        <p:txBody>
          <a:bodyPr wrap="square" rtlCol="0">
            <a:spAutoFit/>
          </a:bodyPr>
          <a:p>
            <a:pPr marL="457200" indent="-457200">
              <a:buFont typeface="Wingdings" panose="05000000000000000000" charset="0"/>
              <a:buChar char="Ø"/>
            </a:pPr>
            <a:r>
              <a:rPr lang="zh-CN" altLang="en-US" sz="3200">
                <a:latin typeface="Times New Roman" panose="02020603050405020304" charset="0"/>
                <a:ea typeface="华文宋体" panose="02010600040101010101" charset="-122"/>
                <a:cs typeface="Times New Roman" panose="02020603050405020304" charset="0"/>
                <a:sym typeface="+mn-ea"/>
              </a:rPr>
              <a:t>How did Billy feed the fawn?</a:t>
            </a:r>
            <a:endParaRPr lang="zh-CN" altLang="en-US" sz="32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zh-CN" altLang="en-US" sz="3200">
                <a:latin typeface="Times New Roman" panose="02020603050405020304" charset="0"/>
                <a:ea typeface="华文宋体" panose="02010600040101010101" charset="-122"/>
                <a:cs typeface="Times New Roman" panose="02020603050405020304" charset="0"/>
                <a:sym typeface="+mn-ea"/>
              </a:rPr>
              <a:t>How did the fawn react to Billy</a:t>
            </a:r>
            <a:r>
              <a:rPr lang="en-US" altLang="zh-CN" sz="3200">
                <a:latin typeface="Times New Roman" panose="02020603050405020304" charset="0"/>
                <a:ea typeface="华文宋体" panose="02010600040101010101" charset="-122"/>
                <a:cs typeface="Times New Roman" panose="02020603050405020304" charset="0"/>
                <a:sym typeface="+mn-ea"/>
              </a:rPr>
              <a:t>’</a:t>
            </a:r>
            <a:r>
              <a:rPr lang="zh-CN" altLang="en-US" sz="3200">
                <a:latin typeface="Times New Roman" panose="02020603050405020304" charset="0"/>
                <a:ea typeface="华文宋体" panose="02010600040101010101" charset="-122"/>
                <a:cs typeface="Times New Roman" panose="02020603050405020304" charset="0"/>
                <a:sym typeface="+mn-ea"/>
              </a:rPr>
              <a:t>s kindness and what did he do?</a:t>
            </a:r>
            <a:endParaRPr lang="zh-CN" altLang="en-US" sz="32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zh-CN" altLang="en-US" sz="3200">
                <a:latin typeface="Times New Roman" panose="02020603050405020304" charset="0"/>
                <a:ea typeface="华文宋体" panose="02010600040101010101" charset="-122"/>
                <a:cs typeface="Times New Roman" panose="02020603050405020304" charset="0"/>
                <a:sym typeface="+mn-ea"/>
              </a:rPr>
              <a:t>What did the mother deer do?</a:t>
            </a:r>
            <a:r>
              <a:rPr lang="en-US" altLang="zh-CN" sz="3200">
                <a:latin typeface="Times New Roman" panose="02020603050405020304" charset="0"/>
                <a:ea typeface="华文宋体" panose="02010600040101010101" charset="-122"/>
                <a:cs typeface="Times New Roman" panose="02020603050405020304" charset="0"/>
                <a:sym typeface="+mn-ea"/>
              </a:rPr>
              <a:t> </a:t>
            </a:r>
            <a:r>
              <a:rPr lang="en-US" altLang="zh-CN" sz="2800">
                <a:latin typeface="Times New Roman" panose="02020603050405020304" charset="0"/>
                <a:ea typeface="华文宋体" panose="02010600040101010101" charset="-122"/>
                <a:cs typeface="Times New Roman" panose="02020603050405020304" charset="0"/>
                <a:sym typeface="+mn-ea"/>
              </a:rPr>
              <a:t> </a:t>
            </a:r>
            <a:endParaRPr lang="zh-CN" altLang="en-US" sz="2800">
              <a:latin typeface="Times New Roman" panose="02020603050405020304" charset="0"/>
              <a:ea typeface="华文宋体" panose="02010600040101010101" charset="-122"/>
              <a:cs typeface="Times New Roman" panose="02020603050405020304" charset="0"/>
              <a:sym typeface="+mn-ea"/>
            </a:endParaRPr>
          </a:p>
        </p:txBody>
      </p:sp>
      <p:sp>
        <p:nvSpPr>
          <p:cNvPr id="4" name="文本框 3"/>
          <p:cNvSpPr txBox="1"/>
          <p:nvPr/>
        </p:nvSpPr>
        <p:spPr>
          <a:xfrm>
            <a:off x="986790" y="4070350"/>
            <a:ext cx="10003790" cy="1568450"/>
          </a:xfrm>
          <a:prstGeom prst="rect">
            <a:avLst/>
          </a:prstGeom>
          <a:noFill/>
        </p:spPr>
        <p:txBody>
          <a:bodyPr wrap="square" rtlCol="0">
            <a:spAutoFit/>
          </a:bodyPr>
          <a:p>
            <a:pPr marL="457200" indent="-457200">
              <a:buFont typeface="Wingdings" panose="05000000000000000000" charset="0"/>
              <a:buChar char="Ø"/>
            </a:pPr>
            <a:r>
              <a:rPr lang="zh-CN" altLang="en-US" sz="3200">
                <a:latin typeface="Times New Roman" panose="02020603050405020304" charset="0"/>
                <a:ea typeface="华文宋体" panose="02010600040101010101" charset="-122"/>
                <a:cs typeface="Times New Roman" panose="02020603050405020304" charset="0"/>
                <a:sym typeface="+mn-ea"/>
              </a:rPr>
              <a:t>What did I do after witnessing the whole thing?</a:t>
            </a:r>
            <a:endParaRPr lang="zh-CN" altLang="en-US" sz="32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zh-CN" altLang="en-US" sz="3200">
                <a:latin typeface="Times New Roman" panose="02020603050405020304" charset="0"/>
                <a:ea typeface="华文宋体" panose="02010600040101010101" charset="-122"/>
                <a:cs typeface="Times New Roman" panose="02020603050405020304" charset="0"/>
                <a:sym typeface="+mn-ea"/>
              </a:rPr>
              <a:t>H</a:t>
            </a:r>
            <a:r>
              <a:rPr lang="en-US" altLang="zh-CN" sz="3200">
                <a:latin typeface="Times New Roman" panose="02020603050405020304" charset="0"/>
                <a:ea typeface="华文宋体" panose="02010600040101010101" charset="-122"/>
                <a:cs typeface="Times New Roman" panose="02020603050405020304" charset="0"/>
                <a:sym typeface="+mn-ea"/>
              </a:rPr>
              <a:t>ow d</a:t>
            </a:r>
            <a:r>
              <a:rPr lang="zh-CN" altLang="en-US" sz="3200">
                <a:latin typeface="Times New Roman" panose="02020603050405020304" charset="0"/>
                <a:ea typeface="华文宋体" panose="02010600040101010101" charset="-122"/>
                <a:cs typeface="Times New Roman" panose="02020603050405020304" charset="0"/>
                <a:sym typeface="+mn-ea"/>
              </a:rPr>
              <a:t>id Billy </a:t>
            </a:r>
            <a:r>
              <a:rPr lang="en-US" altLang="zh-CN" sz="3200">
                <a:latin typeface="Times New Roman" panose="02020603050405020304" charset="0"/>
                <a:ea typeface="华文宋体" panose="02010600040101010101" charset="-122"/>
                <a:cs typeface="Times New Roman" panose="02020603050405020304" charset="0"/>
                <a:sym typeface="+mn-ea"/>
              </a:rPr>
              <a:t>react to my sudden appearance</a:t>
            </a:r>
            <a:r>
              <a:rPr lang="zh-CN" altLang="en-US" sz="3200">
                <a:latin typeface="Times New Roman" panose="02020603050405020304" charset="0"/>
                <a:ea typeface="华文宋体" panose="02010600040101010101" charset="-122"/>
                <a:cs typeface="Times New Roman" panose="02020603050405020304" charset="0"/>
                <a:sym typeface="+mn-ea"/>
              </a:rPr>
              <a:t>?</a:t>
            </a: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r>
              <a:rPr lang="zh-CN" altLang="en-US" sz="3200">
                <a:latin typeface="Times New Roman" panose="02020603050405020304" charset="0"/>
                <a:ea typeface="华文宋体" panose="02010600040101010101" charset="-122"/>
                <a:cs typeface="Times New Roman" panose="02020603050405020304" charset="0"/>
                <a:sym typeface="+mn-ea"/>
              </a:rPr>
              <a:t>What miracle happened?  (--rain)</a:t>
            </a:r>
            <a:endParaRPr lang="zh-CN" altLang="en-US" sz="3200">
              <a:latin typeface="Times New Roman" panose="02020603050405020304" charset="0"/>
              <a:ea typeface="华文宋体" panose="0201060004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linds(horizontal)">
                                      <p:cBhvr>
                                        <p:cTn id="18" dur="500"/>
                                        <p:tgtEl>
                                          <p:spTgt spid="4">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linds(horizontal)">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72" y="218"/>
            <a:ext cx="12082818" cy="1568450"/>
          </a:xfrm>
          <a:prstGeom prst="rect">
            <a:avLst/>
          </a:prstGeom>
          <a:noFill/>
        </p:spPr>
        <p:txBody>
          <a:bodyPr wrap="square" rtlCol="0">
            <a:spAutoFit/>
          </a:bodyPr>
          <a:lstStyle/>
          <a:p>
            <a:pPr lvl="0" defTabSz="914400"/>
            <a:r>
              <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rPr>
              <a:t>Design the plot-- first sentence</a:t>
            </a:r>
            <a:r>
              <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rPr>
              <a:t>:</a:t>
            </a:r>
            <a:endPar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endParaRPr>
          </a:p>
          <a:p>
            <a:pPr algn="l"/>
            <a:r>
              <a:rPr lang="en-US" altLang="zh-CN" sz="2800">
                <a:latin typeface="Times New Roman" panose="02020603050405020304" charset="0"/>
                <a:cs typeface="Times New Roman" panose="02020603050405020304" charset="0"/>
                <a:sym typeface="+mn-ea"/>
              </a:rPr>
              <a:t>Paragraph1:</a:t>
            </a:r>
            <a:r>
              <a:rPr lang="en-US" altLang="zh-CN" sz="3200">
                <a:latin typeface="Times New Roman" panose="02020603050405020304" charset="0"/>
                <a:cs typeface="Times New Roman" panose="02020603050405020304" charset="0"/>
                <a:sym typeface="+mn-ea"/>
              </a:rPr>
              <a:t> </a:t>
            </a:r>
            <a:r>
              <a:rPr lang="zh-CN" altLang="en-US" sz="3200">
                <a:solidFill>
                  <a:srgbClr val="FF0000"/>
                </a:solidFill>
                <a:latin typeface="Times New Roman" panose="02020603050405020304" charset="0"/>
                <a:cs typeface="Times New Roman" panose="02020603050405020304" charset="0"/>
                <a:sym typeface="+mn-ea"/>
              </a:rPr>
              <a:t>However, Billy walked right up to them. </a:t>
            </a:r>
            <a:endParaRPr lang="zh-CN" altLang="en-US" sz="3200">
              <a:solidFill>
                <a:srgbClr val="FF0000"/>
              </a:solidFill>
              <a:latin typeface="Times New Roman" panose="02020603050405020304" charset="0"/>
              <a:cs typeface="Times New Roman" panose="02020603050405020304" charset="0"/>
              <a:sym typeface="+mn-ea"/>
            </a:endParaRPr>
          </a:p>
          <a:p>
            <a:pPr algn="l"/>
            <a:endParaRPr lang="zh-CN" altLang="en-US" sz="3200" b="1" kern="100" dirty="0">
              <a:solidFill>
                <a:srgbClr val="FF0000"/>
              </a:solidFill>
              <a:latin typeface="Times New Roman" panose="02020603050405020304" charset="0"/>
              <a:ea typeface="Arial Unicode MS" panose="020B0604020202020204" charset="-122"/>
              <a:cs typeface="Times New Roman" panose="02020603050405020304" charset="0"/>
              <a:sym typeface="+mn-ea"/>
            </a:endParaRPr>
          </a:p>
        </p:txBody>
      </p:sp>
      <p:sp>
        <p:nvSpPr>
          <p:cNvPr id="3" name="文本框 2"/>
          <p:cNvSpPr txBox="1"/>
          <p:nvPr/>
        </p:nvSpPr>
        <p:spPr>
          <a:xfrm>
            <a:off x="168275" y="921385"/>
            <a:ext cx="12083415" cy="5446395"/>
          </a:xfrm>
          <a:prstGeom prst="rect">
            <a:avLst/>
          </a:prstGeom>
          <a:noFill/>
        </p:spPr>
        <p:txBody>
          <a:bodyPr wrap="square" rtlCol="0">
            <a:spAutoFit/>
          </a:bodyPr>
          <a:p>
            <a:pPr marL="457200" indent="-457200">
              <a:buFont typeface="Wingdings" panose="05000000000000000000" charset="0"/>
              <a:buChar char="Ø"/>
            </a:pPr>
            <a:r>
              <a:rPr lang="zh-CN" altLang="en-US" sz="3200">
                <a:latin typeface="Times New Roman" panose="02020603050405020304" charset="0"/>
                <a:ea typeface="华文宋体" panose="02010600040101010101" charset="-122"/>
                <a:cs typeface="Times New Roman" panose="02020603050405020304" charset="0"/>
                <a:sym typeface="+mn-ea"/>
              </a:rPr>
              <a:t>How did Billy feed the fawn?</a:t>
            </a: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zh-CN" altLang="en-US" sz="3200">
                <a:latin typeface="Times New Roman" panose="02020603050405020304" charset="0"/>
                <a:ea typeface="华文宋体" panose="02010600040101010101" charset="-122"/>
                <a:cs typeface="Times New Roman" panose="02020603050405020304" charset="0"/>
                <a:sym typeface="+mn-ea"/>
              </a:rPr>
              <a:t>How did the fawn react to Billy</a:t>
            </a:r>
            <a:r>
              <a:rPr lang="en-US" altLang="zh-CN" sz="3200">
                <a:latin typeface="Times New Roman" panose="02020603050405020304" charset="0"/>
                <a:ea typeface="华文宋体" panose="02010600040101010101" charset="-122"/>
                <a:cs typeface="Times New Roman" panose="02020603050405020304" charset="0"/>
                <a:sym typeface="+mn-ea"/>
              </a:rPr>
              <a:t>’</a:t>
            </a:r>
            <a:r>
              <a:rPr lang="zh-CN" altLang="en-US" sz="3200">
                <a:latin typeface="Times New Roman" panose="02020603050405020304" charset="0"/>
                <a:ea typeface="华文宋体" panose="02010600040101010101" charset="-122"/>
                <a:cs typeface="Times New Roman" panose="02020603050405020304" charset="0"/>
                <a:sym typeface="+mn-ea"/>
              </a:rPr>
              <a:t>s kindness and what did he do?</a:t>
            </a: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endParaRPr lang="zh-CN" altLang="en-US" sz="2800">
              <a:latin typeface="Times New Roman" panose="02020603050405020304" charset="0"/>
              <a:ea typeface="华文宋体" panose="02010600040101010101" charset="-122"/>
              <a:cs typeface="Times New Roman" panose="02020603050405020304" charset="0"/>
              <a:sym typeface="+mn-ea"/>
            </a:endParaRPr>
          </a:p>
        </p:txBody>
      </p:sp>
      <p:sp>
        <p:nvSpPr>
          <p:cNvPr id="5" name="文本框 4"/>
          <p:cNvSpPr txBox="1"/>
          <p:nvPr/>
        </p:nvSpPr>
        <p:spPr>
          <a:xfrm>
            <a:off x="377825" y="1427480"/>
            <a:ext cx="11759565" cy="18148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1.</a:t>
            </a:r>
            <a:r>
              <a:rPr lang="en-US" altLang="zh-CN" sz="2800" u="sng">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Billy</a:t>
            </a:r>
            <a:r>
              <a:rPr lang="en-US" altLang="zh-CN" sz="2800">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 carefully knelt by the </a:t>
            </a:r>
            <a:r>
              <a:rPr lang="en-US" altLang="zh-CN" sz="2800" u="sng">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fawn</a:t>
            </a:r>
            <a:r>
              <a:rPr lang="en-US" altLang="zh-CN" sz="2800">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’s side and carefully placed his </a:t>
            </a:r>
            <a:r>
              <a:rPr lang="en-US" altLang="zh-CN" sz="2800" u="sng">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cupped</a:t>
            </a:r>
            <a:r>
              <a:rPr lang="en-US" altLang="zh-CN" sz="2800">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 hands close to its mouth.</a:t>
            </a:r>
            <a:endParaRPr lang="en-US" altLang="zh-CN" sz="2800">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endParaRPr>
          </a:p>
          <a:p>
            <a:r>
              <a:rPr lang="en-US" altLang="zh-CN" sz="2800">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2.Cautiously, </a:t>
            </a:r>
            <a:r>
              <a:rPr lang="en-US" altLang="zh-CN" sz="2800" u="sng">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Billy </a:t>
            </a:r>
            <a:r>
              <a:rPr lang="en-US" altLang="zh-CN" sz="2800">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approached the poor </a:t>
            </a:r>
            <a:r>
              <a:rPr lang="en-US" altLang="zh-CN" sz="2800" u="sng">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fawn </a:t>
            </a:r>
            <a:r>
              <a:rPr lang="en-US" altLang="zh-CN" sz="2800">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and reached out his </a:t>
            </a:r>
            <a:r>
              <a:rPr lang="en-US" altLang="zh-CN" sz="2800" u="sng">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cupped </a:t>
            </a:r>
            <a:r>
              <a:rPr lang="en-US" altLang="zh-CN" sz="2800">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rPr>
              <a:t>hands, signalling the fawn to drink the water.</a:t>
            </a:r>
            <a:endParaRPr lang="en-US" altLang="zh-CN" sz="2800">
              <a:gradFill>
                <a:gsLst>
                  <a:gs pos="0">
                    <a:srgbClr val="23607C"/>
                  </a:gs>
                  <a:gs pos="100000">
                    <a:srgbClr val="0C364F"/>
                  </a:gs>
                </a:gsLst>
                <a:lin scaled="1"/>
              </a:gradFill>
              <a:latin typeface="Arial Unicode MS" panose="020B0604020202020204" charset="-122"/>
              <a:ea typeface="Arial Unicode MS" panose="020B0604020202020204" charset="-122"/>
              <a:cs typeface="Times New Roman" panose="02020603050405020304" charset="0"/>
              <a:sym typeface="+mn-ea"/>
            </a:endParaRPr>
          </a:p>
        </p:txBody>
      </p:sp>
      <p:sp>
        <p:nvSpPr>
          <p:cNvPr id="6" name="文本框 5"/>
          <p:cNvSpPr txBox="1"/>
          <p:nvPr/>
        </p:nvSpPr>
        <p:spPr>
          <a:xfrm>
            <a:off x="344170" y="4089400"/>
            <a:ext cx="11730990" cy="26765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sz="2800">
                <a:gradFill>
                  <a:gsLst>
                    <a:gs pos="0">
                      <a:srgbClr val="14CD68"/>
                    </a:gs>
                    <a:gs pos="100000">
                      <a:srgbClr val="0B6E38"/>
                    </a:gs>
                  </a:gsLst>
                  <a:lin scaled="0"/>
                </a:gradFill>
                <a:latin typeface="Times New Roman" panose="02020603050405020304" charset="0"/>
                <a:cs typeface="Times New Roman" panose="02020603050405020304" charset="0"/>
                <a:sym typeface="+mn-ea"/>
              </a:rPr>
              <a:t>1.</a:t>
            </a:r>
            <a:r>
              <a:rPr sz="2800">
                <a:gradFill>
                  <a:gsLst>
                    <a:gs pos="0">
                      <a:srgbClr val="14CD68"/>
                    </a:gs>
                    <a:gs pos="100000">
                      <a:srgbClr val="0B6E38"/>
                    </a:gs>
                  </a:gsLst>
                  <a:lin scaled="0"/>
                </a:gradFill>
                <a:latin typeface="Times New Roman" panose="02020603050405020304" charset="0"/>
                <a:cs typeface="Times New Roman" panose="02020603050405020304" charset="0"/>
                <a:sym typeface="+mn-ea"/>
              </a:rPr>
              <a:t>Instinctively, the fawn approached, stuck out his tongue and eagerly sucked every drop of water. Thirst satisfied, the fawn looked up at little Billy, licking his moistured lips</a:t>
            </a:r>
            <a:r>
              <a:rPr lang="en-US" sz="2800">
                <a:gradFill>
                  <a:gsLst>
                    <a:gs pos="0">
                      <a:srgbClr val="14CD68"/>
                    </a:gs>
                    <a:gs pos="100000">
                      <a:srgbClr val="0B6E38"/>
                    </a:gs>
                  </a:gsLst>
                  <a:lin scaled="0"/>
                </a:gradFill>
                <a:latin typeface="Times New Roman" panose="02020603050405020304" charset="0"/>
                <a:cs typeface="Times New Roman" panose="02020603050405020304" charset="0"/>
                <a:sym typeface="+mn-ea"/>
              </a:rPr>
              <a:t>, as if a sign of gratitude</a:t>
            </a:r>
            <a:r>
              <a:rPr sz="2800">
                <a:gradFill>
                  <a:gsLst>
                    <a:gs pos="0">
                      <a:srgbClr val="14CD68"/>
                    </a:gs>
                    <a:gs pos="100000">
                      <a:srgbClr val="0B6E38"/>
                    </a:gs>
                  </a:gsLst>
                  <a:lin scaled="0"/>
                </a:gradFill>
                <a:latin typeface="Times New Roman" panose="02020603050405020304" charset="0"/>
                <a:cs typeface="Times New Roman" panose="02020603050405020304" charset="0"/>
                <a:sym typeface="+mn-ea"/>
              </a:rPr>
              <a:t>.</a:t>
            </a:r>
            <a:endParaRPr sz="2800">
              <a:gradFill>
                <a:gsLst>
                  <a:gs pos="0">
                    <a:srgbClr val="14CD68"/>
                  </a:gs>
                  <a:gs pos="100000">
                    <a:srgbClr val="0B6E38"/>
                  </a:gs>
                </a:gsLst>
                <a:lin scaled="0"/>
              </a:gradFill>
              <a:latin typeface="Times New Roman" panose="02020603050405020304" charset="0"/>
              <a:cs typeface="Times New Roman" panose="02020603050405020304" charset="0"/>
              <a:sym typeface="+mn-ea"/>
            </a:endParaRPr>
          </a:p>
          <a:p>
            <a:r>
              <a:rPr lang="en-US" altLang="zh-CN" sz="2800">
                <a:gradFill>
                  <a:gsLst>
                    <a:gs pos="0">
                      <a:srgbClr val="14CD68"/>
                    </a:gs>
                    <a:gs pos="100000">
                      <a:srgbClr val="0B6E38"/>
                    </a:gs>
                  </a:gsLst>
                  <a:lin scaled="0"/>
                </a:gradFill>
                <a:latin typeface="Times New Roman" panose="02020603050405020304" charset="0"/>
                <a:cs typeface="Times New Roman" panose="02020603050405020304" charset="0"/>
                <a:sym typeface="+mn-ea"/>
              </a:rPr>
              <a:t>2.</a:t>
            </a:r>
            <a:r>
              <a:rPr lang="zh-CN" altLang="en-US" sz="2800">
                <a:gradFill>
                  <a:gsLst>
                    <a:gs pos="0">
                      <a:srgbClr val="14CD68"/>
                    </a:gs>
                    <a:gs pos="100000">
                      <a:srgbClr val="0B6E38"/>
                    </a:gs>
                  </a:gsLst>
                  <a:lin scaled="0"/>
                </a:gradFill>
                <a:latin typeface="Times New Roman" panose="02020603050405020304" charset="0"/>
                <a:cs typeface="Times New Roman" panose="02020603050405020304" charset="0"/>
                <a:sym typeface="+mn-ea"/>
              </a:rPr>
              <a:t>The fawn</a:t>
            </a:r>
            <a:r>
              <a:rPr lang="en-US" altLang="zh-CN" sz="2800">
                <a:gradFill>
                  <a:gsLst>
                    <a:gs pos="0">
                      <a:srgbClr val="14CD68"/>
                    </a:gs>
                    <a:gs pos="100000">
                      <a:srgbClr val="0B6E38"/>
                    </a:gs>
                  </a:gsLst>
                  <a:lin scaled="0"/>
                </a:gradFill>
                <a:latin typeface="Times New Roman" panose="02020603050405020304" charset="0"/>
                <a:cs typeface="Times New Roman" panose="02020603050405020304" charset="0"/>
                <a:sym typeface="+mn-ea"/>
              </a:rPr>
              <a:t>,</a:t>
            </a:r>
            <a:r>
              <a:rPr lang="zh-CN" altLang="en-US" sz="2800">
                <a:gradFill>
                  <a:gsLst>
                    <a:gs pos="0">
                      <a:srgbClr val="14CD68"/>
                    </a:gs>
                    <a:gs pos="100000">
                      <a:srgbClr val="0B6E38"/>
                    </a:gs>
                  </a:gsLst>
                  <a:lin scaled="0"/>
                </a:gradFill>
                <a:latin typeface="Times New Roman" panose="02020603050405020304" charset="0"/>
                <a:cs typeface="Times New Roman" panose="02020603050405020304" charset="0"/>
                <a:sym typeface="+mn-ea"/>
              </a:rPr>
              <a:t> suffering from dehydration and heat exhaustion lifted its head up with great efforts and eagerly lapped up the water </a:t>
            </a:r>
            <a:r>
              <a:rPr lang="zh-CN" altLang="en-US" sz="2800" u="sng">
                <a:gradFill>
                  <a:gsLst>
                    <a:gs pos="0">
                      <a:srgbClr val="14CD68"/>
                    </a:gs>
                    <a:gs pos="100000">
                      <a:srgbClr val="0B6E38"/>
                    </a:gs>
                  </a:gsLst>
                  <a:lin scaled="0"/>
                </a:gradFill>
                <a:latin typeface="Times New Roman" panose="02020603050405020304" charset="0"/>
                <a:cs typeface="Times New Roman" panose="02020603050405020304" charset="0"/>
                <a:sym typeface="+mn-ea"/>
              </a:rPr>
              <a:t>cupped </a:t>
            </a:r>
            <a:r>
              <a:rPr lang="zh-CN" altLang="en-US" sz="2800">
                <a:gradFill>
                  <a:gsLst>
                    <a:gs pos="0">
                      <a:srgbClr val="14CD68"/>
                    </a:gs>
                    <a:gs pos="100000">
                      <a:srgbClr val="0B6E38"/>
                    </a:gs>
                  </a:gsLst>
                  <a:lin scaled="0"/>
                </a:gradFill>
                <a:latin typeface="Times New Roman" panose="02020603050405020304" charset="0"/>
                <a:cs typeface="Times New Roman" panose="02020603050405020304" charset="0"/>
                <a:sym typeface="+mn-ea"/>
              </a:rPr>
              <a:t>in my beautiful boy</a:t>
            </a:r>
            <a:r>
              <a:rPr lang="en-US" altLang="zh-CN" sz="2800">
                <a:gradFill>
                  <a:gsLst>
                    <a:gs pos="0">
                      <a:srgbClr val="14CD68"/>
                    </a:gs>
                    <a:gs pos="100000">
                      <a:srgbClr val="0B6E38"/>
                    </a:gs>
                  </a:gsLst>
                  <a:lin scaled="0"/>
                </a:gradFill>
                <a:latin typeface="Times New Roman" panose="02020603050405020304" charset="0"/>
                <a:cs typeface="Times New Roman" panose="02020603050405020304" charset="0"/>
                <a:sym typeface="+mn-ea"/>
              </a:rPr>
              <a:t>’</a:t>
            </a:r>
            <a:r>
              <a:rPr lang="zh-CN" altLang="en-US" sz="2800">
                <a:gradFill>
                  <a:gsLst>
                    <a:gs pos="0">
                      <a:srgbClr val="14CD68"/>
                    </a:gs>
                    <a:gs pos="100000">
                      <a:srgbClr val="0B6E38"/>
                    </a:gs>
                  </a:gsLst>
                  <a:lin scaled="0"/>
                </a:gradFill>
                <a:latin typeface="Times New Roman" panose="02020603050405020304" charset="0"/>
                <a:cs typeface="Times New Roman" panose="02020603050405020304" charset="0"/>
                <a:sym typeface="+mn-ea"/>
              </a:rPr>
              <a:t>s hands.</a:t>
            </a:r>
            <a:endParaRPr lang="zh-CN" altLang="en-US" sz="2800">
              <a:gradFill>
                <a:gsLst>
                  <a:gs pos="0">
                    <a:srgbClr val="14CD68"/>
                  </a:gs>
                  <a:gs pos="100000">
                    <a:srgbClr val="0B6E38"/>
                  </a:gs>
                </a:gsLst>
                <a:lin scaled="0"/>
              </a:gra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linds(horizont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72" y="218"/>
            <a:ext cx="12082818" cy="1568450"/>
          </a:xfrm>
          <a:prstGeom prst="rect">
            <a:avLst/>
          </a:prstGeom>
          <a:noFill/>
        </p:spPr>
        <p:txBody>
          <a:bodyPr wrap="square" rtlCol="0">
            <a:spAutoFit/>
          </a:bodyPr>
          <a:lstStyle/>
          <a:p>
            <a:pPr lvl="0" defTabSz="914400"/>
            <a:r>
              <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rPr>
              <a:t>Design the plot-- first sentence</a:t>
            </a:r>
            <a:r>
              <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rPr>
              <a:t>:</a:t>
            </a:r>
            <a:endPar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endParaRPr>
          </a:p>
          <a:p>
            <a:pPr algn="l"/>
            <a:r>
              <a:rPr lang="en-US" altLang="zh-CN" sz="2800">
                <a:latin typeface="Times New Roman" panose="02020603050405020304" charset="0"/>
                <a:cs typeface="Times New Roman" panose="02020603050405020304" charset="0"/>
                <a:sym typeface="+mn-ea"/>
              </a:rPr>
              <a:t>Paragraph1:</a:t>
            </a:r>
            <a:r>
              <a:rPr lang="en-US" altLang="zh-CN" sz="3200">
                <a:latin typeface="Times New Roman" panose="02020603050405020304" charset="0"/>
                <a:cs typeface="Times New Roman" panose="02020603050405020304" charset="0"/>
                <a:sym typeface="+mn-ea"/>
              </a:rPr>
              <a:t> </a:t>
            </a:r>
            <a:r>
              <a:rPr lang="zh-CN" altLang="en-US" sz="3200">
                <a:solidFill>
                  <a:srgbClr val="FF0000"/>
                </a:solidFill>
                <a:latin typeface="Times New Roman" panose="02020603050405020304" charset="0"/>
                <a:cs typeface="Times New Roman" panose="02020603050405020304" charset="0"/>
                <a:sym typeface="+mn-ea"/>
              </a:rPr>
              <a:t>However, Billy walked right up to them. </a:t>
            </a:r>
            <a:endParaRPr lang="zh-CN" altLang="en-US" sz="3200">
              <a:solidFill>
                <a:srgbClr val="FF0000"/>
              </a:solidFill>
              <a:latin typeface="Times New Roman" panose="02020603050405020304" charset="0"/>
              <a:cs typeface="Times New Roman" panose="02020603050405020304" charset="0"/>
              <a:sym typeface="+mn-ea"/>
            </a:endParaRPr>
          </a:p>
          <a:p>
            <a:pPr algn="l"/>
            <a:endParaRPr lang="zh-CN" altLang="en-US" sz="3200" b="1" kern="100" dirty="0">
              <a:solidFill>
                <a:srgbClr val="FF0000"/>
              </a:solidFill>
              <a:latin typeface="Times New Roman" panose="02020603050405020304" charset="0"/>
              <a:ea typeface="Arial Unicode MS" panose="020B0604020202020204" charset="-122"/>
              <a:cs typeface="Times New Roman" panose="02020603050405020304" charset="0"/>
              <a:sym typeface="+mn-ea"/>
            </a:endParaRPr>
          </a:p>
        </p:txBody>
      </p:sp>
      <p:sp>
        <p:nvSpPr>
          <p:cNvPr id="3" name="文本框 2"/>
          <p:cNvSpPr txBox="1"/>
          <p:nvPr/>
        </p:nvSpPr>
        <p:spPr>
          <a:xfrm>
            <a:off x="168275" y="921385"/>
            <a:ext cx="12083415" cy="583565"/>
          </a:xfrm>
          <a:prstGeom prst="rect">
            <a:avLst/>
          </a:prstGeom>
          <a:noFill/>
        </p:spPr>
        <p:txBody>
          <a:bodyPr wrap="square" rtlCol="0">
            <a:spAutoFit/>
          </a:bodyPr>
          <a:p>
            <a:pPr marL="457200" indent="-457200">
              <a:buFont typeface="Wingdings" panose="05000000000000000000" charset="0"/>
              <a:buChar char="Ø"/>
            </a:pPr>
            <a:r>
              <a:rPr lang="zh-CN" altLang="en-US" sz="3200">
                <a:latin typeface="Times New Roman" panose="02020603050405020304" charset="0"/>
                <a:ea typeface="华文宋体" panose="02010600040101010101" charset="-122"/>
                <a:cs typeface="Times New Roman" panose="02020603050405020304" charset="0"/>
                <a:sym typeface="+mn-ea"/>
              </a:rPr>
              <a:t>What did the mother deer do?</a:t>
            </a:r>
            <a:r>
              <a:rPr lang="en-US" altLang="zh-CN" sz="3200">
                <a:latin typeface="Times New Roman" panose="02020603050405020304" charset="0"/>
                <a:ea typeface="华文宋体" panose="02010600040101010101" charset="-122"/>
                <a:cs typeface="Times New Roman" panose="02020603050405020304" charset="0"/>
                <a:sym typeface="+mn-ea"/>
              </a:rPr>
              <a:t> </a:t>
            </a:r>
            <a:r>
              <a:rPr lang="en-US" altLang="zh-CN" sz="2800">
                <a:latin typeface="Times New Roman" panose="02020603050405020304" charset="0"/>
                <a:ea typeface="华文宋体" panose="02010600040101010101" charset="-122"/>
                <a:cs typeface="Times New Roman" panose="02020603050405020304" charset="0"/>
                <a:sym typeface="+mn-ea"/>
              </a:rPr>
              <a:t> </a:t>
            </a:r>
            <a:endParaRPr lang="zh-CN" altLang="en-US" sz="2800">
              <a:latin typeface="Times New Roman" panose="02020603050405020304" charset="0"/>
              <a:ea typeface="华文宋体" panose="02010600040101010101" charset="-122"/>
              <a:cs typeface="Times New Roman" panose="02020603050405020304" charset="0"/>
              <a:sym typeface="+mn-ea"/>
            </a:endParaRPr>
          </a:p>
        </p:txBody>
      </p:sp>
      <p:sp>
        <p:nvSpPr>
          <p:cNvPr id="7" name="文本框 6"/>
          <p:cNvSpPr txBox="1"/>
          <p:nvPr/>
        </p:nvSpPr>
        <p:spPr>
          <a:xfrm>
            <a:off x="320040" y="1504950"/>
            <a:ext cx="11779885" cy="1383665"/>
          </a:xfrm>
          <a:prstGeom prst="rect">
            <a:avLst/>
          </a:prstGeom>
          <a:noFill/>
        </p:spPr>
        <p:txBody>
          <a:bodyPr wrap="square" rtlCol="0">
            <a:spAutoFit/>
          </a:bodyPr>
          <a:p>
            <a:r>
              <a:rPr lang="en-US" altLang="zh-CN" sz="2800">
                <a:solidFill>
                  <a:srgbClr val="0538F9"/>
                </a:solidFill>
                <a:latin typeface="Arial Unicode MS" panose="020B0604020202020204" charset="-122"/>
                <a:ea typeface="Arial Unicode MS" panose="020B0604020202020204" charset="-122"/>
                <a:cs typeface="Times New Roman" panose="02020603050405020304" charset="0"/>
                <a:sym typeface="+mn-ea"/>
              </a:rPr>
              <a:t>1.</a:t>
            </a:r>
            <a:r>
              <a:rPr lang="zh-CN" altLang="en-US" sz="2800">
                <a:solidFill>
                  <a:srgbClr val="0538F9"/>
                </a:solidFill>
                <a:latin typeface="Arial Unicode MS" panose="020B0604020202020204" charset="-122"/>
                <a:ea typeface="Arial Unicode MS" panose="020B0604020202020204" charset="-122"/>
                <a:cs typeface="Times New Roman" panose="02020603050405020304" charset="0"/>
                <a:sym typeface="+mn-ea"/>
              </a:rPr>
              <a:t>The mother deer stood by as if in guard.</a:t>
            </a:r>
            <a:endParaRPr lang="zh-CN" altLang="en-US" sz="2800">
              <a:solidFill>
                <a:srgbClr val="0538F9"/>
              </a:solidFill>
              <a:latin typeface="Arial Unicode MS" panose="020B0604020202020204" charset="-122"/>
              <a:ea typeface="Arial Unicode MS" panose="020B0604020202020204" charset="-122"/>
              <a:cs typeface="Times New Roman" panose="02020603050405020304" charset="0"/>
              <a:sym typeface="+mn-ea"/>
            </a:endParaRPr>
          </a:p>
          <a:p>
            <a:r>
              <a:rPr lang="en-US" altLang="zh-CN" sz="2800">
                <a:solidFill>
                  <a:srgbClr val="0538F9"/>
                </a:solidFill>
                <a:latin typeface="Arial Unicode MS" panose="020B0604020202020204" charset="-122"/>
                <a:ea typeface="Arial Unicode MS" panose="020B0604020202020204" charset="-122"/>
                <a:cs typeface="Times New Roman" panose="02020603050405020304" charset="0"/>
                <a:sym typeface="+mn-ea"/>
              </a:rPr>
              <a:t>2.</a:t>
            </a:r>
            <a:r>
              <a:rPr sz="2800">
                <a:solidFill>
                  <a:srgbClr val="0538F9"/>
                </a:solidFill>
                <a:latin typeface="Arial Unicode MS" panose="020B0604020202020204" charset="-122"/>
                <a:ea typeface="Arial Unicode MS" panose="020B0604020202020204" charset="-122"/>
                <a:cs typeface="Times New Roman" panose="02020603050405020304" charset="0"/>
                <a:sym typeface="+mn-ea"/>
              </a:rPr>
              <a:t>The mother deer, who had all the time been around, breathed a sigh of relief though she herself was so thirsty that her throat was burning </a:t>
            </a:r>
            <a:r>
              <a:rPr sz="2800" u="sng">
                <a:solidFill>
                  <a:srgbClr val="0538F9"/>
                </a:solidFill>
                <a:latin typeface="Arial Unicode MS" panose="020B0604020202020204" charset="-122"/>
                <a:ea typeface="Arial Unicode MS" panose="020B0604020202020204" charset="-122"/>
                <a:cs typeface="Times New Roman" panose="02020603050405020304" charset="0"/>
                <a:sym typeface="+mn-ea"/>
              </a:rPr>
              <a:t>dry</a:t>
            </a:r>
            <a:r>
              <a:rPr sz="2800">
                <a:solidFill>
                  <a:srgbClr val="0538F9"/>
                </a:solidFill>
                <a:latin typeface="Arial Unicode MS" panose="020B0604020202020204" charset="-122"/>
                <a:ea typeface="Arial Unicode MS" panose="020B0604020202020204" charset="-122"/>
                <a:cs typeface="Times New Roman" panose="02020603050405020304" charset="0"/>
                <a:sym typeface="+mn-ea"/>
              </a:rPr>
              <a:t>.</a:t>
            </a:r>
            <a:endParaRPr lang="zh-CN" altLang="en-US" sz="2800">
              <a:solidFill>
                <a:srgbClr val="0538F9"/>
              </a:solidFill>
              <a:latin typeface="Arial Unicode MS" panose="020B0604020202020204" charset="-122"/>
              <a:ea typeface="Arial Unicode MS" panose="020B0604020202020204" charset="-122"/>
              <a:cs typeface="Times New Roman" panose="02020603050405020304" charset="0"/>
              <a:sym typeface="+mn-ea"/>
            </a:endParaRPr>
          </a:p>
        </p:txBody>
      </p:sp>
      <p:sp>
        <p:nvSpPr>
          <p:cNvPr id="4" name="TextBox 1"/>
          <p:cNvSpPr txBox="1"/>
          <p:nvPr/>
        </p:nvSpPr>
        <p:spPr>
          <a:xfrm>
            <a:off x="0" y="3009265"/>
            <a:ext cx="12137390" cy="583565"/>
          </a:xfrm>
          <a:prstGeom prst="rect">
            <a:avLst/>
          </a:prstGeom>
          <a:noFill/>
        </p:spPr>
        <p:txBody>
          <a:bodyPr wrap="square" rtlCol="0">
            <a:spAutoFit/>
          </a:bodyPr>
          <a:p>
            <a:pPr algn="l"/>
            <a:r>
              <a:rPr lang="en-US" altLang="zh-CN" sz="2800">
                <a:latin typeface="Times New Roman" panose="02020603050405020304" charset="0"/>
                <a:cs typeface="Times New Roman" panose="02020603050405020304" charset="0"/>
                <a:sym typeface="+mn-ea"/>
              </a:rPr>
              <a:t>Paragraph2:</a:t>
            </a:r>
            <a:r>
              <a:rPr lang="zh-CN" altLang="en-US" sz="3200">
                <a:solidFill>
                  <a:srgbClr val="FF0000"/>
                </a:solidFill>
                <a:latin typeface="Times New Roman" panose="02020603050405020304" charset="0"/>
                <a:cs typeface="Times New Roman" panose="02020603050405020304" charset="0"/>
                <a:sym typeface="+mn-ea"/>
              </a:rPr>
              <a:t>I witnessed the most beautiful heart working hard to save a life. </a:t>
            </a:r>
            <a:endParaRPr lang="zh-CN" altLang="en-US" sz="3200" b="1" kern="100" dirty="0">
              <a:solidFill>
                <a:srgbClr val="FF0000"/>
              </a:solidFill>
              <a:latin typeface="Times New Roman" panose="02020603050405020304" charset="0"/>
              <a:ea typeface="Arial Unicode MS" panose="020B0604020202020204" charset="-122"/>
              <a:cs typeface="Times New Roman" panose="02020603050405020304" charset="0"/>
              <a:sym typeface="+mn-ea"/>
            </a:endParaRPr>
          </a:p>
        </p:txBody>
      </p:sp>
      <p:sp>
        <p:nvSpPr>
          <p:cNvPr id="8" name="文本框 7"/>
          <p:cNvSpPr txBox="1"/>
          <p:nvPr/>
        </p:nvSpPr>
        <p:spPr>
          <a:xfrm>
            <a:off x="323850" y="3592830"/>
            <a:ext cx="11776075" cy="1076325"/>
          </a:xfrm>
          <a:prstGeom prst="rect">
            <a:avLst/>
          </a:prstGeom>
          <a:noFill/>
        </p:spPr>
        <p:txBody>
          <a:bodyPr wrap="square" rtlCol="0">
            <a:spAutoFit/>
          </a:bodyPr>
          <a:p>
            <a:pPr marL="457200" indent="-457200">
              <a:buFont typeface="Wingdings" panose="05000000000000000000" charset="0"/>
              <a:buChar char="Ø"/>
            </a:pPr>
            <a:r>
              <a:rPr lang="zh-CN" altLang="en-US" sz="3200">
                <a:latin typeface="Times New Roman" panose="02020603050405020304" charset="0"/>
                <a:ea typeface="华文宋体" panose="02010600040101010101" charset="-122"/>
                <a:cs typeface="Times New Roman" panose="02020603050405020304" charset="0"/>
                <a:sym typeface="+mn-ea"/>
              </a:rPr>
              <a:t>What did I do after witnessing the whole thing?</a:t>
            </a: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sym typeface="+mn-ea"/>
            </a:endParaRPr>
          </a:p>
        </p:txBody>
      </p:sp>
      <p:sp>
        <p:nvSpPr>
          <p:cNvPr id="9" name="文本框 8"/>
          <p:cNvSpPr txBox="1"/>
          <p:nvPr/>
        </p:nvSpPr>
        <p:spPr>
          <a:xfrm>
            <a:off x="244475" y="4363720"/>
            <a:ext cx="11855450" cy="22453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chemeClr val="accent6"/>
                </a:solidFill>
                <a:latin typeface="Times New Roman" panose="02020603050405020304" charset="0"/>
                <a:cs typeface="Times New Roman" panose="02020603050405020304" charset="0"/>
                <a:sym typeface="+mn-ea"/>
              </a:rPr>
              <a:t>1.</a:t>
            </a:r>
            <a:r>
              <a:rPr lang="zh-CN" altLang="en-US" sz="2800">
                <a:solidFill>
                  <a:schemeClr val="accent6"/>
                </a:solidFill>
                <a:latin typeface="Times New Roman" panose="02020603050405020304" charset="0"/>
                <a:cs typeface="Times New Roman" panose="02020603050405020304" charset="0"/>
                <a:sym typeface="+mn-ea"/>
              </a:rPr>
              <a:t>Before he tried to explain, I strode to him and held him tight.</a:t>
            </a:r>
            <a:endParaRPr lang="zh-CN" altLang="en-US" sz="2800">
              <a:solidFill>
                <a:schemeClr val="accent6"/>
              </a:solidFill>
              <a:latin typeface="Times New Roman" panose="02020603050405020304" charset="0"/>
              <a:cs typeface="Times New Roman" panose="02020603050405020304" charset="0"/>
              <a:sym typeface="+mn-ea"/>
            </a:endParaRPr>
          </a:p>
          <a:p>
            <a:r>
              <a:rPr lang="en-US" altLang="zh-CN" sz="2800">
                <a:solidFill>
                  <a:schemeClr val="accent6"/>
                </a:solidFill>
                <a:latin typeface="Times New Roman" panose="02020603050405020304" charset="0"/>
                <a:cs typeface="Times New Roman" panose="02020603050405020304" charset="0"/>
              </a:rPr>
              <a:t>2.</a:t>
            </a:r>
            <a:r>
              <a:rPr sz="2800">
                <a:solidFill>
                  <a:schemeClr val="accent6"/>
                </a:solidFill>
                <a:latin typeface="Times New Roman" panose="02020603050405020304" charset="0"/>
                <a:cs typeface="Times New Roman" panose="02020603050405020304" charset="0"/>
                <a:sym typeface="+mn-ea"/>
              </a:rPr>
              <a:t>Deeply touched by his act of kindness, I strode over and gathered my young into my arms tightly, tears of pride rolling down my cheeks and his back. </a:t>
            </a:r>
            <a:endParaRPr sz="2800">
              <a:solidFill>
                <a:schemeClr val="accent6"/>
              </a:solidFill>
              <a:latin typeface="Times New Roman" panose="02020603050405020304" charset="0"/>
              <a:cs typeface="Times New Roman" panose="02020603050405020304" charset="0"/>
              <a:sym typeface="+mn-ea"/>
            </a:endParaRPr>
          </a:p>
          <a:p>
            <a:r>
              <a:rPr lang="en-US" altLang="zh-CN" sz="2800">
                <a:solidFill>
                  <a:schemeClr val="accent6"/>
                </a:solidFill>
                <a:latin typeface="Times New Roman" panose="02020603050405020304" charset="0"/>
                <a:cs typeface="Times New Roman" panose="02020603050405020304" charset="0"/>
              </a:rPr>
              <a:t>3. Never could I have imagined that my young should be blessed with such a generous heart.</a:t>
            </a:r>
            <a:endParaRPr lang="en-US" altLang="zh-CN" sz="2800">
              <a:solidFill>
                <a:schemeClr val="accent6"/>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calcmode="lin" valueType="num">
                                      <p:cBhvr additive="base">
                                        <p:cTn id="2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10" y="39370"/>
            <a:ext cx="12137390" cy="1076325"/>
          </a:xfrm>
          <a:prstGeom prst="rect">
            <a:avLst/>
          </a:prstGeom>
          <a:noFill/>
        </p:spPr>
        <p:txBody>
          <a:bodyPr wrap="square" rtlCol="0">
            <a:spAutoFit/>
          </a:bodyPr>
          <a:lstStyle/>
          <a:p>
            <a:pPr lvl="0" defTabSz="914400"/>
            <a:r>
              <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rPr>
              <a:t>Design the plot-- first sentence</a:t>
            </a:r>
            <a:r>
              <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rPr>
              <a:t>:</a:t>
            </a:r>
            <a:endPar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endParaRPr>
          </a:p>
          <a:p>
            <a:pPr algn="l"/>
            <a:r>
              <a:rPr lang="en-US" altLang="zh-CN" sz="2800">
                <a:latin typeface="Times New Roman" panose="02020603050405020304" charset="0"/>
                <a:cs typeface="Times New Roman" panose="02020603050405020304" charset="0"/>
                <a:sym typeface="+mn-ea"/>
              </a:rPr>
              <a:t>Paragraph2:</a:t>
            </a:r>
            <a:r>
              <a:rPr lang="zh-CN" altLang="en-US" sz="3200">
                <a:solidFill>
                  <a:srgbClr val="FF0000"/>
                </a:solidFill>
                <a:latin typeface="Times New Roman" panose="02020603050405020304" charset="0"/>
                <a:cs typeface="Times New Roman" panose="02020603050405020304" charset="0"/>
                <a:sym typeface="+mn-ea"/>
              </a:rPr>
              <a:t>I witnessed the most beautiful heart working hard to save a life. </a:t>
            </a:r>
            <a:endParaRPr lang="zh-CN" altLang="en-US" sz="3200" b="1" kern="100" dirty="0">
              <a:solidFill>
                <a:srgbClr val="FF0000"/>
              </a:solidFill>
              <a:latin typeface="Times New Roman" panose="02020603050405020304" charset="0"/>
              <a:ea typeface="Arial Unicode MS" panose="020B0604020202020204" charset="-122"/>
              <a:cs typeface="Times New Roman" panose="02020603050405020304" charset="0"/>
              <a:sym typeface="+mn-ea"/>
            </a:endParaRPr>
          </a:p>
        </p:txBody>
      </p:sp>
      <p:sp>
        <p:nvSpPr>
          <p:cNvPr id="4" name="文本框 3"/>
          <p:cNvSpPr txBox="1"/>
          <p:nvPr/>
        </p:nvSpPr>
        <p:spPr>
          <a:xfrm>
            <a:off x="297180" y="1038860"/>
            <a:ext cx="11776075" cy="3199765"/>
          </a:xfrm>
          <a:prstGeom prst="rect">
            <a:avLst/>
          </a:prstGeom>
          <a:noFill/>
        </p:spPr>
        <p:txBody>
          <a:bodyPr wrap="square" rtlCol="0">
            <a:spAutoFit/>
          </a:bodyPr>
          <a:p>
            <a:pPr marL="457200" indent="-457200" fontAlgn="auto">
              <a:lnSpc>
                <a:spcPts val="4040"/>
              </a:lnSpc>
              <a:buFont typeface="Wingdings" panose="05000000000000000000" charset="0"/>
              <a:buChar char="Ø"/>
            </a:pPr>
            <a:r>
              <a:rPr lang="zh-CN" altLang="en-US" sz="3200">
                <a:latin typeface="Times New Roman" panose="02020603050405020304" charset="0"/>
                <a:ea typeface="华文宋体" panose="02010600040101010101" charset="-122"/>
                <a:cs typeface="Times New Roman" panose="02020603050405020304" charset="0"/>
                <a:sym typeface="+mn-ea"/>
              </a:rPr>
              <a:t>H</a:t>
            </a:r>
            <a:r>
              <a:rPr lang="en-US" altLang="zh-CN" sz="3200">
                <a:latin typeface="Times New Roman" panose="02020603050405020304" charset="0"/>
                <a:ea typeface="华文宋体" panose="02010600040101010101" charset="-122"/>
                <a:cs typeface="Times New Roman" panose="02020603050405020304" charset="0"/>
                <a:sym typeface="+mn-ea"/>
              </a:rPr>
              <a:t>ow d</a:t>
            </a:r>
            <a:r>
              <a:rPr lang="zh-CN" altLang="en-US" sz="3200">
                <a:latin typeface="Times New Roman" panose="02020603050405020304" charset="0"/>
                <a:ea typeface="华文宋体" panose="02010600040101010101" charset="-122"/>
                <a:cs typeface="Times New Roman" panose="02020603050405020304" charset="0"/>
                <a:sym typeface="+mn-ea"/>
              </a:rPr>
              <a:t>id Billy </a:t>
            </a:r>
            <a:r>
              <a:rPr lang="en-US" altLang="zh-CN" sz="3200">
                <a:latin typeface="Times New Roman" panose="02020603050405020304" charset="0"/>
                <a:ea typeface="华文宋体" panose="02010600040101010101" charset="-122"/>
                <a:cs typeface="Times New Roman" panose="02020603050405020304" charset="0"/>
                <a:sym typeface="+mn-ea"/>
              </a:rPr>
              <a:t>react to my sudden appearance</a:t>
            </a:r>
            <a:r>
              <a:rPr lang="zh-CN" altLang="en-US" sz="3200">
                <a:latin typeface="Times New Roman" panose="02020603050405020304" charset="0"/>
                <a:ea typeface="华文宋体" panose="02010600040101010101" charset="-122"/>
                <a:cs typeface="Times New Roman" panose="02020603050405020304" charset="0"/>
                <a:sym typeface="+mn-ea"/>
              </a:rPr>
              <a:t>?</a:t>
            </a: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fontAlgn="auto">
              <a:lnSpc>
                <a:spcPts val="4040"/>
              </a:lnSpc>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fontAlgn="auto">
              <a:lnSpc>
                <a:spcPts val="4040"/>
              </a:lnSpc>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fontAlgn="auto">
              <a:lnSpc>
                <a:spcPts val="4040"/>
              </a:lnSpc>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fontAlgn="auto">
              <a:lnSpc>
                <a:spcPts val="4040"/>
              </a:lnSpc>
              <a:buFont typeface="Wingdings" panose="05000000000000000000" charset="0"/>
              <a:buChar char="Ø"/>
            </a:pPr>
            <a:endParaRPr lang="zh-CN" altLang="en-US" sz="3200">
              <a:latin typeface="Times New Roman" panose="02020603050405020304" charset="0"/>
              <a:ea typeface="华文宋体" panose="02010600040101010101" charset="-122"/>
              <a:cs typeface="Times New Roman" panose="02020603050405020304" charset="0"/>
              <a:sym typeface="+mn-ea"/>
            </a:endParaRPr>
          </a:p>
          <a:p>
            <a:pPr marL="457200" indent="-457200" fontAlgn="auto">
              <a:lnSpc>
                <a:spcPts val="4040"/>
              </a:lnSpc>
              <a:buFont typeface="Wingdings" panose="05000000000000000000" charset="0"/>
              <a:buChar char="Ø"/>
            </a:pPr>
            <a:r>
              <a:rPr lang="zh-CN" altLang="en-US" sz="3200">
                <a:latin typeface="Times New Roman" panose="02020603050405020304" charset="0"/>
                <a:ea typeface="华文宋体" panose="02010600040101010101" charset="-122"/>
                <a:cs typeface="Times New Roman" panose="02020603050405020304" charset="0"/>
                <a:sym typeface="+mn-ea"/>
              </a:rPr>
              <a:t>What miracle happened?  (--rain)</a:t>
            </a:r>
            <a:endParaRPr lang="zh-CN" altLang="en-US" sz="3200">
              <a:latin typeface="Times New Roman" panose="02020603050405020304" charset="0"/>
              <a:ea typeface="华文宋体" panose="02010600040101010101" charset="-122"/>
              <a:cs typeface="Times New Roman" panose="02020603050405020304" charset="0"/>
              <a:sym typeface="+mn-ea"/>
            </a:endParaRPr>
          </a:p>
        </p:txBody>
      </p:sp>
      <p:sp>
        <p:nvSpPr>
          <p:cNvPr id="6" name="文本框 5"/>
          <p:cNvSpPr txBox="1"/>
          <p:nvPr/>
        </p:nvSpPr>
        <p:spPr>
          <a:xfrm>
            <a:off x="351155" y="1470025"/>
            <a:ext cx="11722100" cy="22453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sz="2800">
                <a:gradFill>
                  <a:gsLst>
                    <a:gs pos="50000">
                      <a:srgbClr val="ED8D72"/>
                    </a:gs>
                    <a:gs pos="0">
                      <a:srgbClr val="F3B3A1"/>
                    </a:gs>
                    <a:gs pos="100000">
                      <a:srgbClr val="E66643"/>
                    </a:gs>
                  </a:gsLst>
                  <a:lin scaled="1"/>
                </a:gradFill>
                <a:latin typeface="Times New Roman" panose="02020603050405020304" charset="0"/>
                <a:cs typeface="Times New Roman" panose="02020603050405020304" charset="0"/>
                <a:sym typeface="+mn-ea"/>
              </a:rPr>
              <a:t>1.</a:t>
            </a:r>
            <a:r>
              <a:rPr sz="2800">
                <a:gradFill>
                  <a:gsLst>
                    <a:gs pos="50000">
                      <a:srgbClr val="ED8D72"/>
                    </a:gs>
                    <a:gs pos="0">
                      <a:srgbClr val="F3B3A1"/>
                    </a:gs>
                    <a:gs pos="100000">
                      <a:srgbClr val="E66643"/>
                    </a:gs>
                  </a:gsLst>
                  <a:lin scaled="1"/>
                </a:gradFill>
                <a:latin typeface="Times New Roman" panose="02020603050405020304" charset="0"/>
                <a:cs typeface="Times New Roman" panose="02020603050405020304" charset="0"/>
                <a:sym typeface="+mn-ea"/>
              </a:rPr>
              <a:t>A little embarrassed but still proud, he shared the whole story with me, saying that if he didn’t offer the helping hand,</a:t>
            </a:r>
            <a:r>
              <a:rPr sz="2400">
                <a:gradFill>
                  <a:gsLst>
                    <a:gs pos="50000">
                      <a:srgbClr val="ED8D72"/>
                    </a:gs>
                    <a:gs pos="0">
                      <a:srgbClr val="F3B3A1"/>
                    </a:gs>
                    <a:gs pos="100000">
                      <a:srgbClr val="E66643"/>
                    </a:gs>
                  </a:gsLst>
                  <a:lin scaled="1"/>
                </a:gradFill>
                <a:latin typeface="Times New Roman" panose="02020603050405020304" charset="0"/>
                <a:cs typeface="Times New Roman" panose="02020603050405020304" charset="0"/>
                <a:sym typeface="+mn-ea"/>
              </a:rPr>
              <a:t> the fawn would end up being thirsty to death.</a:t>
            </a:r>
            <a:endParaRPr sz="2400">
              <a:gradFill>
                <a:gsLst>
                  <a:gs pos="50000">
                    <a:srgbClr val="ED8D72"/>
                  </a:gs>
                  <a:gs pos="0">
                    <a:srgbClr val="F3B3A1"/>
                  </a:gs>
                  <a:gs pos="100000">
                    <a:srgbClr val="E66643"/>
                  </a:gs>
                </a:gsLst>
                <a:lin scaled="1"/>
              </a:gradFill>
              <a:latin typeface="Times New Roman" panose="02020603050405020304" charset="0"/>
              <a:cs typeface="Times New Roman" panose="02020603050405020304" charset="0"/>
              <a:sym typeface="+mn-ea"/>
            </a:endParaRPr>
          </a:p>
          <a:p>
            <a:r>
              <a:rPr lang="en-US" altLang="zh-CN" sz="2800">
                <a:gradFill>
                  <a:gsLst>
                    <a:gs pos="50000">
                      <a:srgbClr val="ED8D72"/>
                    </a:gs>
                    <a:gs pos="0">
                      <a:srgbClr val="F3B3A1"/>
                    </a:gs>
                    <a:gs pos="100000">
                      <a:srgbClr val="E66643"/>
                    </a:gs>
                  </a:gsLst>
                  <a:lin scaled="1"/>
                </a:gradFill>
                <a:latin typeface="Times New Roman" panose="02020603050405020304" charset="0"/>
                <a:cs typeface="Times New Roman" panose="02020603050405020304" charset="0"/>
              </a:rPr>
              <a:t>2.Somewhat surprised at my suddent appearance, he appeared a little embarrassed and ran into my arms.</a:t>
            </a:r>
            <a:endParaRPr lang="en-US" altLang="zh-CN" sz="2800">
              <a:gradFill>
                <a:gsLst>
                  <a:gs pos="50000">
                    <a:srgbClr val="ED8D72"/>
                  </a:gs>
                  <a:gs pos="0">
                    <a:srgbClr val="F3B3A1"/>
                  </a:gs>
                  <a:gs pos="100000">
                    <a:srgbClr val="E66643"/>
                  </a:gs>
                </a:gsLst>
                <a:lin scaled="1"/>
              </a:gradFill>
              <a:latin typeface="Times New Roman" panose="02020603050405020304" charset="0"/>
              <a:cs typeface="Times New Roman" panose="02020603050405020304" charset="0"/>
            </a:endParaRPr>
          </a:p>
          <a:p>
            <a:r>
              <a:rPr lang="en-US" altLang="zh-CN" sz="2800">
                <a:gradFill>
                  <a:gsLst>
                    <a:gs pos="50000">
                      <a:srgbClr val="ED8D72"/>
                    </a:gs>
                    <a:gs pos="0">
                      <a:srgbClr val="F3B3A1"/>
                    </a:gs>
                    <a:gs pos="100000">
                      <a:srgbClr val="E66643"/>
                    </a:gs>
                  </a:gsLst>
                  <a:lin scaled="1"/>
                </a:gradFill>
                <a:latin typeface="Times New Roman" panose="02020603050405020304" charset="0"/>
                <a:cs typeface="Times New Roman" panose="02020603050405020304" charset="0"/>
              </a:rPr>
              <a:t>3.He couldn’twait to share the whole thing with me.</a:t>
            </a:r>
            <a:endParaRPr lang="en-US" altLang="zh-CN" sz="2800">
              <a:gradFill>
                <a:gsLst>
                  <a:gs pos="50000">
                    <a:srgbClr val="ED8D72"/>
                  </a:gs>
                  <a:gs pos="0">
                    <a:srgbClr val="F3B3A1"/>
                  </a:gs>
                  <a:gs pos="100000">
                    <a:srgbClr val="E66643"/>
                  </a:gs>
                </a:gsLst>
                <a:lin scaled="1"/>
              </a:gradFill>
              <a:latin typeface="Times New Roman" panose="02020603050405020304" charset="0"/>
              <a:cs typeface="Times New Roman" panose="02020603050405020304" charset="0"/>
            </a:endParaRPr>
          </a:p>
        </p:txBody>
      </p:sp>
      <p:sp>
        <p:nvSpPr>
          <p:cNvPr id="7" name="文本框 6"/>
          <p:cNvSpPr txBox="1"/>
          <p:nvPr/>
        </p:nvSpPr>
        <p:spPr>
          <a:xfrm>
            <a:off x="323850" y="4167505"/>
            <a:ext cx="11722100" cy="2676525"/>
          </a:xfrm>
          <a:prstGeom prst="rect">
            <a:avLst/>
          </a:prstGeom>
          <a:noFill/>
        </p:spPr>
        <p:txBody>
          <a:bodyPr wrap="square" rtlCol="0">
            <a:spAutoFit/>
          </a:bodyPr>
          <a:p>
            <a:r>
              <a:rPr lang="en-US" altLang="zh-CN" sz="2800">
                <a:gradFill>
                  <a:gsLst>
                    <a:gs pos="0">
                      <a:srgbClr val="007BD3"/>
                    </a:gs>
                    <a:gs pos="100000">
                      <a:srgbClr val="034373"/>
                    </a:gs>
                  </a:gsLst>
                  <a:lin scaled="0"/>
                </a:gradFill>
                <a:latin typeface="Times New Roman" panose="02020603050405020304" charset="0"/>
                <a:cs typeface="Times New Roman" panose="02020603050405020304" charset="0"/>
                <a:sym typeface="+mn-ea"/>
              </a:rPr>
              <a:t>1.</a:t>
            </a:r>
            <a:r>
              <a:rPr lang="zh-CN" altLang="en-US" sz="2800">
                <a:gradFill>
                  <a:gsLst>
                    <a:gs pos="0">
                      <a:srgbClr val="007BD3"/>
                    </a:gs>
                    <a:gs pos="100000">
                      <a:srgbClr val="034373"/>
                    </a:gs>
                  </a:gsLst>
                  <a:lin scaled="0"/>
                </a:gradFill>
                <a:latin typeface="Times New Roman" panose="02020603050405020304" charset="0"/>
                <a:cs typeface="Times New Roman" panose="02020603050405020304" charset="0"/>
                <a:sym typeface="+mn-ea"/>
              </a:rPr>
              <a:t>I looked up at the sky. It was as if God, Himself, was weeping with pride. The rain that came that day was a </a:t>
            </a:r>
            <a:r>
              <a:rPr lang="zh-CN" altLang="en-US" sz="2800" u="sng">
                <a:gradFill>
                  <a:gsLst>
                    <a:gs pos="0">
                      <a:srgbClr val="007BD3"/>
                    </a:gs>
                    <a:gs pos="100000">
                      <a:srgbClr val="034373"/>
                    </a:gs>
                  </a:gsLst>
                  <a:lin scaled="0"/>
                </a:gradFill>
                <a:latin typeface="Times New Roman" panose="02020603050405020304" charset="0"/>
                <a:cs typeface="Times New Roman" panose="02020603050405020304" charset="0"/>
                <a:sym typeface="+mn-ea"/>
              </a:rPr>
              <a:t>miracle</a:t>
            </a:r>
            <a:r>
              <a:rPr lang="zh-CN" altLang="en-US" sz="2800">
                <a:gradFill>
                  <a:gsLst>
                    <a:gs pos="0">
                      <a:srgbClr val="007BD3"/>
                    </a:gs>
                    <a:gs pos="100000">
                      <a:srgbClr val="034373"/>
                    </a:gs>
                  </a:gsLst>
                  <a:lin scaled="0"/>
                </a:gradFill>
                <a:latin typeface="Times New Roman" panose="02020603050405020304" charset="0"/>
                <a:cs typeface="Times New Roman" panose="02020603050405020304" charset="0"/>
                <a:sym typeface="+mn-ea"/>
              </a:rPr>
              <a:t>, saving our </a:t>
            </a:r>
            <a:r>
              <a:rPr lang="zh-CN" altLang="en-US" sz="2800" u="sng">
                <a:gradFill>
                  <a:gsLst>
                    <a:gs pos="0">
                      <a:srgbClr val="007BD3"/>
                    </a:gs>
                    <a:gs pos="100000">
                      <a:srgbClr val="034373"/>
                    </a:gs>
                  </a:gsLst>
                  <a:lin scaled="0"/>
                </a:gradFill>
                <a:latin typeface="Times New Roman" panose="02020603050405020304" charset="0"/>
                <a:cs typeface="Times New Roman" panose="02020603050405020304" charset="0"/>
                <a:sym typeface="+mn-ea"/>
              </a:rPr>
              <a:t>farm</a:t>
            </a:r>
            <a:r>
              <a:rPr lang="zh-CN" altLang="en-US" sz="2800">
                <a:gradFill>
                  <a:gsLst>
                    <a:gs pos="0">
                      <a:srgbClr val="007BD3"/>
                    </a:gs>
                    <a:gs pos="100000">
                      <a:srgbClr val="034373"/>
                    </a:gs>
                  </a:gsLst>
                  <a:lin scaled="0"/>
                </a:gradFill>
                <a:latin typeface="Times New Roman" panose="02020603050405020304" charset="0"/>
                <a:cs typeface="Times New Roman" panose="02020603050405020304" charset="0"/>
                <a:sym typeface="+mn-ea"/>
              </a:rPr>
              <a:t>, like my boy saved a life.</a:t>
            </a:r>
            <a:endParaRPr lang="zh-CN" altLang="en-US" sz="2800">
              <a:gradFill>
                <a:gsLst>
                  <a:gs pos="0">
                    <a:srgbClr val="007BD3"/>
                  </a:gs>
                  <a:gs pos="100000">
                    <a:srgbClr val="034373"/>
                  </a:gs>
                </a:gsLst>
                <a:lin scaled="0"/>
              </a:gradFill>
              <a:latin typeface="Times New Roman" panose="02020603050405020304" charset="0"/>
              <a:cs typeface="Times New Roman" panose="02020603050405020304" charset="0"/>
              <a:sym typeface="+mn-ea"/>
            </a:endParaRPr>
          </a:p>
          <a:p>
            <a:r>
              <a:rPr lang="en-US" altLang="zh-CN" sz="2800">
                <a:gradFill>
                  <a:gsLst>
                    <a:gs pos="0">
                      <a:srgbClr val="007BD3"/>
                    </a:gs>
                    <a:gs pos="100000">
                      <a:srgbClr val="034373"/>
                    </a:gs>
                  </a:gsLst>
                  <a:lin scaled="0"/>
                </a:gradFill>
                <a:latin typeface="Times New Roman" panose="02020603050405020304" charset="0"/>
                <a:cs typeface="Times New Roman" panose="02020603050405020304" charset="0"/>
              </a:rPr>
              <a:t>2.</a:t>
            </a:r>
            <a:r>
              <a:rPr sz="2800">
                <a:gradFill>
                  <a:gsLst>
                    <a:gs pos="0">
                      <a:srgbClr val="007BD3"/>
                    </a:gs>
                    <a:gs pos="100000">
                      <a:srgbClr val="034373"/>
                    </a:gs>
                  </a:gsLst>
                  <a:lin scaled="0"/>
                </a:gradFill>
                <a:latin typeface="Times New Roman" panose="02020603050405020304" charset="0"/>
                <a:cs typeface="Times New Roman" panose="02020603050405020304" charset="0"/>
                <a:sym typeface="+mn-ea"/>
              </a:rPr>
              <a:t>And miraculously, the tears on my cheeks turned into the long-expected </a:t>
            </a:r>
            <a:r>
              <a:rPr sz="2800" u="sng">
                <a:gradFill>
                  <a:gsLst>
                    <a:gs pos="0">
                      <a:srgbClr val="007BD3"/>
                    </a:gs>
                    <a:gs pos="100000">
                      <a:srgbClr val="034373"/>
                    </a:gs>
                  </a:gsLst>
                  <a:lin scaled="0"/>
                </a:gradFill>
                <a:latin typeface="Times New Roman" panose="02020603050405020304" charset="0"/>
                <a:cs typeface="Times New Roman" panose="02020603050405020304" charset="0"/>
                <a:sym typeface="+mn-ea"/>
              </a:rPr>
              <a:t>rain </a:t>
            </a:r>
            <a:r>
              <a:rPr sz="2800">
                <a:gradFill>
                  <a:gsLst>
                    <a:gs pos="0">
                      <a:srgbClr val="007BD3"/>
                    </a:gs>
                    <a:gs pos="100000">
                      <a:srgbClr val="034373"/>
                    </a:gs>
                  </a:gsLst>
                  <a:lin scaled="0"/>
                </a:gradFill>
                <a:latin typeface="Times New Roman" panose="02020603050405020304" charset="0"/>
                <a:cs typeface="Times New Roman" panose="02020603050405020304" charset="0"/>
                <a:sym typeface="+mn-ea"/>
              </a:rPr>
              <a:t>from the sky! </a:t>
            </a:r>
            <a:endParaRPr sz="2800">
              <a:gradFill>
                <a:gsLst>
                  <a:gs pos="0">
                    <a:srgbClr val="007BD3"/>
                  </a:gs>
                  <a:gs pos="100000">
                    <a:srgbClr val="034373"/>
                  </a:gs>
                </a:gsLst>
                <a:lin scaled="0"/>
              </a:gradFill>
              <a:latin typeface="Times New Roman" panose="02020603050405020304" charset="0"/>
              <a:cs typeface="Times New Roman" panose="02020603050405020304" charset="0"/>
              <a:sym typeface="+mn-ea"/>
            </a:endParaRPr>
          </a:p>
          <a:p>
            <a:r>
              <a:rPr lang="en-US" sz="2800">
                <a:gradFill>
                  <a:gsLst>
                    <a:gs pos="0">
                      <a:srgbClr val="007BD3"/>
                    </a:gs>
                    <a:gs pos="100000">
                      <a:srgbClr val="034373"/>
                    </a:gs>
                  </a:gsLst>
                  <a:lin scaled="0"/>
                </a:gradFill>
                <a:latin typeface="Times New Roman" panose="02020603050405020304" charset="0"/>
                <a:cs typeface="Times New Roman" panose="02020603050405020304" charset="0"/>
                <a:sym typeface="+mn-ea"/>
              </a:rPr>
              <a:t>3.</a:t>
            </a:r>
            <a:r>
              <a:rPr sz="2800">
                <a:gradFill>
                  <a:gsLst>
                    <a:gs pos="0">
                      <a:srgbClr val="007BD3"/>
                    </a:gs>
                    <a:gs pos="100000">
                      <a:srgbClr val="034373"/>
                    </a:gs>
                  </a:gsLst>
                  <a:lin scaled="0"/>
                </a:gradFill>
                <a:latin typeface="Times New Roman" panose="02020603050405020304" charset="0"/>
                <a:cs typeface="Times New Roman" panose="02020603050405020304" charset="0"/>
                <a:sym typeface="+mn-ea"/>
              </a:rPr>
              <a:t>It must be God’s answer to people’s call for the rain, and also a reward for Billy’s act of kindness!</a:t>
            </a:r>
            <a:endParaRPr lang="en-US" altLang="zh-CN" sz="2800">
              <a:gradFill>
                <a:gsLst>
                  <a:gs pos="0">
                    <a:srgbClr val="007BD3"/>
                  </a:gs>
                  <a:gs pos="100000">
                    <a:srgbClr val="034373"/>
                  </a:gs>
                </a:gsLst>
                <a:lin scaled="0"/>
              </a:gra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12082818" cy="583565"/>
          </a:xfrm>
          <a:prstGeom prst="rect">
            <a:avLst/>
          </a:prstGeom>
          <a:noFill/>
        </p:spPr>
        <p:txBody>
          <a:bodyPr wrap="square" rtlCol="0">
            <a:spAutoFit/>
          </a:bodyPr>
          <a:lstStyle/>
          <a:p>
            <a:pPr lvl="0" defTabSz="914400"/>
            <a:r>
              <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rPr>
              <a:t>Language accumulation--</a:t>
            </a:r>
            <a:r>
              <a:rPr lang="zh-CN" altLang="en-US" sz="3200" b="1" kern="100" dirty="0">
                <a:solidFill>
                  <a:srgbClr val="0000FF"/>
                </a:solidFill>
                <a:latin typeface="Arial Unicode MS" panose="020B0604020202020204" charset="-122"/>
                <a:ea typeface="Arial Unicode MS" panose="020B0604020202020204" charset="-122"/>
                <a:cs typeface="Arial Unicode MS" panose="020B0604020202020204" charset="-122"/>
              </a:rPr>
              <a:t>口渴</a:t>
            </a:r>
            <a:r>
              <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rPr>
              <a:t>:</a:t>
            </a:r>
            <a:endParaRPr lang="en-US" altLang="zh-CN" sz="3200">
              <a:latin typeface="Times New Roman" panose="02020603050405020304" charset="0"/>
              <a:cs typeface="Times New Roman" panose="02020603050405020304" charset="0"/>
              <a:sym typeface="+mn-ea"/>
            </a:endParaRPr>
          </a:p>
        </p:txBody>
      </p:sp>
      <p:sp>
        <p:nvSpPr>
          <p:cNvPr id="5" name="TextBox 1"/>
          <p:cNvSpPr txBox="1"/>
          <p:nvPr/>
        </p:nvSpPr>
        <p:spPr>
          <a:xfrm>
            <a:off x="196850" y="949960"/>
            <a:ext cx="10984865" cy="21761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lvl="0" defTabSz="914400"/>
            <a:r>
              <a:rPr sz="3200">
                <a:latin typeface="Times New Roman" panose="02020603050405020304" charset="0"/>
                <a:cs typeface="Times New Roman" panose="02020603050405020304" charset="0"/>
                <a:sym typeface="+mn-ea"/>
              </a:rPr>
              <a:t>1.His tongue was hanging out of his mouth, as if licking for water.</a:t>
            </a:r>
            <a:endParaRPr sz="3200">
              <a:latin typeface="Times New Roman" panose="02020603050405020304" charset="0"/>
              <a:cs typeface="Times New Roman" panose="02020603050405020304" charset="0"/>
              <a:sym typeface="+mn-ea"/>
            </a:endParaRPr>
          </a:p>
          <a:p>
            <a:pPr algn="l" fontAlgn="auto">
              <a:lnSpc>
                <a:spcPts val="4140"/>
              </a:lnSpc>
            </a:pPr>
            <a:r>
              <a:rPr sz="3200">
                <a:latin typeface="Times New Roman" panose="02020603050405020304" charset="0"/>
                <a:cs typeface="Times New Roman" panose="02020603050405020304" charset="0"/>
                <a:sym typeface="+mn-ea"/>
              </a:rPr>
              <a:t>2.Saliva felt thick in her mouth.</a:t>
            </a:r>
            <a:endParaRPr sz="3200">
              <a:latin typeface="Times New Roman" panose="02020603050405020304" charset="0"/>
              <a:cs typeface="Times New Roman" panose="02020603050405020304" charset="0"/>
              <a:sym typeface="+mn-ea"/>
            </a:endParaRPr>
          </a:p>
          <a:p>
            <a:pPr algn="l" fontAlgn="auto">
              <a:lnSpc>
                <a:spcPts val="4140"/>
              </a:lnSpc>
            </a:pPr>
            <a:r>
              <a:rPr sz="3200">
                <a:latin typeface="Times New Roman" panose="02020603050405020304" charset="0"/>
                <a:cs typeface="Times New Roman" panose="02020603050405020304" charset="0"/>
                <a:sym typeface="+mn-ea"/>
              </a:rPr>
              <a:t>3.He was so thirsty that the only thing in his thought was water.</a:t>
            </a:r>
            <a:endParaRPr sz="3200">
              <a:latin typeface="Times New Roman" panose="02020603050405020304" charset="0"/>
              <a:cs typeface="Times New Roman" panose="02020603050405020304" charset="0"/>
              <a:sym typeface="+mn-ea"/>
            </a:endParaRPr>
          </a:p>
          <a:p>
            <a:pPr algn="l" fontAlgn="auto">
              <a:lnSpc>
                <a:spcPts val="4140"/>
              </a:lnSpc>
            </a:pPr>
            <a:r>
              <a:rPr lang="en-US" sz="3200">
                <a:latin typeface="Times New Roman" panose="02020603050405020304" charset="0"/>
                <a:cs typeface="Times New Roman" panose="02020603050405020304" charset="0"/>
                <a:sym typeface="+mn-ea"/>
              </a:rPr>
              <a:t>4.He felt his throat was burning dry.</a:t>
            </a:r>
            <a:endParaRPr lang="en-US" altLang="zh-CN" sz="32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12082818" cy="583565"/>
          </a:xfrm>
          <a:prstGeom prst="rect">
            <a:avLst/>
          </a:prstGeom>
          <a:noFill/>
        </p:spPr>
        <p:txBody>
          <a:bodyPr wrap="square" rtlCol="0">
            <a:spAutoFit/>
          </a:bodyPr>
          <a:lstStyle/>
          <a:p>
            <a:pPr lvl="0" defTabSz="914400"/>
            <a:r>
              <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rPr>
              <a:t>Language accumulation--</a:t>
            </a:r>
            <a:r>
              <a:rPr lang="zh-CN" altLang="en-US" sz="3200" b="1" kern="100" dirty="0">
                <a:solidFill>
                  <a:srgbClr val="0000FF"/>
                </a:solidFill>
                <a:latin typeface="Arial Unicode MS" panose="020B0604020202020204" charset="-122"/>
                <a:ea typeface="Arial Unicode MS" panose="020B0604020202020204" charset="-122"/>
                <a:cs typeface="Arial Unicode MS" panose="020B0604020202020204" charset="-122"/>
              </a:rPr>
              <a:t>肚子饿</a:t>
            </a:r>
            <a:r>
              <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rPr>
              <a:t>:</a:t>
            </a:r>
            <a:endParaRPr lang="en-US" altLang="zh-CN" sz="3200">
              <a:latin typeface="Times New Roman" panose="02020603050405020304" charset="0"/>
              <a:cs typeface="Times New Roman" panose="02020603050405020304" charset="0"/>
              <a:sym typeface="+mn-ea"/>
            </a:endParaRPr>
          </a:p>
        </p:txBody>
      </p:sp>
      <p:sp>
        <p:nvSpPr>
          <p:cNvPr id="5" name="TextBox 1"/>
          <p:cNvSpPr txBox="1"/>
          <p:nvPr/>
        </p:nvSpPr>
        <p:spPr>
          <a:xfrm>
            <a:off x="196850" y="949960"/>
            <a:ext cx="10984865" cy="3538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lvl="0" defTabSz="914400"/>
            <a:r>
              <a:rPr sz="3200">
                <a:latin typeface="Times New Roman" panose="02020603050405020304" charset="0"/>
                <a:cs typeface="Times New Roman" panose="02020603050405020304" charset="0"/>
                <a:sym typeface="+mn-ea"/>
              </a:rPr>
              <a:t>1. He felt the stomach twisting and turning in agony.</a:t>
            </a:r>
            <a:endParaRPr sz="3200">
              <a:latin typeface="Times New Roman" panose="02020603050405020304" charset="0"/>
              <a:cs typeface="Times New Roman" panose="02020603050405020304" charset="0"/>
              <a:sym typeface="+mn-ea"/>
            </a:endParaRPr>
          </a:p>
          <a:p>
            <a:pPr lvl="0" defTabSz="914400"/>
            <a:r>
              <a:rPr lang="en-US" sz="3200">
                <a:latin typeface="Times New Roman" panose="02020603050405020304" charset="0"/>
                <a:cs typeface="Times New Roman" panose="02020603050405020304" charset="0"/>
                <a:sym typeface="+mn-ea"/>
              </a:rPr>
              <a:t>2.</a:t>
            </a:r>
            <a:r>
              <a:rPr sz="3200">
                <a:latin typeface="Times New Roman" panose="02020603050405020304" charset="0"/>
                <a:cs typeface="Times New Roman" panose="02020603050405020304" charset="0"/>
                <a:sym typeface="+mn-ea"/>
              </a:rPr>
              <a:t> He was as hungry as a wolf.</a:t>
            </a:r>
            <a:endParaRPr sz="3200">
              <a:latin typeface="Times New Roman" panose="02020603050405020304" charset="0"/>
              <a:cs typeface="Times New Roman" panose="02020603050405020304" charset="0"/>
              <a:sym typeface="+mn-ea"/>
            </a:endParaRPr>
          </a:p>
          <a:p>
            <a:pPr lvl="0" defTabSz="914400"/>
            <a:r>
              <a:rPr lang="en-US" sz="3200">
                <a:latin typeface="Times New Roman" panose="02020603050405020304" charset="0"/>
                <a:cs typeface="Times New Roman" panose="02020603050405020304" charset="0"/>
                <a:sym typeface="+mn-ea"/>
              </a:rPr>
              <a:t>3.</a:t>
            </a:r>
            <a:r>
              <a:rPr sz="3200">
                <a:latin typeface="Times New Roman" panose="02020603050405020304" charset="0"/>
                <a:cs typeface="Times New Roman" panose="02020603050405020304" charset="0"/>
                <a:sym typeface="+mn-ea"/>
              </a:rPr>
              <a:t>He was so hungry that he wolfed down his food.</a:t>
            </a:r>
            <a:endParaRPr sz="3200">
              <a:latin typeface="Times New Roman" panose="02020603050405020304" charset="0"/>
              <a:cs typeface="Times New Roman" panose="02020603050405020304" charset="0"/>
              <a:sym typeface="+mn-ea"/>
            </a:endParaRPr>
          </a:p>
          <a:p>
            <a:pPr lvl="0" defTabSz="914400"/>
            <a:r>
              <a:rPr lang="en-US" sz="3200">
                <a:latin typeface="Times New Roman" panose="02020603050405020304" charset="0"/>
                <a:cs typeface="Times New Roman" panose="02020603050405020304" charset="0"/>
                <a:sym typeface="+mn-ea"/>
              </a:rPr>
              <a:t>4.</a:t>
            </a:r>
            <a:r>
              <a:rPr sz="3200">
                <a:latin typeface="Times New Roman" panose="02020603050405020304" charset="0"/>
                <a:cs typeface="Times New Roman" panose="02020603050405020304" charset="0"/>
                <a:sym typeface="+mn-ea"/>
              </a:rPr>
              <a:t>He was hungry enough to eat up an elephant.</a:t>
            </a:r>
            <a:endParaRPr sz="3200">
              <a:latin typeface="Times New Roman" panose="02020603050405020304" charset="0"/>
              <a:cs typeface="Times New Roman" panose="02020603050405020304" charset="0"/>
              <a:sym typeface="+mn-ea"/>
            </a:endParaRPr>
          </a:p>
          <a:p>
            <a:pPr lvl="0" defTabSz="914400"/>
            <a:r>
              <a:rPr lang="en-US" sz="3200">
                <a:latin typeface="Times New Roman" panose="02020603050405020304" charset="0"/>
                <a:cs typeface="Times New Roman" panose="02020603050405020304" charset="0"/>
                <a:sym typeface="+mn-ea"/>
              </a:rPr>
              <a:t>5.</a:t>
            </a:r>
            <a:r>
              <a:rPr sz="3200">
                <a:latin typeface="Times New Roman" panose="02020603050405020304" charset="0"/>
                <a:cs typeface="Times New Roman" panose="02020603050405020304" charset="0"/>
                <a:sym typeface="+mn-ea"/>
              </a:rPr>
              <a:t>His stomach was begging for food.</a:t>
            </a:r>
            <a:endParaRPr sz="3200">
              <a:latin typeface="Times New Roman" panose="02020603050405020304" charset="0"/>
              <a:cs typeface="Times New Roman" panose="02020603050405020304" charset="0"/>
              <a:sym typeface="+mn-ea"/>
            </a:endParaRPr>
          </a:p>
          <a:p>
            <a:pPr lvl="0" defTabSz="914400"/>
            <a:r>
              <a:rPr lang="en-US" sz="3200">
                <a:latin typeface="Times New Roman" panose="02020603050405020304" charset="0"/>
                <a:cs typeface="Times New Roman" panose="02020603050405020304" charset="0"/>
                <a:sym typeface="+mn-ea"/>
              </a:rPr>
              <a:t>6.</a:t>
            </a:r>
            <a:r>
              <a:rPr sz="3200">
                <a:latin typeface="Times New Roman" panose="02020603050405020304" charset="0"/>
                <a:cs typeface="Times New Roman" panose="02020603050405020304" charset="0"/>
                <a:sym typeface="+mn-ea"/>
              </a:rPr>
              <a:t>His stomach was rumbling /started to rumble.  </a:t>
            </a:r>
            <a:endParaRPr sz="3200">
              <a:latin typeface="Times New Roman" panose="02020603050405020304" charset="0"/>
              <a:cs typeface="Times New Roman" panose="02020603050405020304" charset="0"/>
              <a:sym typeface="+mn-ea"/>
            </a:endParaRPr>
          </a:p>
          <a:p>
            <a:pPr lvl="0" defTabSz="914400"/>
            <a:r>
              <a:rPr lang="en-US" sz="3200">
                <a:latin typeface="Times New Roman" panose="02020603050405020304" charset="0"/>
                <a:cs typeface="Times New Roman" panose="02020603050405020304" charset="0"/>
                <a:sym typeface="+mn-ea"/>
              </a:rPr>
              <a:t>7.</a:t>
            </a:r>
            <a:r>
              <a:rPr sz="3200">
                <a:latin typeface="Times New Roman" panose="02020603050405020304" charset="0"/>
                <a:cs typeface="Times New Roman" panose="02020603050405020304" charset="0"/>
                <a:sym typeface="+mn-ea"/>
              </a:rPr>
              <a:t>My stomach is making noises from hunger.  </a:t>
            </a:r>
            <a:endParaRPr sz="32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0975" y="140970"/>
            <a:ext cx="12019915" cy="6554470"/>
          </a:xfrm>
          <a:prstGeom prst="rect">
            <a:avLst/>
          </a:prstGeom>
          <a:noFill/>
        </p:spPr>
        <p:txBody>
          <a:bodyPr wrap="square" rtlCol="0">
            <a:spAutoFit/>
          </a:bodyPr>
          <a:p>
            <a:pPr algn="l"/>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参考范文：</a:t>
            </a:r>
            <a:endParaRPr lang="zh-CN" altLang="en-US" sz="2800">
              <a:latin typeface="Times New Roman" panose="02020603050405020304" charset="0"/>
              <a:cs typeface="Times New Roman" panose="02020603050405020304" charset="0"/>
            </a:endParaRPr>
          </a:p>
          <a:p>
            <a:pPr algn="l"/>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However, Billy walked right up to them. Cautiously</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he knelt down by the weak baby </a:t>
            </a:r>
            <a:r>
              <a:rPr lang="zh-CN" altLang="en-US" sz="2800" u="sng">
                <a:latin typeface="Times New Roman" panose="02020603050405020304" charset="0"/>
                <a:cs typeface="Times New Roman" panose="02020603050405020304" charset="0"/>
              </a:rPr>
              <a:t>fawn</a:t>
            </a:r>
            <a:r>
              <a:rPr lang="zh-CN" altLang="en-US" sz="2800">
                <a:latin typeface="Times New Roman" panose="02020603050405020304" charset="0"/>
                <a:cs typeface="Times New Roman" panose="02020603050405020304" charset="0"/>
              </a:rPr>
              <a:t>, seemingly familiar with the two creatures. The fawn</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suffering from dehydration and heat exhaustion lifted its head up with great efforts and eagerly lapped up the water </a:t>
            </a:r>
            <a:r>
              <a:rPr lang="zh-CN" altLang="en-US" sz="2800" u="sng">
                <a:latin typeface="Times New Roman" panose="02020603050405020304" charset="0"/>
                <a:cs typeface="Times New Roman" panose="02020603050405020304" charset="0"/>
              </a:rPr>
              <a:t>cupped </a:t>
            </a:r>
            <a:r>
              <a:rPr lang="zh-CN" altLang="en-US" sz="2800">
                <a:latin typeface="Times New Roman" panose="02020603050405020304" charset="0"/>
                <a:cs typeface="Times New Roman" panose="02020603050405020304" charset="0"/>
              </a:rPr>
              <a:t>in my beautiful boy</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s hands. The mother deer stood by </a:t>
            </a:r>
            <a:r>
              <a:rPr lang="zh-CN" altLang="en-US" sz="2800" i="1">
                <a:latin typeface="Times New Roman" panose="02020603050405020304" charset="0"/>
                <a:cs typeface="Times New Roman" panose="02020603050405020304" charset="0"/>
              </a:rPr>
              <a:t>as if in guard</a:t>
            </a:r>
            <a:r>
              <a:rPr lang="zh-CN" altLang="en-US" sz="2800">
                <a:latin typeface="Times New Roman" panose="02020603050405020304" charset="0"/>
                <a:cs typeface="Times New Roman" panose="02020603050405020304" charset="0"/>
              </a:rPr>
              <a:t>. Not until the fawn licked the last drip of water did </a:t>
            </a:r>
            <a:r>
              <a:rPr lang="zh-CN" altLang="en-US" sz="2800" u="sng">
                <a:latin typeface="Times New Roman" panose="02020603050405020304" charset="0"/>
                <a:cs typeface="Times New Roman" panose="02020603050405020304" charset="0"/>
              </a:rPr>
              <a:t>Billy </a:t>
            </a:r>
            <a:r>
              <a:rPr lang="zh-CN" altLang="en-US" sz="2800">
                <a:latin typeface="Times New Roman" panose="02020603050405020304" charset="0"/>
                <a:cs typeface="Times New Roman" panose="02020603050405020304" charset="0"/>
              </a:rPr>
              <a:t>move a little bit. I contained myself not to make a slightest sound, </a:t>
            </a:r>
            <a:r>
              <a:rPr lang="zh-CN" altLang="en-US" sz="2800" i="1">
                <a:latin typeface="Times New Roman" panose="02020603050405020304" charset="0"/>
                <a:cs typeface="Times New Roman" panose="02020603050405020304" charset="0"/>
              </a:rPr>
              <a:t>for fear of </a:t>
            </a:r>
            <a:r>
              <a:rPr lang="zh-CN" altLang="en-US" sz="2800">
                <a:latin typeface="Times New Roman" panose="02020603050405020304" charset="0"/>
                <a:cs typeface="Times New Roman" panose="02020603050405020304" charset="0"/>
              </a:rPr>
              <a:t>scaring them. (81) </a:t>
            </a:r>
            <a:endParaRPr lang="zh-CN" altLang="en-US" sz="2800">
              <a:latin typeface="Times New Roman" panose="02020603050405020304" charset="0"/>
              <a:cs typeface="Times New Roman" panose="02020603050405020304" charset="0"/>
            </a:endParaRPr>
          </a:p>
          <a:p>
            <a:pPr algn="l"/>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 witnessed the most beautiful heart working hard to save a life. With the water gone, Billy jumped to his feet and </a:t>
            </a:r>
            <a:r>
              <a:rPr lang="zh-CN" altLang="en-US" sz="2800" i="1">
                <a:latin typeface="Times New Roman" panose="02020603050405020304" charset="0"/>
                <a:cs typeface="Times New Roman" panose="02020603050405020304" charset="0"/>
              </a:rPr>
              <a:t>met my smiling eyes</a:t>
            </a:r>
            <a:r>
              <a:rPr lang="zh-CN" altLang="en-US" sz="2800">
                <a:latin typeface="Times New Roman" panose="02020603050405020304" charset="0"/>
                <a:cs typeface="Times New Roman" panose="02020603050405020304" charset="0"/>
              </a:rPr>
              <a:t>. Before he tried to explain, I strode to him and held him tight. As the tears that rolled down my face began to hit the ground, they were suddenly joined by other drops and more drops and more. I looked up at the sky. It was as if God, Himself, was weeping with pride. The rain that came that day was a </a:t>
            </a:r>
            <a:r>
              <a:rPr lang="zh-CN" altLang="en-US" sz="2800" u="sng">
                <a:latin typeface="Times New Roman" panose="02020603050405020304" charset="0"/>
                <a:cs typeface="Times New Roman" panose="02020603050405020304" charset="0"/>
              </a:rPr>
              <a:t>miracle</a:t>
            </a:r>
            <a:r>
              <a:rPr lang="zh-CN" altLang="en-US" sz="2800">
                <a:latin typeface="Times New Roman" panose="02020603050405020304" charset="0"/>
                <a:cs typeface="Times New Roman" panose="02020603050405020304" charset="0"/>
              </a:rPr>
              <a:t>, saving our </a:t>
            </a:r>
            <a:r>
              <a:rPr lang="zh-CN" altLang="en-US" sz="2800" u="sng">
                <a:latin typeface="Times New Roman" panose="02020603050405020304" charset="0"/>
                <a:cs typeface="Times New Roman" panose="02020603050405020304" charset="0"/>
              </a:rPr>
              <a:t>farm</a:t>
            </a:r>
            <a:r>
              <a:rPr lang="zh-CN" altLang="en-US" sz="2800">
                <a:latin typeface="Times New Roman" panose="02020603050405020304" charset="0"/>
                <a:cs typeface="Times New Roman" panose="02020603050405020304" charset="0"/>
              </a:rPr>
              <a:t>, just like my boy saved a life. (87) </a:t>
            </a:r>
            <a:endParaRPr lang="zh-CN" altLang="en-US" sz="2800">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725" y="0"/>
            <a:ext cx="6165215" cy="67703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zh-CN" altLang="en-US" sz="2800">
                <a:latin typeface="Times New Roman" panose="02020603050405020304" charset="0"/>
                <a:cs typeface="Times New Roman" panose="02020603050405020304" charset="0"/>
              </a:rPr>
              <a:t>下水作文：</a:t>
            </a:r>
            <a:endParaRPr lang="zh-CN" altLang="en-US" sz="2800">
              <a:latin typeface="Times New Roman" panose="02020603050405020304" charset="0"/>
              <a:cs typeface="Times New Roman" panose="02020603050405020304" charset="0"/>
            </a:endParaRPr>
          </a:p>
          <a:p>
            <a:pPr algn="l"/>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en-US" altLang="zh-CN" sz="2700">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However, Billy walked right up to them. </a:t>
            </a:r>
            <a:r>
              <a:rPr sz="2700" u="sng">
                <a:latin typeface="Times New Roman" panose="02020603050405020304" charset="0"/>
                <a:cs typeface="Times New Roman" panose="02020603050405020304" charset="0"/>
              </a:rPr>
              <a:t>Carefully</a:t>
            </a:r>
            <a:r>
              <a:rPr sz="2700">
                <a:latin typeface="Times New Roman" panose="02020603050405020304" charset="0"/>
                <a:cs typeface="Times New Roman" panose="02020603050405020304" charset="0"/>
              </a:rPr>
              <a:t>, he reached out his tiny </a:t>
            </a:r>
            <a:r>
              <a:rPr lang="en-US" sz="2700" u="sng">
                <a:latin typeface="Times New Roman" panose="02020603050405020304" charset="0"/>
                <a:cs typeface="Times New Roman" panose="02020603050405020304" charset="0"/>
              </a:rPr>
              <a:t>cupped</a:t>
            </a:r>
            <a:r>
              <a:rPr lang="en-US" sz="2700">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hands, his shining eyes expectantly looking at the </a:t>
            </a:r>
            <a:r>
              <a:rPr sz="2700" u="sng">
                <a:latin typeface="Times New Roman" panose="02020603050405020304" charset="0"/>
                <a:cs typeface="Times New Roman" panose="02020603050405020304" charset="0"/>
              </a:rPr>
              <a:t>fawn</a:t>
            </a:r>
            <a:r>
              <a:rPr sz="2700">
                <a:latin typeface="Times New Roman" panose="02020603050405020304" charset="0"/>
                <a:cs typeface="Times New Roman" panose="02020603050405020304" charset="0"/>
              </a:rPr>
              <a:t>. Instinctively, the fawn approached, stuck out his tongue and eagerly sucked every drop of water. Thirst satisfied, the fawn looked up at little Billy, licking his moistured lips</a:t>
            </a:r>
            <a:r>
              <a:rPr lang="en-US" sz="2700">
                <a:latin typeface="Times New Roman" panose="02020603050405020304" charset="0"/>
                <a:cs typeface="Times New Roman" panose="02020603050405020304" charset="0"/>
              </a:rPr>
              <a:t>, as if a sign of gratitude</a:t>
            </a:r>
            <a:r>
              <a:rPr sz="2700">
                <a:latin typeface="Times New Roman" panose="02020603050405020304" charset="0"/>
                <a:cs typeface="Times New Roman" panose="02020603050405020304" charset="0"/>
              </a:rPr>
              <a:t>. The mother deer, who had all the time been around, breathed a sigh of relief though she herself was so thirsty that her throat was burning </a:t>
            </a:r>
            <a:r>
              <a:rPr sz="2700" u="sng">
                <a:latin typeface="Times New Roman" panose="02020603050405020304" charset="0"/>
                <a:cs typeface="Times New Roman" panose="02020603050405020304" charset="0"/>
              </a:rPr>
              <a:t>dry</a:t>
            </a:r>
            <a:r>
              <a:rPr sz="2700">
                <a:latin typeface="Times New Roman" panose="02020603050405020304" charset="0"/>
                <a:cs typeface="Times New Roman" panose="02020603050405020304" charset="0"/>
              </a:rPr>
              <a:t>. Seeing the fawn back on his feet, </a:t>
            </a:r>
            <a:r>
              <a:rPr sz="2700" u="sng">
                <a:latin typeface="Times New Roman" panose="02020603050405020304" charset="0"/>
                <a:cs typeface="Times New Roman" panose="02020603050405020304" charset="0"/>
              </a:rPr>
              <a:t>Billy</a:t>
            </a:r>
            <a:r>
              <a:rPr sz="2700">
                <a:latin typeface="Times New Roman" panose="02020603050405020304" charset="0"/>
                <a:cs typeface="Times New Roman" panose="02020603050405020304" charset="0"/>
              </a:rPr>
              <a:t>, my baby, was more than delighted, as if he had saved the world. </a:t>
            </a:r>
            <a:endParaRPr sz="2700">
              <a:latin typeface="Times New Roman" panose="02020603050405020304" charset="0"/>
              <a:cs typeface="Times New Roman" panose="02020603050405020304" charset="0"/>
            </a:endParaRPr>
          </a:p>
          <a:p>
            <a:pPr algn="l"/>
            <a:r>
              <a:rPr lang="zh-CN" sz="2700">
                <a:latin typeface="Times New Roman" panose="02020603050405020304" charset="0"/>
                <a:cs typeface="Times New Roman" panose="02020603050405020304" charset="0"/>
              </a:rPr>
              <a:t>（</a:t>
            </a:r>
            <a:r>
              <a:rPr lang="en-US" altLang="zh-CN" sz="2700">
                <a:latin typeface="Times New Roman" panose="02020603050405020304" charset="0"/>
                <a:cs typeface="Times New Roman" panose="02020603050405020304" charset="0"/>
              </a:rPr>
              <a:t>97</a:t>
            </a:r>
            <a:r>
              <a:rPr lang="zh-CN" altLang="en-US" sz="2700">
                <a:latin typeface="Times New Roman" panose="02020603050405020304" charset="0"/>
                <a:cs typeface="Times New Roman" panose="02020603050405020304" charset="0"/>
              </a:rPr>
              <a:t>）</a:t>
            </a:r>
            <a:endParaRPr lang="zh-CN" altLang="en-US" sz="2700">
              <a:latin typeface="Times New Roman" panose="02020603050405020304" charset="0"/>
              <a:cs typeface="Times New Roman" panose="02020603050405020304" charset="0"/>
            </a:endParaRPr>
          </a:p>
        </p:txBody>
      </p:sp>
      <p:sp>
        <p:nvSpPr>
          <p:cNvPr id="3" name="文本框 2"/>
          <p:cNvSpPr txBox="1"/>
          <p:nvPr/>
        </p:nvSpPr>
        <p:spPr>
          <a:xfrm>
            <a:off x="6511290" y="237490"/>
            <a:ext cx="5503545" cy="5692775"/>
          </a:xfrm>
          <a:prstGeom prst="rect">
            <a:avLst/>
          </a:prstGeom>
          <a:noFill/>
        </p:spPr>
        <p:txBody>
          <a:bodyPr wrap="square" rtlCol="0">
            <a:spAutoFit/>
          </a:bodyPr>
          <a:p>
            <a:r>
              <a:rPr lang="zh-CN" altLang="en-US" sz="2800" b="1">
                <a:solidFill>
                  <a:srgbClr val="0538F9"/>
                </a:solidFill>
                <a:latin typeface="华文仿宋" panose="02010600040101010101" charset="-122"/>
                <a:ea typeface="华文仿宋" panose="02010600040101010101" charset="-122"/>
                <a:cs typeface="华文仿宋" panose="02010600040101010101" charset="-122"/>
              </a:rPr>
              <a:t>作文亮点点评：</a:t>
            </a:r>
            <a:endParaRPr lang="zh-CN" altLang="en-US" sz="2800" b="1">
              <a:solidFill>
                <a:srgbClr val="0538F9"/>
              </a:solidFill>
              <a:latin typeface="华文仿宋" panose="02010600040101010101" charset="-122"/>
              <a:ea typeface="华文仿宋" panose="02010600040101010101" charset="-122"/>
              <a:cs typeface="华文仿宋" panose="02010600040101010101" charset="-122"/>
            </a:endParaRPr>
          </a:p>
          <a:p>
            <a:r>
              <a:rPr lang="en-US" altLang="zh-CN" sz="2800" b="1">
                <a:solidFill>
                  <a:srgbClr val="0538F9"/>
                </a:solidFill>
                <a:latin typeface="华文仿宋" panose="02010600040101010101" charset="-122"/>
                <a:ea typeface="华文仿宋" panose="02010600040101010101" charset="-122"/>
                <a:cs typeface="华文仿宋" panose="02010600040101010101" charset="-122"/>
              </a:rPr>
              <a:t>1.carefully, instinctively</a:t>
            </a:r>
            <a:r>
              <a:rPr lang="zh-CN" altLang="en-US" sz="2800" b="1">
                <a:solidFill>
                  <a:srgbClr val="0538F9"/>
                </a:solidFill>
                <a:latin typeface="华文仿宋" panose="02010600040101010101" charset="-122"/>
                <a:ea typeface="华文仿宋" panose="02010600040101010101" charset="-122"/>
                <a:cs typeface="华文仿宋" panose="02010600040101010101" charset="-122"/>
              </a:rPr>
              <a:t>等句子性副词置于句首，凸显动作神态。</a:t>
            </a:r>
            <a:endParaRPr lang="zh-CN" altLang="en-US" sz="2800" b="1">
              <a:solidFill>
                <a:srgbClr val="0538F9"/>
              </a:solidFill>
              <a:latin typeface="华文仿宋" panose="02010600040101010101" charset="-122"/>
              <a:ea typeface="华文仿宋" panose="02010600040101010101" charset="-122"/>
              <a:cs typeface="华文仿宋" panose="02010600040101010101" charset="-122"/>
            </a:endParaRPr>
          </a:p>
          <a:p>
            <a:r>
              <a:rPr lang="en-US" altLang="zh-CN" sz="2800" b="1">
                <a:solidFill>
                  <a:srgbClr val="0538F9"/>
                </a:solidFill>
                <a:latin typeface="华文仿宋" panose="02010600040101010101" charset="-122"/>
                <a:ea typeface="华文仿宋" panose="02010600040101010101" charset="-122"/>
                <a:cs typeface="华文仿宋" panose="02010600040101010101" charset="-122"/>
              </a:rPr>
              <a:t>2.looking, licking, seeing</a:t>
            </a:r>
            <a:r>
              <a:rPr lang="zh-CN" altLang="en-US" sz="2800" b="1">
                <a:solidFill>
                  <a:srgbClr val="0538F9"/>
                </a:solidFill>
                <a:latin typeface="华文仿宋" panose="02010600040101010101" charset="-122"/>
                <a:ea typeface="华文仿宋" panose="02010600040101010101" charset="-122"/>
                <a:cs typeface="华文仿宋" panose="02010600040101010101" charset="-122"/>
              </a:rPr>
              <a:t>等非谓语动词的运用，</a:t>
            </a:r>
            <a:r>
              <a:rPr lang="zh-CN" altLang="en-US" sz="2800" b="1">
                <a:solidFill>
                  <a:srgbClr val="0538F9"/>
                </a:solidFill>
                <a:latin typeface="华文仿宋" panose="02010600040101010101" charset="-122"/>
                <a:ea typeface="华文仿宋" panose="02010600040101010101" charset="-122"/>
                <a:cs typeface="华文仿宋" panose="02010600040101010101" charset="-122"/>
                <a:sym typeface="+mn-ea"/>
              </a:rPr>
              <a:t>使文章方式变得多样化</a:t>
            </a:r>
            <a:r>
              <a:rPr lang="zh-CN" altLang="en-US" sz="2800" b="1">
                <a:solidFill>
                  <a:srgbClr val="0538F9"/>
                </a:solidFill>
                <a:latin typeface="华文仿宋" panose="02010600040101010101" charset="-122"/>
                <a:ea typeface="华文仿宋" panose="02010600040101010101" charset="-122"/>
                <a:cs typeface="华文仿宋" panose="02010600040101010101" charset="-122"/>
              </a:rPr>
              <a:t>。</a:t>
            </a:r>
            <a:endParaRPr lang="zh-CN" altLang="en-US" sz="2800" b="1">
              <a:solidFill>
                <a:srgbClr val="0538F9"/>
              </a:solidFill>
              <a:latin typeface="华文仿宋" panose="02010600040101010101" charset="-122"/>
              <a:ea typeface="华文仿宋" panose="02010600040101010101" charset="-122"/>
              <a:cs typeface="华文仿宋" panose="02010600040101010101" charset="-122"/>
            </a:endParaRPr>
          </a:p>
          <a:p>
            <a:r>
              <a:rPr lang="en-US" altLang="zh-CN" sz="2800" b="1">
                <a:solidFill>
                  <a:srgbClr val="0538F9"/>
                </a:solidFill>
                <a:latin typeface="华文仿宋" panose="02010600040101010101" charset="-122"/>
                <a:ea typeface="华文仿宋" panose="02010600040101010101" charset="-122"/>
                <a:cs typeface="华文仿宋" panose="02010600040101010101" charset="-122"/>
              </a:rPr>
              <a:t>3.</a:t>
            </a:r>
            <a:r>
              <a:rPr lang="zh-CN" altLang="en-US" sz="2800" b="1">
                <a:solidFill>
                  <a:srgbClr val="0538F9"/>
                </a:solidFill>
                <a:latin typeface="华文仿宋" panose="02010600040101010101" charset="-122"/>
                <a:ea typeface="华文仿宋" panose="02010600040101010101" charset="-122"/>
                <a:cs typeface="华文仿宋" panose="02010600040101010101" charset="-122"/>
              </a:rPr>
              <a:t>动作链和独立主格的运用，</a:t>
            </a:r>
            <a:r>
              <a:rPr lang="zh-CN" altLang="en-US" sz="2800" b="1">
                <a:solidFill>
                  <a:srgbClr val="0538F9"/>
                </a:solidFill>
                <a:latin typeface="华文仿宋" panose="02010600040101010101" charset="-122"/>
                <a:ea typeface="华文仿宋" panose="02010600040101010101" charset="-122"/>
                <a:cs typeface="华文仿宋" panose="02010600040101010101" charset="-122"/>
                <a:sym typeface="+mn-ea"/>
              </a:rPr>
              <a:t>使句子变得紧凑，动作之间的紧密联系得到加强。</a:t>
            </a:r>
            <a:endParaRPr lang="zh-CN" altLang="en-US" sz="2800" b="1">
              <a:solidFill>
                <a:srgbClr val="0538F9"/>
              </a:solidFill>
              <a:latin typeface="华文仿宋" panose="02010600040101010101" charset="-122"/>
              <a:ea typeface="华文仿宋" panose="02010600040101010101" charset="-122"/>
              <a:cs typeface="华文仿宋" panose="02010600040101010101" charset="-122"/>
              <a:sym typeface="+mn-ea"/>
            </a:endParaRPr>
          </a:p>
          <a:p>
            <a:r>
              <a:rPr lang="en-US" altLang="zh-CN" sz="2800" b="1">
                <a:solidFill>
                  <a:srgbClr val="0538F9"/>
                </a:solidFill>
                <a:latin typeface="华文仿宋" panose="02010600040101010101" charset="-122"/>
                <a:ea typeface="华文仿宋" panose="02010600040101010101" charset="-122"/>
                <a:cs typeface="华文仿宋" panose="02010600040101010101" charset="-122"/>
                <a:sym typeface="+mn-ea"/>
              </a:rPr>
              <a:t>4.</a:t>
            </a:r>
            <a:r>
              <a:rPr lang="zh-CN" altLang="en-US" sz="2800" b="1">
                <a:solidFill>
                  <a:srgbClr val="0538F9"/>
                </a:solidFill>
                <a:latin typeface="华文仿宋" panose="02010600040101010101" charset="-122"/>
                <a:ea typeface="华文仿宋" panose="02010600040101010101" charset="-122"/>
                <a:cs typeface="华文仿宋" panose="02010600040101010101" charset="-122"/>
                <a:sym typeface="+mn-ea"/>
              </a:rPr>
              <a:t>动作和心理活动的穿插运用，使文章有了生命色彩。</a:t>
            </a:r>
            <a:endParaRPr lang="zh-CN" altLang="en-US" sz="2800" b="1">
              <a:solidFill>
                <a:srgbClr val="0538F9"/>
              </a:solidFill>
              <a:latin typeface="华文仿宋" panose="02010600040101010101" charset="-122"/>
              <a:ea typeface="华文仿宋" panose="02010600040101010101" charset="-122"/>
              <a:cs typeface="华文仿宋" panose="02010600040101010101" charset="-122"/>
              <a:sym typeface="+mn-ea"/>
            </a:endParaRPr>
          </a:p>
          <a:p>
            <a:r>
              <a:rPr lang="en-US" altLang="zh-CN" sz="2800" b="1">
                <a:solidFill>
                  <a:srgbClr val="0538F9"/>
                </a:solidFill>
                <a:latin typeface="华文仿宋" panose="02010600040101010101" charset="-122"/>
                <a:ea typeface="华文仿宋" panose="02010600040101010101" charset="-122"/>
                <a:cs typeface="华文仿宋" panose="02010600040101010101" charset="-122"/>
                <a:sym typeface="+mn-ea"/>
              </a:rPr>
              <a:t>5.</a:t>
            </a:r>
            <a:r>
              <a:rPr lang="zh-CN" altLang="en-US" sz="2800" b="1">
                <a:solidFill>
                  <a:srgbClr val="0538F9"/>
                </a:solidFill>
                <a:latin typeface="华文仿宋" panose="02010600040101010101" charset="-122"/>
                <a:ea typeface="华文仿宋" panose="02010600040101010101" charset="-122"/>
                <a:cs typeface="华文仿宋" panose="02010600040101010101" charset="-122"/>
                <a:sym typeface="+mn-ea"/>
              </a:rPr>
              <a:t>高级词块</a:t>
            </a:r>
            <a:r>
              <a:rPr lang="en-US" altLang="zh-CN" sz="2800" b="1">
                <a:solidFill>
                  <a:srgbClr val="0538F9"/>
                </a:solidFill>
                <a:latin typeface="华文仿宋" panose="02010600040101010101" charset="-122"/>
                <a:ea typeface="华文仿宋" panose="02010600040101010101" charset="-122"/>
                <a:cs typeface="华文仿宋" panose="02010600040101010101" charset="-122"/>
                <a:sym typeface="+mn-ea"/>
              </a:rPr>
              <a:t>stick out, thirst satisfied, burn dry, back on one; feet.</a:t>
            </a:r>
            <a:endParaRPr lang="en-US" altLang="zh-CN" sz="2800" b="1">
              <a:solidFill>
                <a:srgbClr val="0538F9"/>
              </a:solidFill>
              <a:latin typeface="华文仿宋" panose="02010600040101010101" charset="-122"/>
              <a:ea typeface="华文仿宋" panose="02010600040101010101" charset="-122"/>
              <a:cs typeface="华文仿宋" panose="02010600040101010101"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725" y="0"/>
            <a:ext cx="5948680" cy="67703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zh-CN" altLang="en-US" sz="2800">
                <a:latin typeface="Times New Roman" panose="02020603050405020304" charset="0"/>
                <a:cs typeface="Times New Roman" panose="02020603050405020304" charset="0"/>
              </a:rPr>
              <a:t>下水作文：</a:t>
            </a:r>
            <a:endParaRPr lang="zh-CN" altLang="en-US" sz="2800">
              <a:latin typeface="Times New Roman" panose="02020603050405020304" charset="0"/>
              <a:cs typeface="Times New Roman" panose="02020603050405020304" charset="0"/>
            </a:endParaRPr>
          </a:p>
          <a:p>
            <a:pPr algn="l"/>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I witnessed the most beautiful heart working hard to save a life. Deeply touched by his act of kindness, I strode over and gathered my young into my arms tightly, tears of pride rolling down my cheeks and his back. A little embarrassed but still proud, he shared the whole story with me, saying that if he didn’t offer the helping hand, the fawn would end up being thirsty to death. And miraculously, the tears on my cheeks turned into the long-expected </a:t>
            </a:r>
            <a:r>
              <a:rPr sz="2700" u="sng">
                <a:latin typeface="Times New Roman" panose="02020603050405020304" charset="0"/>
                <a:cs typeface="Times New Roman" panose="02020603050405020304" charset="0"/>
              </a:rPr>
              <a:t>rain </a:t>
            </a:r>
            <a:r>
              <a:rPr sz="2700">
                <a:latin typeface="Times New Roman" panose="02020603050405020304" charset="0"/>
                <a:cs typeface="Times New Roman" panose="02020603050405020304" charset="0"/>
              </a:rPr>
              <a:t>from the sky! It must be God’s answer to people’s call for the rain, and also a reward for Billy’s act of kindness!(97)</a:t>
            </a:r>
            <a:endParaRPr sz="2700">
              <a:latin typeface="Times New Roman" panose="02020603050405020304" charset="0"/>
              <a:cs typeface="Times New Roman" panose="02020603050405020304" charset="0"/>
            </a:endParaRPr>
          </a:p>
        </p:txBody>
      </p:sp>
      <p:sp>
        <p:nvSpPr>
          <p:cNvPr id="3" name="文本框 2"/>
          <p:cNvSpPr txBox="1"/>
          <p:nvPr/>
        </p:nvSpPr>
        <p:spPr>
          <a:xfrm>
            <a:off x="6226810" y="90805"/>
            <a:ext cx="5150485" cy="5262245"/>
          </a:xfrm>
          <a:prstGeom prst="rect">
            <a:avLst/>
          </a:prstGeom>
          <a:noFill/>
        </p:spPr>
        <p:txBody>
          <a:bodyPr wrap="square" rtlCol="0">
            <a:spAutoFit/>
          </a:bodyPr>
          <a:p>
            <a:r>
              <a:rPr lang="zh-CN" altLang="en-US" sz="2800" b="1">
                <a:solidFill>
                  <a:srgbClr val="0538F9"/>
                </a:solidFill>
                <a:latin typeface="华文仿宋" panose="02010600040101010101" charset="-122"/>
                <a:ea typeface="华文仿宋" panose="02010600040101010101" charset="-122"/>
                <a:cs typeface="华文仿宋" panose="02010600040101010101" charset="-122"/>
              </a:rPr>
              <a:t>作文亮点点评：</a:t>
            </a:r>
            <a:endParaRPr lang="zh-CN" altLang="en-US" sz="2800" b="1">
              <a:solidFill>
                <a:srgbClr val="0538F9"/>
              </a:solidFill>
              <a:latin typeface="华文仿宋" panose="02010600040101010101" charset="-122"/>
              <a:ea typeface="华文仿宋" panose="02010600040101010101" charset="-122"/>
              <a:cs typeface="华文仿宋" panose="02010600040101010101" charset="-122"/>
            </a:endParaRPr>
          </a:p>
          <a:p>
            <a:r>
              <a:rPr lang="en-US" altLang="zh-CN" sz="2800" b="1">
                <a:solidFill>
                  <a:srgbClr val="0538F9"/>
                </a:solidFill>
                <a:latin typeface="华文仿宋" panose="02010600040101010101" charset="-122"/>
                <a:ea typeface="华文仿宋" panose="02010600040101010101" charset="-122"/>
                <a:cs typeface="华文仿宋" panose="02010600040101010101" charset="-122"/>
              </a:rPr>
              <a:t>1.a little embarrassed but still proud</a:t>
            </a:r>
            <a:r>
              <a:rPr lang="zh-CN" altLang="en-US" sz="2800" b="1">
                <a:solidFill>
                  <a:srgbClr val="0538F9"/>
                </a:solidFill>
                <a:latin typeface="华文仿宋" panose="02010600040101010101" charset="-122"/>
                <a:ea typeface="华文仿宋" panose="02010600040101010101" charset="-122"/>
                <a:cs typeface="华文仿宋" panose="02010600040101010101" charset="-122"/>
              </a:rPr>
              <a:t>形容词主语句首，</a:t>
            </a:r>
            <a:r>
              <a:rPr sz="2800" b="1">
                <a:solidFill>
                  <a:srgbClr val="0538F9"/>
                </a:solidFill>
                <a:latin typeface="华文仿宋" panose="02010600040101010101" charset="-122"/>
                <a:ea typeface="华文仿宋" panose="02010600040101010101" charset="-122"/>
                <a:cs typeface="华文仿宋" panose="02010600040101010101" charset="-122"/>
                <a:sym typeface="+mn-ea"/>
              </a:rPr>
              <a:t>miraculously</a:t>
            </a:r>
            <a:r>
              <a:rPr lang="zh-CN" altLang="en-US" sz="2800" b="1">
                <a:solidFill>
                  <a:srgbClr val="0538F9"/>
                </a:solidFill>
                <a:latin typeface="华文仿宋" panose="02010600040101010101" charset="-122"/>
                <a:ea typeface="华文仿宋" panose="02010600040101010101" charset="-122"/>
                <a:cs typeface="华文仿宋" panose="02010600040101010101" charset="-122"/>
              </a:rPr>
              <a:t>等句子性副词置于句首，凸显动作神态。</a:t>
            </a:r>
            <a:endParaRPr lang="zh-CN" altLang="en-US" sz="2800" b="1">
              <a:solidFill>
                <a:srgbClr val="0538F9"/>
              </a:solidFill>
              <a:latin typeface="华文仿宋" panose="02010600040101010101" charset="-122"/>
              <a:ea typeface="华文仿宋" panose="02010600040101010101" charset="-122"/>
              <a:cs typeface="华文仿宋" panose="02010600040101010101" charset="-122"/>
            </a:endParaRPr>
          </a:p>
          <a:p>
            <a:r>
              <a:rPr lang="en-US" altLang="zh-CN" sz="2800" b="1">
                <a:solidFill>
                  <a:srgbClr val="0538F9"/>
                </a:solidFill>
                <a:latin typeface="华文仿宋" panose="02010600040101010101" charset="-122"/>
                <a:ea typeface="华文仿宋" panose="02010600040101010101" charset="-122"/>
                <a:cs typeface="华文仿宋" panose="02010600040101010101" charset="-122"/>
              </a:rPr>
              <a:t>2.</a:t>
            </a:r>
            <a:r>
              <a:rPr lang="zh-CN" altLang="en-US" sz="2800" b="1">
                <a:solidFill>
                  <a:srgbClr val="0538F9"/>
                </a:solidFill>
                <a:latin typeface="华文仿宋" panose="02010600040101010101" charset="-122"/>
                <a:ea typeface="华文仿宋" panose="02010600040101010101" charset="-122"/>
                <a:cs typeface="华文仿宋" panose="02010600040101010101" charset="-122"/>
              </a:rPr>
              <a:t>多处</a:t>
            </a:r>
            <a:r>
              <a:rPr lang="zh-CN" sz="2800" b="1">
                <a:solidFill>
                  <a:srgbClr val="0538F9"/>
                </a:solidFill>
                <a:latin typeface="华文仿宋" panose="02010600040101010101" charset="-122"/>
                <a:ea typeface="华文仿宋" panose="02010600040101010101" charset="-122"/>
                <a:cs typeface="华文仿宋" panose="02010600040101010101" charset="-122"/>
              </a:rPr>
              <a:t>分词</a:t>
            </a:r>
            <a:r>
              <a:rPr lang="zh-CN" altLang="en-US" sz="2800" b="1">
                <a:solidFill>
                  <a:srgbClr val="0538F9"/>
                </a:solidFill>
                <a:latin typeface="华文仿宋" panose="02010600040101010101" charset="-122"/>
                <a:ea typeface="华文仿宋" panose="02010600040101010101" charset="-122"/>
                <a:cs typeface="华文仿宋" panose="02010600040101010101" charset="-122"/>
                <a:sym typeface="+mn-ea"/>
              </a:rPr>
              <a:t>和独立主格</a:t>
            </a:r>
            <a:r>
              <a:rPr lang="zh-CN" altLang="en-US" sz="2800" b="1">
                <a:solidFill>
                  <a:srgbClr val="0538F9"/>
                </a:solidFill>
                <a:latin typeface="华文仿宋" panose="02010600040101010101" charset="-122"/>
                <a:ea typeface="华文仿宋" panose="02010600040101010101" charset="-122"/>
                <a:cs typeface="华文仿宋" panose="02010600040101010101" charset="-122"/>
              </a:rPr>
              <a:t>的运用，</a:t>
            </a:r>
            <a:r>
              <a:rPr lang="zh-CN" altLang="en-US" sz="2800" b="1">
                <a:solidFill>
                  <a:srgbClr val="0538F9"/>
                </a:solidFill>
                <a:latin typeface="华文仿宋" panose="02010600040101010101" charset="-122"/>
                <a:ea typeface="华文仿宋" panose="02010600040101010101" charset="-122"/>
                <a:cs typeface="华文仿宋" panose="02010600040101010101" charset="-122"/>
                <a:sym typeface="+mn-ea"/>
              </a:rPr>
              <a:t>使文章表达方式变得多样化</a:t>
            </a:r>
            <a:r>
              <a:rPr lang="zh-CN" altLang="en-US" sz="2800" b="1">
                <a:solidFill>
                  <a:srgbClr val="0538F9"/>
                </a:solidFill>
                <a:latin typeface="华文仿宋" panose="02010600040101010101" charset="-122"/>
                <a:ea typeface="华文仿宋" panose="02010600040101010101" charset="-122"/>
                <a:cs typeface="华文仿宋" panose="02010600040101010101" charset="-122"/>
              </a:rPr>
              <a:t>。</a:t>
            </a:r>
            <a:endParaRPr lang="zh-CN" altLang="en-US" sz="2800" b="1">
              <a:solidFill>
                <a:srgbClr val="0538F9"/>
              </a:solidFill>
              <a:latin typeface="华文仿宋" panose="02010600040101010101" charset="-122"/>
              <a:ea typeface="华文仿宋" panose="02010600040101010101" charset="-122"/>
              <a:cs typeface="华文仿宋" panose="02010600040101010101" charset="-122"/>
            </a:endParaRPr>
          </a:p>
          <a:p>
            <a:r>
              <a:rPr lang="en-US" altLang="zh-CN" sz="2800" b="1">
                <a:solidFill>
                  <a:srgbClr val="0538F9"/>
                </a:solidFill>
                <a:latin typeface="华文仿宋" panose="02010600040101010101" charset="-122"/>
                <a:ea typeface="华文仿宋" panose="02010600040101010101" charset="-122"/>
                <a:cs typeface="华文仿宋" panose="02010600040101010101" charset="-122"/>
                <a:sym typeface="+mn-ea"/>
              </a:rPr>
              <a:t>3.</a:t>
            </a:r>
            <a:r>
              <a:rPr lang="zh-CN" sz="2800" b="1">
                <a:solidFill>
                  <a:srgbClr val="0538F9"/>
                </a:solidFill>
                <a:latin typeface="华文仿宋" panose="02010600040101010101" charset="-122"/>
                <a:ea typeface="华文仿宋" panose="02010600040101010101" charset="-122"/>
                <a:cs typeface="华文仿宋" panose="02010600040101010101" charset="-122"/>
                <a:sym typeface="+mn-ea"/>
              </a:rPr>
              <a:t>结尾两句的点题，精彩地诠释了文中</a:t>
            </a:r>
            <a:r>
              <a:rPr lang="en-US" altLang="zh-CN" sz="2800" b="1">
                <a:solidFill>
                  <a:srgbClr val="0538F9"/>
                </a:solidFill>
                <a:latin typeface="华文仿宋" panose="02010600040101010101" charset="-122"/>
                <a:ea typeface="华文仿宋" panose="02010600040101010101" charset="-122"/>
                <a:cs typeface="华文仿宋" panose="02010600040101010101" charset="-122"/>
                <a:sym typeface="+mn-ea"/>
              </a:rPr>
              <a:t>miracle</a:t>
            </a:r>
            <a:r>
              <a:rPr lang="zh-CN" sz="2800" b="1">
                <a:solidFill>
                  <a:srgbClr val="0538F9"/>
                </a:solidFill>
                <a:latin typeface="华文仿宋" panose="02010600040101010101" charset="-122"/>
                <a:ea typeface="华文仿宋" panose="02010600040101010101" charset="-122"/>
                <a:cs typeface="华文仿宋" panose="02010600040101010101" charset="-122"/>
                <a:sym typeface="+mn-ea"/>
              </a:rPr>
              <a:t>的意义，高明！语言也有韵律感。</a:t>
            </a:r>
            <a:endParaRPr lang="zh-CN" altLang="en-US" sz="2800" b="1">
              <a:solidFill>
                <a:srgbClr val="0538F9"/>
              </a:solidFill>
              <a:latin typeface="华文仿宋" panose="02010600040101010101" charset="-122"/>
              <a:ea typeface="华文仿宋" panose="02010600040101010101" charset="-122"/>
              <a:cs typeface="华文仿宋" panose="02010600040101010101" charset="-122"/>
              <a:sym typeface="+mn-ea"/>
            </a:endParaRPr>
          </a:p>
          <a:p>
            <a:r>
              <a:rPr lang="en-US" altLang="zh-CN" sz="2800" b="1">
                <a:solidFill>
                  <a:srgbClr val="0538F9"/>
                </a:solidFill>
                <a:latin typeface="华文仿宋" panose="02010600040101010101" charset="-122"/>
                <a:ea typeface="华文仿宋" panose="02010600040101010101" charset="-122"/>
                <a:cs typeface="华文仿宋" panose="02010600040101010101" charset="-122"/>
                <a:sym typeface="+mn-ea"/>
              </a:rPr>
              <a:t>4.</a:t>
            </a:r>
            <a:r>
              <a:rPr lang="zh-CN" altLang="en-US" sz="2800" b="1">
                <a:solidFill>
                  <a:srgbClr val="0538F9"/>
                </a:solidFill>
                <a:latin typeface="华文仿宋" panose="02010600040101010101" charset="-122"/>
                <a:ea typeface="华文仿宋" panose="02010600040101010101" charset="-122"/>
                <a:cs typeface="华文仿宋" panose="02010600040101010101" charset="-122"/>
                <a:sym typeface="+mn-ea"/>
              </a:rPr>
              <a:t>高级词块</a:t>
            </a:r>
            <a:r>
              <a:rPr lang="en-US" altLang="zh-CN" sz="2800" b="1">
                <a:solidFill>
                  <a:srgbClr val="0538F9"/>
                </a:solidFill>
                <a:latin typeface="华文仿宋" panose="02010600040101010101" charset="-122"/>
                <a:ea typeface="华文仿宋" panose="02010600040101010101" charset="-122"/>
                <a:cs typeface="华文仿宋" panose="02010600040101010101" charset="-122"/>
                <a:sym typeface="+mn-ea"/>
              </a:rPr>
              <a:t>tears of pride, end up doing,  long-expected.</a:t>
            </a:r>
            <a:endParaRPr lang="en-US" altLang="zh-CN" sz="2800" b="1">
              <a:solidFill>
                <a:srgbClr val="0538F9"/>
              </a:solidFill>
              <a:latin typeface="华文仿宋" panose="02010600040101010101" charset="-122"/>
              <a:ea typeface="华文仿宋" panose="02010600040101010101" charset="-122"/>
              <a:cs typeface="华文仿宋" panose="02010600040101010101"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88582" y="3034603"/>
            <a:ext cx="4507832" cy="103476"/>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2651760" y="717884"/>
            <a:ext cx="5076825" cy="5422231"/>
          </a:xfrm>
          <a:prstGeom prst="rect">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47561" b="48522"/>
          <a:stretch>
            <a:fillRect/>
          </a:stretch>
        </p:blipFill>
        <p:spPr>
          <a:xfrm>
            <a:off x="2905760" y="3138170"/>
            <a:ext cx="4272915" cy="2809240"/>
          </a:xfrm>
          <a:prstGeom prst="rect">
            <a:avLst/>
          </a:prstGeom>
        </p:spPr>
      </p:pic>
      <p:sp>
        <p:nvSpPr>
          <p:cNvPr id="6" name="TextBox 32"/>
          <p:cNvSpPr txBox="1"/>
          <p:nvPr/>
        </p:nvSpPr>
        <p:spPr>
          <a:xfrm>
            <a:off x="3333313" y="1495023"/>
            <a:ext cx="2948940" cy="829945"/>
          </a:xfrm>
          <a:prstGeom prst="rect">
            <a:avLst/>
          </a:prstGeom>
          <a:noFill/>
        </p:spPr>
        <p:txBody>
          <a:bodyPr wrap="none" rtlCol="0">
            <a:spAutoFit/>
          </a:bodyPr>
          <a:lstStyle/>
          <a:p>
            <a:pPr algn="ctr"/>
            <a:r>
              <a:rPr lang="en-US" sz="4800" b="1" i="1" smtClean="0">
                <a:solidFill>
                  <a:schemeClr val="tx1">
                    <a:lumMod val="75000"/>
                    <a:lumOff val="25000"/>
                  </a:schemeClr>
                </a:solidFill>
                <a:latin typeface="楷体" panose="02010609060101010101" charset="-122"/>
                <a:ea typeface="楷体" panose="02010609060101010101" charset="-122"/>
                <a:cs typeface="Avenir Heavy Oblique" charset="0"/>
              </a:rPr>
              <a:t>THANK YOU</a:t>
            </a:r>
            <a:endParaRPr lang="en-US" sz="4800" b="1" i="1" dirty="0" smtClean="0">
              <a:solidFill>
                <a:schemeClr val="tx1">
                  <a:lumMod val="75000"/>
                  <a:lumOff val="25000"/>
                </a:schemeClr>
              </a:solidFill>
              <a:latin typeface="楷体" panose="02010609060101010101" charset="-122"/>
              <a:ea typeface="楷体" panose="02010609060101010101" charset="-122"/>
              <a:cs typeface="Avenir Heavy Oblique"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1" descr="39"/>
          <p:cNvPicPr>
            <a:picLocks noChangeAspect="1"/>
          </p:cNvPicPr>
          <p:nvPr/>
        </p:nvPicPr>
        <p:blipFill>
          <a:blip r:embed="rId1">
            <a:extLst>
              <a:ext uri="{28A0092B-C50C-407E-A947-70E740481C1C}">
                <a14:useLocalDpi xmlns:a14="http://schemas.microsoft.com/office/drawing/2010/main" val="0"/>
              </a:ext>
            </a:extLst>
          </a:blip>
          <a:srcRect l="9583" t="19118" r="67699" b="41838"/>
          <a:stretch>
            <a:fillRect/>
          </a:stretch>
        </p:blipFill>
        <p:spPr bwMode="auto">
          <a:xfrm>
            <a:off x="8221133" y="25401"/>
            <a:ext cx="3970867" cy="684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2" descr="39"/>
          <p:cNvPicPr>
            <a:picLocks noChangeAspect="1"/>
          </p:cNvPicPr>
          <p:nvPr/>
        </p:nvPicPr>
        <p:blipFill>
          <a:blip r:embed="rId2">
            <a:extLst>
              <a:ext uri="{28A0092B-C50C-407E-A947-70E740481C1C}">
                <a14:useLocalDpi xmlns:a14="http://schemas.microsoft.com/office/drawing/2010/main" val="0"/>
              </a:ext>
            </a:extLst>
          </a:blip>
          <a:srcRect l="67012" t="59692" r="17712" b="22879"/>
          <a:stretch>
            <a:fillRect/>
          </a:stretch>
        </p:blipFill>
        <p:spPr bwMode="auto">
          <a:xfrm>
            <a:off x="4233" y="-8467"/>
            <a:ext cx="3481917" cy="397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5605" name="文本框 5"/>
          <p:cNvSpPr txBox="1">
            <a:spLocks noChangeArrowheads="1"/>
          </p:cNvSpPr>
          <p:nvPr/>
        </p:nvSpPr>
        <p:spPr bwMode="auto">
          <a:xfrm>
            <a:off x="1878165" y="908682"/>
            <a:ext cx="10171771" cy="236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700" b="1" dirty="0">
                <a:latin typeface="Times New Roman" panose="02020603050405020304" charset="0"/>
                <a:cs typeface="Times New Roman" panose="02020603050405020304" charset="0"/>
                <a:sym typeface="+mn-ea"/>
              </a:rPr>
              <a:t>     宁波十校</a:t>
            </a:r>
            <a:r>
              <a:rPr lang="en-US" altLang="zh-CN" sz="3700" b="1" dirty="0">
                <a:latin typeface="Times New Roman" panose="02020603050405020304" charset="0"/>
                <a:cs typeface="Times New Roman" panose="02020603050405020304" charset="0"/>
                <a:sym typeface="+mn-ea"/>
              </a:rPr>
              <a:t>2021</a:t>
            </a:r>
            <a:r>
              <a:rPr lang="zh-CN" altLang="en-US" sz="3700" b="1" dirty="0">
                <a:latin typeface="Times New Roman" panose="02020603050405020304" charset="0"/>
                <a:cs typeface="Times New Roman" panose="02020603050405020304" charset="0"/>
                <a:sym typeface="+mn-ea"/>
              </a:rPr>
              <a:t>届高三</a:t>
            </a:r>
            <a:r>
              <a:rPr lang="en-US" altLang="zh-CN" sz="3700" b="1" dirty="0">
                <a:latin typeface="Times New Roman" panose="02020603050405020304" charset="0"/>
                <a:cs typeface="Times New Roman" panose="02020603050405020304" charset="0"/>
                <a:sym typeface="+mn-ea"/>
              </a:rPr>
              <a:t>3</a:t>
            </a:r>
            <a:r>
              <a:rPr lang="zh-CN" altLang="en-US" sz="3700" b="1" dirty="0">
                <a:latin typeface="Times New Roman" panose="02020603050405020304" charset="0"/>
                <a:cs typeface="Times New Roman" panose="02020603050405020304" charset="0"/>
                <a:sym typeface="+mn-ea"/>
              </a:rPr>
              <a:t>月联考</a:t>
            </a:r>
            <a:endParaRPr lang="zh-CN" altLang="en-US" sz="3700" b="1" dirty="0">
              <a:latin typeface="Times New Roman" panose="02020603050405020304" charset="0"/>
              <a:cs typeface="Times New Roman" panose="02020603050405020304" charset="0"/>
              <a:sym typeface="+mn-ea"/>
            </a:endParaRPr>
          </a:p>
          <a:p>
            <a:pPr algn="ctr" eaLnBrk="1" hangingPunct="1">
              <a:spcBef>
                <a:spcPct val="0"/>
              </a:spcBef>
              <a:buFontTx/>
              <a:buNone/>
            </a:pPr>
            <a:r>
              <a:rPr lang="zh-CN" altLang="en-US" sz="3700" b="1" dirty="0" smtClean="0">
                <a:latin typeface="Times New Roman" panose="02020603050405020304" charset="0"/>
                <a:cs typeface="Times New Roman" panose="02020603050405020304" charset="0"/>
                <a:sym typeface="+mn-ea"/>
              </a:rPr>
              <a:t>读后续写讲评</a:t>
            </a:r>
            <a:endParaRPr lang="en-US" altLang="zh-CN" sz="3700" b="1" dirty="0" smtClean="0">
              <a:latin typeface="Times New Roman" panose="02020603050405020304" charset="0"/>
              <a:cs typeface="Times New Roman" panose="02020603050405020304" charset="0"/>
              <a:sym typeface="+mn-ea"/>
            </a:endParaRPr>
          </a:p>
          <a:p>
            <a:pPr algn="ctr" eaLnBrk="1" hangingPunct="1">
              <a:spcBef>
                <a:spcPct val="0"/>
              </a:spcBef>
              <a:buFontTx/>
              <a:buNone/>
            </a:pPr>
            <a:endParaRPr lang="en-US" altLang="zh-CN" sz="3700" b="1" dirty="0">
              <a:latin typeface="Times New Roman" panose="02020603050405020304" charset="0"/>
              <a:cs typeface="Times New Roman" panose="02020603050405020304" charset="0"/>
              <a:sym typeface="+mn-ea"/>
            </a:endParaRPr>
          </a:p>
          <a:p>
            <a:pPr algn="ctr" eaLnBrk="1" hangingPunct="1">
              <a:spcBef>
                <a:spcPct val="0"/>
              </a:spcBef>
              <a:buFontTx/>
              <a:buNone/>
            </a:pPr>
            <a:r>
              <a:rPr lang="en-US" altLang="zh-CN" sz="3700" b="1" dirty="0" smtClean="0">
                <a:latin typeface="Times New Roman" panose="02020603050405020304" charset="0"/>
                <a:cs typeface="Times New Roman" panose="02020603050405020304" charset="0"/>
                <a:sym typeface="+mn-ea"/>
              </a:rPr>
              <a:t>TheWater of Life</a:t>
            </a:r>
            <a:endParaRPr lang="zh-CN" altLang="en-US" sz="2800" b="1" dirty="0">
              <a:latin typeface="Times New Roman" panose="02020603050405020304" charset="0"/>
              <a:cs typeface="Times New Roman" panose="02020603050405020304" charset="0"/>
              <a:sym typeface="+mn-ea"/>
            </a:endParaRPr>
          </a:p>
        </p:txBody>
      </p:sp>
      <p:pic>
        <p:nvPicPr>
          <p:cNvPr id="25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692" y="4817831"/>
            <a:ext cx="5762640" cy="895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a:blip r:embed="rId4"/>
          <a:stretch>
            <a:fillRect/>
          </a:stretch>
        </p:blipFill>
        <p:spPr>
          <a:xfrm>
            <a:off x="4445" y="3338195"/>
            <a:ext cx="4514850" cy="3295650"/>
          </a:xfrm>
          <a:prstGeom prst="rect">
            <a:avLst/>
          </a:prstGeom>
        </p:spPr>
      </p:pic>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835" y="0"/>
            <a:ext cx="12115165" cy="6985635"/>
          </a:xfrm>
          <a:prstGeom prst="rect">
            <a:avLst/>
          </a:prstGeom>
          <a:noFill/>
        </p:spPr>
        <p:txBody>
          <a:bodyPr wrap="square" rtlCol="0">
            <a:spAutoFit/>
          </a:bodyPr>
          <a:p>
            <a:pPr algn="ctr"/>
            <a:r>
              <a:rPr lang="en-US" altLang="zh-CN" sz="2800" b="1">
                <a:solidFill>
                  <a:srgbClr val="FF0000"/>
                </a:solidFill>
                <a:latin typeface="Times New Roman" panose="02020603050405020304" charset="0"/>
                <a:cs typeface="Times New Roman" panose="02020603050405020304" charset="0"/>
              </a:rPr>
              <a:t>The water of life</a:t>
            </a:r>
            <a:endParaRPr lang="en-US" altLang="zh-CN" sz="2800" b="1">
              <a:solidFill>
                <a:srgbClr val="FF0000"/>
              </a:solidFill>
              <a:latin typeface="Times New Roman" panose="02020603050405020304" charset="0"/>
              <a:cs typeface="Times New Roman" panose="02020603050405020304" charset="0"/>
            </a:endParaRPr>
          </a:p>
          <a:p>
            <a:r>
              <a:rPr lang="zh-CN" altLang="en-US" sz="2100">
                <a:latin typeface="Times New Roman" panose="02020603050405020304" charset="0"/>
                <a:cs typeface="Times New Roman" panose="02020603050405020304" charset="0"/>
              </a:rPr>
              <a:t>  </a:t>
            </a:r>
            <a:r>
              <a:rPr lang="en-US" altLang="zh-CN" sz="21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It was one of the hottest days of the </a:t>
            </a:r>
            <a:r>
              <a:rPr lang="zh-CN" altLang="en-US" sz="2800" u="sng">
                <a:latin typeface="Times New Roman" panose="02020603050405020304" charset="0"/>
                <a:cs typeface="Times New Roman" panose="02020603050405020304" charset="0"/>
              </a:rPr>
              <a:t>dry </a:t>
            </a:r>
            <a:r>
              <a:rPr lang="zh-CN" altLang="en-US" sz="2800">
                <a:latin typeface="Times New Roman" panose="02020603050405020304" charset="0"/>
                <a:cs typeface="Times New Roman" panose="02020603050405020304" charset="0"/>
              </a:rPr>
              <a:t>season. We had not seen </a:t>
            </a:r>
            <a:r>
              <a:rPr lang="zh-CN" altLang="en-US" sz="2800" u="sng">
                <a:latin typeface="Times New Roman" panose="02020603050405020304" charset="0"/>
                <a:cs typeface="Times New Roman" panose="02020603050405020304" charset="0"/>
              </a:rPr>
              <a:t>rain </a:t>
            </a:r>
            <a:r>
              <a:rPr lang="zh-CN" altLang="en-US" sz="2800">
                <a:latin typeface="Times New Roman" panose="02020603050405020304" charset="0"/>
                <a:cs typeface="Times New Roman" panose="02020603050405020304" charset="0"/>
              </a:rPr>
              <a:t>in almost a month. The crops were dying. Cows had stopped giving milk. The creeks and streams were long gone back into the earth. It was a dry season that would bankrupt several farmers before it was through. Every day, my husband and his brothers would go about the tiring process of trying to get water to the </a:t>
            </a:r>
            <a:r>
              <a:rPr lang="zh-CN" altLang="en-US" sz="2800" u="sng">
                <a:latin typeface="Times New Roman" panose="02020603050405020304" charset="0"/>
                <a:cs typeface="Times New Roman" panose="02020603050405020304" charset="0"/>
              </a:rPr>
              <a:t>farm</a:t>
            </a:r>
            <a:r>
              <a:rPr lang="zh-CN" altLang="en-US" sz="2800">
                <a:latin typeface="Times New Roman" panose="02020603050405020304" charset="0"/>
                <a:cs typeface="Times New Roman" panose="02020603050405020304" charset="0"/>
              </a:rPr>
              <a:t>. If we didn't see some rain soon, we would lose everything</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It was on this day that I learned the true lesson of sharing and witnessed the only </a:t>
            </a:r>
            <a:r>
              <a:rPr lang="zh-CN" altLang="en-US" sz="2800" u="sng">
                <a:latin typeface="Times New Roman" panose="02020603050405020304" charset="0"/>
                <a:cs typeface="Times New Roman" panose="02020603050405020304" charset="0"/>
              </a:rPr>
              <a:t>miracle </a:t>
            </a:r>
            <a:r>
              <a:rPr lang="zh-CN" altLang="en-US" sz="2800">
                <a:latin typeface="Times New Roman" panose="02020603050405020304" charset="0"/>
                <a:cs typeface="Times New Roman" panose="02020603050405020304" charset="0"/>
              </a:rPr>
              <a:t>I have seen with my own eyes. I was in the kitchen making lunch for my husband and his brothers when I saw my six-year old son, </a:t>
            </a:r>
            <a:r>
              <a:rPr lang="zh-CN" altLang="en-US" sz="2800" u="sng">
                <a:latin typeface="Times New Roman" panose="02020603050405020304" charset="0"/>
                <a:cs typeface="Times New Roman" panose="02020603050405020304" charset="0"/>
              </a:rPr>
              <a:t>Billy</a:t>
            </a:r>
            <a:r>
              <a:rPr lang="zh-CN" altLang="en-US" sz="2800">
                <a:latin typeface="Times New Roman" panose="02020603050405020304" charset="0"/>
                <a:cs typeface="Times New Roman" panose="02020603050405020304" charset="0"/>
              </a:rPr>
              <a:t>, walking toward the woods. He wasn</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t walking with the usual carefree abandon of a youth but with a serious purpose. I could only see his back. He was obviously walking with a great effort trying to be as still as possible. Minutes after he disappeared into the </a:t>
            </a:r>
            <a:r>
              <a:rPr lang="zh-CN" altLang="en-US" sz="2800" u="sng">
                <a:latin typeface="Times New Roman" panose="02020603050405020304" charset="0"/>
                <a:cs typeface="Times New Roman" panose="02020603050405020304" charset="0"/>
              </a:rPr>
              <a:t>woods</a:t>
            </a:r>
            <a:r>
              <a:rPr lang="zh-CN" altLang="en-US" sz="2800">
                <a:latin typeface="Times New Roman" panose="02020603050405020304" charset="0"/>
                <a:cs typeface="Times New Roman" panose="02020603050405020304" charset="0"/>
              </a:rPr>
              <a:t>, he came running out again toward the house. I went back to make sandwiches, thinking that whatever task he had been doing was completed </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Moments later, however, he was once again walking in that slow purposeful </a:t>
            </a:r>
            <a:endParaRPr lang="zh-CN" altLang="en-US" sz="2800">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0975" y="140970"/>
            <a:ext cx="12019915" cy="6554470"/>
          </a:xfrm>
          <a:prstGeom prst="rect">
            <a:avLst/>
          </a:prstGeom>
          <a:noFill/>
        </p:spPr>
        <p:txBody>
          <a:bodyPr wrap="square" rtlCol="0">
            <a:spAutoFit/>
          </a:bodyPr>
          <a:p>
            <a:pPr algn="l"/>
            <a:r>
              <a:rPr lang="zh-CN" altLang="en-US" sz="2800">
                <a:latin typeface="Times New Roman" panose="02020603050405020304" charset="0"/>
                <a:cs typeface="Times New Roman" panose="02020603050405020304" charset="0"/>
              </a:rPr>
              <a:t>stride toward the woods. This activity went on for over an hour: walking </a:t>
            </a:r>
            <a:r>
              <a:rPr lang="zh-CN" altLang="en-US" sz="2800" u="sng">
                <a:latin typeface="Times New Roman" panose="02020603050405020304" charset="0"/>
                <a:cs typeface="Times New Roman" panose="02020603050405020304" charset="0"/>
              </a:rPr>
              <a:t>carefully </a:t>
            </a:r>
            <a:r>
              <a:rPr lang="zh-CN" altLang="en-US" sz="2800">
                <a:latin typeface="Times New Roman" panose="02020603050405020304" charset="0"/>
                <a:cs typeface="Times New Roman" panose="02020603050405020304" charset="0"/>
              </a:rPr>
              <a:t>to the woods, and then running back to the house. Finally, my curiosity got the best</a:t>
            </a:r>
            <a:endParaRPr lang="zh-CN" altLang="en-US" sz="2800">
              <a:latin typeface="Times New Roman" panose="02020603050405020304" charset="0"/>
              <a:cs typeface="Times New Roman" panose="02020603050405020304" charset="0"/>
            </a:endParaRPr>
          </a:p>
          <a:p>
            <a:pPr algn="l"/>
            <a:r>
              <a:rPr lang="zh-CN" altLang="en-US" sz="2800">
                <a:latin typeface="Times New Roman" panose="02020603050405020304" charset="0"/>
                <a:cs typeface="Times New Roman" panose="02020603050405020304" charset="0"/>
              </a:rPr>
              <a:t>of me. I crept out of the house and followed him on his journey. </a:t>
            </a:r>
            <a:endParaRPr lang="zh-CN" altLang="en-US" sz="2800">
              <a:latin typeface="Times New Roman" panose="02020603050405020304" charset="0"/>
              <a:cs typeface="Times New Roman" panose="02020603050405020304" charset="0"/>
            </a:endParaRPr>
          </a:p>
          <a:p>
            <a:pPr algn="l"/>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He was </a:t>
            </a:r>
            <a:r>
              <a:rPr lang="zh-CN" altLang="en-US" sz="2800" u="sng">
                <a:latin typeface="Times New Roman" panose="02020603050405020304" charset="0"/>
                <a:cs typeface="Times New Roman" panose="02020603050405020304" charset="0"/>
              </a:rPr>
              <a:t>cupping </a:t>
            </a:r>
            <a:r>
              <a:rPr lang="zh-CN" altLang="en-US" sz="2800">
                <a:latin typeface="Times New Roman" panose="02020603050405020304" charset="0"/>
                <a:cs typeface="Times New Roman" panose="02020603050405020304" charset="0"/>
              </a:rPr>
              <a:t>both hands in front of him as he walked, very careful not to </a:t>
            </a:r>
            <a:r>
              <a:rPr lang="zh-CN" altLang="en-US" sz="2800" u="sng">
                <a:latin typeface="Times New Roman" panose="02020603050405020304" charset="0"/>
                <a:cs typeface="Times New Roman" panose="02020603050405020304" charset="0"/>
              </a:rPr>
              <a:t>spill </a:t>
            </a:r>
            <a:r>
              <a:rPr lang="zh-CN" altLang="en-US" sz="2800">
                <a:latin typeface="Times New Roman" panose="02020603050405020304" charset="0"/>
                <a:cs typeface="Times New Roman" panose="02020603050405020304" charset="0"/>
              </a:rPr>
              <a:t>the water he held. Maybe two or three tablespoons were held in his tiny hands. I sneaked closer as he went into the wood. Branches and thorns slapped his little face but he did not try to avoid them. He had a much greater purpose. As I leaned in to spy on him, I saw an amazing sight. A mother deer with a huge pair of deer horns appeared in front of him, with a baby </a:t>
            </a:r>
            <a:r>
              <a:rPr lang="zh-CN" altLang="en-US" sz="2800" u="sng">
                <a:latin typeface="Times New Roman" panose="02020603050405020304" charset="0"/>
                <a:cs typeface="Times New Roman" panose="02020603050405020304" charset="0"/>
              </a:rPr>
              <a:t>fawn</a:t>
            </a:r>
            <a:r>
              <a:rPr lang="zh-CN" altLang="en-US" sz="2800">
                <a:latin typeface="Times New Roman" panose="02020603050405020304" charset="0"/>
                <a:cs typeface="Times New Roman" panose="02020603050405020304" charset="0"/>
              </a:rPr>
              <a:t>(幼鹿) lying on the dry ground. I almost screamed to get him away. </a:t>
            </a:r>
            <a:endParaRPr lang="zh-CN" altLang="en-US" sz="2800">
              <a:latin typeface="Times New Roman" panose="02020603050405020304" charset="0"/>
              <a:cs typeface="Times New Roman" panose="02020603050405020304" charset="0"/>
            </a:endParaRPr>
          </a:p>
          <a:p>
            <a:pPr algn="l"/>
            <a:r>
              <a:rPr lang="en-US" altLang="zh-CN" sz="2800" b="1">
                <a:latin typeface="Times New Roman" panose="02020603050405020304" charset="0"/>
                <a:cs typeface="Times New Roman" panose="02020603050405020304" charset="0"/>
              </a:rPr>
              <a:t>Paragraph1</a:t>
            </a:r>
            <a:r>
              <a:rPr lang="zh-CN" altLang="en-US" sz="2800" b="1">
                <a:latin typeface="Times New Roman" panose="02020603050405020304" charset="0"/>
                <a:cs typeface="Times New Roman" panose="02020603050405020304" charset="0"/>
              </a:rPr>
              <a:t>：</a:t>
            </a:r>
            <a:endParaRPr lang="zh-CN" altLang="en-US" sz="2800" b="1">
              <a:latin typeface="Times New Roman" panose="02020603050405020304" charset="0"/>
              <a:cs typeface="Times New Roman" panose="02020603050405020304" charset="0"/>
            </a:endParaRPr>
          </a:p>
          <a:p>
            <a:pPr algn="l"/>
            <a:r>
              <a:rPr lang="en-US" altLang="zh-CN" sz="2800">
                <a:latin typeface="Times New Roman" panose="02020603050405020304" charset="0"/>
                <a:cs typeface="Times New Roman" panose="02020603050405020304" charset="0"/>
                <a:sym typeface="+mn-ea"/>
              </a:rPr>
              <a:t>     </a:t>
            </a:r>
            <a:r>
              <a:rPr lang="zh-CN" altLang="en-US" sz="2800" i="1">
                <a:latin typeface="Times New Roman" panose="02020603050405020304" charset="0"/>
                <a:cs typeface="Times New Roman" panose="02020603050405020304" charset="0"/>
                <a:sym typeface="+mn-ea"/>
              </a:rPr>
              <a:t>However, Billy walked right up to them.</a:t>
            </a:r>
            <a:r>
              <a:rPr lang="en-US" altLang="zh-CN" sz="2800" i="1">
                <a:latin typeface="Times New Roman" panose="02020603050405020304" charset="0"/>
                <a:cs typeface="Times New Roman" panose="02020603050405020304" charset="0"/>
                <a:sym typeface="+mn-ea"/>
              </a:rPr>
              <a:t> _____________________________</a:t>
            </a:r>
            <a:r>
              <a:rPr lang="zh-CN" altLang="en-US" sz="2800" i="1">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a:p>
            <a:pPr algn="l"/>
            <a:r>
              <a:rPr lang="en-US" altLang="zh-CN" sz="2800" b="1">
                <a:latin typeface="Times New Roman" panose="02020603050405020304" charset="0"/>
                <a:cs typeface="Times New Roman" panose="02020603050405020304" charset="0"/>
                <a:sym typeface="+mn-ea"/>
              </a:rPr>
              <a:t>paragraph 2:</a:t>
            </a:r>
            <a:endParaRPr lang="en-US" altLang="zh-CN" sz="2800" b="1">
              <a:latin typeface="Times New Roman" panose="02020603050405020304" charset="0"/>
              <a:cs typeface="Times New Roman" panose="02020603050405020304" charset="0"/>
              <a:sym typeface="+mn-ea"/>
            </a:endParaRPr>
          </a:p>
          <a:p>
            <a:pPr algn="l"/>
            <a:r>
              <a:rPr lang="en-US" altLang="zh-CN" sz="2800">
                <a:latin typeface="Times New Roman" panose="02020603050405020304" charset="0"/>
                <a:cs typeface="Times New Roman" panose="02020603050405020304" charset="0"/>
                <a:sym typeface="+mn-ea"/>
              </a:rPr>
              <a:t>    </a:t>
            </a:r>
            <a:r>
              <a:rPr lang="zh-CN" altLang="en-US" sz="2800" i="1">
                <a:latin typeface="Times New Roman" panose="02020603050405020304" charset="0"/>
                <a:cs typeface="Times New Roman" panose="02020603050405020304" charset="0"/>
                <a:sym typeface="+mn-ea"/>
              </a:rPr>
              <a:t>I witnessed the most beautiful heart working hard to save a life. </a:t>
            </a:r>
            <a:r>
              <a:rPr lang="en-US" altLang="zh-CN" sz="2800" i="1">
                <a:latin typeface="Times New Roman" panose="02020603050405020304" charset="0"/>
                <a:cs typeface="Times New Roman" panose="02020603050405020304" charset="0"/>
                <a:sym typeface="+mn-ea"/>
              </a:rPr>
              <a:t>___________</a:t>
            </a:r>
            <a:endParaRPr lang="zh-CN" altLang="en-US" sz="2800" i="1">
              <a:latin typeface="Times New Roman" panose="02020603050405020304" charset="0"/>
              <a:cs typeface="Times New Roman" panose="02020603050405020304" charset="0"/>
            </a:endParaRPr>
          </a:p>
          <a:p>
            <a:pPr algn="l"/>
            <a:endParaRPr lang="zh-CN" altLang="en-US" sz="2800" i="1">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0975" y="140970"/>
            <a:ext cx="12019915" cy="7570470"/>
          </a:xfrm>
          <a:prstGeom prst="rect">
            <a:avLst/>
          </a:prstGeom>
          <a:noFill/>
        </p:spPr>
        <p:txBody>
          <a:bodyPr wrap="square" rtlCol="0">
            <a:spAutoFit/>
          </a:bodyPr>
          <a:p>
            <a:r>
              <a:rPr lang="en-US" altLang="zh-CN" sz="2800" b="1">
                <a:solidFill>
                  <a:srgbClr val="0538F9"/>
                </a:solidFill>
                <a:latin typeface="+mj-ea"/>
                <a:ea typeface="+mj-ea"/>
                <a:cs typeface="Times New Roman" panose="02020603050405020304" charset="0"/>
              </a:rPr>
              <a:t>Summary of the story:</a:t>
            </a:r>
            <a:endParaRPr lang="en-US" altLang="zh-CN" sz="2800" b="1">
              <a:solidFill>
                <a:srgbClr val="0538F9"/>
              </a:solidFill>
              <a:latin typeface="+mj-ea"/>
              <a:ea typeface="+mj-ea"/>
              <a:cs typeface="Times New Roman" panose="02020603050405020304" charset="0"/>
            </a:endParaRPr>
          </a:p>
          <a:p>
            <a:r>
              <a:rPr lang="zh-CN" altLang="en-US" sz="2100">
                <a:latin typeface="Times New Roman" panose="02020603050405020304" charset="0"/>
                <a:cs typeface="Times New Roman" panose="02020603050405020304" charset="0"/>
              </a:rPr>
              <a:t>  </a:t>
            </a:r>
            <a:r>
              <a:rPr lang="en-US" altLang="zh-CN" sz="2100">
                <a:latin typeface="Times New Roman" panose="02020603050405020304" charset="0"/>
                <a:cs typeface="Times New Roman" panose="02020603050405020304" charset="0"/>
              </a:rPr>
              <a:t>  </a:t>
            </a:r>
            <a:r>
              <a:rPr lang="en-US" sz="3200">
                <a:latin typeface="Times New Roman" panose="02020603050405020304" charset="0"/>
                <a:cs typeface="Times New Roman" panose="02020603050405020304" charset="0"/>
              </a:rPr>
              <a:t>The dry season had lasted quite a while without any _____ of rain. The farmers  suffered a lot, _________ (struggle) to find water for their farms, but without luck. Everything seemed likely to  be lost ______ any miracle came.</a:t>
            </a:r>
            <a:endParaRPr lang="en-US" sz="3200">
              <a:latin typeface="Times New Roman" panose="02020603050405020304" charset="0"/>
              <a:cs typeface="Times New Roman" panose="02020603050405020304" charset="0"/>
            </a:endParaRPr>
          </a:p>
          <a:p>
            <a:r>
              <a:rPr lang="zh-CN" altLang="en-US" sz="3200">
                <a:latin typeface="Times New Roman" panose="02020603050405020304" charset="0"/>
                <a:cs typeface="Times New Roman" panose="02020603050405020304" charset="0"/>
              </a:rPr>
              <a:t>  </a:t>
            </a:r>
            <a:r>
              <a:rPr lang="en-US" altLang="zh-CN" sz="3200">
                <a:latin typeface="Times New Roman" panose="02020603050405020304" charset="0"/>
                <a:cs typeface="Times New Roman" panose="02020603050405020304" charset="0"/>
              </a:rPr>
              <a:t>  </a:t>
            </a:r>
            <a:r>
              <a:rPr lang="en-US" sz="3200">
                <a:latin typeface="Times New Roman" panose="02020603050405020304" charset="0"/>
                <a:cs typeface="Times New Roman" panose="02020603050405020304" charset="0"/>
              </a:rPr>
              <a:t>But a miracle did happen to my </a:t>
            </a:r>
            <a:r>
              <a:rPr lang="zh-CN" altLang="en-US" sz="3200">
                <a:latin typeface="Times New Roman" panose="02020603050405020304" charset="0"/>
                <a:cs typeface="Times New Roman" panose="02020603050405020304" charset="0"/>
              </a:rPr>
              <a:t> </a:t>
            </a:r>
            <a:r>
              <a:rPr lang="en-US" altLang="zh-CN" sz="3200">
                <a:latin typeface="Times New Roman" panose="02020603050405020304" charset="0"/>
                <a:cs typeface="Times New Roman" panose="02020603050405020304" charset="0"/>
              </a:rPr>
              <a:t>son Billy. While I was preparing dinner, I coincidentally found that he was going to and _____ the woods  with great efforts. Out of _________ (curious), I followed him, trying to work out what he was realy up to. Billy held some water in his _____ (cup) hands and came to the woods, _______the  baby fawn was lying on the ground with her mother for company. The fawn was badly in need of water, obviously too thirsty and too weak to rise to his ______ (foot).</a:t>
            </a:r>
            <a:endParaRPr lang="en-US" altLang="zh-CN" sz="3200">
              <a:latin typeface="Times New Roman" panose="02020603050405020304" charset="0"/>
              <a:cs typeface="Times New Roman" panose="02020603050405020304" charset="0"/>
            </a:endParaRPr>
          </a:p>
          <a:p>
            <a:endParaRPr lang="en-US" altLang="zh-CN" sz="3200">
              <a:latin typeface="Times New Roman" panose="02020603050405020304" charset="0"/>
              <a:cs typeface="Times New Roman" panose="02020603050405020304" charset="0"/>
            </a:endParaRPr>
          </a:p>
          <a:p>
            <a:endParaRPr lang="en-US" altLang="zh-CN" sz="2100">
              <a:latin typeface="Times New Roman" panose="02020603050405020304" charset="0"/>
              <a:cs typeface="Times New Roman" panose="02020603050405020304" charset="0"/>
            </a:endParaRPr>
          </a:p>
          <a:p>
            <a:r>
              <a:rPr lang="en-US" altLang="zh-CN" sz="2100">
                <a:latin typeface="Times New Roman" panose="02020603050405020304" charset="0"/>
                <a:cs typeface="Times New Roman" panose="02020603050405020304" charset="0"/>
              </a:rPr>
              <a:t> </a:t>
            </a:r>
            <a:r>
              <a:rPr lang="zh-CN" altLang="en-US" sz="2100">
                <a:latin typeface="Times New Roman" panose="02020603050405020304" charset="0"/>
                <a:cs typeface="Times New Roman" panose="02020603050405020304" charset="0"/>
              </a:rPr>
              <a:t> </a:t>
            </a:r>
            <a:r>
              <a:rPr lang="en-US" altLang="zh-CN" sz="2100">
                <a:latin typeface="Times New Roman" panose="02020603050405020304" charset="0"/>
                <a:cs typeface="Times New Roman" panose="02020603050405020304" charset="0"/>
              </a:rPr>
              <a:t>  </a:t>
            </a:r>
            <a:endParaRPr lang="zh-CN" altLang="en-US" sz="2100">
              <a:latin typeface="Times New Roman" panose="02020603050405020304" charset="0"/>
              <a:cs typeface="Times New Roman" panose="02020603050405020304" charset="0"/>
            </a:endParaRPr>
          </a:p>
        </p:txBody>
      </p:sp>
      <p:sp>
        <p:nvSpPr>
          <p:cNvPr id="3" name="文本框 2"/>
          <p:cNvSpPr txBox="1"/>
          <p:nvPr/>
        </p:nvSpPr>
        <p:spPr>
          <a:xfrm>
            <a:off x="9181465" y="541020"/>
            <a:ext cx="833755" cy="521970"/>
          </a:xfrm>
          <a:prstGeom prst="rect">
            <a:avLst/>
          </a:prstGeom>
          <a:noFill/>
        </p:spPr>
        <p:txBody>
          <a:bodyPr wrap="square" rtlCol="0">
            <a:spAutoFit/>
          </a:bodyPr>
          <a:p>
            <a:r>
              <a:rPr lang="en-US" altLang="zh-CN" sz="2800">
                <a:solidFill>
                  <a:srgbClr val="FF0000"/>
                </a:solidFill>
              </a:rPr>
              <a:t>sign</a:t>
            </a:r>
            <a:endParaRPr lang="en-US" altLang="zh-CN" sz="2800">
              <a:solidFill>
                <a:srgbClr val="FF0000"/>
              </a:solidFill>
            </a:endParaRPr>
          </a:p>
        </p:txBody>
      </p:sp>
      <p:sp>
        <p:nvSpPr>
          <p:cNvPr id="4" name="文本框 3"/>
          <p:cNvSpPr txBox="1"/>
          <p:nvPr/>
        </p:nvSpPr>
        <p:spPr>
          <a:xfrm>
            <a:off x="3931285" y="1062990"/>
            <a:ext cx="1877695" cy="521970"/>
          </a:xfrm>
          <a:prstGeom prst="rect">
            <a:avLst/>
          </a:prstGeom>
          <a:noFill/>
        </p:spPr>
        <p:txBody>
          <a:bodyPr wrap="square" rtlCol="0">
            <a:spAutoFit/>
          </a:bodyPr>
          <a:p>
            <a:r>
              <a:rPr lang="en-US" altLang="zh-CN" sz="2800">
                <a:solidFill>
                  <a:srgbClr val="FF0000"/>
                </a:solidFill>
              </a:rPr>
              <a:t>struggling</a:t>
            </a:r>
            <a:endParaRPr lang="en-US" altLang="zh-CN" sz="2800">
              <a:solidFill>
                <a:srgbClr val="FF0000"/>
              </a:solidFill>
            </a:endParaRPr>
          </a:p>
        </p:txBody>
      </p:sp>
      <p:sp>
        <p:nvSpPr>
          <p:cNvPr id="5" name="文本框 4"/>
          <p:cNvSpPr txBox="1"/>
          <p:nvPr/>
        </p:nvSpPr>
        <p:spPr>
          <a:xfrm>
            <a:off x="10295255" y="1584960"/>
            <a:ext cx="1140460" cy="521970"/>
          </a:xfrm>
          <a:prstGeom prst="rect">
            <a:avLst/>
          </a:prstGeom>
          <a:noFill/>
        </p:spPr>
        <p:txBody>
          <a:bodyPr wrap="square" rtlCol="0">
            <a:spAutoFit/>
          </a:bodyPr>
          <a:p>
            <a:r>
              <a:rPr lang="en-US" altLang="zh-CN" sz="2800">
                <a:solidFill>
                  <a:srgbClr val="FF0000"/>
                </a:solidFill>
              </a:rPr>
              <a:t>unless</a:t>
            </a:r>
            <a:endParaRPr lang="en-US" altLang="zh-CN" sz="2800">
              <a:solidFill>
                <a:srgbClr val="FF0000"/>
              </a:solidFill>
            </a:endParaRPr>
          </a:p>
        </p:txBody>
      </p:sp>
      <p:sp>
        <p:nvSpPr>
          <p:cNvPr id="6" name="文本框 5"/>
          <p:cNvSpPr txBox="1"/>
          <p:nvPr/>
        </p:nvSpPr>
        <p:spPr>
          <a:xfrm>
            <a:off x="9404350" y="3006725"/>
            <a:ext cx="1043940" cy="521970"/>
          </a:xfrm>
          <a:prstGeom prst="rect">
            <a:avLst/>
          </a:prstGeom>
          <a:noFill/>
        </p:spPr>
        <p:txBody>
          <a:bodyPr wrap="square" rtlCol="0">
            <a:spAutoFit/>
          </a:bodyPr>
          <a:p>
            <a:r>
              <a:rPr lang="en-US" altLang="zh-CN" sz="2800">
                <a:solidFill>
                  <a:srgbClr val="FF0000"/>
                </a:solidFill>
              </a:rPr>
              <a:t>from</a:t>
            </a:r>
            <a:endParaRPr lang="en-US" altLang="zh-CN" sz="2800">
              <a:solidFill>
                <a:srgbClr val="FF0000"/>
              </a:solidFill>
            </a:endParaRPr>
          </a:p>
        </p:txBody>
      </p:sp>
      <p:sp>
        <p:nvSpPr>
          <p:cNvPr id="7" name="文本框 6"/>
          <p:cNvSpPr txBox="1"/>
          <p:nvPr/>
        </p:nvSpPr>
        <p:spPr>
          <a:xfrm>
            <a:off x="4458335" y="3528695"/>
            <a:ext cx="1840230" cy="521970"/>
          </a:xfrm>
          <a:prstGeom prst="rect">
            <a:avLst/>
          </a:prstGeom>
          <a:noFill/>
        </p:spPr>
        <p:txBody>
          <a:bodyPr wrap="square" rtlCol="0">
            <a:spAutoFit/>
          </a:bodyPr>
          <a:p>
            <a:r>
              <a:rPr lang="en-US" altLang="zh-CN" sz="2800">
                <a:solidFill>
                  <a:srgbClr val="FF0000"/>
                </a:solidFill>
              </a:rPr>
              <a:t>curiosity</a:t>
            </a:r>
            <a:endParaRPr lang="en-US" altLang="zh-CN" sz="2800">
              <a:solidFill>
                <a:srgbClr val="FF0000"/>
              </a:solidFill>
            </a:endParaRPr>
          </a:p>
        </p:txBody>
      </p:sp>
      <p:sp>
        <p:nvSpPr>
          <p:cNvPr id="8" name="文本框 7"/>
          <p:cNvSpPr txBox="1"/>
          <p:nvPr/>
        </p:nvSpPr>
        <p:spPr>
          <a:xfrm>
            <a:off x="10708005" y="3955415"/>
            <a:ext cx="1274445" cy="521970"/>
          </a:xfrm>
          <a:prstGeom prst="rect">
            <a:avLst/>
          </a:prstGeom>
          <a:noFill/>
        </p:spPr>
        <p:txBody>
          <a:bodyPr wrap="square" rtlCol="0">
            <a:spAutoFit/>
          </a:bodyPr>
          <a:p>
            <a:r>
              <a:rPr lang="en-US" altLang="zh-CN" sz="2800">
                <a:solidFill>
                  <a:srgbClr val="FF0000"/>
                </a:solidFill>
              </a:rPr>
              <a:t>cupped</a:t>
            </a:r>
            <a:endParaRPr lang="en-US" altLang="zh-CN" sz="2800">
              <a:solidFill>
                <a:srgbClr val="FF0000"/>
              </a:solidFill>
            </a:endParaRPr>
          </a:p>
        </p:txBody>
      </p:sp>
      <p:sp>
        <p:nvSpPr>
          <p:cNvPr id="9" name="文本框 8"/>
          <p:cNvSpPr txBox="1"/>
          <p:nvPr/>
        </p:nvSpPr>
        <p:spPr>
          <a:xfrm>
            <a:off x="6298565" y="4477385"/>
            <a:ext cx="1313180" cy="521970"/>
          </a:xfrm>
          <a:prstGeom prst="rect">
            <a:avLst/>
          </a:prstGeom>
          <a:noFill/>
        </p:spPr>
        <p:txBody>
          <a:bodyPr wrap="square" rtlCol="0">
            <a:spAutoFit/>
          </a:bodyPr>
          <a:p>
            <a:r>
              <a:rPr lang="en-US" altLang="zh-CN" sz="2800">
                <a:solidFill>
                  <a:srgbClr val="FF0000"/>
                </a:solidFill>
              </a:rPr>
              <a:t>where</a:t>
            </a:r>
            <a:endParaRPr lang="en-US" altLang="zh-CN" sz="2800">
              <a:solidFill>
                <a:srgbClr val="FF0000"/>
              </a:solidFill>
            </a:endParaRPr>
          </a:p>
        </p:txBody>
      </p:sp>
      <p:sp>
        <p:nvSpPr>
          <p:cNvPr id="10" name="文本框 9"/>
          <p:cNvSpPr txBox="1"/>
          <p:nvPr/>
        </p:nvSpPr>
        <p:spPr>
          <a:xfrm>
            <a:off x="10601960" y="5469890"/>
            <a:ext cx="833755" cy="521970"/>
          </a:xfrm>
          <a:prstGeom prst="rect">
            <a:avLst/>
          </a:prstGeom>
          <a:noFill/>
        </p:spPr>
        <p:txBody>
          <a:bodyPr wrap="square" rtlCol="0">
            <a:spAutoFit/>
          </a:bodyPr>
          <a:p>
            <a:r>
              <a:rPr lang="en-US" altLang="zh-CN" sz="2800">
                <a:solidFill>
                  <a:srgbClr val="FF0000"/>
                </a:solidFill>
              </a:rPr>
              <a:t>feet</a:t>
            </a:r>
            <a:endParaRPr lang="en-US" altLang="zh-CN" sz="2800">
              <a:solidFill>
                <a:srgbClr val="FF0000"/>
              </a:solidFill>
            </a:endParaRPr>
          </a:p>
        </p:txBody>
      </p:sp>
      <p:sp>
        <p:nvSpPr>
          <p:cNvPr id="11" name="文本框 10"/>
          <p:cNvSpPr txBox="1"/>
          <p:nvPr/>
        </p:nvSpPr>
        <p:spPr>
          <a:xfrm>
            <a:off x="4458335" y="6124575"/>
            <a:ext cx="3498215" cy="583565"/>
          </a:xfrm>
          <a:prstGeom prst="rect">
            <a:avLst/>
          </a:prstGeom>
          <a:noFill/>
        </p:spPr>
        <p:txBody>
          <a:bodyPr wrap="square" rtlCol="0">
            <a:spAutoFit/>
          </a:bodyPr>
          <a:p>
            <a:r>
              <a:rPr lang="en-US" altLang="zh-CN" sz="3200" b="1">
                <a:gradFill>
                  <a:gsLst>
                    <a:gs pos="0">
                      <a:srgbClr val="007BD3"/>
                    </a:gs>
                    <a:gs pos="100000">
                      <a:srgbClr val="034373"/>
                    </a:gs>
                  </a:gsLst>
                  <a:lin scaled="0"/>
                </a:gradFill>
                <a:latin typeface="Arial Unicode MS" panose="020B0604020202020204" charset="-122"/>
                <a:ea typeface="Arial Unicode MS" panose="020B0604020202020204" charset="-122"/>
                <a:cs typeface="Arial Unicode MS" panose="020B0604020202020204" charset="-122"/>
              </a:rPr>
              <a:t>Water mattered!</a:t>
            </a:r>
            <a:endParaRPr lang="zh-CN" altLang="en-US" sz="3200" b="1">
              <a:gradFill>
                <a:gsLst>
                  <a:gs pos="0">
                    <a:srgbClr val="007BD3"/>
                  </a:gs>
                  <a:gs pos="100000">
                    <a:srgbClr val="034373"/>
                  </a:gs>
                </a:gsLst>
                <a:lin scaled="0"/>
              </a:gradFill>
              <a:latin typeface="Arial Unicode MS" panose="020B0604020202020204" charset="-122"/>
              <a:ea typeface="Arial Unicode MS" panose="020B0604020202020204" charset="-122"/>
              <a:cs typeface="Arial Unicode MS" panose="020B0604020202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12082818" cy="1499235"/>
          </a:xfrm>
          <a:prstGeom prst="rect">
            <a:avLst/>
          </a:prstGeom>
          <a:noFill/>
        </p:spPr>
        <p:txBody>
          <a:bodyPr wrap="square" rtlCol="0">
            <a:spAutoFit/>
          </a:bodyPr>
          <a:lstStyle/>
          <a:p>
            <a:pPr lvl="0" defTabSz="914400"/>
            <a:r>
              <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rPr>
              <a:t>Undertsand the passage-- story mountain</a:t>
            </a:r>
            <a:r>
              <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rPr>
              <a:t>:</a:t>
            </a:r>
            <a:endPar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endParaRPr>
          </a:p>
          <a:p>
            <a:pPr lvl="0" defTabSz="914400"/>
            <a:r>
              <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rPr>
              <a:t> </a:t>
            </a:r>
            <a:r>
              <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rPr>
              <a:t>       </a:t>
            </a:r>
            <a:r>
              <a:rPr lang="zh-CN" altLang="en-US" sz="2400" dirty="0" smtClean="0">
                <a:solidFill>
                  <a:prstClr val="black"/>
                </a:solidFill>
                <a:latin typeface="Calibri" panose="020F0502020204030204"/>
                <a:ea typeface="宋体" panose="02010600030101010101" pitchFamily="2" charset="-122"/>
              </a:rPr>
              <a:t>故事山能够帮助迅速</a:t>
            </a:r>
            <a:r>
              <a:rPr lang="zh-CN" altLang="en-US" sz="2400" dirty="0" smtClean="0">
                <a:solidFill>
                  <a:prstClr val="black"/>
                </a:solidFill>
                <a:latin typeface="Calibri" panose="020F0502020204030204"/>
                <a:ea typeface="宋体" panose="02010600030101010101" pitchFamily="2" charset="-122"/>
                <a:sym typeface="+mn-ea"/>
              </a:rPr>
              <a:t>厘清</a:t>
            </a:r>
            <a:r>
              <a:rPr lang="zh-CN" altLang="en-US" sz="2400" dirty="0">
                <a:solidFill>
                  <a:prstClr val="black"/>
                </a:solidFill>
                <a:latin typeface="Calibri" panose="020F0502020204030204"/>
                <a:ea typeface="宋体" panose="02010600030101010101" pitchFamily="2" charset="-122"/>
              </a:rPr>
              <a:t>故事</a:t>
            </a:r>
            <a:r>
              <a:rPr lang="zh-CN" altLang="en-US" sz="2400" dirty="0" smtClean="0">
                <a:solidFill>
                  <a:prstClr val="black"/>
                </a:solidFill>
                <a:latin typeface="Calibri" panose="020F0502020204030204"/>
                <a:ea typeface="宋体" panose="02010600030101010101" pitchFamily="2" charset="-122"/>
              </a:rPr>
              <a:t>结构，预测故事的发展方向，锻炼思维</a:t>
            </a:r>
            <a:r>
              <a:rPr lang="zh-CN" altLang="en-US" sz="2400" dirty="0">
                <a:solidFill>
                  <a:prstClr val="black"/>
                </a:solidFill>
                <a:latin typeface="Calibri" panose="020F0502020204030204"/>
                <a:ea typeface="宋体" panose="02010600030101010101" pitchFamily="2" charset="-122"/>
              </a:rPr>
              <a:t>能力。</a:t>
            </a:r>
            <a:endParaRPr lang="zh-CN" altLang="en-US" sz="2400" dirty="0">
              <a:solidFill>
                <a:prstClr val="black"/>
              </a:solidFill>
              <a:latin typeface="Calibri" panose="020F0502020204030204"/>
              <a:ea typeface="宋体" panose="02010600030101010101" pitchFamily="2" charset="-122"/>
            </a:endParaRPr>
          </a:p>
          <a:p>
            <a:pPr>
              <a:lnSpc>
                <a:spcPts val="3300"/>
              </a:lnSpc>
            </a:pPr>
            <a:endPar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endParaRPr>
          </a:p>
        </p:txBody>
      </p:sp>
      <p:pic>
        <p:nvPicPr>
          <p:cNvPr id="1027"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l="12708" t="15185" r="18854" b="7778"/>
          <a:stretch>
            <a:fillRect/>
          </a:stretch>
        </p:blipFill>
        <p:spPr bwMode="auto">
          <a:xfrm>
            <a:off x="219075" y="1463675"/>
            <a:ext cx="5931535" cy="397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592" y="1740201"/>
            <a:ext cx="5652467" cy="347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27381" y="3847620"/>
            <a:ext cx="1824203" cy="134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351584" y="3356992"/>
            <a:ext cx="576064" cy="490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927648" y="3356992"/>
            <a:ext cx="96011"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023659" y="3068960"/>
            <a:ext cx="480053" cy="401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03712" y="3068961"/>
            <a:ext cx="192021" cy="2005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695733" y="2060849"/>
            <a:ext cx="1536171" cy="12086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231904" y="2060849"/>
            <a:ext cx="2112235" cy="1786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44139" y="3861048"/>
            <a:ext cx="19202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62751" y="2188109"/>
            <a:ext cx="4229100" cy="675640"/>
          </a:xfrm>
          <a:prstGeom prst="rect">
            <a:avLst/>
          </a:prstGeom>
          <a:noFill/>
        </p:spPr>
        <p:txBody>
          <a:bodyPr wrap="square" rtlCol="0">
            <a:spAutoFit/>
          </a:bodyPr>
          <a:lstStyle/>
          <a:p>
            <a:pPr algn="ctr"/>
            <a:r>
              <a:rPr lang="en-US" altLang="zh-CN" sz="2000" b="1" dirty="0" smtClean="0"/>
              <a:t>Falling  Action</a:t>
            </a:r>
            <a:endParaRPr lang="en-US" altLang="zh-CN" sz="2000" b="1" dirty="0" smtClean="0"/>
          </a:p>
          <a:p>
            <a:r>
              <a:rPr lang="en-US" altLang="zh-CN" dirty="0"/>
              <a:t> </a:t>
            </a:r>
            <a:r>
              <a:rPr lang="en-US" altLang="zh-CN" dirty="0" smtClean="0"/>
              <a:t>Para1: </a:t>
            </a:r>
            <a:r>
              <a:rPr lang="en-US" altLang="zh-CN" dirty="0">
                <a:solidFill>
                  <a:srgbClr val="00B050"/>
                </a:solidFill>
              </a:rPr>
              <a:t> Billy walked right up to them...</a:t>
            </a:r>
            <a:endParaRPr lang="en-US" altLang="zh-CN" dirty="0">
              <a:solidFill>
                <a:srgbClr val="00B050"/>
              </a:solidFill>
            </a:endParaRPr>
          </a:p>
        </p:txBody>
      </p:sp>
      <p:sp>
        <p:nvSpPr>
          <p:cNvPr id="20" name="TextBox 19"/>
          <p:cNvSpPr txBox="1"/>
          <p:nvPr/>
        </p:nvSpPr>
        <p:spPr>
          <a:xfrm>
            <a:off x="863419" y="2114854"/>
            <a:ext cx="3552395" cy="953135"/>
          </a:xfrm>
          <a:prstGeom prst="rect">
            <a:avLst/>
          </a:prstGeom>
          <a:noFill/>
        </p:spPr>
        <p:txBody>
          <a:bodyPr wrap="square" rtlCol="0">
            <a:spAutoFit/>
          </a:bodyPr>
          <a:lstStyle/>
          <a:p>
            <a:pPr algn="ctr"/>
            <a:r>
              <a:rPr lang="en-US" altLang="zh-CN" sz="2000" b="1" dirty="0" smtClean="0"/>
              <a:t>Rising Action</a:t>
            </a:r>
            <a:endParaRPr lang="en-US" altLang="zh-CN" sz="2000" b="1" dirty="0" smtClean="0"/>
          </a:p>
          <a:p>
            <a:r>
              <a:rPr lang="en-US" altLang="zh-CN" dirty="0">
                <a:gradFill>
                  <a:gsLst>
                    <a:gs pos="0">
                      <a:srgbClr val="14CD68"/>
                    </a:gs>
                    <a:gs pos="100000">
                      <a:srgbClr val="0B6E38"/>
                    </a:gs>
                  </a:gsLst>
                  <a:lin scaled="0"/>
                </a:gradFill>
              </a:rPr>
              <a:t>I found my son Billy go to and from the woods repeatedly.</a:t>
            </a:r>
            <a:endParaRPr lang="en-US" altLang="zh-CN" dirty="0">
              <a:gradFill>
                <a:gsLst>
                  <a:gs pos="0">
                    <a:srgbClr val="14CD68"/>
                  </a:gs>
                  <a:gs pos="100000">
                    <a:srgbClr val="0B6E38"/>
                  </a:gs>
                </a:gsLst>
                <a:lin scaled="0"/>
              </a:gradFill>
            </a:endParaRPr>
          </a:p>
        </p:txBody>
      </p:sp>
      <p:sp>
        <p:nvSpPr>
          <p:cNvPr id="21" name="TextBox 20"/>
          <p:cNvSpPr txBox="1"/>
          <p:nvPr/>
        </p:nvSpPr>
        <p:spPr>
          <a:xfrm>
            <a:off x="3823647" y="1106742"/>
            <a:ext cx="4101153" cy="953135"/>
          </a:xfrm>
          <a:prstGeom prst="rect">
            <a:avLst/>
          </a:prstGeom>
          <a:noFill/>
        </p:spPr>
        <p:txBody>
          <a:bodyPr wrap="square" rtlCol="0">
            <a:spAutoFit/>
          </a:bodyPr>
          <a:lstStyle/>
          <a:p>
            <a:pPr algn="ctr"/>
            <a:r>
              <a:rPr lang="en-US" altLang="zh-CN" sz="2000" b="1" dirty="0" smtClean="0"/>
              <a:t>Climax</a:t>
            </a:r>
            <a:endParaRPr lang="en-US" altLang="zh-CN" sz="2000" b="1" dirty="0" smtClean="0"/>
          </a:p>
          <a:p>
            <a:r>
              <a:rPr lang="en-US" altLang="zh-CN" dirty="0">
                <a:solidFill>
                  <a:srgbClr val="00B050"/>
                </a:solidFill>
              </a:rPr>
              <a:t>Curiously, </a:t>
            </a:r>
            <a:r>
              <a:rPr lang="en-US" dirty="0">
                <a:solidFill>
                  <a:srgbClr val="00B050"/>
                </a:solidFill>
              </a:rPr>
              <a:t>I followed Billy and found a weak fawn in desperate need of water.</a:t>
            </a:r>
            <a:endParaRPr lang="en-US" dirty="0">
              <a:solidFill>
                <a:srgbClr val="00B050"/>
              </a:solidFill>
            </a:endParaRPr>
          </a:p>
        </p:txBody>
      </p:sp>
      <p:sp>
        <p:nvSpPr>
          <p:cNvPr id="22" name="TextBox 21"/>
          <p:cNvSpPr txBox="1"/>
          <p:nvPr/>
        </p:nvSpPr>
        <p:spPr>
          <a:xfrm>
            <a:off x="143339" y="4005065"/>
            <a:ext cx="3552395" cy="1229995"/>
          </a:xfrm>
          <a:prstGeom prst="rect">
            <a:avLst/>
          </a:prstGeom>
          <a:noFill/>
        </p:spPr>
        <p:txBody>
          <a:bodyPr wrap="square" rtlCol="0">
            <a:spAutoFit/>
          </a:bodyPr>
          <a:lstStyle/>
          <a:p>
            <a:r>
              <a:rPr lang="en-US" altLang="zh-CN" sz="2000" b="1" dirty="0" smtClean="0"/>
              <a:t>Background/Beginning</a:t>
            </a:r>
            <a:endParaRPr lang="en-US" altLang="zh-CN" sz="2000" b="1" dirty="0" smtClean="0"/>
          </a:p>
          <a:p>
            <a:r>
              <a:rPr lang="en-US" altLang="zh-CN" dirty="0"/>
              <a:t> </a:t>
            </a:r>
            <a:r>
              <a:rPr lang="en-US" altLang="zh-CN" dirty="0" smtClean="0">
                <a:solidFill>
                  <a:srgbClr val="00B050"/>
                </a:solidFill>
              </a:rPr>
              <a:t>The hottest days of hot season came without any sign of rain, which worried the farmers.</a:t>
            </a:r>
            <a:endParaRPr lang="zh-CN" altLang="en-US" dirty="0">
              <a:solidFill>
                <a:srgbClr val="00B050"/>
              </a:solidFill>
            </a:endParaRPr>
          </a:p>
        </p:txBody>
      </p:sp>
      <p:sp>
        <p:nvSpPr>
          <p:cNvPr id="23" name="TextBox 22"/>
          <p:cNvSpPr txBox="1"/>
          <p:nvPr/>
        </p:nvSpPr>
        <p:spPr>
          <a:xfrm>
            <a:off x="7306310" y="3933190"/>
            <a:ext cx="3514090" cy="1229995"/>
          </a:xfrm>
          <a:prstGeom prst="rect">
            <a:avLst/>
          </a:prstGeom>
          <a:noFill/>
        </p:spPr>
        <p:txBody>
          <a:bodyPr wrap="square" rtlCol="0">
            <a:spAutoFit/>
          </a:bodyPr>
          <a:lstStyle/>
          <a:p>
            <a:pPr algn="ctr"/>
            <a:r>
              <a:rPr lang="en-US" altLang="zh-CN" sz="2000" b="1" dirty="0" smtClean="0"/>
              <a:t>Resolution</a:t>
            </a:r>
            <a:endParaRPr lang="en-US" altLang="zh-CN" sz="2000" b="1" dirty="0" smtClean="0"/>
          </a:p>
          <a:p>
            <a:r>
              <a:rPr lang="en-US" altLang="zh-CN" dirty="0" smtClean="0"/>
              <a:t> Parag2: </a:t>
            </a:r>
            <a:r>
              <a:rPr lang="en-US" altLang="zh-CN" dirty="0">
                <a:solidFill>
                  <a:srgbClr val="00B050"/>
                </a:solidFill>
              </a:rPr>
              <a:t>I witnessed the most beautiful heart working hard to save a life...</a:t>
            </a:r>
            <a:endParaRPr lang="en-US" altLang="zh-CN" dirty="0">
              <a:solidFill>
                <a:srgbClr val="00B050"/>
              </a:solidFill>
            </a:endParaRPr>
          </a:p>
        </p:txBody>
      </p:sp>
      <p:sp>
        <p:nvSpPr>
          <p:cNvPr id="25" name="TextBox 24"/>
          <p:cNvSpPr txBox="1"/>
          <p:nvPr/>
        </p:nvSpPr>
        <p:spPr>
          <a:xfrm>
            <a:off x="3455707" y="5517233"/>
            <a:ext cx="6096677" cy="584775"/>
          </a:xfrm>
          <a:prstGeom prst="rect">
            <a:avLst/>
          </a:prstGeom>
          <a:noFill/>
        </p:spPr>
        <p:txBody>
          <a:bodyPr wrap="square" rtlCol="0">
            <a:spAutoFit/>
          </a:bodyPr>
          <a:lstStyle/>
          <a:p>
            <a:r>
              <a:rPr lang="en-US" altLang="zh-CN" sz="3200" b="1" dirty="0" smtClean="0">
                <a:solidFill>
                  <a:srgbClr val="0000FF"/>
                </a:solidFill>
              </a:rPr>
              <a:t>Story Mountain</a:t>
            </a:r>
            <a:r>
              <a:rPr lang="zh-CN" altLang="en-US" sz="3200" b="1" dirty="0" smtClean="0">
                <a:solidFill>
                  <a:srgbClr val="0000FF"/>
                </a:solidFill>
              </a:rPr>
              <a:t>故事山</a:t>
            </a:r>
            <a:endParaRPr lang="zh-CN" altLang="en-US" sz="2800" dirty="0">
              <a:solidFill>
                <a:srgbClr val="0000FF"/>
              </a:solidFill>
            </a:endParaRPr>
          </a:p>
        </p:txBody>
      </p:sp>
      <p:sp>
        <p:nvSpPr>
          <p:cNvPr id="17" name="TextBox 16"/>
          <p:cNvSpPr txBox="1"/>
          <p:nvPr/>
        </p:nvSpPr>
        <p:spPr>
          <a:xfrm>
            <a:off x="109182" y="117693"/>
            <a:ext cx="12082818" cy="583565"/>
          </a:xfrm>
          <a:prstGeom prst="rect">
            <a:avLst/>
          </a:prstGeom>
          <a:noFill/>
        </p:spPr>
        <p:txBody>
          <a:bodyPr wrap="square" rtlCol="0">
            <a:spAutoFit/>
          </a:bodyPr>
          <a:lstStyle/>
          <a:p>
            <a:pPr lvl="0" defTabSz="914400"/>
            <a:r>
              <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sym typeface="+mn-ea"/>
              </a:rPr>
              <a:t>Undertsand the passage-- story mountain</a:t>
            </a:r>
            <a:r>
              <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rPr>
              <a:t>: </a:t>
            </a:r>
            <a:endPar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endParaRPr>
          </a:p>
        </p:txBody>
      </p:sp>
      <p:sp>
        <p:nvSpPr>
          <p:cNvPr id="2" name="TextBox 1"/>
          <p:cNvSpPr txBox="1"/>
          <p:nvPr/>
        </p:nvSpPr>
        <p:spPr>
          <a:xfrm>
            <a:off x="588010" y="5048250"/>
            <a:ext cx="1850390" cy="953135"/>
          </a:xfrm>
          <a:prstGeom prst="rect">
            <a:avLst/>
          </a:prstGeom>
          <a:noFill/>
        </p:spPr>
        <p:txBody>
          <a:bodyPr wrap="square" rtlCol="0">
            <a:spAutoFit/>
          </a:bodyPr>
          <a:lstStyle/>
          <a:p>
            <a:r>
              <a:rPr lang="en-US" altLang="zh-CN" sz="2800" dirty="0" smtClean="0">
                <a:solidFill>
                  <a:srgbClr val="FF0000"/>
                </a:solidFill>
              </a:rPr>
              <a:t>worried, desperate</a:t>
            </a:r>
            <a:endParaRPr lang="zh-CN" altLang="en-US" sz="2800" dirty="0">
              <a:solidFill>
                <a:srgbClr val="FF0000"/>
              </a:solidFill>
            </a:endParaRPr>
          </a:p>
        </p:txBody>
      </p:sp>
      <p:sp>
        <p:nvSpPr>
          <p:cNvPr id="18" name="TextBox 17"/>
          <p:cNvSpPr txBox="1"/>
          <p:nvPr/>
        </p:nvSpPr>
        <p:spPr>
          <a:xfrm>
            <a:off x="1253490" y="3007995"/>
            <a:ext cx="2250440" cy="521970"/>
          </a:xfrm>
          <a:prstGeom prst="rect">
            <a:avLst/>
          </a:prstGeom>
          <a:noFill/>
        </p:spPr>
        <p:txBody>
          <a:bodyPr wrap="square" rtlCol="0">
            <a:spAutoFit/>
          </a:bodyPr>
          <a:lstStyle/>
          <a:p>
            <a:r>
              <a:rPr lang="en-US" altLang="zh-CN" sz="2800" dirty="0" smtClean="0">
                <a:solidFill>
                  <a:srgbClr val="FF0000"/>
                </a:solidFill>
              </a:rPr>
              <a:t>a little curious</a:t>
            </a:r>
            <a:endParaRPr lang="zh-CN" altLang="en-US" sz="2800" dirty="0">
              <a:solidFill>
                <a:srgbClr val="FF0000"/>
              </a:solidFill>
            </a:endParaRPr>
          </a:p>
        </p:txBody>
      </p:sp>
      <p:sp>
        <p:nvSpPr>
          <p:cNvPr id="24" name="TextBox 23"/>
          <p:cNvSpPr txBox="1"/>
          <p:nvPr/>
        </p:nvSpPr>
        <p:spPr>
          <a:xfrm>
            <a:off x="5620385" y="2059940"/>
            <a:ext cx="1236980" cy="460375"/>
          </a:xfrm>
          <a:prstGeom prst="rect">
            <a:avLst/>
          </a:prstGeom>
          <a:noFill/>
        </p:spPr>
        <p:txBody>
          <a:bodyPr wrap="square" rtlCol="0">
            <a:spAutoFit/>
          </a:bodyPr>
          <a:lstStyle/>
          <a:p>
            <a:r>
              <a:rPr lang="en-US" altLang="zh-CN" sz="2400" dirty="0" smtClean="0">
                <a:solidFill>
                  <a:srgbClr val="FF0000"/>
                </a:solidFill>
              </a:rPr>
              <a:t>curious</a:t>
            </a:r>
            <a:endParaRPr lang="zh-CN" altLang="en-US" sz="2400" dirty="0">
              <a:solidFill>
                <a:srgbClr val="FF0000"/>
              </a:solidFill>
            </a:endParaRPr>
          </a:p>
        </p:txBody>
      </p:sp>
      <p:sp>
        <p:nvSpPr>
          <p:cNvPr id="26" name="TextBox 25"/>
          <p:cNvSpPr txBox="1"/>
          <p:nvPr/>
        </p:nvSpPr>
        <p:spPr>
          <a:xfrm>
            <a:off x="9353550" y="3068320"/>
            <a:ext cx="432435" cy="521970"/>
          </a:xfrm>
          <a:prstGeom prst="rect">
            <a:avLst/>
          </a:prstGeom>
          <a:noFill/>
        </p:spPr>
        <p:txBody>
          <a:bodyPr wrap="square" rtlCol="0">
            <a:spAutoFit/>
          </a:bodyPr>
          <a:lstStyle/>
          <a:p>
            <a:r>
              <a:rPr lang="en-US" altLang="zh-CN" sz="2800" dirty="0" smtClean="0">
                <a:solidFill>
                  <a:srgbClr val="FF0000"/>
                </a:solidFill>
              </a:rPr>
              <a:t>?</a:t>
            </a:r>
            <a:endParaRPr lang="zh-CN" altLang="en-US" sz="2800" dirty="0">
              <a:solidFill>
                <a:srgbClr val="FF0000"/>
              </a:solidFill>
            </a:endParaRPr>
          </a:p>
        </p:txBody>
      </p:sp>
      <p:sp>
        <p:nvSpPr>
          <p:cNvPr id="27" name="TextBox 26"/>
          <p:cNvSpPr txBox="1"/>
          <p:nvPr/>
        </p:nvSpPr>
        <p:spPr>
          <a:xfrm>
            <a:off x="9448800" y="4902835"/>
            <a:ext cx="471170" cy="521970"/>
          </a:xfrm>
          <a:prstGeom prst="rect">
            <a:avLst/>
          </a:prstGeom>
          <a:noFill/>
        </p:spPr>
        <p:txBody>
          <a:bodyPr wrap="square" rtlCol="0">
            <a:spAutoFit/>
          </a:bodyPr>
          <a:lstStyle/>
          <a:p>
            <a:r>
              <a:rPr lang="en-US" altLang="zh-CN" sz="2800" dirty="0">
                <a:solidFill>
                  <a:srgbClr val="FF0000"/>
                </a:solidFill>
              </a:rPr>
              <a:t>?</a:t>
            </a:r>
            <a:endParaRPr lang="zh-CN"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 calcmode="lin" valueType="num">
                                      <p:cBhvr additive="base">
                                        <p:cTn id="5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
                                            <p:txEl>
                                              <p:pRg st="0" end="0"/>
                                            </p:txEl>
                                          </p:spTgt>
                                        </p:tgtEl>
                                        <p:attrNameLst>
                                          <p:attrName>style.visibility</p:attrName>
                                        </p:attrNameLst>
                                      </p:cBhvr>
                                      <p:to>
                                        <p:strVal val="visible"/>
                                      </p:to>
                                    </p:set>
                                    <p:anim calcmode="lin" valueType="num">
                                      <p:cBhvr additive="base">
                                        <p:cTn id="6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12082818" cy="5507990"/>
          </a:xfrm>
          <a:prstGeom prst="rect">
            <a:avLst/>
          </a:prstGeom>
          <a:noFill/>
        </p:spPr>
        <p:txBody>
          <a:bodyPr wrap="square" rtlCol="0">
            <a:spAutoFit/>
          </a:bodyPr>
          <a:lstStyle/>
          <a:p>
            <a:pPr lvl="0" defTabSz="914400"/>
            <a:r>
              <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rPr>
              <a:t>Design the plot-- underlined words</a:t>
            </a:r>
            <a:r>
              <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rPr>
              <a:t>:</a:t>
            </a:r>
            <a:endPar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rain  </a:t>
            </a:r>
            <a:endParaRPr lang="en-US" altLang="zh-CN" sz="3200" dirty="0" smtClean="0">
              <a:solidFill>
                <a:prstClr val="black"/>
              </a:solidFill>
              <a:latin typeface="Arial Unicode MS" panose="020B0604020202020204" charset="-122"/>
              <a:ea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farm  </a:t>
            </a:r>
            <a:endParaRPr lang="en-US" altLang="zh-CN" sz="3200" dirty="0" smtClean="0">
              <a:solidFill>
                <a:prstClr val="black"/>
              </a:solidFill>
              <a:latin typeface="Arial Unicode MS" panose="020B0604020202020204" charset="-122"/>
              <a:ea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a:t>
            </a:r>
            <a:r>
              <a:rPr lang="en-US" altLang="zh-CN" sz="3200" b="1" dirty="0" smtClean="0">
                <a:solidFill>
                  <a:prstClr val="black"/>
                </a:solidFill>
                <a:latin typeface="Arial Unicode MS" panose="020B0604020202020204" charset="-122"/>
                <a:ea typeface="Arial Unicode MS" panose="020B0604020202020204" charset="-122"/>
              </a:rPr>
              <a:t>miracle  </a:t>
            </a:r>
            <a:r>
              <a:rPr lang="en-US" altLang="zh-CN" sz="3200" dirty="0" smtClean="0">
                <a:solidFill>
                  <a:prstClr val="black"/>
                </a:solidFill>
                <a:latin typeface="Arial Unicode MS" panose="020B0604020202020204" charset="-122"/>
                <a:ea typeface="Arial Unicode MS" panose="020B0604020202020204" charset="-122"/>
              </a:rPr>
              <a:t> </a:t>
            </a:r>
            <a:endParaRPr lang="en-US" altLang="zh-CN" sz="3200" dirty="0" smtClean="0">
              <a:solidFill>
                <a:prstClr val="black"/>
              </a:solidFill>
              <a:latin typeface="Arial Unicode MS" panose="020B0604020202020204" charset="-122"/>
              <a:ea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Billy  </a:t>
            </a:r>
            <a:endParaRPr lang="en-US" altLang="zh-CN" sz="3200" dirty="0" smtClean="0">
              <a:solidFill>
                <a:prstClr val="black"/>
              </a:solidFill>
              <a:latin typeface="Arial Unicode MS" panose="020B0604020202020204" charset="-122"/>
              <a:ea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woods </a:t>
            </a:r>
            <a:r>
              <a:rPr lang="en-US" altLang="zh-CN" sz="3200" dirty="0" smtClean="0">
                <a:solidFill>
                  <a:prstClr val="black"/>
                </a:solidFill>
                <a:latin typeface="Arial Unicode MS" panose="020B0604020202020204" charset="-122"/>
                <a:ea typeface="Arial Unicode MS" panose="020B0604020202020204" charset="-122"/>
                <a:sym typeface="+mn-ea"/>
              </a:rPr>
              <a:t> </a:t>
            </a:r>
            <a:endParaRPr lang="en-US" altLang="zh-CN" sz="3200" dirty="0" smtClean="0">
              <a:solidFill>
                <a:prstClr val="black"/>
              </a:solidFill>
              <a:latin typeface="Arial Unicode MS" panose="020B0604020202020204" charset="-122"/>
              <a:ea typeface="Arial Unicode MS" panose="020B0604020202020204" charset="-122"/>
              <a:sym typeface="+mn-ea"/>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sym typeface="+mn-ea"/>
              </a:rPr>
              <a:t>  fawn</a:t>
            </a:r>
            <a:r>
              <a:rPr lang="en-US" altLang="zh-CN" sz="3200" dirty="0" smtClean="0">
                <a:solidFill>
                  <a:prstClr val="black"/>
                </a:solidFill>
                <a:latin typeface="Arial Unicode MS" panose="020B0604020202020204" charset="-122"/>
                <a:ea typeface="Arial Unicode MS" panose="020B0604020202020204" charset="-122"/>
              </a:rPr>
              <a:t>  </a:t>
            </a:r>
            <a:endParaRPr lang="en-US" altLang="zh-CN" sz="3200" dirty="0" smtClean="0">
              <a:solidFill>
                <a:prstClr val="black"/>
              </a:solidFill>
              <a:latin typeface="Arial Unicode MS" panose="020B0604020202020204" charset="-122"/>
              <a:ea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cup </a:t>
            </a:r>
            <a:endParaRPr lang="en-US" altLang="zh-CN" sz="3200" dirty="0" smtClean="0">
              <a:solidFill>
                <a:prstClr val="black"/>
              </a:solidFill>
              <a:latin typeface="Arial Unicode MS" panose="020B0604020202020204" charset="-122"/>
              <a:ea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spill</a:t>
            </a:r>
            <a:r>
              <a:rPr lang="en-US" altLang="zh-CN" sz="3200" dirty="0" smtClean="0">
                <a:solidFill>
                  <a:prstClr val="black"/>
                </a:solidFill>
                <a:latin typeface="Arial Unicode MS" panose="020B0604020202020204" charset="-122"/>
                <a:ea typeface="Arial Unicode MS" panose="020B0604020202020204" charset="-122"/>
                <a:sym typeface="+mn-ea"/>
              </a:rPr>
              <a:t> </a:t>
            </a:r>
            <a:endParaRPr lang="en-US" altLang="zh-CN" sz="3200" dirty="0" smtClean="0">
              <a:solidFill>
                <a:prstClr val="black"/>
              </a:solidFill>
              <a:latin typeface="Arial Unicode MS" panose="020B0604020202020204" charset="-122"/>
              <a:ea typeface="Arial Unicode MS" panose="020B0604020202020204" charset="-122"/>
              <a:sym typeface="+mn-ea"/>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sym typeface="+mn-ea"/>
              </a:rPr>
              <a:t>  dry  </a:t>
            </a:r>
            <a:endParaRPr lang="en-US" altLang="zh-CN" sz="3200" dirty="0" smtClean="0">
              <a:solidFill>
                <a:prstClr val="black"/>
              </a:solidFill>
              <a:latin typeface="Arial Unicode MS" panose="020B0604020202020204" charset="-122"/>
              <a:ea typeface="Arial Unicode MS" panose="020B0604020202020204" charset="-122"/>
              <a:sym typeface="+mn-ea"/>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sym typeface="+mn-ea"/>
              </a:rPr>
              <a:t>  carefully</a:t>
            </a:r>
            <a:r>
              <a:rPr lang="en-US" altLang="zh-CN" sz="3200" dirty="0" smtClean="0">
                <a:solidFill>
                  <a:prstClr val="black"/>
                </a:solidFill>
                <a:latin typeface="Arial Unicode MS" panose="020B0604020202020204" charset="-122"/>
                <a:ea typeface="Arial Unicode MS" panose="020B0604020202020204" charset="-122"/>
              </a:rPr>
              <a:t> </a:t>
            </a:r>
            <a:endParaRPr lang="en-US" altLang="zh-CN" sz="3200" b="1" kern="100" dirty="0" smtClean="0">
              <a:solidFill>
                <a:prstClr val="black"/>
              </a:solidFill>
              <a:latin typeface="Arial Unicode MS" panose="020B0604020202020204" charset="-122"/>
              <a:ea typeface="Arial Unicode MS" panose="020B0604020202020204" charset="-122"/>
              <a:cs typeface="Arial Unicode MS" panose="020B0604020202020204" charset="-122"/>
            </a:endParaRPr>
          </a:p>
        </p:txBody>
      </p:sp>
      <p:sp>
        <p:nvSpPr>
          <p:cNvPr id="4" name="圆角矩形 3"/>
          <p:cNvSpPr/>
          <p:nvPr/>
        </p:nvSpPr>
        <p:spPr>
          <a:xfrm>
            <a:off x="306070" y="802005"/>
            <a:ext cx="1609725" cy="2762885"/>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306070" y="3688715"/>
            <a:ext cx="1609725" cy="959485"/>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363220" y="4648200"/>
            <a:ext cx="1551940" cy="977265"/>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2040890" y="800100"/>
            <a:ext cx="10151110" cy="5123180"/>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1.</a:t>
            </a:r>
            <a:r>
              <a:rPr lang="en-US" altLang="zh-CN" sz="3200" u="sng">
                <a:latin typeface="Times New Roman" panose="02020603050405020304" charset="0"/>
                <a:cs typeface="Times New Roman" panose="02020603050405020304" charset="0"/>
              </a:rPr>
              <a:t>Billy</a:t>
            </a:r>
            <a:r>
              <a:rPr lang="en-US" altLang="zh-CN" sz="3200">
                <a:latin typeface="Times New Roman" panose="02020603050405020304" charset="0"/>
                <a:cs typeface="Times New Roman" panose="02020603050405020304" charset="0"/>
              </a:rPr>
              <a:t> carefully knelt by the </a:t>
            </a:r>
            <a:r>
              <a:rPr lang="en-US" altLang="zh-CN" sz="3200" u="sng">
                <a:latin typeface="Times New Roman" panose="02020603050405020304" charset="0"/>
                <a:cs typeface="Times New Roman" panose="02020603050405020304" charset="0"/>
              </a:rPr>
              <a:t>fawn</a:t>
            </a:r>
            <a:r>
              <a:rPr lang="en-US" altLang="zh-CN" sz="3200">
                <a:latin typeface="Times New Roman" panose="02020603050405020304" charset="0"/>
                <a:cs typeface="Times New Roman" panose="02020603050405020304" charset="0"/>
              </a:rPr>
              <a:t>’s side and carefully placed his </a:t>
            </a:r>
            <a:r>
              <a:rPr lang="en-US" altLang="zh-CN" sz="3200" u="sng">
                <a:latin typeface="Times New Roman" panose="02020603050405020304" charset="0"/>
                <a:cs typeface="Times New Roman" panose="02020603050405020304" charset="0"/>
              </a:rPr>
              <a:t>cupped</a:t>
            </a:r>
            <a:r>
              <a:rPr lang="en-US" altLang="zh-CN" sz="3200">
                <a:latin typeface="Times New Roman" panose="02020603050405020304" charset="0"/>
                <a:cs typeface="Times New Roman" panose="02020603050405020304" charset="0"/>
              </a:rPr>
              <a:t> hands close to its mouth.</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2. Cautiously, </a:t>
            </a:r>
            <a:r>
              <a:rPr lang="en-US" altLang="zh-CN" sz="3200" u="sng">
                <a:latin typeface="Times New Roman" panose="02020603050405020304" charset="0"/>
                <a:cs typeface="Times New Roman" panose="02020603050405020304" charset="0"/>
              </a:rPr>
              <a:t>Billy </a:t>
            </a:r>
            <a:r>
              <a:rPr lang="en-US" altLang="zh-CN" sz="3200">
                <a:latin typeface="Times New Roman" panose="02020603050405020304" charset="0"/>
                <a:cs typeface="Times New Roman" panose="02020603050405020304" charset="0"/>
              </a:rPr>
              <a:t>approached the poor </a:t>
            </a:r>
            <a:r>
              <a:rPr lang="en-US" altLang="zh-CN" sz="3200" u="sng">
                <a:latin typeface="Times New Roman" panose="02020603050405020304" charset="0"/>
                <a:cs typeface="Times New Roman" panose="02020603050405020304" charset="0"/>
              </a:rPr>
              <a:t>fawn </a:t>
            </a:r>
            <a:r>
              <a:rPr lang="en-US" altLang="zh-CN" sz="3200">
                <a:latin typeface="Times New Roman" panose="02020603050405020304" charset="0"/>
                <a:cs typeface="Times New Roman" panose="02020603050405020304" charset="0"/>
              </a:rPr>
              <a:t>abd reached out his </a:t>
            </a:r>
            <a:r>
              <a:rPr lang="en-US" altLang="zh-CN" sz="3200" u="sng">
                <a:latin typeface="Times New Roman" panose="02020603050405020304" charset="0"/>
                <a:cs typeface="Times New Roman" panose="02020603050405020304" charset="0"/>
              </a:rPr>
              <a:t>cupped </a:t>
            </a:r>
            <a:r>
              <a:rPr lang="en-US" altLang="zh-CN" sz="3200">
                <a:latin typeface="Times New Roman" panose="02020603050405020304" charset="0"/>
                <a:cs typeface="Times New Roman" panose="02020603050405020304" charset="0"/>
              </a:rPr>
              <a:t>hands, signalling the fawn to drink the water.</a:t>
            </a:r>
            <a:endParaRPr lang="en-US" altLang="zh-CN" sz="3200">
              <a:latin typeface="Times New Roman" panose="02020603050405020304" charset="0"/>
              <a:cs typeface="Times New Roman" panose="02020603050405020304" charset="0"/>
            </a:endParaRPr>
          </a:p>
          <a:p>
            <a:pPr fontAlgn="auto">
              <a:lnSpc>
                <a:spcPts val="3240"/>
              </a:lnSpc>
            </a:pPr>
            <a:r>
              <a:rPr lang="en-US" altLang="zh-CN" sz="3200">
                <a:latin typeface="Times New Roman" panose="02020603050405020304" charset="0"/>
                <a:cs typeface="Times New Roman" panose="02020603050405020304" charset="0"/>
              </a:rPr>
              <a:t>3. Miraculously, out of nowhere came a constant shower of </a:t>
            </a:r>
            <a:r>
              <a:rPr lang="en-US" altLang="zh-CN" sz="3200" u="sng">
                <a:latin typeface="Times New Roman" panose="02020603050405020304" charset="0"/>
                <a:cs typeface="Times New Roman" panose="02020603050405020304" charset="0"/>
              </a:rPr>
              <a:t>rain</a:t>
            </a:r>
            <a:r>
              <a:rPr lang="en-US" altLang="zh-CN" sz="3200">
                <a:latin typeface="Times New Roman" panose="02020603050405020304" charset="0"/>
                <a:cs typeface="Times New Roman" panose="02020603050405020304" charset="0"/>
              </a:rPr>
              <a:t>, as if in answer to Billy’s act of kindness.</a:t>
            </a:r>
            <a:endParaRPr lang="en-US" altLang="zh-CN" sz="3200">
              <a:latin typeface="Times New Roman" panose="02020603050405020304" charset="0"/>
              <a:cs typeface="Times New Roman" panose="02020603050405020304" charset="0"/>
            </a:endParaRPr>
          </a:p>
          <a:p>
            <a:pPr fontAlgn="auto">
              <a:lnSpc>
                <a:spcPts val="3240"/>
              </a:lnSpc>
            </a:pPr>
            <a:endParaRPr lang="en-US" altLang="zh-CN" sz="3200">
              <a:latin typeface="Times New Roman" panose="02020603050405020304" charset="0"/>
              <a:cs typeface="Times New Roman" panose="02020603050405020304" charset="0"/>
            </a:endParaRPr>
          </a:p>
          <a:p>
            <a:pPr fontAlgn="auto">
              <a:lnSpc>
                <a:spcPts val="3240"/>
              </a:lnSpc>
            </a:pPr>
            <a:r>
              <a:rPr lang="en-US" altLang="zh-CN" sz="3200">
                <a:latin typeface="Times New Roman" panose="02020603050405020304" charset="0"/>
                <a:cs typeface="Times New Roman" panose="02020603050405020304" charset="0"/>
              </a:rPr>
              <a:t>1.</a:t>
            </a:r>
            <a:r>
              <a:rPr lang="en-US" altLang="zh-CN" sz="3200" u="sng">
                <a:latin typeface="Times New Roman" panose="02020603050405020304" charset="0"/>
                <a:cs typeface="Times New Roman" panose="02020603050405020304" charset="0"/>
              </a:rPr>
              <a:t>Carefully</a:t>
            </a:r>
            <a:r>
              <a:rPr lang="en-US" altLang="zh-CN" sz="3200">
                <a:latin typeface="Times New Roman" panose="02020603050405020304" charset="0"/>
                <a:cs typeface="Times New Roman" panose="02020603050405020304" charset="0"/>
              </a:rPr>
              <a:t>, Billy placed his tiny cupped hands close to the fawn’s mouth.</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2. Though the mother deer’s throat was burning </a:t>
            </a:r>
            <a:r>
              <a:rPr lang="en-US" altLang="zh-CN" sz="3200" u="sng">
                <a:latin typeface="Times New Roman" panose="02020603050405020304" charset="0"/>
                <a:cs typeface="Times New Roman" panose="02020603050405020304" charset="0"/>
              </a:rPr>
              <a:t>dry</a:t>
            </a:r>
            <a:r>
              <a:rPr lang="en-US" altLang="zh-CN" sz="3200">
                <a:latin typeface="Times New Roman" panose="02020603050405020304" charset="0"/>
                <a:cs typeface="Times New Roman" panose="02020603050405020304" charset="0"/>
              </a:rPr>
              <a:t>, her heart and eyes watered.</a:t>
            </a:r>
            <a:endParaRPr lang="en-US" altLang="zh-CN" sz="3200">
              <a:latin typeface="Times New Roman" panose="02020603050405020304" charset="0"/>
              <a:cs typeface="Times New Roman" panose="02020603050405020304" charset="0"/>
            </a:endParaRPr>
          </a:p>
        </p:txBody>
      </p:sp>
      <p:sp>
        <p:nvSpPr>
          <p:cNvPr id="9" name="圆角矩形 8"/>
          <p:cNvSpPr/>
          <p:nvPr/>
        </p:nvSpPr>
        <p:spPr>
          <a:xfrm>
            <a:off x="1915795" y="802640"/>
            <a:ext cx="10200640" cy="2886075"/>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1915795" y="3890645"/>
            <a:ext cx="10200640" cy="1956435"/>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60020" y="5923280"/>
            <a:ext cx="11981815" cy="953135"/>
          </a:xfrm>
          <a:prstGeom prst="rect">
            <a:avLst/>
          </a:prstGeom>
          <a:noFill/>
        </p:spPr>
        <p:txBody>
          <a:bodyPr wrap="square" rtlCol="0">
            <a:spAutoFit/>
          </a:bodyPr>
          <a:p>
            <a:r>
              <a:rPr lang="en-US" altLang="zh-CN" sz="2800" b="1">
                <a:latin typeface="Arial Unicode MS" panose="020B0604020202020204" charset="-122"/>
                <a:ea typeface="Arial Unicode MS" panose="020B0604020202020204" charset="-122"/>
              </a:rPr>
              <a:t>Tip1:</a:t>
            </a:r>
            <a:r>
              <a:rPr lang="en-US" altLang="zh-CN" sz="2800">
                <a:latin typeface="Arial Unicode MS" panose="020B0604020202020204" charset="-122"/>
                <a:ea typeface="Arial Unicode MS" panose="020B0604020202020204" charset="-122"/>
              </a:rPr>
              <a:t> </a:t>
            </a:r>
            <a:r>
              <a:rPr lang="en-US" altLang="zh-CN" sz="2800">
                <a:solidFill>
                  <a:srgbClr val="FF0000"/>
                </a:solidFill>
                <a:latin typeface="Arial Unicode MS" panose="020B0604020202020204" charset="-122"/>
                <a:ea typeface="Arial Unicode MS" panose="020B0604020202020204" charset="-122"/>
              </a:rPr>
              <a:t>Underlined words help you design the plot without going off the main story line.</a:t>
            </a:r>
            <a:endParaRPr lang="en-US" altLang="zh-CN" sz="2800">
              <a:solidFill>
                <a:srgbClr val="FF0000"/>
              </a:solidFill>
              <a:latin typeface="Arial Unicode MS" panose="020B0604020202020204" charset="-122"/>
              <a:ea typeface="Arial Unicode MS" panose="020B0604020202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linds(horizontal)">
                                      <p:cBhvr>
                                        <p:cTn id="25" dur="500"/>
                                        <p:tgtEl>
                                          <p:spTgt spid="2">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blinds(horizontal)">
                                      <p:cBhvr>
                                        <p:cTn id="28" dur="500"/>
                                        <p:tgtEl>
                                          <p:spTgt spid="2">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blinds(horizontal)">
                                      <p:cBhvr>
                                        <p:cTn id="31" dur="500"/>
                                        <p:tgtEl>
                                          <p:spTgt spid="2">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blinds(horizontal)">
                                      <p:cBhvr>
                                        <p:cTn id="34" dur="500"/>
                                        <p:tgtEl>
                                          <p:spTgt spid="2">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additive="base">
                                        <p:cTn id="3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 calcmode="lin" valueType="num">
                                      <p:cBhvr additive="base">
                                        <p:cTn id="4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blinds(horizontal)">
                                      <p:cBhvr>
                                        <p:cTn id="53" dur="500"/>
                                        <p:tgtEl>
                                          <p:spTgt spid="8">
                                            <p:txEl>
                                              <p:pRg st="4" end="4"/>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blinds(horizontal)">
                                      <p:cBhvr>
                                        <p:cTn id="56" dur="500"/>
                                        <p:tgtEl>
                                          <p:spTgt spid="8">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12082818" cy="5507990"/>
          </a:xfrm>
          <a:prstGeom prst="rect">
            <a:avLst/>
          </a:prstGeom>
          <a:noFill/>
        </p:spPr>
        <p:txBody>
          <a:bodyPr wrap="square" rtlCol="0">
            <a:spAutoFit/>
          </a:bodyPr>
          <a:lstStyle/>
          <a:p>
            <a:pPr lvl="0" defTabSz="914400"/>
            <a:r>
              <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rPr>
              <a:t>Design the plot-- underlined words- abstract noun(s)</a:t>
            </a:r>
            <a:r>
              <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rPr>
              <a:t>:</a:t>
            </a:r>
            <a:endPar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rain  </a:t>
            </a:r>
            <a:endParaRPr lang="en-US" altLang="zh-CN" sz="3200" dirty="0" smtClean="0">
              <a:solidFill>
                <a:prstClr val="black"/>
              </a:solidFill>
              <a:latin typeface="Arial Unicode MS" panose="020B0604020202020204" charset="-122"/>
              <a:ea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farm  </a:t>
            </a:r>
            <a:endParaRPr lang="en-US" altLang="zh-CN" sz="3200" dirty="0" smtClean="0">
              <a:solidFill>
                <a:prstClr val="black"/>
              </a:solidFill>
              <a:latin typeface="Arial Unicode MS" panose="020B0604020202020204" charset="-122"/>
              <a:ea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a:t>
            </a:r>
            <a:r>
              <a:rPr lang="en-US" altLang="zh-CN" sz="3600" b="1" dirty="0" smtClean="0">
                <a:solidFill>
                  <a:prstClr val="black"/>
                </a:solidFill>
                <a:latin typeface="Arial Unicode MS" panose="020B0604020202020204" charset="-122"/>
                <a:ea typeface="Arial Unicode MS" panose="020B0604020202020204" charset="-122"/>
              </a:rPr>
              <a:t>miracle </a:t>
            </a:r>
            <a:r>
              <a:rPr lang="en-US" altLang="zh-CN" sz="3200" b="1" dirty="0" smtClean="0">
                <a:solidFill>
                  <a:prstClr val="black"/>
                </a:solidFill>
                <a:latin typeface="Arial Unicode MS" panose="020B0604020202020204" charset="-122"/>
                <a:ea typeface="Arial Unicode MS" panose="020B0604020202020204" charset="-122"/>
              </a:rPr>
              <a:t> </a:t>
            </a:r>
            <a:r>
              <a:rPr lang="en-US" altLang="zh-CN" sz="3200" dirty="0" smtClean="0">
                <a:solidFill>
                  <a:prstClr val="black"/>
                </a:solidFill>
                <a:latin typeface="Arial Unicode MS" panose="020B0604020202020204" charset="-122"/>
                <a:ea typeface="Arial Unicode MS" panose="020B0604020202020204" charset="-122"/>
              </a:rPr>
              <a:t> </a:t>
            </a:r>
            <a:endParaRPr lang="en-US" altLang="zh-CN" sz="3200" dirty="0" smtClean="0">
              <a:solidFill>
                <a:prstClr val="black"/>
              </a:solidFill>
              <a:latin typeface="Arial Unicode MS" panose="020B0604020202020204" charset="-122"/>
              <a:ea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Billy  </a:t>
            </a:r>
            <a:endParaRPr lang="en-US" altLang="zh-CN" sz="3200" dirty="0" smtClean="0">
              <a:solidFill>
                <a:prstClr val="black"/>
              </a:solidFill>
              <a:latin typeface="Arial Unicode MS" panose="020B0604020202020204" charset="-122"/>
              <a:ea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woods </a:t>
            </a:r>
            <a:r>
              <a:rPr lang="en-US" altLang="zh-CN" sz="3200" dirty="0" smtClean="0">
                <a:solidFill>
                  <a:prstClr val="black"/>
                </a:solidFill>
                <a:latin typeface="Arial Unicode MS" panose="020B0604020202020204" charset="-122"/>
                <a:ea typeface="Arial Unicode MS" panose="020B0604020202020204" charset="-122"/>
                <a:sym typeface="+mn-ea"/>
              </a:rPr>
              <a:t> </a:t>
            </a:r>
            <a:endParaRPr lang="en-US" altLang="zh-CN" sz="3200" dirty="0" smtClean="0">
              <a:solidFill>
                <a:prstClr val="black"/>
              </a:solidFill>
              <a:latin typeface="Arial Unicode MS" panose="020B0604020202020204" charset="-122"/>
              <a:ea typeface="Arial Unicode MS" panose="020B0604020202020204" charset="-122"/>
              <a:sym typeface="+mn-ea"/>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sym typeface="+mn-ea"/>
              </a:rPr>
              <a:t>  fawn</a:t>
            </a:r>
            <a:r>
              <a:rPr lang="en-US" altLang="zh-CN" sz="3200" dirty="0" smtClean="0">
                <a:solidFill>
                  <a:prstClr val="black"/>
                </a:solidFill>
                <a:latin typeface="Arial Unicode MS" panose="020B0604020202020204" charset="-122"/>
                <a:ea typeface="Arial Unicode MS" panose="020B0604020202020204" charset="-122"/>
              </a:rPr>
              <a:t>  </a:t>
            </a:r>
            <a:endParaRPr lang="en-US" altLang="zh-CN" sz="3200" dirty="0" smtClean="0">
              <a:solidFill>
                <a:prstClr val="black"/>
              </a:solidFill>
              <a:latin typeface="Arial Unicode MS" panose="020B0604020202020204" charset="-122"/>
              <a:ea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cup </a:t>
            </a:r>
            <a:endParaRPr lang="en-US" altLang="zh-CN" sz="3200" dirty="0" smtClean="0">
              <a:solidFill>
                <a:prstClr val="black"/>
              </a:solidFill>
              <a:latin typeface="Arial Unicode MS" panose="020B0604020202020204" charset="-122"/>
              <a:ea typeface="Arial Unicode MS" panose="020B0604020202020204" charset="-122"/>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rPr>
              <a:t>  spill</a:t>
            </a:r>
            <a:r>
              <a:rPr lang="en-US" altLang="zh-CN" sz="3200" dirty="0" smtClean="0">
                <a:solidFill>
                  <a:prstClr val="black"/>
                </a:solidFill>
                <a:latin typeface="Arial Unicode MS" panose="020B0604020202020204" charset="-122"/>
                <a:ea typeface="Arial Unicode MS" panose="020B0604020202020204" charset="-122"/>
                <a:sym typeface="+mn-ea"/>
              </a:rPr>
              <a:t> </a:t>
            </a:r>
            <a:endParaRPr lang="en-US" altLang="zh-CN" sz="3200" dirty="0" smtClean="0">
              <a:solidFill>
                <a:prstClr val="black"/>
              </a:solidFill>
              <a:latin typeface="Arial Unicode MS" panose="020B0604020202020204" charset="-122"/>
              <a:ea typeface="Arial Unicode MS" panose="020B0604020202020204" charset="-122"/>
              <a:sym typeface="+mn-ea"/>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sym typeface="+mn-ea"/>
              </a:rPr>
              <a:t>  dry  </a:t>
            </a:r>
            <a:endParaRPr lang="en-US" altLang="zh-CN" sz="3200" dirty="0" smtClean="0">
              <a:solidFill>
                <a:prstClr val="black"/>
              </a:solidFill>
              <a:latin typeface="Arial Unicode MS" panose="020B0604020202020204" charset="-122"/>
              <a:ea typeface="Arial Unicode MS" panose="020B0604020202020204" charset="-122"/>
              <a:sym typeface="+mn-ea"/>
            </a:endParaRPr>
          </a:p>
          <a:p>
            <a:pPr lvl="0" defTabSz="914400" fontAlgn="auto">
              <a:lnSpc>
                <a:spcPts val="3840"/>
              </a:lnSpc>
            </a:pPr>
            <a:r>
              <a:rPr lang="en-US" altLang="zh-CN" sz="3200" dirty="0" smtClean="0">
                <a:solidFill>
                  <a:prstClr val="black"/>
                </a:solidFill>
                <a:latin typeface="Arial Unicode MS" panose="020B0604020202020204" charset="-122"/>
                <a:ea typeface="Arial Unicode MS" panose="020B0604020202020204" charset="-122"/>
                <a:sym typeface="+mn-ea"/>
              </a:rPr>
              <a:t>  carefully</a:t>
            </a:r>
            <a:r>
              <a:rPr lang="en-US" altLang="zh-CN" sz="3200" dirty="0" smtClean="0">
                <a:solidFill>
                  <a:prstClr val="black"/>
                </a:solidFill>
                <a:latin typeface="Arial Unicode MS" panose="020B0604020202020204" charset="-122"/>
                <a:ea typeface="Arial Unicode MS" panose="020B0604020202020204" charset="-122"/>
              </a:rPr>
              <a:t> </a:t>
            </a:r>
            <a:endParaRPr lang="en-US" altLang="zh-CN" sz="3200" b="1" kern="100" dirty="0" smtClean="0">
              <a:solidFill>
                <a:prstClr val="black"/>
              </a:solidFill>
              <a:latin typeface="Arial Unicode MS" panose="020B0604020202020204" charset="-122"/>
              <a:ea typeface="Arial Unicode MS" panose="020B0604020202020204" charset="-122"/>
              <a:cs typeface="Arial Unicode MS" panose="020B0604020202020204" charset="-122"/>
            </a:endParaRPr>
          </a:p>
        </p:txBody>
      </p:sp>
      <p:sp>
        <p:nvSpPr>
          <p:cNvPr id="7" name="圆角矩形 6"/>
          <p:cNvSpPr/>
          <p:nvPr/>
        </p:nvSpPr>
        <p:spPr>
          <a:xfrm>
            <a:off x="363855" y="1561465"/>
            <a:ext cx="1551940" cy="593725"/>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descr="7b0a202020202262756c6c6574223a20227b5c2263617465676f727949645c223a31303031322c5c2274656d706c61746549645c223a32303233313330397d220a7d0a"/>
          <p:cNvSpPr txBox="1"/>
          <p:nvPr/>
        </p:nvSpPr>
        <p:spPr>
          <a:xfrm>
            <a:off x="2336800" y="800100"/>
            <a:ext cx="9855200" cy="4502785"/>
          </a:xfrm>
          <a:prstGeom prst="rect">
            <a:avLst/>
          </a:prstGeom>
          <a:noFill/>
        </p:spPr>
        <p:txBody>
          <a:bodyPr wrap="square" rtlCol="0">
            <a:spAutoFit/>
          </a:bodyPr>
          <a:p>
            <a:pPr fontAlgn="auto">
              <a:lnSpc>
                <a:spcPts val="3440"/>
              </a:lnSpc>
              <a:buBlip>
                <a:blip r:embed="rId1"/>
              </a:buBlip>
            </a:pPr>
            <a:r>
              <a:rPr lang="zh-CN" altLang="en-US" sz="3200">
                <a:latin typeface="Times New Roman" panose="02020603050405020304" charset="0"/>
                <a:cs typeface="Times New Roman" panose="02020603050405020304" charset="0"/>
                <a:sym typeface="+mn-ea"/>
              </a:rPr>
              <a:t>The rain that came that day was a </a:t>
            </a:r>
            <a:r>
              <a:rPr lang="zh-CN" altLang="en-US" sz="3200" u="sng">
                <a:latin typeface="Times New Roman" panose="02020603050405020304" charset="0"/>
                <a:cs typeface="Times New Roman" panose="02020603050405020304" charset="0"/>
                <a:sym typeface="+mn-ea"/>
              </a:rPr>
              <a:t>miracle</a:t>
            </a:r>
            <a:r>
              <a:rPr lang="zh-CN" altLang="en-US" sz="3200">
                <a:latin typeface="Times New Roman" panose="02020603050405020304" charset="0"/>
                <a:cs typeface="Times New Roman" panose="02020603050405020304" charset="0"/>
                <a:sym typeface="+mn-ea"/>
              </a:rPr>
              <a:t>, saving our </a:t>
            </a:r>
            <a:r>
              <a:rPr lang="zh-CN" altLang="en-US" sz="3200" u="sng">
                <a:latin typeface="Times New Roman" panose="02020603050405020304" charset="0"/>
                <a:cs typeface="Times New Roman" panose="02020603050405020304" charset="0"/>
                <a:sym typeface="+mn-ea"/>
              </a:rPr>
              <a:t>farm</a:t>
            </a:r>
            <a:r>
              <a:rPr lang="zh-CN" altLang="en-US" sz="3200">
                <a:latin typeface="Times New Roman" panose="02020603050405020304" charset="0"/>
                <a:cs typeface="Times New Roman" panose="02020603050405020304" charset="0"/>
                <a:sym typeface="+mn-ea"/>
              </a:rPr>
              <a:t>, just like my boy saved a life.</a:t>
            </a:r>
            <a:endParaRPr lang="en-US" altLang="zh-CN" sz="3200">
              <a:latin typeface="Times New Roman" panose="02020603050405020304" charset="0"/>
              <a:cs typeface="Times New Roman" panose="02020603050405020304" charset="0"/>
            </a:endParaRPr>
          </a:p>
          <a:p>
            <a:pPr fontAlgn="auto">
              <a:lnSpc>
                <a:spcPts val="3440"/>
              </a:lnSpc>
              <a:buBlip>
                <a:blip r:embed="rId1"/>
              </a:buBlip>
            </a:pPr>
            <a:r>
              <a:rPr lang="en-US" altLang="zh-CN" sz="3200">
                <a:latin typeface="Times New Roman" panose="02020603050405020304" charset="0"/>
                <a:cs typeface="Times New Roman" panose="02020603050405020304" charset="0"/>
              </a:rPr>
              <a:t> </a:t>
            </a:r>
            <a:r>
              <a:rPr lang="en-US" sz="3200">
                <a:latin typeface="Times New Roman" panose="02020603050405020304" charset="0"/>
                <a:cs typeface="Times New Roman" panose="02020603050405020304" charset="0"/>
                <a:sym typeface="+mn-ea"/>
              </a:rPr>
              <a:t>And what a miracle! T</a:t>
            </a:r>
            <a:r>
              <a:rPr sz="3200">
                <a:latin typeface="Times New Roman" panose="02020603050405020304" charset="0"/>
                <a:cs typeface="Times New Roman" panose="02020603050405020304" charset="0"/>
                <a:sym typeface="+mn-ea"/>
              </a:rPr>
              <a:t>he tears on my cheeks turned into the long-expected </a:t>
            </a:r>
            <a:r>
              <a:rPr sz="3200" u="sng">
                <a:latin typeface="Times New Roman" panose="02020603050405020304" charset="0"/>
                <a:cs typeface="Times New Roman" panose="02020603050405020304" charset="0"/>
                <a:sym typeface="+mn-ea"/>
              </a:rPr>
              <a:t>rain </a:t>
            </a:r>
            <a:r>
              <a:rPr sz="3200">
                <a:latin typeface="Times New Roman" panose="02020603050405020304" charset="0"/>
                <a:cs typeface="Times New Roman" panose="02020603050405020304" charset="0"/>
                <a:sym typeface="+mn-ea"/>
              </a:rPr>
              <a:t>from the sky!</a:t>
            </a:r>
            <a:endParaRPr sz="3200">
              <a:latin typeface="Times New Roman" panose="02020603050405020304" charset="0"/>
              <a:cs typeface="Times New Roman" panose="02020603050405020304" charset="0"/>
              <a:sym typeface="+mn-ea"/>
            </a:endParaRPr>
          </a:p>
          <a:p>
            <a:pPr fontAlgn="auto">
              <a:lnSpc>
                <a:spcPts val="3440"/>
              </a:lnSpc>
              <a:buBlip>
                <a:blip r:embed="rId1"/>
              </a:buBlip>
            </a:pPr>
            <a:r>
              <a:rPr lang="en-US" altLang="zh-CN" sz="3200">
                <a:latin typeface="Times New Roman" panose="02020603050405020304" charset="0"/>
                <a:cs typeface="Times New Roman" panose="02020603050405020304" charset="0"/>
              </a:rPr>
              <a:t>Then I felt something wet on my face. What a miracle! --- It was the tears out of my eyes, but rain drops from the sky!</a:t>
            </a:r>
            <a:endParaRPr lang="en-US" altLang="zh-CN" sz="3200">
              <a:latin typeface="Times New Roman" panose="02020603050405020304" charset="0"/>
              <a:cs typeface="Times New Roman" panose="02020603050405020304" charset="0"/>
            </a:endParaRPr>
          </a:p>
          <a:p>
            <a:pPr fontAlgn="auto">
              <a:lnSpc>
                <a:spcPts val="3440"/>
              </a:lnSpc>
              <a:buBlip>
                <a:blip r:embed="rId1"/>
              </a:buBlip>
            </a:pPr>
            <a:r>
              <a:rPr lang="en-US" altLang="zh-CN" sz="3200">
                <a:latin typeface="Times New Roman" panose="02020603050405020304" charset="0"/>
                <a:cs typeface="Times New Roman" panose="02020603050405020304" charset="0"/>
              </a:rPr>
              <a:t> And at that time, the miracle we had been praying for showered us -- the long- expected life of water fiannly fell on this dry land</a:t>
            </a:r>
            <a:r>
              <a:rPr lang="zh-CN" altLang="en-US" sz="3200">
                <a:latin typeface="Times New Roman" panose="02020603050405020304" charset="0"/>
                <a:cs typeface="Times New Roman" panose="02020603050405020304" charset="0"/>
              </a:rPr>
              <a:t>！</a:t>
            </a:r>
            <a:endParaRPr lang="zh-CN" altLang="en-US" sz="3200">
              <a:latin typeface="Times New Roman" panose="02020603050405020304" charset="0"/>
              <a:cs typeface="Times New Roman" panose="02020603050405020304" charset="0"/>
            </a:endParaRPr>
          </a:p>
        </p:txBody>
      </p:sp>
      <p:sp>
        <p:nvSpPr>
          <p:cNvPr id="9" name="圆角矩形 8"/>
          <p:cNvSpPr/>
          <p:nvPr/>
        </p:nvSpPr>
        <p:spPr>
          <a:xfrm>
            <a:off x="2116455" y="802640"/>
            <a:ext cx="9999980" cy="4390390"/>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59385" y="5683885"/>
            <a:ext cx="11981815" cy="953135"/>
          </a:xfrm>
          <a:prstGeom prst="rect">
            <a:avLst/>
          </a:prstGeom>
          <a:noFill/>
        </p:spPr>
        <p:txBody>
          <a:bodyPr wrap="square" rtlCol="0">
            <a:spAutoFit/>
          </a:bodyPr>
          <a:p>
            <a:r>
              <a:rPr lang="en-US" altLang="zh-CN" sz="2800" b="1">
                <a:latin typeface="Arial Unicode MS" panose="020B0604020202020204" charset="-122"/>
                <a:ea typeface="Arial Unicode MS" panose="020B0604020202020204" charset="-122"/>
              </a:rPr>
              <a:t>Tip2:</a:t>
            </a:r>
            <a:r>
              <a:rPr lang="en-US" altLang="zh-CN" sz="2800">
                <a:latin typeface="Arial Unicode MS" panose="020B0604020202020204" charset="-122"/>
                <a:ea typeface="Arial Unicode MS" panose="020B0604020202020204" charset="-122"/>
              </a:rPr>
              <a:t> </a:t>
            </a:r>
            <a:r>
              <a:rPr lang="en-US" altLang="zh-CN" sz="2800">
                <a:solidFill>
                  <a:srgbClr val="FF0000"/>
                </a:solidFill>
                <a:latin typeface="Arial Unicode MS" panose="020B0604020202020204" charset="-122"/>
                <a:ea typeface="Arial Unicode MS" panose="020B0604020202020204" charset="-122"/>
              </a:rPr>
              <a:t>If you want to convey some message at the end of the story, the underlined abstract noun can be a good hint.</a:t>
            </a:r>
            <a:endParaRPr lang="en-US" altLang="zh-CN" sz="2800">
              <a:solidFill>
                <a:srgbClr val="FF0000"/>
              </a:solidFill>
              <a:latin typeface="Arial Unicode MS" panose="020B0604020202020204" charset="-122"/>
              <a:ea typeface="Arial Unicode MS" panose="020B0604020202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linds(horizont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10989</Words>
  <Application>WPS 演示</Application>
  <PresentationFormat>宽屏</PresentationFormat>
  <Paragraphs>241</Paragraphs>
  <Slides>19</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19</vt:i4>
      </vt:variant>
    </vt:vector>
  </HeadingPairs>
  <TitlesOfParts>
    <vt:vector size="37" baseType="lpstr">
      <vt:lpstr>Arial</vt:lpstr>
      <vt:lpstr>宋体</vt:lpstr>
      <vt:lpstr>Wingdings</vt:lpstr>
      <vt:lpstr>Times New Roman</vt:lpstr>
      <vt:lpstr>Cambria</vt:lpstr>
      <vt:lpstr>Arial Unicode MS</vt:lpstr>
      <vt:lpstr>Calibri</vt:lpstr>
      <vt:lpstr>Wingdings</vt:lpstr>
      <vt:lpstr>华文宋体</vt:lpstr>
      <vt:lpstr>华文仿宋</vt:lpstr>
      <vt:lpstr>楷体</vt:lpstr>
      <vt:lpstr>Avenir Heavy Oblique</vt:lpstr>
      <vt:lpstr>Shit Happens</vt:lpstr>
      <vt:lpstr>微软雅黑</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南山有谷堆</cp:lastModifiedBy>
  <cp:revision>28</cp:revision>
  <dcterms:created xsi:type="dcterms:W3CDTF">2021-03-21T09:07:00Z</dcterms:created>
  <dcterms:modified xsi:type="dcterms:W3CDTF">2021-03-25T08:37:01Z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19E2C053C18D4E98811DBD8132424F8F</vt:lpwstr>
  </property>
  <property fmtid="{D5CDD505-2E9C-101B-9397-08002B2CF9AE}" pid="3" name="KSOProductBuildVer">
    <vt:lpwstr>2052-11.8.2.8506</vt:lpwstr>
  </property>
</Properties>
</file>