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1" r:id="rId3"/>
    <p:sldId id="256" r:id="rId4"/>
    <p:sldId id="293" r:id="rId5"/>
    <p:sldId id="259" r:id="rId6"/>
    <p:sldId id="263" r:id="rId7"/>
    <p:sldId id="283" r:id="rId8"/>
    <p:sldId id="288" r:id="rId9"/>
    <p:sldId id="292" r:id="rId10"/>
    <p:sldId id="260" r:id="rId11"/>
    <p:sldId id="262" r:id="rId12"/>
    <p:sldId id="290" r:id="rId13"/>
    <p:sldId id="282" r:id="rId14"/>
    <p:sldId id="284" r:id="rId15"/>
    <p:sldId id="285" r:id="rId16"/>
    <p:sldId id="289" r:id="rId17"/>
    <p:sldId id="306" r:id="rId18"/>
    <p:sldId id="297" r:id="rId19"/>
    <p:sldId id="301" r:id="rId20"/>
    <p:sldId id="305" r:id="rId21"/>
    <p:sldId id="304" r:id="rId22"/>
    <p:sldId id="303" r:id="rId23"/>
    <p:sldId id="296" r:id="rId24"/>
    <p:sldId id="269" r:id="rId25"/>
    <p:sldId id="309" r:id="rId26"/>
    <p:sldId id="278" r:id="rId27"/>
    <p:sldId id="265" r:id="rId28"/>
    <p:sldId id="276" r:id="rId29"/>
    <p:sldId id="275" r:id="rId30"/>
    <p:sldId id="308"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郭 合英" initials="郭"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4A18E38-2997-4449-9E7E-7ED570DE92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41EBDC-3FFF-42EF-813F-B1BF1B52707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4A18E38-2997-4449-9E7E-7ED570DE92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41EBDC-3FFF-42EF-813F-B1BF1B52707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4A18E38-2997-4449-9E7E-7ED570DE92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41EBDC-3FFF-42EF-813F-B1BF1B52707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4A18E38-2997-4449-9E7E-7ED570DE92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41EBDC-3FFF-42EF-813F-B1BF1B52707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4A18E38-2997-4449-9E7E-7ED570DE92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41EBDC-3FFF-42EF-813F-B1BF1B52707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4A18E38-2997-4449-9E7E-7ED570DE92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41EBDC-3FFF-42EF-813F-B1BF1B52707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4A18E38-2997-4449-9E7E-7ED570DE92D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41EBDC-3FFF-42EF-813F-B1BF1B52707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4A18E38-2997-4449-9E7E-7ED570DE92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41EBDC-3FFF-42EF-813F-B1BF1B52707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A18E38-2997-4449-9E7E-7ED570DE92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41EBDC-3FFF-42EF-813F-B1BF1B52707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4A18E38-2997-4449-9E7E-7ED570DE92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41EBDC-3FFF-42EF-813F-B1BF1B52707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4A18E38-2997-4449-9E7E-7ED570DE92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41EBDC-3FFF-42EF-813F-B1BF1B52707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18E38-2997-4449-9E7E-7ED570DE92D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1EBDC-3FFF-42EF-813F-B1BF1B527070}"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pic>
        <p:nvPicPr>
          <p:cNvPr id="7" name="图片 6"/>
          <p:cNvPicPr>
            <a:picLocks noChangeAspect="1"/>
          </p:cNvPicPr>
          <p:nvPr userDrawn="1"/>
        </p:nvPicPr>
        <p:blipFill rotWithShape="1">
          <a:blip r:embed="rId13" cstate="email"/>
          <a:srcRect/>
          <a:stretch>
            <a:fillRect/>
          </a:stretch>
        </p:blipFill>
        <p:spPr>
          <a:xfrm>
            <a:off x="-28575" y="-16510"/>
            <a:ext cx="12291695" cy="6914515"/>
          </a:xfrm>
          <a:prstGeom prst="rect">
            <a:avLst/>
          </a:prstGeom>
        </p:spPr>
      </p:pic>
      <p:pic>
        <p:nvPicPr>
          <p:cNvPr id="9" name="图片 8" descr="水印"/>
          <p:cNvPicPr>
            <a:picLocks noChangeAspect="1"/>
          </p:cNvPicPr>
          <p:nvPr userDrawn="1"/>
        </p:nvPicPr>
        <p:blipFill>
          <a:blip r:embed="rId12"/>
          <a:stretch>
            <a:fillRect/>
          </a:stretch>
        </p:blipFill>
        <p:spPr>
          <a:xfrm>
            <a:off x="6915150" y="-1651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emf"/><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tags" Target="../tags/tag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3.png"/><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4.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5.png"/><Relationship Id="rId3" Type="http://schemas.microsoft.com/office/2007/relationships/media" Target="file:///E:\&#38463;&#22372;&#26700;&#38754;\&#25237;&#31295;\&#37101;&#21512;&#33521;\&#28165;&#26126;&#33410;\&#23186;&#20307;3.mp4" TargetMode="External"/><Relationship Id="rId2" Type="http://schemas.openxmlformats.org/officeDocument/2006/relationships/video" Target="file:///E:\&#38463;&#22372;&#26700;&#38754;\&#25237;&#31295;\&#37101;&#21512;&#33521;\&#28165;&#26126;&#33410;\&#23186;&#20307;3.mp4" TargetMode="Externa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8.jpeg"/><Relationship Id="rId1" Type="http://schemas.openxmlformats.org/officeDocument/2006/relationships/image" Target="../media/image37.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7.png"/><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microsoft.com/office/2007/relationships/media" Target="file:///E:\&#38463;&#22372;&#26700;&#38754;\&#25237;&#31295;\&#37101;&#21512;&#33521;\&#28165;&#26126;&#33410;\&#23186;&#20307;1.mp4" TargetMode="External"/><Relationship Id="rId2" Type="http://schemas.openxmlformats.org/officeDocument/2006/relationships/video" Target="file:///E:\&#38463;&#22372;&#26700;&#38754;\&#25237;&#31295;\&#37101;&#21512;&#33521;\&#28165;&#26126;&#33410;\&#23186;&#20307;1.mp4" TargetMode="Externa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png"/><Relationship Id="rId3" Type="http://schemas.microsoft.com/office/2007/relationships/media" Target="file:///E:\&#38463;&#22372;&#26700;&#38754;\&#25237;&#31295;\&#37101;&#21512;&#33521;\&#28165;&#26126;&#33410;\&#23186;&#20307;2.mp4" TargetMode="External"/><Relationship Id="rId2" Type="http://schemas.openxmlformats.org/officeDocument/2006/relationships/video" Target="file:///E:\&#38463;&#22372;&#26700;&#38754;\&#25237;&#31295;\&#37101;&#21512;&#33521;\&#28165;&#26126;&#33410;\&#23186;&#20307;2.mp4" TargetMode="Externa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0711" y="257834"/>
            <a:ext cx="10690578"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and contributions of their ancestors, and the story of their ancestors, and the story of </a:t>
            </a:r>
            <a:r>
              <a:rPr lang="en-US" altLang="zh-CN" sz="2400" dirty="0" err="1">
                <a:latin typeface="Times New Roman" panose="02020603050405020304" pitchFamily="18" charset="0"/>
                <a:cs typeface="Times New Roman" panose="02020603050405020304" pitchFamily="18" charset="0"/>
              </a:rPr>
              <a:t>Jie</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Zitui</a:t>
            </a:r>
            <a:r>
              <a:rPr lang="en-US" altLang="zh-CN" sz="2400" dirty="0">
                <a:latin typeface="Times New Roman" panose="02020603050405020304" pitchFamily="18" charset="0"/>
                <a:cs typeface="Times New Roman" panose="02020603050405020304" pitchFamily="18" charset="0"/>
              </a:rPr>
              <a:t> who choose death over capitulation(</a:t>
            </a:r>
            <a:r>
              <a:rPr lang="zh-CN" altLang="en-US" sz="2400" dirty="0">
                <a:latin typeface="Times New Roman" panose="02020603050405020304" pitchFamily="18" charset="0"/>
                <a:cs typeface="Times New Roman" panose="02020603050405020304" pitchFamily="18" charset="0"/>
              </a:rPr>
              <a:t>投降</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637822" y="1625980"/>
            <a:ext cx="10916356" cy="3785652"/>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A. The young should be taught to pay respect to their forebears.</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B. As time passes by, the Qingming Festival replaced the “cold food” festival.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C. However, </a:t>
            </a:r>
            <a:r>
              <a:rPr lang="en-US" altLang="zh-CN" sz="2400" dirty="0" err="1">
                <a:latin typeface="Times New Roman" panose="02020603050405020304" pitchFamily="18" charset="0"/>
                <a:cs typeface="Times New Roman" panose="02020603050405020304" pitchFamily="18" charset="0"/>
              </a:rPr>
              <a:t>Jie</a:t>
            </a:r>
            <a:r>
              <a:rPr lang="en-US" altLang="zh-CN" sz="2400" dirty="0">
                <a:latin typeface="Times New Roman" panose="02020603050405020304" pitchFamily="18" charset="0"/>
                <a:cs typeface="Times New Roman" panose="02020603050405020304" pitchFamily="18" charset="0"/>
              </a:rPr>
              <a:t> declined his invitation, preferring to lead a hermit’s life with his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mother in the mountain.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D. More importantly, it is a period to honor and pay respect to one’s deceased ancestors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and family members.</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E. Thus began the “cold food feast”, a day when no food could be cooked since no</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fire could be lit.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F. With time passing by, the Qingming Festival becomes an anniversary for </a:t>
            </a:r>
            <a:r>
              <a:rPr lang="en-US" altLang="zh-CN" sz="2400" dirty="0" err="1">
                <a:latin typeface="Times New Roman" panose="02020603050405020304" pitchFamily="18" charset="0"/>
                <a:cs typeface="Times New Roman" panose="02020603050405020304" pitchFamily="18" charset="0"/>
              </a:rPr>
              <a:t>Jie</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Zitui</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G. The origin is associated with </a:t>
            </a:r>
            <a:r>
              <a:rPr lang="en-US" altLang="zh-CN" sz="2400" dirty="0" err="1">
                <a:latin typeface="Times New Roman" panose="02020603050405020304" pitchFamily="18" charset="0"/>
                <a:cs typeface="Times New Roman" panose="02020603050405020304" pitchFamily="18" charset="0"/>
              </a:rPr>
              <a:t>Jie</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Zitui</a:t>
            </a:r>
            <a:r>
              <a:rPr lang="en-US" altLang="zh-CN" sz="2400" dirty="0">
                <a:latin typeface="Times New Roman" panose="02020603050405020304" pitchFamily="18" charset="0"/>
                <a:cs typeface="Times New Roman" panose="02020603050405020304" pitchFamily="18" charset="0"/>
              </a:rPr>
              <a:t>, who lived in Shanxi Province in 600 B.C. </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8845" y="239847"/>
            <a:ext cx="8861777" cy="646331"/>
          </a:xfrm>
          <a:prstGeom prst="rect">
            <a:avLst/>
          </a:prstGeom>
          <a:noFill/>
        </p:spPr>
        <p:txBody>
          <a:bodyPr wrap="square">
            <a:spAutoFit/>
          </a:bodyPr>
          <a:lstStyle/>
          <a:p>
            <a:pPr algn="ctr"/>
            <a:r>
              <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3. The development of Qingming Festival</a:t>
            </a:r>
            <a:endParaRPr lang="zh-CN" altLang="en-US" sz="3600" dirty="0"/>
          </a:p>
        </p:txBody>
      </p:sp>
      <p:pic>
        <p:nvPicPr>
          <p:cNvPr id="5" name="图片 4"/>
          <p:cNvPicPr>
            <a:picLocks noChangeAspect="1"/>
          </p:cNvPicPr>
          <p:nvPr/>
        </p:nvPicPr>
        <p:blipFill rotWithShape="1">
          <a:blip r:embed="rId1" cstate="email"/>
          <a:srcRect/>
          <a:stretch>
            <a:fillRect/>
          </a:stretch>
        </p:blipFill>
        <p:spPr>
          <a:xfrm>
            <a:off x="2384777" y="4333543"/>
            <a:ext cx="8336844" cy="2796864"/>
          </a:xfrm>
          <a:prstGeom prst="rect">
            <a:avLst/>
          </a:prstGeom>
        </p:spPr>
      </p:pic>
      <p:pic>
        <p:nvPicPr>
          <p:cNvPr id="7" name="图片 6" descr="文本&#10;&#10;中度可信度描述已自动生成"/>
          <p:cNvPicPr>
            <a:picLocks noChangeAspect="1"/>
          </p:cNvPicPr>
          <p:nvPr/>
        </p:nvPicPr>
        <p:blipFill>
          <a:blip r:embed="rId2"/>
          <a:stretch>
            <a:fillRect/>
          </a:stretch>
        </p:blipFill>
        <p:spPr>
          <a:xfrm>
            <a:off x="925688" y="1126025"/>
            <a:ext cx="9968090" cy="33105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30578" y="739284"/>
            <a:ext cx="11130844" cy="5632311"/>
          </a:xfrm>
          <a:prstGeom prst="rect">
            <a:avLst/>
          </a:prstGeom>
          <a:noFill/>
        </p:spPr>
        <p:txBody>
          <a:bodyPr wrap="square">
            <a:spAutoFit/>
          </a:bodyPr>
          <a:lstStyle/>
          <a:p>
            <a:r>
              <a:rPr lang="en-US" altLang="zh-CN" sz="2400" dirty="0">
                <a:effectLst/>
                <a:latin typeface="Times New Roman" panose="02020603050405020304" pitchFamily="18" charset="0"/>
                <a:ea typeface="等线" panose="02010600030101010101" pitchFamily="2" charset="-122"/>
              </a:rPr>
              <a:t>       Tomb Sweeping Day Festival occurs around April 5th of the Gregorian calendar. Traditionally, 10 days before and 8 (or 10) days after Tomb Sweeping Day can be counted as the Tomb Sweeping Day Festival. </a:t>
            </a:r>
            <a:endParaRPr lang="en-US" altLang="zh-CN" sz="2400" dirty="0">
              <a:effectLst/>
              <a:latin typeface="Times New Roman" panose="02020603050405020304" pitchFamily="18" charset="0"/>
              <a:ea typeface="等线" panose="02010600030101010101" pitchFamily="2" charset="-122"/>
            </a:endParaRPr>
          </a:p>
          <a:p>
            <a:r>
              <a:rPr lang="en-US" altLang="zh-CN" sz="2400" dirty="0">
                <a:effectLst/>
                <a:latin typeface="Times New Roman" panose="02020603050405020304" pitchFamily="18" charset="0"/>
                <a:ea typeface="等线" panose="02010600030101010101" pitchFamily="2" charset="-122"/>
              </a:rPr>
              <a:t>       Tomb Sweeping Day Festival, which is the 5th of the China’s 24 Solar Terms(</a:t>
            </a:r>
            <a:r>
              <a:rPr lang="zh-CN" altLang="en-US" sz="2400" dirty="0">
                <a:effectLst/>
                <a:latin typeface="Times New Roman" panose="02020603050405020304" pitchFamily="18" charset="0"/>
                <a:ea typeface="等线" panose="02010600030101010101" pitchFamily="2" charset="-122"/>
              </a:rPr>
              <a:t>节气</a:t>
            </a:r>
            <a:r>
              <a:rPr lang="en-US" altLang="zh-CN" sz="2400" dirty="0">
                <a:effectLst/>
                <a:latin typeface="Times New Roman" panose="02020603050405020304" pitchFamily="18" charset="0"/>
                <a:ea typeface="等线" panose="02010600030101010101" pitchFamily="2" charset="-122"/>
              </a:rPr>
              <a:t>), has its roots in the Shang Dynasty. When spring is in the air, everything, whether plant or human, waves goodbye to the bleak memory of winter and embraces the blooming prospect of spring. </a:t>
            </a:r>
            <a:endParaRPr lang="en-US" altLang="zh-CN" sz="2400" dirty="0">
              <a:effectLst/>
              <a:latin typeface="Times New Roman" panose="02020603050405020304" pitchFamily="18" charset="0"/>
              <a:ea typeface="等线" panose="02010600030101010101" pitchFamily="2" charset="-122"/>
            </a:endParaRPr>
          </a:p>
          <a:p>
            <a:r>
              <a:rPr lang="en-US" altLang="zh-CN" sz="2400" dirty="0">
                <a:effectLst/>
                <a:latin typeface="Times New Roman" panose="02020603050405020304" pitchFamily="18" charset="0"/>
                <a:ea typeface="等线" panose="02010600030101010101" pitchFamily="2" charset="-122"/>
              </a:rPr>
              <a:t>        In ancient times the day before Tomb Sweeping Day was Hanwha Day (literally, a day with cold food only), said to be a memorial day for </a:t>
            </a:r>
            <a:r>
              <a:rPr lang="en-US" altLang="zh-CN" sz="2400" dirty="0" err="1">
                <a:effectLst/>
                <a:latin typeface="Times New Roman" panose="02020603050405020304" pitchFamily="18" charset="0"/>
                <a:ea typeface="等线" panose="02010600030101010101" pitchFamily="2" charset="-122"/>
              </a:rPr>
              <a:t>Jie</a:t>
            </a:r>
            <a:r>
              <a:rPr lang="en-US" altLang="zh-CN" sz="2400" dirty="0">
                <a:effectLst/>
                <a:latin typeface="Times New Roman" panose="02020603050405020304" pitchFamily="18" charset="0"/>
                <a:ea typeface="等线" panose="02010600030101010101" pitchFamily="2" charset="-122"/>
              </a:rPr>
              <a:t> Ziti. Later, Hanwha Day and Tomb Sweeping Day were combined into the one festival. The custom of sweeping tombs was observed on </a:t>
            </a:r>
            <a:r>
              <a:rPr lang="en-US" altLang="zh-CN" sz="2400" dirty="0" err="1">
                <a:effectLst/>
                <a:latin typeface="Times New Roman" panose="02020603050405020304" pitchFamily="18" charset="0"/>
                <a:ea typeface="等线" panose="02010600030101010101" pitchFamily="2" charset="-122"/>
              </a:rPr>
              <a:t>Hanshi</a:t>
            </a:r>
            <a:r>
              <a:rPr lang="en-US" altLang="zh-CN" sz="2400" dirty="0">
                <a:effectLst/>
                <a:latin typeface="Times New Roman" panose="02020603050405020304" pitchFamily="18" charset="0"/>
                <a:ea typeface="等线" panose="02010600030101010101" pitchFamily="2" charset="-122"/>
              </a:rPr>
              <a:t> Day during the Tang Dynasty period,  but following the Song Dynasty the activity was deferred(</a:t>
            </a:r>
            <a:r>
              <a:rPr lang="zh-CN" altLang="en-US" sz="2400" dirty="0">
                <a:effectLst/>
                <a:latin typeface="Times New Roman" panose="02020603050405020304" pitchFamily="18" charset="0"/>
                <a:ea typeface="等线" panose="02010600030101010101" pitchFamily="2" charset="-122"/>
              </a:rPr>
              <a:t>推迟</a:t>
            </a:r>
            <a:r>
              <a:rPr lang="en-US" altLang="zh-CN" sz="2400" dirty="0">
                <a:effectLst/>
                <a:latin typeface="Times New Roman" panose="02020603050405020304" pitchFamily="18" charset="0"/>
                <a:ea typeface="等线" panose="02010600030101010101" pitchFamily="2" charset="-122"/>
              </a:rPr>
              <a:t>) to the following Tomb Sweeping Day. </a:t>
            </a:r>
            <a:endParaRPr lang="en-US" altLang="zh-CN" sz="2400" dirty="0">
              <a:effectLst/>
              <a:latin typeface="Times New Roman" panose="02020603050405020304" pitchFamily="18" charset="0"/>
              <a:ea typeface="等线" panose="02010600030101010101" pitchFamily="2" charset="-122"/>
            </a:endParaRPr>
          </a:p>
          <a:p>
            <a:r>
              <a:rPr lang="en-US" altLang="zh-CN" sz="2400" dirty="0">
                <a:effectLst/>
                <a:latin typeface="Times New Roman" panose="02020603050405020304" pitchFamily="18" charset="0"/>
                <a:ea typeface="等线" panose="02010600030101010101" pitchFamily="2" charset="-122"/>
              </a:rPr>
              <a:t>        It is said that "Qingming" was used to celebrate the success of flood control and imply the idea of peacefulness after Yu the Great introduced flood control systems. During this beautiful season, flowers blossom and everything brims with vitality, </a:t>
            </a:r>
            <a:endParaRPr lang="en-US" altLang="zh-CN" sz="2400" dirty="0">
              <a:effectLst/>
              <a:latin typeface="Times New Roman" panose="02020603050405020304" pitchFamily="18" charset="0"/>
              <a:ea typeface="等线" panose="02010600030101010101" pitchFamily="2" charset="-122"/>
            </a:endParaRPr>
          </a:p>
        </p:txBody>
      </p:sp>
      <p:sp>
        <p:nvSpPr>
          <p:cNvPr id="6" name="文本框 5"/>
          <p:cNvSpPr txBox="1"/>
          <p:nvPr/>
        </p:nvSpPr>
        <p:spPr>
          <a:xfrm>
            <a:off x="688623" y="61922"/>
            <a:ext cx="10597444" cy="523220"/>
          </a:xfrm>
          <a:prstGeom prst="rect">
            <a:avLst/>
          </a:prstGeom>
          <a:noFill/>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3. The development of Qingming Festival---</a:t>
            </a:r>
            <a:r>
              <a:rPr lang="zh-CN" altLang="en-US" sz="2800" dirty="0">
                <a:solidFill>
                  <a:srgbClr val="FF0000"/>
                </a:solidFill>
                <a:latin typeface="Times New Roman" panose="02020603050405020304" pitchFamily="18" charset="0"/>
                <a:cs typeface="Times New Roman" panose="02020603050405020304" pitchFamily="18" charset="0"/>
              </a:rPr>
              <a:t>高考题型开发：阅读理解</a:t>
            </a:r>
            <a:endParaRPr lang="zh-CN" altLang="en-US" sz="28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5033" y="243512"/>
            <a:ext cx="10076519" cy="6370975"/>
          </a:xfrm>
          <a:prstGeom prst="rect">
            <a:avLst/>
          </a:prstGeom>
          <a:noFill/>
        </p:spPr>
        <p:txBody>
          <a:bodyPr wrap="square">
            <a:spAutoFit/>
          </a:bodyPr>
          <a:lstStyle/>
          <a:p>
            <a:r>
              <a:rPr lang="en-US" altLang="zh-CN" sz="2400" dirty="0">
                <a:effectLst/>
                <a:latin typeface="Times New Roman" panose="02020603050405020304" pitchFamily="18" charset="0"/>
                <a:ea typeface="等线" panose="02010600030101010101" pitchFamily="2" charset="-122"/>
              </a:rPr>
              <a:t>definitely a good time for outings. The tradition of spring outings can be traced back to the Tang Dynasty. Apart from enjoying glorious natural scenery, outings involve many other activities.</a:t>
            </a:r>
            <a:endParaRPr lang="en-US" altLang="zh-CN" sz="2400" dirty="0">
              <a:effectLst/>
              <a:latin typeface="Times New Roman" panose="02020603050405020304" pitchFamily="18" charset="0"/>
              <a:ea typeface="等线" panose="02010600030101010101" pitchFamily="2" charset="-122"/>
            </a:endParaRPr>
          </a:p>
          <a:p>
            <a:r>
              <a:rPr lang="en-US" altLang="zh-CN" sz="2400" dirty="0">
                <a:latin typeface="Times New Roman" panose="02020603050405020304" pitchFamily="18" charset="0"/>
                <a:cs typeface="Times New Roman" panose="02020603050405020304" pitchFamily="18" charset="0"/>
              </a:rPr>
              <a:t>      Tomb sweeping was originally supposed to be undertaken on Hanwha Day, the day before the Festival. The Tang Emperor ordered people to offer sacrifices to their ancestors and sweep tombs on that day. However, Qingming follows Hanwha Day closely, and so tomb sweeping was then combined into one.</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During the Ming and the Qing dynasties the custom of tomb sweeping became increased popular. In ancient times children would fly kites. Some of the kites carried flutes that made sounds that bear a resemblance to those of Chinese Zheng. This is said to be the reason why kites were given the Chinese name "feng </a:t>
            </a:r>
            <a:r>
              <a:rPr lang="en-US" altLang="zh-CN" sz="2400" dirty="0" err="1">
                <a:latin typeface="Times New Roman" panose="02020603050405020304" pitchFamily="18" charset="0"/>
                <a:cs typeface="Times New Roman" panose="02020603050405020304" pitchFamily="18" charset="0"/>
              </a:rPr>
              <a:t>zheng</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Many customs have </a:t>
            </a:r>
            <a:r>
              <a:rPr lang="en-US" altLang="zh-CN" sz="2400" u="sng" dirty="0">
                <a:latin typeface="Times New Roman" panose="02020603050405020304" pitchFamily="18" charset="0"/>
                <a:cs typeface="Times New Roman" panose="02020603050405020304" pitchFamily="18" charset="0"/>
              </a:rPr>
              <a:t>lapsed, </a:t>
            </a:r>
            <a:r>
              <a:rPr lang="en-US" altLang="zh-CN" sz="2400" dirty="0">
                <a:latin typeface="Times New Roman" panose="02020603050405020304" pitchFamily="18" charset="0"/>
                <a:cs typeface="Times New Roman" panose="02020603050405020304" pitchFamily="18" charset="0"/>
              </a:rPr>
              <a:t>such as wearing willow garlands, shooting the willow and playing on swings. According to historical records, Tomb Sweeping Day was the most valued in the Liao Dynasty when everyone from government officials in the royal court to the masses, would play on swings and go on excursions(</a:t>
            </a:r>
            <a:r>
              <a:rPr lang="zh-CN" altLang="en-US" sz="2400" dirty="0">
                <a:latin typeface="Times New Roman" panose="02020603050405020304" pitchFamily="18" charset="0"/>
                <a:cs typeface="Times New Roman" panose="02020603050405020304" pitchFamily="18" charset="0"/>
              </a:rPr>
              <a:t>旅游</a:t>
            </a:r>
            <a:r>
              <a:rPr lang="en-US" altLang="zh-CN" sz="2400" dirty="0">
                <a:latin typeface="Times New Roman" panose="02020603050405020304" pitchFamily="18" charset="0"/>
                <a:cs typeface="Times New Roman" panose="02020603050405020304" pitchFamily="18" charset="0"/>
              </a:rPr>
              <a:t>) in the spring.</a:t>
            </a:r>
            <a:endParaRPr lang="en-US" altLang="zh-CN" sz="2400" dirty="0">
              <a:latin typeface="Times New Roman" panose="02020603050405020304" pitchFamily="18" charset="0"/>
              <a:cs typeface="Times New Roman" panose="02020603050405020304" pitchFamily="18" charset="0"/>
            </a:endParaRPr>
          </a:p>
        </p:txBody>
      </p:sp>
      <p:pic>
        <p:nvPicPr>
          <p:cNvPr id="5" name="图片 4" descr="407bdbaf8db786871170aeee678f7ff4"/>
          <p:cNvPicPr>
            <a:picLocks noChangeAspect="1"/>
          </p:cNvPicPr>
          <p:nvPr/>
        </p:nvPicPr>
        <p:blipFill>
          <a:blip r:embed="rId1" cstate="email"/>
          <a:stretch>
            <a:fillRect/>
          </a:stretch>
        </p:blipFill>
        <p:spPr>
          <a:xfrm>
            <a:off x="10086746" y="-140724"/>
            <a:ext cx="1507068" cy="2183765"/>
          </a:xfrm>
          <a:prstGeom prst="rect">
            <a:avLst/>
          </a:prstGeom>
        </p:spPr>
      </p:pic>
      <p:pic>
        <p:nvPicPr>
          <p:cNvPr id="6" name="图片 5" descr="4d3989688ec5808b105971058a94ee23"/>
          <p:cNvPicPr>
            <a:picLocks noChangeAspect="1"/>
          </p:cNvPicPr>
          <p:nvPr/>
        </p:nvPicPr>
        <p:blipFill>
          <a:blip r:embed="rId2" cstate="email"/>
          <a:stretch>
            <a:fillRect/>
          </a:stretch>
        </p:blipFill>
        <p:spPr>
          <a:xfrm>
            <a:off x="10620400" y="0"/>
            <a:ext cx="1639240" cy="2742353"/>
          </a:xfrm>
          <a:prstGeom prst="rect">
            <a:avLst/>
          </a:prstGeom>
        </p:spPr>
      </p:pic>
      <p:pic>
        <p:nvPicPr>
          <p:cNvPr id="7" name="图片 6"/>
          <p:cNvPicPr>
            <a:picLocks noChangeAspect="1"/>
          </p:cNvPicPr>
          <p:nvPr/>
        </p:nvPicPr>
        <p:blipFill rotWithShape="1">
          <a:blip r:embed="rId3" cstate="email"/>
          <a:srcRect b="58241"/>
          <a:stretch>
            <a:fillRect/>
          </a:stretch>
        </p:blipFill>
        <p:spPr>
          <a:xfrm>
            <a:off x="10717976" y="2043041"/>
            <a:ext cx="1014685" cy="11823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1866" y="347766"/>
            <a:ext cx="10859911" cy="6001643"/>
          </a:xfrm>
          <a:prstGeom prst="rect">
            <a:avLst/>
          </a:prstGeom>
          <a:noFill/>
        </p:spPr>
        <p:txBody>
          <a:bodyPr wrap="square">
            <a:spAutoFit/>
          </a:bodyPr>
          <a:lstStyle/>
          <a:p>
            <a:pPr marL="342900" lvl="0" indent="-342900" algn="just">
              <a:buFont typeface="+mj-lt"/>
              <a:buAutoNum type="arabicPeriod"/>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How long does the Tomb Sweeping Day last?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lphaUcPeriod"/>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Just one day --- April 5</a:t>
            </a:r>
            <a:r>
              <a:rPr lang="en-US" altLang="zh-CN" sz="2400" kern="100" baseline="30000" dirty="0">
                <a:effectLst/>
                <a:latin typeface="Times New Roman" panose="02020603050405020304" pitchFamily="18" charset="0"/>
                <a:ea typeface="等线" panose="02010600030101010101" pitchFamily="2" charset="-122"/>
                <a:cs typeface="Times New Roman" panose="02020603050405020304" pitchFamily="18" charset="0"/>
              </a:rPr>
              <a:t>th</a:t>
            </a:r>
            <a:r>
              <a:rPr lang="en-US" altLang="zh-CN" sz="2400" kern="100" baseline="300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B. About 10 days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lphaUcPeriod" startAt="3"/>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About 20 days                                          D. About 8 days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2. Which of the following is true?</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lphaUcPeriod"/>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Tomb Sweeping Day is a memorial day for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Jie</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Zitui</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lphaUcPeriod"/>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The spring outings originated from the Tang Dynasty.</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lphaUcPeriod"/>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Hanwha Day and Tomb Sweeping Day was on the same day in ancient times.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lphaUcPeriod"/>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All of the kites carried flutes that made sounds during the Ming and the </a:t>
            </a:r>
            <a:endPar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lvl="0" algn="just"/>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Qing dynasties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3. The underlined word “lapsed” in the last paragraph can be replaced by “ </a:t>
            </a:r>
            <a:r>
              <a:rPr lang="en-US" altLang="zh-CN" sz="2400" u="sng"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lphaUcPeriod"/>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changed               B. saved             C. continued            D. disappeared</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just"/>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4. What can be the best tile for the text?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lphaUcPeriod"/>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The contribution of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Jie</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Zitui</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lphaUcPeriod"/>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The legend of the Tomb Sweeping Day</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lphaUcPeriod"/>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The evolution of the Tomb Sweeping Day</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2400" dirty="0">
                <a:effectLst/>
                <a:latin typeface="Times New Roman" panose="02020603050405020304" pitchFamily="18" charset="0"/>
                <a:ea typeface="等线" panose="02010600030101010101" pitchFamily="2" charset="-122"/>
              </a:rPr>
              <a:t>D</a:t>
            </a:r>
            <a:r>
              <a:rPr lang="en-US" altLang="zh-CN" sz="2400" dirty="0">
                <a:latin typeface="Times New Roman" panose="02020603050405020304" pitchFamily="18" charset="0"/>
                <a:ea typeface="等线" panose="02010600030101010101" pitchFamily="2" charset="-122"/>
              </a:rPr>
              <a:t>.</a:t>
            </a:r>
            <a:r>
              <a:rPr lang="zh-CN" altLang="en-US" sz="2400" dirty="0">
                <a:latin typeface="Times New Roman" panose="02020603050405020304" pitchFamily="18" charset="0"/>
                <a:ea typeface="等线" panose="02010600030101010101" pitchFamily="2" charset="-122"/>
              </a:rPr>
              <a:t> </a:t>
            </a:r>
            <a:r>
              <a:rPr lang="en-US" altLang="zh-CN" sz="2400" dirty="0">
                <a:effectLst/>
                <a:latin typeface="Times New Roman" panose="02020603050405020304" pitchFamily="18" charset="0"/>
                <a:ea typeface="等线" panose="02010600030101010101" pitchFamily="2" charset="-122"/>
              </a:rPr>
              <a:t>The process of observing the Tomb Sweeping Day</a:t>
            </a:r>
            <a:endParaRPr lang="zh-CN" altLang="en-US" sz="2400" dirty="0"/>
          </a:p>
        </p:txBody>
      </p:sp>
      <p:pic>
        <p:nvPicPr>
          <p:cNvPr id="6" name="图片 5"/>
          <p:cNvPicPr>
            <a:picLocks noChangeAspect="1"/>
          </p:cNvPicPr>
          <p:nvPr/>
        </p:nvPicPr>
        <p:blipFill>
          <a:blip r:embed="rId1" cstate="email"/>
          <a:stretch>
            <a:fillRect/>
          </a:stretch>
        </p:blipFill>
        <p:spPr>
          <a:xfrm>
            <a:off x="445914" y="1061156"/>
            <a:ext cx="671689" cy="488034"/>
          </a:xfrm>
          <a:prstGeom prst="rect">
            <a:avLst/>
          </a:prstGeom>
        </p:spPr>
      </p:pic>
      <p:pic>
        <p:nvPicPr>
          <p:cNvPr id="9" name="图片 8"/>
          <p:cNvPicPr>
            <a:picLocks noChangeAspect="1"/>
          </p:cNvPicPr>
          <p:nvPr/>
        </p:nvPicPr>
        <p:blipFill>
          <a:blip r:embed="rId2" cstate="email"/>
          <a:stretch>
            <a:fillRect/>
          </a:stretch>
        </p:blipFill>
        <p:spPr>
          <a:xfrm>
            <a:off x="445913" y="2151019"/>
            <a:ext cx="711201" cy="516742"/>
          </a:xfrm>
          <a:prstGeom prst="rect">
            <a:avLst/>
          </a:prstGeom>
        </p:spPr>
      </p:pic>
      <p:pic>
        <p:nvPicPr>
          <p:cNvPr id="10" name="图片 9"/>
          <p:cNvPicPr>
            <a:picLocks noChangeAspect="1"/>
          </p:cNvPicPr>
          <p:nvPr/>
        </p:nvPicPr>
        <p:blipFill>
          <a:blip r:embed="rId1" cstate="email"/>
          <a:stretch>
            <a:fillRect/>
          </a:stretch>
        </p:blipFill>
        <p:spPr>
          <a:xfrm>
            <a:off x="445912" y="5082429"/>
            <a:ext cx="671691" cy="488035"/>
          </a:xfrm>
          <a:prstGeom prst="rect">
            <a:avLst/>
          </a:prstGeom>
        </p:spPr>
      </p:pic>
      <p:pic>
        <p:nvPicPr>
          <p:cNvPr id="11" name="图片 10"/>
          <p:cNvPicPr>
            <a:picLocks noChangeAspect="1"/>
          </p:cNvPicPr>
          <p:nvPr/>
        </p:nvPicPr>
        <p:blipFill>
          <a:blip r:embed="rId3" cstate="email"/>
          <a:stretch>
            <a:fillRect/>
          </a:stretch>
        </p:blipFill>
        <p:spPr>
          <a:xfrm>
            <a:off x="7377289" y="3948955"/>
            <a:ext cx="716844" cy="520842"/>
          </a:xfrm>
          <a:prstGeom prst="rect">
            <a:avLst/>
          </a:prstGeom>
        </p:spPr>
      </p:pic>
      <p:pic>
        <p:nvPicPr>
          <p:cNvPr id="12" name="图片 11"/>
          <p:cNvPicPr>
            <a:picLocks noChangeAspect="1"/>
          </p:cNvPicPr>
          <p:nvPr/>
        </p:nvPicPr>
        <p:blipFill>
          <a:blip r:embed="rId4" cstate="email"/>
          <a:stretch>
            <a:fillRect/>
          </a:stretch>
        </p:blipFill>
        <p:spPr>
          <a:xfrm rot="870624">
            <a:off x="10615284" y="116915"/>
            <a:ext cx="1181719" cy="1951760"/>
          </a:xfrm>
          <a:prstGeom prst="rect">
            <a:avLst/>
          </a:prstGeom>
        </p:spPr>
      </p:pic>
      <p:pic>
        <p:nvPicPr>
          <p:cNvPr id="13" name="图片 12"/>
          <p:cNvPicPr>
            <a:picLocks noChangeAspect="1"/>
          </p:cNvPicPr>
          <p:nvPr/>
        </p:nvPicPr>
        <p:blipFill rotWithShape="1">
          <a:blip r:embed="rId5" cstate="email"/>
          <a:srcRect/>
          <a:stretch>
            <a:fillRect/>
          </a:stretch>
        </p:blipFill>
        <p:spPr>
          <a:xfrm>
            <a:off x="10701867" y="2613202"/>
            <a:ext cx="1485388" cy="4683760"/>
          </a:xfrm>
          <a:custGeom>
            <a:avLst/>
            <a:gdLst>
              <a:gd name="connsiteX0" fmla="*/ 0 w 3228611"/>
              <a:gd name="connsiteY0" fmla="*/ 0 h 4683760"/>
              <a:gd name="connsiteX1" fmla="*/ 3228611 w 3228611"/>
              <a:gd name="connsiteY1" fmla="*/ 0 h 4683760"/>
              <a:gd name="connsiteX2" fmla="*/ 3228611 w 3228611"/>
              <a:gd name="connsiteY2" fmla="*/ 4683760 h 4683760"/>
              <a:gd name="connsiteX3" fmla="*/ 0 w 3228611"/>
              <a:gd name="connsiteY3" fmla="*/ 4683760 h 4683760"/>
              <a:gd name="connsiteX4" fmla="*/ 0 w 3228611"/>
              <a:gd name="connsiteY4" fmla="*/ 1628670 h 4683760"/>
              <a:gd name="connsiteX5" fmla="*/ 89288 w 3228611"/>
              <a:gd name="connsiteY5" fmla="*/ 1635760 h 4683760"/>
              <a:gd name="connsiteX6" fmla="*/ 998608 w 3228611"/>
              <a:gd name="connsiteY6" fmla="*/ 919480 h 4683760"/>
              <a:gd name="connsiteX7" fmla="*/ 89288 w 3228611"/>
              <a:gd name="connsiteY7" fmla="*/ 203200 h 4683760"/>
              <a:gd name="connsiteX8" fmla="*/ 0 w 3228611"/>
              <a:gd name="connsiteY8" fmla="*/ 210290 h 46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8611" h="4683760">
                <a:moveTo>
                  <a:pt x="0" y="0"/>
                </a:moveTo>
                <a:lnTo>
                  <a:pt x="3228611" y="0"/>
                </a:lnTo>
                <a:lnTo>
                  <a:pt x="3228611" y="4683760"/>
                </a:lnTo>
                <a:lnTo>
                  <a:pt x="0" y="4683760"/>
                </a:lnTo>
                <a:lnTo>
                  <a:pt x="0" y="1628670"/>
                </a:lnTo>
                <a:lnTo>
                  <a:pt x="89288" y="1635760"/>
                </a:lnTo>
                <a:cubicBezTo>
                  <a:pt x="591492" y="1635760"/>
                  <a:pt x="998608" y="1315071"/>
                  <a:pt x="998608" y="919480"/>
                </a:cubicBezTo>
                <a:cubicBezTo>
                  <a:pt x="998608" y="523889"/>
                  <a:pt x="591492" y="203200"/>
                  <a:pt x="89288" y="203200"/>
                </a:cubicBezTo>
                <a:lnTo>
                  <a:pt x="0" y="21029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08489" y="233022"/>
            <a:ext cx="6175022" cy="523220"/>
          </a:xfrm>
          <a:prstGeom prst="rect">
            <a:avLst/>
          </a:prstGeom>
          <a:noFill/>
        </p:spPr>
        <p:txBody>
          <a:bodyPr wrap="square">
            <a:spAutoFit/>
          </a:bodyPr>
          <a:lstStyle/>
          <a:p>
            <a:pPr algn="ctr"/>
            <a:r>
              <a:rPr lang="en-US" altLang="zh-CN" sz="2800" dirty="0">
                <a:solidFill>
                  <a:srgbClr val="FF0000"/>
                </a:solidFill>
                <a:latin typeface="Times New Roman" panose="02020603050405020304" pitchFamily="18" charset="0"/>
                <a:cs typeface="Times New Roman" panose="02020603050405020304" pitchFamily="18" charset="0"/>
              </a:rPr>
              <a:t>4. The customs of Qingming Festival</a:t>
            </a:r>
            <a:endParaRPr lang="en-US" altLang="zh-CN" sz="2800" dirty="0">
              <a:solidFill>
                <a:srgbClr val="FF000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rotWithShape="1">
          <a:blip r:embed="rId1" cstate="email"/>
          <a:srcRect/>
          <a:stretch>
            <a:fillRect/>
          </a:stretch>
        </p:blipFill>
        <p:spPr>
          <a:xfrm>
            <a:off x="9076267" y="4978400"/>
            <a:ext cx="3087511" cy="1989988"/>
          </a:xfrm>
          <a:prstGeom prst="rect">
            <a:avLst/>
          </a:prstGeom>
        </p:spPr>
      </p:pic>
      <p:sp>
        <p:nvSpPr>
          <p:cNvPr id="6" name="文本框 5"/>
          <p:cNvSpPr txBox="1"/>
          <p:nvPr/>
        </p:nvSpPr>
        <p:spPr>
          <a:xfrm>
            <a:off x="615244" y="989264"/>
            <a:ext cx="10961511" cy="4154984"/>
          </a:xfrm>
          <a:prstGeom prst="rect">
            <a:avLst/>
          </a:prstGeom>
          <a:noFill/>
        </p:spPr>
        <p:txBody>
          <a:bodyPr wrap="square">
            <a:spAutoFit/>
          </a:bodyPr>
          <a:lstStyle/>
          <a:p>
            <a:r>
              <a:rPr lang="zh-CN" altLang="en-US" sz="2400" dirty="0">
                <a:latin typeface="Times New Roman" panose="02020603050405020304" pitchFamily="18" charset="0"/>
                <a:cs typeface="Times New Roman" panose="02020603050405020304" pitchFamily="18" charset="0"/>
              </a:rPr>
              <a:t>        </a:t>
            </a:r>
            <a:r>
              <a:rPr lang="zh-CN" altLang="en-US" sz="2400" dirty="0">
                <a:latin typeface="宋体" panose="02010600030101010101" pitchFamily="2" charset="-122"/>
                <a:ea typeface="宋体" panose="02010600030101010101" pitchFamily="2" charset="-122"/>
                <a:cs typeface="Times New Roman" panose="02020603050405020304" pitchFamily="18" charset="0"/>
              </a:rPr>
              <a:t>清明节的习俗是丰富有趣的，除了讲究禁火、扫草， 还有踏青、荡秋干、蹴鞠、打马球插柳等一系列风俗体育活动。相传这是因为清明节要寒食禁火，为了防止寒食冷餐伤身，所以大家来参加一些体育活动，以锻炼身体。因此，这个节日中既有生别死离的悲酸泪，又有踏青游玩的欢声，是一个很有特色的节日。</a:t>
            </a: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The customs of the Qingming festival are richly interesting, in addition to paying attention to the fire, the grave, and outing, swing, a game called </a:t>
            </a:r>
            <a:r>
              <a:rPr lang="en-US" altLang="zh-CN" sz="2400" dirty="0" err="1">
                <a:latin typeface="Times New Roman" panose="02020603050405020304" pitchFamily="18" charset="0"/>
                <a:cs typeface="Times New Roman" panose="02020603050405020304" pitchFamily="18" charset="0"/>
              </a:rPr>
              <a:t>cuju</a:t>
            </a:r>
            <a:r>
              <a:rPr lang="en-US" altLang="zh-CN" sz="2400" dirty="0">
                <a:latin typeface="Times New Roman" panose="02020603050405020304" pitchFamily="18" charset="0"/>
                <a:cs typeface="Times New Roman" panose="02020603050405020304" pitchFamily="18" charset="0"/>
              </a:rPr>
              <a:t>, play polo, inserted </a:t>
            </a:r>
            <a:r>
              <a:rPr lang="en-US" altLang="zh-CN" sz="2400" dirty="0" err="1">
                <a:latin typeface="Times New Roman" panose="02020603050405020304" pitchFamily="18" charset="0"/>
                <a:cs typeface="Times New Roman" panose="02020603050405020304" pitchFamily="18" charset="0"/>
              </a:rPr>
              <a:t>liu</a:t>
            </a:r>
            <a:r>
              <a:rPr lang="en-US" altLang="zh-CN" sz="2400" dirty="0">
                <a:latin typeface="Times New Roman" panose="02020603050405020304" pitchFamily="18" charset="0"/>
                <a:cs typeface="Times New Roman" panose="02020603050405020304" pitchFamily="18" charset="0"/>
              </a:rPr>
              <a:t> and so on a series of customs sports activities. This is because tomb-sweeping is a day for people from the fire. In order to prevent a cold buffet from injuring body, everyone takes part in some of the sports activities to exercise. Therefore, this festival offers both sacrifices to pay  respects to a dead person at his tomb and enjoy the laughter of an outing in spring, which is a very special holiday.</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4800" y="137940"/>
            <a:ext cx="11458222" cy="523220"/>
          </a:xfrm>
          <a:prstGeom prst="rect">
            <a:avLst/>
          </a:prstGeom>
          <a:noFill/>
        </p:spPr>
        <p:txBody>
          <a:bodyPr wrap="square">
            <a:spAutoFit/>
          </a:bodyPr>
          <a:lstStyle/>
          <a:p>
            <a:pPr algn="ctr"/>
            <a:r>
              <a:rPr lang="en-US" altLang="zh-CN" sz="2800" dirty="0">
                <a:solidFill>
                  <a:srgbClr val="FF0000"/>
                </a:solidFill>
                <a:latin typeface="Times New Roman" panose="02020603050405020304" pitchFamily="18" charset="0"/>
                <a:cs typeface="Times New Roman" panose="02020603050405020304" pitchFamily="18" charset="0"/>
              </a:rPr>
              <a:t>4. The customs of Qingming Festival---</a:t>
            </a:r>
            <a:r>
              <a:rPr lang="zh-CN" altLang="en-US" sz="2800" dirty="0">
                <a:solidFill>
                  <a:srgbClr val="FF0000"/>
                </a:solidFill>
                <a:latin typeface="Times New Roman" panose="02020603050405020304" pitchFamily="18" charset="0"/>
                <a:cs typeface="Times New Roman" panose="02020603050405020304" pitchFamily="18" charset="0"/>
              </a:rPr>
              <a:t>题型开发：根据要求，补全句子</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643467" y="950176"/>
            <a:ext cx="7140046" cy="5447645"/>
          </a:xfrm>
          <a:prstGeom prst="rect">
            <a:avLst/>
          </a:prstGeom>
          <a:noFill/>
        </p:spPr>
        <p:txBody>
          <a:bodyPr wrap="square">
            <a:spAutoFit/>
          </a:bodyPr>
          <a:lstStyle/>
          <a:p>
            <a:pPr algn="ctr"/>
            <a:r>
              <a:rPr lang="zh-CN" altLang="en-US" sz="2400" dirty="0">
                <a:solidFill>
                  <a:srgbClr val="FF0000"/>
                </a:solidFill>
                <a:latin typeface="Times New Roman" panose="02020603050405020304" pitchFamily="18" charset="0"/>
                <a:cs typeface="Times New Roman" panose="02020603050405020304" pitchFamily="18" charset="0"/>
              </a:rPr>
              <a:t>扫墓   </a:t>
            </a:r>
            <a:r>
              <a:rPr lang="en-US" altLang="zh-CN" sz="2400" dirty="0">
                <a:solidFill>
                  <a:srgbClr val="FF0000"/>
                </a:solidFill>
                <a:latin typeface="Times New Roman" panose="02020603050405020304" pitchFamily="18" charset="0"/>
                <a:cs typeface="Times New Roman" panose="02020603050405020304" pitchFamily="18" charset="0"/>
              </a:rPr>
              <a:t>Tomb Sweeping</a:t>
            </a:r>
            <a:endParaRPr lang="en-US" altLang="zh-CN" sz="2400" dirty="0">
              <a:solidFill>
                <a:srgbClr val="FF0000"/>
              </a:solidFill>
              <a:latin typeface="Times New Roman" panose="02020603050405020304" pitchFamily="18" charset="0"/>
              <a:cs typeface="Times New Roman" panose="02020603050405020304" pitchFamily="18" charset="0"/>
            </a:endParaRPr>
          </a:p>
          <a:p>
            <a:pPr algn="ctr"/>
            <a:endParaRPr lang="zh-CN" altLang="en-US" sz="1200" dirty="0">
              <a:solidFill>
                <a:srgbClr val="FF0000"/>
              </a:solidFill>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The major custom in Qingming Festival is to sweep tombs.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按照</a:t>
            </a:r>
            <a:r>
              <a:rPr lang="en-US" altLang="zh-CN" sz="2400" dirty="0">
                <a:latin typeface="Times New Roman" panose="02020603050405020304" pitchFamily="18" charset="0"/>
                <a:cs typeface="Times New Roman" panose="02020603050405020304" pitchFamily="18" charset="0"/>
              </a:rPr>
              <a:t>)folk religion, the spirits of</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deceased ancestors still live underground and look after the family; the tombs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(say) to be their houses; thus it is very important to keep the tombs clean.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The Qingming Festival is spent  ________  (honor)               the dead, which is one of many ways good Confucians</a:t>
            </a:r>
            <a:r>
              <a:rPr lang="zh-CN" altLang="en-US" sz="2400" dirty="0">
                <a:latin typeface="Times New Roman" panose="02020603050405020304" pitchFamily="18" charset="0"/>
                <a:cs typeface="Times New Roman" panose="02020603050405020304" pitchFamily="18" charset="0"/>
              </a:rPr>
              <a:t>（儒家）</a:t>
            </a:r>
            <a:r>
              <a:rPr lang="en-US" altLang="zh-CN" sz="2400" dirty="0">
                <a:latin typeface="Times New Roman" panose="02020603050405020304" pitchFamily="18" charset="0"/>
                <a:cs typeface="Times New Roman" panose="02020603050405020304" pitchFamily="18" charset="0"/>
              </a:rPr>
              <a:t> demonstrate filial piety</a:t>
            </a:r>
            <a:r>
              <a:rPr lang="zh-CN" altLang="en-US" sz="2400" dirty="0">
                <a:latin typeface="Times New Roman" panose="02020603050405020304" pitchFamily="18" charset="0"/>
                <a:cs typeface="Times New Roman" panose="02020603050405020304" pitchFamily="18" charset="0"/>
              </a:rPr>
              <a:t>（孝顺）</a:t>
            </a:r>
            <a:r>
              <a:rPr lang="en-US" altLang="zh-CN" sz="2400" dirty="0">
                <a:latin typeface="Times New Roman" panose="02020603050405020304" pitchFamily="18" charset="0"/>
                <a:cs typeface="Times New Roman" panose="02020603050405020304" pitchFamily="18" charset="0"/>
              </a:rPr>
              <a:t>. On this day, people visit their family graves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(remove) any underbrush that has grown</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uproot weeds near the gravesites, wipe the tombstones(</a:t>
            </a:r>
            <a:r>
              <a:rPr lang="zh-CN" altLang="en-US" sz="2400" dirty="0">
                <a:latin typeface="Times New Roman" panose="02020603050405020304" pitchFamily="18" charset="0"/>
                <a:cs typeface="Times New Roman" panose="02020603050405020304" pitchFamily="18" charset="0"/>
              </a:rPr>
              <a:t>墓碑</a:t>
            </a:r>
            <a:r>
              <a:rPr lang="en-US" altLang="zh-CN" sz="2400" dirty="0">
                <a:latin typeface="Times New Roman" panose="02020603050405020304" pitchFamily="18" charset="0"/>
                <a:cs typeface="Times New Roman" panose="02020603050405020304" pitchFamily="18" charset="0"/>
              </a:rPr>
              <a:t>) and decorate the tombstones with fresh flowers. And then they will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u="sng"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（摆上）</a:t>
            </a:r>
            <a:r>
              <a:rPr lang="en-US" altLang="zh-CN" sz="2400" dirty="0">
                <a:latin typeface="Times New Roman" panose="02020603050405020304" pitchFamily="18" charset="0"/>
                <a:cs typeface="Times New Roman" panose="02020603050405020304" pitchFamily="18" charset="0"/>
              </a:rPr>
              <a:t> offerings of food and paper money.</a:t>
            </a:r>
            <a:endParaRPr lang="en-US" altLang="zh-CN" sz="2400"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email"/>
          <a:stretch>
            <a:fillRect/>
          </a:stretch>
        </p:blipFill>
        <p:spPr>
          <a:xfrm>
            <a:off x="7783513" y="4109156"/>
            <a:ext cx="3911776" cy="2686922"/>
          </a:xfrm>
          <a:prstGeom prst="rect">
            <a:avLst/>
          </a:prstGeom>
        </p:spPr>
      </p:pic>
      <p:sp>
        <p:nvSpPr>
          <p:cNvPr id="2" name="文本框 1"/>
          <p:cNvSpPr txBox="1"/>
          <p:nvPr/>
        </p:nvSpPr>
        <p:spPr>
          <a:xfrm>
            <a:off x="8060266" y="1302776"/>
            <a:ext cx="3702756" cy="3139321"/>
          </a:xfrm>
          <a:prstGeom prst="rect">
            <a:avLst/>
          </a:prstGeom>
          <a:noFill/>
        </p:spPr>
        <p:txBody>
          <a:bodyPr wrap="square" rtlCol="0">
            <a:spAutoFit/>
          </a:bodyPr>
          <a:lstStyle/>
          <a:p>
            <a:r>
              <a:rPr lang="zh-CN" altLang="en-US" dirty="0"/>
              <a:t>       </a:t>
            </a:r>
            <a:r>
              <a:rPr lang="zh-CN" altLang="en-US" dirty="0">
                <a:latin typeface="Times New Roman" panose="02020603050405020304" pitchFamily="18" charset="0"/>
                <a:cs typeface="Times New Roman" panose="02020603050405020304" pitchFamily="18" charset="0"/>
              </a:rPr>
              <a:t>清明最主要的习俗是扫墓。根据民间宗教，逝去的祖先依然在地下照顾我们，墓就是他们的家，所以我们需要保持墓的清洁。</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清明是为了纪念逝者，这也是儒家所崇尚的孝道。这天，人们上坟去拔掉坟边长出的灌木和杂草，擦干净墓碑并用鲜花点缀，然后摆上供品，烧点纸钱。</a:t>
            </a:r>
            <a:endParaRPr lang="en-US" altLang="zh-CN" dirty="0">
              <a:latin typeface="Times New Roman" panose="02020603050405020304" pitchFamily="18" charset="0"/>
              <a:cs typeface="Times New Roman" panose="02020603050405020304" pitchFamily="18" charset="0"/>
            </a:endParaRPr>
          </a:p>
          <a:p>
            <a:endParaRPr lang="en-US" altLang="zh-CN" dirty="0"/>
          </a:p>
          <a:p>
            <a:endParaRPr lang="zh-CN" altLang="en-US" dirty="0"/>
          </a:p>
        </p:txBody>
      </p:sp>
      <p:sp>
        <p:nvSpPr>
          <p:cNvPr id="8" name="文本框 7"/>
          <p:cNvSpPr txBox="1"/>
          <p:nvPr/>
        </p:nvSpPr>
        <p:spPr>
          <a:xfrm>
            <a:off x="1741313" y="1828395"/>
            <a:ext cx="193322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According to</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3348479" y="2547233"/>
            <a:ext cx="193322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are said </a:t>
            </a:r>
            <a:endParaRPr lang="zh-CN" altLang="en-US" sz="24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5015176" y="3297914"/>
            <a:ext cx="1879425"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honoring</a:t>
            </a:r>
            <a:endParaRPr lang="zh-CN" altLang="en-US" sz="24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4491480" y="4349948"/>
            <a:ext cx="193322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to remove</a:t>
            </a:r>
            <a:endParaRPr lang="zh-CN" altLang="en-US" sz="24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934158" y="5849832"/>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set out</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21712" y="332857"/>
            <a:ext cx="7699021" cy="2246769"/>
          </a:xfrm>
          <a:prstGeom prst="rect">
            <a:avLst/>
          </a:prstGeom>
          <a:noFill/>
        </p:spPr>
        <p:txBody>
          <a:bodyPr wrap="square">
            <a:spAutoFit/>
          </a:bodyPr>
          <a:lstStyle/>
          <a:p>
            <a:pPr algn="ctr"/>
            <a:r>
              <a:rPr lang="zh-CN" altLang="en-US" sz="2800" b="1" dirty="0">
                <a:solidFill>
                  <a:srgbClr val="FF0000"/>
                </a:solidFill>
                <a:latin typeface="Times New Roman" panose="02020603050405020304" pitchFamily="18" charset="0"/>
                <a:cs typeface="Times New Roman" panose="02020603050405020304" pitchFamily="18" charset="0"/>
              </a:rPr>
              <a:t>秋千</a:t>
            </a:r>
            <a:r>
              <a:rPr lang="en-US" altLang="zh-CN" sz="2800" b="1" dirty="0">
                <a:solidFill>
                  <a:srgbClr val="FF0000"/>
                </a:solidFill>
                <a:latin typeface="Times New Roman" panose="02020603050405020304" pitchFamily="18" charset="0"/>
                <a:cs typeface="Times New Roman" panose="02020603050405020304" pitchFamily="18" charset="0"/>
              </a:rPr>
              <a:t>     Swing</a:t>
            </a:r>
            <a:endParaRPr lang="en-US" altLang="zh-CN" sz="2800" b="1" dirty="0">
              <a:solidFill>
                <a:srgbClr val="FF0000"/>
              </a:solidFill>
              <a:latin typeface="Times New Roman" panose="02020603050405020304" pitchFamily="18" charset="0"/>
              <a:cs typeface="Times New Roman" panose="02020603050405020304" pitchFamily="18" charset="0"/>
            </a:endParaRPr>
          </a:p>
          <a:p>
            <a:pPr algn="ctr"/>
            <a:endParaRPr lang="en-US" altLang="zh-CN" sz="1600" b="1" dirty="0">
              <a:solidFill>
                <a:srgbClr val="FF0000"/>
              </a:solidFill>
              <a:latin typeface="Times New Roman" panose="02020603050405020304" pitchFamily="18" charset="0"/>
              <a:cs typeface="Times New Roman" panose="02020603050405020304" pitchFamily="18" charset="0"/>
            </a:endParaRPr>
          </a:p>
          <a:p>
            <a:r>
              <a:rPr lang="zh-CN" altLang="en-US" sz="2400" dirty="0">
                <a:latin typeface="宋体" panose="02010600030101010101" pitchFamily="2" charset="-122"/>
                <a:ea typeface="宋体" panose="02010600030101010101" pitchFamily="2" charset="-122"/>
              </a:rPr>
              <a:t>    荡秋千是我国古代清明节习俗。秋千，意即揪着皮绳而迁移。它的历史很古老，最早叫千秋，后为了避忌讳，改为秋千。打秋千不仅可以增进健康，而且可以培养勇敢精神，至今为人们特别是儿童所喜爱。</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p:txBody>
      </p:sp>
      <p:grpSp>
        <p:nvGrpSpPr>
          <p:cNvPr id="11" name="组合 10"/>
          <p:cNvGrpSpPr/>
          <p:nvPr/>
        </p:nvGrpSpPr>
        <p:grpSpPr>
          <a:xfrm>
            <a:off x="8432800" y="79022"/>
            <a:ext cx="3759200" cy="6378221"/>
            <a:chOff x="8804382" y="79022"/>
            <a:chExt cx="3387618" cy="6378221"/>
          </a:xfrm>
        </p:grpSpPr>
        <p:pic>
          <p:nvPicPr>
            <p:cNvPr id="8" name="图片 7"/>
            <p:cNvPicPr>
              <a:picLocks noChangeAspect="1"/>
            </p:cNvPicPr>
            <p:nvPr/>
          </p:nvPicPr>
          <p:blipFill>
            <a:blip r:embed="rId1"/>
            <a:stretch>
              <a:fillRect/>
            </a:stretch>
          </p:blipFill>
          <p:spPr>
            <a:xfrm>
              <a:off x="8945399" y="1665111"/>
              <a:ext cx="3105583" cy="4792132"/>
            </a:xfrm>
            <a:prstGeom prst="rect">
              <a:avLst/>
            </a:prstGeom>
          </p:spPr>
        </p:pic>
        <p:pic>
          <p:nvPicPr>
            <p:cNvPr id="10" name="图片 9"/>
            <p:cNvPicPr>
              <a:picLocks noChangeAspect="1"/>
            </p:cNvPicPr>
            <p:nvPr/>
          </p:nvPicPr>
          <p:blipFill rotWithShape="1">
            <a:blip r:embed="rId2" cstate="email"/>
            <a:srcRect/>
            <a:stretch>
              <a:fillRect/>
            </a:stretch>
          </p:blipFill>
          <p:spPr>
            <a:xfrm>
              <a:off x="8804382" y="79022"/>
              <a:ext cx="3387618" cy="1789933"/>
            </a:xfrm>
            <a:prstGeom prst="rect">
              <a:avLst/>
            </a:prstGeom>
          </p:spPr>
        </p:pic>
      </p:grpSp>
      <p:sp>
        <p:nvSpPr>
          <p:cNvPr id="15" name="文本框 14"/>
          <p:cNvSpPr txBox="1"/>
          <p:nvPr/>
        </p:nvSpPr>
        <p:spPr>
          <a:xfrm>
            <a:off x="825494" y="2774177"/>
            <a:ext cx="7212195" cy="3046988"/>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         To swing is our ancient custom on Qingming Festival in our China . Swing means clenching leather string __________   (migrate). Its history is very old, the earliest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(know) “future generation”, the latter in order to avoid taboo(</a:t>
            </a:r>
            <a:r>
              <a:rPr lang="zh-CN" altLang="en-US" sz="2400" dirty="0">
                <a:latin typeface="Times New Roman" panose="02020603050405020304" pitchFamily="18" charset="0"/>
                <a:cs typeface="Times New Roman" panose="02020603050405020304" pitchFamily="18" charset="0"/>
              </a:rPr>
              <a:t>禁忌</a:t>
            </a:r>
            <a:r>
              <a:rPr lang="en-US" altLang="zh-CN" sz="2400" dirty="0">
                <a:latin typeface="Times New Roman" panose="02020603050405020304" pitchFamily="18" charset="0"/>
                <a:cs typeface="Times New Roman" panose="02020603050405020304" pitchFamily="18" charset="0"/>
              </a:rPr>
              <a:t>), replaced by swing. Not only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swing improve the health, but also can cultivate the brave spirit,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(love) by people, especially children.</a:t>
            </a:r>
            <a:endParaRPr lang="zh-CN" altLang="en-US" sz="2400" dirty="0">
              <a:latin typeface="Times New Roman" panose="02020603050405020304" pitchFamily="18" charset="0"/>
              <a:cs typeface="Times New Roman" panose="02020603050405020304" pitchFamily="18" charset="0"/>
            </a:endParaRPr>
          </a:p>
        </p:txBody>
      </p:sp>
      <p:sp>
        <p:nvSpPr>
          <p:cNvPr id="17" name="文本框 16"/>
          <p:cNvSpPr txBox="1"/>
          <p:nvPr/>
        </p:nvSpPr>
        <p:spPr>
          <a:xfrm>
            <a:off x="1717738" y="3465004"/>
            <a:ext cx="1639787"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to migrate</a:t>
            </a:r>
            <a:endParaRPr lang="zh-CN" altLang="en-US" sz="2400"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1733761" y="3836006"/>
            <a:ext cx="1639787"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known</a:t>
            </a:r>
            <a:endParaRPr lang="zh-CN" altLang="en-US" sz="2400" dirty="0">
              <a:latin typeface="Times New Roman" panose="02020603050405020304" pitchFamily="18" charset="0"/>
              <a:cs typeface="Times New Roman" panose="02020603050405020304" pitchFamily="18" charset="0"/>
            </a:endParaRPr>
          </a:p>
        </p:txBody>
      </p:sp>
      <p:sp>
        <p:nvSpPr>
          <p:cNvPr id="19" name="文本框 18"/>
          <p:cNvSpPr txBox="1"/>
          <p:nvPr/>
        </p:nvSpPr>
        <p:spPr>
          <a:xfrm>
            <a:off x="968458" y="4578010"/>
            <a:ext cx="1374119"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can</a:t>
            </a:r>
            <a:endParaRPr lang="zh-CN" altLang="en-US" sz="24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3884162" y="5039675"/>
            <a:ext cx="1374119"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loved</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56139" y="474727"/>
            <a:ext cx="6467986" cy="5170646"/>
          </a:xfrm>
          <a:prstGeom prst="rect">
            <a:avLst/>
          </a:prstGeom>
          <a:noFill/>
        </p:spPr>
        <p:txBody>
          <a:bodyPr wrap="square">
            <a:spAutoFit/>
          </a:bodyPr>
          <a:lstStyle/>
          <a:p>
            <a:pPr algn="ctr"/>
            <a:r>
              <a:rPr lang="zh-CN" altLang="en-US" sz="2800" dirty="0">
                <a:solidFill>
                  <a:srgbClr val="FF0000"/>
                </a:solidFill>
              </a:rPr>
              <a:t>蹴鞠</a:t>
            </a:r>
            <a:r>
              <a:rPr lang="en-US" altLang="zh-CN" sz="2800" dirty="0">
                <a:solidFill>
                  <a:srgbClr val="FF0000"/>
                </a:solidFill>
              </a:rPr>
              <a:t>   </a:t>
            </a:r>
            <a:r>
              <a:rPr lang="en-US" altLang="zh-CN" sz="2800" dirty="0" err="1">
                <a:solidFill>
                  <a:srgbClr val="FF0000"/>
                </a:solidFill>
              </a:rPr>
              <a:t>cuju</a:t>
            </a:r>
            <a:endParaRPr lang="en-US" altLang="zh-CN" sz="2800" dirty="0">
              <a:solidFill>
                <a:srgbClr val="FF0000"/>
              </a:solidFill>
            </a:endParaRPr>
          </a:p>
          <a:p>
            <a:pPr algn="ctr"/>
            <a:endParaRPr lang="en-US" altLang="zh-CN" sz="1400" dirty="0">
              <a:solidFill>
                <a:srgbClr val="FF0000"/>
              </a:solidFill>
            </a:endParaRPr>
          </a:p>
          <a:p>
            <a:r>
              <a:rPr lang="zh-CN" altLang="en-US" sz="2400" dirty="0"/>
              <a:t>        鞠是一种皮球</a:t>
            </a:r>
            <a:r>
              <a:rPr lang="en-US" altLang="zh-CN" sz="2400" dirty="0"/>
              <a:t>,</a:t>
            </a:r>
            <a:r>
              <a:rPr lang="zh-CN" altLang="en-US" sz="2400" dirty="0"/>
              <a:t> 用皮革做成，球内用毛塞紧。蹴，就是用脚去踢球。</a:t>
            </a:r>
            <a:r>
              <a:rPr lang="zh-CN" altLang="en-US" sz="2400" b="0" i="0" dirty="0">
                <a:solidFill>
                  <a:srgbClr val="333333"/>
                </a:solidFill>
                <a:effectLst/>
                <a:latin typeface="PingFang SC"/>
              </a:rPr>
              <a:t>“蹴鞠”就是指古人以脚蹴、蹋、踢皮球的活动，类似今日的足球。</a:t>
            </a:r>
            <a:r>
              <a:rPr lang="zh-CN" altLang="en-US" sz="2400" dirty="0"/>
              <a:t>这是古代清明节时人们喜爱的一种游戏。相传是黄帝发明的，最初的目的是用来训练武士。</a:t>
            </a:r>
            <a:endParaRPr lang="en-US" altLang="zh-CN" sz="2400" dirty="0"/>
          </a:p>
          <a:p>
            <a:r>
              <a:rPr lang="en-US" altLang="zh-CN" sz="2400" dirty="0">
                <a:latin typeface="Times New Roman" panose="02020603050405020304" pitchFamily="18" charset="0"/>
                <a:cs typeface="Times New Roman" panose="02020603050405020304" pitchFamily="18" charset="0"/>
              </a:rPr>
              <a:t>       “Ju” is a ball with leather skin made, the ball inside with wool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plug</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“Cu” means   </a:t>
            </a:r>
            <a:endParaRPr lang="en-US" altLang="zh-CN" sz="2400" dirty="0">
              <a:latin typeface="Times New Roman" panose="02020603050405020304" pitchFamily="18" charset="0"/>
              <a:cs typeface="Times New Roman" panose="02020603050405020304" pitchFamily="18" charset="0"/>
            </a:endParaRPr>
          </a:p>
          <a:p>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(kick) something with foot. </a:t>
            </a:r>
            <a:r>
              <a:rPr lang="en-US" altLang="zh-CN" sz="2400" dirty="0" err="1">
                <a:latin typeface="Times New Roman" panose="02020603050405020304" pitchFamily="18" charset="0"/>
                <a:cs typeface="Times New Roman" panose="02020603050405020304" pitchFamily="18" charset="0"/>
              </a:rPr>
              <a:t>Cuju</a:t>
            </a:r>
            <a:r>
              <a:rPr lang="en-US" altLang="zh-CN" sz="2400" dirty="0">
                <a:latin typeface="Times New Roman" panose="02020603050405020304" pitchFamily="18" charset="0"/>
                <a:cs typeface="Times New Roman" panose="02020603050405020304" pitchFamily="18" charset="0"/>
              </a:rPr>
              <a:t> is a game like football. It is ancient favorite game during Tomb Sweeping Days. Legend has it______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the invention of the yellow emperor, original purpose is used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(train)warrior.</a:t>
            </a:r>
            <a:endParaRPr lang="zh-CN" altLang="en-US" sz="24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7780264" y="380264"/>
            <a:ext cx="4268368" cy="4137377"/>
          </a:xfrm>
          <a:prstGeom prst="rect">
            <a:avLst/>
          </a:prstGeom>
        </p:spPr>
      </p:pic>
      <p:pic>
        <p:nvPicPr>
          <p:cNvPr id="5" name="图片 4"/>
          <p:cNvPicPr>
            <a:picLocks noChangeAspect="1"/>
          </p:cNvPicPr>
          <p:nvPr/>
        </p:nvPicPr>
        <p:blipFill>
          <a:blip r:embed="rId2" cstate="email"/>
          <a:stretch>
            <a:fillRect/>
          </a:stretch>
        </p:blipFill>
        <p:spPr>
          <a:xfrm>
            <a:off x="9509025" y="4816233"/>
            <a:ext cx="1570860" cy="1658279"/>
          </a:xfrm>
          <a:prstGeom prst="rect">
            <a:avLst/>
          </a:prstGeom>
        </p:spPr>
      </p:pic>
      <p:sp>
        <p:nvSpPr>
          <p:cNvPr id="9" name="文本框 8"/>
          <p:cNvSpPr txBox="1"/>
          <p:nvPr/>
        </p:nvSpPr>
        <p:spPr>
          <a:xfrm>
            <a:off x="814931" y="3690875"/>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kicking</a:t>
            </a:r>
            <a:endParaRPr lang="zh-CN" altLang="en-US" sz="24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2954868" y="3229210"/>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plugged</a:t>
            </a:r>
            <a:endParaRPr lang="zh-CN" altLang="en-US" sz="24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6064193" y="4367942"/>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that</a:t>
            </a:r>
            <a:endParaRPr lang="zh-CN" altLang="en-US" sz="24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2682220" y="5183707"/>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to train</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64667" y="394887"/>
            <a:ext cx="6641117" cy="4832092"/>
          </a:xfrm>
          <a:prstGeom prst="rect">
            <a:avLst/>
          </a:prstGeom>
          <a:noFill/>
        </p:spPr>
        <p:txBody>
          <a:bodyPr wrap="square">
            <a:spAutoFit/>
          </a:bodyPr>
          <a:lstStyle/>
          <a:p>
            <a:pPr algn="ctr"/>
            <a:r>
              <a:rPr lang="zh-CN" altLang="en-US" sz="2800" dirty="0">
                <a:solidFill>
                  <a:srgbClr val="FF0000"/>
                </a:solidFill>
              </a:rPr>
              <a:t>踏青</a:t>
            </a:r>
            <a:r>
              <a:rPr lang="en-US" altLang="zh-CN" sz="2800" dirty="0">
                <a:solidFill>
                  <a:srgbClr val="FF0000"/>
                </a:solidFill>
              </a:rPr>
              <a:t>  Outing</a:t>
            </a:r>
            <a:endParaRPr lang="en-US" altLang="zh-CN" sz="2800" dirty="0">
              <a:solidFill>
                <a:srgbClr val="FF0000"/>
              </a:solidFill>
            </a:endParaRPr>
          </a:p>
          <a:p>
            <a:pPr algn="ctr"/>
            <a:endParaRPr lang="en-US" altLang="zh-CN" sz="1600" dirty="0">
              <a:solidFill>
                <a:srgbClr val="FF0000"/>
              </a:solidFill>
            </a:endParaRPr>
          </a:p>
          <a:p>
            <a:r>
              <a:rPr lang="zh-CN" altLang="en-US" dirty="0"/>
              <a:t>          </a:t>
            </a:r>
            <a:r>
              <a:rPr lang="zh-CN" altLang="en-US" sz="2400" dirty="0">
                <a:latin typeface="宋体" panose="02010600030101010101" pitchFamily="2" charset="-122"/>
                <a:ea typeface="宋体" panose="02010600030101010101" pitchFamily="2" charset="-122"/>
              </a:rPr>
              <a:t>踏青又叫春游，古时叫探春、寻春等。 三月清明，春回大地，自然界到处呈现一派生机勃勃的景象，正是郊游的大好时光。我国民间长期保持着清明踏青的习惯。</a:t>
            </a:r>
            <a:endParaRPr lang="en-US" altLang="zh-CN" sz="2400" dirty="0">
              <a:latin typeface="宋体" panose="02010600030101010101" pitchFamily="2" charset="-122"/>
              <a:ea typeface="宋体" panose="02010600030101010101" pitchFamily="2" charset="-122"/>
            </a:endParaRPr>
          </a:p>
          <a:p>
            <a:endParaRPr lang="en-US" altLang="zh-CN" sz="2400" dirty="0"/>
          </a:p>
          <a:p>
            <a:r>
              <a:rPr lang="en-US" altLang="zh-CN" sz="2400" dirty="0">
                <a:latin typeface="Times New Roman" panose="02020603050405020304" pitchFamily="18" charset="0"/>
                <a:cs typeface="Times New Roman" panose="02020603050405020304" pitchFamily="18" charset="0"/>
              </a:rPr>
              <a:t>      In ancient times,  spring outing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(call) </a:t>
            </a:r>
            <a:r>
              <a:rPr lang="en-US" altLang="zh-CN" sz="2400" dirty="0" err="1">
                <a:latin typeface="Times New Roman" panose="02020603050405020304" pitchFamily="18" charset="0"/>
                <a:cs typeface="Times New Roman" panose="02020603050405020304" pitchFamily="18" charset="0"/>
              </a:rPr>
              <a:t>TanChun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XunChun</a:t>
            </a:r>
            <a:r>
              <a:rPr lang="en-US" altLang="zh-CN" sz="2400" dirty="0">
                <a:latin typeface="Times New Roman" panose="02020603050405020304" pitchFamily="18" charset="0"/>
                <a:cs typeface="Times New Roman" panose="02020603050405020304" pitchFamily="18" charset="0"/>
              </a:rPr>
              <a:t>, etc. On Tomb Sweeping Day, spring warms the earth, nature a vibrant (</a:t>
            </a:r>
            <a:r>
              <a:rPr lang="zh-CN" altLang="en-US" sz="2400" dirty="0">
                <a:latin typeface="Times New Roman" panose="02020603050405020304" pitchFamily="18" charset="0"/>
                <a:cs typeface="Times New Roman" panose="02020603050405020304" pitchFamily="18" charset="0"/>
              </a:rPr>
              <a:t>有活力的</a:t>
            </a:r>
            <a:r>
              <a:rPr lang="en-US" altLang="zh-CN" sz="2400" dirty="0">
                <a:latin typeface="Times New Roman" panose="02020603050405020304" pitchFamily="18" charset="0"/>
                <a:cs typeface="Times New Roman" panose="02020603050405020304" pitchFamily="18" charset="0"/>
              </a:rPr>
              <a:t>) picture everywhere, it is an excellent time ______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outing.  China’s folk society long maintains the hikers habits .</a:t>
            </a:r>
            <a:endParaRPr lang="zh-CN" altLang="en-US" sz="2400" dirty="0">
              <a:latin typeface="Times New Roman" panose="02020603050405020304" pitchFamily="18" charset="0"/>
              <a:cs typeface="Times New Roman" panose="02020603050405020304" pitchFamily="18" charset="0"/>
            </a:endParaRPr>
          </a:p>
        </p:txBody>
      </p:sp>
      <p:pic>
        <p:nvPicPr>
          <p:cNvPr id="7" name="图片 6" descr="卡通人物&#10;&#10;描述已自动生成"/>
          <p:cNvPicPr>
            <a:picLocks noChangeAspect="1"/>
          </p:cNvPicPr>
          <p:nvPr/>
        </p:nvPicPr>
        <p:blipFill>
          <a:blip r:embed="rId1" cstate="email"/>
          <a:stretch>
            <a:fillRect/>
          </a:stretch>
        </p:blipFill>
        <p:spPr>
          <a:xfrm>
            <a:off x="386216" y="614642"/>
            <a:ext cx="4392235" cy="5877745"/>
          </a:xfrm>
          <a:prstGeom prst="rect">
            <a:avLst/>
          </a:prstGeom>
        </p:spPr>
      </p:pic>
      <p:pic>
        <p:nvPicPr>
          <p:cNvPr id="10" name="图片 9" descr="绿色的植物&#10;&#10;中度可信度描述已自动生成"/>
          <p:cNvPicPr>
            <a:picLocks noChangeAspect="1"/>
          </p:cNvPicPr>
          <p:nvPr/>
        </p:nvPicPr>
        <p:blipFill>
          <a:blip r:embed="rId2"/>
          <a:stretch>
            <a:fillRect/>
          </a:stretch>
        </p:blipFill>
        <p:spPr>
          <a:xfrm>
            <a:off x="4210756" y="5497690"/>
            <a:ext cx="7899827" cy="1406742"/>
          </a:xfrm>
          <a:prstGeom prst="rect">
            <a:avLst/>
          </a:prstGeom>
        </p:spPr>
      </p:pic>
      <p:sp>
        <p:nvSpPr>
          <p:cNvPr id="11" name="文本框 10"/>
          <p:cNvSpPr txBox="1"/>
          <p:nvPr/>
        </p:nvSpPr>
        <p:spPr>
          <a:xfrm>
            <a:off x="9248638" y="2825334"/>
            <a:ext cx="230336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was  called</a:t>
            </a:r>
            <a:endParaRPr lang="zh-CN" altLang="en-US" sz="24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0400319" y="3938036"/>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for</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clrChange>
              <a:clrFrom>
                <a:srgbClr val="F6F6F6"/>
              </a:clrFrom>
              <a:clrTo>
                <a:srgbClr val="F6F6F6">
                  <a:alpha val="0"/>
                </a:srgbClr>
              </a:clrTo>
            </a:clrChange>
          </a:blip>
          <a:stretch>
            <a:fillRect/>
          </a:stretch>
        </p:blipFill>
        <p:spPr>
          <a:xfrm>
            <a:off x="237222" y="3943449"/>
            <a:ext cx="3370443" cy="2752725"/>
          </a:xfrm>
          <a:prstGeom prst="rect">
            <a:avLst/>
          </a:prstGeom>
        </p:spPr>
      </p:pic>
      <p:pic>
        <p:nvPicPr>
          <p:cNvPr id="5" name="图片 4" descr="407bdbaf8db786871170aeee678f7ff4"/>
          <p:cNvPicPr>
            <a:picLocks noChangeAspect="1"/>
          </p:cNvPicPr>
          <p:nvPr/>
        </p:nvPicPr>
        <p:blipFill>
          <a:blip r:embed="rId2" cstate="email"/>
          <a:stretch>
            <a:fillRect/>
          </a:stretch>
        </p:blipFill>
        <p:spPr>
          <a:xfrm>
            <a:off x="7682860" y="-170957"/>
            <a:ext cx="2183765" cy="2183765"/>
          </a:xfrm>
          <a:prstGeom prst="rect">
            <a:avLst/>
          </a:prstGeom>
        </p:spPr>
      </p:pic>
      <p:pic>
        <p:nvPicPr>
          <p:cNvPr id="6" name="图片 5"/>
          <p:cNvPicPr>
            <a:picLocks noChangeAspect="1"/>
          </p:cNvPicPr>
          <p:nvPr/>
        </p:nvPicPr>
        <p:blipFill>
          <a:blip r:embed="rId3" cstate="email"/>
          <a:stretch>
            <a:fillRect/>
          </a:stretch>
        </p:blipFill>
        <p:spPr>
          <a:xfrm flipH="1">
            <a:off x="8207021" y="-308256"/>
            <a:ext cx="3984977" cy="5535012"/>
          </a:xfrm>
          <a:prstGeom prst="rect">
            <a:avLst/>
          </a:prstGeom>
        </p:spPr>
      </p:pic>
      <p:sp>
        <p:nvSpPr>
          <p:cNvPr id="8" name="PA_文本框 6"/>
          <p:cNvSpPr txBox="1"/>
          <p:nvPr>
            <p:custDataLst>
              <p:tags r:id="rId4"/>
            </p:custDataLst>
          </p:nvPr>
        </p:nvSpPr>
        <p:spPr>
          <a:xfrm>
            <a:off x="554333" y="2334476"/>
            <a:ext cx="8067658" cy="1015663"/>
          </a:xfrm>
          <a:prstGeom prst="rect">
            <a:avLst/>
          </a:prstGeom>
          <a:noFill/>
        </p:spPr>
        <p:txBody>
          <a:bodyPr wrap="none" rtlCol="0">
            <a:spAutoFit/>
          </a:bodyPr>
          <a:lstStyle/>
          <a:p>
            <a:pPr algn="ctr"/>
            <a:r>
              <a:rPr lang="en-US" altLang="zh-CN" sz="6000" b="1" dirty="0">
                <a:latin typeface="微软雅黑" panose="020B0503020204020204" pitchFamily="34" charset="-122"/>
                <a:ea typeface="微软雅黑" panose="020B0503020204020204" pitchFamily="34" charset="-122"/>
                <a:cs typeface="经典繁角隶" panose="02010609000101010101" pitchFamily="49" charset="-122"/>
              </a:rPr>
              <a:t>Tomb Sweeping Day</a:t>
            </a:r>
            <a:endParaRPr lang="zh-CN" altLang="en-US" sz="6000" b="1" dirty="0">
              <a:latin typeface="微软雅黑" panose="020B0503020204020204" pitchFamily="34" charset="-122"/>
              <a:ea typeface="微软雅黑" panose="020B0503020204020204" pitchFamily="34" charset="-122"/>
              <a:cs typeface="经典繁角隶" panose="02010609000101010101" pitchFamily="49" charset="-122"/>
            </a:endParaRPr>
          </a:p>
        </p:txBody>
      </p:sp>
      <p:pic>
        <p:nvPicPr>
          <p:cNvPr id="10" name="图片 9" descr="3123123423435345345535"/>
          <p:cNvPicPr>
            <a:picLocks noChangeAspect="1"/>
          </p:cNvPicPr>
          <p:nvPr/>
        </p:nvPicPr>
        <p:blipFill rotWithShape="1">
          <a:blip r:embed="rId5" cstate="email"/>
          <a:srcRect/>
          <a:stretch>
            <a:fillRect/>
          </a:stretch>
        </p:blipFill>
        <p:spPr>
          <a:xfrm>
            <a:off x="9527822" y="4436555"/>
            <a:ext cx="2588394" cy="2288613"/>
          </a:xfrm>
          <a:prstGeom prst="rect">
            <a:avLst/>
          </a:prstGeom>
        </p:spPr>
      </p:pic>
      <p:sp>
        <p:nvSpPr>
          <p:cNvPr id="2" name="矩形 1"/>
          <p:cNvSpPr/>
          <p:nvPr/>
        </p:nvSpPr>
        <p:spPr>
          <a:xfrm>
            <a:off x="172465" y="205025"/>
            <a:ext cx="5235052" cy="1754326"/>
          </a:xfrm>
          <a:prstGeom prst="rect">
            <a:avLst/>
          </a:prstGeom>
          <a:noFill/>
        </p:spPr>
        <p:txBody>
          <a:bodyPr wrap="square" lIns="91440" tIns="45720" rIns="91440" bIns="45720">
            <a:spAutoFit/>
          </a:bodyPr>
          <a:lstStyle/>
          <a:p>
            <a:pPr algn="ctr"/>
            <a:r>
              <a:rPr lang="zh-CN" altLang="en-US" sz="5400" b="1" cap="none" spc="0" dirty="0">
                <a:ln w="22225">
                  <a:solidFill>
                    <a:schemeClr val="accent2"/>
                  </a:solidFill>
                  <a:prstDash val="solid"/>
                </a:ln>
                <a:solidFill>
                  <a:schemeClr val="accent2">
                    <a:lumMod val="40000"/>
                    <a:lumOff val="60000"/>
                  </a:schemeClr>
                </a:solidFill>
                <a:effectLst/>
              </a:rPr>
              <a:t>中国传统节日</a:t>
            </a:r>
            <a:endParaRPr lang="en-US" altLang="zh-CN" sz="5400" b="1" cap="none" spc="0" dirty="0">
              <a:ln w="22225">
                <a:solidFill>
                  <a:schemeClr val="accent2"/>
                </a:solidFill>
                <a:prstDash val="solid"/>
              </a:ln>
              <a:solidFill>
                <a:schemeClr val="accent2">
                  <a:lumMod val="40000"/>
                  <a:lumOff val="60000"/>
                </a:schemeClr>
              </a:solidFill>
              <a:effectLst/>
            </a:endParaRPr>
          </a:p>
          <a:p>
            <a:pPr algn="ctr"/>
            <a:r>
              <a:rPr lang="zh-CN" altLang="en-US" sz="5400" b="1" cap="none" spc="0" dirty="0">
                <a:ln w="22225">
                  <a:solidFill>
                    <a:schemeClr val="accent2"/>
                  </a:solidFill>
                  <a:prstDash val="solid"/>
                </a:ln>
                <a:solidFill>
                  <a:schemeClr val="accent2">
                    <a:lumMod val="40000"/>
                    <a:lumOff val="60000"/>
                  </a:schemeClr>
                </a:solidFill>
                <a:effectLst/>
              </a:rPr>
              <a:t>高考题型开发</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11" name="文本框 10"/>
          <p:cNvSpPr txBox="1"/>
          <p:nvPr/>
        </p:nvSpPr>
        <p:spPr>
          <a:xfrm>
            <a:off x="2789991" y="4874493"/>
            <a:ext cx="6538034" cy="523220"/>
          </a:xfrm>
          <a:prstGeom prst="rect">
            <a:avLst/>
          </a:prstGeom>
          <a:noFill/>
        </p:spPr>
        <p:txBody>
          <a:bodyPr wrap="square" rtlCol="0">
            <a:spAutoFit/>
          </a:bodyPr>
          <a:lstStyle/>
          <a:p>
            <a:r>
              <a:rPr lang="zh-CN" altLang="en-US" sz="2800" dirty="0"/>
              <a:t>余杭区杭州二中树兰高级中学   郭合英</a:t>
            </a:r>
            <a:endParaRPr lang="zh-CN" altLang="en-US" sz="2800" dirty="0"/>
          </a:p>
        </p:txBody>
      </p:sp>
      <p:pic>
        <p:nvPicPr>
          <p:cNvPr id="13" name="图片 12"/>
          <p:cNvPicPr>
            <a:picLocks noChangeAspect="1"/>
          </p:cNvPicPr>
          <p:nvPr/>
        </p:nvPicPr>
        <p:blipFill rotWithShape="1">
          <a:blip r:embed="rId6" cstate="email"/>
          <a:srcRect b="58241"/>
          <a:stretch>
            <a:fillRect/>
          </a:stretch>
        </p:blipFill>
        <p:spPr>
          <a:xfrm>
            <a:off x="5887598" y="312449"/>
            <a:ext cx="1315181" cy="1182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5487" y="469752"/>
            <a:ext cx="8483604" cy="5509200"/>
          </a:xfrm>
          <a:prstGeom prst="rect">
            <a:avLst/>
          </a:prstGeom>
          <a:noFill/>
        </p:spPr>
        <p:txBody>
          <a:bodyPr wrap="square">
            <a:spAutoFit/>
          </a:bodyPr>
          <a:lstStyle/>
          <a:p>
            <a:pPr algn="ctr"/>
            <a:r>
              <a:rPr lang="zh-CN" altLang="en-US" sz="2800" dirty="0">
                <a:solidFill>
                  <a:srgbClr val="FF0000"/>
                </a:solidFill>
              </a:rPr>
              <a:t>植树      </a:t>
            </a:r>
            <a:r>
              <a:rPr lang="en-US" altLang="zh-CN" sz="2800" dirty="0">
                <a:solidFill>
                  <a:srgbClr val="FF0000"/>
                </a:solidFill>
              </a:rPr>
              <a:t>Planting trees</a:t>
            </a:r>
            <a:endParaRPr lang="en-US" altLang="zh-CN" sz="2800" dirty="0">
              <a:solidFill>
                <a:srgbClr val="FF0000"/>
              </a:solidFill>
            </a:endParaRPr>
          </a:p>
          <a:p>
            <a:pPr algn="ctr"/>
            <a:endParaRPr lang="en-US" altLang="zh-CN" sz="1200" dirty="0">
              <a:solidFill>
                <a:srgbClr val="FF0000"/>
              </a:solidFill>
            </a:endParaRPr>
          </a:p>
          <a:p>
            <a:r>
              <a:rPr lang="zh-CN" altLang="en-US" sz="2400" dirty="0"/>
              <a:t>       清明前后</a:t>
            </a:r>
            <a:r>
              <a:rPr lang="en-US" altLang="zh-CN" sz="2400" dirty="0"/>
              <a:t>, </a:t>
            </a:r>
            <a:r>
              <a:rPr lang="zh-CN" altLang="en-US" sz="2400" dirty="0"/>
              <a:t>种植树苗成活率高。因此</a:t>
            </a:r>
            <a:r>
              <a:rPr lang="en-US" altLang="zh-CN" sz="2400" dirty="0"/>
              <a:t>, </a:t>
            </a:r>
            <a:r>
              <a:rPr lang="zh-CN" altLang="en-US" sz="2400" dirty="0"/>
              <a:t>自古以来</a:t>
            </a:r>
            <a:r>
              <a:rPr lang="en-US" altLang="zh-CN" sz="2400" dirty="0"/>
              <a:t>,</a:t>
            </a:r>
            <a:r>
              <a:rPr lang="zh-CN" altLang="en-US" sz="2400" dirty="0"/>
              <a:t> 我国就有清明植树的习惯。有人还把清明节叫作</a:t>
            </a:r>
            <a:r>
              <a:rPr lang="en-US" altLang="zh-CN" sz="2400" dirty="0"/>
              <a:t>"</a:t>
            </a:r>
            <a:r>
              <a:rPr lang="zh-CN" altLang="en-US" sz="2400" dirty="0"/>
              <a:t>植树节”。</a:t>
            </a:r>
            <a:r>
              <a:rPr lang="en-US" altLang="zh-CN" sz="2400" dirty="0"/>
              <a:t>1979</a:t>
            </a:r>
            <a:r>
              <a:rPr lang="zh-CN" altLang="en-US" sz="2400" dirty="0"/>
              <a:t>年，人大常委会规定，每年三月十二日为我国植树节。这对动员全国各族人民积极开展绿化祖国活动，有着十分重要的意义。</a:t>
            </a:r>
            <a:endParaRPr lang="en-US" altLang="zh-CN" sz="2400" dirty="0"/>
          </a:p>
          <a:p>
            <a:endParaRPr lang="en-US" altLang="zh-CN" sz="2400" dirty="0"/>
          </a:p>
          <a:p>
            <a:r>
              <a:rPr lang="en-US" altLang="zh-CN" sz="2400" dirty="0">
                <a:latin typeface="Times New Roman" panose="02020603050405020304" pitchFamily="18" charset="0"/>
                <a:cs typeface="Times New Roman" panose="02020603050405020304" pitchFamily="18" charset="0"/>
              </a:rPr>
              <a:t>       Around Tomb Sweeping Day, the survival rate of planting seedlings is high. Therefore, our country  </a:t>
            </a:r>
            <a:r>
              <a:rPr lang="en-US" altLang="zh-CN" sz="2400" u="sng"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develop</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the habit of planting trees since the ancient times,  some people______ (call) the Qingming Festival ‘Arbor Day’. In 1979, according to the National People’s Congress , March 12 of each year is China’s “Arbor Day”. It is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great significance to mobilize(</a:t>
            </a:r>
            <a:r>
              <a:rPr lang="zh-CN" altLang="en-US" sz="2400" dirty="0">
                <a:latin typeface="Times New Roman" panose="02020603050405020304" pitchFamily="18" charset="0"/>
                <a:cs typeface="Times New Roman" panose="02020603050405020304" pitchFamily="18" charset="0"/>
              </a:rPr>
              <a:t>动员</a:t>
            </a:r>
            <a:r>
              <a:rPr lang="en-US" altLang="zh-CN" sz="2400" dirty="0">
                <a:latin typeface="Times New Roman" panose="02020603050405020304" pitchFamily="18" charset="0"/>
                <a:cs typeface="Times New Roman" panose="02020603050405020304" pitchFamily="18" charset="0"/>
              </a:rPr>
              <a:t>) the people of all ethnic</a:t>
            </a:r>
            <a:r>
              <a:rPr lang="zh-CN" altLang="en-US" sz="2400" dirty="0">
                <a:latin typeface="Times New Roman" panose="02020603050405020304" pitchFamily="18" charset="0"/>
                <a:cs typeface="Times New Roman" panose="02020603050405020304" pitchFamily="18" charset="0"/>
              </a:rPr>
              <a:t>（民族的）</a:t>
            </a:r>
            <a:r>
              <a:rPr lang="en-US" altLang="zh-CN" sz="2400" dirty="0">
                <a:latin typeface="Times New Roman" panose="02020603050405020304" pitchFamily="18" charset="0"/>
                <a:cs typeface="Times New Roman" panose="02020603050405020304" pitchFamily="18" charset="0"/>
              </a:rPr>
              <a:t> groups to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(active) carry out the activities of greening the motherland.</a:t>
            </a:r>
            <a:endParaRPr lang="en-US" altLang="zh-CN" sz="2400" dirty="0">
              <a:latin typeface="Times New Roman" panose="02020603050405020304" pitchFamily="18" charset="0"/>
              <a:cs typeface="Times New Roman" panose="02020603050405020304" pitchFamily="18" charset="0"/>
            </a:endParaRPr>
          </a:p>
        </p:txBody>
      </p:sp>
      <p:pic>
        <p:nvPicPr>
          <p:cNvPr id="5" name="图片 4" descr="卡通人物&#10;&#10;中度可信度描述已自动生成"/>
          <p:cNvPicPr>
            <a:picLocks noChangeAspect="1"/>
          </p:cNvPicPr>
          <p:nvPr/>
        </p:nvPicPr>
        <p:blipFill>
          <a:blip r:embed="rId1"/>
          <a:stretch>
            <a:fillRect/>
          </a:stretch>
        </p:blipFill>
        <p:spPr>
          <a:xfrm>
            <a:off x="9471378" y="835377"/>
            <a:ext cx="2641599" cy="5475111"/>
          </a:xfrm>
          <a:prstGeom prst="rect">
            <a:avLst/>
          </a:prstGeom>
        </p:spPr>
      </p:pic>
      <p:sp>
        <p:nvSpPr>
          <p:cNvPr id="6" name="文本框 5"/>
          <p:cNvSpPr txBox="1"/>
          <p:nvPr/>
        </p:nvSpPr>
        <p:spPr>
          <a:xfrm>
            <a:off x="5444067" y="3198167"/>
            <a:ext cx="204611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has developed</a:t>
            </a:r>
            <a:endParaRPr lang="zh-CN" altLang="en-US"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7787920" y="3578575"/>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calling</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923821" y="4614740"/>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of</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5863166" y="5076405"/>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actively</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50287" y="430496"/>
            <a:ext cx="8591481" cy="5324535"/>
          </a:xfrm>
          <a:prstGeom prst="rect">
            <a:avLst/>
          </a:prstGeom>
          <a:noFill/>
        </p:spPr>
        <p:txBody>
          <a:bodyPr wrap="square">
            <a:spAutoFit/>
          </a:bodyPr>
          <a:lstStyle/>
          <a:p>
            <a:pPr algn="ctr"/>
            <a:r>
              <a:rPr lang="zh-CN" altLang="en-US" sz="2800" dirty="0">
                <a:solidFill>
                  <a:srgbClr val="FF0000"/>
                </a:solidFill>
              </a:rPr>
              <a:t>放风筝   </a:t>
            </a:r>
            <a:r>
              <a:rPr lang="en-US" altLang="zh-CN" sz="2800" dirty="0">
                <a:solidFill>
                  <a:srgbClr val="FF0000"/>
                </a:solidFill>
              </a:rPr>
              <a:t>Flying a kite</a:t>
            </a:r>
            <a:endParaRPr lang="en-US" altLang="zh-CN" sz="2800" dirty="0">
              <a:solidFill>
                <a:srgbClr val="FF0000"/>
              </a:solidFill>
            </a:endParaRPr>
          </a:p>
          <a:p>
            <a:pPr algn="ctr"/>
            <a:endParaRPr lang="en-US" altLang="zh-CN" sz="1200" dirty="0"/>
          </a:p>
          <a:p>
            <a:r>
              <a:rPr lang="zh-CN" altLang="en-US" sz="2400" dirty="0"/>
              <a:t>       放风筝也是清明时节人们所喜爱的活动。每逢清明时节， 人们不仅白天放，夜间也放。晚上，风筝下一串串彩色的小灯笼，象闪烁的明星， 被称为“神灯”。过去，有的人把风筝放上蓝天后，便剪断牵线，任凭清风把它们送往天涯海角。据说这样能除病消灾，给自己带来好运。</a:t>
            </a:r>
            <a:endParaRPr lang="en-US" altLang="zh-CN" sz="2400" dirty="0"/>
          </a:p>
          <a:p>
            <a:endParaRPr lang="en-US" altLang="zh-CN" sz="1200" dirty="0"/>
          </a:p>
          <a:p>
            <a:r>
              <a:rPr lang="en-US" altLang="zh-CN" sz="2400" dirty="0"/>
              <a:t>       </a:t>
            </a:r>
            <a:r>
              <a:rPr lang="en-US" altLang="zh-CN" sz="2400" dirty="0">
                <a:latin typeface="Times New Roman" panose="02020603050405020304" pitchFamily="18" charset="0"/>
                <a:cs typeface="Times New Roman" panose="02020603050405020304" pitchFamily="18" charset="0"/>
              </a:rPr>
              <a:t>Flying a kite is enjoyed by people. Every Qingming Day, people fly kites not only during the day,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night. The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small colorful lanterns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(attach) to the kites strings like the twinkling stars are called “the absolute being light”. In the past, some people put a kite on the blue sky, then cut the wire and let the wind send them to the ends of the Earth.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is said that this can except disease disaster, </a:t>
            </a:r>
            <a:r>
              <a:rPr lang="en-US" altLang="zh-CN" sz="2400" u="sng"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(bring) you good luck.</a:t>
            </a:r>
            <a:endParaRPr lang="zh-CN" altLang="en-US" sz="2400"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1" cstate="email"/>
          <a:stretch>
            <a:fillRect/>
          </a:stretch>
        </p:blipFill>
        <p:spPr>
          <a:xfrm rot="240079">
            <a:off x="465654" y="759908"/>
            <a:ext cx="2310888" cy="5338183"/>
          </a:xfrm>
          <a:prstGeom prst="rect">
            <a:avLst/>
          </a:prstGeom>
        </p:spPr>
      </p:pic>
      <p:pic>
        <p:nvPicPr>
          <p:cNvPr id="10" name="图片 9"/>
          <p:cNvPicPr>
            <a:picLocks noChangeAspect="1"/>
          </p:cNvPicPr>
          <p:nvPr/>
        </p:nvPicPr>
        <p:blipFill>
          <a:blip r:embed="rId2" cstate="email"/>
          <a:stretch>
            <a:fillRect/>
          </a:stretch>
        </p:blipFill>
        <p:spPr>
          <a:xfrm>
            <a:off x="282224" y="155222"/>
            <a:ext cx="1614309" cy="2164971"/>
          </a:xfrm>
          <a:prstGeom prst="rect">
            <a:avLst/>
          </a:prstGeom>
        </p:spPr>
      </p:pic>
      <p:sp>
        <p:nvSpPr>
          <p:cNvPr id="7" name="文本框 6"/>
          <p:cNvSpPr txBox="1"/>
          <p:nvPr/>
        </p:nvSpPr>
        <p:spPr>
          <a:xfrm>
            <a:off x="5218106" y="3716152"/>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attached</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6426018" y="5247639"/>
            <a:ext cx="147656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bringing</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8148644" y="4799456"/>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It</a:t>
            </a:r>
            <a:endParaRPr lang="zh-CN" altLang="en-US" sz="24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7606851" y="3397043"/>
            <a:ext cx="1749705"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but (also)</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a:stretch>
            <a:fillRect/>
          </a:stretch>
        </p:blipFill>
        <p:spPr>
          <a:xfrm>
            <a:off x="0" y="0"/>
            <a:ext cx="12192000" cy="6858000"/>
          </a:xfrm>
          <a:prstGeom prst="rect">
            <a:avLst/>
          </a:prstGeom>
        </p:spPr>
      </p:pic>
      <p:sp>
        <p:nvSpPr>
          <p:cNvPr id="4" name="文本框 3"/>
          <p:cNvSpPr txBox="1"/>
          <p:nvPr/>
        </p:nvSpPr>
        <p:spPr>
          <a:xfrm>
            <a:off x="400756" y="250646"/>
            <a:ext cx="10763955" cy="6063198"/>
          </a:xfrm>
          <a:prstGeom prst="rect">
            <a:avLst/>
          </a:prstGeom>
          <a:noFill/>
        </p:spPr>
        <p:txBody>
          <a:bodyPr wrap="square">
            <a:spAutoFit/>
          </a:bodyPr>
          <a:lstStyle/>
          <a:p>
            <a:pPr algn="ctr"/>
            <a:r>
              <a:rPr lang="zh-CN" altLang="en-US" sz="2800" dirty="0">
                <a:solidFill>
                  <a:srgbClr val="FF0000"/>
                </a:solidFill>
              </a:rPr>
              <a:t>品茶      </a:t>
            </a:r>
            <a:r>
              <a:rPr lang="en-US" altLang="zh-CN" sz="2800" dirty="0">
                <a:solidFill>
                  <a:srgbClr val="FF0000"/>
                </a:solidFill>
              </a:rPr>
              <a:t>A Time to Taste Tea</a:t>
            </a:r>
            <a:endParaRPr lang="zh-CN" altLang="en-US" sz="2800" dirty="0">
              <a:solidFill>
                <a:srgbClr val="FF0000"/>
              </a:solidFill>
            </a:endParaRPr>
          </a:p>
          <a:p>
            <a:r>
              <a:rPr lang="en-US" altLang="zh-CN" sz="2400" dirty="0">
                <a:latin typeface="Times New Roman" panose="02020603050405020304" pitchFamily="18" charset="0"/>
                <a:cs typeface="Times New Roman" panose="02020603050405020304" pitchFamily="18" charset="0"/>
              </a:rPr>
              <a:t>       Qingming Festival is also a time to enjoy a cup of tea, because the tea ___1___ (produce) around Qingming Festival is said to be with high- quality.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The plucking of tea usually takes place in spring, summer </a:t>
            </a:r>
            <a:r>
              <a:rPr lang="en-US" altLang="zh-CN" sz="2400" u="sng" dirty="0">
                <a:latin typeface="Times New Roman" panose="02020603050405020304" pitchFamily="18" charset="0"/>
                <a:cs typeface="Times New Roman" panose="02020603050405020304" pitchFamily="18" charset="0"/>
              </a:rPr>
              <a:t>       2      </a:t>
            </a:r>
            <a:r>
              <a:rPr lang="en-US" altLang="zh-CN" sz="2400" dirty="0">
                <a:latin typeface="Times New Roman" panose="02020603050405020304" pitchFamily="18" charset="0"/>
                <a:cs typeface="Times New Roman" panose="02020603050405020304" pitchFamily="18" charset="0"/>
              </a:rPr>
              <a:t> autumn. Tealeaves </a:t>
            </a:r>
            <a:r>
              <a:rPr lang="en-US" altLang="zh-CN" sz="2400" u="sng" dirty="0">
                <a:latin typeface="Times New Roman" panose="02020603050405020304" pitchFamily="18" charset="0"/>
                <a:cs typeface="Times New Roman" panose="02020603050405020304" pitchFamily="18" charset="0"/>
              </a:rPr>
              <a:t>         3        </a:t>
            </a:r>
            <a:r>
              <a:rPr lang="en-US" altLang="zh-CN" sz="2400" dirty="0">
                <a:latin typeface="Times New Roman" panose="02020603050405020304" pitchFamily="18" charset="0"/>
                <a:cs typeface="Times New Roman" panose="02020603050405020304" pitchFamily="18" charset="0"/>
              </a:rPr>
              <a:t> different seasons have different appearances and inner quality. Tealeaves plucked in spring, from early March to the Qingming Festival, </a:t>
            </a:r>
            <a:r>
              <a:rPr lang="en-US" altLang="zh-CN" sz="2400" u="sng" dirty="0">
                <a:latin typeface="Times New Roman" panose="02020603050405020304" pitchFamily="18" charset="0"/>
                <a:cs typeface="Times New Roman" panose="02020603050405020304" pitchFamily="18" charset="0"/>
              </a:rPr>
              <a:t>    4     </a:t>
            </a:r>
            <a:r>
              <a:rPr lang="en-US" altLang="zh-CN" sz="2400" dirty="0">
                <a:latin typeface="Times New Roman" panose="02020603050405020304" pitchFamily="18" charset="0"/>
                <a:cs typeface="Times New Roman" panose="02020603050405020304" pitchFamily="18" charset="0"/>
              </a:rPr>
              <a:t> (call) “pre-</a:t>
            </a:r>
            <a:r>
              <a:rPr lang="en-US" altLang="zh-CN" sz="2400" dirty="0" err="1">
                <a:latin typeface="Times New Roman" panose="02020603050405020304" pitchFamily="18" charset="0"/>
                <a:cs typeface="Times New Roman" panose="02020603050405020304" pitchFamily="18" charset="0"/>
              </a:rPr>
              <a:t>ming</a:t>
            </a:r>
            <a:r>
              <a:rPr lang="en-US" altLang="zh-CN" sz="2400" dirty="0">
                <a:latin typeface="Times New Roman" panose="02020603050405020304" pitchFamily="18" charset="0"/>
                <a:cs typeface="Times New Roman" panose="02020603050405020304" pitchFamily="18" charset="0"/>
              </a:rPr>
              <a:t> tea” or “first tea.”  </a:t>
            </a:r>
            <a:r>
              <a:rPr lang="en-US" altLang="zh-CN" sz="2400" u="sng" dirty="0">
                <a:latin typeface="Times New Roman" panose="02020603050405020304" pitchFamily="18" charset="0"/>
                <a:cs typeface="Times New Roman" panose="02020603050405020304" pitchFamily="18" charset="0"/>
              </a:rPr>
              <a:t>___5___</a:t>
            </a:r>
            <a:r>
              <a:rPr lang="en-US" altLang="zh-CN" sz="2400" dirty="0">
                <a:latin typeface="Times New Roman" panose="02020603050405020304" pitchFamily="18" charset="0"/>
                <a:cs typeface="Times New Roman" panose="02020603050405020304" pitchFamily="18" charset="0"/>
              </a:rPr>
              <a:t> (it) color is light jade green,  and </a:t>
            </a:r>
            <a:r>
              <a:rPr lang="en-US" altLang="zh-CN" sz="2400" u="sng" dirty="0">
                <a:latin typeface="Times New Roman" panose="02020603050405020304" pitchFamily="18" charset="0"/>
                <a:cs typeface="Times New Roman" panose="02020603050405020304" pitchFamily="18" charset="0"/>
              </a:rPr>
              <a:t>___6___</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taste) pure with a touch of acerbity(</a:t>
            </a:r>
            <a:r>
              <a:rPr lang="zh-CN" altLang="en-US" sz="2400" dirty="0">
                <a:latin typeface="Times New Roman" panose="02020603050405020304" pitchFamily="18" charset="0"/>
                <a:cs typeface="Times New Roman" panose="02020603050405020304" pitchFamily="18" charset="0"/>
              </a:rPr>
              <a:t>苦</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涩</a:t>
            </a:r>
            <a:r>
              <a:rPr lang="en-US" altLang="zh-CN" sz="2400" dirty="0">
                <a:latin typeface="Times New Roman" panose="02020603050405020304" pitchFamily="18" charset="0"/>
                <a:cs typeface="Times New Roman" panose="02020603050405020304" pitchFamily="18" charset="0"/>
              </a:rPr>
              <a:t>). Two weeks after Qingming, it is the </a:t>
            </a:r>
            <a:r>
              <a:rPr lang="en-US" altLang="zh-CN" sz="2400" dirty="0" err="1">
                <a:latin typeface="Times New Roman" panose="02020603050405020304" pitchFamily="18" charset="0"/>
                <a:cs typeface="Times New Roman" panose="02020603050405020304" pitchFamily="18" charset="0"/>
              </a:rPr>
              <a:t>Guyu</a:t>
            </a:r>
            <a:r>
              <a:rPr lang="en-US" altLang="zh-CN" sz="2400" dirty="0">
                <a:latin typeface="Times New Roman" panose="02020603050405020304" pitchFamily="18" charset="0"/>
                <a:cs typeface="Times New Roman" panose="02020603050405020304" pitchFamily="18" charset="0"/>
              </a:rPr>
              <a:t> solar term on the Chinese lunar calendar. During this time, the Jiangnan area will experience a round of fine precipitation(</a:t>
            </a:r>
            <a:r>
              <a:rPr lang="zh-CN" altLang="en-US" sz="2400" dirty="0">
                <a:latin typeface="Times New Roman" panose="02020603050405020304" pitchFamily="18" charset="0"/>
                <a:cs typeface="Times New Roman" panose="02020603050405020304" pitchFamily="18" charset="0"/>
              </a:rPr>
              <a:t>沉淀物</a:t>
            </a:r>
            <a:r>
              <a:rPr lang="en-US" altLang="zh-CN" sz="2400" dirty="0">
                <a:latin typeface="Times New Roman" panose="02020603050405020304" pitchFamily="18" charset="0"/>
                <a:cs typeface="Times New Roman" panose="02020603050405020304" pitchFamily="18" charset="0"/>
              </a:rPr>
              <a:t>) for the moistening of crops. And this brings forth the __7__ (two) peak season of tea picking. Tealeaves collected __8__   the Qingming but before </a:t>
            </a:r>
            <a:r>
              <a:rPr lang="en-US" altLang="zh-CN" sz="2400" dirty="0" err="1">
                <a:latin typeface="Times New Roman" panose="02020603050405020304" pitchFamily="18" charset="0"/>
                <a:cs typeface="Times New Roman" panose="02020603050405020304" pitchFamily="18" charset="0"/>
              </a:rPr>
              <a:t>Guyu</a:t>
            </a:r>
            <a:r>
              <a:rPr lang="en-US" altLang="zh-CN" sz="2400" dirty="0">
                <a:latin typeface="Times New Roman" panose="02020603050405020304" pitchFamily="18" charset="0"/>
                <a:cs typeface="Times New Roman" panose="02020603050405020304" pitchFamily="18" charset="0"/>
              </a:rPr>
              <a:t> are called “pre-rain tea,”</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and the spring tea picked after that are called “post-rain tea.” Spring tea’ s ____9___ (price) usually vary according to the time the tealeaves were picked, with the prices being higher for ___10___ (early) tea and lower for the later. In most cases, early- spring green tea is the best in quality among all available tea.</a:t>
            </a:r>
            <a:endParaRPr lang="en-US" altLang="zh-CN" sz="24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2" cstate="email"/>
          <a:stretch>
            <a:fillRect/>
          </a:stretch>
        </p:blipFill>
        <p:spPr>
          <a:xfrm rot="21329419">
            <a:off x="10413053" y="5877347"/>
            <a:ext cx="1832370" cy="977326"/>
          </a:xfrm>
          <a:prstGeom prst="rect">
            <a:avLst/>
          </a:prstGeom>
        </p:spPr>
      </p:pic>
      <p:sp>
        <p:nvSpPr>
          <p:cNvPr id="5" name="文本框 4"/>
          <p:cNvSpPr txBox="1"/>
          <p:nvPr/>
        </p:nvSpPr>
        <p:spPr>
          <a:xfrm>
            <a:off x="9559540" y="658600"/>
            <a:ext cx="147656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produced</a:t>
            </a:r>
            <a:endParaRPr lang="zh-CN" altLang="en-US" sz="24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7935014" y="1354409"/>
            <a:ext cx="147656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and</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9285249" y="2045592"/>
            <a:ext cx="147656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are called</a:t>
            </a:r>
            <a:endParaRPr lang="zh-CN" altLang="en-US" sz="24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9285249" y="2561893"/>
            <a:ext cx="147656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tastes</a:t>
            </a:r>
            <a:endParaRPr lang="zh-CN" altLang="en-US" sz="24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1771213" y="1731336"/>
            <a:ext cx="147656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from</a:t>
            </a:r>
            <a:endParaRPr lang="zh-CN" altLang="en-US" sz="24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2278207" y="3907174"/>
            <a:ext cx="147656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second</a:t>
            </a:r>
            <a:endParaRPr lang="zh-CN" altLang="en-US" sz="24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232565" y="4358768"/>
            <a:ext cx="147656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after</a:t>
            </a:r>
            <a:endParaRPr lang="zh-CN" altLang="en-US" sz="24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370316" y="5336306"/>
            <a:ext cx="147656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earlier</a:t>
            </a:r>
            <a:endParaRPr lang="zh-CN" altLang="en-US" sz="24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4003089" y="2540092"/>
            <a:ext cx="147656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Its</a:t>
            </a:r>
            <a:endParaRPr lang="zh-CN" altLang="en-US" sz="24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7235243" y="4601369"/>
            <a:ext cx="147656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prices</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a:stretch>
            <a:fillRect/>
          </a:stretch>
        </p:blipFill>
        <p:spPr>
          <a:xfrm>
            <a:off x="0" y="0"/>
            <a:ext cx="12192000" cy="6858000"/>
          </a:xfrm>
          <a:prstGeom prst="rect">
            <a:avLst/>
          </a:prstGeom>
        </p:spPr>
      </p:pic>
      <p:sp>
        <p:nvSpPr>
          <p:cNvPr id="5" name="矩形 4"/>
          <p:cNvSpPr/>
          <p:nvPr/>
        </p:nvSpPr>
        <p:spPr>
          <a:xfrm>
            <a:off x="1456267" y="1054474"/>
            <a:ext cx="9110134" cy="414216"/>
          </a:xfrm>
          <a:prstGeom prst="rect">
            <a:avLst/>
          </a:prstGeom>
        </p:spPr>
        <p:txBody>
          <a:bodyPr wrap="square">
            <a:spAutoFit/>
          </a:bodyPr>
          <a:lstStyle/>
          <a:p>
            <a:pPr>
              <a:lnSpc>
                <a:spcPts val="1920"/>
              </a:lnSpc>
            </a:pPr>
            <a:endParaRPr lang="zh-CN" altLang="en-US" sz="4000" dirty="0">
              <a:latin typeface="华文琥珀" panose="02010800040101010101" pitchFamily="2" charset="-122"/>
              <a:ea typeface="华文琥珀" panose="02010800040101010101" pitchFamily="2" charset="-122"/>
            </a:endParaRPr>
          </a:p>
        </p:txBody>
      </p:sp>
      <p:pic>
        <p:nvPicPr>
          <p:cNvPr id="4" name="媒体3">
            <a:hlinkClick r:id="" action="ppaction://media"/>
          </p:cNvPr>
          <p:cNvPicPr>
            <a:picLocks noChangeAspect="1"/>
          </p:cNvPicPr>
          <p:nvPr>
            <a:videoFile r:link="rId2"/>
            <p:extLst>
              <p:ext uri="{DAA4B4D4-6D71-4841-9C94-3DE7FCFB9230}">
                <p14:media xmlns:p14="http://schemas.microsoft.com/office/powerpoint/2010/main" r:link="rId3"/>
              </p:ext>
            </p:extLst>
          </p:nvPr>
        </p:nvPicPr>
        <p:blipFill>
          <a:blip r:embed="rId4"/>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56267" y="1054474"/>
            <a:ext cx="9110134" cy="414216"/>
          </a:xfrm>
          <a:prstGeom prst="rect">
            <a:avLst/>
          </a:prstGeom>
        </p:spPr>
        <p:txBody>
          <a:bodyPr wrap="square">
            <a:spAutoFit/>
          </a:bodyPr>
          <a:lstStyle/>
          <a:p>
            <a:pPr>
              <a:lnSpc>
                <a:spcPts val="1920"/>
              </a:lnSpc>
            </a:pPr>
            <a:endParaRPr lang="zh-CN" altLang="en-US" sz="4000" dirty="0">
              <a:latin typeface="华文琥珀" panose="02010800040101010101" pitchFamily="2" charset="-122"/>
              <a:ea typeface="华文琥珀" panose="02010800040101010101" pitchFamily="2" charset="-122"/>
            </a:endParaRPr>
          </a:p>
        </p:txBody>
      </p:sp>
      <p:sp>
        <p:nvSpPr>
          <p:cNvPr id="6" name="文本框 5"/>
          <p:cNvSpPr txBox="1"/>
          <p:nvPr/>
        </p:nvSpPr>
        <p:spPr>
          <a:xfrm>
            <a:off x="657578" y="1130614"/>
            <a:ext cx="6175022" cy="1569660"/>
          </a:xfrm>
          <a:prstGeom prst="rect">
            <a:avLst/>
          </a:prstGeom>
          <a:noFill/>
        </p:spPr>
        <p:txBody>
          <a:bodyPr wrap="square">
            <a:spAutoFit/>
          </a:bodyPr>
          <a:lstStyle/>
          <a:p>
            <a:pPr algn="ctr"/>
            <a:r>
              <a:rPr lang="zh-CN" altLang="en-US" sz="2400" b="1" dirty="0">
                <a:latin typeface="宋体" panose="02010600030101010101" pitchFamily="2" charset="-122"/>
                <a:ea typeface="宋体" panose="02010600030101010101" pitchFamily="2" charset="-122"/>
              </a:rPr>
              <a:t>清明     </a:t>
            </a:r>
            <a:endParaRPr lang="en-US" altLang="zh-CN" sz="2400" b="1" dirty="0">
              <a:latin typeface="宋体" panose="02010600030101010101" pitchFamily="2" charset="-122"/>
              <a:ea typeface="宋体" panose="02010600030101010101" pitchFamily="2" charset="-122"/>
            </a:endParaRPr>
          </a:p>
          <a:p>
            <a:pPr algn="ctr"/>
            <a:r>
              <a:rPr lang="zh-CN" altLang="en-US" sz="2400" b="1" dirty="0">
                <a:latin typeface="宋体" panose="02010600030101010101" pitchFamily="2" charset="-122"/>
                <a:ea typeface="宋体" panose="02010600030101010101" pitchFamily="2" charset="-122"/>
              </a:rPr>
              <a:t>杜牧</a:t>
            </a:r>
            <a:endParaRPr lang="zh-CN" altLang="en-US" sz="2400" b="1" dirty="0">
              <a:latin typeface="宋体" panose="02010600030101010101" pitchFamily="2" charset="-122"/>
              <a:ea typeface="宋体" panose="02010600030101010101" pitchFamily="2" charset="-122"/>
            </a:endParaRPr>
          </a:p>
          <a:p>
            <a:pPr algn="ctr"/>
            <a:r>
              <a:rPr lang="zh-CN" altLang="en-US" sz="2400" b="1" dirty="0">
                <a:latin typeface="宋体" panose="02010600030101010101" pitchFamily="2" charset="-122"/>
                <a:ea typeface="宋体" panose="02010600030101010101" pitchFamily="2" charset="-122"/>
              </a:rPr>
              <a:t>清明时节雨纷纷，路上行人欲断魂。</a:t>
            </a:r>
            <a:endParaRPr lang="zh-CN" altLang="en-US" sz="2400" b="1" dirty="0">
              <a:latin typeface="宋体" panose="02010600030101010101" pitchFamily="2" charset="-122"/>
              <a:ea typeface="宋体" panose="02010600030101010101" pitchFamily="2" charset="-122"/>
            </a:endParaRPr>
          </a:p>
          <a:p>
            <a:pPr algn="ctr"/>
            <a:r>
              <a:rPr lang="zh-CN" altLang="en-US" sz="2400" b="1" dirty="0">
                <a:latin typeface="宋体" panose="02010600030101010101" pitchFamily="2" charset="-122"/>
                <a:ea typeface="宋体" panose="02010600030101010101" pitchFamily="2" charset="-122"/>
              </a:rPr>
              <a:t>借问酒家何处有</a:t>
            </a: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牧童遥指杏花村。</a:t>
            </a:r>
            <a:endParaRPr lang="zh-CN" altLang="en-US" sz="2400" b="1" dirty="0">
              <a:latin typeface="宋体" panose="02010600030101010101" pitchFamily="2" charset="-122"/>
              <a:ea typeface="宋体" panose="02010600030101010101" pitchFamily="2" charset="-122"/>
            </a:endParaRPr>
          </a:p>
        </p:txBody>
      </p:sp>
      <p:sp>
        <p:nvSpPr>
          <p:cNvPr id="8" name="文本框 7"/>
          <p:cNvSpPr txBox="1"/>
          <p:nvPr/>
        </p:nvSpPr>
        <p:spPr>
          <a:xfrm>
            <a:off x="276577" y="3067755"/>
            <a:ext cx="7675738" cy="2862322"/>
          </a:xfrm>
          <a:prstGeom prst="rect">
            <a:avLst/>
          </a:prstGeom>
          <a:noFill/>
        </p:spPr>
        <p:txBody>
          <a:bodyPr wrap="square">
            <a:spAutoFit/>
          </a:bodyPr>
          <a:lstStyle/>
          <a:p>
            <a:pPr algn="ct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The Mourning Dy</a:t>
            </a:r>
            <a:endParaRPr lang="zh-CN" alt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Du Mu</a:t>
            </a:r>
            <a:endPar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zh-CN" altLang="en-US" sz="2800" kern="100" dirty="0">
                <a:effectLst/>
                <a:latin typeface="Times New Roman" panose="02020603050405020304" pitchFamily="18" charset="0"/>
                <a:ea typeface="等线" panose="02010600030101010101" pitchFamily="2" charset="-122"/>
                <a:cs typeface="Times New Roman" panose="02020603050405020304" pitchFamily="18" charset="0"/>
              </a:rPr>
              <a:t>许渊冲译</a:t>
            </a:r>
            <a:endParaRPr lang="zh-CN" alt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 drizzling rain falls like tears on the Mourning Day;</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The mourner</a:t>
            </a:r>
            <a:r>
              <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s heart is breaking on his way.</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Where can a winehouse be found to drown his sadness?</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 cowherd points to </a:t>
            </a: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a cot amid apricot flowers</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 name="图片 9"/>
          <p:cNvPicPr>
            <a:picLocks noChangeAspect="1"/>
          </p:cNvPicPr>
          <p:nvPr/>
        </p:nvPicPr>
        <p:blipFill>
          <a:blip r:embed="rId1"/>
          <a:stretch>
            <a:fillRect/>
          </a:stretch>
        </p:blipFill>
        <p:spPr>
          <a:xfrm>
            <a:off x="8128000" y="845002"/>
            <a:ext cx="3888315" cy="5811886"/>
          </a:xfrm>
          <a:prstGeom prst="rect">
            <a:avLst/>
          </a:prstGeom>
        </p:spPr>
      </p:pic>
      <p:sp>
        <p:nvSpPr>
          <p:cNvPr id="11" name="文本框 10"/>
          <p:cNvSpPr txBox="1"/>
          <p:nvPr/>
        </p:nvSpPr>
        <p:spPr>
          <a:xfrm>
            <a:off x="2280355" y="160891"/>
            <a:ext cx="7089421" cy="523220"/>
          </a:xfrm>
          <a:prstGeom prst="rect">
            <a:avLst/>
          </a:prstGeom>
          <a:noFill/>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5. The poems of Qingming Festival</a:t>
            </a:r>
            <a:endParaRPr lang="zh-CN" altLang="en-US" sz="28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54756" y="391573"/>
            <a:ext cx="3917244" cy="2585323"/>
          </a:xfrm>
          <a:prstGeom prst="rect">
            <a:avLst/>
          </a:prstGeom>
          <a:noFill/>
        </p:spPr>
        <p:txBody>
          <a:bodyPr wrap="square">
            <a:spAutoFit/>
          </a:bodyPr>
          <a:lstStyle/>
          <a:p>
            <a:pPr algn="ctr"/>
            <a:r>
              <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rPr>
              <a:t>寒食</a:t>
            </a:r>
            <a:endPar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algn="ctr"/>
            <a:r>
              <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rPr>
              <a:t>唐</a:t>
            </a:r>
            <a:r>
              <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rPr>
              <a:t>韩翃</a:t>
            </a:r>
            <a:endPar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algn="ctr"/>
            <a:r>
              <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rPr>
              <a:t>春城无处不飞花，</a:t>
            </a:r>
            <a:endPar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algn="ctr"/>
            <a:r>
              <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rPr>
              <a:t>寒食东风御柳斜。</a:t>
            </a:r>
            <a:endPar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algn="ctr"/>
            <a:r>
              <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rPr>
              <a:t>日暮汉宫传蜡烛，</a:t>
            </a:r>
            <a:endPar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algn="ctr"/>
            <a:r>
              <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rPr>
              <a:t>轻烟散入五侯家。</a:t>
            </a:r>
            <a:endPar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algn="ct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8" name="文本框 7"/>
          <p:cNvSpPr txBox="1"/>
          <p:nvPr/>
        </p:nvSpPr>
        <p:spPr>
          <a:xfrm>
            <a:off x="5226756" y="259644"/>
            <a:ext cx="6547554" cy="2446824"/>
          </a:xfrm>
          <a:prstGeom prst="rect">
            <a:avLst/>
          </a:prstGeom>
          <a:noFill/>
        </p:spPr>
        <p:txBody>
          <a:bodyPr wrap="square">
            <a:spAutoFit/>
          </a:bodyPr>
          <a:lstStyle/>
          <a:p>
            <a:pPr algn="ct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After The Day Of No Fire</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Translated by Hu Zhuangzi </a:t>
            </a:r>
            <a:endPar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endParaRPr lang="zh-CN" altLang="zh-CN" sz="9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Petals of spring fly all through the city,</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From the wind in the willows of the Imperial River.</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And at dusk, from the palace, candles are given out ,</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To light first the mansions of the Five Great Lords.</a:t>
            </a:r>
            <a:endParaRPr lang="zh-CN" altLang="en-US" sz="2400" dirty="0">
              <a:latin typeface="Times New Roman" panose="02020603050405020304" pitchFamily="18" charset="0"/>
              <a:cs typeface="Times New Roman" panose="02020603050405020304" pitchFamily="18" charset="0"/>
            </a:endParaRPr>
          </a:p>
        </p:txBody>
      </p:sp>
      <p:pic>
        <p:nvPicPr>
          <p:cNvPr id="7" name="图片 6" descr="图片包含 户外, 飞行, 蓝色, 水&#10;&#10;描述已自动生成"/>
          <p:cNvPicPr>
            <a:picLocks noChangeAspect="1"/>
          </p:cNvPicPr>
          <p:nvPr/>
        </p:nvPicPr>
        <p:blipFill rotWithShape="1">
          <a:blip r:embed="rId1" cstate="email"/>
          <a:srcRect r="-281"/>
          <a:stretch>
            <a:fillRect/>
          </a:stretch>
        </p:blipFill>
        <p:spPr>
          <a:xfrm>
            <a:off x="5892800" y="2895556"/>
            <a:ext cx="5700889" cy="3891888"/>
          </a:xfrm>
          <a:prstGeom prst="rect">
            <a:avLst/>
          </a:prstGeom>
        </p:spPr>
      </p:pic>
      <p:pic>
        <p:nvPicPr>
          <p:cNvPr id="4" name="图片 3" descr="图片包含 室内, 桌子, 小, 满&#10;&#10;描述已自动生成"/>
          <p:cNvPicPr>
            <a:picLocks noChangeAspect="1"/>
          </p:cNvPicPr>
          <p:nvPr/>
        </p:nvPicPr>
        <p:blipFill rotWithShape="1">
          <a:blip r:embed="rId2" cstate="email"/>
          <a:srcRect/>
          <a:stretch>
            <a:fillRect/>
          </a:stretch>
        </p:blipFill>
        <p:spPr>
          <a:xfrm>
            <a:off x="598311" y="2895556"/>
            <a:ext cx="5294489" cy="389188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8"/>
          <p:cNvSpPr txBox="1">
            <a:spLocks noChangeArrowheads="1"/>
          </p:cNvSpPr>
          <p:nvPr/>
        </p:nvSpPr>
        <p:spPr bwMode="auto">
          <a:xfrm>
            <a:off x="1192197" y="191696"/>
            <a:ext cx="98076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hangingPunct="1"/>
            <a:r>
              <a:rPr lang="en-US" altLang="zh-CN" sz="2800" b="0"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6.      Honor the dead, honor </a:t>
            </a:r>
            <a:r>
              <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 heroes   </a:t>
            </a:r>
            <a:r>
              <a:rPr lang="zh-CN" altLang="en-US"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缅怀先烈，致敬英雄</a:t>
            </a:r>
            <a:endParaRPr lang="zh-CN" altLang="en-US"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内容占位符 4"/>
          <p:cNvSpPr txBox="1">
            <a:spLocks noChangeArrowheads="1"/>
          </p:cNvSpPr>
          <p:nvPr/>
        </p:nvSpPr>
        <p:spPr>
          <a:xfrm>
            <a:off x="293511" y="908924"/>
            <a:ext cx="9121423" cy="3293209"/>
          </a:xfrm>
          <a:prstGeom prst="rect">
            <a:avLst/>
          </a:prstGeom>
        </p:spPr>
        <p:txBody>
          <a:bodyPr wrap="square">
            <a:spAutoFit/>
          </a:bodyPr>
          <a:lstStyle>
            <a:defPPr>
              <a:defRPr lang="zh-CN"/>
            </a:defPPr>
            <a:lvl1pPr lvl="0" fontAlgn="base">
              <a:lnSpc>
                <a:spcPct val="150000"/>
              </a:lnSpc>
              <a:spcBef>
                <a:spcPct val="0"/>
              </a:spcBef>
              <a:spcAft>
                <a:spcPct val="0"/>
              </a:spcAft>
              <a:defRPr sz="1300" kern="0">
                <a:solidFill>
                  <a:schemeClr val="accent1"/>
                </a:solidFill>
                <a:latin typeface="微软雅黑" panose="020B0503020204020204" pitchFamily="34" charset="-122"/>
                <a:ea typeface="微软雅黑" panose="020B0503020204020204" pitchFamily="34" charset="-122"/>
              </a:defRPr>
            </a:lvl1pPr>
          </a:lstStyle>
          <a:p>
            <a:pPr defTabSz="914400">
              <a:lnSpc>
                <a:spcPct val="100000"/>
              </a:lnSpc>
            </a:pPr>
            <a:r>
              <a:rPr lang="zh-CN" altLang="en-US" sz="2400" dirty="0">
                <a:solidFill>
                  <a:schemeClr val="tx1"/>
                </a:solidFill>
                <a:latin typeface="宋体" panose="02010600030101010101" pitchFamily="2" charset="-122"/>
                <a:ea typeface="宋体" panose="02010600030101010101" pitchFamily="2" charset="-122"/>
              </a:rPr>
              <a:t>    </a:t>
            </a:r>
            <a:r>
              <a:rPr lang="zh-CN" altLang="en-US" sz="2000" kern="1200" dirty="0">
                <a:solidFill>
                  <a:schemeClr val="tx1"/>
                </a:solidFill>
                <a:latin typeface="宋体" panose="02010600030101010101" pitchFamily="2" charset="-122"/>
                <a:ea typeface="宋体" panose="02010600030101010101" pitchFamily="2" charset="-122"/>
                <a:cs typeface="Times New Roman" panose="02020603050405020304" pitchFamily="18" charset="0"/>
              </a:rPr>
              <a:t>革命先烈们，为了人民的幸福、民族的解放和国家的富强，英勇战斗，直到流尽最后一滴血，永远长眠于我们脚下的这片热土。他们用殷红的鲜血，书写了爱国主义最壮丽的诗篇！他们是中国的脊梁，是民族的骄傲！他们的名字是黄继光，董存瑞，邱少云，刘胡兰，王二小，雷锋 ┄┄</a:t>
            </a:r>
            <a:endParaRPr lang="en-US" altLang="zh-CN" sz="2000" kern="12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nSpc>
                <a:spcPct val="100000"/>
              </a:lnSpc>
            </a:pPr>
            <a:r>
              <a:rPr lang="en-US" altLang="zh-CN" sz="2400" kern="1200" dirty="0">
                <a:solidFill>
                  <a:schemeClr val="tx1"/>
                </a:solidFill>
                <a:latin typeface="Times New Roman" panose="02020603050405020304" pitchFamily="18" charset="0"/>
                <a:ea typeface="+mn-ea"/>
                <a:cs typeface="Times New Roman" panose="02020603050405020304" pitchFamily="18" charset="0"/>
              </a:rPr>
              <a:t>       </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For the happiness of the people, the liberation of the nation and the prosperity of the country</a:t>
            </a:r>
            <a:r>
              <a:rPr lang="zh-CN" altLang="en-US" sz="2000" kern="1200" dirty="0">
                <a:solidFill>
                  <a:schemeClr val="tx1"/>
                </a:solidFill>
                <a:latin typeface="Times New Roman" panose="02020603050405020304" pitchFamily="18" charset="0"/>
                <a:ea typeface="+mn-ea"/>
                <a:cs typeface="Times New Roman" panose="02020603050405020304" pitchFamily="18" charset="0"/>
              </a:rPr>
              <a:t>，</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Martyrs</a:t>
            </a:r>
            <a:r>
              <a:rPr lang="zh-CN" altLang="en-US" sz="2000" kern="1200" dirty="0">
                <a:solidFill>
                  <a:schemeClr val="tx1"/>
                </a:solidFill>
                <a:latin typeface="Times New Roman" panose="02020603050405020304" pitchFamily="18" charset="0"/>
                <a:ea typeface="+mn-ea"/>
                <a:cs typeface="Times New Roman" panose="02020603050405020304" pitchFamily="18" charset="0"/>
              </a:rPr>
              <a:t>（先烈）</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 of the revolution fought bravely until their last drop of blood was shed, they lying beneath the piece of land. They used the scarlet blood to write down the most magnificent poem of patriotism! They are the ridge beams of China and the pride of the nation! Their names are Huang </a:t>
            </a:r>
            <a:r>
              <a:rPr lang="en-US" altLang="zh-CN" sz="2000" kern="1200" dirty="0" err="1">
                <a:solidFill>
                  <a:schemeClr val="tx1"/>
                </a:solidFill>
                <a:latin typeface="Times New Roman" panose="02020603050405020304" pitchFamily="18" charset="0"/>
                <a:ea typeface="+mn-ea"/>
                <a:cs typeface="Times New Roman" panose="02020603050405020304" pitchFamily="18" charset="0"/>
              </a:rPr>
              <a:t>Jiguang</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 Dong </a:t>
            </a:r>
            <a:r>
              <a:rPr lang="en-US" altLang="zh-CN" sz="2000" kern="1200" dirty="0" err="1">
                <a:solidFill>
                  <a:schemeClr val="tx1"/>
                </a:solidFill>
                <a:latin typeface="Times New Roman" panose="02020603050405020304" pitchFamily="18" charset="0"/>
                <a:ea typeface="+mn-ea"/>
                <a:cs typeface="Times New Roman" panose="02020603050405020304" pitchFamily="18" charset="0"/>
              </a:rPr>
              <a:t>Cunrui</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 </a:t>
            </a:r>
            <a:r>
              <a:rPr lang="en-US" altLang="zh-CN" sz="2000" kern="1200" dirty="0" err="1">
                <a:solidFill>
                  <a:schemeClr val="tx1"/>
                </a:solidFill>
                <a:latin typeface="Times New Roman" panose="02020603050405020304" pitchFamily="18" charset="0"/>
                <a:ea typeface="+mn-ea"/>
                <a:cs typeface="Times New Roman" panose="02020603050405020304" pitchFamily="18" charset="0"/>
              </a:rPr>
              <a:t>Qiu</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 </a:t>
            </a:r>
            <a:r>
              <a:rPr lang="en-US" altLang="zh-CN" sz="2000" kern="1200" dirty="0" err="1">
                <a:solidFill>
                  <a:schemeClr val="tx1"/>
                </a:solidFill>
                <a:latin typeface="Times New Roman" panose="02020603050405020304" pitchFamily="18" charset="0"/>
                <a:ea typeface="+mn-ea"/>
                <a:cs typeface="Times New Roman" panose="02020603050405020304" pitchFamily="18" charset="0"/>
              </a:rPr>
              <a:t>Shaoyun</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 Liu </a:t>
            </a:r>
            <a:r>
              <a:rPr lang="en-US" altLang="zh-CN" sz="2000" kern="1200" dirty="0" err="1">
                <a:solidFill>
                  <a:schemeClr val="tx1"/>
                </a:solidFill>
                <a:latin typeface="Times New Roman" panose="02020603050405020304" pitchFamily="18" charset="0"/>
                <a:ea typeface="+mn-ea"/>
                <a:cs typeface="Times New Roman" panose="02020603050405020304" pitchFamily="18" charset="0"/>
              </a:rPr>
              <a:t>Hulan</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 Wang </a:t>
            </a:r>
            <a:r>
              <a:rPr lang="en-US" altLang="zh-CN" sz="2000" kern="1200" dirty="0" err="1">
                <a:solidFill>
                  <a:schemeClr val="tx1"/>
                </a:solidFill>
                <a:latin typeface="Times New Roman" panose="02020603050405020304" pitchFamily="18" charset="0"/>
                <a:ea typeface="+mn-ea"/>
                <a:cs typeface="Times New Roman" panose="02020603050405020304" pitchFamily="18" charset="0"/>
              </a:rPr>
              <a:t>Erxiao</a:t>
            </a:r>
            <a:r>
              <a:rPr lang="en-US" altLang="zh-CN" sz="2000" kern="1200" dirty="0">
                <a:solidFill>
                  <a:schemeClr val="tx1"/>
                </a:solidFill>
                <a:latin typeface="Times New Roman" panose="02020603050405020304" pitchFamily="18" charset="0"/>
                <a:ea typeface="+mn-ea"/>
                <a:cs typeface="Times New Roman" panose="02020603050405020304" pitchFamily="18" charset="0"/>
              </a:rPr>
              <a:t>, Lei Feng </a:t>
            </a:r>
            <a:r>
              <a:rPr lang="en-US" altLang="zh-CN" sz="2000" kern="1200" dirty="0">
                <a:solidFill>
                  <a:schemeClr val="tx1"/>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2000" kern="1200" dirty="0">
              <a:solidFill>
                <a:schemeClr val="tx1"/>
              </a:solidFill>
              <a:latin typeface="Times New Roman" panose="02020603050405020304" pitchFamily="18" charset="0"/>
              <a:ea typeface="+mn-ea"/>
              <a:cs typeface="Times New Roman" panose="02020603050405020304" pitchFamily="18" charset="0"/>
            </a:endParaRPr>
          </a:p>
        </p:txBody>
      </p:sp>
      <p:pic>
        <p:nvPicPr>
          <p:cNvPr id="8" name="图片 7"/>
          <p:cNvPicPr>
            <a:picLocks noChangeAspect="1"/>
          </p:cNvPicPr>
          <p:nvPr/>
        </p:nvPicPr>
        <p:blipFill rotWithShape="1">
          <a:blip r:embed="rId1" cstate="email"/>
          <a:srcRect/>
          <a:stretch>
            <a:fillRect/>
          </a:stretch>
        </p:blipFill>
        <p:spPr>
          <a:xfrm>
            <a:off x="9493955" y="1001985"/>
            <a:ext cx="2483556" cy="1560112"/>
          </a:xfrm>
          <a:prstGeom prst="rect">
            <a:avLst/>
          </a:prstGeom>
        </p:spPr>
      </p:pic>
      <p:sp>
        <p:nvSpPr>
          <p:cNvPr id="9" name="文本框 8"/>
          <p:cNvSpPr txBox="1">
            <a:spLocks noChangeArrowheads="1"/>
          </p:cNvSpPr>
          <p:nvPr/>
        </p:nvSpPr>
        <p:spPr bwMode="auto">
          <a:xfrm>
            <a:off x="9279466" y="937422"/>
            <a:ext cx="1393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hangingPunct="1"/>
            <a:r>
              <a:rPr lang="zh-CN" altLang="en-US" sz="2400" dirty="0">
                <a:solidFill>
                  <a:srgbClr val="FF0000"/>
                </a:solidFill>
                <a:latin typeface="宋体" panose="02010600030101010101" pitchFamily="2" charset="-122"/>
                <a:cs typeface="经典繁角隶" panose="02010609000101010101" pitchFamily="49" charset="-122"/>
              </a:rPr>
              <a:t>黄继光</a:t>
            </a:r>
            <a:endParaRPr lang="zh-CN" altLang="en-US" sz="2400" dirty="0">
              <a:solidFill>
                <a:srgbClr val="FF0000"/>
              </a:solidFill>
              <a:latin typeface="宋体" panose="02010600030101010101" pitchFamily="2" charset="-122"/>
              <a:cs typeface="经典繁角隶" panose="02010609000101010101" pitchFamily="49" charset="-122"/>
            </a:endParaRPr>
          </a:p>
        </p:txBody>
      </p:sp>
      <p:pic>
        <p:nvPicPr>
          <p:cNvPr id="10" name="图片 9"/>
          <p:cNvPicPr>
            <a:picLocks noChangeAspect="1"/>
          </p:cNvPicPr>
          <p:nvPr/>
        </p:nvPicPr>
        <p:blipFill rotWithShape="1">
          <a:blip r:embed="rId2" cstate="email"/>
          <a:srcRect/>
          <a:stretch>
            <a:fillRect/>
          </a:stretch>
        </p:blipFill>
        <p:spPr>
          <a:xfrm>
            <a:off x="9493955" y="2721134"/>
            <a:ext cx="2483556" cy="1796621"/>
          </a:xfrm>
          <a:prstGeom prst="rect">
            <a:avLst/>
          </a:prstGeom>
        </p:spPr>
      </p:pic>
      <p:sp>
        <p:nvSpPr>
          <p:cNvPr id="11" name="文本框 8"/>
          <p:cNvSpPr txBox="1">
            <a:spLocks noChangeArrowheads="1"/>
          </p:cNvSpPr>
          <p:nvPr/>
        </p:nvSpPr>
        <p:spPr bwMode="auto">
          <a:xfrm>
            <a:off x="9130233" y="2964503"/>
            <a:ext cx="1691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hangingPunct="1"/>
            <a:r>
              <a:rPr lang="zh-CN" altLang="en-US" sz="2400" dirty="0">
                <a:solidFill>
                  <a:srgbClr val="FF0000"/>
                </a:solidFill>
                <a:latin typeface="宋体" panose="02010600030101010101" pitchFamily="2" charset="-122"/>
              </a:rPr>
              <a:t>董存瑞</a:t>
            </a:r>
            <a:endParaRPr lang="zh-CN" altLang="en-US" sz="2400" dirty="0">
              <a:solidFill>
                <a:srgbClr val="FF0000"/>
              </a:solidFill>
              <a:latin typeface="宋体" panose="02010600030101010101" pitchFamily="2" charset="-122"/>
            </a:endParaRPr>
          </a:p>
        </p:txBody>
      </p:sp>
      <p:pic>
        <p:nvPicPr>
          <p:cNvPr id="12" name="图片 11"/>
          <p:cNvPicPr>
            <a:picLocks noChangeAspect="1"/>
          </p:cNvPicPr>
          <p:nvPr/>
        </p:nvPicPr>
        <p:blipFill>
          <a:blip r:embed="rId3" cstate="email"/>
          <a:stretch>
            <a:fillRect/>
          </a:stretch>
        </p:blipFill>
        <p:spPr>
          <a:xfrm>
            <a:off x="9000927" y="4750753"/>
            <a:ext cx="2976584" cy="1975089"/>
          </a:xfrm>
          <a:prstGeom prst="rect">
            <a:avLst/>
          </a:prstGeom>
        </p:spPr>
      </p:pic>
      <p:pic>
        <p:nvPicPr>
          <p:cNvPr id="13" name="图片 12"/>
          <p:cNvPicPr>
            <a:picLocks noChangeAspect="1"/>
          </p:cNvPicPr>
          <p:nvPr/>
        </p:nvPicPr>
        <p:blipFill>
          <a:blip r:embed="rId4" cstate="email"/>
          <a:stretch>
            <a:fillRect/>
          </a:stretch>
        </p:blipFill>
        <p:spPr>
          <a:xfrm>
            <a:off x="6034043" y="4730045"/>
            <a:ext cx="2716938" cy="1995798"/>
          </a:xfrm>
          <a:prstGeom prst="rect">
            <a:avLst/>
          </a:prstGeom>
        </p:spPr>
      </p:pic>
      <p:pic>
        <p:nvPicPr>
          <p:cNvPr id="14" name="图片 13"/>
          <p:cNvPicPr>
            <a:picLocks noChangeAspect="1"/>
          </p:cNvPicPr>
          <p:nvPr/>
        </p:nvPicPr>
        <p:blipFill>
          <a:blip r:embed="rId5" cstate="email"/>
          <a:stretch>
            <a:fillRect/>
          </a:stretch>
        </p:blipFill>
        <p:spPr>
          <a:xfrm>
            <a:off x="3141994" y="4730044"/>
            <a:ext cx="2716939" cy="1980559"/>
          </a:xfrm>
          <a:prstGeom prst="rect">
            <a:avLst/>
          </a:prstGeom>
        </p:spPr>
      </p:pic>
      <p:pic>
        <p:nvPicPr>
          <p:cNvPr id="15" name="图片 14" descr="e0e81fd70ecb9c8ae31ffa62db59994c"/>
          <p:cNvPicPr>
            <a:picLocks noChangeAspect="1"/>
          </p:cNvPicPr>
          <p:nvPr/>
        </p:nvPicPr>
        <p:blipFill>
          <a:blip r:embed="rId6" cstate="email"/>
          <a:stretch>
            <a:fillRect/>
          </a:stretch>
        </p:blipFill>
        <p:spPr>
          <a:xfrm>
            <a:off x="65215" y="4714805"/>
            <a:ext cx="2716938" cy="1995798"/>
          </a:xfrm>
          <a:prstGeom prst="rect">
            <a:avLst/>
          </a:prstGeom>
        </p:spPr>
      </p:pic>
      <p:sp>
        <p:nvSpPr>
          <p:cNvPr id="16" name="文本框 8"/>
          <p:cNvSpPr txBox="1">
            <a:spLocks noChangeArrowheads="1"/>
          </p:cNvSpPr>
          <p:nvPr/>
        </p:nvSpPr>
        <p:spPr bwMode="auto">
          <a:xfrm>
            <a:off x="8915706" y="4748215"/>
            <a:ext cx="1289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hangingPunct="1"/>
            <a:r>
              <a:rPr lang="zh-CN" altLang="en-US" sz="2400" dirty="0">
                <a:solidFill>
                  <a:srgbClr val="FF0000"/>
                </a:solidFill>
                <a:latin typeface="宋体" panose="02010600030101010101" pitchFamily="2" charset="-122"/>
              </a:rPr>
              <a:t>邱少云</a:t>
            </a:r>
            <a:endParaRPr lang="zh-CN" altLang="en-US" sz="2400" dirty="0">
              <a:solidFill>
                <a:srgbClr val="FF0000"/>
              </a:solidFill>
              <a:latin typeface="宋体" panose="02010600030101010101" pitchFamily="2" charset="-122"/>
            </a:endParaRPr>
          </a:p>
        </p:txBody>
      </p:sp>
      <p:sp>
        <p:nvSpPr>
          <p:cNvPr id="17" name="文本框 8"/>
          <p:cNvSpPr txBox="1">
            <a:spLocks noChangeArrowheads="1"/>
          </p:cNvSpPr>
          <p:nvPr/>
        </p:nvSpPr>
        <p:spPr bwMode="auto">
          <a:xfrm>
            <a:off x="5979690" y="4730044"/>
            <a:ext cx="1163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hangingPunct="1"/>
            <a:r>
              <a:rPr lang="zh-CN" altLang="en-US" sz="2400" dirty="0">
                <a:solidFill>
                  <a:srgbClr val="FF0000"/>
                </a:solidFill>
                <a:latin typeface="宋体" panose="02010600030101010101" pitchFamily="2" charset="-122"/>
              </a:rPr>
              <a:t>刘胡兰</a:t>
            </a:r>
            <a:endParaRPr lang="zh-CN" altLang="en-US" sz="2400" dirty="0">
              <a:solidFill>
                <a:srgbClr val="FF0000"/>
              </a:solidFill>
              <a:latin typeface="宋体" panose="02010600030101010101" pitchFamily="2" charset="-122"/>
            </a:endParaRPr>
          </a:p>
        </p:txBody>
      </p:sp>
      <p:sp>
        <p:nvSpPr>
          <p:cNvPr id="18" name="文本框 8"/>
          <p:cNvSpPr txBox="1">
            <a:spLocks noChangeArrowheads="1"/>
          </p:cNvSpPr>
          <p:nvPr/>
        </p:nvSpPr>
        <p:spPr bwMode="auto">
          <a:xfrm>
            <a:off x="3070300" y="4730043"/>
            <a:ext cx="1691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hangingPunct="1"/>
            <a:r>
              <a:rPr lang="zh-CN" altLang="en-US" sz="2400" dirty="0">
                <a:solidFill>
                  <a:srgbClr val="FF0000"/>
                </a:solidFill>
                <a:latin typeface="宋体" panose="02010600030101010101" pitchFamily="2" charset="-122"/>
              </a:rPr>
              <a:t>王二小</a:t>
            </a:r>
            <a:endParaRPr lang="zh-CN" altLang="en-US" sz="2400" dirty="0">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8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8311" y="843970"/>
            <a:ext cx="10995377" cy="4991751"/>
          </a:xfrm>
          <a:prstGeom prst="rect">
            <a:avLst/>
          </a:prstGeom>
          <a:noFill/>
        </p:spPr>
        <p:txBody>
          <a:bodyPr wrap="square">
            <a:spAutoFit/>
          </a:bodyPr>
          <a:lstStyle/>
          <a:p>
            <a:pPr indent="266700" algn="just">
              <a:lnSpc>
                <a:spcPct val="150000"/>
              </a:lnSpc>
            </a:pPr>
            <a:r>
              <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rPr>
              <a:t>假</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如</a:t>
            </a:r>
            <a:r>
              <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rPr>
              <a:t>你是</a:t>
            </a: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李华</a:t>
            </a:r>
            <a:r>
              <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清明节马上到了</a:t>
            </a:r>
            <a:r>
              <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你校组织学生</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去烈士陵园</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进行</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扫墓活动</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请你给</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外教</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Lucy</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写封邮件，邀请她一同前往，</a:t>
            </a:r>
            <a:r>
              <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rPr>
              <a:t>内容包括：</a:t>
            </a:r>
            <a:endPar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marL="457200" indent="-457200" algn="just">
              <a:lnSpc>
                <a:spcPct val="150000"/>
              </a:lnSpc>
              <a:buAutoNum type="arabicPeriod"/>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出发</a:t>
            </a: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时间；</a:t>
            </a:r>
            <a:endPar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marL="457200" indent="-457200" algn="just">
              <a:lnSpc>
                <a:spcPct val="150000"/>
              </a:lnSpc>
              <a:buAutoNum type="arabicPeriod"/>
            </a:pP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清明介绍；</a:t>
            </a:r>
            <a:endPar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marL="457200" indent="-457200" algn="just">
              <a:lnSpc>
                <a:spcPct val="150000"/>
              </a:lnSpc>
              <a:buAutoNum type="arabicPeriod"/>
            </a:pP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活动安排。</a:t>
            </a:r>
            <a:endPar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参考词汇：烈士陵园</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martyrs cemetery</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注意：</a:t>
            </a:r>
            <a:endParaRPr lang="zh-CN" altLang="en-US" sz="2400" kern="100" dirty="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1.</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词数</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80</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左右；</a:t>
            </a:r>
            <a:endParaRPr lang="zh-CN" altLang="en-US" sz="2400" kern="100" dirty="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2.</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可以适当增加细节，以使行文连贯。</a:t>
            </a:r>
            <a:endParaRPr lang="zh-CN" altLang="en-US" sz="2400" kern="100" dirty="0">
              <a:latin typeface="宋体" panose="02010600030101010101" pitchFamily="2" charset="-122"/>
              <a:ea typeface="宋体" panose="02010600030101010101" pitchFamily="2" charset="-122"/>
              <a:cs typeface="Times New Roman" panose="02020603050405020304" pitchFamily="18" charset="0"/>
            </a:endParaRPr>
          </a:p>
        </p:txBody>
      </p:sp>
      <p:pic>
        <p:nvPicPr>
          <p:cNvPr id="5" name="图片 4" descr="有钟表的建筑&#10;&#10;描述已自动生成"/>
          <p:cNvPicPr>
            <a:picLocks noChangeAspect="1"/>
          </p:cNvPicPr>
          <p:nvPr/>
        </p:nvPicPr>
        <p:blipFill>
          <a:blip r:embed="rId1" cstate="email"/>
          <a:stretch>
            <a:fillRect/>
          </a:stretch>
        </p:blipFill>
        <p:spPr>
          <a:xfrm>
            <a:off x="7845779" y="1770927"/>
            <a:ext cx="4199466" cy="4991751"/>
          </a:xfrm>
          <a:prstGeom prst="rect">
            <a:avLst/>
          </a:prstGeom>
        </p:spPr>
      </p:pic>
      <p:sp>
        <p:nvSpPr>
          <p:cNvPr id="7" name="文本框 8"/>
          <p:cNvSpPr txBox="1">
            <a:spLocks noChangeArrowheads="1"/>
          </p:cNvSpPr>
          <p:nvPr/>
        </p:nvSpPr>
        <p:spPr bwMode="auto">
          <a:xfrm>
            <a:off x="1300661" y="234735"/>
            <a:ext cx="98076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hangingPunct="1"/>
            <a:r>
              <a:rPr lang="en-US" altLang="zh-CN" sz="2800" b="0" i="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6.      Honor the dead, honor </a:t>
            </a:r>
            <a:r>
              <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 heroes---</a:t>
            </a:r>
            <a:r>
              <a:rPr lang="zh-CN" altLang="en-US"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高考题型开发：应用文</a:t>
            </a:r>
            <a:endParaRPr lang="zh-CN" altLang="en-US" sz="2800" dirty="0">
              <a:solidFill>
                <a:srgbClr val="FF0000"/>
              </a:solidFill>
              <a:latin typeface="Times New Roman" panose="02020603050405020304" pitchFamily="18" charset="0"/>
              <a:ea typeface="文悦古体仿宋 (非商业用途)" pitchFamily="50" charset="-122"/>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8555" y="58846"/>
            <a:ext cx="10857089" cy="6740307"/>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Dear Lucy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I’m Li Hua, one of your students. Tomb Sweeping Day is around the corner. Hearing that you are immersed in our Chinese festival, I’d like to invite you to join us for a visit to martyrs cemetery.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Tomb Sweeping Day, one of traditional festivals in China, falls on either April 4</a:t>
            </a:r>
            <a:r>
              <a:rPr lang="en-US" altLang="zh-CN" sz="2400" baseline="30000" dirty="0">
                <a:latin typeface="Times New Roman" panose="02020603050405020304" pitchFamily="18" charset="0"/>
                <a:cs typeface="Times New Roman" panose="02020603050405020304" pitchFamily="18" charset="0"/>
              </a:rPr>
              <a:t>th</a:t>
            </a:r>
            <a:r>
              <a:rPr lang="en-US" altLang="zh-CN" sz="2400" dirty="0">
                <a:latin typeface="Times New Roman" panose="02020603050405020304" pitchFamily="18" charset="0"/>
                <a:cs typeface="Times New Roman" panose="02020603050405020304" pitchFamily="18" charset="0"/>
              </a:rPr>
              <a:t> or 5th every year. It is a time to honor the dead and the dearly departed. On that day, people visit the graves for Tomb Sweeping, known as “</a:t>
            </a:r>
            <a:r>
              <a:rPr lang="en-US" altLang="zh-CN" sz="2400" dirty="0" err="1">
                <a:latin typeface="Times New Roman" panose="02020603050405020304" pitchFamily="18" charset="0"/>
                <a:cs typeface="Times New Roman" panose="02020603050405020304" pitchFamily="18" charset="0"/>
              </a:rPr>
              <a:t>shangfen</a:t>
            </a:r>
            <a:r>
              <a:rPr lang="en-US" altLang="zh-CN" sz="2400" dirty="0">
                <a:latin typeface="Times New Roman" panose="02020603050405020304" pitchFamily="18" charset="0"/>
                <a:cs typeface="Times New Roman" panose="02020603050405020304" pitchFamily="18" charset="0"/>
              </a:rPr>
              <a:t>” in our China, offering sacrifices to the dead.</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We are scheduled to meet at 8 am at the school gate on April 5</a:t>
            </a:r>
            <a:r>
              <a:rPr lang="en-US" altLang="zh-CN" sz="2400" baseline="30000" dirty="0">
                <a:latin typeface="Times New Roman" panose="02020603050405020304" pitchFamily="18" charset="0"/>
                <a:cs typeface="Times New Roman" panose="02020603050405020304" pitchFamily="18" charset="0"/>
              </a:rPr>
              <a:t>th</a:t>
            </a:r>
            <a:r>
              <a:rPr lang="en-US" altLang="zh-CN" sz="2400" dirty="0">
                <a:latin typeface="Times New Roman" panose="02020603050405020304" pitchFamily="18" charset="0"/>
                <a:cs typeface="Times New Roman" panose="02020603050405020304" pitchFamily="18" charset="0"/>
              </a:rPr>
              <a:t>.  A variety of activities have been arranged. What comes first is that we will sweep the graves for  deceased martyrs, which will make you experience the process of tomb-sweeping in the flesh. In addition, another activity is also arranged----a speech contest in memory of the martyrs , which also offers you a platform where you can gain a deeper insight into our traditional culture.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I sincerely hope that you can accept my invitation. Please keep me informed of your decision at your earliest convenience.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Yours,</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Li Hua</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卡通人物&#10;&#10;中度可信度描述已自动生成"/>
          <p:cNvPicPr>
            <a:picLocks noChangeAspect="1"/>
          </p:cNvPicPr>
          <p:nvPr/>
        </p:nvPicPr>
        <p:blipFill>
          <a:blip r:embed="rId1" cstate="email"/>
          <a:stretch>
            <a:fillRect/>
          </a:stretch>
        </p:blipFill>
        <p:spPr>
          <a:xfrm>
            <a:off x="6325341" y="2166678"/>
            <a:ext cx="5313501" cy="3586425"/>
          </a:xfrm>
          <a:prstGeom prst="rect">
            <a:avLst/>
          </a:prstGeom>
        </p:spPr>
      </p:pic>
      <p:sp>
        <p:nvSpPr>
          <p:cNvPr id="11" name="矩形 10"/>
          <p:cNvSpPr/>
          <p:nvPr/>
        </p:nvSpPr>
        <p:spPr>
          <a:xfrm>
            <a:off x="3382756" y="338506"/>
            <a:ext cx="5426487" cy="1446550"/>
          </a:xfrm>
          <a:prstGeom prst="rect">
            <a:avLst/>
          </a:prstGeom>
          <a:noFill/>
          <a:effectLst>
            <a:innerShdw blurRad="63500" dist="50800">
              <a:prstClr val="black">
                <a:alpha val="50000"/>
              </a:prstClr>
            </a:innerShdw>
          </a:effectLst>
        </p:spPr>
        <p:txBody>
          <a:bodyPr wrap="none" lIns="91440" tIns="45720" rIns="91440" bIns="45720">
            <a:spAutoFit/>
          </a:bodyPr>
          <a:lstStyle/>
          <a:p>
            <a:pPr algn="ctr"/>
            <a:r>
              <a:rPr lang="en-US" altLang="zh-CN" sz="8800" b="1" cap="none" spc="0" dirty="0">
                <a:ln w="12700">
                  <a:solidFill>
                    <a:schemeClr val="accent1"/>
                  </a:solidFill>
                  <a:prstDash val="solid"/>
                </a:ln>
                <a:solidFill>
                  <a:schemeClr val="accent2">
                    <a:lumMod val="60000"/>
                    <a:lumOff val="40000"/>
                  </a:schemeClr>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Thank you</a:t>
            </a:r>
            <a:endParaRPr lang="zh-CN" altLang="en-US" sz="8800" b="1" cap="none" spc="0" dirty="0">
              <a:ln w="12700">
                <a:solidFill>
                  <a:schemeClr val="accent1"/>
                </a:solidFill>
                <a:prstDash val="solid"/>
              </a:ln>
              <a:solidFill>
                <a:schemeClr val="accent2">
                  <a:lumMod val="60000"/>
                  <a:lumOff val="40000"/>
                </a:schemeClr>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endParaRPr>
          </a:p>
        </p:txBody>
      </p:sp>
      <p:pic>
        <p:nvPicPr>
          <p:cNvPr id="13" name="图片 12" descr="卡通人物&#10;&#10;描述已自动生成"/>
          <p:cNvPicPr>
            <a:picLocks noChangeAspect="1"/>
          </p:cNvPicPr>
          <p:nvPr/>
        </p:nvPicPr>
        <p:blipFill>
          <a:blip r:embed="rId2"/>
          <a:stretch>
            <a:fillRect/>
          </a:stretch>
        </p:blipFill>
        <p:spPr>
          <a:xfrm>
            <a:off x="1290676" y="2166678"/>
            <a:ext cx="4184159" cy="3429168"/>
          </a:xfrm>
          <a:prstGeom prst="rect">
            <a:avLst/>
          </a:prstGeom>
        </p:spPr>
      </p:pic>
      <p:sp>
        <p:nvSpPr>
          <p:cNvPr id="15" name="矩形 14"/>
          <p:cNvSpPr/>
          <p:nvPr/>
        </p:nvSpPr>
        <p:spPr>
          <a:xfrm>
            <a:off x="914772" y="5683815"/>
            <a:ext cx="4496744" cy="923330"/>
          </a:xfrm>
          <a:prstGeom prst="rect">
            <a:avLst/>
          </a:prstGeom>
          <a:noFill/>
        </p:spPr>
        <p:txBody>
          <a:bodyPr wrap="none" lIns="91440" tIns="45720" rIns="91440" bIns="45720">
            <a:spAutoFit/>
          </a:bodyPr>
          <a:lstStyle/>
          <a:p>
            <a:pPr algn="ctr"/>
            <a:r>
              <a:rPr lang="en-US" altLang="zh-CN" sz="5400" b="1" cap="none" spc="0" dirty="0">
                <a:ln w="22225">
                  <a:solidFill>
                    <a:schemeClr val="accent2"/>
                  </a:solidFill>
                  <a:prstDash val="solid"/>
                </a:ln>
                <a:solidFill>
                  <a:schemeClr val="accent2">
                    <a:lumMod val="40000"/>
                    <a:lumOff val="60000"/>
                  </a:schemeClr>
                </a:solidFill>
                <a:effectLst/>
              </a:rPr>
              <a:t>spring outing</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16" name="矩形 15"/>
          <p:cNvSpPr/>
          <p:nvPr/>
        </p:nvSpPr>
        <p:spPr>
          <a:xfrm>
            <a:off x="5866660" y="5703187"/>
            <a:ext cx="5545109" cy="923330"/>
          </a:xfrm>
          <a:prstGeom prst="rect">
            <a:avLst/>
          </a:prstGeom>
          <a:noFill/>
        </p:spPr>
        <p:txBody>
          <a:bodyPr wrap="none" lIns="91440" tIns="45720" rIns="91440" bIns="45720">
            <a:spAutoFit/>
          </a:bodyPr>
          <a:lstStyle/>
          <a:p>
            <a:pPr algn="ctr"/>
            <a:r>
              <a:rPr lang="en-US" altLang="zh-CN" sz="5400" b="1" dirty="0">
                <a:ln w="22225">
                  <a:solidFill>
                    <a:schemeClr val="accent2"/>
                  </a:solidFill>
                  <a:prstDash val="solid"/>
                </a:ln>
                <a:solidFill>
                  <a:schemeClr val="accent2">
                    <a:lumMod val="40000"/>
                    <a:lumOff val="60000"/>
                  </a:schemeClr>
                </a:solidFill>
              </a:rPr>
              <a:t>a</a:t>
            </a:r>
            <a:r>
              <a:rPr lang="en-US" altLang="zh-CN" sz="5400" b="1" cap="none" spc="0" dirty="0">
                <a:ln w="22225">
                  <a:solidFill>
                    <a:schemeClr val="accent2"/>
                  </a:solidFill>
                  <a:prstDash val="solid"/>
                </a:ln>
                <a:solidFill>
                  <a:schemeClr val="accent2">
                    <a:lumMod val="40000"/>
                    <a:lumOff val="60000"/>
                  </a:schemeClr>
                </a:solidFill>
                <a:effectLst/>
              </a:rPr>
              <a:t>ncestor worship</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a:stretch>
            <a:fillRect/>
          </a:stretch>
        </p:blipFill>
        <p:spPr>
          <a:xfrm>
            <a:off x="0" y="0"/>
            <a:ext cx="12192000" cy="6858000"/>
          </a:xfrm>
          <a:prstGeom prst="rect">
            <a:avLst/>
          </a:prstGeom>
        </p:spPr>
      </p:pic>
      <p:pic>
        <p:nvPicPr>
          <p:cNvPr id="4" name="媒体1">
            <a:hlinkClick r:id="" action="ppaction://media"/>
          </p:cNvPr>
          <p:cNvPicPr>
            <a:picLocks noChangeAspect="1"/>
          </p:cNvPicPr>
          <p:nvPr>
            <a:videoFile r:link="rId2"/>
            <p:extLst>
              <p:ext uri="{DAA4B4D4-6D71-4841-9C94-3DE7FCFB9230}">
                <p14:media xmlns:p14="http://schemas.microsoft.com/office/powerpoint/2010/main" r:link="rId3"/>
              </p:ext>
            </p:extLst>
          </p:nvPr>
        </p:nvPicPr>
        <p:blipFill>
          <a:blip r:embed="rId4"/>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0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 219"/>
          <p:cNvSpPr/>
          <p:nvPr/>
        </p:nvSpPr>
        <p:spPr>
          <a:xfrm>
            <a:off x="256407" y="2590796"/>
            <a:ext cx="2667415" cy="1491365"/>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4800" dirty="0">
                <a:solidFill>
                  <a:schemeClr val="tx1"/>
                </a:solidFill>
                <a:latin typeface="Times New Roman" panose="02020603050405020304" pitchFamily="18" charset="0"/>
                <a:cs typeface="Times New Roman" panose="02020603050405020304" pitchFamily="18" charset="0"/>
              </a:rPr>
              <a:t>contents</a:t>
            </a:r>
            <a:endParaRPr lang="zh-CN" altLang="en-US" sz="4800" dirty="0">
              <a:solidFill>
                <a:schemeClr val="tx1"/>
              </a:solidFill>
              <a:latin typeface="Times New Roman" panose="02020603050405020304" pitchFamily="18" charset="0"/>
              <a:cs typeface="Times New Roman" panose="02020603050405020304" pitchFamily="18" charset="0"/>
            </a:endParaRPr>
          </a:p>
        </p:txBody>
      </p:sp>
      <p:sp>
        <p:nvSpPr>
          <p:cNvPr id="7" name="左大括号 6"/>
          <p:cNvSpPr/>
          <p:nvPr/>
        </p:nvSpPr>
        <p:spPr>
          <a:xfrm>
            <a:off x="3035340" y="592780"/>
            <a:ext cx="711536" cy="5672440"/>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 219"/>
          <p:cNvSpPr/>
          <p:nvPr/>
        </p:nvSpPr>
        <p:spPr>
          <a:xfrm>
            <a:off x="3949740" y="147044"/>
            <a:ext cx="7643950" cy="87229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en-US" altLang="zh-CN" sz="2400" dirty="0">
                <a:solidFill>
                  <a:schemeClr val="tx1"/>
                </a:solidFill>
                <a:latin typeface="Times New Roman" panose="02020603050405020304" pitchFamily="18" charset="0"/>
                <a:cs typeface="Times New Roman" panose="02020603050405020304" pitchFamily="18" charset="0"/>
              </a:rPr>
              <a:t>1. The origin of Qingming Festival</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9" name=" 219"/>
          <p:cNvSpPr/>
          <p:nvPr/>
        </p:nvSpPr>
        <p:spPr>
          <a:xfrm>
            <a:off x="3949740" y="1308728"/>
            <a:ext cx="7643950" cy="87229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400" dirty="0">
                <a:solidFill>
                  <a:schemeClr val="tx1"/>
                </a:solidFill>
                <a:latin typeface="Times New Roman" panose="02020603050405020304" pitchFamily="18" charset="0"/>
                <a:cs typeface="Times New Roman" panose="02020603050405020304" pitchFamily="18" charset="0"/>
                <a:sym typeface="+mn-lt"/>
              </a:rPr>
              <a:t>2. The legend of  Qingming Festival</a:t>
            </a:r>
            <a:endParaRPr lang="en-US" altLang="zh-CN" sz="2400" dirty="0">
              <a:solidFill>
                <a:schemeClr val="tx1"/>
              </a:solidFill>
              <a:latin typeface="Times New Roman" panose="02020603050405020304" pitchFamily="18" charset="0"/>
              <a:cs typeface="Times New Roman" panose="02020603050405020304" pitchFamily="18" charset="0"/>
              <a:sym typeface="+mn-lt"/>
            </a:endParaRPr>
          </a:p>
        </p:txBody>
      </p:sp>
      <p:sp>
        <p:nvSpPr>
          <p:cNvPr id="10" name=" 219"/>
          <p:cNvSpPr/>
          <p:nvPr/>
        </p:nvSpPr>
        <p:spPr>
          <a:xfrm>
            <a:off x="3949740" y="2410529"/>
            <a:ext cx="7643950" cy="87229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400" dirty="0">
                <a:solidFill>
                  <a:schemeClr val="tx1"/>
                </a:solidFill>
                <a:latin typeface="Times New Roman" panose="02020603050405020304" pitchFamily="18" charset="0"/>
                <a:cs typeface="Times New Roman" panose="02020603050405020304" pitchFamily="18" charset="0"/>
                <a:sym typeface="+mn-lt"/>
              </a:rPr>
              <a:t>3. The development of Qingming Festival </a:t>
            </a:r>
            <a:endParaRPr lang="zh-CN" altLang="en-US" sz="2400" dirty="0">
              <a:solidFill>
                <a:schemeClr val="tx1"/>
              </a:solidFill>
              <a:latin typeface="Times New Roman" panose="02020603050405020304" pitchFamily="18" charset="0"/>
              <a:cs typeface="Times New Roman" panose="02020603050405020304" pitchFamily="18" charset="0"/>
              <a:sym typeface="+mn-lt"/>
            </a:endParaRPr>
          </a:p>
        </p:txBody>
      </p:sp>
      <p:sp>
        <p:nvSpPr>
          <p:cNvPr id="11" name=" 219"/>
          <p:cNvSpPr/>
          <p:nvPr/>
        </p:nvSpPr>
        <p:spPr>
          <a:xfrm>
            <a:off x="3949740" y="3525622"/>
            <a:ext cx="7643950" cy="87229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400" dirty="0">
                <a:solidFill>
                  <a:schemeClr val="tx1"/>
                </a:solidFill>
                <a:latin typeface="Times New Roman" panose="02020603050405020304" pitchFamily="18" charset="0"/>
                <a:cs typeface="Times New Roman" panose="02020603050405020304" pitchFamily="18" charset="0"/>
                <a:sym typeface="+mn-lt"/>
              </a:rPr>
              <a:t>4. The customs of Qingming Festival</a:t>
            </a:r>
            <a:endParaRPr lang="zh-CN" altLang="en-US" sz="2400" dirty="0">
              <a:solidFill>
                <a:schemeClr val="tx1"/>
              </a:solidFill>
              <a:latin typeface="Times New Roman" panose="02020603050405020304" pitchFamily="18" charset="0"/>
              <a:cs typeface="Times New Roman" panose="02020603050405020304" pitchFamily="18" charset="0"/>
              <a:sym typeface="+mn-lt"/>
            </a:endParaRPr>
          </a:p>
        </p:txBody>
      </p:sp>
      <p:sp>
        <p:nvSpPr>
          <p:cNvPr id="12" name=" 219"/>
          <p:cNvSpPr/>
          <p:nvPr/>
        </p:nvSpPr>
        <p:spPr>
          <a:xfrm>
            <a:off x="3949740" y="4666382"/>
            <a:ext cx="7643950" cy="87229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US" altLang="zh-CN" sz="2400" dirty="0">
              <a:solidFill>
                <a:schemeClr val="tx1"/>
              </a:solidFill>
              <a:latin typeface="Times New Roman" panose="02020603050405020304" pitchFamily="18" charset="0"/>
              <a:cs typeface="Times New Roman" panose="02020603050405020304" pitchFamily="18" charset="0"/>
              <a:sym typeface="+mn-lt"/>
            </a:endParaRPr>
          </a:p>
          <a:p>
            <a:r>
              <a:rPr lang="en-US" altLang="zh-CN" sz="2400" dirty="0">
                <a:solidFill>
                  <a:schemeClr val="tx1"/>
                </a:solidFill>
                <a:latin typeface="Times New Roman" panose="02020603050405020304" pitchFamily="18" charset="0"/>
                <a:cs typeface="Times New Roman" panose="02020603050405020304" pitchFamily="18" charset="0"/>
                <a:sym typeface="+mn-lt"/>
              </a:rPr>
              <a:t>5. The poems of Qingming Festival</a:t>
            </a:r>
            <a:endParaRPr lang="en-US" altLang="zh-CN" sz="2400" dirty="0">
              <a:solidFill>
                <a:schemeClr val="tx1"/>
              </a:solidFill>
              <a:latin typeface="Times New Roman" panose="02020603050405020304" pitchFamily="18" charset="0"/>
              <a:cs typeface="Times New Roman" panose="02020603050405020304" pitchFamily="18" charset="0"/>
              <a:sym typeface="+mn-lt"/>
            </a:endParaRPr>
          </a:p>
          <a:p>
            <a:endParaRPr kumimoji="1" lang="zh-CN" altLang="en-US" dirty="0">
              <a:solidFill>
                <a:srgbClr val="5F392A"/>
              </a:solidFill>
              <a:latin typeface="字魂73号-江南手书" panose="00000500000000000000" pitchFamily="2" charset="-122"/>
              <a:ea typeface="字魂73号-江南手书" panose="00000500000000000000" pitchFamily="2" charset="-122"/>
              <a:cs typeface="+mn-ea"/>
              <a:sym typeface="+mn-lt"/>
            </a:endParaRPr>
          </a:p>
        </p:txBody>
      </p:sp>
      <p:sp>
        <p:nvSpPr>
          <p:cNvPr id="13" name=" 219"/>
          <p:cNvSpPr/>
          <p:nvPr/>
        </p:nvSpPr>
        <p:spPr>
          <a:xfrm>
            <a:off x="3949740" y="5756199"/>
            <a:ext cx="7643950" cy="872294"/>
          </a:xfrm>
          <a:prstGeom prst="roundRect">
            <a:avLst>
              <a:gd name="adj" fmla="val 50000"/>
            </a:avLst>
          </a:prstGeom>
          <a:solidFill>
            <a:srgbClr val="FFC000">
              <a:alpha val="75000"/>
            </a:srgbClr>
          </a:solidFill>
          <a:ln w="60325">
            <a:solidFill>
              <a:srgbClr val="E5BC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400" dirty="0">
                <a:solidFill>
                  <a:schemeClr val="tx1"/>
                </a:solidFill>
                <a:latin typeface="Times New Roman" panose="02020603050405020304" pitchFamily="18" charset="0"/>
                <a:cs typeface="Times New Roman" panose="02020603050405020304" pitchFamily="18" charset="0"/>
                <a:sym typeface="+mn-lt"/>
              </a:rPr>
              <a:t>6. Honor the dead, honor the heroes  </a:t>
            </a:r>
            <a:endParaRPr lang="zh-CN" altLang="en-US" sz="2400" dirty="0">
              <a:solidFill>
                <a:schemeClr val="tx1"/>
              </a:solidFill>
              <a:latin typeface="Times New Roman" panose="02020603050405020304" pitchFamily="18" charset="0"/>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4443" y="656095"/>
            <a:ext cx="11221155" cy="6063198"/>
          </a:xfrm>
          <a:prstGeom prst="rect">
            <a:avLst/>
          </a:prstGeom>
          <a:noFill/>
        </p:spPr>
        <p:txBody>
          <a:bodyPr wrap="square">
            <a:spAutoFit/>
          </a:bodyPr>
          <a:lstStyle/>
          <a:p>
            <a:r>
              <a:rPr lang="en-US" altLang="zh-CN" sz="2800" b="1" dirty="0">
                <a:effectLst/>
                <a:latin typeface="Arial" panose="020B0604020202020204" pitchFamily="34" charset="0"/>
                <a:ea typeface="宋体" panose="02010600030101010101" pitchFamily="2" charset="-122"/>
              </a:rPr>
              <a:t>  </a:t>
            </a:r>
            <a:r>
              <a:rPr lang="en-US" altLang="zh-CN" sz="2800" b="1" dirty="0">
                <a:latin typeface="Arial" panose="020B0604020202020204" pitchFamily="34" charset="0"/>
                <a:ea typeface="宋体" panose="02010600030101010101" pitchFamily="2" charset="-122"/>
              </a:rPr>
              <a:t>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Tomb Sweeping Day is not only one of the traditional Chinese festivals, but also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the most important </a:t>
            </a:r>
            <a:r>
              <a:rPr lang="en-US" altLang="zh-CN" sz="2400" u="sng" dirty="0">
                <a:latin typeface="Times New Roman" panose="02020603050405020304" pitchFamily="18" charset="0"/>
                <a:ea typeface="宋体" panose="02010600030101010101" pitchFamily="2" charset="-122"/>
                <a:cs typeface="Times New Roman" panose="02020603050405020304" pitchFamily="18" charset="0"/>
              </a:rPr>
              <a:t>      1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(sacrifice) festival.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It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falls on either April 4</a:t>
            </a:r>
            <a:r>
              <a:rPr lang="en-US" altLang="zh-CN" sz="2400" baseline="30000" dirty="0">
                <a:latin typeface="Times New Roman" panose="02020603050405020304" pitchFamily="18" charset="0"/>
                <a:ea typeface="宋体" panose="02010600030101010101" pitchFamily="2" charset="-122"/>
                <a:cs typeface="Times New Roman" panose="02020603050405020304" pitchFamily="18" charset="0"/>
              </a:rPr>
              <a:t>th</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or 5th of the solar calenda.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On that day, sweeping the tombs and </a:t>
            </a:r>
            <a:r>
              <a:rPr lang="en-US" altLang="zh-CN" sz="2400" u="sng" dirty="0">
                <a:effectLst/>
                <a:latin typeface="Times New Roman" panose="02020603050405020304" pitchFamily="18" charset="0"/>
                <a:ea typeface="宋体" panose="02010600030101010101" pitchFamily="2" charset="-122"/>
                <a:cs typeface="Times New Roman" panose="02020603050405020304" pitchFamily="18" charset="0"/>
              </a:rPr>
              <a:t>       2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 (pay) respect to the dead with offerings are the two important practices to remember late relatives</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Thousands of Chinese people visit cemeteries  </a:t>
            </a:r>
            <a:r>
              <a:rPr lang="en-US" altLang="zh-CN" sz="2400" u="sng" dirty="0">
                <a:latin typeface="Times New Roman" panose="02020603050405020304" pitchFamily="18" charset="0"/>
                <a:ea typeface="宋体" panose="02010600030101010101" pitchFamily="2" charset="-122"/>
                <a:cs typeface="Times New Roman" panose="02020603050405020304" pitchFamily="18" charset="0"/>
              </a:rPr>
              <a:t>      3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(clean) the graves of their loved ones. The Chinese hold great respect for their ancestors and the young </a:t>
            </a:r>
            <a:r>
              <a:rPr lang="en-US" altLang="zh-CN" sz="2400" u="sng" dirty="0">
                <a:latin typeface="Times New Roman" panose="02020603050405020304" pitchFamily="18" charset="0"/>
                <a:ea typeface="宋体" panose="02010600030101010101" pitchFamily="2" charset="-122"/>
                <a:cs typeface="Times New Roman" panose="02020603050405020304" pitchFamily="18" charset="0"/>
              </a:rPr>
              <a:t>       4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(teach)  to pray to the family spirits. </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       The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festival is the 5th of the 24 solar terms, </a:t>
            </a:r>
            <a:r>
              <a:rPr lang="en-US" altLang="zh-CN" sz="2400" u="sng" dirty="0">
                <a:latin typeface="Times New Roman" panose="02020603050405020304" pitchFamily="18" charset="0"/>
                <a:ea typeface="宋体" panose="02010600030101010101" pitchFamily="2" charset="-122"/>
                <a:cs typeface="Times New Roman" panose="02020603050405020304" pitchFamily="18" charset="0"/>
              </a:rPr>
              <a:t>      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marks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a change in weather, when temperatures begin to rise nationwide and rainfall </a:t>
            </a:r>
            <a:r>
              <a:rPr lang="en-US" altLang="zh-CN" sz="2400" u="sng"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      6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 (increase).</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It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means it’s __7__ good time for spring ploughing, and it’s during the spring of China, so it is also called “hiking day”. People go to the suburbs for an outing in spring.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eople love to fly kites during the Qingming festival.</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       The willow is regarded </a:t>
            </a:r>
            <a:r>
              <a:rPr lang="en-US" altLang="zh-CN" sz="2400" u="sng" dirty="0">
                <a:effectLst/>
                <a:latin typeface="Times New Roman" panose="02020603050405020304" pitchFamily="18" charset="0"/>
                <a:ea typeface="宋体" panose="02010600030101010101" pitchFamily="2" charset="-122"/>
                <a:cs typeface="Times New Roman" panose="02020603050405020304" pitchFamily="18" charset="0"/>
              </a:rPr>
              <a:t>      8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 the symbol of light and enemy of darkness in Chinese culture. On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Qing</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ming, willow twigs and  </a:t>
            </a:r>
            <a:r>
              <a:rPr lang="en-US" altLang="zh-CN" sz="2400" u="sng" dirty="0">
                <a:effectLst/>
                <a:latin typeface="Times New Roman" panose="02020603050405020304" pitchFamily="18" charset="0"/>
                <a:ea typeface="宋体" panose="02010600030101010101" pitchFamily="2" charset="-122"/>
                <a:cs typeface="Times New Roman" panose="02020603050405020304" pitchFamily="18" charset="0"/>
              </a:rPr>
              <a:t>       9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 (branch) are hung in doorways to ward off the evil spirits. </a:t>
            </a:r>
            <a:r>
              <a:rPr lang="en-US" altLang="zh-CN" sz="2400" u="sng" dirty="0">
                <a:effectLst/>
                <a:latin typeface="Times New Roman" panose="02020603050405020304" pitchFamily="18" charset="0"/>
                <a:ea typeface="宋体" panose="02010600030101010101" pitchFamily="2" charset="-122"/>
                <a:cs typeface="Times New Roman" panose="02020603050405020304" pitchFamily="18" charset="0"/>
              </a:rPr>
              <a:t>      10   </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 , willow branches are also known as “ghost terror wood”.</a:t>
            </a:r>
            <a:endPar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1192387" y="92322"/>
            <a:ext cx="10473266" cy="523220"/>
          </a:xfrm>
          <a:prstGeom prst="rect">
            <a:avLst/>
          </a:prstGeom>
          <a:noFill/>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 The introduction of Qingming Festival---</a:t>
            </a:r>
            <a:r>
              <a:rPr lang="zh-CN" altLang="en-US" sz="2800" dirty="0">
                <a:solidFill>
                  <a:srgbClr val="FF0000"/>
                </a:solidFill>
                <a:latin typeface="Times New Roman" panose="02020603050405020304" pitchFamily="18" charset="0"/>
                <a:cs typeface="Times New Roman" panose="02020603050405020304" pitchFamily="18" charset="0"/>
              </a:rPr>
              <a:t>高考题型开发：语篇填空</a:t>
            </a:r>
            <a:endParaRPr lang="zh-CN" altLang="en-US" sz="2800" dirty="0">
              <a:solidFill>
                <a:srgbClr val="FF0000"/>
              </a:solidFill>
            </a:endParaRPr>
          </a:p>
        </p:txBody>
      </p:sp>
      <p:sp>
        <p:nvSpPr>
          <p:cNvPr id="6" name="文本框 5"/>
          <p:cNvSpPr txBox="1"/>
          <p:nvPr/>
        </p:nvSpPr>
        <p:spPr>
          <a:xfrm>
            <a:off x="2365020" y="1008376"/>
            <a:ext cx="185702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sacrificial</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4557887" y="2156526"/>
            <a:ext cx="185702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to clean</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7998175" y="2536341"/>
            <a:ext cx="185702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are taught</a:t>
            </a:r>
            <a:endParaRPr lang="zh-CN" altLang="en-US" sz="24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6414909" y="3249115"/>
            <a:ext cx="185702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which</a:t>
            </a:r>
            <a:endParaRPr lang="zh-CN" altLang="en-US" sz="24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10591798" y="3635376"/>
            <a:ext cx="1202269"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a:t>
            </a:r>
            <a:endParaRPr lang="zh-CN" altLang="en-US" sz="24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4164187" y="5046500"/>
            <a:ext cx="11063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as</a:t>
            </a:r>
            <a:endParaRPr lang="zh-CN" altLang="en-US" sz="24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5000977" y="5759274"/>
            <a:ext cx="185702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Therefore</a:t>
            </a:r>
            <a:endParaRPr lang="zh-CN" altLang="en-US" sz="24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6251220" y="1365005"/>
            <a:ext cx="1648178"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paying</a:t>
            </a:r>
            <a:endParaRPr lang="zh-CN" altLang="en-US" sz="24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6571542" y="3639390"/>
            <a:ext cx="185702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increases</a:t>
            </a:r>
            <a:endParaRPr lang="zh-CN" altLang="en-US" sz="24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6646332" y="5458697"/>
            <a:ext cx="185702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branches</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76866" y="131422"/>
            <a:ext cx="9838267" cy="523220"/>
          </a:xfrm>
          <a:prstGeom prst="rect">
            <a:avLst/>
          </a:prstGeom>
          <a:noFill/>
        </p:spPr>
        <p:txBody>
          <a:bodyPr wrap="square">
            <a:spAutoFit/>
          </a:bodyPr>
          <a:lstStyle/>
          <a:p>
            <a:r>
              <a:rPr lang="en-US" altLang="zh-CN" sz="2800" dirty="0">
                <a:solidFill>
                  <a:srgbClr val="FF0000"/>
                </a:solidFill>
                <a:latin typeface="Times New Roman" panose="02020603050405020304" pitchFamily="18" charset="0"/>
                <a:cs typeface="Times New Roman" panose="02020603050405020304" pitchFamily="18" charset="0"/>
              </a:rPr>
              <a:t>1. The origin of Qingming Festival---</a:t>
            </a:r>
            <a:r>
              <a:rPr lang="zh-CN" altLang="en-US" sz="2800" dirty="0">
                <a:solidFill>
                  <a:srgbClr val="FF0000"/>
                </a:solidFill>
                <a:latin typeface="Times New Roman" panose="02020603050405020304" pitchFamily="18" charset="0"/>
                <a:cs typeface="Times New Roman" panose="02020603050405020304" pitchFamily="18" charset="0"/>
              </a:rPr>
              <a:t>高考题型开发：语篇填空</a:t>
            </a:r>
            <a:endParaRPr lang="zh-CN" altLang="en-US" sz="2800" dirty="0">
              <a:solidFill>
                <a:srgbClr val="FF0000"/>
              </a:solidFill>
            </a:endParaRPr>
          </a:p>
        </p:txBody>
      </p:sp>
      <p:sp>
        <p:nvSpPr>
          <p:cNvPr id="5" name="文本框 4"/>
          <p:cNvSpPr txBox="1"/>
          <p:nvPr/>
        </p:nvSpPr>
        <p:spPr>
          <a:xfrm>
            <a:off x="666044" y="925576"/>
            <a:ext cx="11074400" cy="5632311"/>
          </a:xfrm>
          <a:prstGeom prst="rect">
            <a:avLst/>
          </a:prstGeom>
          <a:noFill/>
        </p:spPr>
        <p:txBody>
          <a:bodyPr wrap="square">
            <a:spAutoFit/>
          </a:bodyPr>
          <a:lstStyle/>
          <a:p>
            <a:r>
              <a:rPr lang="en-US" altLang="zh-CN" sz="2400" dirty="0">
                <a:latin typeface="Times New Roman" panose="02020603050405020304" pitchFamily="18" charset="0"/>
              </a:rPr>
              <a:t>       Tomb Sweeping Day also called Qingming Festival is not only a time  to remember the dead and the dearly departed, but also a period to honor and to pay respect  </a:t>
            </a:r>
            <a:r>
              <a:rPr lang="en-US" altLang="zh-CN" sz="2400" u="sng" dirty="0">
                <a:latin typeface="Times New Roman" panose="02020603050405020304" pitchFamily="18" charset="0"/>
              </a:rPr>
              <a:t>      1___ </a:t>
            </a:r>
            <a:r>
              <a:rPr lang="en-US" altLang="zh-CN" sz="2400" dirty="0">
                <a:latin typeface="Times New Roman" panose="02020603050405020304" pitchFamily="18" charset="0"/>
              </a:rPr>
              <a:t>their deceased ancestors and family members. </a:t>
            </a:r>
            <a:endParaRPr lang="en-US" altLang="zh-CN" sz="2400" dirty="0">
              <a:latin typeface="Times New Roman" panose="02020603050405020304" pitchFamily="18" charset="0"/>
            </a:endParaRPr>
          </a:p>
          <a:p>
            <a:r>
              <a:rPr lang="en-US" altLang="zh-CN" sz="2400" dirty="0">
                <a:latin typeface="Times New Roman" panose="02020603050405020304" pitchFamily="18" charset="0"/>
              </a:rPr>
              <a:t>       It has a long history,   </a:t>
            </a:r>
            <a:r>
              <a:rPr lang="en-US" altLang="zh-CN" sz="2400" u="sng" dirty="0">
                <a:latin typeface="Times New Roman" panose="02020603050405020304" pitchFamily="18" charset="0"/>
              </a:rPr>
              <a:t>      2      </a:t>
            </a:r>
            <a:r>
              <a:rPr lang="en-US" altLang="zh-CN" sz="2400" dirty="0">
                <a:latin typeface="Times New Roman" panose="02020603050405020304" pitchFamily="18" charset="0"/>
              </a:rPr>
              <a:t>   (originate) the funerals of emperors, generals and ministers in ancient times. The rituals(</a:t>
            </a:r>
            <a:r>
              <a:rPr lang="zh-CN" altLang="en-US" sz="2400" dirty="0">
                <a:latin typeface="Times New Roman" panose="02020603050405020304" pitchFamily="18" charset="0"/>
              </a:rPr>
              <a:t>仪式</a:t>
            </a:r>
            <a:r>
              <a:rPr lang="en-US" altLang="zh-CN" sz="2400" dirty="0">
                <a:latin typeface="Times New Roman" panose="02020603050405020304" pitchFamily="18" charset="0"/>
              </a:rPr>
              <a:t>) </a:t>
            </a:r>
            <a:r>
              <a:rPr lang="en-US" altLang="zh-CN" sz="2400" u="sng" dirty="0">
                <a:latin typeface="Times New Roman" panose="02020603050405020304" pitchFamily="18" charset="0"/>
              </a:rPr>
              <a:t>       3        </a:t>
            </a:r>
            <a:r>
              <a:rPr lang="en-US" altLang="zh-CN" sz="2400" dirty="0">
                <a:latin typeface="Times New Roman" panose="02020603050405020304" pitchFamily="18" charset="0"/>
              </a:rPr>
              <a:t> </a:t>
            </a:r>
            <a:r>
              <a:rPr lang="zh-CN" altLang="en-US" sz="2400" dirty="0">
                <a:latin typeface="Times New Roman" panose="02020603050405020304" pitchFamily="18" charset="0"/>
              </a:rPr>
              <a:t>（</a:t>
            </a:r>
            <a:r>
              <a:rPr lang="en-US" altLang="zh-CN" sz="2400" dirty="0">
                <a:latin typeface="Times New Roman" panose="02020603050405020304" pitchFamily="18" charset="0"/>
              </a:rPr>
              <a:t>perform</a:t>
            </a:r>
            <a:r>
              <a:rPr lang="zh-CN" altLang="en-US" sz="2400" dirty="0">
                <a:latin typeface="Times New Roman" panose="02020603050405020304" pitchFamily="18" charset="0"/>
              </a:rPr>
              <a:t>）</a:t>
            </a:r>
            <a:r>
              <a:rPr lang="en-US" altLang="zh-CN" sz="2400" dirty="0">
                <a:latin typeface="Times New Roman" panose="02020603050405020304" pitchFamily="18" charset="0"/>
              </a:rPr>
              <a:t>at these funerals later became popular among ordinary people. Over time, the tradition of offering sacrifices to the </a:t>
            </a:r>
            <a:r>
              <a:rPr lang="en-US" altLang="zh-CN" sz="2400" u="sng" dirty="0">
                <a:latin typeface="Times New Roman" panose="02020603050405020304" pitchFamily="18" charset="0"/>
              </a:rPr>
              <a:t>       4      </a:t>
            </a:r>
            <a:r>
              <a:rPr lang="en-US" altLang="zh-CN" sz="2400" dirty="0">
                <a:latin typeface="Times New Roman" panose="02020603050405020304" pitchFamily="18" charset="0"/>
              </a:rPr>
              <a:t>  (ancestor) and sweeping tombs </a:t>
            </a:r>
            <a:r>
              <a:rPr lang="en-US" altLang="zh-CN" sz="2400" u="sng" dirty="0">
                <a:latin typeface="Times New Roman" panose="02020603050405020304" pitchFamily="18" charset="0"/>
              </a:rPr>
              <a:t>       5      </a:t>
            </a:r>
            <a:r>
              <a:rPr lang="en-US" altLang="zh-CN" sz="2400" dirty="0">
                <a:latin typeface="Times New Roman" panose="02020603050405020304" pitchFamily="18" charset="0"/>
              </a:rPr>
              <a:t> (pass) down from generation to generation and evolved into a custom </a:t>
            </a:r>
            <a:r>
              <a:rPr lang="en-US" altLang="zh-CN" sz="2400" u="sng" dirty="0">
                <a:latin typeface="Times New Roman" panose="02020603050405020304" pitchFamily="18" charset="0"/>
              </a:rPr>
              <a:t>       6      </a:t>
            </a:r>
            <a:r>
              <a:rPr lang="en-US" altLang="zh-CN" sz="2400" dirty="0">
                <a:latin typeface="Times New Roman" panose="02020603050405020304" pitchFamily="18" charset="0"/>
              </a:rPr>
              <a:t> (wide) observed by the Chinese nation. This festival falls in early spring, on the 106th day after the winter solstice (</a:t>
            </a:r>
            <a:r>
              <a:rPr lang="zh-CN" altLang="en-US" sz="2400" dirty="0">
                <a:latin typeface="Times New Roman" panose="02020603050405020304" pitchFamily="18" charset="0"/>
              </a:rPr>
              <a:t>冬至</a:t>
            </a:r>
            <a:r>
              <a:rPr lang="en-US" altLang="zh-CN" sz="2400" dirty="0">
                <a:latin typeface="Times New Roman" panose="02020603050405020304" pitchFamily="18" charset="0"/>
              </a:rPr>
              <a:t>) . Because it carries forward the filial piety</a:t>
            </a:r>
            <a:r>
              <a:rPr lang="zh-CN" altLang="en-US" sz="2400" dirty="0">
                <a:latin typeface="Times New Roman" panose="02020603050405020304" pitchFamily="18" charset="0"/>
              </a:rPr>
              <a:t>（孝顺）</a:t>
            </a:r>
            <a:r>
              <a:rPr lang="en-US" altLang="zh-CN" sz="2400" dirty="0">
                <a:latin typeface="Times New Roman" panose="02020603050405020304" pitchFamily="18" charset="0"/>
              </a:rPr>
              <a:t>, Qing Ming is a major Chinese festival.      </a:t>
            </a:r>
            <a:endParaRPr lang="en-US" altLang="zh-CN" sz="2400" dirty="0">
              <a:latin typeface="Times New Roman" panose="02020603050405020304" pitchFamily="18" charset="0"/>
            </a:endParaRPr>
          </a:p>
          <a:p>
            <a:r>
              <a:rPr lang="en-US" altLang="zh-CN" sz="2400" dirty="0">
                <a:latin typeface="Times New Roman" panose="02020603050405020304" pitchFamily="18" charset="0"/>
              </a:rPr>
              <a:t>       Tomb-sweeping day is also  </a:t>
            </a:r>
            <a:r>
              <a:rPr lang="en-US" altLang="zh-CN" sz="2400" u="sng" dirty="0">
                <a:latin typeface="Times New Roman" panose="02020603050405020304" pitchFamily="18" charset="0"/>
              </a:rPr>
              <a:t>      7     </a:t>
            </a:r>
            <a:r>
              <a:rPr lang="en-US" altLang="zh-CN" sz="2400" dirty="0">
                <a:latin typeface="Times New Roman" panose="02020603050405020304" pitchFamily="18" charset="0"/>
              </a:rPr>
              <a:t>  happy festival for people  to get close to nature,</a:t>
            </a:r>
            <a:endParaRPr lang="en-US" altLang="zh-CN" sz="2400" dirty="0">
              <a:latin typeface="Times New Roman" panose="02020603050405020304" pitchFamily="18" charset="0"/>
            </a:endParaRPr>
          </a:p>
          <a:p>
            <a:r>
              <a:rPr lang="en-US" altLang="zh-CN" sz="2400" dirty="0">
                <a:latin typeface="Times New Roman" panose="02020603050405020304" pitchFamily="18" charset="0"/>
              </a:rPr>
              <a:t> </a:t>
            </a:r>
            <a:r>
              <a:rPr lang="en-US" altLang="zh-CN" sz="2400" u="sng" dirty="0">
                <a:latin typeface="Times New Roman" panose="02020603050405020304" pitchFamily="18" charset="0"/>
              </a:rPr>
              <a:t>         8      </a:t>
            </a:r>
            <a:r>
              <a:rPr lang="en-US" altLang="zh-CN" sz="2400" dirty="0">
                <a:latin typeface="Times New Roman" panose="02020603050405020304" pitchFamily="18" charset="0"/>
              </a:rPr>
              <a:t> ( go) hiking and enjoy the fun of spring. With the  </a:t>
            </a:r>
            <a:r>
              <a:rPr lang="en-US" altLang="zh-CN" sz="2400" u="sng" dirty="0">
                <a:latin typeface="Times New Roman" panose="02020603050405020304" pitchFamily="18" charset="0"/>
              </a:rPr>
              <a:t>      9       </a:t>
            </a:r>
            <a:r>
              <a:rPr lang="en-US" altLang="zh-CN" sz="2400" dirty="0">
                <a:latin typeface="Times New Roman" panose="02020603050405020304" pitchFamily="18" charset="0"/>
              </a:rPr>
              <a:t> (history) development, the Qingming festival combines a variety of folk customs  </a:t>
            </a:r>
            <a:r>
              <a:rPr lang="en-US" altLang="zh-CN" sz="2400" u="sng" dirty="0">
                <a:latin typeface="Times New Roman" panose="02020603050405020304" pitchFamily="18" charset="0"/>
              </a:rPr>
              <a:t>     10    </a:t>
            </a:r>
            <a:r>
              <a:rPr lang="en-US" altLang="zh-CN" sz="2400" dirty="0">
                <a:latin typeface="Times New Roman" panose="02020603050405020304" pitchFamily="18" charset="0"/>
              </a:rPr>
              <a:t> one, with extremely rich cultural connotation(</a:t>
            </a:r>
            <a:r>
              <a:rPr lang="zh-CN" altLang="en-US" sz="2400" b="0" i="0" dirty="0">
                <a:solidFill>
                  <a:srgbClr val="333333"/>
                </a:solidFill>
                <a:effectLst/>
                <a:latin typeface="微软雅黑" panose="020B0503020204020204" pitchFamily="34" charset="-122"/>
                <a:ea typeface="微软雅黑" panose="020B0503020204020204" pitchFamily="34" charset="-122"/>
              </a:rPr>
              <a:t>涵义</a:t>
            </a:r>
            <a:r>
              <a:rPr lang="en-US" altLang="zh-CN" sz="2400" dirty="0">
                <a:latin typeface="Times New Roman" panose="02020603050405020304" pitchFamily="18" charset="0"/>
              </a:rPr>
              <a:t>).</a:t>
            </a:r>
            <a:endParaRPr lang="zh-CN" altLang="en-US" sz="2400" dirty="0"/>
          </a:p>
        </p:txBody>
      </p:sp>
      <p:sp>
        <p:nvSpPr>
          <p:cNvPr id="7" name="文本框 6"/>
          <p:cNvSpPr txBox="1"/>
          <p:nvPr/>
        </p:nvSpPr>
        <p:spPr>
          <a:xfrm>
            <a:off x="10318044" y="1267893"/>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to</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3500259" y="1940172"/>
            <a:ext cx="189089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originating</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6049435" y="2360215"/>
            <a:ext cx="2112433"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performed </a:t>
            </a:r>
            <a:endParaRPr lang="zh-CN" altLang="en-US" sz="24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7025922" y="3515500"/>
            <a:ext cx="172720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widely</a:t>
            </a:r>
            <a:endParaRPr lang="zh-CN" altLang="en-US" sz="24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8161868" y="5225388"/>
            <a:ext cx="172720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historical</a:t>
            </a:r>
            <a:endParaRPr lang="zh-CN" altLang="en-US" sz="24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9407522" y="5627795"/>
            <a:ext cx="1364543"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into</a:t>
            </a:r>
            <a:endParaRPr lang="zh-CN" altLang="en-US" sz="24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4709758" y="4831190"/>
            <a:ext cx="975078"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a:t>
            </a:r>
            <a:endParaRPr lang="zh-CN" altLang="en-US" sz="24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2503660" y="3096580"/>
            <a:ext cx="1993197"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ancestors</a:t>
            </a:r>
            <a:endParaRPr lang="zh-CN" altLang="en-US" sz="24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7680322" y="3021161"/>
            <a:ext cx="1727200"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was passed</a:t>
            </a:r>
            <a:endParaRPr lang="zh-CN" altLang="en-US" sz="2400" dirty="0">
              <a:latin typeface="Times New Roman" panose="02020603050405020304" pitchFamily="18" charset="0"/>
              <a:cs typeface="Times New Roman" panose="02020603050405020304" pitchFamily="18" charset="0"/>
            </a:endParaRPr>
          </a:p>
        </p:txBody>
      </p:sp>
      <p:sp>
        <p:nvSpPr>
          <p:cNvPr id="17" name="文本框 16"/>
          <p:cNvSpPr txBox="1"/>
          <p:nvPr/>
        </p:nvSpPr>
        <p:spPr>
          <a:xfrm>
            <a:off x="868183" y="5292855"/>
            <a:ext cx="1364543"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go</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a:stretch>
            <a:fillRect/>
          </a:stretch>
        </p:blipFill>
        <p:spPr>
          <a:xfrm>
            <a:off x="8082844" y="1512712"/>
            <a:ext cx="3962400" cy="4425244"/>
          </a:xfrm>
          <a:prstGeom prst="rect">
            <a:avLst/>
          </a:prstGeom>
        </p:spPr>
      </p:pic>
      <p:sp>
        <p:nvSpPr>
          <p:cNvPr id="6" name="文本框 5"/>
          <p:cNvSpPr txBox="1"/>
          <p:nvPr/>
        </p:nvSpPr>
        <p:spPr>
          <a:xfrm>
            <a:off x="2602089" y="340268"/>
            <a:ext cx="6175022" cy="523220"/>
          </a:xfrm>
          <a:prstGeom prst="rect">
            <a:avLst/>
          </a:prstGeom>
          <a:noFill/>
        </p:spPr>
        <p:txBody>
          <a:bodyPr wrap="square">
            <a:spAutoFit/>
          </a:bodyPr>
          <a:lstStyle/>
          <a:p>
            <a:pPr algn="ctr"/>
            <a:r>
              <a:rPr lang="en-US" altLang="zh-CN" sz="2800" dirty="0">
                <a:solidFill>
                  <a:srgbClr val="FF0000"/>
                </a:solidFill>
                <a:latin typeface="宋体" panose="02010600030101010101" pitchFamily="2" charset="-122"/>
                <a:ea typeface="宋体" panose="02010600030101010101" pitchFamily="2" charset="-122"/>
              </a:rPr>
              <a:t>2.</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The legend of  Qingming Festival</a:t>
            </a:r>
            <a:endParaRPr lang="zh-CN" altLang="en-US" sz="2800" dirty="0"/>
          </a:p>
        </p:txBody>
      </p:sp>
      <p:pic>
        <p:nvPicPr>
          <p:cNvPr id="10" name="图片 9"/>
          <p:cNvPicPr>
            <a:picLocks noChangeAspect="1"/>
          </p:cNvPicPr>
          <p:nvPr/>
        </p:nvPicPr>
        <p:blipFill>
          <a:blip r:embed="rId2"/>
          <a:stretch>
            <a:fillRect/>
          </a:stretch>
        </p:blipFill>
        <p:spPr>
          <a:xfrm>
            <a:off x="4696178" y="1512712"/>
            <a:ext cx="3386665" cy="4425244"/>
          </a:xfrm>
          <a:prstGeom prst="rect">
            <a:avLst/>
          </a:prstGeom>
        </p:spPr>
      </p:pic>
      <p:pic>
        <p:nvPicPr>
          <p:cNvPr id="12" name="图片 11"/>
          <p:cNvPicPr>
            <a:picLocks noChangeAspect="1"/>
          </p:cNvPicPr>
          <p:nvPr/>
        </p:nvPicPr>
        <p:blipFill>
          <a:blip r:embed="rId3"/>
          <a:stretch>
            <a:fillRect/>
          </a:stretch>
        </p:blipFill>
        <p:spPr>
          <a:xfrm>
            <a:off x="270933" y="1512712"/>
            <a:ext cx="4333277" cy="4515556"/>
          </a:xfrm>
          <a:prstGeom prst="rect">
            <a:avLst/>
          </a:prstGeom>
        </p:spPr>
      </p:pic>
      <p:sp>
        <p:nvSpPr>
          <p:cNvPr id="13" name="文本框 12"/>
          <p:cNvSpPr txBox="1"/>
          <p:nvPr/>
        </p:nvSpPr>
        <p:spPr>
          <a:xfrm>
            <a:off x="5638800" y="2974622"/>
            <a:ext cx="914400" cy="914400"/>
          </a:xfrm>
          <a:prstGeom prst="rect">
            <a:avLst/>
          </a:prstGeom>
          <a:noFill/>
        </p:spPr>
        <p:txBody>
          <a:bodyPr wrap="square" rtlCol="0">
            <a:spAutoFit/>
          </a:bodyPr>
          <a:lstStyle/>
          <a:p>
            <a:endParaRPr lang="zh-CN" altLang="en-US" dirty="0"/>
          </a:p>
        </p:txBody>
      </p:sp>
      <p:sp>
        <p:nvSpPr>
          <p:cNvPr id="14" name="文本框 13"/>
          <p:cNvSpPr txBox="1"/>
          <p:nvPr/>
        </p:nvSpPr>
        <p:spPr>
          <a:xfrm>
            <a:off x="958727" y="6150211"/>
            <a:ext cx="2415822" cy="461665"/>
          </a:xfrm>
          <a:prstGeom prst="rect">
            <a:avLst/>
          </a:prstGeom>
          <a:noFill/>
        </p:spPr>
        <p:txBody>
          <a:bodyPr wrap="square" rtlCol="0">
            <a:spAutoFit/>
          </a:bodyPr>
          <a:lstStyle/>
          <a:p>
            <a:pPr algn="ctr"/>
            <a:r>
              <a:rPr lang="zh-CN" altLang="en-US" sz="2400" dirty="0">
                <a:solidFill>
                  <a:srgbClr val="FF0000"/>
                </a:solidFill>
                <a:latin typeface="宋体" panose="02010600030101010101" pitchFamily="2" charset="-122"/>
                <a:ea typeface="宋体" panose="02010600030101010101" pitchFamily="2" charset="-122"/>
              </a:rPr>
              <a:t>介子推和重耳</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15" name="文本框 14"/>
          <p:cNvSpPr txBox="1"/>
          <p:nvPr/>
        </p:nvSpPr>
        <p:spPr>
          <a:xfrm>
            <a:off x="4888089" y="6106348"/>
            <a:ext cx="2415822" cy="461665"/>
          </a:xfrm>
          <a:prstGeom prst="rect">
            <a:avLst/>
          </a:prstGeom>
          <a:noFill/>
        </p:spPr>
        <p:txBody>
          <a:bodyPr wrap="square" rtlCol="0">
            <a:spAutoFit/>
          </a:bodyPr>
          <a:lstStyle/>
          <a:p>
            <a:pPr algn="ctr"/>
            <a:r>
              <a:rPr lang="zh-CN" altLang="en-US" sz="2400" dirty="0">
                <a:solidFill>
                  <a:srgbClr val="FF0000"/>
                </a:solidFill>
                <a:latin typeface="宋体" panose="02010600030101010101" pitchFamily="2" charset="-122"/>
                <a:ea typeface="宋体" panose="02010600030101010101" pitchFamily="2" charset="-122"/>
              </a:rPr>
              <a:t>介子推</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16" name="文本框 15"/>
          <p:cNvSpPr txBox="1"/>
          <p:nvPr/>
        </p:nvSpPr>
        <p:spPr>
          <a:xfrm>
            <a:off x="8957733" y="6105407"/>
            <a:ext cx="2415822" cy="461665"/>
          </a:xfrm>
          <a:prstGeom prst="rect">
            <a:avLst/>
          </a:prstGeom>
          <a:noFill/>
        </p:spPr>
        <p:txBody>
          <a:bodyPr wrap="square" rtlCol="0">
            <a:spAutoFit/>
          </a:bodyPr>
          <a:lstStyle/>
          <a:p>
            <a:pPr algn="ctr"/>
            <a:r>
              <a:rPr lang="zh-CN" altLang="en-US" sz="2400" dirty="0">
                <a:solidFill>
                  <a:srgbClr val="FF0000"/>
                </a:solidFill>
                <a:latin typeface="宋体" panose="02010600030101010101" pitchFamily="2" charset="-122"/>
                <a:ea typeface="宋体" panose="02010600030101010101" pitchFamily="2" charset="-122"/>
              </a:rPr>
              <a:t>介子推背母</a:t>
            </a:r>
            <a:endParaRPr lang="zh-CN" altLang="en-US" sz="2400" dirty="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a:stretch>
            <a:fillRect/>
          </a:stretch>
        </p:blipFill>
        <p:spPr>
          <a:xfrm>
            <a:off x="0" y="0"/>
            <a:ext cx="12192000" cy="6858000"/>
          </a:xfrm>
          <a:prstGeom prst="rect">
            <a:avLst/>
          </a:prstGeom>
        </p:spPr>
      </p:pic>
      <p:pic>
        <p:nvPicPr>
          <p:cNvPr id="4" name="媒体2">
            <a:hlinkClick r:id="" action="ppaction://media"/>
          </p:cNvPr>
          <p:cNvPicPr>
            <a:picLocks noChangeAspect="1"/>
          </p:cNvPicPr>
          <p:nvPr>
            <a:videoFile r:link="rId2"/>
            <p:extLst>
              <p:ext uri="{DAA4B4D4-6D71-4841-9C94-3DE7FCFB9230}">
                <p14:media xmlns:p14="http://schemas.microsoft.com/office/powerpoint/2010/main" r:link="rId3"/>
              </p:ext>
            </p:extLst>
          </p:nvPr>
        </p:nvPicPr>
        <p:blipFill>
          <a:blip r:embed="rId4"/>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0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8890" y="118536"/>
            <a:ext cx="10509955" cy="523220"/>
          </a:xfrm>
          <a:prstGeom prst="rect">
            <a:avLst/>
          </a:prstGeom>
          <a:noFill/>
        </p:spPr>
        <p:txBody>
          <a:bodyPr wrap="square" rtlCol="0">
            <a:spAutoFit/>
          </a:bodyPr>
          <a:lstStyle/>
          <a:p>
            <a:r>
              <a:rPr lang="en-US" altLang="zh-CN" sz="2800" dirty="0">
                <a:solidFill>
                  <a:srgbClr val="FF0000"/>
                </a:solidFill>
                <a:latin typeface="宋体" panose="02010600030101010101" pitchFamily="2" charset="-122"/>
                <a:ea typeface="宋体" panose="02010600030101010101" pitchFamily="2" charset="-122"/>
              </a:rPr>
              <a:t>2.</a:t>
            </a:r>
            <a:r>
              <a:rPr kumimoji="0" lang="en-US" altLang="zh-CN" sz="28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The legend of  Qingming Festival</a:t>
            </a:r>
            <a:r>
              <a:rPr lang="zh-CN" altLang="en-US" sz="2800" dirty="0">
                <a:solidFill>
                  <a:srgbClr val="FF0000"/>
                </a:solidFill>
                <a:latin typeface="宋体" panose="02010600030101010101" pitchFamily="2" charset="-122"/>
                <a:ea typeface="宋体" panose="02010600030101010101" pitchFamily="2" charset="-122"/>
              </a:rPr>
              <a:t> </a:t>
            </a:r>
            <a:r>
              <a:rPr lang="en-US" altLang="zh-CN" sz="2800" dirty="0">
                <a:solidFill>
                  <a:srgbClr val="FF0000"/>
                </a:solidFill>
                <a:latin typeface="宋体" panose="02010600030101010101" pitchFamily="2" charset="-122"/>
                <a:ea typeface="宋体" panose="02010600030101010101" pitchFamily="2" charset="-122"/>
              </a:rPr>
              <a:t>---</a:t>
            </a:r>
            <a:r>
              <a:rPr lang="zh-CN" altLang="en-US" sz="2800" dirty="0">
                <a:solidFill>
                  <a:srgbClr val="FF0000"/>
                </a:solidFill>
                <a:latin typeface="宋体" panose="02010600030101010101" pitchFamily="2" charset="-122"/>
                <a:ea typeface="宋体" panose="02010600030101010101" pitchFamily="2" charset="-122"/>
              </a:rPr>
              <a:t>高考题型开发：七选五</a:t>
            </a:r>
            <a:endParaRPr lang="zh-CN" altLang="en-US" sz="2800" dirty="0">
              <a:solidFill>
                <a:srgbClr val="FF0000"/>
              </a:solidFill>
              <a:latin typeface="宋体" panose="02010600030101010101" pitchFamily="2" charset="-122"/>
              <a:ea typeface="宋体" panose="02010600030101010101" pitchFamily="2" charset="-122"/>
            </a:endParaRPr>
          </a:p>
        </p:txBody>
      </p:sp>
      <p:sp>
        <p:nvSpPr>
          <p:cNvPr id="6" name="文本框 5"/>
          <p:cNvSpPr txBox="1"/>
          <p:nvPr/>
        </p:nvSpPr>
        <p:spPr>
          <a:xfrm>
            <a:off x="598311" y="886856"/>
            <a:ext cx="10995378" cy="6001643"/>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      Qingming Festival is a time to remember the dead and the dearly departed. </a:t>
            </a:r>
            <a:r>
              <a:rPr lang="en-US" altLang="zh-CN" sz="2400" u="sng" dirty="0">
                <a:latin typeface="Times New Roman" panose="02020603050405020304" pitchFamily="18" charset="0"/>
                <a:cs typeface="Times New Roman" panose="02020603050405020304" pitchFamily="18" charset="0"/>
              </a:rPr>
              <a:t>     1__            </a:t>
            </a:r>
            <a:endParaRPr lang="en-US" altLang="zh-CN" sz="2400" u="sng"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It is an occasion for the whole family to leave the home and to sweep the graves of their forebears (</a:t>
            </a:r>
            <a:r>
              <a:rPr lang="zh-CN" altLang="en-US" sz="2400" dirty="0">
                <a:latin typeface="Times New Roman" panose="02020603050405020304" pitchFamily="18" charset="0"/>
                <a:cs typeface="Times New Roman" panose="02020603050405020304" pitchFamily="18" charset="0"/>
              </a:rPr>
              <a:t>祖先</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u="sng" dirty="0">
                <a:latin typeface="Times New Roman" panose="02020603050405020304" pitchFamily="18" charset="0"/>
                <a:cs typeface="Times New Roman" panose="02020603050405020304" pitchFamily="18" charset="0"/>
              </a:rPr>
              <a:t>      2     </a:t>
            </a:r>
            <a:r>
              <a:rPr lang="en-US" altLang="zh-CN" sz="2400" dirty="0">
                <a:latin typeface="Times New Roman" panose="02020603050405020304" pitchFamily="18" charset="0"/>
                <a:cs typeface="Times New Roman" panose="02020603050405020304" pitchFamily="18" charset="0"/>
              </a:rPr>
              <a:t> There’s a legend that </a:t>
            </a:r>
            <a:r>
              <a:rPr lang="en-US" altLang="zh-CN" sz="2400" dirty="0" err="1">
                <a:latin typeface="Times New Roman" panose="02020603050405020304" pitchFamily="18" charset="0"/>
                <a:cs typeface="Times New Roman" panose="02020603050405020304" pitchFamily="18" charset="0"/>
              </a:rPr>
              <a:t>Jie</a:t>
            </a:r>
            <a:r>
              <a:rPr lang="en-US" altLang="zh-CN" sz="2400" dirty="0">
                <a:latin typeface="Times New Roman" panose="02020603050405020304" pitchFamily="18" charset="0"/>
                <a:cs typeface="Times New Roman" panose="02020603050405020304" pitchFamily="18" charset="0"/>
              </a:rPr>
              <a:t> saved his starving lord’s life by serving a piece of his own leg. When the lord succeed in becoming the ruler of a small principality, he invited his faithful follower to join him. </a:t>
            </a:r>
            <a:r>
              <a:rPr lang="en-US" altLang="zh-CN" sz="2400" u="sng" dirty="0">
                <a:latin typeface="Times New Roman" panose="02020603050405020304" pitchFamily="18" charset="0"/>
                <a:cs typeface="Times New Roman" panose="02020603050405020304" pitchFamily="18" charset="0"/>
              </a:rPr>
              <a:t>      3       </a:t>
            </a:r>
            <a:r>
              <a:rPr lang="en-US" altLang="zh-CN" sz="2400" dirty="0">
                <a:latin typeface="Times New Roman" panose="02020603050405020304" pitchFamily="18" charset="0"/>
                <a:cs typeface="Times New Roman" panose="02020603050405020304" pitchFamily="18" charset="0"/>
              </a:rPr>
              <a:t> Believing that he could force </a:t>
            </a:r>
            <a:r>
              <a:rPr lang="en-US" altLang="zh-CN" sz="2400" dirty="0" err="1">
                <a:latin typeface="Times New Roman" panose="02020603050405020304" pitchFamily="18" charset="0"/>
                <a:cs typeface="Times New Roman" panose="02020603050405020304" pitchFamily="18" charset="0"/>
              </a:rPr>
              <a:t>Jie</a:t>
            </a:r>
            <a:r>
              <a:rPr lang="en-US" altLang="zh-CN" sz="2400" dirty="0">
                <a:latin typeface="Times New Roman" panose="02020603050405020304" pitchFamily="18" charset="0"/>
                <a:cs typeface="Times New Roman" panose="02020603050405020304" pitchFamily="18" charset="0"/>
              </a:rPr>
              <a:t> out by burning the mountain, the lord ordered his men to set the forest on fire. To his consternation(</a:t>
            </a:r>
            <a:r>
              <a:rPr lang="zh-CN" altLang="en-US" sz="2400" b="0" i="0" dirty="0">
                <a:solidFill>
                  <a:srgbClr val="333333"/>
                </a:solidFill>
                <a:effectLst/>
                <a:latin typeface="仿宋" panose="02010609060101010101" pitchFamily="49" charset="-122"/>
                <a:ea typeface="仿宋" panose="02010609060101010101" pitchFamily="49" charset="-122"/>
              </a:rPr>
              <a:t>惊愕</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Jie</a:t>
            </a:r>
            <a:r>
              <a:rPr lang="en-US" altLang="zh-CN" sz="2400" dirty="0">
                <a:latin typeface="Times New Roman" panose="02020603050405020304" pitchFamily="18" charset="0"/>
                <a:cs typeface="Times New Roman" panose="02020603050405020304" pitchFamily="18" charset="0"/>
              </a:rPr>
              <a:t> chose to remain where he was and was burnt to death. To commemorate </a:t>
            </a:r>
            <a:r>
              <a:rPr lang="en-US" altLang="zh-CN" sz="2400" dirty="0" err="1">
                <a:latin typeface="Times New Roman" panose="02020603050405020304" pitchFamily="18" charset="0"/>
                <a:cs typeface="Times New Roman" panose="02020603050405020304" pitchFamily="18" charset="0"/>
              </a:rPr>
              <a:t>Jie</a:t>
            </a:r>
            <a:r>
              <a:rPr lang="en-US" altLang="zh-CN" sz="2400" dirty="0">
                <a:latin typeface="Times New Roman" panose="02020603050405020304" pitchFamily="18" charset="0"/>
                <a:cs typeface="Times New Roman" panose="02020603050405020304" pitchFamily="18" charset="0"/>
              </a:rPr>
              <a:t>, the lord ordered all fires in every home to be put out on the anniversary of </a:t>
            </a:r>
            <a:r>
              <a:rPr lang="en-US" altLang="zh-CN" sz="2400" dirty="0" err="1">
                <a:latin typeface="Times New Roman" panose="02020603050405020304" pitchFamily="18" charset="0"/>
                <a:cs typeface="Times New Roman" panose="02020603050405020304" pitchFamily="18" charset="0"/>
              </a:rPr>
              <a:t>Jie's</a:t>
            </a:r>
            <a:r>
              <a:rPr lang="en-US" altLang="zh-CN" sz="2400" dirty="0">
                <a:latin typeface="Times New Roman" panose="02020603050405020304" pitchFamily="18" charset="0"/>
                <a:cs typeface="Times New Roman" panose="02020603050405020304" pitchFamily="18" charset="0"/>
              </a:rPr>
              <a:t> death.  </a:t>
            </a:r>
            <a:r>
              <a:rPr lang="en-US" altLang="zh-CN" sz="2400" u="sng" dirty="0">
                <a:latin typeface="Times New Roman" panose="02020603050405020304" pitchFamily="18" charset="0"/>
                <a:cs typeface="Times New Roman" panose="02020603050405020304" pitchFamily="18" charset="0"/>
              </a:rPr>
              <a:t>      4___   </a:t>
            </a:r>
            <a:endParaRPr lang="en-US" altLang="zh-CN" sz="2400" u="sng"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The “ cold food ” festival occurs on the eve of Qing Ming and is often considered as part of Qing Ming festival. </a:t>
            </a:r>
            <a:r>
              <a:rPr lang="en-US" altLang="zh-CN" sz="2400" u="sng" dirty="0">
                <a:latin typeface="Times New Roman" panose="02020603050405020304" pitchFamily="18" charset="0"/>
                <a:cs typeface="Times New Roman" panose="02020603050405020304" pitchFamily="18" charset="0"/>
              </a:rPr>
              <a:t>       5         </a:t>
            </a:r>
            <a:r>
              <a:rPr lang="en-US" altLang="zh-CN" sz="2400" dirty="0">
                <a:latin typeface="Times New Roman" panose="02020603050405020304" pitchFamily="18" charset="0"/>
                <a:cs typeface="Times New Roman" panose="02020603050405020304" pitchFamily="18" charset="0"/>
              </a:rPr>
              <a:t>Whatever practice is observed, the basic observation of Qing Ming is to remember one’s elders by making a special effort to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visit their graves, ashes or ancestral tablets. To make the visit even more meaningful, some time should be spent to remind the younger members of the family of  the lives </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0306755" y="886856"/>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D</a:t>
            </a:r>
            <a:endParaRPr lang="zh-CN" altLang="en-US"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843845" y="1916014"/>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G</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5573889" y="2661080"/>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C</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3869268" y="4121646"/>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E</a:t>
            </a:r>
            <a:endParaRPr lang="zh-CN" altLang="en-US" sz="24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4049889" y="4835401"/>
            <a:ext cx="1207912" cy="461665"/>
          </a:xfrm>
          <a:prstGeom prst="rect">
            <a:avLst/>
          </a:prstGeom>
          <a:solidFill>
            <a:srgbClr val="FFC000"/>
          </a:solid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B</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tags/tag1.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17046</Words>
  <Application>WPS 演示</Application>
  <PresentationFormat>宽屏</PresentationFormat>
  <Paragraphs>344</Paragraphs>
  <Slides>29</Slides>
  <Notes>0</Notes>
  <HiddenSlides>0</HiddenSlides>
  <MMClips>3</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29</vt:i4>
      </vt:variant>
    </vt:vector>
  </HeadingPairs>
  <TitlesOfParts>
    <vt:vector size="50" baseType="lpstr">
      <vt:lpstr>Arial</vt:lpstr>
      <vt:lpstr>宋体</vt:lpstr>
      <vt:lpstr>Wingdings</vt:lpstr>
      <vt:lpstr>Times New Roman</vt:lpstr>
      <vt:lpstr>HelveticaNeue</vt:lpstr>
      <vt:lpstr>NumberOnly</vt:lpstr>
      <vt:lpstr>华文新魏</vt:lpstr>
      <vt:lpstr>微软雅黑</vt:lpstr>
      <vt:lpstr>经典繁角隶</vt:lpstr>
      <vt:lpstr>隶书</vt:lpstr>
      <vt:lpstr>字魂73号-江南手书</vt:lpstr>
      <vt:lpstr>等线</vt:lpstr>
      <vt:lpstr>仿宋</vt:lpstr>
      <vt:lpstr>Arial Unicode MS</vt:lpstr>
      <vt:lpstr>等线 Light</vt:lpstr>
      <vt:lpstr>Calibri</vt:lpstr>
      <vt:lpstr>PingFang SC</vt:lpstr>
      <vt:lpstr>Shit Happens</vt:lpstr>
      <vt:lpstr>华文琥珀</vt:lpstr>
      <vt:lpstr>文悦古体仿宋 (非商业用途)</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郭 合英</dc:creator>
  <cp:lastModifiedBy>南山有谷堆</cp:lastModifiedBy>
  <cp:revision>433</cp:revision>
  <dcterms:created xsi:type="dcterms:W3CDTF">2021-02-25T09:28:00Z</dcterms:created>
  <dcterms:modified xsi:type="dcterms:W3CDTF">2021-04-01T03:44:12Z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