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60" r:id="rId4"/>
    <p:sldId id="257" r:id="rId5"/>
    <p:sldId id="304" r:id="rId7"/>
    <p:sldId id="259" r:id="rId8"/>
    <p:sldId id="464" r:id="rId9"/>
    <p:sldId id="612" r:id="rId10"/>
    <p:sldId id="614" r:id="rId11"/>
    <p:sldId id="649" r:id="rId12"/>
    <p:sldId id="580" r:id="rId13"/>
    <p:sldId id="522" r:id="rId14"/>
    <p:sldId id="417" r:id="rId15"/>
    <p:sldId id="272" r:id="rId16"/>
    <p:sldId id="552" r:id="rId17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DF6"/>
    <a:srgbClr val="1D41D5"/>
    <a:srgbClr val="1E2FB0"/>
    <a:srgbClr val="3C9285"/>
    <a:srgbClr val="3D9182"/>
    <a:srgbClr val="42A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744" y="-90"/>
      </p:cViewPr>
      <p:guideLst>
        <p:guide orient="horz" pos="2152"/>
        <p:guide pos="39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r>
              <a:rPr lang="en-US" altLang="zh-CN"/>
              <a:t>we can say FRT for short</a:t>
            </a:r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19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r>
              <a:rPr lang="en-US" altLang="zh-CN"/>
              <a:t>we can see FRT is so useful that it has been applied many fields in our daily life.     invade our privacy</a:t>
            </a:r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24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r>
              <a:rPr lang="en-US" altLang="zh-CN"/>
              <a:t>let's read the article to see what the atuthor wrote about and how did he wrote.</a:t>
            </a:r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29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r>
              <a:rPr lang="en-US" altLang="zh-CN"/>
              <a:t>PLEASE</a:t>
            </a:r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741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r>
              <a:rPr lang="en-US" altLang="zh-CN"/>
              <a:t>move part of your body to the side     situation in which someone tries to find out details about another person's private affairs in a way that is upsetting and often illegal   affect sth in an unpleasant or annoying way</a:t>
            </a:r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1800" y="2008188"/>
            <a:ext cx="8534400" cy="4060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1379219" y="846454"/>
            <a:ext cx="9178926" cy="82993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 fontAlgn="base"/>
            <a:r>
              <a:rPr lang="en-US" sz="4800" b="1" strike="noStrike" kern="1200" baseline="0" noProof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Facial-Recognition Technology</a:t>
            </a:r>
            <a:endParaRPr lang="en-US" altLang="en-US" sz="4800" b="1" strike="noStrike" kern="1200" baseline="0" noProof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副标题 9"/>
          <p:cNvSpPr>
            <a:spLocks noGrp="1"/>
          </p:cNvSpPr>
          <p:nvPr>
            <p:ph type="subTitle" idx="1"/>
          </p:nvPr>
        </p:nvSpPr>
        <p:spPr/>
        <p:txBody>
          <a:bodyPr anchor="t"/>
          <a:lstStyle/>
          <a:p>
            <a:pPr defTabSz="914400"/>
            <a:endParaRPr lang="zh-CN" altLang="en-US" kern="1200" baseline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80000">
            <a:off x="7461250" y="3054350"/>
            <a:ext cx="4314825" cy="3548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文本框 18"/>
          <p:cNvSpPr txBox="1"/>
          <p:nvPr/>
        </p:nvSpPr>
        <p:spPr>
          <a:xfrm>
            <a:off x="7750175" y="3556000"/>
            <a:ext cx="3735388" cy="20145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500">
                <a:latin typeface="Arial" panose="020B0604020202020204" pitchFamily="34" charset="0"/>
                <a:ea typeface="宋体" panose="02010600030101010101" pitchFamily="2" charset="-122"/>
              </a:rPr>
              <a:t>You can find the logical relations between sentences through words like </a:t>
            </a:r>
            <a:r>
              <a:rPr lang="en-US" altLang="zh-CN" sz="2500" i="1">
                <a:solidFill>
                  <a:srgbClr val="080DF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for example, another, in the meantime</a:t>
            </a:r>
            <a:r>
              <a:rPr lang="en-US" altLang="zh-CN" sz="2500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zh-CN" sz="25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6387" name="图片 1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88" y="788988"/>
            <a:ext cx="11985625" cy="5697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文本框 11"/>
          <p:cNvSpPr txBox="1"/>
          <p:nvPr/>
        </p:nvSpPr>
        <p:spPr>
          <a:xfrm>
            <a:off x="255588" y="180975"/>
            <a:ext cx="11657012" cy="490538"/>
          </a:xfrm>
          <a:prstGeom prst="rect">
            <a:avLst/>
          </a:prstGeom>
          <a:solidFill>
            <a:srgbClr val="F2F2F2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600">
                <a:latin typeface="Arial" panose="020B0604020202020204" pitchFamily="34" charset="0"/>
                <a:ea typeface="宋体" panose="02010600030101010101" pitchFamily="2" charset="-122"/>
              </a:rPr>
              <a:t>Work in groups and finish both </a:t>
            </a:r>
            <a:r>
              <a:rPr lang="en-US" altLang="zh-CN" sz="2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the mindmap </a:t>
            </a:r>
            <a:r>
              <a:rPr lang="en-US" altLang="zh-CN" sz="2600">
                <a:latin typeface="Arial" panose="020B0604020202020204" pitchFamily="34" charset="0"/>
                <a:ea typeface="宋体" panose="02010600030101010101" pitchFamily="2" charset="-122"/>
              </a:rPr>
              <a:t>and </a:t>
            </a:r>
            <a:r>
              <a:rPr lang="en-US" altLang="zh-CN" sz="2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the table</a:t>
            </a:r>
            <a:r>
              <a:rPr lang="en-US" altLang="zh-CN" sz="2600">
                <a:latin typeface="Arial" panose="020B0604020202020204" pitchFamily="34" charset="0"/>
                <a:ea typeface="宋体" panose="02010600030101010101" pitchFamily="2" charset="-122"/>
              </a:rPr>
              <a:t> on the worksheet.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9" name="文本框 3"/>
          <p:cNvSpPr txBox="1"/>
          <p:nvPr/>
        </p:nvSpPr>
        <p:spPr>
          <a:xfrm>
            <a:off x="3287713" y="857250"/>
            <a:ext cx="364807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solidFill>
                  <a:srgbClr val="080DF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 general introduction</a:t>
            </a:r>
            <a:endParaRPr lang="en-US" altLang="zh-CN" sz="2800">
              <a:solidFill>
                <a:srgbClr val="080DF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6390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80000">
            <a:off x="6859588" y="2263775"/>
            <a:ext cx="4314825" cy="3548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1" name="文本框 2"/>
          <p:cNvSpPr txBox="1"/>
          <p:nvPr/>
        </p:nvSpPr>
        <p:spPr>
          <a:xfrm>
            <a:off x="7148513" y="2840038"/>
            <a:ext cx="3735387" cy="20145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500">
                <a:latin typeface="Arial" panose="020B0604020202020204" pitchFamily="34" charset="0"/>
                <a:ea typeface="宋体" panose="02010600030101010101" pitchFamily="2" charset="-122"/>
              </a:rPr>
              <a:t>You can find the logical relations between sentences through words like </a:t>
            </a:r>
            <a:r>
              <a:rPr lang="en-US" altLang="zh-CN" sz="2500" i="1">
                <a:solidFill>
                  <a:srgbClr val="080DF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for example, another, in the meantime</a:t>
            </a:r>
            <a:r>
              <a:rPr lang="en-US" altLang="zh-CN" sz="2500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zh-CN" sz="25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 rot="480000">
            <a:off x="8649970" y="822954"/>
            <a:ext cx="3317875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bliqueTopLeft"/>
              <a:lightRig rig="soft" dir="t">
                <a:rot lat="0" lon="0" rev="0"/>
              </a:lightRig>
            </a:scene3d>
            <a:sp3d extrusionH="336550" prstMaterial="plastic">
              <a:extrusionClr>
                <a:srgbClr val="77DEFB"/>
              </a:extrusionClr>
            </a:sp3d>
          </a:bodyPr>
          <a:lstStyle/>
          <a:p>
            <a:pPr algn="ctr" fontAlgn="base"/>
            <a:r>
              <a:rPr lang="en-US" altLang="zh-CN" sz="4400" b="1" strike="noStrike" noProof="1">
                <a:blipFill>
                  <a:blip r:embed="rId3"/>
                  <a:tile tx="-57150" ty="355600" algn="ctr"/>
                </a:blipFill>
                <a:effectLst>
                  <a:outerShdw blurRad="60007" dist="310007" dir="7680000" sy="30000" kx="1300200" algn="ctr" rotWithShape="0">
                    <a:srgbClr val="5B9BD5">
                      <a:lumMod val="50000"/>
                      <a:alpha val="32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Group work</a:t>
            </a:r>
            <a:endParaRPr lang="en-US" altLang="zh-CN" sz="4400" b="1" strike="noStrike" noProof="1">
              <a:blipFill>
                <a:blip r:embed="rId3"/>
                <a:tile tx="-57150" ty="355600" algn="ctr"/>
              </a:blipFill>
              <a:effectLst>
                <a:outerShdw blurRad="60007" dist="310007" dir="7680000" sy="30000" kx="1300200" algn="ctr" rotWithShape="0">
                  <a:srgbClr val="5B9BD5">
                    <a:lumMod val="50000"/>
                    <a:alpha val="32000"/>
                  </a:srgbClr>
                </a:outerShdw>
              </a:effectLst>
              <a:sym typeface="+mn-ea"/>
            </a:endParaRPr>
          </a:p>
        </p:txBody>
      </p:sp>
      <p:sp>
        <p:nvSpPr>
          <p:cNvPr id="16393" name="文本框 3"/>
          <p:cNvSpPr txBox="1"/>
          <p:nvPr/>
        </p:nvSpPr>
        <p:spPr>
          <a:xfrm>
            <a:off x="3382963" y="1966913"/>
            <a:ext cx="3648075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solidFill>
                  <a:srgbClr val="080DF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How</a:t>
            </a:r>
            <a:endParaRPr lang="en-US" altLang="zh-CN" sz="2800">
              <a:solidFill>
                <a:srgbClr val="080DF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4" name="文本框 3"/>
          <p:cNvSpPr txBox="1"/>
          <p:nvPr/>
        </p:nvSpPr>
        <p:spPr>
          <a:xfrm>
            <a:off x="3500438" y="3448050"/>
            <a:ext cx="3648075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solidFill>
                  <a:srgbClr val="080DF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Benefits</a:t>
            </a:r>
            <a:endParaRPr lang="en-US" altLang="zh-CN" sz="2800">
              <a:solidFill>
                <a:srgbClr val="080DF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5" name="文本框 3"/>
          <p:cNvSpPr txBox="1"/>
          <p:nvPr/>
        </p:nvSpPr>
        <p:spPr>
          <a:xfrm>
            <a:off x="3382963" y="4629150"/>
            <a:ext cx="3648075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solidFill>
                  <a:srgbClr val="080DF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Problems</a:t>
            </a:r>
            <a:endParaRPr lang="en-US" altLang="zh-CN" sz="2800">
              <a:solidFill>
                <a:srgbClr val="080DF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6" name="文本框 3"/>
          <p:cNvSpPr txBox="1"/>
          <p:nvPr/>
        </p:nvSpPr>
        <p:spPr>
          <a:xfrm>
            <a:off x="3382963" y="5740400"/>
            <a:ext cx="364807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solidFill>
                  <a:srgbClr val="080DF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Solutions</a:t>
            </a:r>
            <a:endParaRPr lang="en-US" altLang="zh-CN" sz="2800">
              <a:solidFill>
                <a:srgbClr val="080DF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16438" y="209550"/>
            <a:ext cx="4752975" cy="431800"/>
          </a:xfrm>
          <a:prstGeom prst="rect">
            <a:avLst/>
          </a:prstGeom>
          <a:noFill/>
          <a:ln w="28575">
            <a:solidFill>
              <a:srgbClr val="42A0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/>
        </p:nvGraphicFramePr>
        <p:xfrm>
          <a:off x="3144838" y="1014413"/>
          <a:ext cx="8569325" cy="5311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3890"/>
                <a:gridCol w="4115435"/>
              </a:tblGrid>
              <a:tr h="6369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How</a:t>
                      </a: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(ways of writing)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Why</a:t>
                      </a: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(purpose</a:t>
                      </a: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</a:t>
                      </a: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)</a:t>
                      </a:r>
                      <a:endParaRPr lang="en-US" altLang="en-US" sz="28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43355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80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Introducing sth familiar </a:t>
                      </a:r>
                      <a:endParaRPr lang="en-US" sz="280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800">
                          <a:latin typeface="Times New Roman" panose="02020603050405020304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Making a comparison </a:t>
                      </a:r>
                      <a:endParaRPr lang="en-US" sz="280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  <a:sym typeface="+mn-ea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Font typeface="Wingdings" panose="05000000000000000000" charset="0"/>
                        <a:buChar char="Ø"/>
                      </a:pPr>
                      <a:r>
                        <a:rPr lang="en-US" sz="280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 to lead to the topic </a:t>
                      </a:r>
                      <a:endParaRPr lang="en-US" sz="280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Wingdings" panose="05000000000000000000" charset="0"/>
                        <a:buChar char="Ø"/>
                      </a:pPr>
                      <a:r>
                        <a:rPr lang="en-US" altLang="zh-CN" sz="2800"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to explain sth new </a:t>
                      </a:r>
                      <a:endParaRPr lang="en-US" sz="280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5075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171450" indent="-171450">
                        <a:buFont typeface="Wingdings" panose="05000000000000000000" charset="0"/>
                        <a:buChar char="l"/>
                      </a:pPr>
                      <a:endParaRPr lang="en-US" altLang="en-US" sz="12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altLang="en-US" sz="280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anose="05000000000000000000" charset="0"/>
                      </a:pPr>
                      <a:r>
                        <a:rPr lang="en-US" sz="280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 </a:t>
                      </a:r>
                      <a:endParaRPr lang="en-US" sz="280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  <a:p>
                      <a:pPr marL="457200" indent="-457200">
                        <a:buFont typeface="Wingdings" panose="05000000000000000000" charset="0"/>
                        <a:buChar char="Ø"/>
                      </a:pPr>
                      <a:r>
                        <a:rPr lang="en-US" sz="280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To support the idea mentioned earlier</a:t>
                      </a:r>
                      <a:endParaRPr lang="en-US" sz="280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68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>
                        <a:buFont typeface="Wingdings" panose="05000000000000000000" charset="0"/>
                      </a:pPr>
                      <a:endParaRPr lang="en-US" alt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171450" indent="-171450">
                        <a:buFont typeface="Wingdings" panose="05000000000000000000" charset="0"/>
                        <a:buChar char="l"/>
                      </a:pPr>
                      <a:endParaRPr lang="en-US" altLang="zh-CN" sz="280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  <a:p>
                      <a:pPr marL="171450" indent="-171450">
                        <a:buFont typeface="Wingdings" panose="05000000000000000000" charset="0"/>
                        <a:buChar char="l"/>
                      </a:pPr>
                      <a:endParaRPr lang="en-US" alt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171450" indent="-171450">
                        <a:buFont typeface="Wingdings" panose="05000000000000000000" charset="0"/>
                        <a:buChar char="l"/>
                      </a:pPr>
                      <a:endParaRPr lang="en-US" alt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80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Quoting professional ideas </a:t>
                      </a:r>
                      <a:endParaRPr lang="en-US" altLang="zh-CN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171450" indent="-171450">
                        <a:buFont typeface="Wingdings" panose="05000000000000000000" charset="0"/>
                        <a:buChar char="l"/>
                      </a:pP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171450" indent="-171450">
                        <a:buFont typeface="Wingdings" panose="05000000000000000000" charset="0"/>
                        <a:buChar char="l"/>
                      </a:pP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171450" indent="-171450">
                        <a:buFont typeface="Wingdings" panose="05000000000000000000" charset="0"/>
                        <a:buChar char="Ø"/>
                      </a:pPr>
                      <a:endParaRPr lang="en-US" altLang="zh-CN" sz="280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  <a:p>
                      <a:pPr marL="171450" indent="-171450">
                        <a:buFont typeface="Wingdings" panose="05000000000000000000" charset="0"/>
                        <a:buChar char="Ø"/>
                      </a:pPr>
                      <a:endParaRPr lang="en-US" altLang="zh-CN" sz="280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  <a:p>
                      <a:pPr>
                        <a:buFont typeface="Wingdings" panose="05000000000000000000" charset="0"/>
                      </a:pPr>
                      <a:r>
                        <a:rPr lang="en-US" altLang="zh-CN" sz="280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 </a:t>
                      </a:r>
                      <a:endParaRPr lang="en-US" sz="12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50" name="文本框 11"/>
          <p:cNvSpPr txBox="1"/>
          <p:nvPr/>
        </p:nvSpPr>
        <p:spPr>
          <a:xfrm>
            <a:off x="276225" y="290513"/>
            <a:ext cx="11842750" cy="492125"/>
          </a:xfrm>
          <a:prstGeom prst="rect">
            <a:avLst/>
          </a:prstGeom>
          <a:solidFill>
            <a:srgbClr val="F2F2F2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60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Work in groups and finish both </a:t>
            </a:r>
            <a:r>
              <a:rPr lang="en-US" altLang="zh-CN" sz="2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the mindmap </a:t>
            </a:r>
            <a:r>
              <a:rPr lang="en-US" altLang="zh-CN" sz="260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and </a:t>
            </a:r>
            <a:r>
              <a:rPr lang="en-US" altLang="zh-CN" sz="2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the table</a:t>
            </a:r>
            <a:r>
              <a:rPr lang="en-US" altLang="zh-CN" sz="260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 on the worksheet.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右箭头 3"/>
          <p:cNvSpPr/>
          <p:nvPr/>
        </p:nvSpPr>
        <p:spPr>
          <a:xfrm>
            <a:off x="2025650" y="2197100"/>
            <a:ext cx="979488" cy="309563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右箭头 3"/>
          <p:cNvSpPr/>
          <p:nvPr/>
        </p:nvSpPr>
        <p:spPr>
          <a:xfrm>
            <a:off x="2095500" y="3625850"/>
            <a:ext cx="979488" cy="309563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右箭头 3"/>
          <p:cNvSpPr/>
          <p:nvPr/>
        </p:nvSpPr>
        <p:spPr>
          <a:xfrm>
            <a:off x="2025650" y="5054600"/>
            <a:ext cx="979488" cy="309563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矩形 4"/>
          <p:cNvSpPr/>
          <p:nvPr/>
        </p:nvSpPr>
        <p:spPr>
          <a:xfrm>
            <a:off x="4619625" y="290513"/>
            <a:ext cx="4752975" cy="431800"/>
          </a:xfrm>
          <a:prstGeom prst="rect">
            <a:avLst/>
          </a:prstGeom>
          <a:noFill/>
          <a:ln w="28575">
            <a:solidFill>
              <a:srgbClr val="42A0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" name="文本框 1"/>
          <p:cNvSpPr txBox="1"/>
          <p:nvPr/>
        </p:nvSpPr>
        <p:spPr>
          <a:xfrm>
            <a:off x="3228975" y="3302000"/>
            <a:ext cx="3598863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80DF6"/>
                </a:solidFill>
                <a:latin typeface="Times New Roman" panose="02020603050405020304" charset="0"/>
                <a:ea typeface="宋体" panose="02010600030101010101" pitchFamily="2" charset="-122"/>
              </a:rPr>
              <a:t>Giving examples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25825" y="4410075"/>
            <a:ext cx="4030663" cy="9540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80DF6"/>
                </a:solidFill>
                <a:latin typeface="Times New Roman" panose="02020603050405020304" charset="0"/>
                <a:ea typeface="宋体" panose="02010600030101010101" pitchFamily="2" charset="-122"/>
                <a:sym typeface="宋体" panose="02010600030101010101" pitchFamily="2" charset="-122"/>
              </a:rPr>
              <a:t>Asking an open-ended question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54913" y="4489450"/>
            <a:ext cx="415925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171450" indent="-171450">
              <a:buFont typeface="Wingdings" panose="05000000000000000000" charset="0"/>
              <a:buChar char="Ø"/>
            </a:pPr>
            <a:r>
              <a:rPr lang="en-US" altLang="zh-CN" sz="2800">
                <a:solidFill>
                  <a:srgbClr val="080DF6"/>
                </a:solidFill>
                <a:latin typeface="Times New Roman" panose="02020603050405020304" charset="0"/>
                <a:ea typeface="宋体" panose="02010600030101010101" pitchFamily="2" charset="-122"/>
              </a:rPr>
              <a:t> To cause readers to think</a:t>
            </a:r>
            <a:endParaRPr lang="en-US" altLang="zh-CN" sz="2800">
              <a:solidFill>
                <a:srgbClr val="080DF6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20000" y="5175250"/>
            <a:ext cx="4030663" cy="952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171450" indent="-171450">
              <a:buFont typeface="Wingdings" panose="05000000000000000000" charset="0"/>
              <a:buChar char="Ø"/>
            </a:pPr>
            <a:r>
              <a:rPr lang="en-US" altLang="zh-CN" sz="2800">
                <a:solidFill>
                  <a:srgbClr val="080DF6"/>
                </a:solidFill>
                <a:latin typeface="Times New Roman" panose="02020603050405020304" charset="0"/>
                <a:ea typeface="宋体" panose="02010600030101010101" pitchFamily="2" charset="-122"/>
                <a:sym typeface="宋体" panose="02010600030101010101" pitchFamily="2" charset="-122"/>
              </a:rPr>
              <a:t> to make the ideas more convincing </a:t>
            </a:r>
            <a:endParaRPr lang="en-US" altLang="zh-CN" sz="2800">
              <a:solidFill>
                <a:srgbClr val="080DF6"/>
              </a:solidFill>
              <a:latin typeface="Times New Roman" panose="020206030504050203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59" name="文本框 11"/>
          <p:cNvSpPr txBox="1"/>
          <p:nvPr/>
        </p:nvSpPr>
        <p:spPr>
          <a:xfrm>
            <a:off x="509588" y="2092325"/>
            <a:ext cx="1366837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solidFill>
                  <a:srgbClr val="080DF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Para.1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60" name="文本框 12"/>
          <p:cNvSpPr txBox="1"/>
          <p:nvPr/>
        </p:nvSpPr>
        <p:spPr>
          <a:xfrm>
            <a:off x="342900" y="3519488"/>
            <a:ext cx="168275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solidFill>
                  <a:srgbClr val="080DF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Para.2-4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61" name="文本框 13"/>
          <p:cNvSpPr txBox="1"/>
          <p:nvPr/>
        </p:nvSpPr>
        <p:spPr>
          <a:xfrm>
            <a:off x="509588" y="4948238"/>
            <a:ext cx="1366837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solidFill>
                  <a:srgbClr val="080DF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Para.5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3" descr="SX(_CS(N}~T`)2G0H$62}Q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525" y="839788"/>
            <a:ext cx="11918950" cy="4814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8" name="标题 1"/>
          <p:cNvSpPr>
            <a:spLocks noGrp="1"/>
          </p:cNvSpPr>
          <p:nvPr/>
        </p:nvSpPr>
        <p:spPr>
          <a:xfrm>
            <a:off x="322263" y="149225"/>
            <a:ext cx="2393950" cy="593725"/>
          </a:xfrm>
          <a:prstGeom prst="rect">
            <a:avLst/>
          </a:prstGeom>
          <a:solidFill>
            <a:srgbClr val="F2F2F2"/>
          </a:solidFill>
          <a:ln w="28575" cap="flat" cmpd="dbl">
            <a:solidFill>
              <a:srgbClr val="3D9182"/>
            </a:solidFill>
            <a:prstDash val="sysDash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en-US" altLang="zh-CN" sz="3200" b="1">
                <a:solidFill>
                  <a:schemeClr val="tx2"/>
                </a:solidFill>
                <a:latin typeface="Times New Roman" panose="02020603050405020304" charset="0"/>
                <a:ea typeface="宋体" panose="02010600030101010101" pitchFamily="2" charset="-122"/>
                <a:sym typeface="宋体" panose="02010600030101010101" pitchFamily="2" charset="-122"/>
              </a:rPr>
              <a:t>Summary</a:t>
            </a:r>
            <a:endParaRPr lang="en-US" altLang="zh-CN" sz="320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94050" y="2636838"/>
            <a:ext cx="2128838" cy="1014412"/>
          </a:xfrm>
          <a:prstGeom prst="rect">
            <a:avLst/>
          </a:prstGeom>
          <a:solidFill>
            <a:schemeClr val="tx1">
              <a:alpha val="20999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6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What</a:t>
            </a:r>
            <a:endParaRPr lang="en-US" altLang="zh-CN" sz="6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838950" y="2568575"/>
            <a:ext cx="1863725" cy="1014413"/>
          </a:xfrm>
          <a:prstGeom prst="rect">
            <a:avLst/>
          </a:prstGeom>
          <a:solidFill>
            <a:schemeClr val="tx1">
              <a:alpha val="20999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6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How</a:t>
            </a:r>
            <a:endParaRPr lang="en-US" altLang="zh-CN" sz="6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294813" y="2568575"/>
            <a:ext cx="1774825" cy="1014413"/>
          </a:xfrm>
          <a:prstGeom prst="rect">
            <a:avLst/>
          </a:prstGeom>
          <a:solidFill>
            <a:schemeClr val="tx1">
              <a:alpha val="20999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6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Why</a:t>
            </a:r>
            <a:endParaRPr lang="en-US" altLang="zh-CN" sz="6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46313" y="5654675"/>
            <a:ext cx="3249612" cy="11064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What </a:t>
            </a:r>
            <a:r>
              <a:rPr lang="en-US" altLang="zh-CN" sz="2400" b="1">
                <a:solidFill>
                  <a:srgbClr val="080DF6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did the author write about?</a:t>
            </a:r>
            <a:endParaRPr lang="en-US" altLang="zh-CN" b="1">
              <a:solidFill>
                <a:srgbClr val="080DF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62625" y="5753100"/>
            <a:ext cx="305911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How</a:t>
            </a:r>
            <a:r>
              <a:rPr lang="en-US" altLang="zh-CN" sz="2400" b="1">
                <a:solidFill>
                  <a:srgbClr val="080DF6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 did he write it?</a:t>
            </a:r>
            <a:endParaRPr lang="en-US" altLang="en-US" sz="2400" b="1">
              <a:solidFill>
                <a:srgbClr val="080DF6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088438" y="5430838"/>
            <a:ext cx="3228975" cy="11064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endParaRPr lang="en-US" altLang="zh-CN" b="1">
              <a:solidFill>
                <a:srgbClr val="080DF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Why</a:t>
            </a:r>
            <a:r>
              <a:rPr lang="en-US" altLang="zh-CN" sz="2400" b="1">
                <a:solidFill>
                  <a:srgbClr val="080DF6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 did he write in such a way?</a:t>
            </a:r>
            <a:endParaRPr lang="en-US" altLang="en-US" sz="2400" b="1">
              <a:solidFill>
                <a:srgbClr val="080DF6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3988" y="2192338"/>
            <a:ext cx="11569700" cy="2424113"/>
          </a:xfrm>
          <a:prstGeom prst="rect">
            <a:avLst/>
          </a:prstGeom>
          <a:solidFill>
            <a:schemeClr val="accent1">
              <a:lumMod val="9000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63" y="2486025"/>
            <a:ext cx="11231562" cy="1860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7" grpId="0" bldLvl="0" animBg="1"/>
      <p:bldP spid="6" grpId="0"/>
      <p:bldP spid="7" grpId="0"/>
      <p:bldP spid="8" grpId="0"/>
      <p:bldP spid="5" grpId="0" bldLvl="0" animBg="1"/>
      <p:bldP spid="5" grpId="1" bldLvl="0" animBg="1"/>
      <p:bldP spid="5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0213" y="-3175"/>
            <a:ext cx="5384800" cy="6865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2925" y="561975"/>
            <a:ext cx="3517900" cy="661988"/>
          </a:xfrm>
          <a:solidFill>
            <a:srgbClr val="F2F2F2"/>
          </a:solidFill>
          <a:ln w="28575" cmpd="dbl">
            <a:solidFill>
              <a:srgbClr val="262673"/>
            </a:solidFill>
            <a:prstDash val="sysDash"/>
            <a:miter/>
          </a:ln>
        </p:spPr>
        <p:txBody>
          <a:bodyPr anchor="ctr"/>
          <a:lstStyle/>
          <a:p>
            <a:r>
              <a:rPr lang="en-US" altLang="zh-CN" sz="3200"/>
              <a:t>Group Discussion</a:t>
            </a:r>
            <a:endParaRPr lang="en-US" altLang="zh-CN" sz="3200"/>
          </a:p>
        </p:txBody>
      </p:sp>
      <p:sp>
        <p:nvSpPr>
          <p:cNvPr id="20483" name="内容占位符 2"/>
          <p:cNvSpPr>
            <a:spLocks noGrp="1"/>
          </p:cNvSpPr>
          <p:nvPr>
            <p:ph idx="1"/>
          </p:nvPr>
        </p:nvSpPr>
        <p:spPr>
          <a:xfrm>
            <a:off x="7054850" y="774700"/>
            <a:ext cx="5032375" cy="5064125"/>
          </a:xfrm>
        </p:spPr>
        <p:txBody>
          <a:bodyPr anchor="t"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600" i="1">
                <a:sym typeface="宋体" panose="02010600030101010101" pitchFamily="2" charset="-122"/>
              </a:rPr>
              <a:t>In may 2019</a:t>
            </a:r>
            <a:r>
              <a:rPr lang="zh-CN" altLang="en-US" sz="2600" i="1"/>
              <a:t>, </a:t>
            </a:r>
            <a:r>
              <a:rPr lang="en-US" altLang="zh-CN" sz="2600" i="1"/>
              <a:t>a bill was passed in </a:t>
            </a:r>
            <a:r>
              <a:rPr lang="zh-CN" altLang="en-US" sz="2600" i="1"/>
              <a:t>San Francisco </a:t>
            </a:r>
            <a:r>
              <a:rPr lang="en-US" altLang="zh-CN" sz="2600" i="1"/>
              <a:t>that</a:t>
            </a:r>
            <a:r>
              <a:rPr lang="zh-CN" altLang="en-US" sz="2600" i="1"/>
              <a:t> ban</a:t>
            </a:r>
            <a:r>
              <a:rPr lang="en-US" altLang="zh-CN" sz="2600" i="1"/>
              <a:t>ned</a:t>
            </a:r>
            <a:r>
              <a:rPr lang="zh-CN" altLang="en-US" sz="2600" i="1"/>
              <a:t> </a:t>
            </a:r>
            <a:r>
              <a:rPr lang="zh-CN" altLang="zh-CN" sz="2600" i="1">
                <a:solidFill>
                  <a:srgbClr val="080DF6"/>
                </a:solidFill>
              </a:rPr>
              <a:t>all city government agencies and the police</a:t>
            </a:r>
            <a:r>
              <a:rPr lang="zh-CN" altLang="zh-CN" sz="2600" i="1"/>
              <a:t> from using </a:t>
            </a:r>
            <a:r>
              <a:rPr lang="zh-CN" altLang="zh-CN" sz="2600" i="1">
                <a:sym typeface="宋体" panose="02010600030101010101" pitchFamily="2" charset="-122"/>
              </a:rPr>
              <a:t>FRT </a:t>
            </a:r>
            <a:r>
              <a:rPr lang="en-US" altLang="zh-CN" sz="2600" i="1">
                <a:sym typeface="宋体" panose="02010600030101010101" pitchFamily="2" charset="-122"/>
              </a:rPr>
              <a:t>(</a:t>
            </a:r>
            <a:r>
              <a:rPr lang="zh-CN" altLang="zh-CN" sz="2600" i="1"/>
              <a:t>facial</a:t>
            </a:r>
            <a:r>
              <a:rPr lang="en-US" altLang="zh-CN" sz="2600" i="1"/>
              <a:t>-recognition</a:t>
            </a:r>
            <a:r>
              <a:rPr lang="zh-CN" altLang="zh-CN" sz="2600" i="1"/>
              <a:t> tech</a:t>
            </a:r>
            <a:r>
              <a:rPr lang="en-US" altLang="zh-CN" sz="2600" i="1"/>
              <a:t>nology)</a:t>
            </a:r>
            <a:r>
              <a:rPr lang="zh-CN" altLang="zh-CN" sz="2600" i="1"/>
              <a:t> in the city</a:t>
            </a:r>
            <a:r>
              <a:rPr lang="zh-CN" altLang="en-US" sz="2600" i="1"/>
              <a:t>, making it the first US city to do s</a:t>
            </a:r>
            <a:r>
              <a:rPr lang="zh-CN" altLang="zh-CN" sz="2600" i="1"/>
              <a:t>o. </a:t>
            </a:r>
            <a:r>
              <a:rPr lang="en-US" altLang="zh-CN" sz="2600" i="1"/>
              <a:t>It was mainly b</a:t>
            </a:r>
            <a:r>
              <a:rPr lang="zh-CN" altLang="zh-CN" sz="2600" i="1"/>
              <a:t>ecause </a:t>
            </a:r>
            <a:r>
              <a:rPr lang="zh-CN" altLang="zh-CN" sz="2600" i="1">
                <a:sym typeface="宋体" panose="02010600030101010101" pitchFamily="2" charset="-122"/>
              </a:rPr>
              <a:t>FRT </a:t>
            </a:r>
            <a:r>
              <a:rPr lang="en-US" altLang="zh-CN" sz="2600" i="1">
                <a:sym typeface="宋体" panose="02010600030101010101" pitchFamily="2" charset="-122"/>
              </a:rPr>
              <a:t>invades</a:t>
            </a:r>
            <a:r>
              <a:rPr lang="zh-CN" altLang="zh-CN" sz="2600" i="1">
                <a:sym typeface="宋体" panose="02010600030101010101" pitchFamily="2" charset="-122"/>
              </a:rPr>
              <a:t> people's privacy and</a:t>
            </a:r>
            <a:r>
              <a:rPr lang="en-US" altLang="zh-CN" sz="2600" i="1">
                <a:sym typeface="宋体" panose="02010600030101010101" pitchFamily="2" charset="-122"/>
              </a:rPr>
              <a:t> </a:t>
            </a:r>
            <a:r>
              <a:rPr lang="zh-CN" altLang="zh-CN" sz="2600" i="1">
                <a:sym typeface="宋体" panose="02010600030101010101" pitchFamily="2" charset="-122"/>
              </a:rPr>
              <a:t>has higher error rates</a:t>
            </a:r>
            <a:r>
              <a:rPr lang="en-US" altLang="zh-CN" sz="2600" i="1">
                <a:sym typeface="宋体" panose="02010600030101010101" pitchFamily="2" charset="-122"/>
              </a:rPr>
              <a:t>(</a:t>
            </a:r>
            <a:r>
              <a:rPr lang="zh-CN" altLang="zh-CN" sz="2600" i="1">
                <a:sym typeface="宋体" panose="02010600030101010101" pitchFamily="2" charset="-122"/>
              </a:rPr>
              <a:t>比率</a:t>
            </a:r>
            <a:r>
              <a:rPr lang="en-US" altLang="zh-CN" sz="2600" i="1">
                <a:sym typeface="宋体" panose="02010600030101010101" pitchFamily="2" charset="-122"/>
              </a:rPr>
              <a:t>) </a:t>
            </a:r>
            <a:r>
              <a:rPr lang="zh-CN" altLang="zh-CN" sz="2600" i="1">
                <a:sym typeface="宋体" panose="02010600030101010101" pitchFamily="2" charset="-122"/>
              </a:rPr>
              <a:t>for people of color and women </a:t>
            </a:r>
            <a:r>
              <a:rPr lang="en-US" altLang="zh-CN" sz="2600" i="1">
                <a:sym typeface="宋体" panose="02010600030101010101" pitchFamily="2" charset="-122"/>
              </a:rPr>
              <a:t>which could lead to wrongful arrests and racial discrimination(种族歧视)</a:t>
            </a:r>
            <a:r>
              <a:rPr lang="zh-CN" altLang="zh-CN" sz="2600" i="1">
                <a:sym typeface="宋体" panose="02010600030101010101" pitchFamily="2" charset="-122"/>
              </a:rPr>
              <a:t>. </a:t>
            </a:r>
            <a:endParaRPr lang="en-US" altLang="zh-CN" sz="2600"/>
          </a:p>
        </p:txBody>
      </p:sp>
      <p:sp>
        <p:nvSpPr>
          <p:cNvPr id="5" name="文本框 4"/>
          <p:cNvSpPr txBox="1"/>
          <p:nvPr/>
        </p:nvSpPr>
        <p:spPr>
          <a:xfrm>
            <a:off x="150813" y="1536700"/>
            <a:ext cx="6502400" cy="18145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 What do you think of the ban on </a:t>
            </a:r>
            <a:r>
              <a:rPr lang="zh-CN" altLang="zh-CN" sz="280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facial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-recognition</a:t>
            </a:r>
            <a:r>
              <a:rPr lang="zh-CN" altLang="zh-CN" sz="280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 tech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nology in 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San Francisco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?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Please use some of the ways we have learned to illustrate your point.</a:t>
            </a:r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7" name="表格 6"/>
          <p:cNvGraphicFramePr/>
          <p:nvPr/>
        </p:nvGraphicFramePr>
        <p:xfrm>
          <a:off x="706438" y="3729038"/>
          <a:ext cx="4728210" cy="220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8210"/>
              </a:tblGrid>
              <a:tr h="4356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500" b="1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How</a:t>
                      </a:r>
                      <a:endParaRPr lang="en-US" altLang="en-US" sz="2500" b="1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98000"/>
                      </a:schemeClr>
                    </a:solidFill>
                  </a:tcPr>
                </a:tc>
              </a:tr>
              <a:tr h="4337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500">
                          <a:ea typeface="宋体" panose="02010600030101010101" pitchFamily="2" charset="-122"/>
                          <a:cs typeface="+mn-lt"/>
                          <a:sym typeface="+mn-ea"/>
                        </a:rPr>
                        <a:t>Making a comparison </a:t>
                      </a:r>
                      <a:endParaRPr lang="en-US" altLang="en-US" sz="2500">
                        <a:ea typeface="宋体" panose="02010600030101010101" pitchFamily="2" charset="-122"/>
                        <a:cs typeface="+mn-lt"/>
                        <a:sym typeface="+mn-ea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  <a:alpha val="98000"/>
                      </a:schemeClr>
                    </a:solidFill>
                  </a:tcPr>
                </a:tc>
              </a:tr>
              <a:tr h="4775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500">
                          <a:ea typeface="宋体" panose="02010600030101010101" pitchFamily="2" charset="-122"/>
                          <a:cs typeface="+mn-lt"/>
                        </a:rPr>
                        <a:t>Giving examples</a:t>
                      </a:r>
                      <a:endParaRPr lang="en-US" altLang="en-US" sz="2500"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  <a:alpha val="98000"/>
                      </a:schemeClr>
                    </a:solidFill>
                  </a:tcPr>
                </a:tc>
              </a:tr>
              <a:tr h="4768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500">
                          <a:ea typeface="宋体" panose="02010600030101010101" pitchFamily="2" charset="-122"/>
                          <a:cs typeface="+mn-lt"/>
                        </a:rPr>
                        <a:t>Asking an open-ended question </a:t>
                      </a:r>
                      <a:endParaRPr lang="en-US" altLang="en-US" sz="2500"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  <a:alpha val="98000"/>
                      </a:schemeClr>
                    </a:solidFill>
                  </a:tcPr>
                </a:tc>
              </a:tr>
              <a:tr h="3740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500">
                          <a:ea typeface="宋体" panose="02010600030101010101" pitchFamily="2" charset="-122"/>
                          <a:cs typeface="+mn-lt"/>
                          <a:sym typeface="+mn-ea"/>
                        </a:rPr>
                        <a:t>Quoting professional ideas </a:t>
                      </a:r>
                      <a:endParaRPr lang="en-US" altLang="en-US" sz="2500">
                        <a:ea typeface="宋体" panose="02010600030101010101" pitchFamily="2" charset="-122"/>
                        <a:cs typeface="+mn-lt"/>
                        <a:sym typeface="+mn-ea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  <a:alpha val="98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内容占位符 2"/>
          <p:cNvSpPr>
            <a:spLocks noGrp="1"/>
          </p:cNvSpPr>
          <p:nvPr>
            <p:ph idx="1"/>
          </p:nvPr>
        </p:nvSpPr>
        <p:spPr>
          <a:xfrm>
            <a:off x="304800" y="1298575"/>
            <a:ext cx="11406188" cy="1492250"/>
          </a:xfrm>
        </p:spPr>
        <p:txBody>
          <a:bodyPr anchor="t"/>
          <a:lstStyle/>
          <a:p>
            <a:r>
              <a:rPr lang="en-US" altLang="zh-CN" sz="2800"/>
              <a:t>Write your point down and report to the class in the next class. Be sure to</a:t>
            </a:r>
            <a:r>
              <a:rPr lang="en-US" altLang="zh-CN" sz="2800">
                <a:sym typeface="宋体" panose="02010600030101010101" pitchFamily="2" charset="-122"/>
              </a:rPr>
              <a:t> use some of the ways of writing we have learned to illustrate your point.</a:t>
            </a:r>
            <a:endParaRPr lang="en-US" altLang="zh-CN" sz="2800"/>
          </a:p>
          <a:p>
            <a:endParaRPr lang="en-US" altLang="zh-CN" sz="2800"/>
          </a:p>
        </p:txBody>
      </p:sp>
      <p:graphicFrame>
        <p:nvGraphicFramePr>
          <p:cNvPr id="6" name="表格 5"/>
          <p:cNvGraphicFramePr/>
          <p:nvPr/>
        </p:nvGraphicFramePr>
        <p:xfrm>
          <a:off x="1503363" y="3000375"/>
          <a:ext cx="10206990" cy="2346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5515"/>
                <a:gridCol w="5451475"/>
              </a:tblGrid>
              <a:tr h="4692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500" b="1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How (ways of writing)</a:t>
                      </a:r>
                      <a:endParaRPr lang="en-US" altLang="en-US" sz="2500" b="1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500" b="1">
                          <a:solidFill>
                            <a:schemeClr val="tx1"/>
                          </a:solidFill>
                          <a:ea typeface="宋体" panose="02010600030101010101" pitchFamily="2" charset="-122"/>
                          <a:cs typeface="+mn-lt"/>
                        </a:rPr>
                        <a:t>Why (purpose)</a:t>
                      </a:r>
                      <a:endParaRPr lang="en-US" altLang="en-US" sz="2500" b="1">
                        <a:solidFill>
                          <a:schemeClr val="tx1"/>
                        </a:solidFill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  <a:alpha val="98000"/>
                      </a:schemeClr>
                    </a:solidFill>
                  </a:tcPr>
                </a:tc>
              </a:tr>
              <a:tr h="4673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500">
                          <a:ea typeface="宋体" panose="02010600030101010101" pitchFamily="2" charset="-122"/>
                          <a:cs typeface="+mn-lt"/>
                          <a:sym typeface="+mn-ea"/>
                        </a:rPr>
                        <a:t>Making a comparison </a:t>
                      </a:r>
                      <a:endParaRPr lang="en-US" altLang="en-US" sz="2500">
                        <a:ea typeface="宋体" panose="02010600030101010101" pitchFamily="2" charset="-122"/>
                        <a:cs typeface="+mn-lt"/>
                        <a:sym typeface="+mn-ea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500">
                          <a:ea typeface="宋体" panose="02010600030101010101" pitchFamily="2" charset="-122"/>
                          <a:cs typeface="+mn-lt"/>
                          <a:sym typeface="+mn-ea"/>
                        </a:rPr>
                        <a:t>to explain sth new</a:t>
                      </a:r>
                      <a:endParaRPr lang="en-US" altLang="en-US" sz="2500">
                        <a:ea typeface="宋体" panose="02010600030101010101" pitchFamily="2" charset="-122"/>
                        <a:cs typeface="+mn-lt"/>
                        <a:sym typeface="+mn-ea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  <a:alpha val="98000"/>
                      </a:schemeClr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500">
                          <a:ea typeface="宋体" panose="02010600030101010101" pitchFamily="2" charset="-122"/>
                          <a:cs typeface="+mn-lt"/>
                        </a:rPr>
                        <a:t>Giving examples</a:t>
                      </a:r>
                      <a:endParaRPr lang="en-US" altLang="en-US" sz="2500"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500">
                          <a:ea typeface="宋体" panose="02010600030101010101" pitchFamily="2" charset="-122"/>
                          <a:cs typeface="+mn-lt"/>
                        </a:rPr>
                        <a:t>To support the idea mentioned earlier</a:t>
                      </a:r>
                      <a:endParaRPr lang="en-US" altLang="en-US" sz="2500"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  <a:alpha val="98000"/>
                      </a:schemeClr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500">
                          <a:ea typeface="宋体" panose="02010600030101010101" pitchFamily="2" charset="-122"/>
                          <a:cs typeface="+mn-lt"/>
                        </a:rPr>
                        <a:t>Asking an open-ended question </a:t>
                      </a:r>
                      <a:endParaRPr lang="en-US" altLang="en-US" sz="2500">
                        <a:ea typeface="宋体" panose="02010600030101010101" pitchFamily="2" charset="-122"/>
                        <a:cs typeface="+mn-lt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500">
                          <a:ea typeface="宋体" panose="02010600030101010101" pitchFamily="2" charset="-122"/>
                          <a:cs typeface="+mn-lt"/>
                          <a:sym typeface="+mn-ea"/>
                        </a:rPr>
                        <a:t>to cause readers to think</a:t>
                      </a:r>
                      <a:endParaRPr lang="en-US" altLang="en-US" sz="2500">
                        <a:ea typeface="宋体" panose="02010600030101010101" pitchFamily="2" charset="-122"/>
                        <a:cs typeface="+mn-lt"/>
                        <a:sym typeface="+mn-ea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  <a:alpha val="98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500">
                          <a:ea typeface="宋体" panose="02010600030101010101" pitchFamily="2" charset="-122"/>
                          <a:cs typeface="+mn-lt"/>
                          <a:sym typeface="+mn-ea"/>
                        </a:rPr>
                        <a:t>Quoting professional ideas </a:t>
                      </a:r>
                      <a:endParaRPr lang="en-US" altLang="en-US" sz="2500">
                        <a:ea typeface="宋体" panose="02010600030101010101" pitchFamily="2" charset="-122"/>
                        <a:cs typeface="+mn-lt"/>
                        <a:sym typeface="+mn-ea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500">
                          <a:ea typeface="宋体" panose="02010600030101010101" pitchFamily="2" charset="-122"/>
                          <a:cs typeface="+mn-lt"/>
                          <a:sym typeface="+mn-ea"/>
                        </a:rPr>
                        <a:t>to make the ideas more convincing</a:t>
                      </a:r>
                      <a:endParaRPr lang="en-US" altLang="en-US" sz="2500">
                        <a:ea typeface="宋体" panose="02010600030101010101" pitchFamily="2" charset="-122"/>
                        <a:cs typeface="+mn-lt"/>
                        <a:sym typeface="+mn-ea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  <a:alpha val="98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526" name="标题 1"/>
          <p:cNvSpPr>
            <a:spLocks noGrp="1"/>
          </p:cNvSpPr>
          <p:nvPr/>
        </p:nvSpPr>
        <p:spPr>
          <a:xfrm>
            <a:off x="539750" y="279400"/>
            <a:ext cx="2643188" cy="661988"/>
          </a:xfrm>
          <a:prstGeom prst="rect">
            <a:avLst/>
          </a:prstGeom>
          <a:solidFill>
            <a:srgbClr val="F2F2F2"/>
          </a:solidFill>
          <a:ln w="28575" cap="flat" cmpd="dbl">
            <a:solidFill>
              <a:srgbClr val="3D9182"/>
            </a:solidFill>
            <a:prstDash val="sysDash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en-US" altLang="zh-CN" sz="36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Homework</a:t>
            </a:r>
            <a:endParaRPr lang="en-US" altLang="zh-CN" sz="360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标题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zh-CN" altLang="en-US"/>
          </a:p>
        </p:txBody>
      </p:sp>
      <p:pic>
        <p:nvPicPr>
          <p:cNvPr id="4098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33350" y="-34925"/>
            <a:ext cx="12344400" cy="7256463"/>
          </a:xfrm>
        </p:spPr>
      </p:pic>
      <p:sp>
        <p:nvSpPr>
          <p:cNvPr id="5" name="椭圆 4"/>
          <p:cNvSpPr/>
          <p:nvPr/>
        </p:nvSpPr>
        <p:spPr>
          <a:xfrm>
            <a:off x="7891463" y="1111250"/>
            <a:ext cx="1223963" cy="865188"/>
          </a:xfrm>
          <a:prstGeom prst="ellipse">
            <a:avLst/>
          </a:prstGeom>
          <a:noFill/>
          <a:ln w="76200" cmpd="sng">
            <a:solidFill>
              <a:srgbClr val="FFFF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内容占位符 2"/>
          <p:cNvSpPr>
            <a:spLocks noGrp="1"/>
          </p:cNvSpPr>
          <p:nvPr>
            <p:ph idx="1"/>
          </p:nvPr>
        </p:nvSpPr>
        <p:spPr>
          <a:xfrm>
            <a:off x="352425" y="279400"/>
            <a:ext cx="11134725" cy="5684838"/>
          </a:xfrm>
        </p:spPr>
        <p:txBody>
          <a:bodyPr anchor="t"/>
          <a:lstStyle/>
          <a:p>
            <a:r>
              <a:rPr lang="en-US" altLang="zh-CN"/>
              <a:t>1. How do people usually unlock their smartphones? 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  <p:pic>
        <p:nvPicPr>
          <p:cNvPr id="7" name="图片 6" descr="730MZ1J38USCOPJ9R7V(MW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75663" y="1395413"/>
            <a:ext cx="2341562" cy="3132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 descr="U)51SQ7@DVW(_]X~~P3PM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3" y="1281113"/>
            <a:ext cx="1971675" cy="3084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 descr="]YH9LAJX68DP8GXUV_CSPI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63" y="1782763"/>
            <a:ext cx="3354387" cy="207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509588" y="4527550"/>
            <a:ext cx="2036762" cy="10763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 password</a:t>
            </a:r>
            <a:endParaRPr lang="en-US" altLang="zh-CN" sz="3200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/passcode</a:t>
            </a:r>
            <a:endParaRPr lang="en-US" altLang="zh-CN" sz="3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514850" y="4216400"/>
            <a:ext cx="1990725" cy="5826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fingerprint</a:t>
            </a:r>
            <a:endParaRPr lang="en-US" altLang="zh-CN" sz="3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259888" y="4714875"/>
            <a:ext cx="95091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face</a:t>
            </a:r>
            <a:endParaRPr lang="en-US" altLang="zh-CN" sz="3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283450" y="5603875"/>
            <a:ext cx="4883150" cy="520700"/>
          </a:xfrm>
          <a:prstGeom prst="rect">
            <a:avLst/>
          </a:prstGeom>
          <a:noFill/>
          <a:ln w="38100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facial-recognition techonology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62288" y="4897438"/>
            <a:ext cx="6645275" cy="492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600">
                <a:solidFill>
                  <a:srgbClr val="080DF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fingerprint identification technology</a:t>
            </a:r>
            <a:endParaRPr lang="zh-CN" altLang="en-US" sz="2600">
              <a:solidFill>
                <a:srgbClr val="080DF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199563" y="6054725"/>
            <a:ext cx="77470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FRT</a:t>
            </a:r>
            <a:endParaRPr lang="en-US" altLang="zh-CN" sz="2400" b="1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 bldLvl="0" animBg="1"/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内容占位符 17"/>
          <p:cNvSpPr>
            <a:spLocks noGrp="1"/>
          </p:cNvSpPr>
          <p:nvPr>
            <p:ph idx="1"/>
          </p:nvPr>
        </p:nvSpPr>
        <p:spPr>
          <a:xfrm>
            <a:off x="165735" y="234950"/>
            <a:ext cx="12037060" cy="5816600"/>
          </a:xfrm>
        </p:spPr>
        <p:txBody>
          <a:bodyPr anchor="t"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/>
              <a:t>2. What do you know about </a:t>
            </a:r>
            <a:r>
              <a:rPr lang="en-US" altLang="zh-CN">
                <a:sym typeface="宋体" panose="02010600030101010101" pitchFamily="2" charset="-122"/>
              </a:rPr>
              <a:t>FRT</a:t>
            </a:r>
            <a:r>
              <a:rPr lang="en-US" altLang="zh-CN" b="1">
                <a:sym typeface="宋体" panose="02010600030101010101" pitchFamily="2" charset="-122"/>
              </a:rPr>
              <a:t> (</a:t>
            </a:r>
            <a:r>
              <a:rPr lang="en-US" altLang="zh-CN"/>
              <a:t>facial-recognition technology)?</a:t>
            </a:r>
            <a:endParaRPr lang="en-US" altLang="zh-CN"/>
          </a:p>
          <a:p>
            <a:pPr>
              <a:buFont typeface="Arial" panose="020B0604020202020204" pitchFamily="34" charset="0"/>
              <a:buChar char="•"/>
            </a:pPr>
            <a:endParaRPr lang="en-US" altLang="zh-CN" sz="2800">
              <a:solidFill>
                <a:srgbClr val="080DF6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rgbClr val="080DF6"/>
                </a:solidFill>
              </a:rPr>
              <a:t>It can be used</a:t>
            </a:r>
            <a:endParaRPr lang="en-US" altLang="zh-CN" sz="2800">
              <a:solidFill>
                <a:srgbClr val="080DF6"/>
              </a:solidFill>
            </a:endParaRPr>
          </a:p>
          <a:p>
            <a:pPr>
              <a:buFont typeface="Wingdings" panose="05000000000000000000" charset="0"/>
              <a:buChar char="Ø"/>
            </a:pPr>
            <a:r>
              <a:rPr lang="en-US" altLang="zh-CN" sz="2800">
                <a:solidFill>
                  <a:srgbClr val="080DF6"/>
                </a:solidFill>
              </a:rPr>
              <a:t>  to confirm our identity in some public places</a:t>
            </a:r>
            <a:endParaRPr lang="en-US" altLang="zh-CN" sz="2800">
              <a:solidFill>
                <a:srgbClr val="080DF6"/>
              </a:solidFill>
            </a:endParaRPr>
          </a:p>
          <a:p>
            <a:pPr>
              <a:buFont typeface="Wingdings" panose="05000000000000000000" charset="0"/>
              <a:buChar char="Ø"/>
            </a:pPr>
            <a:r>
              <a:rPr lang="en-US" altLang="zh-CN" sz="2800">
                <a:solidFill>
                  <a:srgbClr val="080DF6"/>
                </a:solidFill>
              </a:rPr>
              <a:t>  to track criminal suspects</a:t>
            </a:r>
            <a:endParaRPr lang="en-US" altLang="zh-CN" sz="2800">
              <a:solidFill>
                <a:srgbClr val="080DF6"/>
              </a:solidFill>
            </a:endParaRPr>
          </a:p>
          <a:p>
            <a:pPr>
              <a:buFont typeface="Wingdings" panose="05000000000000000000" charset="0"/>
              <a:buChar char="Ø"/>
            </a:pPr>
            <a:r>
              <a:rPr lang="en-US" altLang="zh-CN" sz="2800">
                <a:solidFill>
                  <a:srgbClr val="080DF6"/>
                </a:solidFill>
              </a:rPr>
              <a:t>...</a:t>
            </a:r>
            <a:r>
              <a:rPr lang="en-US" altLang="zh-CN"/>
              <a:t>     </a:t>
            </a:r>
            <a:endParaRPr lang="en-US" altLang="zh-CN"/>
          </a:p>
          <a:p>
            <a:pPr>
              <a:buFont typeface="Arial" panose="020B0604020202020204" pitchFamily="34" charset="0"/>
              <a:buChar char="•"/>
            </a:pPr>
            <a:endParaRPr lang="en-US" altLang="zh-CN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tx1"/>
                </a:solidFill>
              </a:rPr>
              <a:t> 3. 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What do you expect to know about FRT?</a:t>
            </a:r>
            <a:endParaRPr lang="en-US" altLang="zh-CN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1013" y="2579688"/>
            <a:ext cx="11228388" cy="3478213"/>
          </a:xfrm>
        </p:spPr>
        <p:txBody>
          <a:bodyPr/>
          <a:lstStyle/>
          <a:p>
            <a:pPr fontAlgn="base"/>
            <a:endParaRPr lang="en-US" altLang="zh-CN" strike="noStrike" noProof="1"/>
          </a:p>
          <a:p>
            <a:pPr marL="0" indent="0" fontAlgn="base">
              <a:buFont typeface="+mj-lt"/>
              <a:buNone/>
            </a:pPr>
            <a:r>
              <a:rPr lang="en-US" altLang="zh-CN" strike="noStrike" noProof="1"/>
              <a:t> </a:t>
            </a:r>
            <a:endParaRPr lang="en-US" altLang="zh-CN" strike="noStrike" noProof="1"/>
          </a:p>
          <a:p>
            <a:pPr marL="514350" indent="-514350" fontAlgn="base">
              <a:buFont typeface="+mj-lt"/>
              <a:buAutoNum type="arabicPeriod"/>
            </a:pPr>
            <a:r>
              <a:rPr lang="en-US" b="1" strike="noStrike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lt"/>
              </a:rPr>
              <a:t>What </a:t>
            </a:r>
            <a:r>
              <a:rPr lang="en-US" b="1" strike="noStrike" noProof="1">
                <a:solidFill>
                  <a:srgbClr val="080DF6"/>
                </a:solidFill>
                <a:latin typeface="Arial" panose="020B0604020202020204" pitchFamily="34" charset="0"/>
                <a:ea typeface="宋体" panose="02010600030101010101" pitchFamily="2" charset="-122"/>
                <a:cs typeface="+mn-lt"/>
              </a:rPr>
              <a:t>did the author write about?</a:t>
            </a:r>
            <a:endParaRPr lang="en-US" b="1" strike="noStrike" noProof="1">
              <a:solidFill>
                <a:srgbClr val="080DF6"/>
              </a:solidFill>
              <a:latin typeface="Arial" panose="020B0604020202020204" pitchFamily="34" charset="0"/>
              <a:ea typeface="宋体" panose="02010600030101010101" pitchFamily="2" charset="-122"/>
              <a:cs typeface="+mn-lt"/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en-US" b="1" strike="noStrike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lt"/>
              </a:rPr>
              <a:t>How</a:t>
            </a:r>
            <a:r>
              <a:rPr lang="en-US" b="1" strike="noStrike" noProof="1">
                <a:solidFill>
                  <a:srgbClr val="080DF6"/>
                </a:solidFill>
                <a:latin typeface="Arial" panose="020B0604020202020204" pitchFamily="34" charset="0"/>
                <a:ea typeface="宋体" panose="02010600030101010101" pitchFamily="2" charset="-122"/>
                <a:cs typeface="+mn-lt"/>
              </a:rPr>
              <a:t> did he write it?</a:t>
            </a:r>
            <a:endParaRPr lang="en-US" b="1" strike="noStrike" noProof="1">
              <a:solidFill>
                <a:srgbClr val="080DF6"/>
              </a:solidFill>
              <a:latin typeface="Arial" panose="020B0604020202020204" pitchFamily="34" charset="0"/>
              <a:ea typeface="宋体" panose="02010600030101010101" pitchFamily="2" charset="-122"/>
              <a:cs typeface="+mn-lt"/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en-US" b="1" strike="noStrike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lt"/>
              </a:rPr>
              <a:t>Why</a:t>
            </a:r>
            <a:r>
              <a:rPr lang="en-US" b="1" strike="noStrike" noProof="1">
                <a:solidFill>
                  <a:srgbClr val="080DF6"/>
                </a:solidFill>
                <a:latin typeface="Arial" panose="020B0604020202020204" pitchFamily="34" charset="0"/>
                <a:ea typeface="宋体" panose="02010600030101010101" pitchFamily="2" charset="-122"/>
                <a:cs typeface="+mn-lt"/>
              </a:rPr>
              <a:t> did he write in such a way?</a:t>
            </a:r>
            <a:endParaRPr lang="en-US" altLang="zh-CN" strike="noStrike" noProof="1"/>
          </a:p>
          <a:p>
            <a:pPr fontAlgn="base"/>
            <a:endParaRPr lang="en-US" altLang="zh-CN" strike="noStrike" noProof="1"/>
          </a:p>
        </p:txBody>
      </p:sp>
      <p:sp>
        <p:nvSpPr>
          <p:cNvPr id="8" name="矩形 7"/>
          <p:cNvSpPr/>
          <p:nvPr/>
        </p:nvSpPr>
        <p:spPr>
          <a:xfrm>
            <a:off x="1669098" y="774700"/>
            <a:ext cx="843026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 fontAlgn="base"/>
            <a:r>
              <a:rPr lang="en-US" sz="4400" b="1" strike="noStrike" kern="1200" baseline="0" noProof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Facial-Recognition Technology</a:t>
            </a:r>
            <a:endParaRPr lang="en-US" altLang="en-US" sz="4400" b="1" strike="noStrike" kern="1200" baseline="0" noProof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61585" y="1791969"/>
            <a:ext cx="1645913" cy="70675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bliqueTopLeft"/>
              <a:lightRig rig="soft" dir="t">
                <a:rot lat="0" lon="0" rev="0"/>
              </a:lightRig>
            </a:scene3d>
            <a:sp3d extrusionH="336550" prstMaterial="plastic">
              <a:extrusionClr>
                <a:srgbClr val="77DEFB"/>
              </a:extrusionClr>
            </a:sp3d>
          </a:bodyPr>
          <a:lstStyle/>
          <a:p>
            <a:pPr algn="ctr" fontAlgn="base"/>
            <a:r>
              <a:rPr lang="en-US" altLang="zh-CN" sz="4000" b="1" strike="noStrike" noProof="1">
                <a:blipFill>
                  <a:blip r:embed="rId1"/>
                  <a:tile tx="-57150" ty="355600" algn="ctr"/>
                </a:blipFill>
                <a:effectLst>
                  <a:outerShdw blurRad="60007" dist="310007" dir="7680000" sy="30000" kx="1300200" algn="ctr" rotWithShape="0">
                    <a:srgbClr val="5B9BD5">
                      <a:lumMod val="50000"/>
                      <a:alpha val="32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FRT</a:t>
            </a:r>
            <a:endParaRPr lang="en-US" altLang="zh-CN" sz="4000" b="1" strike="noStrike" noProof="1">
              <a:blipFill>
                <a:blip r:embed="rId1"/>
                <a:tile tx="-57150" ty="355600" algn="ctr"/>
              </a:blipFill>
              <a:effectLst>
                <a:outerShdw blurRad="60007" dist="310007" dir="7680000" sy="30000" kx="1300200" algn="ctr" rotWithShape="0">
                  <a:srgbClr val="5B9BD5">
                    <a:lumMod val="50000"/>
                    <a:alpha val="32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480000">
            <a:off x="68263" y="2371725"/>
            <a:ext cx="4984750" cy="4765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50" y="804863"/>
            <a:ext cx="5400675" cy="5905500"/>
          </a:xfrm>
        </p:spPr>
        <p:txBody>
          <a:bodyPr/>
          <a:lstStyle/>
          <a:p>
            <a:pPr fontAlgn="base"/>
            <a:r>
              <a:rPr lang="en-US" altLang="zh-CN" sz="2800" strike="noStrike" noProof="1"/>
              <a:t>Read the text quickly and summarize the main idea of each paragraph (</a:t>
            </a:r>
            <a:r>
              <a:rPr lang="en-US" altLang="zh-CN" sz="2800" strike="noStrike" noProof="1">
                <a:solidFill>
                  <a:srgbClr val="080DF6"/>
                </a:solidFill>
              </a:rPr>
              <a:t>using a noun or a noun phrase is preferred</a:t>
            </a:r>
            <a:r>
              <a:rPr lang="en-US" altLang="zh-CN" sz="2800" strike="noStrike" noProof="1"/>
              <a:t>)</a:t>
            </a:r>
            <a:r>
              <a:rPr lang="en-US" altLang="zh-CN" sz="2800" b="1" strike="noStrike" noProof="1">
                <a:solidFill>
                  <a:schemeClr val="tx1"/>
                </a:solidFill>
              </a:rPr>
              <a:t>.</a:t>
            </a:r>
            <a:endParaRPr lang="en-US" altLang="zh-CN" sz="2800" b="1" strike="noStrike" noProof="1"/>
          </a:p>
          <a:p>
            <a:pPr fontAlgn="base"/>
            <a:endParaRPr lang="en-US" altLang="zh-CN" sz="2800" b="1" strike="noStrike" noProof="1"/>
          </a:p>
          <a:p>
            <a:pPr marL="0" indent="0" fontAlgn="base">
              <a:buNone/>
            </a:pPr>
            <a:r>
              <a:rPr lang="en-US" altLang="zh-CN" sz="2800" strike="noStrike" noProof="1"/>
              <a:t>                     </a:t>
            </a:r>
            <a:r>
              <a:rPr lang="en-US" altLang="zh-CN" sz="2800" strike="noStrike" noProof="1">
                <a:sym typeface="+mn-ea"/>
              </a:rPr>
              <a:t> </a:t>
            </a:r>
            <a:endParaRPr lang="en-US" altLang="zh-CN" sz="2800" strike="noStrike" noProof="1"/>
          </a:p>
          <a:p>
            <a:pPr marL="0" indent="0" fontAlgn="base">
              <a:buNone/>
            </a:pPr>
            <a:r>
              <a:rPr lang="en-US" altLang="zh-CN" sz="2800" strike="noStrike" noProof="1"/>
              <a:t>                                              </a:t>
            </a:r>
            <a:r>
              <a:rPr lang="en-US" altLang="zh-CN" sz="2800" strike="noStrike" noProof="1">
                <a:sym typeface="+mn-ea"/>
              </a:rPr>
              <a:t>                        </a:t>
            </a:r>
            <a:r>
              <a:rPr lang="en-US" altLang="zh-CN" sz="2800" strike="noStrike" noProof="1"/>
              <a:t>                       </a:t>
            </a:r>
            <a:endParaRPr lang="en-US" altLang="zh-CN" sz="2800" strike="noStrike" noProof="1"/>
          </a:p>
        </p:txBody>
      </p:sp>
      <p:sp>
        <p:nvSpPr>
          <p:cNvPr id="5" name="文本框 4"/>
          <p:cNvSpPr txBox="1"/>
          <p:nvPr/>
        </p:nvSpPr>
        <p:spPr>
          <a:xfrm>
            <a:off x="511175" y="3246438"/>
            <a:ext cx="4238625" cy="2584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700" i="1">
                <a:latin typeface="Arial" panose="020B0604020202020204" pitchFamily="34" charset="0"/>
                <a:ea typeface="宋体" panose="02010600030101010101" pitchFamily="2" charset="-122"/>
              </a:rPr>
              <a:t>You can find main ideas by taking a look at the </a:t>
            </a:r>
            <a:r>
              <a:rPr lang="en-US" altLang="zh-CN" sz="2700" b="1" i="1">
                <a:latin typeface="Arial" panose="020B0604020202020204" pitchFamily="34" charset="0"/>
                <a:ea typeface="宋体" panose="02010600030101010101" pitchFamily="2" charset="-122"/>
              </a:rPr>
              <a:t>title</a:t>
            </a:r>
            <a:r>
              <a:rPr lang="en-US" altLang="zh-CN" sz="2700" i="1">
                <a:latin typeface="Arial" panose="020B0604020202020204" pitchFamily="34" charset="0"/>
                <a:ea typeface="宋体" panose="02010600030101010101" pitchFamily="2" charset="-122"/>
              </a:rPr>
              <a:t>, </a:t>
            </a:r>
            <a:r>
              <a:rPr lang="en-US" altLang="zh-CN" sz="2700" b="1" i="1">
                <a:latin typeface="Arial" panose="020B0604020202020204" pitchFamily="34" charset="0"/>
                <a:ea typeface="宋体" panose="02010600030101010101" pitchFamily="2" charset="-122"/>
              </a:rPr>
              <a:t>key words and phrases </a:t>
            </a:r>
            <a:r>
              <a:rPr lang="en-US" altLang="zh-CN" sz="2700" i="1">
                <a:latin typeface="Arial" panose="020B0604020202020204" pitchFamily="34" charset="0"/>
                <a:ea typeface="宋体" panose="02010600030101010101" pitchFamily="2" charset="-122"/>
              </a:rPr>
              <a:t>and </a:t>
            </a:r>
            <a:r>
              <a:rPr lang="en-US" altLang="zh-CN" sz="2700" b="1" i="1">
                <a:solidFill>
                  <a:srgbClr val="080DF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topic sentences</a:t>
            </a:r>
            <a:r>
              <a:rPr lang="en-US" altLang="zh-CN" sz="2700" i="1">
                <a:latin typeface="Arial" panose="020B0604020202020204" pitchFamily="34" charset="0"/>
                <a:ea typeface="宋体" panose="02010600030101010101" pitchFamily="2" charset="-122"/>
              </a:rPr>
              <a:t> and </a:t>
            </a:r>
            <a:r>
              <a:rPr lang="en-US" altLang="zh-CN" sz="2700" b="1" i="1">
                <a:solidFill>
                  <a:srgbClr val="080DF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transitional sentences (</a:t>
            </a:r>
            <a:r>
              <a:rPr lang="zh-CN" altLang="zh-CN" sz="2700" b="1" i="1">
                <a:solidFill>
                  <a:srgbClr val="080DF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过渡句</a:t>
            </a:r>
            <a:r>
              <a:rPr lang="en-US" altLang="zh-CN" sz="2700" b="1" i="1">
                <a:solidFill>
                  <a:srgbClr val="080DF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en-US" altLang="zh-CN" sz="2700" i="1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zh-CN" sz="2700" i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8" name="标题 1"/>
          <p:cNvSpPr>
            <a:spLocks noGrp="1"/>
          </p:cNvSpPr>
          <p:nvPr/>
        </p:nvSpPr>
        <p:spPr>
          <a:xfrm>
            <a:off x="588963" y="203200"/>
            <a:ext cx="3449637" cy="484188"/>
          </a:xfrm>
          <a:prstGeom prst="rect">
            <a:avLst/>
          </a:prstGeom>
          <a:solidFill>
            <a:srgbClr val="F2F2F2"/>
          </a:solidFill>
          <a:ln w="28575" cap="flat" cmpd="dbl">
            <a:solidFill>
              <a:srgbClr val="262673"/>
            </a:solidFill>
            <a:prstDash val="sysDash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Read for main idea</a:t>
            </a:r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   </a:t>
            </a:r>
            <a:endParaRPr lang="en-US" altLang="zh-CN" sz="3200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2" name="图片 1" descr="EDSOO]LY}8HCVDGY7}@BZQ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825" y="125413"/>
            <a:ext cx="5068888" cy="6515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" name="矩形 61"/>
          <p:cNvSpPr/>
          <p:nvPr/>
        </p:nvSpPr>
        <p:spPr>
          <a:xfrm>
            <a:off x="5457825" y="125413"/>
            <a:ext cx="6562725" cy="6584950"/>
          </a:xfrm>
          <a:prstGeom prst="rect">
            <a:avLst/>
          </a:prstGeom>
          <a:noFill/>
          <a:ln w="2222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6" name="文本框 5"/>
          <p:cNvSpPr txBox="1"/>
          <p:nvPr/>
        </p:nvSpPr>
        <p:spPr>
          <a:xfrm>
            <a:off x="10653713" y="203200"/>
            <a:ext cx="136683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solidFill>
                  <a:srgbClr val="080DF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Para.1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653713" y="1630363"/>
            <a:ext cx="1366837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solidFill>
                  <a:srgbClr val="080DF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Para.2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653713" y="3324225"/>
            <a:ext cx="136683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solidFill>
                  <a:srgbClr val="080DF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Para.3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653713" y="4732338"/>
            <a:ext cx="1366837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solidFill>
                  <a:srgbClr val="080DF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Para.4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653713" y="6032500"/>
            <a:ext cx="136683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solidFill>
                  <a:srgbClr val="080DF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Para.5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2" grpId="0" bldLvl="0" animBg="1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60375" y="3825875"/>
            <a:ext cx="10094913" cy="3683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86538" y="3343275"/>
            <a:ext cx="4873625" cy="3683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0375" y="3343275"/>
            <a:ext cx="6057900" cy="3683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48513" y="2774950"/>
            <a:ext cx="4629150" cy="3683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31075" y="1760538"/>
            <a:ext cx="4264025" cy="3683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8" name="内容占位符 2"/>
          <p:cNvSpPr>
            <a:spLocks noGrp="1"/>
          </p:cNvSpPr>
          <p:nvPr>
            <p:ph idx="1"/>
          </p:nvPr>
        </p:nvSpPr>
        <p:spPr>
          <a:xfrm>
            <a:off x="165100" y="1108075"/>
            <a:ext cx="11696700" cy="4525963"/>
          </a:xfrm>
        </p:spPr>
        <p:txBody>
          <a:bodyPr anchor="t"/>
          <a:lstStyle/>
          <a:p>
            <a:pPr>
              <a:lnSpc>
                <a:spcPct val="120000"/>
              </a:lnSpc>
              <a:spcBef>
                <a:spcPts val="25"/>
              </a:spcBef>
            </a:pPr>
            <a:r>
              <a:rPr lang="zh-CN" altLang="en-US" sz="2800"/>
              <a:t>Faces communicate feelings. They can tell people if we are happy, sad, or confused. Faces have another use, too.  Your face can identify you. It is unique, like a fingerprint. Unless you have an identical twin, there is no one else in the world with your face. Now, organizations are using your face for many different purposes. </a:t>
            </a:r>
            <a:r>
              <a:rPr lang="zh-CN" altLang="en-US" sz="2800" b="1"/>
              <a:t>This</a:t>
            </a:r>
            <a:r>
              <a:rPr lang="zh-CN" altLang="en-US" sz="2800"/>
              <a:t> could be very helpful, </a:t>
            </a:r>
            <a:r>
              <a:rPr lang="zh-CN" altLang="en-US" sz="2800" b="1"/>
              <a:t>but</a:t>
            </a:r>
            <a:r>
              <a:rPr lang="zh-CN" altLang="en-US" sz="2800"/>
              <a:t> some people have concerns about using faces for identification. </a:t>
            </a:r>
            <a:endParaRPr lang="zh-CN" altLang="en-US" sz="2800"/>
          </a:p>
        </p:txBody>
      </p:sp>
      <p:sp>
        <p:nvSpPr>
          <p:cNvPr id="13319" name="文本框 9"/>
          <p:cNvSpPr txBox="1"/>
          <p:nvPr/>
        </p:nvSpPr>
        <p:spPr>
          <a:xfrm>
            <a:off x="642938" y="390525"/>
            <a:ext cx="1390650" cy="522288"/>
          </a:xfrm>
          <a:prstGeom prst="rect">
            <a:avLst/>
          </a:prstGeom>
          <a:noFill/>
          <a:ln w="12700" cap="flat" cmpd="sng">
            <a:solidFill>
              <a:srgbClr val="3D918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Para.1 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33588" y="390525"/>
            <a:ext cx="5703887" cy="520700"/>
          </a:xfrm>
          <a:prstGeom prst="rect">
            <a:avLst/>
          </a:prstGeom>
          <a:solidFill>
            <a:srgbClr val="A6A6A6">
              <a:alpha val="23997"/>
            </a:srgbClr>
          </a:solidFill>
          <a:ln w="12700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A general introduction to the topic </a:t>
            </a:r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84750" y="3251200"/>
            <a:ext cx="1662113" cy="5064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700">
                <a:solidFill>
                  <a:srgbClr val="080DF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purposes.</a:t>
            </a:r>
            <a:endParaRPr lang="en-US" altLang="zh-CN" sz="2700">
              <a:solidFill>
                <a:srgbClr val="080DF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44888" y="3757613"/>
            <a:ext cx="1593850" cy="506413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700" noProof="1">
                <a:solidFill>
                  <a:srgbClr val="080DF6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concerns</a:t>
            </a:r>
            <a:endParaRPr lang="en-US" altLang="zh-CN" sz="2700" noProof="1">
              <a:solidFill>
                <a:srgbClr val="080DF6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9777413" y="4508500"/>
            <a:ext cx="1817688" cy="576263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z="2800" b="1" strike="noStrike" noProof="1">
                <a:solidFill>
                  <a:srgbClr val="FF0000"/>
                </a:solidFill>
              </a:rPr>
              <a:t>para.2</a:t>
            </a:r>
            <a:endParaRPr lang="en-US" altLang="zh-CN" sz="2800" b="1" strike="noStrike" noProof="1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612313" y="1690688"/>
            <a:ext cx="1327150" cy="50641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700">
                <a:solidFill>
                  <a:srgbClr val="080DF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identify</a:t>
            </a:r>
            <a:endParaRPr lang="en-US" altLang="zh-CN" sz="2700">
              <a:solidFill>
                <a:srgbClr val="080DF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511800" y="4581525"/>
            <a:ext cx="1819275" cy="57467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z="2800" b="1" strike="noStrike" noProof="1">
                <a:solidFill>
                  <a:srgbClr val="FF0000"/>
                </a:solidFill>
              </a:rPr>
              <a:t>para.3</a:t>
            </a:r>
            <a:endParaRPr lang="en-US" altLang="zh-CN" sz="2800" b="1" strike="noStrike" noProof="1">
              <a:solidFill>
                <a:srgbClr val="FF0000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321050" y="4659313"/>
            <a:ext cx="1817688" cy="576263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z="2800" b="1" strike="noStrike" noProof="1">
                <a:solidFill>
                  <a:srgbClr val="FF0000"/>
                </a:solidFill>
              </a:rPr>
              <a:t>para.4</a:t>
            </a:r>
            <a:endParaRPr lang="en-US" altLang="zh-CN" sz="2800" b="1" strike="noStrike" noProof="1">
              <a:solidFill>
                <a:srgbClr val="FF0000"/>
              </a:solidFill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10556875" y="2273300"/>
            <a:ext cx="76200" cy="2235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6238875" y="3757613"/>
            <a:ext cx="1588" cy="82391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4214813" y="4132263"/>
            <a:ext cx="9525" cy="5207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469900" y="2197100"/>
            <a:ext cx="4668838" cy="50482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9" name="文本框 28"/>
          <p:cNvSpPr txBox="1"/>
          <p:nvPr/>
        </p:nvSpPr>
        <p:spPr>
          <a:xfrm>
            <a:off x="2420938" y="2197100"/>
            <a:ext cx="159067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solidFill>
                  <a:srgbClr val="080DF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like</a:t>
            </a:r>
            <a:endParaRPr lang="en-US" altLang="zh-CN" sz="2800">
              <a:solidFill>
                <a:srgbClr val="080DF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32" name="文本框 29"/>
          <p:cNvSpPr txBox="1"/>
          <p:nvPr/>
        </p:nvSpPr>
        <p:spPr>
          <a:xfrm>
            <a:off x="890588" y="5495925"/>
            <a:ext cx="10186987" cy="522288"/>
          </a:xfrm>
          <a:prstGeom prst="rect">
            <a:avLst/>
          </a:prstGeom>
          <a:noFill/>
          <a:ln w="158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What information is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 closely related to </a:t>
            </a:r>
            <a:r>
              <a:rPr lang="en-US" altLang="zh-CN" sz="2800" b="1">
                <a:solidFill>
                  <a:srgbClr val="080DF6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the topic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 in para.1?</a:t>
            </a:r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41375" y="5495925"/>
            <a:ext cx="10509250" cy="520700"/>
          </a:xfrm>
          <a:prstGeom prst="rect">
            <a:avLst/>
          </a:prstGeom>
          <a:solidFill>
            <a:schemeClr val="bg1"/>
          </a:solidFill>
          <a:ln w="158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What is their relationship to the 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following three paragraphs?</a:t>
            </a:r>
            <a:endParaRPr lang="en-US" altLang="zh-CN" sz="2800" b="1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6" grpId="0" bldLvl="0" animBg="1"/>
      <p:bldP spid="5" grpId="0" bldLvl="0" animBg="1"/>
      <p:bldP spid="4" grpId="0" bldLvl="0" animBg="1"/>
      <p:bldP spid="2" grpId="0" bldLvl="0" animBg="1"/>
      <p:bldP spid="11" grpId="1" bldLvl="0" animBg="1"/>
      <p:bldP spid="7" grpId="0" bldLvl="0" animBg="1"/>
      <p:bldP spid="8" grpId="0" bldLvl="0" animBg="1"/>
      <p:bldP spid="13" grpId="0" bldLvl="0" animBg="1"/>
      <p:bldP spid="15" grpId="0" bldLvl="0" animBg="1"/>
      <p:bldP spid="16" grpId="0" bldLvl="0" animBg="1"/>
      <p:bldP spid="17" grpId="0" bldLvl="0" animBg="1"/>
      <p:bldP spid="28" grpId="0" bldLvl="0" animBg="1"/>
      <p:bldP spid="29" grpId="0"/>
      <p:bldP spid="3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8"/>
          <p:cNvSpPr txBox="1"/>
          <p:nvPr/>
        </p:nvSpPr>
        <p:spPr>
          <a:xfrm>
            <a:off x="460375" y="3825875"/>
            <a:ext cx="10094913" cy="3683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38" name="文本框 5"/>
          <p:cNvSpPr txBox="1"/>
          <p:nvPr/>
        </p:nvSpPr>
        <p:spPr>
          <a:xfrm>
            <a:off x="6586538" y="3343275"/>
            <a:ext cx="4873625" cy="3683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39" name="文本框 4"/>
          <p:cNvSpPr txBox="1"/>
          <p:nvPr/>
        </p:nvSpPr>
        <p:spPr>
          <a:xfrm>
            <a:off x="460375" y="3343275"/>
            <a:ext cx="6057900" cy="3683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0" name="文本框 3"/>
          <p:cNvSpPr txBox="1"/>
          <p:nvPr/>
        </p:nvSpPr>
        <p:spPr>
          <a:xfrm>
            <a:off x="7148513" y="2774950"/>
            <a:ext cx="4629150" cy="3683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1" name="文本框 1"/>
          <p:cNvSpPr txBox="1"/>
          <p:nvPr/>
        </p:nvSpPr>
        <p:spPr>
          <a:xfrm>
            <a:off x="7331075" y="1760538"/>
            <a:ext cx="4264025" cy="3683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2" name="内容占位符 2"/>
          <p:cNvSpPr>
            <a:spLocks noGrp="1"/>
          </p:cNvSpPr>
          <p:nvPr>
            <p:ph idx="1"/>
          </p:nvPr>
        </p:nvSpPr>
        <p:spPr>
          <a:xfrm>
            <a:off x="165100" y="1108075"/>
            <a:ext cx="11696700" cy="4525963"/>
          </a:xfrm>
        </p:spPr>
        <p:txBody>
          <a:bodyPr anchor="t"/>
          <a:lstStyle/>
          <a:p>
            <a:pPr>
              <a:lnSpc>
                <a:spcPct val="120000"/>
              </a:lnSpc>
              <a:spcBef>
                <a:spcPts val="25"/>
              </a:spcBef>
            </a:pPr>
            <a:r>
              <a:rPr lang="zh-CN" altLang="en-US" sz="2800"/>
              <a:t>Faces communicate feelings. They can tell people if we are happy, sad, or confused. Faces have another use, too.  Your face can identify you. It is unique, like a fingerprint. Unless you have an identical twin, there is no one else in the world with your face. Now, organizations are using your face for many different purposes. </a:t>
            </a:r>
            <a:r>
              <a:rPr lang="zh-CN" altLang="en-US" sz="2800" b="1"/>
              <a:t>This</a:t>
            </a:r>
            <a:r>
              <a:rPr lang="zh-CN" altLang="en-US" sz="2800"/>
              <a:t> could be very helpful, </a:t>
            </a:r>
            <a:r>
              <a:rPr lang="zh-CN" altLang="en-US" sz="2800" b="1"/>
              <a:t>but</a:t>
            </a:r>
            <a:r>
              <a:rPr lang="zh-CN" altLang="en-US" sz="2800"/>
              <a:t> some people have concerns about using faces for identification. </a:t>
            </a:r>
            <a:endParaRPr lang="zh-CN" altLang="en-US" sz="2800"/>
          </a:p>
        </p:txBody>
      </p:sp>
      <p:sp>
        <p:nvSpPr>
          <p:cNvPr id="14343" name="文本框 9"/>
          <p:cNvSpPr txBox="1"/>
          <p:nvPr/>
        </p:nvSpPr>
        <p:spPr>
          <a:xfrm>
            <a:off x="642938" y="390525"/>
            <a:ext cx="1390650" cy="522288"/>
          </a:xfrm>
          <a:prstGeom prst="rect">
            <a:avLst/>
          </a:prstGeom>
          <a:noFill/>
          <a:ln w="12700" cap="flat" cmpd="sng">
            <a:solidFill>
              <a:srgbClr val="3D918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Para.1 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4" name="文本框 10"/>
          <p:cNvSpPr txBox="1"/>
          <p:nvPr/>
        </p:nvSpPr>
        <p:spPr>
          <a:xfrm>
            <a:off x="2033588" y="390525"/>
            <a:ext cx="5703887" cy="520700"/>
          </a:xfrm>
          <a:prstGeom prst="rect">
            <a:avLst/>
          </a:prstGeom>
          <a:solidFill>
            <a:srgbClr val="A6A6A6">
              <a:alpha val="23997"/>
            </a:srgbClr>
          </a:solidFill>
          <a:ln w="12700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A general introduction to the topic </a:t>
            </a:r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5" name="文本框 6"/>
          <p:cNvSpPr txBox="1"/>
          <p:nvPr/>
        </p:nvSpPr>
        <p:spPr>
          <a:xfrm>
            <a:off x="4984750" y="3251200"/>
            <a:ext cx="1662113" cy="5064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700">
                <a:solidFill>
                  <a:srgbClr val="080DF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purposes.</a:t>
            </a:r>
            <a:endParaRPr lang="en-US" altLang="zh-CN" sz="2700">
              <a:solidFill>
                <a:srgbClr val="080DF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44888" y="3757613"/>
            <a:ext cx="1593850" cy="506413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700" noProof="1">
                <a:solidFill>
                  <a:srgbClr val="080DF6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concerns</a:t>
            </a:r>
            <a:endParaRPr lang="en-US" altLang="zh-CN" sz="2700" noProof="1">
              <a:solidFill>
                <a:srgbClr val="080DF6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9890125" y="4292600"/>
            <a:ext cx="1817688" cy="576263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z="2800" b="1" strike="noStrike" noProof="1">
                <a:solidFill>
                  <a:srgbClr val="FF0000"/>
                </a:solidFill>
              </a:rPr>
              <a:t>para.2</a:t>
            </a:r>
            <a:endParaRPr lang="en-US" altLang="zh-CN" sz="2800" b="1" strike="noStrike" noProof="1">
              <a:solidFill>
                <a:srgbClr val="FF0000"/>
              </a:solidFill>
            </a:endParaRPr>
          </a:p>
        </p:txBody>
      </p:sp>
      <p:sp>
        <p:nvSpPr>
          <p:cNvPr id="14348" name="文本框 14"/>
          <p:cNvSpPr txBox="1"/>
          <p:nvPr/>
        </p:nvSpPr>
        <p:spPr>
          <a:xfrm>
            <a:off x="9612313" y="1690688"/>
            <a:ext cx="1327150" cy="50641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700">
                <a:solidFill>
                  <a:srgbClr val="080DF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identify</a:t>
            </a:r>
            <a:endParaRPr lang="en-US" altLang="zh-CN" sz="2700">
              <a:solidFill>
                <a:srgbClr val="080DF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592763" y="4508500"/>
            <a:ext cx="1817688" cy="576263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z="2800" b="1" strike="noStrike" noProof="1">
                <a:solidFill>
                  <a:srgbClr val="FF0000"/>
                </a:solidFill>
              </a:rPr>
              <a:t>para.3</a:t>
            </a:r>
            <a:endParaRPr lang="en-US" altLang="zh-CN" sz="2800" b="1" strike="noStrike" noProof="1">
              <a:solidFill>
                <a:srgbClr val="FF0000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432175" y="4508500"/>
            <a:ext cx="1819275" cy="576263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z="2800" b="1" strike="noStrike" noProof="1">
                <a:solidFill>
                  <a:srgbClr val="FF0000"/>
                </a:solidFill>
              </a:rPr>
              <a:t>para.4</a:t>
            </a:r>
            <a:endParaRPr lang="en-US" altLang="zh-CN" sz="2800" b="1" strike="noStrike" noProof="1">
              <a:solidFill>
                <a:srgbClr val="FF0000"/>
              </a:solidFill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10561638" y="2268538"/>
            <a:ext cx="142875" cy="202406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6475413" y="3825875"/>
            <a:ext cx="52388" cy="6826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4267200" y="4132263"/>
            <a:ext cx="28575" cy="3762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582613" y="1187450"/>
            <a:ext cx="4668838" cy="503238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0" name="矩形 9"/>
          <p:cNvSpPr/>
          <p:nvPr/>
        </p:nvSpPr>
        <p:spPr>
          <a:xfrm>
            <a:off x="460375" y="1760538"/>
            <a:ext cx="11317288" cy="3463925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2" name="文本框 11"/>
          <p:cNvSpPr txBox="1"/>
          <p:nvPr/>
        </p:nvSpPr>
        <p:spPr>
          <a:xfrm>
            <a:off x="4835525" y="2439988"/>
            <a:ext cx="3333750" cy="1198562"/>
          </a:xfrm>
          <a:prstGeom prst="rect">
            <a:avLst/>
          </a:prstGeom>
          <a:solidFill>
            <a:srgbClr val="D9D9D9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7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Topic</a:t>
            </a:r>
            <a:endParaRPr lang="en-US" altLang="zh-CN" sz="72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内容占位符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endParaRPr lang="zh-CN" altLang="en-US"/>
          </a:p>
        </p:txBody>
      </p:sp>
      <p:pic>
        <p:nvPicPr>
          <p:cNvPr id="15362" name="图片 3" descr="SX(_CS(N}~T`)2G0H$62}Q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825" y="1260475"/>
            <a:ext cx="11918950" cy="548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文本框 11"/>
          <p:cNvSpPr txBox="1"/>
          <p:nvPr/>
        </p:nvSpPr>
        <p:spPr>
          <a:xfrm>
            <a:off x="255588" y="180975"/>
            <a:ext cx="11657012" cy="490538"/>
          </a:xfrm>
          <a:prstGeom prst="rect">
            <a:avLst/>
          </a:prstGeom>
          <a:solidFill>
            <a:srgbClr val="F2F2F2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600">
                <a:latin typeface="Arial" panose="020B0604020202020204" pitchFamily="34" charset="0"/>
                <a:ea typeface="宋体" panose="02010600030101010101" pitchFamily="2" charset="-122"/>
              </a:rPr>
              <a:t>Work in groups and finish both </a:t>
            </a:r>
            <a:r>
              <a:rPr lang="en-US" altLang="zh-CN" sz="2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the mindmap </a:t>
            </a:r>
            <a:r>
              <a:rPr lang="en-US" altLang="zh-CN" sz="2600">
                <a:latin typeface="Arial" panose="020B0604020202020204" pitchFamily="34" charset="0"/>
                <a:ea typeface="宋体" panose="02010600030101010101" pitchFamily="2" charset="-122"/>
              </a:rPr>
              <a:t>and </a:t>
            </a:r>
            <a:r>
              <a:rPr lang="en-US" altLang="zh-CN" sz="2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the table</a:t>
            </a:r>
            <a:r>
              <a:rPr lang="en-US" altLang="zh-CN" sz="2600">
                <a:latin typeface="Arial" panose="020B0604020202020204" pitchFamily="34" charset="0"/>
                <a:ea typeface="宋体" panose="02010600030101010101" pitchFamily="2" charset="-122"/>
              </a:rPr>
              <a:t> on the worksheet.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 rot="21060000">
            <a:off x="506095" y="926463"/>
            <a:ext cx="3317875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bliqueTopLeft"/>
              <a:lightRig rig="soft" dir="t">
                <a:rot lat="0" lon="0" rev="0"/>
              </a:lightRig>
            </a:scene3d>
            <a:sp3d extrusionH="336550" prstMaterial="plastic">
              <a:extrusionClr>
                <a:srgbClr val="77DEFB"/>
              </a:extrusionClr>
            </a:sp3d>
          </a:bodyPr>
          <a:lstStyle/>
          <a:p>
            <a:pPr algn="ctr" fontAlgn="base"/>
            <a:r>
              <a:rPr lang="en-US" altLang="zh-CN" sz="4400" b="1" strike="noStrike" noProof="1">
                <a:blipFill>
                  <a:blip r:embed="rId2"/>
                  <a:tile tx="-57150" ty="355600" algn="ctr"/>
                </a:blipFill>
                <a:effectLst>
                  <a:outerShdw blurRad="60007" dist="310007" dir="7680000" sy="30000" kx="1300200" algn="ctr" rotWithShape="0">
                    <a:srgbClr val="5B9BD5">
                      <a:lumMod val="50000"/>
                      <a:alpha val="32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Group work</a:t>
            </a:r>
            <a:endParaRPr lang="en-US" altLang="zh-CN" sz="4400" b="1" strike="noStrike" noProof="1">
              <a:blipFill>
                <a:blip r:embed="rId2"/>
                <a:tile tx="-57150" ty="355600" algn="ctr"/>
              </a:blipFill>
              <a:effectLst>
                <a:outerShdw blurRad="60007" dist="310007" dir="7680000" sy="30000" kx="1300200" algn="ctr" rotWithShape="0">
                  <a:srgbClr val="5B9BD5">
                    <a:lumMod val="50000"/>
                    <a:alpha val="32000"/>
                  </a:srgbClr>
                </a:outerShdw>
              </a:effectLst>
              <a:sym typeface="+mn-ea"/>
            </a:endParaRPr>
          </a:p>
        </p:txBody>
      </p:sp>
      <p:sp>
        <p:nvSpPr>
          <p:cNvPr id="15365" name="文本框 4"/>
          <p:cNvSpPr txBox="1"/>
          <p:nvPr/>
        </p:nvSpPr>
        <p:spPr>
          <a:xfrm>
            <a:off x="7920038" y="1690688"/>
            <a:ext cx="3267075" cy="8747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600">
                <a:latin typeface="Times New Roman" panose="02020603050405020304" charset="0"/>
                <a:ea typeface="宋体" panose="02010600030101010101" pitchFamily="2" charset="-122"/>
              </a:rPr>
              <a:t>Introducing sth familiar </a:t>
            </a:r>
            <a:endParaRPr lang="en-US" altLang="zh-CN" sz="1600">
              <a:latin typeface="Times New Roman" panose="0202060305040502030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600">
                <a:latin typeface="Times New Roman" panose="02020603050405020304" charset="0"/>
                <a:ea typeface="宋体" panose="02010600030101010101" pitchFamily="2" charset="-122"/>
                <a:sym typeface="宋体" panose="02010600030101010101" pitchFamily="2" charset="-122"/>
              </a:rPr>
              <a:t>Making a comparison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6" name="文本框 5"/>
          <p:cNvSpPr txBox="1"/>
          <p:nvPr/>
        </p:nvSpPr>
        <p:spPr>
          <a:xfrm>
            <a:off x="10115550" y="1874838"/>
            <a:ext cx="1308100" cy="5064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400">
                <a:latin typeface="Times New Roman" panose="02020603050405020304" charset="0"/>
                <a:ea typeface="宋体" panose="02010600030101010101" pitchFamily="2" charset="-122"/>
                <a:sym typeface="宋体" panose="02010600030101010101" pitchFamily="2" charset="-122"/>
              </a:rPr>
              <a:t>to explain sth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7" name="文本框 3"/>
          <p:cNvSpPr txBox="1"/>
          <p:nvPr/>
        </p:nvSpPr>
        <p:spPr>
          <a:xfrm>
            <a:off x="2055813" y="1874838"/>
            <a:ext cx="36480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A general introduction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00">
            <a:off x="4865688" y="2492375"/>
            <a:ext cx="4314825" cy="3548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5154613" y="3068638"/>
            <a:ext cx="3735387" cy="20145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500">
                <a:latin typeface="Arial" panose="020B0604020202020204" pitchFamily="34" charset="0"/>
                <a:ea typeface="宋体" panose="02010600030101010101" pitchFamily="2" charset="-122"/>
              </a:rPr>
              <a:t>You can find the logical relations between sentences through words like </a:t>
            </a:r>
            <a:r>
              <a:rPr lang="en-US" altLang="zh-CN" sz="2500" i="1">
                <a:solidFill>
                  <a:srgbClr val="080DF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for example, another, in the meantime</a:t>
            </a:r>
            <a:r>
              <a:rPr lang="en-US" altLang="zh-CN" sz="2500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zh-CN" sz="25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70" name="文本框 3"/>
          <p:cNvSpPr txBox="1"/>
          <p:nvPr/>
        </p:nvSpPr>
        <p:spPr>
          <a:xfrm>
            <a:off x="2116138" y="2832100"/>
            <a:ext cx="36480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How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71" name="文本框 3"/>
          <p:cNvSpPr txBox="1"/>
          <p:nvPr/>
        </p:nvSpPr>
        <p:spPr>
          <a:xfrm>
            <a:off x="2243138" y="4081463"/>
            <a:ext cx="36480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Benefits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72" name="文本框 3"/>
          <p:cNvSpPr txBox="1"/>
          <p:nvPr/>
        </p:nvSpPr>
        <p:spPr>
          <a:xfrm>
            <a:off x="2243138" y="5083175"/>
            <a:ext cx="36480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Problems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73" name="文本框 3"/>
          <p:cNvSpPr txBox="1"/>
          <p:nvPr/>
        </p:nvSpPr>
        <p:spPr>
          <a:xfrm>
            <a:off x="2243138" y="6040438"/>
            <a:ext cx="36480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Solutions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16438" y="209550"/>
            <a:ext cx="4752975" cy="431800"/>
          </a:xfrm>
          <a:prstGeom prst="rect">
            <a:avLst/>
          </a:prstGeom>
          <a:noFill/>
          <a:ln w="28575">
            <a:solidFill>
              <a:srgbClr val="42A0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4263</Words>
  <Application>WPS 演示</Application>
  <PresentationFormat>自定义</PresentationFormat>
  <Paragraphs>242</Paragraphs>
  <Slides>14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宋体</vt:lpstr>
      <vt:lpstr>Wingdings</vt:lpstr>
      <vt:lpstr>Wingdings</vt:lpstr>
      <vt:lpstr>Times New Roman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Group Discussion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Facial-recognition Technology</dc:title>
  <dc:creator>Lenovo</dc:creator>
  <cp:lastModifiedBy>南山有谷堆</cp:lastModifiedBy>
  <cp:revision>269</cp:revision>
  <dcterms:created xsi:type="dcterms:W3CDTF">2021-01-06T06:35:00Z</dcterms:created>
  <dcterms:modified xsi:type="dcterms:W3CDTF">2021-03-17T06:27:24Z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