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4"/>
  </p:notesMasterIdLst>
  <p:handoutMasterIdLst>
    <p:handoutMasterId r:id="rId35"/>
  </p:handoutMasterIdLst>
  <p:sldIdLst>
    <p:sldId id="456" r:id="rId4"/>
    <p:sldId id="256" r:id="rId5"/>
    <p:sldId id="420" r:id="rId6"/>
    <p:sldId id="421" r:id="rId7"/>
    <p:sldId id="257" r:id="rId8"/>
    <p:sldId id="302" r:id="rId9"/>
    <p:sldId id="303" r:id="rId10"/>
    <p:sldId id="260" r:id="rId11"/>
    <p:sldId id="304" r:id="rId12"/>
    <p:sldId id="340" r:id="rId13"/>
    <p:sldId id="341" r:id="rId14"/>
    <p:sldId id="265" r:id="rId15"/>
    <p:sldId id="342" r:id="rId16"/>
    <p:sldId id="378" r:id="rId17"/>
    <p:sldId id="405" r:id="rId18"/>
    <p:sldId id="406" r:id="rId19"/>
    <p:sldId id="407" r:id="rId20"/>
    <p:sldId id="403" r:id="rId21"/>
    <p:sldId id="414" r:id="rId22"/>
    <p:sldId id="380" r:id="rId23"/>
    <p:sldId id="413" r:id="rId24"/>
    <p:sldId id="415" r:id="rId25"/>
    <p:sldId id="448" r:id="rId26"/>
    <p:sldId id="416" r:id="rId27"/>
    <p:sldId id="417" r:id="rId28"/>
    <p:sldId id="418" r:id="rId29"/>
    <p:sldId id="408" r:id="rId30"/>
    <p:sldId id="409" r:id="rId31"/>
    <p:sldId id="381" r:id="rId32"/>
    <p:sldId id="41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CACDA"/>
    <a:srgbClr val="E29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55" y="763"/>
      </p:cViewPr>
      <p:guideLst>
        <p:guide orient="horz" pos="1976"/>
        <p:guide pos="4174"/>
        <p:guide orient="horz" pos="210"/>
        <p:guide orient="horz" pos="3868"/>
        <p:guide pos="1501"/>
        <p:guide pos="7244"/>
        <p:guide orient="horz" pos="904"/>
        <p:guide orient="horz" pos="3509"/>
        <p:guide orient="horz" pos="3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9DD55-70E6-44B3-B7DA-D38A41E880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2424-3DC4-468A-9656-F9814CBA42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32771" name="矩形 32770"/>
          <p:cNvSpPr/>
          <p:nvPr/>
        </p:nvSpPr>
        <p:spPr>
          <a:xfrm>
            <a:off x="1109345" y="697230"/>
            <a:ext cx="951103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CC3300"/>
                </a:solidFill>
                <a:latin typeface="Berlin Sans FB Demi" panose="020E0802020502020306" charset="0"/>
              </a:rPr>
              <a:t>Was he really stealing cards from Rogers?</a:t>
            </a:r>
            <a:endParaRPr lang="en-US" altLang="zh-CN" sz="4000" b="1">
              <a:solidFill>
                <a:srgbClr val="CC3300"/>
              </a:solidFill>
              <a:latin typeface="Berlin Sans FB Demi" panose="020E080202050202030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875" y="1885950"/>
            <a:ext cx="10142855" cy="2306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He played tricks like that all the time.(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experienced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“He's probably off playing a funny trick.”(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heard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Ø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There was Michael Peterson--at Michael Rogers' desk, digging in his box of valentine cards! 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saw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570" y="4550410"/>
            <a:ext cx="1115060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/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Is it possible that one's first impression,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direct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observation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or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others’ opinion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 be deceiving?</a:t>
            </a:r>
            <a:endParaRPr lang="en-US" altLang="zh-C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50595" y="516890"/>
            <a:ext cx="2827502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theme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4255" y="2883535"/>
            <a:ext cx="10142855" cy="2306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Scars will remain.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The school bully should be stopped.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Never judge a person too early.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...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771" name="矩形 32770"/>
          <p:cNvSpPr/>
          <p:nvPr/>
        </p:nvSpPr>
        <p:spPr>
          <a:xfrm>
            <a:off x="1139825" y="1304925"/>
            <a:ext cx="10804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CC3300"/>
                </a:solidFill>
                <a:latin typeface="Berlin Sans FB Demi" panose="020E0802020502020306" charset="0"/>
              </a:rPr>
              <a:t>What does the author want to convey through the story?</a:t>
            </a:r>
            <a:endParaRPr lang="en-US" altLang="zh-CN" sz="2800" b="1">
              <a:solidFill>
                <a:srgbClr val="CC3300"/>
              </a:solidFill>
              <a:latin typeface="Berlin Sans FB Demi" panose="020E0802020502020306" charset="0"/>
            </a:endParaRPr>
          </a:p>
        </p:txBody>
      </p:sp>
      <p:pic>
        <p:nvPicPr>
          <p:cNvPr id="34817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4454" t="8166" r="17717" b="48998"/>
          <a:stretch>
            <a:fillRect/>
          </a:stretch>
        </p:blipFill>
        <p:spPr>
          <a:xfrm>
            <a:off x="950595" y="3867150"/>
            <a:ext cx="611505" cy="59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8725080" y="5328580"/>
            <a:ext cx="1808480" cy="5835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正向结局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0595" y="5346700"/>
            <a:ext cx="520954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bad impression of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Peterson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naughty and annoying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06750" y="2384425"/>
            <a:ext cx="5417820" cy="2944495"/>
            <a:chOff x="3193" y="5758"/>
            <a:chExt cx="8532" cy="4637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7338" y="5758"/>
              <a:ext cx="2629" cy="382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3193" y="5758"/>
              <a:ext cx="8532" cy="4637"/>
              <a:chOff x="4115" y="4223"/>
              <a:chExt cx="8532" cy="4637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 flipV="1">
                <a:off x="4115" y="4223"/>
                <a:ext cx="4145" cy="4637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 flipV="1">
                <a:off x="10889" y="6392"/>
                <a:ext cx="1758" cy="1625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4344035" y="1862455"/>
            <a:ext cx="595503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_____________</a:t>
            </a:r>
            <a:r>
              <a:rPr lang="en-US" altLang="zh-CN" sz="2800" u="sng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__ of Peterson: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24015" y="3121025"/>
            <a:ext cx="521906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my ____________ about Peterson: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he was ______________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94325" y="2293620"/>
            <a:ext cx="323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considerate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20585" y="3121025"/>
            <a:ext cx="2526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new discovery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6965" y="1862455"/>
            <a:ext cx="323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misunderstanding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6715" y="3552190"/>
            <a:ext cx="301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FF00"/>
                </a:solidFill>
              </a:rPr>
              <a:t>kind and friendly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  <p:pic>
        <p:nvPicPr>
          <p:cNvPr id="16" name="图片 15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 bldLvl="0" animBg="1"/>
      <p:bldP spid="27" grpId="0" animBg="1"/>
      <p:bldP spid="4" grpId="1" bldLvl="0" animBg="1"/>
      <p:bldP spid="27" grpId="1" animBg="1"/>
      <p:bldP spid="9" grpId="0" bldLvl="0" animBg="1"/>
      <p:bldP spid="14" grpId="0" bldLvl="0" animBg="1"/>
      <p:bldP spid="15" grpId="0" bldLvl="0" animBg="1"/>
      <p:bldP spid="18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59765" y="1885950"/>
            <a:ext cx="10142855" cy="353822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D6BEBE"/>
                </a:solidFill>
              </a14:hiddenFill>
            </a:ext>
          </a:extLst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Para.1: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The more I watched my next-door neighbor, the more confused I become. __________________________________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Para.2: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I stood there, not quite believing what I was hearing.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___________________________________________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02970" y="516890"/>
            <a:ext cx="2827502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plot the ending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65375" y="2473325"/>
            <a:ext cx="4496435" cy="2043430"/>
            <a:chOff x="6342" y="3132"/>
            <a:chExt cx="5785" cy="3541"/>
          </a:xfrm>
        </p:grpSpPr>
        <p:sp>
          <p:nvSpPr>
            <p:cNvPr id="8" name="爆炸形 1 7"/>
            <p:cNvSpPr/>
            <p:nvPr/>
          </p:nvSpPr>
          <p:spPr>
            <a:xfrm>
              <a:off x="6342" y="3132"/>
              <a:ext cx="5785" cy="3541"/>
            </a:xfrm>
            <a:prstGeom prst="irregularSeal1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771" name="矩形 32770"/>
            <p:cNvSpPr/>
            <p:nvPr/>
          </p:nvSpPr>
          <p:spPr>
            <a:xfrm>
              <a:off x="7097" y="4123"/>
              <a:ext cx="4888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CC3300"/>
                  </a:solidFill>
                  <a:latin typeface="Berlin Sans FB Demi" panose="020E0802020502020306" charset="0"/>
                </a:rPr>
                <a:t>observation</a:t>
              </a:r>
              <a:endParaRPr lang="en-US" altLang="zh-CN" sz="4400" b="1">
                <a:solidFill>
                  <a:srgbClr val="CC3300"/>
                </a:solidFill>
                <a:latin typeface="Berlin Sans FB Demi" panose="020E0802020502020306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65375" y="4814570"/>
            <a:ext cx="3782695" cy="2043372"/>
            <a:chOff x="6342" y="3132"/>
            <a:chExt cx="5957" cy="3541"/>
          </a:xfrm>
        </p:grpSpPr>
        <p:sp>
          <p:nvSpPr>
            <p:cNvPr id="11" name="爆炸形 1 10"/>
            <p:cNvSpPr/>
            <p:nvPr/>
          </p:nvSpPr>
          <p:spPr>
            <a:xfrm>
              <a:off x="6342" y="3132"/>
              <a:ext cx="5785" cy="3541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791" y="4123"/>
              <a:ext cx="5508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CC3300"/>
                  </a:solidFill>
                  <a:latin typeface="Berlin Sans FB Demi" panose="020E0802020502020306" charset="0"/>
                </a:rPr>
                <a:t>realization</a:t>
              </a:r>
              <a:endParaRPr lang="en-US" altLang="zh-CN" sz="4400" b="1">
                <a:solidFill>
                  <a:srgbClr val="CC3300"/>
                </a:solidFill>
                <a:latin typeface="Berlin Sans FB Demi" panose="020E0802020502020306" charset="0"/>
              </a:endParaRPr>
            </a:p>
          </p:txBody>
        </p:sp>
      </p:grpSp>
      <p:pic>
        <p:nvPicPr>
          <p:cNvPr id="16" name="图片 15" descr="51miz-E1152159-93D73B6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70" y="5092065"/>
            <a:ext cx="1509395" cy="15093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320" y="2697480"/>
            <a:ext cx="1529715" cy="146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303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44625" y="831850"/>
            <a:ext cx="834898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observation (a boy full of tricks)</a:t>
            </a:r>
            <a:endParaRPr lang="zh-CN" altLang="en-US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1270" y="2795270"/>
            <a:ext cx="9072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901700" y="1844675"/>
            <a:ext cx="96894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见他继续在那里掏和拿卡片，我很怀疑地看着他,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质问他究竟在干吗。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700" y="2864485"/>
            <a:ext cx="10513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 I was watching, he continued to dig, and fished cards out of the box.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I cast him a suspicious look/ eyed him suspiciously, questioning him what on earth was he doing.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3785" y="4495165"/>
            <a:ext cx="9689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想起以前他对我的捉弄，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我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不相信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地盯着他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Memories of his mean tricks played on me _________ (rush) over me, I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stared at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him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in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__________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9085" y="5480050"/>
            <a:ext cx="262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disbelief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9765" y="4987925"/>
            <a:ext cx="262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rushing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6890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8535" y="1567815"/>
            <a:ext cx="96894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我很怀疑地上下打量他，一想到罗杰斯会被众人嘲笑我就非常生气。</a:t>
            </a:r>
            <a:endParaRPr 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I studied him __________________in___________, the thought of Rogers would _________________ by everyone making me feel _________.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29685" y="2552700"/>
            <a:ext cx="3641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from head to toe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8730" y="3136265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be laughed at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0595" y="355092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furious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94015" y="2552700"/>
            <a:ext cx="215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suspicion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9030" y="430212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我直勾勾地盯着他，只见他头也不抬地专注地在笨手笨脚摸找卡片。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 stared _________ at him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：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he was,  devoted to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 cards in the box, without _______________ .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4610" y="5277485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straight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8190" y="586105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fumbling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11315" y="5779770"/>
            <a:ext cx="343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lifting his eyes</a:t>
            </a:r>
            <a:endParaRPr lang="en-US" altLang="zh-CN" sz="3200" b="1">
              <a:solidFill>
                <a:schemeClr val="accent1"/>
              </a:solidFill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1368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3460" y="2279650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 of it, I strode forward, took hold of his arm, and dragged him back out of rage. But to my surprise, he explained he was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_________________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____________________________________________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1930" y="2279650"/>
            <a:ext cx="103593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At the sight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sending cards to Rogers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instead of playing tricks on him </a:t>
            </a:r>
            <a:r>
              <a:rPr lang="en-US" altLang="zh-CN" sz="3200" b="1">
                <a:solidFill>
                  <a:srgbClr val="FF0000"/>
                </a:solidFill>
              </a:rPr>
              <a:t>    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270" y="894715"/>
            <a:ext cx="1005840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observation (a boy full of consideration)</a:t>
            </a:r>
            <a:endParaRPr lang="zh-CN" altLang="en-US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80485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05890" y="541020"/>
            <a:ext cx="8982710" cy="645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 Black" panose="020B0A04020102020204" charset="0"/>
              </a:rPr>
              <a:t>realization (a boy full of kindness)</a:t>
            </a:r>
            <a:endParaRPr lang="en-US" altLang="zh-CN" sz="3600" dirty="0">
              <a:solidFill>
                <a:schemeClr val="bg1"/>
              </a:solidFill>
              <a:latin typeface="Arial Black" panose="020B0A0402010202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70" y="3303270"/>
            <a:ext cx="2711450" cy="3835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29665" y="1287780"/>
            <a:ext cx="9689465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我瞪大眼睛  吃惊地看着他写的一堆卡片</a:t>
            </a:r>
            <a:r>
              <a:rPr lang="en-US" altLang="zh-CN" sz="3200">
                <a:sym typeface="+mn-ea"/>
              </a:rPr>
              <a:t>, </a:t>
            </a:r>
            <a:r>
              <a:rPr lang="zh-CN" altLang="en-US" sz="3200">
                <a:sym typeface="+mn-ea"/>
              </a:rPr>
              <a:t>突然觉得自己可能弄错了。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My 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eyes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and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looked at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cards he wrote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</a:t>
            </a:r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thought that I might be wrong ________________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me.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3790" y="2270125"/>
            <a:ext cx="177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widene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8585" y="2853690"/>
            <a:ext cx="177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wonder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6340" y="3437255"/>
            <a:ext cx="214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occurred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1270" y="4201160"/>
            <a:ext cx="9689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我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心里咯噔一下, 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想到自己可能错怪他了。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zh-CN" altLang="en-US" sz="3200">
                <a:sym typeface="+mn-ea"/>
              </a:rPr>
              <a:t> 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 jolt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 ________ that I ________________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Wingdings" panose="05000000000000000000" charset="0"/>
              <a:buNone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a mistake.</a:t>
            </a:r>
            <a:r>
              <a:rPr lang="en-US" sz="3200">
                <a:sym typeface="+mn-ea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7195" y="4693285"/>
            <a:ext cx="2142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realized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1660" y="4693285"/>
            <a:ext cx="3456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</a:rPr>
              <a:t>might have made  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6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70" y="3303270"/>
            <a:ext cx="2711450" cy="3835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530" y="172783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我往盒子里面 仔细看，果然有很多卡片。我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就像被泼了一桶冷水，一下子就明白了。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I________inside and found loads of cards there as he   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told.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Understanding hit me like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___________________.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4290" y="3137535"/>
            <a:ext cx="411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bucket of cold water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1785" y="2719705"/>
            <a:ext cx="160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</a:rPr>
              <a:t>peered</a:t>
            </a:r>
            <a:r>
              <a:rPr lang="en-US" altLang="zh-CN" sz="3200" b="1">
                <a:solidFill>
                  <a:srgbClr val="FF0000"/>
                </a:solidFill>
              </a:rPr>
              <a:t>             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4405" y="4190365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我逐渐才意识到他是在往里面放卡片而不是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偷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卡片。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Only gradually ___________ become ______ that 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he was putting cards into it instead of stealing them!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37330" y="5180965"/>
            <a:ext cx="5177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did I                           aware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3145" y="1332230"/>
            <a:ext cx="96894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看到他真诚的眼神，我突然想到自己可能忽视他的善意。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________________that I might ______ to see his kindness.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5650" y="2322830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struck/hit me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50100" y="2322830"/>
            <a:ext cx="1177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fail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145" y="3533140"/>
            <a:ext cx="96894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l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我目不转睛地盯着他，内心涌起一股对他的欣赏。疑云消除，我赶紧跑过去帮助他。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I _______ my eyes _____ him steadily, a wave of sudden __________ rising inside. With my confusion ________, I rushed forward to help him.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430" y="4518025"/>
            <a:ext cx="4227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fixed                      on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4630" y="4959985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appreciation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80" y="5502910"/>
            <a:ext cx="296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dissolved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125" y="0"/>
            <a:ext cx="12080875" cy="6985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One Possible Version: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The more I watched my next-door neighbor, the more conf</a:t>
            </a:r>
            <a:r>
              <a:rPr lang="en-US" altLang="zh-CN" sz="2800" i="1" u="sng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sed I became.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Instead of taking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valentine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cards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out of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box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, he was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putting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them in. But whatever he did, I was sure it was wrong.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scolded him for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picking on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欺负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 poor kid.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Michael just kept working and denied playing a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trick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 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explained that he was the last person to pass out his valentines before break. When he got to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Michael Rogers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box, 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noticed it was empty. No one remembered to make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new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kid a card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o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actually he was giving him his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</a:rPr>
              <a:t>cards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. After all, the cards he received from classmates all said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“Michael”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on them.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800" i="1" u="sng">
                <a:latin typeface="Times New Roman" panose="02020603050405020304" charset="0"/>
                <a:cs typeface="Times New Roman" panose="02020603050405020304" charset="0"/>
              </a:rPr>
              <a:t>I stood there, not quite believing what I was hearing.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"You mean you're doing something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n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ice?” I asked. “Of course. When haven't I been nice?" he teased. 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blinked but gave no reply. I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helped Michael to shake out his cards through the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slot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(扁口)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in his valentine box. Then we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stuffed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填满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the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cards into Michael Rogers'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box. I felt a mixture of embarrassment and satisfaction striking into my heart. Maybe I had misunderstood him and maybe he's even kind of sweet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in a hidden sort of way.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469416" y="334031"/>
            <a:ext cx="11253169" cy="6189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22" name="圆角矩形 2"/>
          <p:cNvSpPr/>
          <p:nvPr/>
        </p:nvSpPr>
        <p:spPr>
          <a:xfrm>
            <a:off x="1139250" y="975821"/>
            <a:ext cx="9913501" cy="490635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: 圆角 27"/>
          <p:cNvSpPr/>
          <p:nvPr/>
        </p:nvSpPr>
        <p:spPr>
          <a:xfrm>
            <a:off x="1560195" y="2372995"/>
            <a:ext cx="6152515" cy="85153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4800" b="1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continuation writing</a:t>
            </a:r>
            <a:endParaRPr lang="en-US" altLang="zh-CN" sz="4800" b="1" dirty="0"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62405" y="1386205"/>
            <a:ext cx="5600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2021.4 </a:t>
            </a:r>
            <a:r>
              <a:rPr lang="zh-CN" altLang="en-US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绍兴二模</a:t>
            </a:r>
            <a:r>
              <a:rPr lang="en-US" altLang="zh-CN" sz="2400" b="1" i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The Valentine Trick   </a:t>
            </a:r>
            <a:endParaRPr lang="en-US" altLang="zh-CN" sz="2400" b="1" i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20" y="-46355"/>
            <a:ext cx="4690110" cy="6855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2405" y="3750945"/>
            <a:ext cx="6892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i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—— How to reveal a character's real traits through observations and realization</a:t>
            </a:r>
            <a:endParaRPr lang="en-US" sz="2800" b="1" i="1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1275" y="5173980"/>
            <a:ext cx="37255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浙江省春晖中学  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龚金萍</a:t>
            </a:r>
            <a:endParaRPr lang="zh-CN" altLang="en-US" sz="2000"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" y="1062990"/>
            <a:ext cx="1015555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902970" y="516890"/>
            <a:ext cx="2922905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出现问题</a:t>
              </a:r>
              <a:endParaRPr lang="zh-CN" altLang="en-US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88605" y="509143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关系搞混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" y="1449705"/>
            <a:ext cx="914654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15805" y="3263265"/>
            <a:ext cx="27070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主要人物负面形象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" y="619760"/>
            <a:ext cx="942213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411861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增加人物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411861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情节离奇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80" t="21088" b="17675"/>
          <a:stretch>
            <a:fillRect/>
          </a:stretch>
        </p:blipFill>
        <p:spPr>
          <a:xfrm rot="16200000">
            <a:off x="2141220" y="-802005"/>
            <a:ext cx="6007100" cy="846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952500"/>
            <a:ext cx="10240645" cy="460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01250" y="4308475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中式表达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" y="1198880"/>
            <a:ext cx="9373870" cy="39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32010" y="4150360"/>
            <a:ext cx="2707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字迹不清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57555"/>
            <a:ext cx="9448165" cy="561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998220" y="257175"/>
            <a:ext cx="2195195" cy="589915"/>
            <a:chOff x="11013" y="6707"/>
            <a:chExt cx="7543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517" y="7013"/>
              <a:ext cx="7039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zh-CN" alt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好文欣赏</a:t>
              </a:r>
              <a:endParaRPr lang="zh-CN" altLang="en-US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1080" y="1601470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hid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669925"/>
            <a:ext cx="9272270" cy="578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874885" y="2832100"/>
            <a:ext cx="2707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逻辑清楚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表达流畅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主题积极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585335"/>
            <a:ext cx="1933575" cy="2272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2695" y="3363595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fill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2995" y="3762375"/>
            <a:ext cx="997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crawl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848995"/>
            <a:ext cx="937069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288030" y="1194435"/>
            <a:ext cx="134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improper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9540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572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" y="730885"/>
            <a:ext cx="9190990" cy="577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4153535"/>
            <a:ext cx="2298700" cy="2701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74885" y="2832100"/>
            <a:ext cx="2707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表达自然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首尾呼应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7365" y="1146810"/>
            <a:ext cx="728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deep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0255" y="2832100"/>
            <a:ext cx="1076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使形成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7105" y="4447540"/>
            <a:ext cx="1915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（光等）透入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33495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0" y="277495"/>
            <a:ext cx="10471785" cy="6300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0" y="-2670175"/>
            <a:ext cx="6854825" cy="1219454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69416" y="334031"/>
            <a:ext cx="11253169" cy="61899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22" name="圆角矩形 2"/>
          <p:cNvSpPr/>
          <p:nvPr/>
        </p:nvSpPr>
        <p:spPr>
          <a:xfrm>
            <a:off x="1139250" y="975821"/>
            <a:ext cx="9913501" cy="490635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50" y="657352"/>
            <a:ext cx="4607334" cy="55884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33245" y="2399030"/>
            <a:ext cx="3546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/>
              <a:t>The end!</a:t>
            </a:r>
            <a:endParaRPr lang="en-US" altLang="zh-CN" sz="6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33495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2104390"/>
            <a:ext cx="9296400" cy="195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905167" y="468052"/>
            <a:ext cx="10381667" cy="59218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16" name="PA-矩形 12"/>
          <p:cNvSpPr/>
          <p:nvPr>
            <p:custDataLst>
              <p:tags r:id="rId1"/>
            </p:custDataLst>
          </p:nvPr>
        </p:nvSpPr>
        <p:spPr>
          <a:xfrm>
            <a:off x="1651635" y="1715135"/>
            <a:ext cx="8105140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lang="en-US" altLang="zh-CN" sz="3600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falls on February 14th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" name="矩形: 圆角 9"/>
          <p:cNvSpPr/>
          <p:nvPr/>
        </p:nvSpPr>
        <p:spPr>
          <a:xfrm>
            <a:off x="1161415" y="497840"/>
            <a:ext cx="3333750" cy="731520"/>
          </a:xfrm>
          <a:prstGeom prst="roundRect">
            <a:avLst>
              <a:gd name="adj" fmla="val 50000"/>
            </a:avLst>
          </a:prstGeom>
          <a:solidFill>
            <a:srgbClr val="8C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latin typeface="Times New Roman" panose="02020603050405020304" charset="0"/>
                <a:ea typeface="印品溜溜圆" panose="02000000000000000000" pitchFamily="2" charset="-122"/>
                <a:cs typeface="Times New Roman" panose="02020603050405020304" charset="0"/>
              </a:rPr>
              <a:t>Guessing game</a:t>
            </a:r>
            <a:endParaRPr lang="en-US" altLang="zh-CN" sz="3600" dirty="0">
              <a:latin typeface="Times New Roman" panose="02020603050405020304" charset="0"/>
              <a:ea typeface="印品溜溜圆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4" name="PA-矩形 12"/>
          <p:cNvSpPr/>
          <p:nvPr>
            <p:custDataLst>
              <p:tags r:id="rId2"/>
            </p:custDataLst>
          </p:nvPr>
        </p:nvSpPr>
        <p:spPr>
          <a:xfrm>
            <a:off x="1651635" y="2360295"/>
            <a:ext cx="7787640" cy="119888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lang="en-US" altLang="zh-CN" sz="3600" dirty="0"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</a:rPr>
              <a:t>Lovers celebrate it by giving flowers, candy and cards to those they love.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982335" y="646430"/>
            <a:ext cx="6840220" cy="6374765"/>
            <a:chOff x="9421" y="1018"/>
            <a:chExt cx="10772" cy="10039"/>
          </a:xfrm>
        </p:grpSpPr>
        <p:pic>
          <p:nvPicPr>
            <p:cNvPr id="30" name="图片 29" descr="51miz-E1154886-AF6019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5" y="4469"/>
              <a:ext cx="6588" cy="658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421" y="1018"/>
              <a:ext cx="6887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4800" b="1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Valentine's day</a:t>
              </a:r>
              <a:endParaRPr lang="en-US" altLang="zh-CN" sz="4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3" name="PA-矩形 12"/>
          <p:cNvSpPr/>
          <p:nvPr>
            <p:custDataLst>
              <p:tags r:id="rId4"/>
            </p:custDataLst>
          </p:nvPr>
        </p:nvSpPr>
        <p:spPr>
          <a:xfrm>
            <a:off x="1677035" y="3559175"/>
            <a:ext cx="7762240" cy="175323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571500" lvl="0" indent="-571500">
              <a:buFont typeface="Wingdings" panose="05000000000000000000" charset="0"/>
              <a:buChar char="l"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It's also an occasion for family members, </a:t>
            </a:r>
            <a:r>
              <a:rPr lang="en-US" altLang="zh-CN" sz="36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friends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or students to express their love for each other.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Aa小梨涡 (非商业使用)" panose="02010600010101010101" pitchFamily="2" charset="-122"/>
                <a:cs typeface="Times New Roman" panose="02020603050405020304" charset="0"/>
                <a:sym typeface="+mn-lt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Aa小梨涡 (非商业使用)" panose="02010600010101010101" pitchFamily="2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4728845" y="2997835"/>
            <a:ext cx="207454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5000" b="1">
                <a:solidFill>
                  <a:srgbClr val="333399"/>
                </a:solidFill>
                <a:latin typeface="Jokerman" panose="04090605060D06020702" pitchFamily="82" charset="0"/>
              </a:rPr>
              <a:t>Story </a:t>
            </a:r>
            <a:endParaRPr lang="en-US" altLang="zh-CN" sz="5000" b="1">
              <a:solidFill>
                <a:srgbClr val="333399"/>
              </a:solidFill>
              <a:latin typeface="Jokerman" panose="04090605060D06020702" pitchFamily="8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 rot="16380000" flipH="1">
            <a:off x="4605020" y="1136650"/>
            <a:ext cx="2108200" cy="1537335"/>
            <a:chOff x="2575" y="4191"/>
            <a:chExt cx="3392" cy="2421"/>
          </a:xfrm>
        </p:grpSpPr>
        <p:grpSp>
          <p:nvGrpSpPr>
            <p:cNvPr id="6" name="组合 5"/>
            <p:cNvGrpSpPr/>
            <p:nvPr/>
          </p:nvGrpSpPr>
          <p:grpSpPr>
            <a:xfrm>
              <a:off x="2575" y="4191"/>
              <a:ext cx="3392" cy="2421"/>
              <a:chOff x="5181" y="4833"/>
              <a:chExt cx="2752" cy="2129"/>
            </a:xfrm>
          </p:grpSpPr>
          <p:sp>
            <p:nvSpPr>
              <p:cNvPr id="8" name="任意多边形 7"/>
              <p:cNvSpPr/>
              <p:nvPr/>
            </p:nvSpPr>
            <p:spPr bwMode="auto">
              <a:xfrm rot="16200000">
                <a:off x="5508" y="4537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5181" y="4984"/>
                <a:ext cx="2078" cy="1826"/>
                <a:chOff x="5181" y="4984"/>
                <a:chExt cx="2078" cy="1826"/>
              </a:xfrm>
            </p:grpSpPr>
            <p:sp>
              <p:nvSpPr>
                <p:cNvPr id="10" name="Oval 53"/>
                <p:cNvSpPr>
                  <a:spLocks noChangeArrowheads="1"/>
                </p:cNvSpPr>
                <p:nvPr/>
              </p:nvSpPr>
              <p:spPr bwMode="auto">
                <a:xfrm>
                  <a:off x="5337" y="4984"/>
                  <a:ext cx="1765" cy="182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 cap="flat" cmpd="sng" algn="ctr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91440" tIns="45720" rIns="91440" bIns="45720" anchor="ctr"/>
                <a:p>
                  <a:pPr algn="ctr" defTabSz="91376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65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" name="文本框 28"/>
                <p:cNvSpPr txBox="1"/>
                <p:nvPr/>
              </p:nvSpPr>
              <p:spPr>
                <a:xfrm>
                  <a:off x="5181" y="5374"/>
                  <a:ext cx="2078" cy="92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p>
                  <a:pPr algn="ctr" defTabSz="913765" fontAlgn="auto">
                    <a:lnSpc>
                      <a:spcPct val="117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3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Georgia" panose="02040502050405020303" charset="0"/>
                    <a:ea typeface="楷体" panose="02010609060101010101" pitchFamily="49" charset="-122"/>
                    <a:cs typeface="Georgia" panose="02040502050405020303" charset="0"/>
                  </a:endParaRPr>
                </a:p>
              </p:txBody>
            </p:sp>
          </p:grpSp>
        </p:grpSp>
        <p:sp>
          <p:nvSpPr>
            <p:cNvPr id="12" name="文本框 1"/>
            <p:cNvSpPr txBox="1"/>
            <p:nvPr/>
          </p:nvSpPr>
          <p:spPr>
            <a:xfrm rot="16500000">
              <a:off x="2757" y="4996"/>
              <a:ext cx="2189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plot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2360000">
            <a:off x="6576060" y="3590290"/>
            <a:ext cx="2153920" cy="1537335"/>
            <a:chOff x="2575" y="4191"/>
            <a:chExt cx="3392" cy="2421"/>
          </a:xfrm>
        </p:grpSpPr>
        <p:grpSp>
          <p:nvGrpSpPr>
            <p:cNvPr id="31" name="组合 30"/>
            <p:cNvGrpSpPr/>
            <p:nvPr/>
          </p:nvGrpSpPr>
          <p:grpSpPr>
            <a:xfrm>
              <a:off x="2575" y="4191"/>
              <a:ext cx="3392" cy="2421"/>
              <a:chOff x="5181" y="4833"/>
              <a:chExt cx="2752" cy="2129"/>
            </a:xfrm>
          </p:grpSpPr>
          <p:sp>
            <p:nvSpPr>
              <p:cNvPr id="26" name="任意多边形 25"/>
              <p:cNvSpPr/>
              <p:nvPr/>
            </p:nvSpPr>
            <p:spPr bwMode="auto">
              <a:xfrm rot="16200000">
                <a:off x="5508" y="4537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FDBF05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5181" y="4984"/>
                <a:ext cx="2078" cy="1826"/>
                <a:chOff x="5181" y="4984"/>
                <a:chExt cx="2078" cy="1826"/>
              </a:xfrm>
            </p:grpSpPr>
            <p:sp>
              <p:nvSpPr>
                <p:cNvPr id="27" name="Oval 53"/>
                <p:cNvSpPr>
                  <a:spLocks noChangeArrowheads="1"/>
                </p:cNvSpPr>
                <p:nvPr/>
              </p:nvSpPr>
              <p:spPr bwMode="auto">
                <a:xfrm>
                  <a:off x="5337" y="4984"/>
                  <a:ext cx="1765" cy="182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EDF"/>
                    </a:gs>
                  </a:gsLst>
                  <a:lin ang="2700000" scaled="0"/>
                  <a:tileRect/>
                </a:gradFill>
                <a:ln w="28575" cap="flat" cmpd="sng" algn="ctr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D9D9DA"/>
                      </a:gs>
                    </a:gsLst>
                    <a:lin ang="2700000" scaled="0"/>
                    <a:tileRect/>
                  </a:gradFill>
                  <a:prstDash val="solid"/>
                  <a:miter lim="800000"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lIns="91440" tIns="45720" rIns="91440" bIns="45720" anchor="ctr"/>
                <a:p>
                  <a:pPr algn="ctr" defTabSz="91376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65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4" name="文本框 28"/>
                <p:cNvSpPr txBox="1"/>
                <p:nvPr/>
              </p:nvSpPr>
              <p:spPr>
                <a:xfrm>
                  <a:off x="5181" y="5374"/>
                  <a:ext cx="2078" cy="92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p>
                  <a:pPr algn="ctr" defTabSz="913765" fontAlgn="auto">
                    <a:lnSpc>
                      <a:spcPct val="117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3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Georgia" panose="02040502050405020303" charset="0"/>
                    <a:ea typeface="楷体" panose="02010609060101010101" pitchFamily="49" charset="-122"/>
                    <a:cs typeface="Georgia" panose="02040502050405020303" charset="0"/>
                  </a:endParaRPr>
                </a:p>
              </p:txBody>
            </p:sp>
          </p:grpSp>
        </p:grpSp>
        <p:sp>
          <p:nvSpPr>
            <p:cNvPr id="36" name="文本框 1"/>
            <p:cNvSpPr txBox="1"/>
            <p:nvPr/>
          </p:nvSpPr>
          <p:spPr>
            <a:xfrm rot="10980000">
              <a:off x="2767" y="4920"/>
              <a:ext cx="223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setting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4640000">
            <a:off x="3194224" y="3393216"/>
            <a:ext cx="1768902" cy="2314743"/>
            <a:chOff x="6909" y="1796"/>
            <a:chExt cx="2298" cy="2930"/>
          </a:xfrm>
        </p:grpSpPr>
        <p:grpSp>
          <p:nvGrpSpPr>
            <p:cNvPr id="29" name="组合 28"/>
            <p:cNvGrpSpPr/>
            <p:nvPr/>
          </p:nvGrpSpPr>
          <p:grpSpPr>
            <a:xfrm rot="4320000">
              <a:off x="6698" y="2217"/>
              <a:ext cx="2720" cy="2298"/>
              <a:chOff x="3486" y="1905"/>
              <a:chExt cx="2720" cy="2129"/>
            </a:xfrm>
          </p:grpSpPr>
          <p:sp>
            <p:nvSpPr>
              <p:cNvPr id="21" name="任意多边形 8"/>
              <p:cNvSpPr/>
              <p:nvPr/>
            </p:nvSpPr>
            <p:spPr bwMode="auto">
              <a:xfrm rot="16200000">
                <a:off x="3781" y="1609"/>
                <a:ext cx="2129" cy="2720"/>
              </a:xfrm>
              <a:custGeom>
                <a:avLst/>
                <a:gdLst>
                  <a:gd name="T0" fmla="*/ 881353 w 1762708"/>
                  <a:gd name="T1" fmla="*/ 0 h 2331146"/>
                  <a:gd name="T2" fmla="*/ 881354 w 1762708"/>
                  <a:gd name="T3" fmla="*/ 0 h 2331146"/>
                  <a:gd name="T4" fmla="*/ 881354 w 1762708"/>
                  <a:gd name="T5" fmla="*/ 0 h 2331146"/>
                  <a:gd name="T6" fmla="*/ 1762708 w 1762708"/>
                  <a:gd name="T7" fmla="*/ 881354 h 2331146"/>
                  <a:gd name="T8" fmla="*/ 1374127 w 1762708"/>
                  <a:gd name="T9" fmla="*/ 1612187 h 2331146"/>
                  <a:gd name="T10" fmla="*/ 1372283 w 1762708"/>
                  <a:gd name="T11" fmla="*/ 1613188 h 2331146"/>
                  <a:gd name="T12" fmla="*/ 1372283 w 1762708"/>
                  <a:gd name="T13" fmla="*/ 1855121 h 2331146"/>
                  <a:gd name="T14" fmla="*/ 1503445 w 1762708"/>
                  <a:gd name="T15" fmla="*/ 1855121 h 2331146"/>
                  <a:gd name="T16" fmla="*/ 881353 w 1762708"/>
                  <a:gd name="T17" fmla="*/ 2331146 h 2331146"/>
                  <a:gd name="T18" fmla="*/ 259261 w 1762708"/>
                  <a:gd name="T19" fmla="*/ 1855121 h 2331146"/>
                  <a:gd name="T20" fmla="*/ 390423 w 1762708"/>
                  <a:gd name="T21" fmla="*/ 1855121 h 2331146"/>
                  <a:gd name="T22" fmla="*/ 390423 w 1762708"/>
                  <a:gd name="T23" fmla="*/ 1613187 h 2331146"/>
                  <a:gd name="T24" fmla="*/ 388581 w 1762708"/>
                  <a:gd name="T25" fmla="*/ 1612187 h 2331146"/>
                  <a:gd name="T26" fmla="*/ 0 w 1762708"/>
                  <a:gd name="T27" fmla="*/ 881354 h 2331146"/>
                  <a:gd name="T28" fmla="*/ 703731 w 1762708"/>
                  <a:gd name="T29" fmla="*/ 17906 h 2331146"/>
                  <a:gd name="T30" fmla="*/ 717461 w 1762708"/>
                  <a:gd name="T31" fmla="*/ 16522 h 2331146"/>
                  <a:gd name="T32" fmla="*/ 717462 w 1762708"/>
                  <a:gd name="T33" fmla="*/ 16522 h 2331146"/>
                  <a:gd name="T34" fmla="*/ 881353 w 1762708"/>
                  <a:gd name="T35" fmla="*/ 0 h 2331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14288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p>
                <a:pPr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35" y="2042"/>
                <a:ext cx="1707" cy="1826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  <a:prstDash val="solid"/>
                <a:miter lim="800000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91440" tIns="45720" rIns="91440" bIns="45720" anchor="ctr"/>
              <a:p>
                <a:pPr algn="ctr" defTabSz="9137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5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文本框 1"/>
            <p:cNvSpPr txBox="1"/>
            <p:nvPr/>
          </p:nvSpPr>
          <p:spPr>
            <a:xfrm rot="7800000">
              <a:off x="6685" y="2682"/>
              <a:ext cx="245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latin typeface="Cambria" panose="02040503050406030204" charset="0"/>
                  <a:ea typeface="宋体" panose="02010600030101010101" pitchFamily="2" charset="-122"/>
                </a:rPr>
                <a:t>characters</a:t>
              </a:r>
              <a:endParaRPr lang="en-US" altLang="zh-CN" sz="2800" b="1">
                <a:latin typeface="Cambria" panose="02040503050406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4858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34720" y="517525"/>
            <a:ext cx="2795270" cy="589915"/>
            <a:chOff x="11013" y="6707"/>
            <a:chExt cx="7719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4" y="7013"/>
              <a:ext cx="7468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setting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25525" y="2070735"/>
            <a:ext cx="101917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l"/>
            </a:pPr>
            <a:r>
              <a:rPr lang="en-US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Today was ______________, a special day for ______________________________________</a:t>
            </a:r>
            <a:endParaRPr lang="en-US" sz="3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3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______________________________________</a:t>
            </a:r>
            <a:endParaRPr lang="en-US" sz="3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0010" y="2070735"/>
            <a:ext cx="3183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Valentine's Day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6555" y="2747645"/>
            <a:ext cx="87001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children to exchange “valentine cards” with each of their classmates.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6990"/>
            <a:ext cx="11694830" cy="6344020"/>
          </a:xfrm>
          <a:prstGeom prst="roundRect">
            <a:avLst>
              <a:gd name="adj" fmla="val 636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1271270" y="1196340"/>
          <a:ext cx="187960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characters 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1270" y="1867535"/>
            <a:ext cx="2092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I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Michael Peterson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Josh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Michael </a:t>
            </a:r>
            <a:endParaRPr lang="en-US" altLang="zh-CN" sz="28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Rogers   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      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2140" y="480695"/>
            <a:ext cx="7164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What are our relationships?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9235" y="3782060"/>
            <a:ext cx="3075940" cy="3075940"/>
          </a:xfrm>
          <a:prstGeom prst="rect">
            <a:avLst/>
          </a:prstGeom>
        </p:spPr>
      </p:pic>
      <p:graphicFrame>
        <p:nvGraphicFramePr>
          <p:cNvPr id="15" name="表格 14"/>
          <p:cNvGraphicFramePr/>
          <p:nvPr/>
        </p:nvGraphicFramePr>
        <p:xfrm>
          <a:off x="7723505" y="1196340"/>
          <a:ext cx="3917315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315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character's trait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/>
          <p:nvPr/>
        </p:nvGraphicFramePr>
        <p:xfrm>
          <a:off x="3150870" y="1196340"/>
          <a:ext cx="4572635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635"/>
              </a:tblGrid>
              <a:tr h="718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      description</a:t>
                      </a:r>
                      <a:endParaRPr lang="en-US" altLang="zh-CN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3439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92710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135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80770">
                <a:tc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8082915" y="1867535"/>
            <a:ext cx="3181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have a sense of justice   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72435" y="2112010"/>
            <a:ext cx="3232150" cy="1158240"/>
            <a:chOff x="4681" y="3326"/>
            <a:chExt cx="5090" cy="1824"/>
          </a:xfrm>
        </p:grpSpPr>
        <p:sp>
          <p:nvSpPr>
            <p:cNvPr id="19" name="文本框 18"/>
            <p:cNvSpPr txBox="1"/>
            <p:nvPr/>
          </p:nvSpPr>
          <p:spPr>
            <a:xfrm>
              <a:off x="5427" y="3488"/>
              <a:ext cx="4344" cy="150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classmates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&amp;neighbors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</p:txBody>
        </p:sp>
        <p:sp>
          <p:nvSpPr>
            <p:cNvPr id="24" name="右大括号 23"/>
            <p:cNvSpPr/>
            <p:nvPr/>
          </p:nvSpPr>
          <p:spPr>
            <a:xfrm>
              <a:off x="4681" y="3326"/>
              <a:ext cx="617" cy="1825"/>
            </a:xfrm>
            <a:prstGeom prst="rightBrace">
              <a:avLst>
                <a:gd name="adj1" fmla="val 8333"/>
                <a:gd name="adj2" fmla="val 50027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19495" y="2165350"/>
            <a:ext cx="3693160" cy="3373120"/>
            <a:chOff x="9637" y="3326"/>
            <a:chExt cx="5816" cy="5312"/>
          </a:xfrm>
        </p:grpSpPr>
        <p:sp>
          <p:nvSpPr>
            <p:cNvPr id="22" name="文本框 21"/>
            <p:cNvSpPr txBox="1"/>
            <p:nvPr/>
          </p:nvSpPr>
          <p:spPr>
            <a:xfrm>
              <a:off x="11109" y="5571"/>
              <a:ext cx="4344" cy="82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/>
                  <a:ea typeface="微软雅黑" panose="020B0503020204020204" charset="-122"/>
                </a:rPr>
                <a:t>classmates</a:t>
              </a:r>
              <a:endParaRPr lang="en-US" altLang="zh-CN" sz="2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endParaRPr>
            </a:p>
          </p:txBody>
        </p:sp>
        <p:sp>
          <p:nvSpPr>
            <p:cNvPr id="25" name="右大括号 24"/>
            <p:cNvSpPr/>
            <p:nvPr/>
          </p:nvSpPr>
          <p:spPr>
            <a:xfrm>
              <a:off x="9637" y="3326"/>
              <a:ext cx="1028" cy="5312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50870" y="1867535"/>
            <a:ext cx="4572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No way was I going to let him play a mean trick today.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50870" y="2820670"/>
            <a:ext cx="457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He played tricks all the time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82915" y="2828925"/>
            <a:ext cx="3181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/>
                <a:ea typeface="微软雅黑" panose="020B0503020204020204" charset="-122"/>
              </a:rPr>
              <a:t>naughty and annoying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50870" y="5024755"/>
            <a:ext cx="457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new kid in our class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50595" y="474345"/>
            <a:ext cx="3446780" cy="589915"/>
            <a:chOff x="11013" y="6707"/>
            <a:chExt cx="7719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4" y="7013"/>
              <a:ext cx="7468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characters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6" grpId="0"/>
      <p:bldP spid="18" grpId="0"/>
      <p:bldP spid="4" grpId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孟菲斯232133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0175" y="-2669540"/>
            <a:ext cx="6854825" cy="1219454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51125" y="255720"/>
            <a:ext cx="11694830" cy="6344020"/>
          </a:xfrm>
          <a:prstGeom prst="roundRect">
            <a:avLst>
              <a:gd name="adj" fmla="val 63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" y="0"/>
            <a:ext cx="1221922" cy="172803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950595" y="474345"/>
            <a:ext cx="2733040" cy="589915"/>
            <a:chOff x="11013" y="6707"/>
            <a:chExt cx="7291" cy="1742"/>
          </a:xfrm>
        </p:grpSpPr>
        <p:sp>
          <p:nvSpPr>
            <p:cNvPr id="33" name="矩形 32"/>
            <p:cNvSpPr/>
            <p:nvPr/>
          </p:nvSpPr>
          <p:spPr>
            <a:xfrm>
              <a:off x="11013" y="6707"/>
              <a:ext cx="7291" cy="1742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  <a:effectLst>
              <a:glow rad="139700">
                <a:schemeClr val="bg2">
                  <a:lumMod val="25000"/>
                  <a:alpha val="30000"/>
                </a:schemeClr>
              </a:glow>
              <a:outerShdw blurRad="50800" dist="50800" dir="5400000" algn="ctr" rotWithShape="0">
                <a:srgbClr val="72612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265" y="7013"/>
              <a:ext cx="5980" cy="14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auto">
                <a:lnSpc>
                  <a:spcPts val="3080"/>
                </a:lnSpc>
              </a:pPr>
              <a:r>
                <a:rPr lang="en-US" sz="280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Read for plot</a:t>
              </a:r>
              <a:endParaRPr lang="en-US" altLang="zh-CN" sz="28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581650" y="474345"/>
            <a:ext cx="348297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saw Peterson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1575" y="4679315"/>
            <a:ext cx="3848735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held _______________ of Peterson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1230" y="2535555"/>
            <a:ext cx="5247640" cy="9531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 searched for Peterson to ____________</a:t>
            </a:r>
            <a:endParaRPr lang="en-US" altLang="zh-CN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4710" y="4679315"/>
            <a:ext cx="3016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a bad impression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8095" y="5647055"/>
            <a:ext cx="365506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 played tricks like that all the time.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1230" y="3488690"/>
            <a:ext cx="524764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 way was I going to let him play a mean trick today.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2150" y="2535555"/>
            <a:ext cx="5882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                                        prevent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 him from ruining Valentine's Day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67705" y="1427480"/>
            <a:ext cx="5247640" cy="953135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BD2B3"/>
                </a:solidFill>
              </a14:hiddenFill>
            </a:ext>
          </a:extLst>
        </p:spPr>
        <p:txBody>
          <a:bodyPr wrap="square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There was Michael Peterson--at Michael Roger's desk, digging in...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90260" y="905510"/>
            <a:ext cx="2866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“stealing” cards!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377690" y="1306195"/>
            <a:ext cx="5359400" cy="498665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/>
          <p:nvPr/>
        </p:nvSpPr>
        <p:spPr>
          <a:xfrm>
            <a:off x="9222740" y="577850"/>
            <a:ext cx="230949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5000" b="1">
                <a:solidFill>
                  <a:srgbClr val="FF0000"/>
                </a:solidFill>
                <a:latin typeface="Jokerman" panose="04090605060D06020702" pitchFamily="82" charset="0"/>
              </a:rPr>
              <a:t>Climax</a:t>
            </a:r>
            <a:endParaRPr lang="en-US" altLang="zh-CN" sz="5000" b="1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grpSp>
        <p:nvGrpSpPr>
          <p:cNvPr id="24" name="Group 49"/>
          <p:cNvGrpSpPr/>
          <p:nvPr/>
        </p:nvGrpSpPr>
        <p:grpSpPr>
          <a:xfrm>
            <a:off x="5032375" y="5486400"/>
            <a:ext cx="203200" cy="190500"/>
            <a:chOff x="1355" y="3452"/>
            <a:chExt cx="183" cy="172"/>
          </a:xfrm>
        </p:grpSpPr>
        <p:pic>
          <p:nvPicPr>
            <p:cNvPr id="7223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227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7229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7235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6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7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8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30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231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2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3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4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7228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Group 49"/>
          <p:cNvGrpSpPr/>
          <p:nvPr/>
        </p:nvGrpSpPr>
        <p:grpSpPr>
          <a:xfrm>
            <a:off x="6885940" y="3736340"/>
            <a:ext cx="203200" cy="190500"/>
            <a:chOff x="1355" y="3452"/>
            <a:chExt cx="183" cy="172"/>
          </a:xfrm>
        </p:grpSpPr>
        <p:pic>
          <p:nvPicPr>
            <p:cNvPr id="26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8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29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30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38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42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3" name="Group 49"/>
          <p:cNvGrpSpPr/>
          <p:nvPr/>
        </p:nvGrpSpPr>
        <p:grpSpPr>
          <a:xfrm>
            <a:off x="8468995" y="2234565"/>
            <a:ext cx="203200" cy="190500"/>
            <a:chOff x="1355" y="3452"/>
            <a:chExt cx="183" cy="172"/>
          </a:xfrm>
        </p:grpSpPr>
        <p:pic>
          <p:nvPicPr>
            <p:cNvPr id="44" name="Picture 50" descr="circuler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6" name="Group 52"/>
            <p:cNvGrpSpPr/>
            <p:nvPr/>
          </p:nvGrpSpPr>
          <p:grpSpPr>
            <a:xfrm rot="-1297425" flipH="1" flipV="1">
              <a:off x="1394" y="3580"/>
              <a:ext cx="148" cy="36"/>
              <a:chOff x="2524" y="1060"/>
              <a:chExt cx="898" cy="236"/>
            </a:xfrm>
          </p:grpSpPr>
          <p:grpSp>
            <p:nvGrpSpPr>
              <p:cNvPr id="47" name="Group 53"/>
              <p:cNvGrpSpPr/>
              <p:nvPr/>
            </p:nvGrpSpPr>
            <p:grpSpPr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48" name="AutoShape 54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" name="AutoShape 55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" name="AutoShape 56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" name="AutoShape 57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up 58"/>
              <p:cNvGrpSpPr/>
              <p:nvPr/>
            </p:nvGrpSpPr>
            <p:grpSpPr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3" name="AutoShape 59"/>
                <p:cNvSpPr/>
                <p:nvPr/>
              </p:nvSpPr>
              <p:spPr>
                <a:xfrm rot="5263130">
                  <a:off x="1859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AutoShape 60"/>
                <p:cNvSpPr/>
                <p:nvPr/>
              </p:nvSpPr>
              <p:spPr>
                <a:xfrm rot="6078281">
                  <a:off x="1995" y="2273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AutoShape 61"/>
                <p:cNvSpPr/>
                <p:nvPr/>
              </p:nvSpPr>
              <p:spPr>
                <a:xfrm rot="6373927">
                  <a:off x="2071" y="229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" name="AutoShape 62"/>
                <p:cNvSpPr/>
                <p:nvPr/>
              </p:nvSpPr>
              <p:spPr>
                <a:xfrm rot="6906312">
                  <a:off x="2161" y="232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zh-CN" dirty="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57" name="Picture 63" descr="light_shadow1"/>
            <p:cNvPicPr>
              <a:picLocks noChangeAspect="1"/>
            </p:cNvPicPr>
            <p:nvPr/>
          </p:nvPicPr>
          <p:blipFill>
            <a:blip r:embed="rId4"/>
            <a:srcRect t="23740"/>
            <a:stretch>
              <a:fillRect/>
            </a:stretch>
          </p:blipFill>
          <p:spPr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4" grpId="0" bldLvl="0" animBg="1"/>
      <p:bldP spid="11" grpId="0" bldLvl="0" animBg="1"/>
      <p:bldP spid="15" grpId="0" bldLvl="0" animBg="1"/>
      <p:bldP spid="16" grpId="0"/>
      <p:bldP spid="17" grpId="0" bldLvl="0" animBg="1"/>
      <p:bldP spid="18" grpId="0"/>
      <p:bldP spid="22" grpId="0"/>
      <p:bldP spid="8" grpId="0" animBg="1"/>
    </p:bldLst>
  </p:timing>
</p:sld>
</file>

<file path=ppt/tags/tag1.xml><?xml version="1.0" encoding="utf-8"?>
<p:tagLst xmlns:p="http://schemas.openxmlformats.org/presentationml/2006/main">
  <p:tag name="PA" val="v5.1.2"/>
</p:tagLst>
</file>

<file path=ppt/tags/tag2.xml><?xml version="1.0" encoding="utf-8"?>
<p:tagLst xmlns:p="http://schemas.openxmlformats.org/presentationml/2006/main">
  <p:tag name="PA" val="v5.1.2"/>
</p:tagLst>
</file>

<file path=ppt/tags/tag3.xml><?xml version="1.0" encoding="utf-8"?>
<p:tagLst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5852</Words>
  <Application>WPS 演示</Application>
  <PresentationFormat>宽屏</PresentationFormat>
  <Paragraphs>284</Paragraphs>
  <Slides>30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HelveticaNeue</vt:lpstr>
      <vt:lpstr>NumberOnly</vt:lpstr>
      <vt:lpstr>华文新魏</vt:lpstr>
      <vt:lpstr>字魂100号-方方先锋体</vt:lpstr>
      <vt:lpstr>Aa小梨涡 (非商业使用)</vt:lpstr>
      <vt:lpstr>微软雅黑</vt:lpstr>
      <vt:lpstr>Wingdings</vt:lpstr>
      <vt:lpstr>印品溜溜圆</vt:lpstr>
      <vt:lpstr>Jokerman</vt:lpstr>
      <vt:lpstr>Georgia</vt:lpstr>
      <vt:lpstr>楷体</vt:lpstr>
      <vt:lpstr>Cambria</vt:lpstr>
      <vt:lpstr>Cambria</vt:lpstr>
      <vt:lpstr>Calibri</vt:lpstr>
      <vt:lpstr>Berlin Sans FB Demi</vt:lpstr>
      <vt:lpstr>Arial Unicode MS</vt:lpstr>
      <vt:lpstr>等线 Light</vt:lpstr>
      <vt:lpstr>等线</vt:lpstr>
      <vt:lpstr>Arial Black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南山有谷堆</cp:lastModifiedBy>
  <cp:revision>36</cp:revision>
  <dcterms:created xsi:type="dcterms:W3CDTF">2020-10-12T13:59:00Z</dcterms:created>
  <dcterms:modified xsi:type="dcterms:W3CDTF">2021-04-16T08:31:24Z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B1931C54A818426387706E8A94C30221</vt:lpwstr>
  </property>
</Properties>
</file>