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646" r:id="rId3"/>
    <p:sldId id="256" r:id="rId4"/>
    <p:sldId id="339" r:id="rId6"/>
    <p:sldId id="350" r:id="rId7"/>
    <p:sldId id="304" r:id="rId8"/>
    <p:sldId id="270" r:id="rId9"/>
    <p:sldId id="488" r:id="rId10"/>
    <p:sldId id="306" r:id="rId11"/>
    <p:sldId id="400" r:id="rId12"/>
    <p:sldId id="492" r:id="rId13"/>
    <p:sldId id="307" r:id="rId14"/>
    <p:sldId id="545" r:id="rId15"/>
    <p:sldId id="617" r:id="rId16"/>
    <p:sldId id="445" r:id="rId17"/>
    <p:sldId id="489" r:id="rId18"/>
    <p:sldId id="490" r:id="rId19"/>
    <p:sldId id="447" r:id="rId20"/>
    <p:sldId id="491" r:id="rId21"/>
    <p:sldId id="395" r:id="rId22"/>
    <p:sldId id="618" r:id="rId23"/>
    <p:sldId id="394" r:id="rId24"/>
    <p:sldId id="342" r:id="rId25"/>
    <p:sldId id="397" r:id="rId26"/>
    <p:sldId id="318" r:id="rId27"/>
    <p:sldId id="310" r:id="rId28"/>
    <p:sldId id="311" r:id="rId29"/>
    <p:sldId id="402" r:id="rId30"/>
    <p:sldId id="450" r:id="rId31"/>
    <p:sldId id="448" r:id="rId32"/>
    <p:sldId id="449" r:id="rId33"/>
    <p:sldId id="408" r:id="rId34"/>
    <p:sldId id="451" r:id="rId35"/>
    <p:sldId id="314" r:id="rId36"/>
    <p:sldId id="452" r:id="rId37"/>
    <p:sldId id="312" r:id="rId38"/>
    <p:sldId id="412" r:id="rId39"/>
    <p:sldId id="595" r:id="rId40"/>
    <p:sldId id="596" r:id="rId41"/>
    <p:sldId id="597" r:id="rId42"/>
    <p:sldId id="598" r:id="rId43"/>
    <p:sldId id="599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  <a:srgbClr val="1F2DA8"/>
    <a:srgbClr val="582351"/>
    <a:srgbClr val="4E9FD6"/>
    <a:srgbClr val="0071C1"/>
    <a:srgbClr val="2E386A"/>
    <a:srgbClr val="38A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600" y="-102"/>
      </p:cViewPr>
      <p:guideLst>
        <p:guide orient="horz" pos="2155"/>
        <p:guide pos="38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EF33C-5610-463D-94ED-5593C3C8D0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different situations, different words and expressions, if you are familiar with these words, ........can quickly focus on your answers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different situations, different words and expressions, if you are familiar with these words, ........can quickly focus on your answers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工欲善其事必先利其器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F837C-6328-49EE-BB5B-6618B564C5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1A28-E0E1-4917-A1CA-01B4AFA773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1499-9AF9-4B0C-B89F-0F9658114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1A28-E0E1-4917-A1CA-01B4AFA773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1499-9AF9-4B0C-B89F-0F9658114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-760334" y="-322001"/>
            <a:ext cx="1766837" cy="176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4" y="99046"/>
            <a:ext cx="924788" cy="92483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0246" y="223272"/>
            <a:ext cx="1774348" cy="1037312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754089" y="1147867"/>
            <a:ext cx="10709221" cy="59427"/>
            <a:chOff x="316359" y="1436520"/>
            <a:chExt cx="12708480" cy="80363"/>
          </a:xfrm>
        </p:grpSpPr>
        <p:sp>
          <p:nvSpPr>
            <p:cNvPr id="10" name="任意多边形: 形状 9"/>
            <p:cNvSpPr/>
            <p:nvPr/>
          </p:nvSpPr>
          <p:spPr>
            <a:xfrm>
              <a:off x="316359" y="1436520"/>
              <a:ext cx="4540889" cy="80363"/>
            </a:xfrm>
            <a:custGeom>
              <a:avLst/>
              <a:gdLst>
                <a:gd name="connsiteX0" fmla="*/ 0 w 4540889"/>
                <a:gd name="connsiteY0" fmla="*/ 0 h 80363"/>
                <a:gd name="connsiteX1" fmla="*/ 357835 w 4540889"/>
                <a:gd name="connsiteY1" fmla="*/ 0 h 80363"/>
                <a:gd name="connsiteX2" fmla="*/ 1176611 w 4540889"/>
                <a:gd name="connsiteY2" fmla="*/ 0 h 80363"/>
                <a:gd name="connsiteX3" fmla="*/ 1534446 w 4540889"/>
                <a:gd name="connsiteY3" fmla="*/ 0 h 80363"/>
                <a:gd name="connsiteX4" fmla="*/ 1682139 w 4540889"/>
                <a:gd name="connsiteY4" fmla="*/ 0 h 80363"/>
                <a:gd name="connsiteX5" fmla="*/ 2039974 w 4540889"/>
                <a:gd name="connsiteY5" fmla="*/ 0 h 80363"/>
                <a:gd name="connsiteX6" fmla="*/ 2858750 w 4540889"/>
                <a:gd name="connsiteY6" fmla="*/ 0 h 80363"/>
                <a:gd name="connsiteX7" fmla="*/ 3216585 w 4540889"/>
                <a:gd name="connsiteY7" fmla="*/ 0 h 80363"/>
                <a:gd name="connsiteX8" fmla="*/ 3364278 w 4540889"/>
                <a:gd name="connsiteY8" fmla="*/ 0 h 80363"/>
                <a:gd name="connsiteX9" fmla="*/ 4540889 w 4540889"/>
                <a:gd name="connsiteY9" fmla="*/ 0 h 80363"/>
                <a:gd name="connsiteX10" fmla="*/ 4435414 w 4540889"/>
                <a:gd name="connsiteY10" fmla="*/ 80363 h 80363"/>
                <a:gd name="connsiteX11" fmla="*/ 3258803 w 4540889"/>
                <a:gd name="connsiteY11" fmla="*/ 80363 h 80363"/>
                <a:gd name="connsiteX12" fmla="*/ 3111110 w 4540889"/>
                <a:gd name="connsiteY12" fmla="*/ 80363 h 80363"/>
                <a:gd name="connsiteX13" fmla="*/ 2858750 w 4540889"/>
                <a:gd name="connsiteY13" fmla="*/ 80363 h 80363"/>
                <a:gd name="connsiteX14" fmla="*/ 2753275 w 4540889"/>
                <a:gd name="connsiteY14" fmla="*/ 80363 h 80363"/>
                <a:gd name="connsiteX15" fmla="*/ 1934499 w 4540889"/>
                <a:gd name="connsiteY15" fmla="*/ 80363 h 80363"/>
                <a:gd name="connsiteX16" fmla="*/ 1682139 w 4540889"/>
                <a:gd name="connsiteY16" fmla="*/ 80363 h 80363"/>
                <a:gd name="connsiteX17" fmla="*/ 1576664 w 4540889"/>
                <a:gd name="connsiteY17" fmla="*/ 80363 h 80363"/>
                <a:gd name="connsiteX18" fmla="*/ 1534446 w 4540889"/>
                <a:gd name="connsiteY18" fmla="*/ 80363 h 80363"/>
                <a:gd name="connsiteX19" fmla="*/ 1176611 w 4540889"/>
                <a:gd name="connsiteY19" fmla="*/ 80363 h 80363"/>
                <a:gd name="connsiteX20" fmla="*/ 357835 w 4540889"/>
                <a:gd name="connsiteY20" fmla="*/ 80363 h 80363"/>
                <a:gd name="connsiteX21" fmla="*/ 0 w 4540889"/>
                <a:gd name="connsiteY21" fmla="*/ 80363 h 8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40889" h="80363">
                  <a:moveTo>
                    <a:pt x="0" y="0"/>
                  </a:moveTo>
                  <a:lnTo>
                    <a:pt x="357835" y="0"/>
                  </a:lnTo>
                  <a:lnTo>
                    <a:pt x="1176611" y="0"/>
                  </a:lnTo>
                  <a:lnTo>
                    <a:pt x="1534446" y="0"/>
                  </a:lnTo>
                  <a:lnTo>
                    <a:pt x="1682139" y="0"/>
                  </a:lnTo>
                  <a:lnTo>
                    <a:pt x="2039974" y="0"/>
                  </a:lnTo>
                  <a:lnTo>
                    <a:pt x="2858750" y="0"/>
                  </a:lnTo>
                  <a:lnTo>
                    <a:pt x="3216585" y="0"/>
                  </a:lnTo>
                  <a:lnTo>
                    <a:pt x="3364278" y="0"/>
                  </a:lnTo>
                  <a:lnTo>
                    <a:pt x="4540889" y="0"/>
                  </a:lnTo>
                  <a:lnTo>
                    <a:pt x="4435414" y="80363"/>
                  </a:lnTo>
                  <a:lnTo>
                    <a:pt x="3258803" y="80363"/>
                  </a:lnTo>
                  <a:lnTo>
                    <a:pt x="3111110" y="80363"/>
                  </a:lnTo>
                  <a:lnTo>
                    <a:pt x="2858750" y="80363"/>
                  </a:lnTo>
                  <a:lnTo>
                    <a:pt x="2753275" y="80363"/>
                  </a:lnTo>
                  <a:lnTo>
                    <a:pt x="1934499" y="80363"/>
                  </a:lnTo>
                  <a:lnTo>
                    <a:pt x="1682139" y="80363"/>
                  </a:lnTo>
                  <a:lnTo>
                    <a:pt x="1576664" y="80363"/>
                  </a:lnTo>
                  <a:lnTo>
                    <a:pt x="1534446" y="80363"/>
                  </a:lnTo>
                  <a:lnTo>
                    <a:pt x="1176611" y="80363"/>
                  </a:lnTo>
                  <a:lnTo>
                    <a:pt x="357835" y="80363"/>
                  </a:lnTo>
                  <a:lnTo>
                    <a:pt x="0" y="803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4826123" y="1436520"/>
              <a:ext cx="8198716" cy="80363"/>
            </a:xfrm>
            <a:custGeom>
              <a:avLst/>
              <a:gdLst>
                <a:gd name="connsiteX0" fmla="*/ 105475 w 8198716"/>
                <a:gd name="connsiteY0" fmla="*/ 0 h 80363"/>
                <a:gd name="connsiteX1" fmla="*/ 1435338 w 8198716"/>
                <a:gd name="connsiteY1" fmla="*/ 0 h 80363"/>
                <a:gd name="connsiteX2" fmla="*/ 1654875 w 8198716"/>
                <a:gd name="connsiteY2" fmla="*/ 0 h 80363"/>
                <a:gd name="connsiteX3" fmla="*/ 2659727 w 8198716"/>
                <a:gd name="connsiteY3" fmla="*/ 0 h 80363"/>
                <a:gd name="connsiteX4" fmla="*/ 2765201 w 8198716"/>
                <a:gd name="connsiteY4" fmla="*/ 0 h 80363"/>
                <a:gd name="connsiteX5" fmla="*/ 2984738 w 8198716"/>
                <a:gd name="connsiteY5" fmla="*/ 0 h 80363"/>
                <a:gd name="connsiteX6" fmla="*/ 3989590 w 8198716"/>
                <a:gd name="connsiteY6" fmla="*/ 0 h 80363"/>
                <a:gd name="connsiteX7" fmla="*/ 4095064 w 8198716"/>
                <a:gd name="connsiteY7" fmla="*/ 0 h 80363"/>
                <a:gd name="connsiteX8" fmla="*/ 4209127 w 8198716"/>
                <a:gd name="connsiteY8" fmla="*/ 0 h 80363"/>
                <a:gd name="connsiteX9" fmla="*/ 4314601 w 8198716"/>
                <a:gd name="connsiteY9" fmla="*/ 0 h 80363"/>
                <a:gd name="connsiteX10" fmla="*/ 5319453 w 8198716"/>
                <a:gd name="connsiteY10" fmla="*/ 0 h 80363"/>
                <a:gd name="connsiteX11" fmla="*/ 5538990 w 8198716"/>
                <a:gd name="connsiteY11" fmla="*/ 0 h 80363"/>
                <a:gd name="connsiteX12" fmla="*/ 5644464 w 8198716"/>
                <a:gd name="connsiteY12" fmla="*/ 0 h 80363"/>
                <a:gd name="connsiteX13" fmla="*/ 6649316 w 8198716"/>
                <a:gd name="connsiteY13" fmla="*/ 0 h 80363"/>
                <a:gd name="connsiteX14" fmla="*/ 6868853 w 8198716"/>
                <a:gd name="connsiteY14" fmla="*/ 0 h 80363"/>
                <a:gd name="connsiteX15" fmla="*/ 8198716 w 8198716"/>
                <a:gd name="connsiteY15" fmla="*/ 0 h 80363"/>
                <a:gd name="connsiteX16" fmla="*/ 8198716 w 8198716"/>
                <a:gd name="connsiteY16" fmla="*/ 80363 h 80363"/>
                <a:gd name="connsiteX17" fmla="*/ 6868853 w 8198716"/>
                <a:gd name="connsiteY17" fmla="*/ 80363 h 80363"/>
                <a:gd name="connsiteX18" fmla="*/ 6649316 w 8198716"/>
                <a:gd name="connsiteY18" fmla="*/ 80363 h 80363"/>
                <a:gd name="connsiteX19" fmla="*/ 5538990 w 8198716"/>
                <a:gd name="connsiteY19" fmla="*/ 80363 h 80363"/>
                <a:gd name="connsiteX20" fmla="*/ 5538989 w 8198716"/>
                <a:gd name="connsiteY20" fmla="*/ 80363 h 80363"/>
                <a:gd name="connsiteX21" fmla="*/ 5319453 w 8198716"/>
                <a:gd name="connsiteY21" fmla="*/ 80363 h 80363"/>
                <a:gd name="connsiteX22" fmla="*/ 4209127 w 8198716"/>
                <a:gd name="connsiteY22" fmla="*/ 80363 h 80363"/>
                <a:gd name="connsiteX23" fmla="*/ 4209126 w 8198716"/>
                <a:gd name="connsiteY23" fmla="*/ 80363 h 80363"/>
                <a:gd name="connsiteX24" fmla="*/ 3989590 w 8198716"/>
                <a:gd name="connsiteY24" fmla="*/ 80363 h 80363"/>
                <a:gd name="connsiteX25" fmla="*/ 3989589 w 8198716"/>
                <a:gd name="connsiteY25" fmla="*/ 80363 h 80363"/>
                <a:gd name="connsiteX26" fmla="*/ 2879263 w 8198716"/>
                <a:gd name="connsiteY26" fmla="*/ 80363 h 80363"/>
                <a:gd name="connsiteX27" fmla="*/ 2659727 w 8198716"/>
                <a:gd name="connsiteY27" fmla="*/ 80363 h 80363"/>
                <a:gd name="connsiteX28" fmla="*/ 2659726 w 8198716"/>
                <a:gd name="connsiteY28" fmla="*/ 80363 h 80363"/>
                <a:gd name="connsiteX29" fmla="*/ 1549400 w 8198716"/>
                <a:gd name="connsiteY29" fmla="*/ 80363 h 80363"/>
                <a:gd name="connsiteX30" fmla="*/ 1329863 w 8198716"/>
                <a:gd name="connsiteY30" fmla="*/ 80363 h 80363"/>
                <a:gd name="connsiteX31" fmla="*/ 0 w 8198716"/>
                <a:gd name="connsiteY31" fmla="*/ 80363 h 8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98716" h="80363">
                  <a:moveTo>
                    <a:pt x="105475" y="0"/>
                  </a:moveTo>
                  <a:lnTo>
                    <a:pt x="1435338" y="0"/>
                  </a:lnTo>
                  <a:lnTo>
                    <a:pt x="1654875" y="0"/>
                  </a:lnTo>
                  <a:lnTo>
                    <a:pt x="2659727" y="0"/>
                  </a:lnTo>
                  <a:lnTo>
                    <a:pt x="2765201" y="0"/>
                  </a:lnTo>
                  <a:lnTo>
                    <a:pt x="2984738" y="0"/>
                  </a:lnTo>
                  <a:lnTo>
                    <a:pt x="3989590" y="0"/>
                  </a:lnTo>
                  <a:lnTo>
                    <a:pt x="4095064" y="0"/>
                  </a:lnTo>
                  <a:lnTo>
                    <a:pt x="4209127" y="0"/>
                  </a:lnTo>
                  <a:lnTo>
                    <a:pt x="4314601" y="0"/>
                  </a:lnTo>
                  <a:lnTo>
                    <a:pt x="5319453" y="0"/>
                  </a:lnTo>
                  <a:lnTo>
                    <a:pt x="5538990" y="0"/>
                  </a:lnTo>
                  <a:lnTo>
                    <a:pt x="5644464" y="0"/>
                  </a:lnTo>
                  <a:lnTo>
                    <a:pt x="6649316" y="0"/>
                  </a:lnTo>
                  <a:lnTo>
                    <a:pt x="6868853" y="0"/>
                  </a:lnTo>
                  <a:lnTo>
                    <a:pt x="8198716" y="0"/>
                  </a:lnTo>
                  <a:lnTo>
                    <a:pt x="8198716" y="80363"/>
                  </a:lnTo>
                  <a:lnTo>
                    <a:pt x="6868853" y="80363"/>
                  </a:lnTo>
                  <a:lnTo>
                    <a:pt x="6649316" y="80363"/>
                  </a:lnTo>
                  <a:lnTo>
                    <a:pt x="5538990" y="80363"/>
                  </a:lnTo>
                  <a:lnTo>
                    <a:pt x="5538989" y="80363"/>
                  </a:lnTo>
                  <a:lnTo>
                    <a:pt x="5319453" y="80363"/>
                  </a:lnTo>
                  <a:lnTo>
                    <a:pt x="4209127" y="80363"/>
                  </a:lnTo>
                  <a:lnTo>
                    <a:pt x="4209126" y="80363"/>
                  </a:lnTo>
                  <a:lnTo>
                    <a:pt x="3989590" y="80363"/>
                  </a:lnTo>
                  <a:lnTo>
                    <a:pt x="3989589" y="80363"/>
                  </a:lnTo>
                  <a:lnTo>
                    <a:pt x="2879263" y="80363"/>
                  </a:lnTo>
                  <a:lnTo>
                    <a:pt x="2659727" y="80363"/>
                  </a:lnTo>
                  <a:lnTo>
                    <a:pt x="2659726" y="80363"/>
                  </a:lnTo>
                  <a:lnTo>
                    <a:pt x="1549400" y="80363"/>
                  </a:lnTo>
                  <a:lnTo>
                    <a:pt x="1329863" y="80363"/>
                  </a:lnTo>
                  <a:lnTo>
                    <a:pt x="0" y="803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481177" y="393700"/>
            <a:ext cx="847811" cy="8478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/>
            </a:p>
          </p:txBody>
        </p:sp>
      </p:grpSp>
      <p:sp>
        <p:nvSpPr>
          <p:cNvPr id="16" name="Freeform 59"/>
          <p:cNvSpPr>
            <a:spLocks noChangeArrowheads="1"/>
          </p:cNvSpPr>
          <p:nvPr userDrawn="1"/>
        </p:nvSpPr>
        <p:spPr bwMode="auto">
          <a:xfrm>
            <a:off x="715768" y="600094"/>
            <a:ext cx="410151" cy="428794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lIns="34290" tIns="17145" rIns="34290" bIns="1714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1A28-E0E1-4917-A1CA-01B4AFA773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1499-9AF9-4B0C-B89F-0F9658114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1A28-E0E1-4917-A1CA-01B4AFA773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1499-9AF9-4B0C-B89F-0F9658114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1A28-E0E1-4917-A1CA-01B4AFA773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1499-9AF9-4B0C-B89F-0F9658114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1A28-E0E1-4917-A1CA-01B4AFA773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1499-9AF9-4B0C-B89F-0F9658114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1A28-E0E1-4917-A1CA-01B4AFA773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1499-9AF9-4B0C-B89F-0F9658114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1A28-E0E1-4917-A1CA-01B4AFA773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1499-9AF9-4B0C-B89F-0F9658114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1A28-E0E1-4917-A1CA-01B4AFA773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01499-9AF9-4B0C-B89F-0F9658114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5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1A28-E0E1-4917-A1CA-01B4AFA773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1499-9AF9-4B0C-B89F-0F965811472E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media" Target="../media/media4.mp3"/><Relationship Id="rId7" Type="http://schemas.openxmlformats.org/officeDocument/2006/relationships/audio" Target="../media/media4.mp3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1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14.png"/><Relationship Id="rId2" Type="http://schemas.openxmlformats.org/officeDocument/2006/relationships/tags" Target="../tags/tag26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media" Target="../media/media6.mp3"/><Relationship Id="rId5" Type="http://schemas.openxmlformats.org/officeDocument/2006/relationships/audio" Target="../media/media6.mp3"/><Relationship Id="rId4" Type="http://schemas.openxmlformats.org/officeDocument/2006/relationships/image" Target="../media/image13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microsoft.com/office/2007/relationships/media" Target="../media/media7.mp3"/><Relationship Id="rId2" Type="http://schemas.openxmlformats.org/officeDocument/2006/relationships/audio" Target="../media/media7.mp3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microsoft.com/office/2007/relationships/media" Target="../media/media8.mp3"/><Relationship Id="rId2" Type="http://schemas.openxmlformats.org/officeDocument/2006/relationships/audio" Target="../media/media8.mp3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microsoft.com/office/2007/relationships/media" Target="../media/media9.mp3"/><Relationship Id="rId2" Type="http://schemas.openxmlformats.org/officeDocument/2006/relationships/audio" Target="../media/media9.mp3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microsoft.com/office/2007/relationships/media" Target="../media/media10.mp3"/><Relationship Id="rId2" Type="http://schemas.openxmlformats.org/officeDocument/2006/relationships/audio" Target="../media/media10.mp3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microsoft.com/office/2007/relationships/media" Target="../media/media11.mp3"/><Relationship Id="rId2" Type="http://schemas.openxmlformats.org/officeDocument/2006/relationships/audio" Target="../media/media11.mp3"/><Relationship Id="rId1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microsoft.com/office/2007/relationships/media" Target="../media/media12.mp3"/><Relationship Id="rId2" Type="http://schemas.openxmlformats.org/officeDocument/2006/relationships/audio" Target="../media/media12.mp3"/><Relationship Id="rId1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microsoft.com/office/2007/relationships/media" Target="../media/media13.mp3"/><Relationship Id="rId2" Type="http://schemas.openxmlformats.org/officeDocument/2006/relationships/audio" Target="../media/media13.mp3"/><Relationship Id="rId1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microsoft.com/office/2007/relationships/media" Target="../media/media14.mp3"/><Relationship Id="rId2" Type="http://schemas.openxmlformats.org/officeDocument/2006/relationships/audio" Target="../media/media14.mp3"/><Relationship Id="rId1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0.xml"/><Relationship Id="rId8" Type="http://schemas.openxmlformats.org/officeDocument/2006/relationships/slideLayout" Target="../slideLayouts/slideLayout1.xml"/><Relationship Id="rId7" Type="http://schemas.microsoft.com/office/2007/relationships/media" Target="../media/media17.mp3"/><Relationship Id="rId6" Type="http://schemas.openxmlformats.org/officeDocument/2006/relationships/audio" Target="../media/media17.mp3"/><Relationship Id="rId5" Type="http://schemas.microsoft.com/office/2007/relationships/media" Target="../media/media16.mp3"/><Relationship Id="rId4" Type="http://schemas.openxmlformats.org/officeDocument/2006/relationships/audio" Target="../media/media16.mp3"/><Relationship Id="rId3" Type="http://schemas.openxmlformats.org/officeDocument/2006/relationships/image" Target="../media/image13.png"/><Relationship Id="rId2" Type="http://schemas.microsoft.com/office/2007/relationships/media" Target="../media/media15.mp3"/><Relationship Id="rId1" Type="http://schemas.openxmlformats.org/officeDocument/2006/relationships/audio" Target="../media/media15.mp3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6614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listening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129" y="3340440"/>
            <a:ext cx="4312384" cy="1127129"/>
            <a:chOff x="772082" y="2197083"/>
            <a:chExt cx="4312384" cy="1127129"/>
          </a:xfrm>
        </p:grpSpPr>
        <p:sp>
          <p:nvSpPr>
            <p:cNvPr id="18" name="矩形 17"/>
            <p:cNvSpPr/>
            <p:nvPr/>
          </p:nvSpPr>
          <p:spPr>
            <a:xfrm>
              <a:off x="772082" y="2197083"/>
              <a:ext cx="4312384" cy="11271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216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solidFill>
                    <a:schemeClr val="tx1"/>
                  </a:solidFill>
                </a:rPr>
                <a:t>       </a:t>
              </a:r>
              <a:endPara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9365" y="2207437"/>
              <a:ext cx="24046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Analyze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80931" y="2469598"/>
              <a:ext cx="159196" cy="720080"/>
            </a:xfrm>
            <a:prstGeom prst="rect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5400000">
            <a:off x="6853786" y="223250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96326" y="5261175"/>
            <a:ext cx="4665678" cy="1127129"/>
            <a:chOff x="772082" y="2197083"/>
            <a:chExt cx="4665678" cy="1127129"/>
          </a:xfrm>
        </p:grpSpPr>
        <p:sp>
          <p:nvSpPr>
            <p:cNvPr id="15" name="矩形 14"/>
            <p:cNvSpPr/>
            <p:nvPr/>
          </p:nvSpPr>
          <p:spPr>
            <a:xfrm>
              <a:off x="772082" y="2197083"/>
              <a:ext cx="4320210" cy="11271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216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solidFill>
                    <a:schemeClr val="tx1"/>
                  </a:solidFill>
                </a:rPr>
                <a:t>       </a:t>
              </a:r>
              <a:endPara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1029365" y="2207437"/>
              <a:ext cx="4408395" cy="98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Anticipate(</a:t>
              </a:r>
              <a:r>
                <a:rPr lang="zh-CN" altLang="en-US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预判</a:t>
              </a: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80931" y="2469598"/>
              <a:ext cx="159196" cy="720080"/>
            </a:xfrm>
            <a:prstGeom prst="rect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6412" y="3613261"/>
            <a:ext cx="70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412" y="5557987"/>
            <a:ext cx="70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TextBox 93"/>
          <p:cNvSpPr txBox="1"/>
          <p:nvPr/>
        </p:nvSpPr>
        <p:spPr>
          <a:xfrm>
            <a:off x="1348176" y="818592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questions and options!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31893" y="1136098"/>
            <a:ext cx="2108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endParaRPr lang="zh-CN" altLang="en-US" sz="60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93"/>
          <p:cNvSpPr txBox="1"/>
          <p:nvPr/>
        </p:nvSpPr>
        <p:spPr>
          <a:xfrm>
            <a:off x="2636797" y="2172810"/>
            <a:ext cx="350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principle.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537982" y="3567867"/>
            <a:ext cx="1558018" cy="748179"/>
          </a:xfrm>
          <a:prstGeom prst="rightArrow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4537982" y="5520438"/>
            <a:ext cx="1558018" cy="748179"/>
          </a:xfrm>
          <a:prstGeom prst="rightArrow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93"/>
          <p:cNvSpPr txBox="1"/>
          <p:nvPr/>
        </p:nvSpPr>
        <p:spPr>
          <a:xfrm>
            <a:off x="6451470" y="3152152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93"/>
          <p:cNvSpPr txBox="1"/>
          <p:nvPr/>
        </p:nvSpPr>
        <p:spPr>
          <a:xfrm>
            <a:off x="6451470" y="4029195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93"/>
          <p:cNvSpPr txBox="1"/>
          <p:nvPr/>
        </p:nvSpPr>
        <p:spPr>
          <a:xfrm>
            <a:off x="6451470" y="4874093"/>
            <a:ext cx="2146742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 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93"/>
          <p:cNvSpPr txBox="1"/>
          <p:nvPr/>
        </p:nvSpPr>
        <p:spPr>
          <a:xfrm>
            <a:off x="6451600" y="5571490"/>
            <a:ext cx="4122420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3"/>
          <p:cNvSpPr txBox="1"/>
          <p:nvPr/>
        </p:nvSpPr>
        <p:spPr>
          <a:xfrm>
            <a:off x="6410960" y="6203315"/>
            <a:ext cx="2695575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0" y="3099435"/>
            <a:ext cx="12192000" cy="1747520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095365" y="4827905"/>
            <a:ext cx="2647315" cy="78105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3"/>
          <p:cNvSpPr txBox="1"/>
          <p:nvPr/>
        </p:nvSpPr>
        <p:spPr>
          <a:xfrm>
            <a:off x="25886" y="751300"/>
            <a:ext cx="12166114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听第9段材料，回答第13至16题。（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山东卷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What's the relationship between the speakers?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Good friends.        	    B. Fellow students.            C. Roommates.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When did Sarah start college?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 year ago.	              B. Three months ago.	      C. A week ago.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Why does Ricky want to move?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He wants younger company .		B. He wants to be nearer college.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He doesn't get along with the host family.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What will Ricky probably do next?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Visit a teacher.	             B. Hang out with friends.    C. Give John a phone call.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44989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Anticipate the 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4748279" y="285032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 rot="1500000">
            <a:off x="9333037" y="1774387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排除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8198" y="12195"/>
            <a:ext cx="2759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FF00"/>
                </a:solidFill>
              </a:rPr>
              <a:t>a.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常识判断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099945" y="2462530"/>
            <a:ext cx="889000" cy="505460"/>
          </a:xfrm>
          <a:prstGeom prst="roundRect">
            <a:avLst/>
          </a:prstGeom>
          <a:noFill/>
          <a:ln w="38100">
            <a:solidFill>
              <a:srgbClr val="38A6DF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2126615" y="3508375"/>
            <a:ext cx="889000" cy="505460"/>
          </a:xfrm>
          <a:prstGeom prst="roundRect">
            <a:avLst/>
          </a:prstGeom>
          <a:noFill/>
          <a:ln w="38100">
            <a:solidFill>
              <a:srgbClr val="38A6DF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心形 4"/>
          <p:cNvSpPr/>
          <p:nvPr/>
        </p:nvSpPr>
        <p:spPr>
          <a:xfrm>
            <a:off x="3985895" y="1914525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90" y="3426460"/>
            <a:ext cx="770255" cy="1017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170" y="2321560"/>
            <a:ext cx="620395" cy="7969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5" grpId="0" bldLvl="0" animBg="1"/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3"/>
          <p:cNvSpPr txBox="1"/>
          <p:nvPr/>
        </p:nvSpPr>
        <p:spPr>
          <a:xfrm>
            <a:off x="25886" y="751300"/>
            <a:ext cx="12166114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听第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段材料，回答第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题。（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2017.11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浙江卷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What does Maria think of the soup?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Tasteless         B. Just fine          C. Thick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What does Karl say can be added to the soup?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Salt                 B. Onions            C. Pepper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44577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Anticipate the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4435859" y="202482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961965" y="-14810"/>
            <a:ext cx="2759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FF00"/>
                </a:solidFill>
              </a:rPr>
              <a:t>b</a:t>
            </a:r>
            <a:r>
              <a:rPr lang="en-US" altLang="zh-CN" sz="4000" b="1" dirty="0" smtClean="0">
                <a:solidFill>
                  <a:srgbClr val="FFFF00"/>
                </a:solidFill>
              </a:rPr>
              <a:t>.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呼应原则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72029" y="1351347"/>
            <a:ext cx="48050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most likely to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the answer for Q11?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00871" y="4267554"/>
            <a:ext cx="670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长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对话中一般设计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2~3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个问题，这些问题往往形成了一个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信息链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，考生可以从中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预测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听力测试内容，有时甚至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问题本身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就泄露了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答案。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心形 2"/>
          <p:cNvSpPr/>
          <p:nvPr/>
        </p:nvSpPr>
        <p:spPr>
          <a:xfrm>
            <a:off x="0" y="1943735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101465" y="2491740"/>
            <a:ext cx="2927985" cy="41656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6614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listening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129" y="3340440"/>
            <a:ext cx="4312384" cy="1127129"/>
            <a:chOff x="772082" y="2197083"/>
            <a:chExt cx="4312384" cy="1127129"/>
          </a:xfrm>
        </p:grpSpPr>
        <p:sp>
          <p:nvSpPr>
            <p:cNvPr id="18" name="矩形 17"/>
            <p:cNvSpPr/>
            <p:nvPr/>
          </p:nvSpPr>
          <p:spPr>
            <a:xfrm>
              <a:off x="772082" y="2197083"/>
              <a:ext cx="4312384" cy="11271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216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solidFill>
                    <a:schemeClr val="tx1"/>
                  </a:solidFill>
                </a:rPr>
                <a:t>       </a:t>
              </a:r>
              <a:endPara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9365" y="2207437"/>
              <a:ext cx="24046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Analyze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80931" y="2469598"/>
              <a:ext cx="159196" cy="720080"/>
            </a:xfrm>
            <a:prstGeom prst="rect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5400000">
            <a:off x="6853786" y="223250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96326" y="5261175"/>
            <a:ext cx="4665678" cy="1127129"/>
            <a:chOff x="772082" y="2197083"/>
            <a:chExt cx="4665678" cy="1127129"/>
          </a:xfrm>
        </p:grpSpPr>
        <p:sp>
          <p:nvSpPr>
            <p:cNvPr id="15" name="矩形 14"/>
            <p:cNvSpPr/>
            <p:nvPr/>
          </p:nvSpPr>
          <p:spPr>
            <a:xfrm>
              <a:off x="772082" y="2197083"/>
              <a:ext cx="4320210" cy="11271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216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solidFill>
                    <a:schemeClr val="tx1"/>
                  </a:solidFill>
                </a:rPr>
                <a:t>       </a:t>
              </a:r>
              <a:endPara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1029365" y="2207437"/>
              <a:ext cx="4408395" cy="98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Anticipate(</a:t>
              </a:r>
              <a:r>
                <a:rPr lang="zh-CN" altLang="en-US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预判</a:t>
              </a: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80931" y="2469598"/>
              <a:ext cx="159196" cy="720080"/>
            </a:xfrm>
            <a:prstGeom prst="rect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6412" y="3613261"/>
            <a:ext cx="70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412" y="5557987"/>
            <a:ext cx="70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TextBox 93"/>
          <p:cNvSpPr txBox="1"/>
          <p:nvPr/>
        </p:nvSpPr>
        <p:spPr>
          <a:xfrm>
            <a:off x="1348176" y="818592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questions and options!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31893" y="1136098"/>
            <a:ext cx="2108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endParaRPr lang="zh-CN" altLang="en-US" sz="60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93"/>
          <p:cNvSpPr txBox="1"/>
          <p:nvPr/>
        </p:nvSpPr>
        <p:spPr>
          <a:xfrm>
            <a:off x="2636797" y="2172810"/>
            <a:ext cx="350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principle.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537982" y="3567867"/>
            <a:ext cx="1558018" cy="748179"/>
          </a:xfrm>
          <a:prstGeom prst="rightArrow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4537982" y="5520438"/>
            <a:ext cx="1558018" cy="748179"/>
          </a:xfrm>
          <a:prstGeom prst="rightArrow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93"/>
          <p:cNvSpPr txBox="1"/>
          <p:nvPr/>
        </p:nvSpPr>
        <p:spPr>
          <a:xfrm>
            <a:off x="6451470" y="3152152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93"/>
          <p:cNvSpPr txBox="1"/>
          <p:nvPr/>
        </p:nvSpPr>
        <p:spPr>
          <a:xfrm>
            <a:off x="6451470" y="4029195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93"/>
          <p:cNvSpPr txBox="1"/>
          <p:nvPr/>
        </p:nvSpPr>
        <p:spPr>
          <a:xfrm>
            <a:off x="6451470" y="4874093"/>
            <a:ext cx="2146742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 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93"/>
          <p:cNvSpPr txBox="1"/>
          <p:nvPr/>
        </p:nvSpPr>
        <p:spPr>
          <a:xfrm>
            <a:off x="6451600" y="5571490"/>
            <a:ext cx="4122420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3"/>
          <p:cNvSpPr txBox="1"/>
          <p:nvPr/>
        </p:nvSpPr>
        <p:spPr>
          <a:xfrm>
            <a:off x="6410960" y="6203315"/>
            <a:ext cx="2695575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0" y="3099435"/>
            <a:ext cx="12192000" cy="1747520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267450" y="5504180"/>
            <a:ext cx="2647315" cy="78105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46355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Anticipate the 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4958352" y="223437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37715" y="643349"/>
            <a:ext cx="11273235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35">
                <a:latin typeface="Times New Roman" panose="02020603050405020304" pitchFamily="18" charset="0"/>
                <a:cs typeface="Times New Roman" panose="02020603050405020304" pitchFamily="18" charset="0"/>
              </a:rPr>
              <a:t>Brainstorm: </a:t>
            </a:r>
            <a:endParaRPr lang="en-US" altLang="zh-CN" sz="303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35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zh-CN" sz="3200" b="1">
                <a:solidFill>
                  <a:srgbClr val="1F2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or expressions</a:t>
            </a:r>
            <a:r>
              <a:rPr lang="en-US" altLang="zh-CN" sz="3035">
                <a:latin typeface="Times New Roman" panose="02020603050405020304" pitchFamily="18" charset="0"/>
                <a:cs typeface="Times New Roman" panose="02020603050405020304" pitchFamily="18" charset="0"/>
              </a:rPr>
              <a:t> can be used in the following scenes?</a:t>
            </a:r>
            <a:endParaRPr lang="en-US" altLang="zh-CN" sz="303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2" name="图片 13321" descr="nklll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32" y="1978829"/>
            <a:ext cx="2886343" cy="1896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矩形 13322"/>
          <p:cNvSpPr/>
          <p:nvPr>
            <p:custDataLst>
              <p:tags r:id="rId4"/>
            </p:custDataLst>
          </p:nvPr>
        </p:nvSpPr>
        <p:spPr>
          <a:xfrm>
            <a:off x="557276" y="2883780"/>
            <a:ext cx="1770700" cy="65445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6"/>
              </a:avLst>
            </a:prstTxWarp>
            <a:normAutofit/>
          </a:bodyPr>
          <a:p>
            <a:pPr algn="ctr"/>
            <a:r>
              <a:rPr lang="en-US" altLang="zh-CN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scenes</a:t>
            </a:r>
            <a:endParaRPr lang="en-US" altLang="zh-CN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878728" y="1669175"/>
          <a:ext cx="8705850" cy="408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/>
                <a:gridCol w="6633210"/>
              </a:tblGrid>
              <a:tr h="1021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restaurant</a:t>
                      </a:r>
                      <a:endParaRPr lang="en-US" altLang="zh-CN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1705" b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  <a:tr h="1021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library</a:t>
                      </a:r>
                      <a:endParaRPr lang="en-US" altLang="zh-CN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705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  <a:tr h="1021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hospital</a:t>
                      </a:r>
                      <a:endParaRPr lang="en-US" altLang="zh-CN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705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  <a:tr h="1021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weather</a:t>
                      </a:r>
                      <a:endParaRPr lang="en-US" altLang="zh-CN" sz="32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705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46355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Anticipate the 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4958352" y="223437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37715" y="643349"/>
            <a:ext cx="11273235" cy="1026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35">
                <a:latin typeface="Times New Roman" panose="02020603050405020304" pitchFamily="18" charset="0"/>
                <a:cs typeface="Times New Roman" panose="02020603050405020304" pitchFamily="18" charset="0"/>
              </a:rPr>
              <a:t>Brainstorm: </a:t>
            </a:r>
            <a:endParaRPr lang="en-US" altLang="zh-CN" sz="303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35">
                <a:latin typeface="Times New Roman" panose="02020603050405020304" pitchFamily="18" charset="0"/>
                <a:cs typeface="Times New Roman" panose="02020603050405020304" pitchFamily="18" charset="0"/>
              </a:rPr>
              <a:t>Which words or expressions can be used in the following scenes?</a:t>
            </a:r>
            <a:endParaRPr lang="en-US" altLang="zh-CN" sz="303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2" name="图片 13321" descr="nklll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6248" y="2009309"/>
            <a:ext cx="2886343" cy="1896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矩形 13322"/>
          <p:cNvSpPr/>
          <p:nvPr>
            <p:custDataLst>
              <p:tags r:id="rId4"/>
            </p:custDataLst>
          </p:nvPr>
        </p:nvSpPr>
        <p:spPr>
          <a:xfrm>
            <a:off x="747776" y="2913625"/>
            <a:ext cx="1770700" cy="65445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6"/>
              </a:avLst>
            </a:prstTxWarp>
            <a:normAutofit/>
          </a:bodyPr>
          <a:p>
            <a:pPr algn="ctr"/>
            <a:r>
              <a:rPr lang="en-US" altLang="zh-CN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scenes</a:t>
            </a:r>
            <a:endParaRPr lang="en-US" altLang="zh-CN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21660" y="1663700"/>
          <a:ext cx="8884285" cy="4775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15"/>
                <a:gridCol w="7011670"/>
              </a:tblGrid>
              <a:tr h="47758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restaurant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make a reservation, menu,meal, bill,order, tip, soup, dish,beer...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A. Would you like something to eat / drink?/Help yourself to some fish.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Which do you prefer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?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B. ①Yes, I'd like a drink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/some 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rice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chicken. 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/Just a little, please. Can I have somemore soup?/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It's so delicious.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②No, thank you. I've had enough. /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  I'm full, thank you.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  /It's very delicious, but I can't eat any more. 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46355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Anticipate the 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4958352" y="223437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37715" y="643349"/>
            <a:ext cx="11273235" cy="1026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35">
                <a:latin typeface="Times New Roman" panose="02020603050405020304" pitchFamily="18" charset="0"/>
                <a:cs typeface="Times New Roman" panose="02020603050405020304" pitchFamily="18" charset="0"/>
              </a:rPr>
              <a:t>Brainstorm:  </a:t>
            </a:r>
            <a:endParaRPr lang="en-US" altLang="zh-CN" sz="303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35">
                <a:latin typeface="Times New Roman" panose="02020603050405020304" pitchFamily="18" charset="0"/>
                <a:cs typeface="Times New Roman" panose="02020603050405020304" pitchFamily="18" charset="0"/>
              </a:rPr>
              <a:t>Which words or expressions can be used in the following scenes?</a:t>
            </a:r>
            <a:endParaRPr lang="en-US" altLang="zh-CN" sz="303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2" name="图片 13321" descr="nklll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6248" y="2009309"/>
            <a:ext cx="2886343" cy="1896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矩形 13322"/>
          <p:cNvSpPr/>
          <p:nvPr>
            <p:custDataLst>
              <p:tags r:id="rId4"/>
            </p:custDataLst>
          </p:nvPr>
        </p:nvSpPr>
        <p:spPr>
          <a:xfrm>
            <a:off x="747776" y="2913625"/>
            <a:ext cx="1770700" cy="65445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6"/>
              </a:avLst>
            </a:prstTxWarp>
            <a:normAutofit/>
          </a:bodyPr>
          <a:p>
            <a:pPr algn="ctr"/>
            <a:r>
              <a:rPr lang="en-US" altLang="zh-CN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scenes</a:t>
            </a:r>
            <a:endParaRPr lang="en-US" altLang="zh-CN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126740" y="2521585"/>
          <a:ext cx="8884285" cy="365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615"/>
                <a:gridCol w="7011670"/>
              </a:tblGrid>
              <a:tr h="21393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library</a:t>
                      </a:r>
                      <a:endParaRPr lang="en-US" altLang="zh-CN" sz="4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library card, borrow, lend, keep, due date, bookshelf, novel, science fiction, magazine, academic paper(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学术的论文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), 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reference book(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参考书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), 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periodical(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期刊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), 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librarian(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图书管理员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)......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86698" marR="86698" marT="43349" marB="4334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46355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Anticipate the 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4958352" y="223437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9740" y="643255"/>
            <a:ext cx="11551285" cy="1026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35">
                <a:latin typeface="Times New Roman" panose="02020603050405020304" pitchFamily="18" charset="0"/>
                <a:cs typeface="Times New Roman" panose="02020603050405020304" pitchFamily="18" charset="0"/>
              </a:rPr>
              <a:t>Brainstorm:  </a:t>
            </a:r>
            <a:endParaRPr lang="en-US" altLang="zh-CN" sz="303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35">
                <a:latin typeface="Times New Roman" panose="02020603050405020304" pitchFamily="18" charset="0"/>
                <a:cs typeface="Times New Roman" panose="02020603050405020304" pitchFamily="18" charset="0"/>
              </a:rPr>
              <a:t>Which words or expressions can be used in the following scenes?</a:t>
            </a:r>
            <a:endParaRPr lang="en-US" altLang="zh-CN" sz="303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2" name="图片 13321" descr="nklll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2009140"/>
            <a:ext cx="2399665" cy="189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矩形 13322"/>
          <p:cNvSpPr/>
          <p:nvPr>
            <p:custDataLst>
              <p:tags r:id="rId4"/>
            </p:custDataLst>
          </p:nvPr>
        </p:nvSpPr>
        <p:spPr>
          <a:xfrm>
            <a:off x="292481" y="2933945"/>
            <a:ext cx="1770700" cy="65445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6"/>
              </a:avLst>
            </a:prstTxWarp>
            <a:normAutofit/>
          </a:bodyPr>
          <a:p>
            <a:pPr algn="ctr"/>
            <a:r>
              <a:rPr lang="en-US" altLang="zh-CN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scenes</a:t>
            </a:r>
            <a:endParaRPr lang="en-US" altLang="zh-CN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512060" y="1570355"/>
          <a:ext cx="9498965" cy="520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155"/>
                <a:gridCol w="7496810"/>
              </a:tblGrid>
              <a:tr h="32277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hospital</a:t>
                      </a:r>
                      <a:endParaRPr lang="en-US" altLang="zh-CN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ICU(=intensive care unit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重症监护室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), emergency department (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急诊室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 treatment, 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take one's temperature/blood pressure,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medicine/pills/tablets(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药片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)......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A: What's the matter/trouble?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How long have you felt like this?/It's nothing serious. 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/Take this medicine three times a day. 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/Give up smoking and keep on taking more exercise.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B. I have a headache/cough/ fever. /I feel terrible/bad  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/horrible/awful. /I don't feel well. 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/I've gota pain here. /It hurts here. 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(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注意听语气：语调上扬，身体好转；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                      降调，身体不好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86698" marR="86698" marT="43349" marB="4334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46355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Anticipate the 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situation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4958352" y="223437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9740" y="643255"/>
            <a:ext cx="11551285" cy="1026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35">
                <a:latin typeface="Times New Roman" panose="02020603050405020304" pitchFamily="18" charset="0"/>
                <a:cs typeface="Times New Roman" panose="02020603050405020304" pitchFamily="18" charset="0"/>
              </a:rPr>
              <a:t>Brainstorm:  </a:t>
            </a:r>
            <a:endParaRPr lang="en-US" altLang="zh-CN" sz="303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35">
                <a:latin typeface="Times New Roman" panose="02020603050405020304" pitchFamily="18" charset="0"/>
                <a:cs typeface="Times New Roman" panose="02020603050405020304" pitchFamily="18" charset="0"/>
              </a:rPr>
              <a:t>Which words or expressions can be used in the following scenes?</a:t>
            </a:r>
            <a:endParaRPr lang="en-US" altLang="zh-CN" sz="303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2" name="图片 13321" descr="nklll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2009140"/>
            <a:ext cx="2399665" cy="1896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3" name="矩形 13322"/>
          <p:cNvSpPr/>
          <p:nvPr>
            <p:custDataLst>
              <p:tags r:id="rId4"/>
            </p:custDataLst>
          </p:nvPr>
        </p:nvSpPr>
        <p:spPr>
          <a:xfrm>
            <a:off x="292481" y="2933945"/>
            <a:ext cx="1770700" cy="65445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6"/>
              </a:avLst>
            </a:prstTxWarp>
            <a:normAutofit/>
          </a:bodyPr>
          <a:p>
            <a:pPr algn="ctr"/>
            <a:r>
              <a:rPr lang="en-US" altLang="zh-CN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scenes</a:t>
            </a:r>
            <a:endParaRPr lang="en-US" altLang="zh-CN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493010" y="1818005"/>
          <a:ext cx="9039860" cy="520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140"/>
                <a:gridCol w="7030720"/>
              </a:tblGrid>
              <a:tr h="10217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weather</a:t>
                      </a:r>
                      <a:endParaRPr lang="en-US" altLang="zh-CN" sz="4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cloudy, sunny, thunder, strong/high wind, tornado, typhoon, storm, 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weather in London/Seattle(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常指不好的天气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), weather in California(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常指好天气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；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vacation and flight (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be delayed/cancelled </a:t>
                      </a: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)...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A. What's the weather like today?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/How's the weather in Beijing?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 /What a cold / hot day today!/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B. It's a nice/fine /beautiful/horrible day.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   /It's getting cool/cold/warm/hot.</a:t>
                      </a:r>
                      <a:endParaRPr lang="en-US" altLang="zh-CN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86698" marR="86698" marT="43349" marB="4334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9880" y="951230"/>
            <a:ext cx="97415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Where does the conversation take place?(2020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山东卷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At a store.	     B. At a gym.			C. At home.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236855" y="1356360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6855" y="130175"/>
            <a:ext cx="5656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Practice makes perfect!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9880" y="2475865"/>
            <a:ext cx="1116838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Where does the conversation probably take place?(2020.1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浙江卷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At a zoo.                 B. In a library.                       C. In a drugstore.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What are the speakers talking about?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(2020.1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浙江卷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The weather.           B. The scenery.                      C. The traffic.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心形 6"/>
          <p:cNvSpPr/>
          <p:nvPr/>
        </p:nvSpPr>
        <p:spPr>
          <a:xfrm>
            <a:off x="3432810" y="2971165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心形 7"/>
          <p:cNvSpPr/>
          <p:nvPr/>
        </p:nvSpPr>
        <p:spPr>
          <a:xfrm>
            <a:off x="236855" y="5102225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9" name="山东卷1"/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92410" y="519430"/>
            <a:ext cx="495300" cy="495300"/>
          </a:xfrm>
          <a:prstGeom prst="rect">
            <a:avLst/>
          </a:prstGeom>
        </p:spPr>
      </p:pic>
      <p:pic>
        <p:nvPicPr>
          <p:cNvPr id="10" name="2020.1浙江卷1"/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1125" y="2475865"/>
            <a:ext cx="495300" cy="495300"/>
          </a:xfrm>
          <a:prstGeom prst="rect">
            <a:avLst/>
          </a:prstGeom>
        </p:spPr>
      </p:pic>
      <p:pic>
        <p:nvPicPr>
          <p:cNvPr id="11" name="2020.1浙江卷4"/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1125" y="4606925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57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166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2000">
                <p:cTn id="3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1000">
                <p:cTn id="3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90000">
                <p:cTn id="3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16245" r="13062" b="17241"/>
          <a:stretch>
            <a:fillRect/>
          </a:stretch>
        </p:blipFill>
        <p:spPr>
          <a:xfrm rot="5400000">
            <a:off x="2660693" y="-2674173"/>
            <a:ext cx="6869021" cy="12193589"/>
          </a:xfrm>
          <a:prstGeom prst="rect">
            <a:avLst/>
          </a:prstGeom>
        </p:spPr>
      </p:pic>
      <p:sp>
        <p:nvSpPr>
          <p:cNvPr id="18" name="等腰三角形 17"/>
          <p:cNvSpPr/>
          <p:nvPr/>
        </p:nvSpPr>
        <p:spPr>
          <a:xfrm rot="6084044">
            <a:off x="8795493" y="3486711"/>
            <a:ext cx="308623" cy="266054"/>
          </a:xfrm>
          <a:prstGeom prst="triangl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3210" y="353157"/>
            <a:ext cx="11460418" cy="6112238"/>
          </a:xfrm>
          <a:prstGeom prst="rect">
            <a:avLst/>
          </a:prstGeom>
          <a:noFill/>
          <a:ln w="28575">
            <a:solidFill>
              <a:srgbClr val="007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175"/>
            <a:ext cx="121935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0" y="3175"/>
            <a:ext cx="8196263" cy="6850063"/>
          </a:xfrm>
          <a:custGeom>
            <a:avLst/>
            <a:gdLst>
              <a:gd name="T0" fmla="*/ 3893 w 5163"/>
              <a:gd name="T1" fmla="*/ 0 h 4315"/>
              <a:gd name="T2" fmla="*/ 4824 w 5163"/>
              <a:gd name="T3" fmla="*/ 774 h 4315"/>
              <a:gd name="T4" fmla="*/ 3403 w 5163"/>
              <a:gd name="T5" fmla="*/ 4315 h 4315"/>
              <a:gd name="T6" fmla="*/ 0 w 5163"/>
              <a:gd name="T7" fmla="*/ 4315 h 4315"/>
              <a:gd name="T8" fmla="*/ 0 w 5163"/>
              <a:gd name="T9" fmla="*/ 0 h 4315"/>
              <a:gd name="T10" fmla="*/ 0 w 5163"/>
              <a:gd name="T11" fmla="*/ 4315 h 4315"/>
              <a:gd name="T12" fmla="*/ 3403 w 5163"/>
              <a:gd name="T13" fmla="*/ 4315 h 4315"/>
              <a:gd name="T14" fmla="*/ 5163 w 5163"/>
              <a:gd name="T15" fmla="*/ 774 h 4315"/>
              <a:gd name="T16" fmla="*/ 3893 w 5163"/>
              <a:gd name="T17" fmla="*/ 0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63" h="4315">
                <a:moveTo>
                  <a:pt x="3893" y="0"/>
                </a:moveTo>
                <a:lnTo>
                  <a:pt x="4824" y="774"/>
                </a:lnTo>
                <a:lnTo>
                  <a:pt x="3403" y="4315"/>
                </a:lnTo>
                <a:lnTo>
                  <a:pt x="0" y="4315"/>
                </a:lnTo>
                <a:lnTo>
                  <a:pt x="0" y="0"/>
                </a:lnTo>
                <a:lnTo>
                  <a:pt x="0" y="4315"/>
                </a:lnTo>
                <a:lnTo>
                  <a:pt x="3403" y="4315"/>
                </a:lnTo>
                <a:lnTo>
                  <a:pt x="5163" y="774"/>
                </a:lnTo>
                <a:lnTo>
                  <a:pt x="3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0" y="3175"/>
            <a:ext cx="7658100" cy="6850063"/>
          </a:xfrm>
          <a:custGeom>
            <a:avLst/>
            <a:gdLst>
              <a:gd name="T0" fmla="*/ 3893 w 4824"/>
              <a:gd name="T1" fmla="*/ 0 h 4315"/>
              <a:gd name="T2" fmla="*/ 0 w 4824"/>
              <a:gd name="T3" fmla="*/ 0 h 4315"/>
              <a:gd name="T4" fmla="*/ 0 w 4824"/>
              <a:gd name="T5" fmla="*/ 4315 h 4315"/>
              <a:gd name="T6" fmla="*/ 3403 w 4824"/>
              <a:gd name="T7" fmla="*/ 4315 h 4315"/>
              <a:gd name="T8" fmla="*/ 4824 w 4824"/>
              <a:gd name="T9" fmla="*/ 774 h 4315"/>
              <a:gd name="T10" fmla="*/ 3893 w 4824"/>
              <a:gd name="T11" fmla="*/ 0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24" h="4315">
                <a:moveTo>
                  <a:pt x="3893" y="0"/>
                </a:moveTo>
                <a:lnTo>
                  <a:pt x="0" y="0"/>
                </a:lnTo>
                <a:lnTo>
                  <a:pt x="0" y="4315"/>
                </a:lnTo>
                <a:lnTo>
                  <a:pt x="3403" y="4315"/>
                </a:lnTo>
                <a:lnTo>
                  <a:pt x="4824" y="774"/>
                </a:lnTo>
                <a:lnTo>
                  <a:pt x="3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11907" y="1671673"/>
            <a:ext cx="79597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ln>
                  <a:solidFill>
                    <a:srgbClr val="4E9FD6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Guidance and drills to improve listening </a:t>
            </a:r>
            <a:r>
              <a:rPr lang="en-US" altLang="zh-CN" sz="6600" b="1" dirty="0" smtClean="0">
                <a:ln>
                  <a:solidFill>
                    <a:srgbClr val="4E9FD6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competence</a:t>
            </a:r>
            <a:endParaRPr lang="en-US" altLang="zh-CN" sz="6600" b="1" dirty="0">
              <a:ln>
                <a:solidFill>
                  <a:srgbClr val="4E9FD6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张海山锐谐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75771" y="539556"/>
            <a:ext cx="6350" cy="635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E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4632827">
            <a:off x="3228661" y="3289594"/>
            <a:ext cx="308623" cy="266054"/>
          </a:xfrm>
          <a:prstGeom prst="triangl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135101" y="1649324"/>
            <a:ext cx="78437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rgbClr val="0071C1"/>
                </a:solidFill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Guidance and drills to improve listening competence</a:t>
            </a:r>
            <a:endParaRPr lang="zh-CN" altLang="en-US" sz="6600" b="1" dirty="0">
              <a:solidFill>
                <a:srgbClr val="0071C1"/>
              </a:solidFill>
              <a:latin typeface="Times New Roman" panose="02020603050405020304" pitchFamily="18" charset="0"/>
              <a:ea typeface="张海山锐谐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59269" y="4800128"/>
            <a:ext cx="147145" cy="147145"/>
          </a:xfrm>
          <a:prstGeom prst="ellips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127413" y="4791773"/>
            <a:ext cx="147145" cy="147145"/>
          </a:xfrm>
          <a:prstGeom prst="ellips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957820" y="5594985"/>
            <a:ext cx="4305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Anna Wei</a:t>
            </a:r>
            <a:endParaRPr lang="en-US" altLang="zh-CN"/>
          </a:p>
          <a:p>
            <a:pPr algn="ctr"/>
            <a:r>
              <a:rPr lang="zh-CN" altLang="en-US"/>
              <a:t>浙江省浦江中学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6614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listening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129" y="3340440"/>
            <a:ext cx="4312384" cy="1127129"/>
            <a:chOff x="772082" y="2197083"/>
            <a:chExt cx="4312384" cy="1127129"/>
          </a:xfrm>
        </p:grpSpPr>
        <p:sp>
          <p:nvSpPr>
            <p:cNvPr id="18" name="矩形 17"/>
            <p:cNvSpPr/>
            <p:nvPr/>
          </p:nvSpPr>
          <p:spPr>
            <a:xfrm>
              <a:off x="772082" y="2197083"/>
              <a:ext cx="4312384" cy="11271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216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solidFill>
                    <a:schemeClr val="tx1"/>
                  </a:solidFill>
                </a:rPr>
                <a:t>       </a:t>
              </a:r>
              <a:endPara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9365" y="2207437"/>
              <a:ext cx="24046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Analyze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80931" y="2469598"/>
              <a:ext cx="159196" cy="720080"/>
            </a:xfrm>
            <a:prstGeom prst="rect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5400000">
            <a:off x="6853786" y="223250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96326" y="5261175"/>
            <a:ext cx="4665678" cy="1127129"/>
            <a:chOff x="772082" y="2197083"/>
            <a:chExt cx="4665678" cy="1127129"/>
          </a:xfrm>
        </p:grpSpPr>
        <p:sp>
          <p:nvSpPr>
            <p:cNvPr id="15" name="矩形 14"/>
            <p:cNvSpPr/>
            <p:nvPr/>
          </p:nvSpPr>
          <p:spPr>
            <a:xfrm>
              <a:off x="772082" y="2197083"/>
              <a:ext cx="4320210" cy="11271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216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solidFill>
                    <a:schemeClr val="tx1"/>
                  </a:solidFill>
                </a:rPr>
                <a:t>       </a:t>
              </a:r>
              <a:endPara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1029365" y="2207437"/>
              <a:ext cx="4408395" cy="98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Anticipate(</a:t>
              </a:r>
              <a:r>
                <a:rPr lang="zh-CN" altLang="en-US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预判</a:t>
              </a: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80931" y="2469598"/>
              <a:ext cx="159196" cy="720080"/>
            </a:xfrm>
            <a:prstGeom prst="rect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6412" y="3613261"/>
            <a:ext cx="70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412" y="5557987"/>
            <a:ext cx="70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TextBox 93"/>
          <p:cNvSpPr txBox="1"/>
          <p:nvPr/>
        </p:nvSpPr>
        <p:spPr>
          <a:xfrm>
            <a:off x="1348176" y="818592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questions and options!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31893" y="1136098"/>
            <a:ext cx="2108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endParaRPr lang="zh-CN" altLang="en-US" sz="60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93"/>
          <p:cNvSpPr txBox="1"/>
          <p:nvPr/>
        </p:nvSpPr>
        <p:spPr>
          <a:xfrm>
            <a:off x="2636797" y="2172810"/>
            <a:ext cx="350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principle.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537982" y="3567867"/>
            <a:ext cx="1558018" cy="748179"/>
          </a:xfrm>
          <a:prstGeom prst="rightArrow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4537982" y="5520438"/>
            <a:ext cx="1558018" cy="748179"/>
          </a:xfrm>
          <a:prstGeom prst="rightArrow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93"/>
          <p:cNvSpPr txBox="1"/>
          <p:nvPr/>
        </p:nvSpPr>
        <p:spPr>
          <a:xfrm>
            <a:off x="6451470" y="3152152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93"/>
          <p:cNvSpPr txBox="1"/>
          <p:nvPr/>
        </p:nvSpPr>
        <p:spPr>
          <a:xfrm>
            <a:off x="6451470" y="4029195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93"/>
          <p:cNvSpPr txBox="1"/>
          <p:nvPr/>
        </p:nvSpPr>
        <p:spPr>
          <a:xfrm>
            <a:off x="6451470" y="4874093"/>
            <a:ext cx="2146742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 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93"/>
          <p:cNvSpPr txBox="1"/>
          <p:nvPr/>
        </p:nvSpPr>
        <p:spPr>
          <a:xfrm>
            <a:off x="6451600" y="5571490"/>
            <a:ext cx="4122420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3"/>
          <p:cNvSpPr txBox="1"/>
          <p:nvPr/>
        </p:nvSpPr>
        <p:spPr>
          <a:xfrm>
            <a:off x="6410960" y="6203315"/>
            <a:ext cx="2695575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0" y="3099435"/>
            <a:ext cx="12192000" cy="1747520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47460" y="6135370"/>
            <a:ext cx="2759075" cy="78105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3"/>
          <p:cNvSpPr txBox="1"/>
          <p:nvPr/>
        </p:nvSpPr>
        <p:spPr>
          <a:xfrm>
            <a:off x="25886" y="751300"/>
            <a:ext cx="12166114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听第8段材料，回答第11至13题。(2021.1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浙江卷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Why does Ms. McDaniel talk to Frank?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He missed a speech. 	B. He failed to pass a test. 	C. He wanted to drop a class.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How would Ms. McDaniel’s students react if a speaker made a mistake?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laugh at the speaker. 	B. Sympathize with the speaker.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Persuade the speaker to try again.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How does Ms. McDaniel sound?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Optimistic.             		B. Humorous.              	 C. Encouraging.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700" y="3048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74637"/>
            <a:ext cx="52197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Anticipate the 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5774962" y="254552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96346" y="5208186"/>
            <a:ext cx="733234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Probable relationship?</a:t>
            </a:r>
            <a:endParaRPr lang="en-US" altLang="zh-C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a teacher do to such a student?</a:t>
            </a:r>
            <a:endParaRPr lang="en-US" altLang="zh-C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 the answer for No.13?</a:t>
            </a:r>
            <a:endParaRPr lang="en-US" altLang="zh-C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064385" y="2564765"/>
            <a:ext cx="3084195" cy="41656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5521960" y="5784215"/>
            <a:ext cx="1636395" cy="41656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心形 4"/>
          <p:cNvSpPr/>
          <p:nvPr/>
        </p:nvSpPr>
        <p:spPr>
          <a:xfrm>
            <a:off x="7292340" y="4726305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直角双向箭头 5"/>
          <p:cNvSpPr/>
          <p:nvPr/>
        </p:nvSpPr>
        <p:spPr>
          <a:xfrm>
            <a:off x="9108440" y="2625725"/>
            <a:ext cx="1811020" cy="3878580"/>
          </a:xfrm>
          <a:prstGeom prst="leftUpArrow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04055" y="1515745"/>
            <a:ext cx="911225" cy="41656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00025" y="2425065"/>
            <a:ext cx="10845165" cy="76200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6" grpId="0" bldLvl="0" animBg="1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4083" y="42333"/>
            <a:ext cx="1265560" cy="978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1404" y="3481305"/>
            <a:ext cx="4324698" cy="4324698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96520" y="1869440"/>
          <a:ext cx="9888220" cy="457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105"/>
                <a:gridCol w="5111115"/>
              </a:tblGrid>
              <a:tr h="91821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655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probable relationship between the two speakers?</a:t>
                      </a:r>
                      <a:endParaRPr lang="en-US" altLang="zh-CN" sz="2655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 hMerge="1">
                  <a:tcPr/>
                </a:tc>
              </a:tr>
              <a:tr h="5041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655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Relationship</a:t>
                      </a:r>
                      <a:endParaRPr lang="en-US" altLang="zh-CN" sz="2655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655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Expressions</a:t>
                      </a:r>
                      <a:endParaRPr lang="en-US" altLang="zh-CN" sz="2655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  <a:tr h="8966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655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655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  <a:tr h="91884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655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655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  <a:tr h="13335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655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2655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655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78433" y="841859"/>
            <a:ext cx="9443532" cy="930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5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Tips: The </a:t>
            </a:r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 in the conversation</a:t>
            </a:r>
            <a:r>
              <a:rPr lang="en-US" altLang="zh-CN" sz="265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help you predict the relationship between the speakers.</a:t>
            </a:r>
            <a:endParaRPr lang="en-US" altLang="zh-CN" sz="2655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0247122" y="5013405"/>
            <a:ext cx="1641254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95"/>
              <a:t>Tip</a:t>
            </a:r>
            <a:r>
              <a:rPr lang="zh-CN" altLang="en-US" sz="1895"/>
              <a:t>：</a:t>
            </a:r>
            <a:r>
              <a:rPr lang="zh-CN" altLang="zh-CN" sz="1895"/>
              <a:t>注意说话人的语气：强硬、甜蜜、亲切、尊敬</a:t>
            </a:r>
            <a:endParaRPr lang="zh-CN" altLang="zh-CN" sz="1895"/>
          </a:p>
          <a:p>
            <a:r>
              <a:rPr lang="zh-CN" altLang="en-US" sz="1895"/>
              <a:t>正式</a:t>
            </a:r>
            <a:r>
              <a:rPr lang="en-US" altLang="zh-CN" sz="1895"/>
              <a:t>...</a:t>
            </a:r>
            <a:endParaRPr lang="en-US" altLang="zh-CN" sz="1895"/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958151" y="3298350"/>
            <a:ext cx="4201795" cy="909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sz="265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Darling, My dear, sweetheart, </a:t>
            </a:r>
            <a:endParaRPr lang="en-US" altLang="zh-CN" sz="2655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None/>
            </a:pPr>
            <a:r>
              <a:rPr lang="en-US" altLang="zh-CN" sz="2655">
                <a:latin typeface="Times New Roman" panose="02020603050405020304" pitchFamily="18" charset="0"/>
                <a:cs typeface="Times New Roman" panose="02020603050405020304" pitchFamily="18" charset="0"/>
              </a:rPr>
              <a:t>dinner, sleep...</a:t>
            </a:r>
            <a:endParaRPr lang="en-US" altLang="zh-CN" sz="265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4958080" y="4182110"/>
            <a:ext cx="5455920" cy="90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265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Dear teacher, Mr./Mrs. .....</a:t>
            </a:r>
            <a:endParaRPr lang="en-US" altLang="zh-CN" sz="2655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None/>
            </a:pPr>
            <a:r>
              <a:rPr lang="en-US" altLang="zh-CN" sz="265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course, assignment,term, paper,grade...</a:t>
            </a:r>
            <a:endParaRPr lang="en-US" altLang="zh-CN" sz="265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4886325" y="5091430"/>
            <a:ext cx="5360670" cy="1318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265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What's wrong with you?</a:t>
            </a:r>
            <a:endParaRPr lang="en-US" altLang="zh-CN" sz="265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altLang="zh-CN" sz="265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Nothing serious. cold/fever/ headache</a:t>
            </a:r>
            <a:endParaRPr lang="en-US" altLang="zh-CN" sz="2655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None/>
            </a:pPr>
            <a:r>
              <a:rPr lang="en-US" altLang="zh-CN" sz="265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Take this medicine...</a:t>
            </a:r>
            <a:endParaRPr lang="en-US" altLang="zh-CN" sz="265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6350" y="381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5971177" y="262172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TextBox 93"/>
          <p:cNvSpPr txBox="1"/>
          <p:nvPr/>
        </p:nvSpPr>
        <p:spPr>
          <a:xfrm>
            <a:off x="96326" y="74637"/>
            <a:ext cx="52197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Anticipate the </a:t>
            </a: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4080" y="3298190"/>
            <a:ext cx="4064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mother/father and son;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husband and wife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520" y="4426585"/>
            <a:ext cx="470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teacher/professor and student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0575" y="5489575"/>
            <a:ext cx="470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doctor and patient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0595" y="894715"/>
            <a:ext cx="97415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听第6段材料，回答第6、7题。</a:t>
            </a:r>
            <a:r>
              <a:rPr 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2021.1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浙江卷</a:t>
            </a:r>
            <a:r>
              <a:rPr 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6. What is the probable relationship between the speakers?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Husband and wife.           	B. Hostess and guest.               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Chef and customer. 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What's the relationship between the speakers?  </a:t>
            </a:r>
            <a:r>
              <a:rPr 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2019.6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浙江卷</a:t>
            </a:r>
            <a:r>
              <a:rPr 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Colleagues.                           B. Classmates.            C. Strangers. 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950595" y="1780540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6855" y="130175"/>
            <a:ext cx="5656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Practice makes perfect!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心形 6"/>
          <p:cNvSpPr/>
          <p:nvPr/>
        </p:nvSpPr>
        <p:spPr>
          <a:xfrm>
            <a:off x="8484870" y="4316095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2021.1浙江卷6-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46005" y="1527810"/>
            <a:ext cx="495300" cy="495300"/>
          </a:xfrm>
          <a:prstGeom prst="rect">
            <a:avLst/>
          </a:prstGeom>
        </p:spPr>
      </p:pic>
      <p:pic>
        <p:nvPicPr>
          <p:cNvPr id="10" name="2019.6浙江卷4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8815" y="4655820"/>
            <a:ext cx="495300" cy="4953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6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77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134535"/>
            <a:ext cx="12192000" cy="827305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30" y="2351905"/>
            <a:ext cx="12192000" cy="1731791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43045" y="2659541"/>
            <a:ext cx="1150620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Know the enemy and know yourself!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3187" y="4205926"/>
            <a:ext cx="8005970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know the tips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listening</a:t>
            </a:r>
            <a:endParaRPr lang="en-US" altLang="zh-C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072146" y="-92210"/>
            <a:ext cx="2751554" cy="27515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 smtClean="0">
                  <a:solidFill>
                    <a:srgbClr val="0071C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7200" dirty="0">
                <a:solidFill>
                  <a:srgbClr val="0071C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9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93"/>
          <p:cNvSpPr txBox="1"/>
          <p:nvPr/>
        </p:nvSpPr>
        <p:spPr>
          <a:xfrm>
            <a:off x="184795" y="732717"/>
            <a:ext cx="1157674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designer</a:t>
            </a:r>
            <a:r>
              <a:rPr lang="en-US" altLang="zh-C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what will you do to make the questions difficult/confusing? </a:t>
            </a:r>
            <a:endParaRPr lang="zh-C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63188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</a:t>
            </a:r>
            <a:r>
              <a:rPr lang="en-US" altLang="zh-CN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 listening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7454272" y="211819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93"/>
          <p:cNvSpPr txBox="1"/>
          <p:nvPr/>
        </p:nvSpPr>
        <p:spPr>
          <a:xfrm>
            <a:off x="1202055" y="3044825"/>
            <a:ext cx="4555490" cy="14452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命题技巧</a:t>
            </a:r>
            <a:r>
              <a:rPr lang="zh-CN" sz="4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早知晓；</a:t>
            </a:r>
            <a:endParaRPr lang="zh-CN" sz="4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解题指南</a:t>
            </a:r>
            <a:r>
              <a:rPr lang="zh-CN" sz="4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请收好！</a:t>
            </a:r>
            <a:endParaRPr lang="zh-CN" sz="44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62528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1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：前句误导，后句正解。</a:t>
            </a:r>
            <a:endParaRPr lang="zh-C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7222093" y="236584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93"/>
          <p:cNvSpPr txBox="1"/>
          <p:nvPr/>
        </p:nvSpPr>
        <p:spPr>
          <a:xfrm>
            <a:off x="1773225" y="720081"/>
            <a:ext cx="2244525" cy="1217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命题特点：</a:t>
            </a:r>
            <a:endParaRPr lang="en-US" altLang="zh-CN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解题方法：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93"/>
          <p:cNvSpPr txBox="1"/>
          <p:nvPr/>
        </p:nvSpPr>
        <p:spPr>
          <a:xfrm>
            <a:off x="456914" y="1818454"/>
            <a:ext cx="957135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What does the man think of the movie?（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八省联考）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Top quality.          B. Above average.          C. Surprisingly bad.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3"/>
          <p:cNvSpPr txBox="1"/>
          <p:nvPr/>
        </p:nvSpPr>
        <p:spPr>
          <a:xfrm>
            <a:off x="237672" y="4248070"/>
            <a:ext cx="11577203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第五节 5:55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W: Hey, Thomas. How was the movie last night?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M: It was OK,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not </a:t>
            </a:r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exactly a top quality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one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but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still a welcome surprise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I’ll give it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three stars out of four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流程图: 资料带 2"/>
          <p:cNvSpPr/>
          <p:nvPr/>
        </p:nvSpPr>
        <p:spPr>
          <a:xfrm>
            <a:off x="227965" y="3294045"/>
            <a:ext cx="2252870" cy="779121"/>
          </a:xfrm>
          <a:prstGeom prst="flowChartPunchedTap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听力</a:t>
            </a:r>
            <a:r>
              <a:rPr lang="zh-CN" altLang="en-US" sz="2800" dirty="0" smtClean="0"/>
              <a:t>材料</a:t>
            </a:r>
            <a:endParaRPr lang="zh-CN" altLang="en-US" sz="2800" dirty="0"/>
          </a:p>
        </p:txBody>
      </p:sp>
      <p:sp>
        <p:nvSpPr>
          <p:cNvPr id="11" name="TextBox 93"/>
          <p:cNvSpPr txBox="1"/>
          <p:nvPr/>
        </p:nvSpPr>
        <p:spPr>
          <a:xfrm>
            <a:off x="3714669" y="720081"/>
            <a:ext cx="8056629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句中有转折连词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however, though, while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听到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连词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后，集中精力听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后面的内容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3358515" y="2258060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八省联考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28555" y="2927985"/>
            <a:ext cx="495300" cy="495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520" y="50800"/>
            <a:ext cx="127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1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463925" y="5874385"/>
            <a:ext cx="4431665" cy="5575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8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25" grpId="0"/>
      <p:bldP spid="9" grpId="0"/>
      <p:bldP spid="3" grpId="0" bldLvl="0" animBg="1"/>
      <p:bldP spid="5" grpId="0" animBg="1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71710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Tip 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2：一人做多事，</a:t>
            </a:r>
            <a:r>
              <a:rPr lang="zh-CN" altLang="en-US" sz="3600" b="1" dirty="0" smtClean="0">
                <a:solidFill>
                  <a:srgbClr val="5823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要重视。</a:t>
            </a:r>
            <a:endParaRPr lang="zh-C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8866108" y="223883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93"/>
          <p:cNvSpPr txBox="1"/>
          <p:nvPr/>
        </p:nvSpPr>
        <p:spPr>
          <a:xfrm>
            <a:off x="1721299" y="518649"/>
            <a:ext cx="2244525" cy="1217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命题特点：</a:t>
            </a:r>
            <a:endParaRPr lang="en-US" altLang="zh-C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解题方法：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3"/>
          <p:cNvSpPr txBox="1"/>
          <p:nvPr/>
        </p:nvSpPr>
        <p:spPr>
          <a:xfrm>
            <a:off x="319534" y="1591402"/>
            <a:ext cx="1173508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will Jack do </a:t>
            </a:r>
            <a:r>
              <a:rPr lang="zh-CN" altLang="en-US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weekend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?（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2021.1</a:t>
            </a:r>
            <a:r>
              <a:rPr lang="zh-CN" altLang="en-US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浙江卷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Go on a school trip. 	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Have a family picnic. 			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Prepare for an exam.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图: 资料带 10"/>
          <p:cNvSpPr/>
          <p:nvPr/>
        </p:nvSpPr>
        <p:spPr>
          <a:xfrm>
            <a:off x="8753475" y="3625707"/>
            <a:ext cx="2252870" cy="779121"/>
          </a:xfrm>
          <a:prstGeom prst="flowChartPunchedTap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听力</a:t>
            </a:r>
            <a:r>
              <a:rPr lang="zh-CN" altLang="en-US" sz="2800" dirty="0" smtClean="0"/>
              <a:t>材料</a:t>
            </a:r>
            <a:endParaRPr lang="zh-CN" altLang="en-US" sz="2800" dirty="0"/>
          </a:p>
        </p:txBody>
      </p:sp>
      <p:sp>
        <p:nvSpPr>
          <p:cNvPr id="14" name="TextBox 93"/>
          <p:cNvSpPr txBox="1"/>
          <p:nvPr/>
        </p:nvSpPr>
        <p:spPr>
          <a:xfrm>
            <a:off x="96649" y="3967056"/>
            <a:ext cx="12145903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3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Kate, let’s go for a picnic somewhere this weekend.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Good idea. Can Jack go with us? He </a:t>
            </a:r>
            <a:r>
              <a:rPr lang="en-US" altLang="zh-CN" b="1" dirty="0">
                <a:solidFill>
                  <a:srgbClr val="1F2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 hard for his exam </a:t>
            </a:r>
            <a:endParaRPr lang="en-US" altLang="zh-CN" b="1" dirty="0">
              <a:solidFill>
                <a:srgbClr val="1F2D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F2DA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</a:t>
            </a:r>
            <a:r>
              <a:rPr lang="en-US" altLang="zh-CN" b="1" dirty="0">
                <a:solidFill>
                  <a:srgbClr val="1F2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F2DA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past two weeks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I don’t think so. He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going on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1F2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trip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weekend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his school.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93"/>
          <p:cNvSpPr txBox="1"/>
          <p:nvPr/>
        </p:nvSpPr>
        <p:spPr>
          <a:xfrm>
            <a:off x="3615175" y="518648"/>
            <a:ext cx="6685280" cy="1272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同一人物做多件事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看清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题干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，听力内容细心识别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278765" y="2225675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2021.1浙江卷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6715" y="2379980"/>
            <a:ext cx="495300" cy="4953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06680" y="5501005"/>
            <a:ext cx="4250055" cy="5575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845935" y="6024245"/>
            <a:ext cx="2373630" cy="5575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6520" y="50800"/>
            <a:ext cx="127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2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9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8" grpId="0"/>
      <p:bldP spid="11" grpId="0" bldLvl="0" animBg="1"/>
      <p:bldP spid="14" grpId="0"/>
      <p:bldP spid="5" grpId="0" animBg="1"/>
      <p:bldP spid="3" grpId="0" animBg="1"/>
      <p:bldP spid="4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71710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Tip 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2：一人做多事，</a:t>
            </a:r>
            <a:r>
              <a:rPr lang="zh-CN" altLang="en-US" sz="3600" b="1" dirty="0" smtClean="0">
                <a:solidFill>
                  <a:srgbClr val="5823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时间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要重视。</a:t>
            </a:r>
            <a:endParaRPr lang="zh-C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8866108" y="223883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93"/>
          <p:cNvSpPr txBox="1"/>
          <p:nvPr/>
        </p:nvSpPr>
        <p:spPr>
          <a:xfrm>
            <a:off x="1721299" y="518649"/>
            <a:ext cx="2244525" cy="1217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命题特点：</a:t>
            </a:r>
            <a:endParaRPr lang="en-US" altLang="zh-C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解题方法：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3"/>
          <p:cNvSpPr txBox="1"/>
          <p:nvPr/>
        </p:nvSpPr>
        <p:spPr>
          <a:xfrm>
            <a:off x="113665" y="1591310"/>
            <a:ext cx="1194054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Where will George go </a:t>
            </a:r>
            <a:r>
              <a:rPr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business trip</a:t>
            </a:r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sz="3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2021.1</a:t>
            </a:r>
            <a:r>
              <a:rPr lang="zh-CN" altLang="en-US" sz="3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浙江卷</a:t>
            </a:r>
            <a:r>
              <a:rPr lang="zh-CN" sz="3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Milan.                 B. Rome.                   	C. Florence. 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图: 资料带 10"/>
          <p:cNvSpPr/>
          <p:nvPr/>
        </p:nvSpPr>
        <p:spPr>
          <a:xfrm>
            <a:off x="8401685" y="3187557"/>
            <a:ext cx="2252870" cy="779121"/>
          </a:xfrm>
          <a:prstGeom prst="flowChartPunchedTap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听力</a:t>
            </a:r>
            <a:r>
              <a:rPr lang="zh-CN" altLang="en-US" sz="2800" dirty="0" smtClean="0"/>
              <a:t>材料</a:t>
            </a:r>
            <a:endParaRPr lang="zh-CN" altLang="en-US" sz="2800" dirty="0"/>
          </a:p>
        </p:txBody>
      </p:sp>
      <p:sp>
        <p:nvSpPr>
          <p:cNvPr id="14" name="TextBox 93"/>
          <p:cNvSpPr txBox="1"/>
          <p:nvPr/>
        </p:nvSpPr>
        <p:spPr>
          <a:xfrm>
            <a:off x="114429" y="3594946"/>
            <a:ext cx="12145903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7  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Hello, George. I’ve heard that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 going to Milan for a business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 next week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Yes, Susan.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also planning a trip to Rome for sightseeing after that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Oh, I’m just back from Rome. The city has made some new rules.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Really? What rules?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93"/>
          <p:cNvSpPr txBox="1"/>
          <p:nvPr/>
        </p:nvSpPr>
        <p:spPr>
          <a:xfrm>
            <a:off x="3615175" y="518648"/>
            <a:ext cx="6685280" cy="1272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同一人物做多件事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看清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题干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，听力内容细心识别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3615055" y="2242185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2021.1浙江卷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0335" y="201930"/>
            <a:ext cx="495300" cy="4953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7941945" y="4050030"/>
            <a:ext cx="1034415" cy="5575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907530" y="4977130"/>
            <a:ext cx="1034415" cy="557530"/>
          </a:xfrm>
          <a:prstGeom prst="roundRect">
            <a:avLst/>
          </a:prstGeom>
          <a:noFill/>
          <a:ln w="38100">
            <a:solidFill>
              <a:srgbClr val="1D41D5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9529445" y="4050030"/>
            <a:ext cx="2524760" cy="5575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0401935" y="4977130"/>
            <a:ext cx="1591310" cy="557530"/>
          </a:xfrm>
          <a:prstGeom prst="roundRect">
            <a:avLst/>
          </a:prstGeom>
          <a:noFill/>
          <a:ln w="38100">
            <a:solidFill>
              <a:srgbClr val="1D41D5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520" y="50800"/>
            <a:ext cx="127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2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3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1" grpId="0" bldLvl="0" animBg="1"/>
      <p:bldP spid="14" grpId="0"/>
      <p:bldP spid="5" grpId="0" animBg="1"/>
      <p:bldP spid="3" grpId="0" animBg="1"/>
      <p:bldP spid="6" grpId="0" animBg="1"/>
      <p:bldP spid="4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91344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Tip 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3：不同人物不同事，</a:t>
            </a:r>
            <a:r>
              <a:rPr lang="zh-CN" altLang="en-US" sz="3600" b="1" dirty="0" smtClean="0">
                <a:solidFill>
                  <a:srgbClr val="5823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人名</a:t>
            </a:r>
            <a:r>
              <a:rPr lang="en-US" altLang="zh-CN" sz="3600" b="1" dirty="0" smtClean="0">
                <a:solidFill>
                  <a:srgbClr val="5823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3600" b="1" dirty="0" smtClean="0">
                <a:solidFill>
                  <a:srgbClr val="58235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性别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要重视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9217898" y="223883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93"/>
          <p:cNvSpPr txBox="1"/>
          <p:nvPr/>
        </p:nvSpPr>
        <p:spPr>
          <a:xfrm>
            <a:off x="1721299" y="640569"/>
            <a:ext cx="2244525" cy="1217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命题特点：</a:t>
            </a:r>
            <a:endParaRPr lang="en-US" altLang="zh-C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解题方法：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3"/>
          <p:cNvSpPr txBox="1"/>
          <p:nvPr/>
        </p:nvSpPr>
        <p:spPr>
          <a:xfrm>
            <a:off x="390654" y="1672682"/>
            <a:ext cx="117350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How will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David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get to the club? </a:t>
            </a:r>
            <a:r>
              <a:rPr 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2020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山东卷</a:t>
            </a:r>
            <a:r>
              <a:rPr 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By car.		B. By train.			C. By bike.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图: 资料带 10"/>
          <p:cNvSpPr/>
          <p:nvPr/>
        </p:nvSpPr>
        <p:spPr>
          <a:xfrm>
            <a:off x="175260" y="2866882"/>
            <a:ext cx="2252870" cy="779121"/>
          </a:xfrm>
          <a:prstGeom prst="flowChartPunchedTap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听力</a:t>
            </a:r>
            <a:r>
              <a:rPr lang="zh-CN" altLang="en-US" sz="2800" dirty="0" smtClean="0"/>
              <a:t>材料</a:t>
            </a:r>
            <a:endParaRPr lang="zh-CN" altLang="en-US" sz="2800" dirty="0"/>
          </a:p>
        </p:txBody>
      </p:sp>
      <p:sp>
        <p:nvSpPr>
          <p:cNvPr id="15" name="TextBox 93"/>
          <p:cNvSpPr txBox="1"/>
          <p:nvPr/>
        </p:nvSpPr>
        <p:spPr>
          <a:xfrm>
            <a:off x="3615175" y="640568"/>
            <a:ext cx="7904480" cy="1272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句子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中会出现多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人物，分别涉及不同事项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看清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题干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人物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人名，性别等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小心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识别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3070225" y="2164080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TextBox 93"/>
          <p:cNvSpPr txBox="1"/>
          <p:nvPr/>
        </p:nvSpPr>
        <p:spPr>
          <a:xfrm>
            <a:off x="96234" y="3646460"/>
            <a:ext cx="11735086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Text 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W: David's going to meet us at the club around six.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M: Good. How will he get there? I don't think</a:t>
            </a:r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driving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a good choice in the rush hour.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W: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David said he'll take the underground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What about us?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M: </a:t>
            </a:r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Let's go by bike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山东卷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4010" y="2216785"/>
            <a:ext cx="495300" cy="495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520" y="50800"/>
            <a:ext cx="127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3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688580" y="4638675"/>
            <a:ext cx="1276985" cy="5575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387725" y="5612130"/>
            <a:ext cx="3590290" cy="557530"/>
          </a:xfrm>
          <a:prstGeom prst="roundRect">
            <a:avLst/>
          </a:prstGeom>
          <a:noFill/>
          <a:ln w="38100">
            <a:solidFill>
              <a:srgbClr val="1F2DA8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072005" y="6151245"/>
            <a:ext cx="1409065" cy="503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8" grpId="0"/>
      <p:bldP spid="11" grpId="0" bldLvl="0" animBg="1"/>
      <p:bldP spid="3" grpId="0"/>
      <p:bldP spid="5" grpId="0" animBg="1"/>
      <p:bldP spid="6" grpId="0" bldLvl="0" animBg="1"/>
      <p:bldP spid="7" grpId="0" bldLvl="0" animBg="1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导入视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rcRect t="9240"/>
          <a:stretch>
            <a:fillRect/>
          </a:stretch>
        </p:blipFill>
        <p:spPr>
          <a:xfrm>
            <a:off x="824230" y="946150"/>
            <a:ext cx="4497070" cy="4965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22645" y="1316355"/>
            <a:ext cx="55632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/>
              <a:t>While listening.......</a:t>
            </a:r>
            <a:endParaRPr lang="en-US" altLang="zh-CN" sz="4000" b="1"/>
          </a:p>
          <a:p>
            <a:r>
              <a:rPr lang="en-US" altLang="zh-CN" sz="4000" b="1"/>
              <a:t>Are you......</a:t>
            </a:r>
            <a:endParaRPr lang="en-US" altLang="zh-CN" sz="4000" b="1"/>
          </a:p>
          <a:p>
            <a:r>
              <a:rPr lang="zh-CN" altLang="en-US" sz="4000" b="1"/>
              <a:t>学霸？学神</a:t>
            </a:r>
            <a:r>
              <a:rPr lang="en-US" altLang="zh-CN" sz="4000" b="1"/>
              <a:t>? or </a:t>
            </a:r>
            <a:r>
              <a:rPr lang="zh-CN" altLang="en-US" sz="4000" b="1"/>
              <a:t>学渣？</a:t>
            </a:r>
            <a:endParaRPr lang="zh-CN" altLang="en-US" sz="4000" b="1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91344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Tip 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3：不同人物不同事，</a:t>
            </a:r>
            <a:r>
              <a:rPr lang="zh-CN" altLang="en-US" sz="3600" b="1" dirty="0" smtClean="0">
                <a:solidFill>
                  <a:srgbClr val="5823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人名</a:t>
            </a:r>
            <a:r>
              <a:rPr lang="en-US" altLang="zh-CN" sz="3600" b="1" dirty="0" smtClean="0">
                <a:solidFill>
                  <a:srgbClr val="5823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3600" b="1" dirty="0" smtClean="0">
                <a:solidFill>
                  <a:srgbClr val="58235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性别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要重视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9062958" y="223883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93"/>
          <p:cNvSpPr txBox="1"/>
          <p:nvPr/>
        </p:nvSpPr>
        <p:spPr>
          <a:xfrm>
            <a:off x="1721299" y="640569"/>
            <a:ext cx="2244525" cy="1217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命题特点：</a:t>
            </a:r>
            <a:endParaRPr lang="en-US" altLang="zh-C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解题方法：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3"/>
          <p:cNvSpPr txBox="1"/>
          <p:nvPr/>
        </p:nvSpPr>
        <p:spPr>
          <a:xfrm>
            <a:off x="390654" y="1672682"/>
            <a:ext cx="1173508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What is Jane studying?</a:t>
            </a:r>
            <a:r>
              <a:rPr 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2020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山东卷</a:t>
            </a:r>
            <a:r>
              <a:rPr 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Biology.		B. Chemistry.		C. Calligraphy.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图: 资料带 10"/>
          <p:cNvSpPr/>
          <p:nvPr/>
        </p:nvSpPr>
        <p:spPr>
          <a:xfrm>
            <a:off x="206375" y="3487277"/>
            <a:ext cx="2252870" cy="779121"/>
          </a:xfrm>
          <a:prstGeom prst="flowChartPunchedTap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听力</a:t>
            </a:r>
            <a:r>
              <a:rPr lang="zh-CN" altLang="en-US" sz="2800" dirty="0" smtClean="0"/>
              <a:t>材料</a:t>
            </a:r>
            <a:endParaRPr lang="zh-CN" altLang="en-US" sz="2800" dirty="0"/>
          </a:p>
        </p:txBody>
      </p:sp>
      <p:sp>
        <p:nvSpPr>
          <p:cNvPr id="15" name="TextBox 93"/>
          <p:cNvSpPr txBox="1"/>
          <p:nvPr/>
        </p:nvSpPr>
        <p:spPr>
          <a:xfrm>
            <a:off x="3615175" y="640568"/>
            <a:ext cx="7904480" cy="1272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句子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中会出现多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人物，分别涉及不同事项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看清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题干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人物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人名，性别等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小心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识别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6741795" y="2164080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TextBox 93"/>
          <p:cNvSpPr txBox="1"/>
          <p:nvPr/>
        </p:nvSpPr>
        <p:spPr>
          <a:xfrm>
            <a:off x="96234" y="4353850"/>
            <a:ext cx="11735086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Text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M: Jane, wait a second. I'm going with you.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W: Okay.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I'm going to Professor Wang's calligraphy class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M: I know. It's </a:t>
            </a:r>
            <a:r>
              <a:rPr lang="zh-CN" altLang="en-US" b="1" dirty="0">
                <a:solidFill>
                  <a:srgbClr val="1F2DA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the chemistry building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right? </a:t>
            </a:r>
            <a:r>
              <a:rPr lang="zh-CN" altLang="en-US" b="1" dirty="0">
                <a:solidFill>
                  <a:srgbClr val="1F2DA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biology class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in the same building.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山东卷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7995" y="2130425"/>
            <a:ext cx="495300" cy="495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520" y="60325"/>
            <a:ext cx="127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3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140575" y="5351145"/>
            <a:ext cx="3032760" cy="5575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230870" y="5908675"/>
            <a:ext cx="2941955" cy="426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8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11" grpId="0" bldLvl="0" animBg="1"/>
      <p:bldP spid="3" grpId="0"/>
      <p:bldP spid="5" grpId="0" animBg="1"/>
      <p:bldP spid="6" grpId="0" bldLvl="0" animBg="1"/>
      <p:bldP spid="7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9007475" cy="1137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Tip 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4：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答案全部读一遍，断章取义难过关。</a:t>
            </a:r>
            <a:endParaRPr lang="zh-CN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9604483" y="223967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93"/>
          <p:cNvSpPr txBox="1"/>
          <p:nvPr/>
        </p:nvSpPr>
        <p:spPr>
          <a:xfrm>
            <a:off x="1663192" y="518664"/>
            <a:ext cx="2236510" cy="1217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命题特点：</a:t>
            </a:r>
            <a:endParaRPr lang="en-US" altLang="zh-C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解题方法：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3"/>
          <p:cNvSpPr txBox="1"/>
          <p:nvPr/>
        </p:nvSpPr>
        <p:spPr>
          <a:xfrm>
            <a:off x="456914" y="1736539"/>
            <a:ext cx="11735086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听第7段材料，回答第8至10题。</a:t>
            </a:r>
            <a:r>
              <a:rPr 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八省联考</a:t>
            </a:r>
            <a:r>
              <a:rPr 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When does the man plan to check in?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Three days later.    B. Four days later.	C. Seven days later.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What kind of room does the man take?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One with one bed and a kitchen.		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One with two beds and a kitchen.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One with two beds and no kitchen.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93"/>
          <p:cNvSpPr txBox="1"/>
          <p:nvPr/>
        </p:nvSpPr>
        <p:spPr>
          <a:xfrm>
            <a:off x="3652985" y="545944"/>
            <a:ext cx="5872480" cy="1272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选项内容在听力材料中均有涉及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辩题听意，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抓全局，重理解</a:t>
            </a:r>
            <a:endParaRPr lang="zh-CN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6731000" y="2608580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心形 2"/>
          <p:cNvSpPr/>
          <p:nvPr/>
        </p:nvSpPr>
        <p:spPr>
          <a:xfrm>
            <a:off x="312420" y="4338320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八省联考8-9-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99650" y="1443990"/>
            <a:ext cx="495300" cy="495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520" y="50800"/>
            <a:ext cx="127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4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57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8" grpId="0"/>
      <p:bldP spid="5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9007475" cy="1137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Tip 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4：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答案全部读一遍，断章取义难过关。</a:t>
            </a:r>
            <a:endParaRPr lang="zh-CN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9604483" y="223967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93"/>
          <p:cNvSpPr txBox="1"/>
          <p:nvPr/>
        </p:nvSpPr>
        <p:spPr>
          <a:xfrm>
            <a:off x="96234" y="609414"/>
            <a:ext cx="11735086" cy="615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听下面一段对话，回答第8至第10三个小题。 9:35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Good evening. What can I do for you?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Hi, I’d like to make a reservation.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All right. Is it just for you?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No. I need </a:t>
            </a:r>
            <a:r>
              <a:rPr sz="2600" b="1" dirty="0">
                <a:solidFill>
                  <a:srgbClr val="1F2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room for three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Will two beds be OK?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Yes, that would be fine.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How long will you be staying with us?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We’ll be </a:t>
            </a:r>
            <a:r>
              <a:rPr sz="2600" b="1" dirty="0">
                <a:solidFill>
                  <a:srgbClr val="1F2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staying for four nights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one week from today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OK, we have </a:t>
            </a:r>
            <a:r>
              <a:rPr sz="2600" b="1" dirty="0">
                <a:solidFill>
                  <a:srgbClr val="1F2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room with two queen size beds and a kitchen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How much will it cost?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hundred dollars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night.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Wow. That’s expensive. Do you have any rooms that cost less?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Well, we have 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room with no kitchen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dollars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night.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That’s OK. 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take this one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87620" y="2905760"/>
            <a:ext cx="6172835" cy="5219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When does the man plan to check in?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9400" y="4677410"/>
            <a:ext cx="6626860" cy="5219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9. What kind of room does the man take?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599815" y="2180590"/>
            <a:ext cx="943610" cy="558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392170" y="3757930"/>
            <a:ext cx="699770" cy="5581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253480" y="3757930"/>
            <a:ext cx="1398905" cy="497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229100" y="4280535"/>
            <a:ext cx="4878705" cy="34480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581275" y="5909310"/>
            <a:ext cx="4239260" cy="34480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6520" y="50800"/>
            <a:ext cx="127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4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5" grpId="0" animBg="1"/>
      <p:bldP spid="9" grpId="0" animBg="1"/>
      <p:bldP spid="11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80892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Tip 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5：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数字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有增减，有序速记不慌乱。</a:t>
            </a:r>
            <a:endParaRPr lang="zh-C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8341598" y="253702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93"/>
          <p:cNvSpPr txBox="1"/>
          <p:nvPr/>
        </p:nvSpPr>
        <p:spPr>
          <a:xfrm>
            <a:off x="96326" y="628828"/>
            <a:ext cx="2116285" cy="1147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命题特点：</a:t>
            </a:r>
            <a:endParaRPr lang="en-US" altLang="zh-CN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解题方法：</a:t>
            </a:r>
            <a:endParaRPr lang="zh-CN" altLang="en-US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3"/>
          <p:cNvSpPr txBox="1"/>
          <p:nvPr/>
        </p:nvSpPr>
        <p:spPr>
          <a:xfrm>
            <a:off x="456914" y="1818454"/>
            <a:ext cx="1173508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hen does the train leave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2018.6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浙江卷</a:t>
            </a:r>
            <a:r>
              <a:rPr 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6:30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	          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8:30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	          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10:30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3"/>
          <p:cNvSpPr txBox="1"/>
          <p:nvPr/>
        </p:nvSpPr>
        <p:spPr>
          <a:xfrm>
            <a:off x="96520" y="4301490"/>
            <a:ext cx="120129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 We'd better be going now. Or we will be late for the train.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No rush. It's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8:30 now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</a:t>
            </a:r>
            <a:r>
              <a:rPr lang="en-US" altLang="zh-CN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have two hours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图: 资料带 10"/>
          <p:cNvSpPr/>
          <p:nvPr/>
        </p:nvSpPr>
        <p:spPr>
          <a:xfrm>
            <a:off x="96520" y="3233616"/>
            <a:ext cx="2252870" cy="779121"/>
          </a:xfrm>
          <a:prstGeom prst="flowChartPunchedTap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听力</a:t>
            </a:r>
            <a:r>
              <a:rPr lang="zh-CN" altLang="en-US" sz="2800" dirty="0" smtClean="0"/>
              <a:t>材料</a:t>
            </a:r>
            <a:endParaRPr lang="zh-CN" altLang="en-US" sz="2800" dirty="0"/>
          </a:p>
        </p:txBody>
      </p:sp>
      <p:sp>
        <p:nvSpPr>
          <p:cNvPr id="15" name="TextBox 93"/>
          <p:cNvSpPr txBox="1"/>
          <p:nvPr/>
        </p:nvSpPr>
        <p:spPr>
          <a:xfrm>
            <a:off x="1896641" y="639846"/>
            <a:ext cx="93268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句中出现两个（或多个）数字，需加减。</a:t>
            </a:r>
            <a:endParaRPr lang="zh-CN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审题干听句子记数字，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眼、耳、心、笔合一，所向披靡</a:t>
            </a:r>
            <a:endParaRPr lang="zh-CN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7854950" y="2411730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2018.6浙江卷3--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4170" y="2633980"/>
            <a:ext cx="495300" cy="495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520" y="50800"/>
            <a:ext cx="127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5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44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8" grpId="0"/>
      <p:bldP spid="9" grpId="0"/>
      <p:bldP spid="11" grpId="0" bldLvl="0" animBg="1"/>
      <p:bldP spid="5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折角形 3"/>
          <p:cNvSpPr/>
          <p:nvPr>
            <p:custDataLst>
              <p:tags r:id="rId1"/>
            </p:custDataLst>
          </p:nvPr>
        </p:nvSpPr>
        <p:spPr>
          <a:xfrm>
            <a:off x="5080" y="1270"/>
            <a:ext cx="12160250" cy="6820535"/>
          </a:xfrm>
          <a:prstGeom prst="foldedCorner">
            <a:avLst/>
          </a:prstGeom>
          <a:solidFill>
            <a:srgbClr val="EFF0F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05"/>
          </a:p>
        </p:txBody>
      </p:sp>
      <p:sp>
        <p:nvSpPr>
          <p:cNvPr id="20482" name="文本框 20481"/>
          <p:cNvSpPr txBox="1"/>
          <p:nvPr>
            <p:custDataLst>
              <p:tags r:id="rId2"/>
            </p:custDataLst>
          </p:nvPr>
        </p:nvSpPr>
        <p:spPr>
          <a:xfrm>
            <a:off x="205152" y="1223"/>
            <a:ext cx="9780091" cy="3447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655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❥</a:t>
            </a:r>
            <a:r>
              <a:rPr lang="en-US" altLang="zh-CN" sz="2655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(^_-)~~Tips</a:t>
            </a:r>
            <a:r>
              <a:rPr lang="zh-CN" altLang="en-US" sz="2655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655" b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655" b="1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55" b="1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numbers</a:t>
            </a:r>
            <a:r>
              <a:rPr lang="zh-CN" altLang="en-US" sz="2655" b="1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13,30,15,50,34,35</a:t>
            </a:r>
            <a:endParaRPr lang="en-US" altLang="zh-CN" sz="2655" b="1">
              <a:solidFill>
                <a:srgbClr val="1515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655" b="1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要注意区分-teen和-ty及four和five的发音；辨别多位数，如电 </a:t>
            </a:r>
            <a:endParaRPr lang="zh-CN" altLang="en-US" sz="2655" b="1">
              <a:solidFill>
                <a:srgbClr val="15151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en-US" sz="2655" b="1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话号码，门牌等。</a:t>
            </a:r>
            <a:endParaRPr lang="zh-CN" altLang="en-US" sz="265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655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en-US" sz="265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做</a:t>
            </a:r>
            <a:r>
              <a:rPr lang="zh-CN" altLang="en-US" sz="2655" b="1">
                <a:latin typeface="Times New Roman" panose="02020603050405020304" pitchFamily="18" charset="0"/>
                <a:cs typeface="Times New Roman" panose="02020603050405020304" pitchFamily="18" charset="0"/>
              </a:rPr>
              <a:t>好简要的笔记。</a:t>
            </a:r>
            <a:endParaRPr lang="zh-CN" altLang="en-US" sz="265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5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</a:t>
            </a:r>
            <a:r>
              <a:rPr lang="zh-CN" altLang="en-US" sz="265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数字形式多样，</a:t>
            </a:r>
            <a:r>
              <a:rPr lang="zh-CN" altLang="zh-CN" sz="265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例如年代、日期、价格、数量等，并且会以基</a:t>
            </a:r>
            <a:endParaRPr lang="zh-CN" altLang="zh-CN" sz="2655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zh-CN" altLang="zh-CN" sz="265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数词、序数词、分数、小数、百分比等形式出现。</a:t>
            </a:r>
            <a:endParaRPr lang="zh-CN" altLang="zh-CN" sz="2655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65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</a:t>
            </a:r>
            <a:r>
              <a:rPr lang="zh-CN" altLang="en-US" sz="265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日常注意积累：各类数字读音规则。</a:t>
            </a:r>
            <a:r>
              <a:rPr lang="en-US" altLang="zh-CN" sz="265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 the numbers:</a:t>
            </a:r>
            <a:endParaRPr lang="en-US" altLang="zh-CN" sz="265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53110" y="3327400"/>
          <a:ext cx="10384155" cy="3590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410"/>
                <a:gridCol w="6214745"/>
              </a:tblGrid>
              <a:tr h="48069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  <a:tr h="480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2001年4月2日</a:t>
                      </a: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（April 2nd, 2001）</a:t>
                      </a: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  <a:tr h="480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10：55</a:t>
                      </a: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  <a:tr h="480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86698" marR="86698" marT="43349" marB="43349"/>
                </a:tc>
              </a:tr>
              <a:tr h="480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11.3％</a:t>
                      </a: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  <a:tr h="480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℃</a:t>
                      </a: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98" marR="86698" marT="43349" marB="43349"/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960926" y="4379971"/>
            <a:ext cx="6177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April the second, two thousand and one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60427" y="4960413"/>
            <a:ext cx="44970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ten fifty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five  ( five to eleven)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051425" y="5482882"/>
            <a:ext cx="17329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two thirds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891273" y="5945199"/>
            <a:ext cx="41097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eleven point three percent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963659" y="6467480"/>
            <a:ext cx="24669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fifteen degrees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55285" y="3327400"/>
            <a:ext cx="4087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two thousand and eight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 </a:t>
            </a:r>
            <a:r>
              <a:rPr lang="zh-C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twenty O eight）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2"/>
      <p:bldP spid="10" grpId="3"/>
      <p:bldP spid="11" grpId="4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3"/>
          <p:cNvSpPr txBox="1"/>
          <p:nvPr/>
        </p:nvSpPr>
        <p:spPr>
          <a:xfrm>
            <a:off x="456914" y="1818454"/>
            <a:ext cx="108661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听第9段材料，回答第14至16题。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八省联考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What did the woman do last night?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She went to school.	B. She listened to a talk.	C. She decorated her home.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71710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Tip 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6：换词不换句，关注同义词。</a:t>
            </a:r>
            <a:endParaRPr lang="zh-C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7696830" y="150859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93"/>
          <p:cNvSpPr txBox="1"/>
          <p:nvPr/>
        </p:nvSpPr>
        <p:spPr>
          <a:xfrm>
            <a:off x="1719239" y="699000"/>
            <a:ext cx="2244525" cy="1217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命题特点：</a:t>
            </a:r>
            <a:endParaRPr lang="en-US" altLang="zh-C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解题方法：</a:t>
            </a:r>
            <a:endParaRPr lang="zh-CN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流程图: 资料带 8"/>
          <p:cNvSpPr/>
          <p:nvPr/>
        </p:nvSpPr>
        <p:spPr>
          <a:xfrm>
            <a:off x="220345" y="3229005"/>
            <a:ext cx="2252870" cy="779121"/>
          </a:xfrm>
          <a:prstGeom prst="flowChartPunchedTap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听力</a:t>
            </a:r>
            <a:r>
              <a:rPr lang="zh-CN" altLang="en-US" sz="2800" dirty="0" smtClean="0"/>
              <a:t>材料</a:t>
            </a:r>
            <a:endParaRPr lang="zh-CN" altLang="en-US" sz="2800" dirty="0"/>
          </a:p>
        </p:txBody>
      </p:sp>
      <p:sp>
        <p:nvSpPr>
          <p:cNvPr id="15" name="TextBox 93"/>
          <p:cNvSpPr txBox="1"/>
          <p:nvPr/>
        </p:nvSpPr>
        <p:spPr>
          <a:xfrm>
            <a:off x="3610191" y="694922"/>
            <a:ext cx="7498080" cy="1272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选项和原文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部分结构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一致，关键信息偷换</a:t>
            </a: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认真听题，大脑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快速搜索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3872230" y="2567940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1475" y="4177665"/>
            <a:ext cx="1116838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W: Sam, I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listened to a lecture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night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at the art gallery and the artist told  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us that we don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 need to be professional to give our home a new look?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M: So, did the artist say how to do it exactly? I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 about to decorate my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house.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八省联考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3905" y="1421765"/>
            <a:ext cx="495300" cy="4953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358890" y="2555875"/>
            <a:ext cx="852170" cy="48704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609975" y="4177665"/>
            <a:ext cx="1349375" cy="48704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6520" y="50800"/>
            <a:ext cx="127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6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7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0" grpId="0"/>
      <p:bldP spid="9" grpId="0" bldLvl="0" animBg="1"/>
      <p:bldP spid="5" grpId="0" animBg="1"/>
      <p:bldP spid="2" grpId="0" animBg="1"/>
      <p:bldP spid="4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3"/>
          <p:cNvSpPr txBox="1"/>
          <p:nvPr/>
        </p:nvSpPr>
        <p:spPr>
          <a:xfrm>
            <a:off x="167640" y="651510"/>
            <a:ext cx="1159319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2  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2021.1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浙江卷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No. There would 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morning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afternoon and evening.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4 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（2021.1浙江卷）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It’s this visit by Mr. Johnson. I’m afraid he’s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won’t be able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time.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8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（2021.1浙江卷）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Hi, Frank. I heard you are going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speech class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Can you tell me why?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Well, Ms. McDaniel. I don’t think I could make it. Public speaking scares me. I just can’t get in front of a group and talk.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Well, Frank. Your fear </a:t>
            </a:r>
            <a:r>
              <a:rPr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really not 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once asked my students what they would do if someone in class forgot a word or made a mistake. They said they would ________________ the speaker, for they knew they would ______________________ someday. Does that make you feel better?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8031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algn="l"/>
            <a:r>
              <a:rPr lang="en-US" altLang="zh-CN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Tip 7</a:t>
            </a:r>
            <a:r>
              <a:rPr lang="zh-CN" alt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斩获满分</a:t>
            </a:r>
            <a:r>
              <a:rPr lang="zh-CN" alt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不容易，关键词句</a:t>
            </a:r>
            <a:r>
              <a:rPr lang="zh-CN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勤累积</a:t>
            </a:r>
            <a:r>
              <a:rPr lang="zh-CN" alt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8596625" y="223249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79825" y="1060450"/>
            <a:ext cx="163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high clouds</a:t>
            </a:r>
            <a:endParaRPr lang="zh-CN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15250" y="1060450"/>
            <a:ext cx="2078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heavy showers</a:t>
            </a:r>
            <a:endParaRPr lang="zh-CN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71565" y="2506980"/>
            <a:ext cx="2853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had an emergency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7640" y="2902585"/>
            <a:ext cx="1737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it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65395" y="3777615"/>
            <a:ext cx="2223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withdraw from</a:t>
            </a:r>
            <a:endParaRPr lang="zh-CN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5395" y="5193030"/>
            <a:ext cx="2252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based on fact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7815" y="5949315"/>
            <a:ext cx="2595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feel bad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84770" y="5963285"/>
            <a:ext cx="3570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in the speaker’s shoes</a:t>
            </a:r>
            <a:endParaRPr lang="zh-CN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" name="2021.1浙江卷text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72400" y="393065"/>
            <a:ext cx="495300" cy="495300"/>
          </a:xfrm>
          <a:prstGeom prst="rect">
            <a:avLst/>
          </a:prstGeom>
        </p:spPr>
      </p:pic>
      <p:pic>
        <p:nvPicPr>
          <p:cNvPr id="16" name="2021.1浙江卷text4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96355" y="1865630"/>
            <a:ext cx="495300" cy="495300"/>
          </a:xfrm>
          <a:prstGeom prst="rect">
            <a:avLst/>
          </a:prstGeom>
        </p:spPr>
      </p:pic>
      <p:pic>
        <p:nvPicPr>
          <p:cNvPr id="17" name="2021.1浙江卷text8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391265" y="2902585"/>
            <a:ext cx="495300" cy="4953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7470" y="31750"/>
            <a:ext cx="1278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Tip7</a:t>
            </a:r>
            <a:endParaRPr lang="en-US" altLang="zh-CN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166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1953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9" dur="673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6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  <p:bldP spid="3" grpId="0"/>
      <p:bldP spid="4" grpId="0"/>
      <p:bldP spid="5" grpId="0"/>
      <p:bldP spid="6" grpId="0"/>
      <p:bldP spid="7" grpId="0"/>
      <p:bldP spid="9" grpId="0"/>
      <p:bldP spid="11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3683050"/>
            <a:ext cx="12192000" cy="827305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852160"/>
            <a:ext cx="12192000" cy="1731791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600" y="2220756"/>
            <a:ext cx="917638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if 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 are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the designer?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117" y="3812861"/>
            <a:ext cx="8005970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only limitation is your imagination!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196606" y="1792470"/>
            <a:ext cx="2751554" cy="27515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 smtClean="0">
                  <a:solidFill>
                    <a:srgbClr val="0071C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7200" dirty="0">
                <a:solidFill>
                  <a:srgbClr val="0071C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2795" y="4229507"/>
            <a:ext cx="2999205" cy="2624305"/>
          </a:xfrm>
          <a:prstGeom prst="rect">
            <a:avLst/>
          </a:prstGeom>
        </p:spPr>
      </p:pic>
      <p:sp>
        <p:nvSpPr>
          <p:cNvPr id="2" name="TextBox 93"/>
          <p:cNvSpPr txBox="1"/>
          <p:nvPr/>
        </p:nvSpPr>
        <p:spPr>
          <a:xfrm>
            <a:off x="149351" y="67652"/>
            <a:ext cx="2670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Work together!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占位符 14"/>
          <p:cNvSpPr txBox="1"/>
          <p:nvPr/>
        </p:nvSpPr>
        <p:spPr>
          <a:xfrm>
            <a:off x="0" y="720090"/>
            <a:ext cx="12093575" cy="1734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dirty="0" smtClean="0">
                <a:solidFill>
                  <a:srgbClr val="007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If you are the questions designer, how will you set the </a:t>
            </a:r>
            <a:r>
              <a:rPr lang="en-US" altLang="zh-CN" dirty="0">
                <a:solidFill>
                  <a:srgbClr val="007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 Form a group of four~six and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questions(including options)</a:t>
            </a:r>
            <a:r>
              <a:rPr lang="en-US" altLang="zh-CN" dirty="0" smtClean="0">
                <a:solidFill>
                  <a:srgbClr val="007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7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following conversation.</a:t>
            </a:r>
            <a:endParaRPr lang="zh-CN" altLang="en-US" dirty="0">
              <a:solidFill>
                <a:srgbClr val="0071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4030044" y="223885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2457" y="1682719"/>
            <a:ext cx="9617500" cy="447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Shall we sit here?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Sure!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Why didn’t you have anything on your plate?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Well, I am not even a bit hungry.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Is there anything wrong? Do you feel well?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I’ve been really worried. It’s my computer. It’s in the shop again.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Really? What’s wrong this time?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I don’t know, exactly. There seems to be something wrong with the system. It restarts several times within an hour, and I can’t save what I have typed.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That’s too bad.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Yeah. I need to hand in a sales report next Monday, and it’s already Wednesday today. Besides, I was only halfway through my report, and everything is in the computer.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I see. Perhaps you should ask them to get it fixed in just one or two days. Then at least you still have the weekend to work on the report.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Yes, I guess you’re right. Thanks.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93"/>
          <p:cNvSpPr txBox="1"/>
          <p:nvPr/>
        </p:nvSpPr>
        <p:spPr>
          <a:xfrm>
            <a:off x="97980" y="67652"/>
            <a:ext cx="20681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Show time!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641101" y="5588362"/>
            <a:ext cx="263163" cy="263163"/>
          </a:xfrm>
          <a:prstGeom prst="rect">
            <a:avLst/>
          </a:prstGeom>
          <a:noFill/>
          <a:ln>
            <a:solidFill>
              <a:srgbClr val="4E9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0771459" y="5224780"/>
            <a:ext cx="513806" cy="513806"/>
          </a:xfrm>
          <a:prstGeom prst="rect">
            <a:avLst/>
          </a:prstGeom>
          <a:solidFill>
            <a:srgbClr val="0071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2628080" y="223386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4"/>
          <p:cNvSpPr txBox="1"/>
          <p:nvPr/>
        </p:nvSpPr>
        <p:spPr>
          <a:xfrm>
            <a:off x="192159" y="949830"/>
            <a:ext cx="11807682" cy="1734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6000" b="1" dirty="0" smtClean="0">
                <a:solidFill>
                  <a:srgbClr val="0071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your work!</a:t>
            </a:r>
            <a:endParaRPr lang="en-US" altLang="zh-CN" sz="6000" b="1" dirty="0" smtClean="0">
              <a:solidFill>
                <a:srgbClr val="0071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20402" y="1817071"/>
            <a:ext cx="5404513" cy="42508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99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4" grpId="0" bldLvl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16245" r="13062" b="17241"/>
          <a:stretch>
            <a:fillRect/>
          </a:stretch>
        </p:blipFill>
        <p:spPr>
          <a:xfrm rot="5400000">
            <a:off x="2660693" y="-2674173"/>
            <a:ext cx="6869021" cy="12193589"/>
          </a:xfrm>
          <a:prstGeom prst="rect">
            <a:avLst/>
          </a:prstGeom>
        </p:spPr>
      </p:pic>
      <p:sp>
        <p:nvSpPr>
          <p:cNvPr id="18" name="等腰三角形 17"/>
          <p:cNvSpPr/>
          <p:nvPr/>
        </p:nvSpPr>
        <p:spPr>
          <a:xfrm rot="6084044">
            <a:off x="8795493" y="3486711"/>
            <a:ext cx="308623" cy="266054"/>
          </a:xfrm>
          <a:prstGeom prst="triangl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3210" y="353157"/>
            <a:ext cx="11460418" cy="6112238"/>
          </a:xfrm>
          <a:prstGeom prst="rect">
            <a:avLst/>
          </a:prstGeom>
          <a:noFill/>
          <a:ln w="28575">
            <a:solidFill>
              <a:srgbClr val="007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175"/>
            <a:ext cx="121935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0" y="3175"/>
            <a:ext cx="8196263" cy="6850063"/>
          </a:xfrm>
          <a:custGeom>
            <a:avLst/>
            <a:gdLst>
              <a:gd name="T0" fmla="*/ 3893 w 5163"/>
              <a:gd name="T1" fmla="*/ 0 h 4315"/>
              <a:gd name="T2" fmla="*/ 4824 w 5163"/>
              <a:gd name="T3" fmla="*/ 774 h 4315"/>
              <a:gd name="T4" fmla="*/ 3403 w 5163"/>
              <a:gd name="T5" fmla="*/ 4315 h 4315"/>
              <a:gd name="T6" fmla="*/ 0 w 5163"/>
              <a:gd name="T7" fmla="*/ 4315 h 4315"/>
              <a:gd name="T8" fmla="*/ 0 w 5163"/>
              <a:gd name="T9" fmla="*/ 0 h 4315"/>
              <a:gd name="T10" fmla="*/ 0 w 5163"/>
              <a:gd name="T11" fmla="*/ 4315 h 4315"/>
              <a:gd name="T12" fmla="*/ 3403 w 5163"/>
              <a:gd name="T13" fmla="*/ 4315 h 4315"/>
              <a:gd name="T14" fmla="*/ 5163 w 5163"/>
              <a:gd name="T15" fmla="*/ 774 h 4315"/>
              <a:gd name="T16" fmla="*/ 3893 w 5163"/>
              <a:gd name="T17" fmla="*/ 0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63" h="4315">
                <a:moveTo>
                  <a:pt x="3893" y="0"/>
                </a:moveTo>
                <a:lnTo>
                  <a:pt x="4824" y="774"/>
                </a:lnTo>
                <a:lnTo>
                  <a:pt x="3403" y="4315"/>
                </a:lnTo>
                <a:lnTo>
                  <a:pt x="0" y="4315"/>
                </a:lnTo>
                <a:lnTo>
                  <a:pt x="0" y="0"/>
                </a:lnTo>
                <a:lnTo>
                  <a:pt x="0" y="4315"/>
                </a:lnTo>
                <a:lnTo>
                  <a:pt x="3403" y="4315"/>
                </a:lnTo>
                <a:lnTo>
                  <a:pt x="5163" y="774"/>
                </a:lnTo>
                <a:lnTo>
                  <a:pt x="3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0" y="3175"/>
            <a:ext cx="7658100" cy="6850063"/>
          </a:xfrm>
          <a:custGeom>
            <a:avLst/>
            <a:gdLst>
              <a:gd name="T0" fmla="*/ 3893 w 4824"/>
              <a:gd name="T1" fmla="*/ 0 h 4315"/>
              <a:gd name="T2" fmla="*/ 0 w 4824"/>
              <a:gd name="T3" fmla="*/ 0 h 4315"/>
              <a:gd name="T4" fmla="*/ 0 w 4824"/>
              <a:gd name="T5" fmla="*/ 4315 h 4315"/>
              <a:gd name="T6" fmla="*/ 3403 w 4824"/>
              <a:gd name="T7" fmla="*/ 4315 h 4315"/>
              <a:gd name="T8" fmla="*/ 4824 w 4824"/>
              <a:gd name="T9" fmla="*/ 774 h 4315"/>
              <a:gd name="T10" fmla="*/ 3893 w 4824"/>
              <a:gd name="T11" fmla="*/ 0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24" h="4315">
                <a:moveTo>
                  <a:pt x="3893" y="0"/>
                </a:moveTo>
                <a:lnTo>
                  <a:pt x="0" y="0"/>
                </a:lnTo>
                <a:lnTo>
                  <a:pt x="0" y="4315"/>
                </a:lnTo>
                <a:lnTo>
                  <a:pt x="3403" y="4315"/>
                </a:lnTo>
                <a:lnTo>
                  <a:pt x="4824" y="774"/>
                </a:lnTo>
                <a:lnTo>
                  <a:pt x="3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692910" y="1179830"/>
            <a:ext cx="924115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学霸、学神没有说的</a:t>
            </a:r>
            <a:endParaRPr lang="zh-CN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张海山锐谐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高分秘籍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!</a:t>
            </a:r>
            <a:endParaRPr lang="en-US" altLang="zh-CN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张海山锐谐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75771" y="539556"/>
            <a:ext cx="6350" cy="635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E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4632827">
            <a:off x="3228661" y="3289594"/>
            <a:ext cx="308623" cy="266054"/>
          </a:xfrm>
          <a:prstGeom prst="triangl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59269" y="4800128"/>
            <a:ext cx="147145" cy="147145"/>
          </a:xfrm>
          <a:prstGeom prst="ellips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127413" y="4791773"/>
            <a:ext cx="147145" cy="147145"/>
          </a:xfrm>
          <a:prstGeom prst="ellips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92910" y="3376930"/>
            <a:ext cx="9241155" cy="347662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本堂课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例题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来自：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张海山锐谐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  <a:sym typeface="+mn-ea"/>
              </a:rPr>
              <a:t>历年（新高考）浙江卷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张海山锐谐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2021</a:t>
            </a:r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八省联考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张海山锐谐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2020(</a:t>
            </a:r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新高考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山东卷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张海山锐谐体" panose="02000000000000000000" pitchFamily="2" charset="-122"/>
              <a:cs typeface="Times New Roman" panose="02020603050405020304" pitchFamily="18" charset="0"/>
            </a:endParaRPr>
          </a:p>
          <a:p>
            <a:pPr algn="ctr"/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张海山锐谐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2" grpId="0"/>
      <p:bldP spid="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93"/>
          <p:cNvSpPr txBox="1"/>
          <p:nvPr/>
        </p:nvSpPr>
        <p:spPr>
          <a:xfrm>
            <a:off x="97980" y="67652"/>
            <a:ext cx="21005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References: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641101" y="5588362"/>
            <a:ext cx="263163" cy="263163"/>
          </a:xfrm>
          <a:prstGeom prst="rect">
            <a:avLst/>
          </a:prstGeom>
          <a:noFill/>
          <a:ln>
            <a:solidFill>
              <a:srgbClr val="4E9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0771459" y="5224780"/>
            <a:ext cx="513806" cy="513806"/>
          </a:xfrm>
          <a:prstGeom prst="rect">
            <a:avLst/>
          </a:prstGeom>
          <a:solidFill>
            <a:srgbClr val="0071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4457444" y="212365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4"/>
          <p:cNvSpPr txBox="1"/>
          <p:nvPr/>
        </p:nvSpPr>
        <p:spPr>
          <a:xfrm>
            <a:off x="97980" y="720081"/>
            <a:ext cx="12038504" cy="590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Where does the conversation probably take place?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In a shop.   		  B. In a canteen.		C. In an office.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bothers the woman?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Her computer is down.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Her paper is missing.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Her hand is aching.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When is the woman’s report due?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Wednesday.		  B. Friday.			C. Next Monday.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720081"/>
            <a:ext cx="1108122" cy="2056572"/>
          </a:xfrm>
          <a:prstGeom prst="rect">
            <a:avLst/>
          </a:prstGeom>
        </p:spPr>
      </p:pic>
      <p:sp>
        <p:nvSpPr>
          <p:cNvPr id="5" name="心形 4"/>
          <p:cNvSpPr/>
          <p:nvPr/>
        </p:nvSpPr>
        <p:spPr>
          <a:xfrm>
            <a:off x="3799205" y="1306195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心形 3"/>
          <p:cNvSpPr/>
          <p:nvPr/>
        </p:nvSpPr>
        <p:spPr>
          <a:xfrm>
            <a:off x="97790" y="2369185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心形 5"/>
          <p:cNvSpPr/>
          <p:nvPr/>
        </p:nvSpPr>
        <p:spPr>
          <a:xfrm>
            <a:off x="7350760" y="4603115"/>
            <a:ext cx="609600" cy="548005"/>
          </a:xfrm>
          <a:prstGeom prst="hear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bldLvl="0" animBg="1"/>
      <p:bldP spid="4" grpId="0" bldLvl="0" animBg="1"/>
      <p:bldP spid="6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16245" r="13062" b="17241"/>
          <a:stretch>
            <a:fillRect/>
          </a:stretch>
        </p:blipFill>
        <p:spPr>
          <a:xfrm rot="5400000">
            <a:off x="2660693" y="-2674173"/>
            <a:ext cx="6869021" cy="1219358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3210" y="353157"/>
            <a:ext cx="11460418" cy="6112238"/>
          </a:xfrm>
          <a:prstGeom prst="rect">
            <a:avLst/>
          </a:prstGeom>
          <a:noFill/>
          <a:ln w="28575">
            <a:solidFill>
              <a:srgbClr val="007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175"/>
            <a:ext cx="121935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0" y="3175"/>
            <a:ext cx="8196263" cy="6850063"/>
          </a:xfrm>
          <a:custGeom>
            <a:avLst/>
            <a:gdLst>
              <a:gd name="T0" fmla="*/ 3893 w 5163"/>
              <a:gd name="T1" fmla="*/ 0 h 4315"/>
              <a:gd name="T2" fmla="*/ 4824 w 5163"/>
              <a:gd name="T3" fmla="*/ 774 h 4315"/>
              <a:gd name="T4" fmla="*/ 3403 w 5163"/>
              <a:gd name="T5" fmla="*/ 4315 h 4315"/>
              <a:gd name="T6" fmla="*/ 0 w 5163"/>
              <a:gd name="T7" fmla="*/ 4315 h 4315"/>
              <a:gd name="T8" fmla="*/ 0 w 5163"/>
              <a:gd name="T9" fmla="*/ 0 h 4315"/>
              <a:gd name="T10" fmla="*/ 0 w 5163"/>
              <a:gd name="T11" fmla="*/ 4315 h 4315"/>
              <a:gd name="T12" fmla="*/ 3403 w 5163"/>
              <a:gd name="T13" fmla="*/ 4315 h 4315"/>
              <a:gd name="T14" fmla="*/ 5163 w 5163"/>
              <a:gd name="T15" fmla="*/ 774 h 4315"/>
              <a:gd name="T16" fmla="*/ 3893 w 5163"/>
              <a:gd name="T17" fmla="*/ 0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63" h="4315">
                <a:moveTo>
                  <a:pt x="3893" y="0"/>
                </a:moveTo>
                <a:lnTo>
                  <a:pt x="4824" y="774"/>
                </a:lnTo>
                <a:lnTo>
                  <a:pt x="3403" y="4315"/>
                </a:lnTo>
                <a:lnTo>
                  <a:pt x="0" y="4315"/>
                </a:lnTo>
                <a:lnTo>
                  <a:pt x="0" y="0"/>
                </a:lnTo>
                <a:lnTo>
                  <a:pt x="0" y="4315"/>
                </a:lnTo>
                <a:lnTo>
                  <a:pt x="3403" y="4315"/>
                </a:lnTo>
                <a:lnTo>
                  <a:pt x="5163" y="774"/>
                </a:lnTo>
                <a:lnTo>
                  <a:pt x="3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0" y="3175"/>
            <a:ext cx="7658100" cy="6850063"/>
          </a:xfrm>
          <a:custGeom>
            <a:avLst/>
            <a:gdLst>
              <a:gd name="T0" fmla="*/ 3893 w 4824"/>
              <a:gd name="T1" fmla="*/ 0 h 4315"/>
              <a:gd name="T2" fmla="*/ 0 w 4824"/>
              <a:gd name="T3" fmla="*/ 0 h 4315"/>
              <a:gd name="T4" fmla="*/ 0 w 4824"/>
              <a:gd name="T5" fmla="*/ 4315 h 4315"/>
              <a:gd name="T6" fmla="*/ 3403 w 4824"/>
              <a:gd name="T7" fmla="*/ 4315 h 4315"/>
              <a:gd name="T8" fmla="*/ 4824 w 4824"/>
              <a:gd name="T9" fmla="*/ 774 h 4315"/>
              <a:gd name="T10" fmla="*/ 3893 w 4824"/>
              <a:gd name="T11" fmla="*/ 0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24" h="4315">
                <a:moveTo>
                  <a:pt x="3893" y="0"/>
                </a:moveTo>
                <a:lnTo>
                  <a:pt x="0" y="0"/>
                </a:lnTo>
                <a:lnTo>
                  <a:pt x="0" y="4315"/>
                </a:lnTo>
                <a:lnTo>
                  <a:pt x="3403" y="4315"/>
                </a:lnTo>
                <a:lnTo>
                  <a:pt x="4824" y="774"/>
                </a:lnTo>
                <a:lnTo>
                  <a:pt x="3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275771" y="539556"/>
            <a:ext cx="6350" cy="635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E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040835" y="1996782"/>
            <a:ext cx="8335617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solidFill>
                  <a:srgbClr val="0071C1"/>
                </a:solidFill>
                <a:latin typeface="Times New Roman" panose="02020603050405020304" pitchFamily="18" charset="0"/>
                <a:ea typeface="张海山锐谐体" panose="02000000000000000000" pitchFamily="2" charset="-122"/>
                <a:cs typeface="Times New Roman" panose="02020603050405020304" pitchFamily="18" charset="0"/>
              </a:rPr>
              <a:t>Thanks for listening!</a:t>
            </a:r>
            <a:endParaRPr lang="zh-CN" altLang="en-US" sz="6000" b="1" dirty="0">
              <a:solidFill>
                <a:srgbClr val="0071C1"/>
              </a:solidFill>
              <a:latin typeface="Times New Roman" panose="02020603050405020304" pitchFamily="18" charset="0"/>
              <a:ea typeface="张海山锐谐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等腰三角形 4"/>
          <p:cNvSpPr/>
          <p:nvPr/>
        </p:nvSpPr>
        <p:spPr>
          <a:xfrm rot="14632827">
            <a:off x="3228661" y="3289594"/>
            <a:ext cx="308623" cy="266054"/>
          </a:xfrm>
          <a:prstGeom prst="triangl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6084044">
            <a:off x="8795493" y="3486711"/>
            <a:ext cx="308623" cy="266054"/>
          </a:xfrm>
          <a:prstGeom prst="triangl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59269" y="4800128"/>
            <a:ext cx="147145" cy="147145"/>
          </a:xfrm>
          <a:prstGeom prst="ellips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127413" y="4791773"/>
            <a:ext cx="147145" cy="147145"/>
          </a:xfrm>
          <a:prstGeom prst="ellipse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3683050"/>
            <a:ext cx="12192000" cy="827305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852160"/>
            <a:ext cx="12192000" cy="1731791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600" y="2326772"/>
            <a:ext cx="7892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handy tool makes a handy man!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117" y="3812861"/>
            <a:ext cx="8005970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listening guidance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listening</a:t>
            </a:r>
            <a:endParaRPr lang="en-US" altLang="zh-CN" sz="36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183146" y="1758815"/>
            <a:ext cx="2751554" cy="27515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200" dirty="0" smtClean="0">
                  <a:solidFill>
                    <a:srgbClr val="0071C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7200" dirty="0">
                <a:solidFill>
                  <a:srgbClr val="0071C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6614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listening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129" y="3340440"/>
            <a:ext cx="4312384" cy="1127129"/>
            <a:chOff x="772082" y="2197083"/>
            <a:chExt cx="4312384" cy="1127129"/>
          </a:xfrm>
        </p:grpSpPr>
        <p:sp>
          <p:nvSpPr>
            <p:cNvPr id="18" name="矩形 17"/>
            <p:cNvSpPr/>
            <p:nvPr/>
          </p:nvSpPr>
          <p:spPr>
            <a:xfrm>
              <a:off x="772082" y="2197083"/>
              <a:ext cx="4312384" cy="11271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216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solidFill>
                    <a:schemeClr val="tx1"/>
                  </a:solidFill>
                </a:rPr>
                <a:t>       </a:t>
              </a:r>
              <a:endPara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9365" y="2207437"/>
              <a:ext cx="24046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Analyze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80931" y="2469598"/>
              <a:ext cx="159196" cy="720080"/>
            </a:xfrm>
            <a:prstGeom prst="rect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5400000">
            <a:off x="6853786" y="223250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96326" y="5261175"/>
            <a:ext cx="4665678" cy="1127129"/>
            <a:chOff x="772082" y="2197083"/>
            <a:chExt cx="4665678" cy="1127129"/>
          </a:xfrm>
        </p:grpSpPr>
        <p:sp>
          <p:nvSpPr>
            <p:cNvPr id="15" name="矩形 14"/>
            <p:cNvSpPr/>
            <p:nvPr/>
          </p:nvSpPr>
          <p:spPr>
            <a:xfrm>
              <a:off x="772082" y="2197083"/>
              <a:ext cx="4320210" cy="11271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216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solidFill>
                    <a:schemeClr val="tx1"/>
                  </a:solidFill>
                </a:rPr>
                <a:t>       </a:t>
              </a:r>
              <a:endPara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1029365" y="2207437"/>
              <a:ext cx="4408395" cy="98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Anticipate(</a:t>
              </a:r>
              <a:r>
                <a:rPr lang="zh-CN" altLang="en-US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预判</a:t>
              </a: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80931" y="2469598"/>
              <a:ext cx="159196" cy="720080"/>
            </a:xfrm>
            <a:prstGeom prst="rect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6412" y="3613261"/>
            <a:ext cx="70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412" y="5557987"/>
            <a:ext cx="70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TextBox 93"/>
          <p:cNvSpPr txBox="1"/>
          <p:nvPr/>
        </p:nvSpPr>
        <p:spPr>
          <a:xfrm>
            <a:off x="1348176" y="818592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questions and options!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31893" y="1136098"/>
            <a:ext cx="2108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endParaRPr lang="zh-CN" altLang="en-US" sz="60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93"/>
          <p:cNvSpPr txBox="1"/>
          <p:nvPr/>
        </p:nvSpPr>
        <p:spPr>
          <a:xfrm>
            <a:off x="2636797" y="2172810"/>
            <a:ext cx="350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principle.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537982" y="3567867"/>
            <a:ext cx="1558018" cy="748179"/>
          </a:xfrm>
          <a:prstGeom prst="rightArrow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4537982" y="5520438"/>
            <a:ext cx="1558018" cy="748179"/>
          </a:xfrm>
          <a:prstGeom prst="rightArrow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93"/>
          <p:cNvSpPr txBox="1"/>
          <p:nvPr/>
        </p:nvSpPr>
        <p:spPr>
          <a:xfrm>
            <a:off x="6451470" y="3152152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93"/>
          <p:cNvSpPr txBox="1"/>
          <p:nvPr/>
        </p:nvSpPr>
        <p:spPr>
          <a:xfrm>
            <a:off x="6451470" y="4029195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93"/>
          <p:cNvSpPr txBox="1"/>
          <p:nvPr/>
        </p:nvSpPr>
        <p:spPr>
          <a:xfrm>
            <a:off x="6451470" y="4874093"/>
            <a:ext cx="2146742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 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93"/>
          <p:cNvSpPr txBox="1"/>
          <p:nvPr/>
        </p:nvSpPr>
        <p:spPr>
          <a:xfrm>
            <a:off x="6410960" y="5558155"/>
            <a:ext cx="2187575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3"/>
          <p:cNvSpPr txBox="1"/>
          <p:nvPr/>
        </p:nvSpPr>
        <p:spPr>
          <a:xfrm>
            <a:off x="6410960" y="6203315"/>
            <a:ext cx="2695575" cy="6451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" grpId="0"/>
      <p:bldP spid="25" grpId="0"/>
      <p:bldP spid="3" grpId="0" animBg="1"/>
      <p:bldP spid="27" grpId="0" animBg="1"/>
      <p:bldP spid="28" grpId="0" animBg="1"/>
      <p:bldP spid="29" grpId="0" animBg="1"/>
      <p:bldP spid="30" grpId="0" bldLvl="0" animBg="1"/>
      <p:bldP spid="31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6614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listening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129" y="3340440"/>
            <a:ext cx="4312384" cy="1127129"/>
            <a:chOff x="772082" y="2197083"/>
            <a:chExt cx="4312384" cy="1127129"/>
          </a:xfrm>
        </p:grpSpPr>
        <p:sp>
          <p:nvSpPr>
            <p:cNvPr id="18" name="矩形 17"/>
            <p:cNvSpPr/>
            <p:nvPr/>
          </p:nvSpPr>
          <p:spPr>
            <a:xfrm>
              <a:off x="772082" y="2197083"/>
              <a:ext cx="4312384" cy="11271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216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solidFill>
                    <a:schemeClr val="tx1"/>
                  </a:solidFill>
                </a:rPr>
                <a:t>       </a:t>
              </a:r>
              <a:endPara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29365" y="2207437"/>
              <a:ext cx="24046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Analyze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80931" y="2469598"/>
              <a:ext cx="159196" cy="720080"/>
            </a:xfrm>
            <a:prstGeom prst="rect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5400000">
            <a:off x="6853786" y="223250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96326" y="5261175"/>
            <a:ext cx="4665678" cy="1127129"/>
            <a:chOff x="772082" y="2197083"/>
            <a:chExt cx="4665678" cy="1127129"/>
          </a:xfrm>
        </p:grpSpPr>
        <p:sp>
          <p:nvSpPr>
            <p:cNvPr id="15" name="矩形 14"/>
            <p:cNvSpPr/>
            <p:nvPr/>
          </p:nvSpPr>
          <p:spPr>
            <a:xfrm>
              <a:off x="772082" y="2197083"/>
              <a:ext cx="4320210" cy="11271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216000" rtlCol="0" anchor="ctr"/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solidFill>
                    <a:schemeClr val="tx1"/>
                  </a:solidFill>
                </a:rPr>
                <a:t>       </a:t>
              </a:r>
              <a:endPara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1029365" y="2207437"/>
              <a:ext cx="4408395" cy="98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Anticipate(</a:t>
              </a:r>
              <a:r>
                <a:rPr lang="zh-CN" altLang="en-US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预判</a:t>
              </a:r>
              <a:r>
                <a:rPr lang="en-US" altLang="zh-CN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)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80931" y="2469598"/>
              <a:ext cx="159196" cy="720080"/>
            </a:xfrm>
            <a:prstGeom prst="rect">
              <a:avLst/>
            </a:prstGeom>
            <a:solidFill>
              <a:srgbClr val="007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6412" y="3613261"/>
            <a:ext cx="70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412" y="5557987"/>
            <a:ext cx="70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TextBox 93"/>
          <p:cNvSpPr txBox="1"/>
          <p:nvPr/>
        </p:nvSpPr>
        <p:spPr>
          <a:xfrm>
            <a:off x="1348176" y="818592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questions and options!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31893" y="1136098"/>
            <a:ext cx="2108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endParaRPr lang="zh-CN" altLang="en-US" sz="6000" b="1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93"/>
          <p:cNvSpPr txBox="1"/>
          <p:nvPr/>
        </p:nvSpPr>
        <p:spPr>
          <a:xfrm>
            <a:off x="2636797" y="2172810"/>
            <a:ext cx="350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principle.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537982" y="3567867"/>
            <a:ext cx="1558018" cy="748179"/>
          </a:xfrm>
          <a:prstGeom prst="rightArrow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4537982" y="5520438"/>
            <a:ext cx="1558018" cy="748179"/>
          </a:xfrm>
          <a:prstGeom prst="rightArrow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93"/>
          <p:cNvSpPr txBox="1"/>
          <p:nvPr/>
        </p:nvSpPr>
        <p:spPr>
          <a:xfrm>
            <a:off x="6451470" y="3152152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93"/>
          <p:cNvSpPr txBox="1"/>
          <p:nvPr/>
        </p:nvSpPr>
        <p:spPr>
          <a:xfrm>
            <a:off x="6451470" y="4029195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93"/>
          <p:cNvSpPr txBox="1"/>
          <p:nvPr/>
        </p:nvSpPr>
        <p:spPr>
          <a:xfrm>
            <a:off x="6451470" y="5147143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93"/>
          <p:cNvSpPr txBox="1"/>
          <p:nvPr/>
        </p:nvSpPr>
        <p:spPr>
          <a:xfrm>
            <a:off x="6451470" y="6033517"/>
            <a:ext cx="214674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96520" y="5095240"/>
            <a:ext cx="12094845" cy="1762125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3"/>
          <p:cNvSpPr txBox="1"/>
          <p:nvPr/>
        </p:nvSpPr>
        <p:spPr>
          <a:xfrm>
            <a:off x="216958" y="710356"/>
            <a:ext cx="12781280" cy="4939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pPr indent="0" algn="l">
              <a:lnSpc>
                <a:spcPct val="125000"/>
              </a:lnSpc>
              <a:buFont typeface="+mj-lt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a)What will the weather be like tomorrow evening?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2021.1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浙江卷）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25000"/>
              </a:lnSpc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b)What's Kate's attitude toward her mother's decision?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(2019.6浙江卷)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l">
              <a:lnSpc>
                <a:spcPct val="125000"/>
              </a:lnSpc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c)What is the probable relationship between the speakers?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（2021.1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浙江卷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25000"/>
              </a:lnSpc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d)What is banned in Florence?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（2021.1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浙江卷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25000"/>
              </a:lnSpc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the students do at 1:15?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（202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山东卷）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lnSpc>
                <a:spcPct val="125000"/>
              </a:lnSpc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f)How many candidates are the speakers going to meet?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2021.1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浙江卷）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25000"/>
              </a:lnSpc>
              <a:buFont typeface="+mj-lt"/>
              <a:buNone/>
            </a:pP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290636" y="125437"/>
            <a:ext cx="76619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Analyze the </a:t>
            </a:r>
            <a:r>
              <a:rPr lang="en-US" altLang="zh-C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altLang="zh-CN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7730179" y="312336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17170" y="5015865"/>
            <a:ext cx="114814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干关键词可以是：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地名、时间、天气、人、事物、情感态度、人物关系、度量单位等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4000" b="1" dirty="0"/>
          </a:p>
        </p:txBody>
      </p:sp>
      <p:sp>
        <p:nvSpPr>
          <p:cNvPr id="5" name="圆角矩形 4"/>
          <p:cNvSpPr/>
          <p:nvPr/>
        </p:nvSpPr>
        <p:spPr>
          <a:xfrm>
            <a:off x="2584450" y="901700"/>
            <a:ext cx="2181860" cy="517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154420" y="901700"/>
            <a:ext cx="3401695" cy="51752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036445" y="1584960"/>
            <a:ext cx="2635885" cy="517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804795" y="2312670"/>
            <a:ext cx="3930015" cy="517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025900" y="2970530"/>
            <a:ext cx="2027555" cy="517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262880" y="3635375"/>
            <a:ext cx="790575" cy="517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33095" y="4341495"/>
            <a:ext cx="4133215" cy="517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9424670" y="4363720"/>
            <a:ext cx="941705" cy="47307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808470" y="1584960"/>
            <a:ext cx="3289935" cy="51752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1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  <p:bldP spid="5" grpId="0" animBg="1"/>
      <p:bldP spid="6" grpId="0" animBg="1"/>
      <p:bldP spid="7" grpId="0" bldLvl="0" animBg="1"/>
      <p:bldP spid="9" grpId="0" bldLvl="0" animBg="1"/>
      <p:bldP spid="11" grpId="0" animBg="1"/>
      <p:bldP spid="18" grpId="0" bldLvl="0" animBg="1"/>
      <p:bldP spid="19" grpId="0" animBg="1"/>
      <p:bldP spid="20" grpId="0" animBg="1"/>
      <p:bldP spid="31" grpId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720081"/>
          </a:xfrm>
          <a:prstGeom prst="rect">
            <a:avLst/>
          </a:prstGeom>
          <a:solidFill>
            <a:srgbClr val="4E9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3"/>
          <p:cNvSpPr txBox="1"/>
          <p:nvPr/>
        </p:nvSpPr>
        <p:spPr>
          <a:xfrm>
            <a:off x="96326" y="67652"/>
            <a:ext cx="819848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Analyze the </a:t>
            </a:r>
            <a:r>
              <a:rPr lang="en-US" altLang="zh-C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8801438" y="223719"/>
            <a:ext cx="317031" cy="273303"/>
          </a:xfrm>
          <a:prstGeom prst="triangle">
            <a:avLst/>
          </a:prstGeom>
          <a:solidFill>
            <a:srgbClr val="4E9FD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702661" y="5217200"/>
            <a:ext cx="439420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选项太长</a:t>
            </a:r>
            <a:r>
              <a:rPr lang="zh-CN" altLang="en-US" sz="40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看差异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数字转换</a:t>
            </a:r>
            <a:r>
              <a:rPr lang="zh-CN" altLang="en-US" sz="40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更明晰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" name="矩形 7169"/>
          <p:cNvSpPr/>
          <p:nvPr>
            <p:custDataLst>
              <p:tags r:id="rId1"/>
            </p:custDataLst>
          </p:nvPr>
        </p:nvSpPr>
        <p:spPr>
          <a:xfrm>
            <a:off x="1272272" y="721313"/>
            <a:ext cx="10051025" cy="13157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en-US" altLang="zh-CN" sz="2650" b="1">
                <a:solidFill>
                  <a:schemeClr val="hlink"/>
                </a:solidFill>
                <a:latin typeface="Arial" panose="020B0604020202020204" pitchFamily="34" charset="0"/>
                <a:sym typeface="+mn-ea"/>
              </a:rPr>
              <a:t>Underline the keywords, focus on the differences</a:t>
            </a:r>
            <a:endParaRPr lang="en-US" altLang="zh-CN" sz="2650" b="1">
              <a:solidFill>
                <a:schemeClr val="hlink"/>
              </a:solidFill>
              <a:latin typeface="Arial" panose="020B0604020202020204" pitchFamily="34" charset="0"/>
              <a:sym typeface="+mn-ea"/>
            </a:endParaRPr>
          </a:p>
          <a:p>
            <a:r>
              <a:rPr lang="en-US" altLang="zh-CN" sz="2650" b="1">
                <a:solidFill>
                  <a:schemeClr val="hlink"/>
                </a:solidFill>
                <a:latin typeface="Arial" panose="020B0604020202020204" pitchFamily="34" charset="0"/>
                <a:sym typeface="+mn-ea"/>
              </a:rPr>
              <a:t>change the English </a:t>
            </a:r>
            <a:r>
              <a:rPr lang="en-US" altLang="zh-CN" sz="265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words(</a:t>
            </a:r>
            <a:r>
              <a:rPr lang="zh-CN" altLang="en-US" sz="265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词汇</a:t>
            </a:r>
            <a:r>
              <a:rPr lang="en-US" altLang="zh-CN" sz="265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)</a:t>
            </a:r>
            <a:r>
              <a:rPr lang="en-US" altLang="zh-CN" sz="2650" b="1">
                <a:solidFill>
                  <a:schemeClr val="hlink"/>
                </a:solidFill>
                <a:latin typeface="Arial" panose="020B0604020202020204" pitchFamily="34" charset="0"/>
                <a:sym typeface="+mn-ea"/>
              </a:rPr>
              <a:t> into specific </a:t>
            </a:r>
            <a:r>
              <a:rPr lang="en-US" altLang="zh-CN" sz="265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figures(</a:t>
            </a:r>
            <a:r>
              <a:rPr lang="zh-CN" altLang="en-US" sz="265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数字</a:t>
            </a:r>
            <a:r>
              <a:rPr lang="en-US" altLang="zh-CN" sz="265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)</a:t>
            </a:r>
            <a:r>
              <a:rPr lang="en-US" altLang="zh-CN" sz="2650" b="1">
                <a:solidFill>
                  <a:schemeClr val="hlink"/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zh-CN" altLang="en-US" sz="265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zh-CN" altLang="en-US" sz="2655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1315" y="1788795"/>
            <a:ext cx="105568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听第7段材料，回答第8至10题。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(2021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八省联考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8. When does the man plan to check in?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Three days later.	B. Four days later.		C. Seven days later.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9. What kind of room does the man take?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One with one bed and a kitchen.		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One with two beds and a kitchen.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One with two beds and no kitchen.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265680" y="3587115"/>
            <a:ext cx="579755" cy="3625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245360" y="4062730"/>
            <a:ext cx="579755" cy="3581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015105" y="3662045"/>
            <a:ext cx="302260" cy="2876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212590" y="4492625"/>
            <a:ext cx="383540" cy="2857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73125" y="2680335"/>
            <a:ext cx="848360" cy="44513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453890" y="2680335"/>
            <a:ext cx="765175" cy="44513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176260" y="2680335"/>
            <a:ext cx="920115" cy="44513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2245360" y="4441190"/>
            <a:ext cx="579755" cy="3581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133215" y="4062730"/>
            <a:ext cx="320675" cy="2857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blipFill>
                  <a:blip r:embed="rId2"/>
                  <a:stretch>
                    <a:fillRect/>
                  </a:stretch>
                </a:blip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72790" y="2680335"/>
            <a:ext cx="620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zh-CN" sz="3200" b="1">
              <a:solidFill>
                <a:srgbClr val="1D4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19570" y="2611120"/>
            <a:ext cx="620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altLang="zh-CN" sz="3200" b="1">
              <a:solidFill>
                <a:srgbClr val="1D4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579100" y="2611120"/>
            <a:ext cx="620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altLang="zh-CN" sz="3200" b="1">
              <a:solidFill>
                <a:srgbClr val="1D4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3" grpId="0" animBg="1"/>
      <p:bldP spid="2" grpId="0" animBg="1"/>
      <p:bldP spid="14" grpId="0" animBg="1"/>
      <p:bldP spid="15" grpId="0" animBg="1"/>
      <p:bldP spid="16" grpId="0" animBg="1"/>
      <p:bldP spid="17" grpId="0" animBg="1"/>
      <p:bldP spid="5" grpId="0"/>
      <p:bldP spid="11" grpId="0"/>
      <p:bldP spid="18" grpId="0"/>
      <p:bldP spid="23" grpId="0"/>
    </p:bldLst>
  </p:timing>
</p:sld>
</file>

<file path=ppt/tags/tag1.xml><?xml version="1.0" encoding="utf-8"?>
<p:tagLst xmlns:p="http://schemas.openxmlformats.org/presentationml/2006/main">
  <p:tag name="AS_UNIQUEID" val="332"/>
</p:tagLst>
</file>

<file path=ppt/tags/tag10.xml><?xml version="1.0" encoding="utf-8"?>
<p:tagLst xmlns:p="http://schemas.openxmlformats.org/presentationml/2006/main">
  <p:tag name="AS_UNIQUEID" val="95"/>
</p:tagLst>
</file>

<file path=ppt/tags/tag11.xml><?xml version="1.0" encoding="utf-8"?>
<p:tagLst xmlns:p="http://schemas.openxmlformats.org/presentationml/2006/main">
  <p:tag name="AS_UNIQUEID" val="96"/>
</p:tagLst>
</file>

<file path=ppt/tags/tag12.xml><?xml version="1.0" encoding="utf-8"?>
<p:tagLst xmlns:p="http://schemas.openxmlformats.org/presentationml/2006/main">
  <p:tag name="AS_UNIQUEID" val="97"/>
</p:tagLst>
</file>

<file path=ppt/tags/tag13.xml><?xml version="1.0" encoding="utf-8"?>
<p:tagLst xmlns:p="http://schemas.openxmlformats.org/presentationml/2006/main">
  <p:tag name="AS_UNIQUEID" val="98"/>
</p:tagLst>
</file>

<file path=ppt/tags/tag14.xml><?xml version="1.0" encoding="utf-8"?>
<p:tagLst xmlns:p="http://schemas.openxmlformats.org/presentationml/2006/main">
  <p:tag name="AS_UNIQUEID" val="95"/>
</p:tagLst>
</file>

<file path=ppt/tags/tag15.xml><?xml version="1.0" encoding="utf-8"?>
<p:tagLst xmlns:p="http://schemas.openxmlformats.org/presentationml/2006/main">
  <p:tag name="AS_UNIQUEID" val="96"/>
</p:tagLst>
</file>

<file path=ppt/tags/tag16.xml><?xml version="1.0" encoding="utf-8"?>
<p:tagLst xmlns:p="http://schemas.openxmlformats.org/presentationml/2006/main">
  <p:tag name="AS_UNIQUEID" val="97"/>
</p:tagLst>
</file>

<file path=ppt/tags/tag17.xml><?xml version="1.0" encoding="utf-8"?>
<p:tagLst xmlns:p="http://schemas.openxmlformats.org/presentationml/2006/main">
  <p:tag name="AS_UNIQUEID" val="98"/>
</p:tagLst>
</file>

<file path=ppt/tags/tag18.xml><?xml version="1.0" encoding="utf-8"?>
<p:tagLst xmlns:p="http://schemas.openxmlformats.org/presentationml/2006/main">
  <p:tag name="AS_UNIQUEID" val="95"/>
</p:tagLst>
</file>

<file path=ppt/tags/tag19.xml><?xml version="1.0" encoding="utf-8"?>
<p:tagLst xmlns:p="http://schemas.openxmlformats.org/presentationml/2006/main">
  <p:tag name="AS_UNIQUEID" val="96"/>
</p:tagLst>
</file>

<file path=ppt/tags/tag2.xml><?xml version="1.0" encoding="utf-8"?>
<p:tagLst xmlns:p="http://schemas.openxmlformats.org/presentationml/2006/main">
  <p:tag name="AS_UNIQUEID" val="333"/>
</p:tagLst>
</file>

<file path=ppt/tags/tag20.xml><?xml version="1.0" encoding="utf-8"?>
<p:tagLst xmlns:p="http://schemas.openxmlformats.org/presentationml/2006/main">
  <p:tag name="AS_UNIQUEID" val="97"/>
</p:tagLst>
</file>

<file path=ppt/tags/tag21.xml><?xml version="1.0" encoding="utf-8"?>
<p:tagLst xmlns:p="http://schemas.openxmlformats.org/presentationml/2006/main">
  <p:tag name="AS_UNIQUEID" val="98"/>
</p:tagLst>
</file>

<file path=ppt/tags/tag22.xml><?xml version="1.0" encoding="utf-8"?>
<p:tagLst xmlns:p="http://schemas.openxmlformats.org/presentationml/2006/main">
  <p:tag name="AS_UNIQUEID" val="95"/>
</p:tagLst>
</file>

<file path=ppt/tags/tag23.xml><?xml version="1.0" encoding="utf-8"?>
<p:tagLst xmlns:p="http://schemas.openxmlformats.org/presentationml/2006/main">
  <p:tag name="AS_UNIQUEID" val="96"/>
</p:tagLst>
</file>

<file path=ppt/tags/tag24.xml><?xml version="1.0" encoding="utf-8"?>
<p:tagLst xmlns:p="http://schemas.openxmlformats.org/presentationml/2006/main">
  <p:tag name="AS_UNIQUEID" val="97"/>
</p:tagLst>
</file>

<file path=ppt/tags/tag25.xml><?xml version="1.0" encoding="utf-8"?>
<p:tagLst xmlns:p="http://schemas.openxmlformats.org/presentationml/2006/main">
  <p:tag name="AS_UNIQUEID" val="58"/>
</p:tagLst>
</file>

<file path=ppt/tags/tag26.xml><?xml version="1.0" encoding="utf-8"?>
<p:tagLst xmlns:p="http://schemas.openxmlformats.org/presentationml/2006/main">
  <p:tag name="AS_UNIQUEID" val="59"/>
</p:tagLst>
</file>

<file path=ppt/tags/tag27.xml><?xml version="1.0" encoding="utf-8"?>
<p:tagLst xmlns:p="http://schemas.openxmlformats.org/presentationml/2006/main">
  <p:tag name="AS_UNIQUEID" val="60"/>
</p:tagLst>
</file>

<file path=ppt/tags/tag28.xml><?xml version="1.0" encoding="utf-8"?>
<p:tagLst xmlns:p="http://schemas.openxmlformats.org/presentationml/2006/main">
  <p:tag name="AS_UNIQUEID" val="61"/>
</p:tagLst>
</file>

<file path=ppt/tags/tag29.xml><?xml version="1.0" encoding="utf-8"?>
<p:tagLst xmlns:p="http://schemas.openxmlformats.org/presentationml/2006/main">
  <p:tag name="AS_UNIQUEID" val="62"/>
</p:tagLst>
</file>

<file path=ppt/tags/tag3.xml><?xml version="1.0" encoding="utf-8"?>
<p:tagLst xmlns:p="http://schemas.openxmlformats.org/presentationml/2006/main">
  <p:tag name="AS_UNIQUEID" val="0"/>
</p:tagLst>
</file>

<file path=ppt/tags/tag30.xml><?xml version="1.0" encoding="utf-8"?>
<p:tagLst xmlns:p="http://schemas.openxmlformats.org/presentationml/2006/main">
  <p:tag name="AS_UNIQUEID" val="63"/>
</p:tagLst>
</file>

<file path=ppt/tags/tag31.xml><?xml version="1.0" encoding="utf-8"?>
<p:tagLst xmlns:p="http://schemas.openxmlformats.org/presentationml/2006/main">
  <p:tag name="AS_UNIQUEID" val="64"/>
</p:tagLst>
</file>

<file path=ppt/tags/tag32.xml><?xml version="1.0" encoding="utf-8"?>
<p:tagLst xmlns:p="http://schemas.openxmlformats.org/presentationml/2006/main">
  <p:tag name="AS_UNIQUEID" val="65"/>
</p:tagLst>
</file>

<file path=ppt/tags/tag33.xml><?xml version="1.0" encoding="utf-8"?>
<p:tagLst xmlns:p="http://schemas.openxmlformats.org/presentationml/2006/main">
  <p:tag name="AS_UNIQUEID" val="127"/>
</p:tagLst>
</file>

<file path=ppt/tags/tag34.xml><?xml version="1.0" encoding="utf-8"?>
<p:tagLst xmlns:p="http://schemas.openxmlformats.org/presentationml/2006/main">
  <p:tag name="AS_UNIQUEID" val="128"/>
</p:tagLst>
</file>

<file path=ppt/tags/tag35.xml><?xml version="1.0" encoding="utf-8"?>
<p:tagLst xmlns:p="http://schemas.openxmlformats.org/presentationml/2006/main">
  <p:tag name="AS_UNIQUEID" val="129"/>
  <p:tag name="KSO_WM_UNIT_TABLE_BEAUTIFY" val="smartTable{8595ece4-dad6-475e-8a94-e1dd4fdc76d9}"/>
</p:tagLst>
</file>

<file path=ppt/tags/tag36.xml><?xml version="1.0" encoding="utf-8"?>
<p:tagLst xmlns:p="http://schemas.openxmlformats.org/presentationml/2006/main">
  <p:tag name="AS_UNIQUEID" val="130"/>
</p:tagLst>
</file>

<file path=ppt/tags/tag37.xml><?xml version="1.0" encoding="utf-8"?>
<p:tagLst xmlns:p="http://schemas.openxmlformats.org/presentationml/2006/main">
  <p:tag name="AS_UNIQUEID" val="131"/>
</p:tagLst>
</file>

<file path=ppt/tags/tag38.xml><?xml version="1.0" encoding="utf-8"?>
<p:tagLst xmlns:p="http://schemas.openxmlformats.org/presentationml/2006/main">
  <p:tag name="AS_UNIQUEID" val="132"/>
</p:tagLst>
</file>

<file path=ppt/tags/tag39.xml><?xml version="1.0" encoding="utf-8"?>
<p:tagLst xmlns:p="http://schemas.openxmlformats.org/presentationml/2006/main">
  <p:tag name="AS_UNIQUEID" val="133"/>
</p:tagLst>
</file>

<file path=ppt/tags/tag4.xml><?xml version="1.0" encoding="utf-8"?>
<p:tagLst xmlns:p="http://schemas.openxmlformats.org/presentationml/2006/main">
  <p:tag name="AS_UNIQUEID" val="29"/>
</p:tagLst>
</file>

<file path=ppt/tags/tag40.xml><?xml version="1.0" encoding="utf-8"?>
<p:tagLst xmlns:p="http://schemas.openxmlformats.org/presentationml/2006/main">
  <p:tag name="AS_UNIQUEID" val="134"/>
</p:tagLst>
</file>

<file path=ppt/tags/tag5.xml><?xml version="1.0" encoding="utf-8"?>
<p:tagLst xmlns:p="http://schemas.openxmlformats.org/presentationml/2006/main">
  <p:tag name="AS_UNIQUEID" val="98"/>
</p:tagLst>
</file>

<file path=ppt/tags/tag6.xml><?xml version="1.0" encoding="utf-8"?>
<p:tagLst xmlns:p="http://schemas.openxmlformats.org/presentationml/2006/main">
  <p:tag name="AS_UNIQUEID" val="95"/>
</p:tagLst>
</file>

<file path=ppt/tags/tag7.xml><?xml version="1.0" encoding="utf-8"?>
<p:tagLst xmlns:p="http://schemas.openxmlformats.org/presentationml/2006/main">
  <p:tag name="AS_UNIQUEID" val="96"/>
</p:tagLst>
</file>

<file path=ppt/tags/tag8.xml><?xml version="1.0" encoding="utf-8"?>
<p:tagLst xmlns:p="http://schemas.openxmlformats.org/presentationml/2006/main">
  <p:tag name="AS_UNIQUEID" val="97"/>
  <p:tag name="KSO_WM_UNIT_TABLE_BEAUTIFY" val="smartTable{7ce6b803-1f3d-49ea-b112-105fbecf48d5}"/>
</p:tagLst>
</file>

<file path=ppt/tags/tag9.xml><?xml version="1.0" encoding="utf-8"?>
<p:tagLst xmlns:p="http://schemas.openxmlformats.org/presentationml/2006/main">
  <p:tag name="AS_UNIQUEID" val="9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主题​​">
  <a:themeElements>
    <a:clrScheme name="0009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29366B"/>
      </a:accent1>
      <a:accent2>
        <a:srgbClr val="29366B"/>
      </a:accent2>
      <a:accent3>
        <a:srgbClr val="29366B"/>
      </a:accent3>
      <a:accent4>
        <a:srgbClr val="29366B"/>
      </a:accent4>
      <a:accent5>
        <a:srgbClr val="29366B"/>
      </a:accent5>
      <a:accent6>
        <a:srgbClr val="29366B"/>
      </a:accent6>
      <a:hlink>
        <a:srgbClr val="335B74"/>
      </a:hlink>
      <a:folHlink>
        <a:srgbClr val="335B74"/>
      </a:folHlink>
    </a:clrScheme>
    <a:fontScheme name="2017">
      <a:majorFont>
        <a:latin typeface="Campton Medium"/>
        <a:ea typeface="方正尚酷简体"/>
        <a:cs typeface=""/>
      </a:majorFont>
      <a:minorFont>
        <a:latin typeface="Campton Light"/>
        <a:ea typeface="方正兰亭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0009">
    <a:dk1>
      <a:srgbClr val="000000"/>
    </a:dk1>
    <a:lt1>
      <a:srgbClr val="FFFFFF"/>
    </a:lt1>
    <a:dk2>
      <a:srgbClr val="335B74"/>
    </a:dk2>
    <a:lt2>
      <a:srgbClr val="DFE3E5"/>
    </a:lt2>
    <a:accent1>
      <a:srgbClr val="29366B"/>
    </a:accent1>
    <a:accent2>
      <a:srgbClr val="29366B"/>
    </a:accent2>
    <a:accent3>
      <a:srgbClr val="29366B"/>
    </a:accent3>
    <a:accent4>
      <a:srgbClr val="29366B"/>
    </a:accent4>
    <a:accent5>
      <a:srgbClr val="29366B"/>
    </a:accent5>
    <a:accent6>
      <a:srgbClr val="29366B"/>
    </a:accent6>
    <a:hlink>
      <a:srgbClr val="335B74"/>
    </a:hlink>
    <a:folHlink>
      <a:srgbClr val="335B74"/>
    </a:folHlink>
  </a:clrScheme>
</a:themeOverride>
</file>

<file path=ppt/theme/themeOverride2.xml><?xml version="1.0" encoding="utf-8"?>
<a:themeOverride xmlns:a="http://schemas.openxmlformats.org/drawingml/2006/main">
  <a:clrScheme name="0009">
    <a:dk1>
      <a:srgbClr val="000000"/>
    </a:dk1>
    <a:lt1>
      <a:srgbClr val="FFFFFF"/>
    </a:lt1>
    <a:dk2>
      <a:srgbClr val="335B74"/>
    </a:dk2>
    <a:lt2>
      <a:srgbClr val="DFE3E5"/>
    </a:lt2>
    <a:accent1>
      <a:srgbClr val="29366B"/>
    </a:accent1>
    <a:accent2>
      <a:srgbClr val="29366B"/>
    </a:accent2>
    <a:accent3>
      <a:srgbClr val="29366B"/>
    </a:accent3>
    <a:accent4>
      <a:srgbClr val="29366B"/>
    </a:accent4>
    <a:accent5>
      <a:srgbClr val="29366B"/>
    </a:accent5>
    <a:accent6>
      <a:srgbClr val="29366B"/>
    </a:accent6>
    <a:hlink>
      <a:srgbClr val="335B74"/>
    </a:hlink>
    <a:folHlink>
      <a:srgbClr val="335B74"/>
    </a:folHlink>
  </a:clrScheme>
</a:themeOverride>
</file>

<file path=ppt/theme/themeOverride3.xml><?xml version="1.0" encoding="utf-8"?>
<a:themeOverride xmlns:a="http://schemas.openxmlformats.org/drawingml/2006/main">
  <a:clrScheme name="0009">
    <a:dk1>
      <a:srgbClr val="000000"/>
    </a:dk1>
    <a:lt1>
      <a:srgbClr val="FFFFFF"/>
    </a:lt1>
    <a:dk2>
      <a:srgbClr val="335B74"/>
    </a:dk2>
    <a:lt2>
      <a:srgbClr val="DFE3E5"/>
    </a:lt2>
    <a:accent1>
      <a:srgbClr val="29366B"/>
    </a:accent1>
    <a:accent2>
      <a:srgbClr val="29366B"/>
    </a:accent2>
    <a:accent3>
      <a:srgbClr val="29366B"/>
    </a:accent3>
    <a:accent4>
      <a:srgbClr val="29366B"/>
    </a:accent4>
    <a:accent5>
      <a:srgbClr val="29366B"/>
    </a:accent5>
    <a:accent6>
      <a:srgbClr val="29366B"/>
    </a:accent6>
    <a:hlink>
      <a:srgbClr val="335B74"/>
    </a:hlink>
    <a:folHlink>
      <a:srgbClr val="335B74"/>
    </a:folHlink>
  </a:clrScheme>
</a:themeOverride>
</file>

<file path=ppt/theme/themeOverride4.xml><?xml version="1.0" encoding="utf-8"?>
<a:themeOverride xmlns:a="http://schemas.openxmlformats.org/drawingml/2006/main">
  <a:clrScheme name="0009">
    <a:dk1>
      <a:srgbClr val="000000"/>
    </a:dk1>
    <a:lt1>
      <a:srgbClr val="FFFFFF"/>
    </a:lt1>
    <a:dk2>
      <a:srgbClr val="335B74"/>
    </a:dk2>
    <a:lt2>
      <a:srgbClr val="DFE3E5"/>
    </a:lt2>
    <a:accent1>
      <a:srgbClr val="29366B"/>
    </a:accent1>
    <a:accent2>
      <a:srgbClr val="29366B"/>
    </a:accent2>
    <a:accent3>
      <a:srgbClr val="29366B"/>
    </a:accent3>
    <a:accent4>
      <a:srgbClr val="29366B"/>
    </a:accent4>
    <a:accent5>
      <a:srgbClr val="29366B"/>
    </a:accent5>
    <a:accent6>
      <a:srgbClr val="29366B"/>
    </a:accent6>
    <a:hlink>
      <a:srgbClr val="335B74"/>
    </a:hlink>
    <a:folHlink>
      <a:srgbClr val="335B74"/>
    </a:folHlink>
  </a:clrScheme>
</a:themeOverride>
</file>

<file path=ppt/theme/themeOverride5.xml><?xml version="1.0" encoding="utf-8"?>
<a:themeOverride xmlns:a="http://schemas.openxmlformats.org/drawingml/2006/main">
  <a:clrScheme name="0009">
    <a:dk1>
      <a:srgbClr val="000000"/>
    </a:dk1>
    <a:lt1>
      <a:srgbClr val="FFFFFF"/>
    </a:lt1>
    <a:dk2>
      <a:srgbClr val="335B74"/>
    </a:dk2>
    <a:lt2>
      <a:srgbClr val="DFE3E5"/>
    </a:lt2>
    <a:accent1>
      <a:srgbClr val="29366B"/>
    </a:accent1>
    <a:accent2>
      <a:srgbClr val="29366B"/>
    </a:accent2>
    <a:accent3>
      <a:srgbClr val="29366B"/>
    </a:accent3>
    <a:accent4>
      <a:srgbClr val="29366B"/>
    </a:accent4>
    <a:accent5>
      <a:srgbClr val="29366B"/>
    </a:accent5>
    <a:accent6>
      <a:srgbClr val="29366B"/>
    </a:accent6>
    <a:hlink>
      <a:srgbClr val="335B74"/>
    </a:hlink>
    <a:folHlink>
      <a:srgbClr val="335B74"/>
    </a:folHlink>
  </a:clrScheme>
</a:themeOverride>
</file>

<file path=ppt/theme/themeOverride6.xml><?xml version="1.0" encoding="utf-8"?>
<a:themeOverride xmlns:a="http://schemas.openxmlformats.org/drawingml/2006/main">
  <a:clrScheme name="0009">
    <a:dk1>
      <a:srgbClr val="000000"/>
    </a:dk1>
    <a:lt1>
      <a:srgbClr val="FFFFFF"/>
    </a:lt1>
    <a:dk2>
      <a:srgbClr val="335B74"/>
    </a:dk2>
    <a:lt2>
      <a:srgbClr val="DFE3E5"/>
    </a:lt2>
    <a:accent1>
      <a:srgbClr val="29366B"/>
    </a:accent1>
    <a:accent2>
      <a:srgbClr val="29366B"/>
    </a:accent2>
    <a:accent3>
      <a:srgbClr val="29366B"/>
    </a:accent3>
    <a:accent4>
      <a:srgbClr val="29366B"/>
    </a:accent4>
    <a:accent5>
      <a:srgbClr val="29366B"/>
    </a:accent5>
    <a:accent6>
      <a:srgbClr val="29366B"/>
    </a:accent6>
    <a:hlink>
      <a:srgbClr val="335B74"/>
    </a:hlink>
    <a:folHlink>
      <a:srgbClr val="335B74"/>
    </a:folHlink>
  </a:clrScheme>
</a:themeOverride>
</file>

<file path=ppt/theme/themeOverride7.xml><?xml version="1.0" encoding="utf-8"?>
<a:themeOverride xmlns:a="http://schemas.openxmlformats.org/drawingml/2006/main">
  <a:clrScheme name="0009">
    <a:dk1>
      <a:srgbClr val="000000"/>
    </a:dk1>
    <a:lt1>
      <a:srgbClr val="FFFFFF"/>
    </a:lt1>
    <a:dk2>
      <a:srgbClr val="335B74"/>
    </a:dk2>
    <a:lt2>
      <a:srgbClr val="DFE3E5"/>
    </a:lt2>
    <a:accent1>
      <a:srgbClr val="29366B"/>
    </a:accent1>
    <a:accent2>
      <a:srgbClr val="29366B"/>
    </a:accent2>
    <a:accent3>
      <a:srgbClr val="29366B"/>
    </a:accent3>
    <a:accent4>
      <a:srgbClr val="29366B"/>
    </a:accent4>
    <a:accent5>
      <a:srgbClr val="29366B"/>
    </a:accent5>
    <a:accent6>
      <a:srgbClr val="29366B"/>
    </a:accent6>
    <a:hlink>
      <a:srgbClr val="335B74"/>
    </a:hlink>
    <a:folHlink>
      <a:srgbClr val="335B74"/>
    </a:folHlink>
  </a:clrScheme>
</a:themeOverride>
</file>

<file path=ppt/theme/themeOverride8.xml><?xml version="1.0" encoding="utf-8"?>
<a:themeOverride xmlns:a="http://schemas.openxmlformats.org/drawingml/2006/main">
  <a:clrScheme name="0009">
    <a:dk1>
      <a:srgbClr val="000000"/>
    </a:dk1>
    <a:lt1>
      <a:srgbClr val="FFFFFF"/>
    </a:lt1>
    <a:dk2>
      <a:srgbClr val="335B74"/>
    </a:dk2>
    <a:lt2>
      <a:srgbClr val="DFE3E5"/>
    </a:lt2>
    <a:accent1>
      <a:srgbClr val="29366B"/>
    </a:accent1>
    <a:accent2>
      <a:srgbClr val="29366B"/>
    </a:accent2>
    <a:accent3>
      <a:srgbClr val="29366B"/>
    </a:accent3>
    <a:accent4>
      <a:srgbClr val="29366B"/>
    </a:accent4>
    <a:accent5>
      <a:srgbClr val="29366B"/>
    </a:accent5>
    <a:accent6>
      <a:srgbClr val="29366B"/>
    </a:accent6>
    <a:hlink>
      <a:srgbClr val="335B74"/>
    </a:hlink>
    <a:folHlink>
      <a:srgbClr val="335B74"/>
    </a:folHlink>
  </a:clrScheme>
</a:themeOverride>
</file>

<file path=ppt/theme/themeOverride9.xml><?xml version="1.0" encoding="utf-8"?>
<a:themeOverride xmlns:a="http://schemas.openxmlformats.org/drawingml/2006/main">
  <a:clrScheme name="0009">
    <a:dk1>
      <a:srgbClr val="000000"/>
    </a:dk1>
    <a:lt1>
      <a:srgbClr val="FFFFFF"/>
    </a:lt1>
    <a:dk2>
      <a:srgbClr val="335B74"/>
    </a:dk2>
    <a:lt2>
      <a:srgbClr val="DFE3E5"/>
    </a:lt2>
    <a:accent1>
      <a:srgbClr val="29366B"/>
    </a:accent1>
    <a:accent2>
      <a:srgbClr val="29366B"/>
    </a:accent2>
    <a:accent3>
      <a:srgbClr val="29366B"/>
    </a:accent3>
    <a:accent4>
      <a:srgbClr val="29366B"/>
    </a:accent4>
    <a:accent5>
      <a:srgbClr val="29366B"/>
    </a:accent5>
    <a:accent6>
      <a:srgbClr val="29366B"/>
    </a:accent6>
    <a:hlink>
      <a:srgbClr val="335B74"/>
    </a:hlink>
    <a:folHlink>
      <a:srgbClr val="335B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13654</Words>
  <Application>WPS 演示</Application>
  <PresentationFormat>自定义</PresentationFormat>
  <Paragraphs>731</Paragraphs>
  <Slides>41</Slides>
  <Notes>31</Notes>
  <HiddenSlides>0</HiddenSlides>
  <MMClips>12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1" baseType="lpstr">
      <vt:lpstr>Arial</vt:lpstr>
      <vt:lpstr>宋体</vt:lpstr>
      <vt:lpstr>Wingdings</vt:lpstr>
      <vt:lpstr>Roboto Light</vt:lpstr>
      <vt:lpstr>Times New Roman</vt:lpstr>
      <vt:lpstr>张海山锐谐体</vt:lpstr>
      <vt:lpstr>Agency FB</vt:lpstr>
      <vt:lpstr>微软雅黑</vt:lpstr>
      <vt:lpstr>Campton Light</vt:lpstr>
      <vt:lpstr>Segoe Print</vt:lpstr>
      <vt:lpstr>方正兰亭准黑_GBK</vt:lpstr>
      <vt:lpstr>黑体</vt:lpstr>
      <vt:lpstr>Arial Unicode MS</vt:lpstr>
      <vt:lpstr>方正尚酷简体</vt:lpstr>
      <vt:lpstr>Campton Medium</vt:lpstr>
      <vt:lpstr>等线</vt:lpstr>
      <vt:lpstr>华文新魏</vt:lpstr>
      <vt:lpstr>HelveticaNeue</vt:lpstr>
      <vt:lpstr>Corbel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简洁团队凝聚力建设ppt模板</dc:title>
  <dc:creator>jim lam</dc:creator>
  <cp:lastModifiedBy>南山有谷堆</cp:lastModifiedBy>
  <cp:revision>484</cp:revision>
  <dcterms:created xsi:type="dcterms:W3CDTF">2017-04-13T02:48:00Z</dcterms:created>
  <dcterms:modified xsi:type="dcterms:W3CDTF">2021-04-30T09:22:59Z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