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8" r:id="rId3"/>
    <p:sldId id="273" r:id="rId4"/>
    <p:sldId id="257" r:id="rId5"/>
    <p:sldId id="258" r:id="rId6"/>
    <p:sldId id="293" r:id="rId7"/>
    <p:sldId id="260" r:id="rId8"/>
    <p:sldId id="261" r:id="rId9"/>
    <p:sldId id="264" r:id="rId10"/>
    <p:sldId id="265" r:id="rId11"/>
    <p:sldId id="266" r:id="rId12"/>
    <p:sldId id="267" r:id="rId13"/>
    <p:sldId id="268" r:id="rId14"/>
    <p:sldId id="269" r:id="rId15"/>
    <p:sldId id="270" r:id="rId16"/>
    <p:sldId id="274" r:id="rId17"/>
    <p:sldId id="277" r:id="rId18"/>
    <p:sldId id="275" r:id="rId19"/>
    <p:sldId id="256" r:id="rId20"/>
    <p:sldId id="259" r:id="rId21"/>
    <p:sldId id="314" r:id="rId22"/>
    <p:sldId id="313" r:id="rId23"/>
    <p:sldId id="315" r:id="rId24"/>
    <p:sldId id="29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2" name="郭 合英" initials="郭" lastIdx="1" clrIdx="1"/>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C62E"/>
    <a:srgbClr val="070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69"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5" Type="http://schemas.openxmlformats.org/officeDocument/2006/relationships/slideLayout" Target="../slideLayouts/slideLayout7.xml"/><Relationship Id="rId24" Type="http://schemas.openxmlformats.org/officeDocument/2006/relationships/tags" Target="../tags/tag46.xml"/><Relationship Id="rId23" Type="http://schemas.openxmlformats.org/officeDocument/2006/relationships/tags" Target="../tags/tag45.xml"/><Relationship Id="rId22" Type="http://schemas.openxmlformats.org/officeDocument/2006/relationships/tags" Target="../tags/tag44.xml"/><Relationship Id="rId21" Type="http://schemas.openxmlformats.org/officeDocument/2006/relationships/tags" Target="../tags/tag43.xml"/><Relationship Id="rId20" Type="http://schemas.openxmlformats.org/officeDocument/2006/relationships/tags" Target="../tags/tag42.xml"/><Relationship Id="rId2" Type="http://schemas.openxmlformats.org/officeDocument/2006/relationships/tags" Target="../tags/tag25.xml"/><Relationship Id="rId19" Type="http://schemas.openxmlformats.org/officeDocument/2006/relationships/tags" Target="../tags/tag41.xml"/><Relationship Id="rId18" Type="http://schemas.openxmlformats.org/officeDocument/2006/relationships/image" Target="../media/image4.png"/><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6" Type="http://schemas.openxmlformats.org/officeDocument/2006/relationships/slideLayout" Target="../slideLayouts/slideLayout7.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7.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3.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3" Type="http://schemas.openxmlformats.org/officeDocument/2006/relationships/slideLayout" Target="../slideLayouts/slideLayout7.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69.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tags" Target="../tags/tag88.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90.xml"/><Relationship Id="rId1" Type="http://schemas.openxmlformats.org/officeDocument/2006/relationships/tags" Target="../tags/tag89.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92.xml"/><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5" Type="http://schemas.openxmlformats.org/officeDocument/2006/relationships/slideLayout" Target="../slideLayouts/slideLayout7.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image" Target="../media/image4.png"/><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5" name="文本框 4"/>
          <p:cNvSpPr txBox="1"/>
          <p:nvPr/>
        </p:nvSpPr>
        <p:spPr>
          <a:xfrm>
            <a:off x="1094740" y="83185"/>
            <a:ext cx="5545455" cy="521970"/>
          </a:xfrm>
          <a:prstGeom prst="rect">
            <a:avLst/>
          </a:prstGeom>
          <a:noFill/>
        </p:spPr>
        <p:txBody>
          <a:bodyPr wrap="none" rtlCol="0" anchor="t">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Design the plot--  underlined words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100355" name="AutoShape 65"/>
          <p:cNvSpPr/>
          <p:nvPr>
            <p:custDataLst>
              <p:tags r:id="rId1"/>
            </p:custDataLst>
          </p:nvPr>
        </p:nvSpPr>
        <p:spPr>
          <a:xfrm>
            <a:off x="176530" y="861695"/>
            <a:ext cx="4006850" cy="4511675"/>
          </a:xfrm>
          <a:prstGeom prst="roundRect">
            <a:avLst>
              <a:gd name="adj" fmla="val 9583"/>
            </a:avLst>
          </a:prstGeom>
          <a:solidFill>
            <a:schemeClr val="accent5">
              <a:lumMod val="75000"/>
            </a:schemeClr>
          </a:solidFill>
          <a:ln w="19050" cap="flat" cmpd="sng">
            <a:solidFill>
              <a:srgbClr val="FFFFFF"/>
            </a:solidFill>
            <a:prstDash val="solid"/>
            <a:headEnd type="none" w="med" len="med"/>
            <a:tailEnd type="none" w="med" len="med"/>
          </a:ln>
          <a:effectLst>
            <a:outerShdw dist="107763" dir="2699999" algn="ctr" rotWithShape="0">
              <a:srgbClr val="C0C0C0">
                <a:alpha val="50000"/>
              </a:srgbClr>
            </a:outerShdw>
          </a:effectLst>
        </p:spPr>
        <p:txBody>
          <a:bodyPr wrap="none" anchor="ctr"/>
          <a:lstStyle/>
          <a:p>
            <a:endParaRPr dirty="0">
              <a:latin typeface="Arial" panose="020B0604020202020204" pitchFamily="34" charset="0"/>
            </a:endParaRPr>
          </a:p>
        </p:txBody>
      </p:sp>
      <p:grpSp>
        <p:nvGrpSpPr>
          <p:cNvPr id="2" name="Group 66"/>
          <p:cNvGrpSpPr/>
          <p:nvPr/>
        </p:nvGrpSpPr>
        <p:grpSpPr>
          <a:xfrm>
            <a:off x="465455" y="988378"/>
            <a:ext cx="3962984" cy="776288"/>
            <a:chOff x="1392" y="1191"/>
            <a:chExt cx="3204" cy="489"/>
          </a:xfrm>
        </p:grpSpPr>
        <p:sp>
          <p:nvSpPr>
            <p:cNvPr id="100357" name="Line 67"/>
            <p:cNvSpPr/>
            <p:nvPr>
              <p:custDataLst>
                <p:tags r:id="rId2"/>
              </p:custDataLst>
            </p:nvPr>
          </p:nvSpPr>
          <p:spPr>
            <a:xfrm>
              <a:off x="1536" y="1608"/>
              <a:ext cx="2400" cy="0"/>
            </a:xfrm>
            <a:prstGeom prst="line">
              <a:avLst/>
            </a:prstGeom>
            <a:ln w="12700" cap="rnd" cmpd="sng">
              <a:solidFill>
                <a:srgbClr val="FFFFFF"/>
              </a:solidFill>
              <a:prstDash val="sysDot"/>
              <a:headEnd type="none" w="med" len="med"/>
              <a:tailEnd type="none" w="med" len="med"/>
            </a:ln>
          </p:spPr>
        </p:sp>
        <p:sp>
          <p:nvSpPr>
            <p:cNvPr id="100358" name="Oval 68"/>
            <p:cNvSpPr/>
            <p:nvPr>
              <p:custDataLst>
                <p:tags r:id="rId3"/>
              </p:custDataLst>
            </p:nvPr>
          </p:nvSpPr>
          <p:spPr>
            <a:xfrm>
              <a:off x="1392" y="1536"/>
              <a:ext cx="144" cy="144"/>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lstStyle/>
            <a:p>
              <a:endParaRPr sz="2400" b="1" dirty="0">
                <a:latin typeface="Arial" panose="020B0604020202020204" pitchFamily="34" charset="0"/>
              </a:endParaRPr>
            </a:p>
          </p:txBody>
        </p:sp>
        <p:sp>
          <p:nvSpPr>
            <p:cNvPr id="100359" name="Rectangle 69"/>
            <p:cNvSpPr/>
            <p:nvPr>
              <p:custDataLst>
                <p:tags r:id="rId4"/>
              </p:custDataLst>
            </p:nvPr>
          </p:nvSpPr>
          <p:spPr>
            <a:xfrm>
              <a:off x="1596" y="1191"/>
              <a:ext cx="3000" cy="458"/>
            </a:xfrm>
            <a:prstGeom prst="rect">
              <a:avLst/>
            </a:prstGeom>
            <a:noFill/>
            <a:ln w="9525">
              <a:noFill/>
            </a:ln>
          </p:spPr>
          <p:txBody>
            <a:bodyPr wrap="square">
              <a:spAutoFit/>
            </a:bodyPr>
            <a:lstStyle/>
            <a:p>
              <a:pPr eaLnBrk="0" fontAlgn="auto" hangingPunct="0">
                <a:lnSpc>
                  <a:spcPts val="2480"/>
                </a:lnSpc>
              </a:pPr>
              <a:r>
                <a:rPr lang="en-US" sz="2400" b="1">
                  <a:solidFill>
                    <a:srgbClr val="FFFF00"/>
                  </a:solidFill>
                  <a:latin typeface="Arial" panose="020B0604020202020204" pitchFamily="34" charset="0"/>
                </a:rPr>
                <a:t>Ramona, Mr. Quimby, Picky-picky</a:t>
              </a:r>
              <a:r>
                <a:rPr lang="en-US" altLang="zh-CN" sz="3200" b="1">
                  <a:solidFill>
                    <a:srgbClr val="FFFF00"/>
                  </a:solidFill>
                  <a:latin typeface="Arial" panose="020B0604020202020204" pitchFamily="34" charset="0"/>
                </a:rPr>
                <a:t>  </a:t>
              </a:r>
              <a:endParaRPr lang="en-US" altLang="zh-CN" sz="3200" b="1">
                <a:solidFill>
                  <a:srgbClr val="FFFF00"/>
                </a:solidFill>
                <a:latin typeface="Arial" panose="020B0604020202020204" pitchFamily="34" charset="0"/>
              </a:endParaRPr>
            </a:p>
          </p:txBody>
        </p:sp>
      </p:grpSp>
      <p:grpSp>
        <p:nvGrpSpPr>
          <p:cNvPr id="3" name="Group 74"/>
          <p:cNvGrpSpPr/>
          <p:nvPr/>
        </p:nvGrpSpPr>
        <p:grpSpPr>
          <a:xfrm>
            <a:off x="495300" y="2030730"/>
            <a:ext cx="3223895" cy="574675"/>
            <a:chOff x="1392" y="1942"/>
            <a:chExt cx="2544" cy="362"/>
          </a:xfrm>
        </p:grpSpPr>
        <p:sp>
          <p:nvSpPr>
            <p:cNvPr id="100361" name="Line 75"/>
            <p:cNvSpPr/>
            <p:nvPr>
              <p:custDataLst>
                <p:tags r:id="rId5"/>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62" name="Oval 76"/>
            <p:cNvSpPr/>
            <p:nvPr>
              <p:custDataLst>
                <p:tags r:id="rId6"/>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lstStyle/>
            <a:p>
              <a:endParaRPr dirty="0">
                <a:latin typeface="Arial" panose="020B0604020202020204" pitchFamily="34" charset="0"/>
              </a:endParaRPr>
            </a:p>
          </p:txBody>
        </p:sp>
        <p:sp>
          <p:nvSpPr>
            <p:cNvPr id="100363" name="Rectangle 77"/>
            <p:cNvSpPr/>
            <p:nvPr>
              <p:custDataLst>
                <p:tags r:id="rId7"/>
              </p:custDataLst>
            </p:nvPr>
          </p:nvSpPr>
          <p:spPr>
            <a:xfrm>
              <a:off x="1644" y="1942"/>
              <a:ext cx="1535" cy="290"/>
            </a:xfrm>
            <a:prstGeom prst="rect">
              <a:avLst/>
            </a:prstGeom>
            <a:noFill/>
            <a:ln w="9525">
              <a:noFill/>
            </a:ln>
          </p:spPr>
          <p:txBody>
            <a:bodyPr wrap="square">
              <a:spAutoFit/>
            </a:bodyPr>
            <a:lstStyle/>
            <a:p>
              <a:pPr algn="l" eaLnBrk="0" hangingPunct="0"/>
              <a:r>
                <a:rPr lang="en-US" sz="2400" b="1">
                  <a:solidFill>
                    <a:srgbClr val="FFFF00"/>
                  </a:solidFill>
                  <a:latin typeface="Arial" panose="020B0604020202020204" pitchFamily="34" charset="0"/>
                </a:rPr>
                <a:t>kitchen</a:t>
              </a:r>
              <a:endParaRPr lang="en-US" sz="2400" b="1">
                <a:solidFill>
                  <a:srgbClr val="FFFF00"/>
                </a:solidFill>
                <a:latin typeface="Arial" panose="020B0604020202020204" pitchFamily="34" charset="0"/>
              </a:endParaRPr>
            </a:p>
          </p:txBody>
        </p:sp>
      </p:grpSp>
      <p:grpSp>
        <p:nvGrpSpPr>
          <p:cNvPr id="4" name="Group 78"/>
          <p:cNvGrpSpPr/>
          <p:nvPr/>
        </p:nvGrpSpPr>
        <p:grpSpPr>
          <a:xfrm>
            <a:off x="465455" y="2929890"/>
            <a:ext cx="3299460" cy="516255"/>
            <a:chOff x="1392" y="2258"/>
            <a:chExt cx="2544" cy="325"/>
          </a:xfrm>
        </p:grpSpPr>
        <p:sp>
          <p:nvSpPr>
            <p:cNvPr id="100365" name="Line 79"/>
            <p:cNvSpPr/>
            <p:nvPr>
              <p:custDataLst>
                <p:tags r:id="rId8"/>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66" name="Oval 80"/>
            <p:cNvSpPr/>
            <p:nvPr>
              <p:custDataLst>
                <p:tags r:id="rId9"/>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lstStyle/>
            <a:p>
              <a:endParaRPr dirty="0">
                <a:latin typeface="Arial" panose="020B0604020202020204" pitchFamily="34" charset="0"/>
              </a:endParaRPr>
            </a:p>
          </p:txBody>
        </p:sp>
        <p:sp>
          <p:nvSpPr>
            <p:cNvPr id="100367" name="Rectangle 81"/>
            <p:cNvSpPr/>
            <p:nvPr>
              <p:custDataLst>
                <p:tags r:id="rId10"/>
              </p:custDataLst>
            </p:nvPr>
          </p:nvSpPr>
          <p:spPr>
            <a:xfrm>
              <a:off x="1650" y="2258"/>
              <a:ext cx="2286" cy="290"/>
            </a:xfrm>
            <a:prstGeom prst="rect">
              <a:avLst/>
            </a:prstGeom>
            <a:noFill/>
            <a:ln w="9525">
              <a:noFill/>
            </a:ln>
          </p:spPr>
          <p:txBody>
            <a:bodyPr wrap="square">
              <a:spAutoFit/>
            </a:bodyPr>
            <a:lstStyle/>
            <a:p>
              <a:pPr eaLnBrk="0" hangingPunct="0"/>
              <a:r>
                <a:rPr lang="en-US" sz="2400" b="1">
                  <a:solidFill>
                    <a:srgbClr val="FF0000"/>
                  </a:solidFill>
                  <a:latin typeface="Arial" panose="020B0604020202020204" pitchFamily="34" charset="0"/>
                </a:rPr>
                <a:t>pumpkin, candle</a:t>
              </a:r>
              <a:endParaRPr lang="en-US" sz="2400" b="1">
                <a:solidFill>
                  <a:srgbClr val="FF0000"/>
                </a:solidFill>
                <a:latin typeface="Arial" panose="020B0604020202020204" pitchFamily="34" charset="0"/>
              </a:endParaRPr>
            </a:p>
          </p:txBody>
        </p:sp>
      </p:grpSp>
      <p:grpSp>
        <p:nvGrpSpPr>
          <p:cNvPr id="6" name="Group 74"/>
          <p:cNvGrpSpPr/>
          <p:nvPr/>
        </p:nvGrpSpPr>
        <p:grpSpPr>
          <a:xfrm>
            <a:off x="465455" y="3623945"/>
            <a:ext cx="3300730" cy="574675"/>
            <a:chOff x="1392" y="1942"/>
            <a:chExt cx="2544" cy="362"/>
          </a:xfrm>
        </p:grpSpPr>
        <p:sp>
          <p:nvSpPr>
            <p:cNvPr id="100370" name="Line 75"/>
            <p:cNvSpPr/>
            <p:nvPr>
              <p:custDataLst>
                <p:tags r:id="rId11"/>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71" name="Oval 76"/>
            <p:cNvSpPr/>
            <p:nvPr>
              <p:custDataLst>
                <p:tags r:id="rId12"/>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lstStyle/>
            <a:p>
              <a:endParaRPr dirty="0">
                <a:latin typeface="Arial" panose="020B0604020202020204" pitchFamily="34" charset="0"/>
              </a:endParaRPr>
            </a:p>
          </p:txBody>
        </p:sp>
        <p:sp>
          <p:nvSpPr>
            <p:cNvPr id="100372" name="Rectangle 77"/>
            <p:cNvSpPr/>
            <p:nvPr>
              <p:custDataLst>
                <p:tags r:id="rId13"/>
              </p:custDataLst>
            </p:nvPr>
          </p:nvSpPr>
          <p:spPr>
            <a:xfrm>
              <a:off x="1653" y="1942"/>
              <a:ext cx="1624" cy="290"/>
            </a:xfrm>
            <a:prstGeom prst="rect">
              <a:avLst/>
            </a:prstGeom>
            <a:noFill/>
            <a:ln w="9525">
              <a:noFill/>
            </a:ln>
          </p:spPr>
          <p:txBody>
            <a:bodyPr wrap="square">
              <a:spAutoFit/>
            </a:bodyPr>
            <a:lstStyle/>
            <a:p>
              <a:pPr eaLnBrk="0" hangingPunct="0"/>
              <a:r>
                <a:rPr lang="en-US" sz="2400" b="1">
                  <a:solidFill>
                    <a:srgbClr val="FF0000"/>
                  </a:solidFill>
                  <a:latin typeface="Arial" panose="020B0604020202020204" pitchFamily="34" charset="0"/>
                </a:rPr>
                <a:t>smile, carve</a:t>
              </a:r>
              <a:endParaRPr lang="en-US" sz="2400" b="1">
                <a:solidFill>
                  <a:srgbClr val="FF0000"/>
                </a:solidFill>
                <a:latin typeface="Arial" panose="020B0604020202020204" pitchFamily="34" charset="0"/>
              </a:endParaRPr>
            </a:p>
          </p:txBody>
        </p:sp>
      </p:grpSp>
      <p:grpSp>
        <p:nvGrpSpPr>
          <p:cNvPr id="7" name="Group 78"/>
          <p:cNvGrpSpPr/>
          <p:nvPr/>
        </p:nvGrpSpPr>
        <p:grpSpPr>
          <a:xfrm>
            <a:off x="465455" y="4394835"/>
            <a:ext cx="3629660" cy="574895"/>
            <a:chOff x="1392" y="2221"/>
            <a:chExt cx="2544" cy="362"/>
          </a:xfrm>
        </p:grpSpPr>
        <p:sp>
          <p:nvSpPr>
            <p:cNvPr id="100374" name="Line 79"/>
            <p:cNvSpPr/>
            <p:nvPr>
              <p:custDataLst>
                <p:tags r:id="rId14"/>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75" name="Oval 80"/>
            <p:cNvSpPr/>
            <p:nvPr>
              <p:custDataLst>
                <p:tags r:id="rId15"/>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lstStyle/>
            <a:p>
              <a:endParaRPr dirty="0">
                <a:latin typeface="Arial" panose="020B0604020202020204" pitchFamily="34" charset="0"/>
              </a:endParaRPr>
            </a:p>
          </p:txBody>
        </p:sp>
        <p:sp>
          <p:nvSpPr>
            <p:cNvPr id="100376" name="Rectangle 81"/>
            <p:cNvSpPr/>
            <p:nvPr>
              <p:custDataLst>
                <p:tags r:id="rId16"/>
              </p:custDataLst>
            </p:nvPr>
          </p:nvSpPr>
          <p:spPr>
            <a:xfrm>
              <a:off x="1523" y="2221"/>
              <a:ext cx="2339" cy="290"/>
            </a:xfrm>
            <a:prstGeom prst="rect">
              <a:avLst/>
            </a:prstGeom>
            <a:noFill/>
            <a:ln w="9525">
              <a:noFill/>
            </a:ln>
          </p:spPr>
          <p:txBody>
            <a:bodyPr wrap="square">
              <a:spAutoFit/>
            </a:bodyPr>
            <a:lstStyle/>
            <a:p>
              <a:pPr eaLnBrk="0" hangingPunct="0"/>
              <a:r>
                <a:rPr lang="en-US" sz="2400" b="1">
                  <a:solidFill>
                    <a:srgbClr val="FFFF00"/>
                  </a:solidFill>
                  <a:latin typeface="Arial" panose="020B0604020202020204" pitchFamily="34" charset="0"/>
                </a:rPr>
                <a:t>  </a:t>
              </a:r>
              <a:r>
                <a:rPr lang="en-US" sz="2400" b="1">
                  <a:solidFill>
                    <a:srgbClr val="FF0000"/>
                  </a:solidFill>
                  <a:latin typeface="Arial" panose="020B0604020202020204" pitchFamily="34" charset="0"/>
                </a:rPr>
                <a:t>angrily, satisfaction</a:t>
              </a:r>
              <a:endParaRPr lang="en-US" sz="2400" b="1">
                <a:solidFill>
                  <a:srgbClr val="FF0000"/>
                </a:solidFill>
                <a:latin typeface="Arial" panose="020B0604020202020204" pitchFamily="34" charset="0"/>
              </a:endParaRPr>
            </a:p>
          </p:txBody>
        </p:sp>
      </p:grpSp>
      <p:sp>
        <p:nvSpPr>
          <p:cNvPr id="9" name="圆角矩形 8"/>
          <p:cNvSpPr/>
          <p:nvPr/>
        </p:nvSpPr>
        <p:spPr>
          <a:xfrm>
            <a:off x="4366260" y="802640"/>
            <a:ext cx="7750175" cy="2519045"/>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366260" y="3449320"/>
            <a:ext cx="7722235" cy="1760220"/>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504055" y="862330"/>
            <a:ext cx="7612380" cy="2306955"/>
          </a:xfrm>
          <a:prstGeom prst="rect">
            <a:avLst/>
          </a:prstGeom>
          <a:noFill/>
        </p:spPr>
        <p:txBody>
          <a:bodyPr wrap="square" rtlCol="0" anchor="t">
            <a:spAutoFit/>
          </a:bodyPr>
          <a:lstStyle/>
          <a:p>
            <a:r>
              <a:rPr lang="en-US" altLang="zh-CN" sz="2400">
                <a:latin typeface="Times New Roman" panose="02020603050405020304" charset="0"/>
                <a:cs typeface="Times New Roman" panose="02020603050405020304" charset="0"/>
                <a:sym typeface="+mn-ea"/>
              </a:rPr>
              <a:t>1.It seemed that they would have to get another </a:t>
            </a:r>
            <a:r>
              <a:rPr lang="en-US" altLang="zh-CN" sz="2400" u="sng">
                <a:latin typeface="Times New Roman" panose="02020603050405020304" charset="0"/>
                <a:cs typeface="Times New Roman" panose="02020603050405020304" charset="0"/>
                <a:sym typeface="+mn-ea"/>
              </a:rPr>
              <a:t>pumpkin </a:t>
            </a:r>
            <a:r>
              <a:rPr lang="en-US" altLang="zh-CN" sz="2400">
                <a:latin typeface="Times New Roman" panose="02020603050405020304" charset="0"/>
                <a:cs typeface="Times New Roman" panose="02020603050405020304" charset="0"/>
                <a:sym typeface="+mn-ea"/>
              </a:rPr>
              <a:t>and </a:t>
            </a:r>
            <a:r>
              <a:rPr lang="en-US" altLang="zh-CN" sz="2400" u="sng">
                <a:latin typeface="Times New Roman" panose="02020603050405020304" charset="0"/>
                <a:cs typeface="Times New Roman" panose="02020603050405020304" charset="0"/>
                <a:sym typeface="+mn-ea"/>
              </a:rPr>
              <a:t>carve </a:t>
            </a:r>
            <a:r>
              <a:rPr lang="en-US" altLang="zh-CN" sz="2400">
                <a:latin typeface="Times New Roman" panose="02020603050405020304" charset="0"/>
                <a:cs typeface="Times New Roman" panose="02020603050405020304" charset="0"/>
                <a:sym typeface="+mn-ea"/>
              </a:rPr>
              <a:t>a new jack-o-lantern!</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rPr>
              <a:t>2.Since all the rest </a:t>
            </a:r>
            <a:r>
              <a:rPr lang="en-US" altLang="zh-CN" sz="2400" u="sng">
                <a:latin typeface="Times New Roman" panose="02020603050405020304" charset="0"/>
                <a:cs typeface="Times New Roman" panose="02020603050405020304" charset="0"/>
              </a:rPr>
              <a:t>pumpkins </a:t>
            </a:r>
            <a:r>
              <a:rPr lang="en-US" altLang="zh-CN" sz="2400">
                <a:latin typeface="Times New Roman" panose="02020603050405020304" charset="0"/>
                <a:cs typeface="Times New Roman" panose="02020603050405020304" charset="0"/>
              </a:rPr>
              <a:t>had gone to the neighbors, how could they </a:t>
            </a:r>
            <a:r>
              <a:rPr lang="en-US" altLang="zh-CN" sz="2400" u="sng">
                <a:latin typeface="Times New Roman" panose="02020603050405020304" charset="0"/>
                <a:cs typeface="Times New Roman" panose="02020603050405020304" charset="0"/>
              </a:rPr>
              <a:t>carve </a:t>
            </a:r>
            <a:r>
              <a:rPr lang="en-US" altLang="zh-CN" sz="2400">
                <a:latin typeface="Times New Roman" panose="02020603050405020304" charset="0"/>
                <a:cs typeface="Times New Roman" panose="02020603050405020304" charset="0"/>
              </a:rPr>
              <a:t>a new jack-o-lantern?</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3. Looking at the ruined jack-o-lantern, </a:t>
            </a:r>
            <a:r>
              <a:rPr lang="en-US" sz="2400">
                <a:latin typeface="Times New Roman" panose="02020603050405020304" charset="0"/>
                <a:cs typeface="Times New Roman" panose="02020603050405020304" charset="0"/>
              </a:rPr>
              <a:t>Mr. Quimby shrugged his houlders, </a:t>
            </a:r>
            <a:r>
              <a:rPr lang="en-US" sz="2400" u="sng">
                <a:latin typeface="Times New Roman" panose="02020603050405020304" charset="0"/>
                <a:cs typeface="Times New Roman" panose="02020603050405020304" charset="0"/>
              </a:rPr>
              <a:t>smiling </a:t>
            </a:r>
            <a:r>
              <a:rPr lang="en-US" sz="2400">
                <a:latin typeface="Times New Roman" panose="02020603050405020304" charset="0"/>
                <a:cs typeface="Times New Roman" panose="02020603050405020304" charset="0"/>
              </a:rPr>
              <a:t>bitterly.</a:t>
            </a:r>
            <a:endParaRPr lang="en-US" sz="2400">
              <a:latin typeface="Times New Roman" panose="02020603050405020304" charset="0"/>
              <a:cs typeface="Times New Roman" panose="02020603050405020304" charset="0"/>
            </a:endParaRPr>
          </a:p>
        </p:txBody>
      </p:sp>
      <p:sp>
        <p:nvSpPr>
          <p:cNvPr id="11" name="文本框 10"/>
          <p:cNvSpPr txBox="1"/>
          <p:nvPr/>
        </p:nvSpPr>
        <p:spPr>
          <a:xfrm>
            <a:off x="4469130" y="3549650"/>
            <a:ext cx="6741795" cy="1753235"/>
          </a:xfrm>
          <a:prstGeom prst="rect">
            <a:avLst/>
          </a:prstGeom>
          <a:noFill/>
        </p:spPr>
        <p:txBody>
          <a:bodyPr wrap="square" rtlCol="0" anchor="t">
            <a:spAutoFit/>
          </a:bodyPr>
          <a:lstStyle/>
          <a:p>
            <a:pPr algn="l">
              <a:lnSpc>
                <a:spcPts val="3240"/>
              </a:lnSpc>
            </a:pPr>
            <a:r>
              <a:rPr lang="en-US" altLang="zh-CN" sz="2400">
                <a:latin typeface="Times New Roman" panose="02020603050405020304" charset="0"/>
                <a:cs typeface="Times New Roman" panose="02020603050405020304" charset="0"/>
                <a:sym typeface="+mn-ea"/>
              </a:rPr>
              <a:t>1.</a:t>
            </a:r>
            <a:r>
              <a:rPr lang="en-US" altLang="zh-CN" sz="2400" u="sng">
                <a:latin typeface="Times New Roman" panose="02020603050405020304" charset="0"/>
                <a:cs typeface="Times New Roman" panose="02020603050405020304" charset="0"/>
                <a:sym typeface="+mn-ea"/>
              </a:rPr>
              <a:t>Angrily</a:t>
            </a:r>
            <a:r>
              <a:rPr lang="en-US" altLang="zh-CN" sz="2400">
                <a:latin typeface="Times New Roman" panose="02020603050405020304" charset="0"/>
                <a:cs typeface="Times New Roman" panose="02020603050405020304" charset="0"/>
                <a:sym typeface="+mn-ea"/>
              </a:rPr>
              <a:t>, Romano kicked the poor Picky-picky,   who had suffered from hunger so long.</a:t>
            </a:r>
            <a:endParaRPr lang="en-US" altLang="zh-CN" sz="2400">
              <a:latin typeface="Times New Roman" panose="02020603050405020304" charset="0"/>
              <a:cs typeface="Times New Roman" panose="02020603050405020304" charset="0"/>
              <a:sym typeface="+mn-ea"/>
            </a:endParaRPr>
          </a:p>
          <a:p>
            <a:pPr algn="l">
              <a:lnSpc>
                <a:spcPts val="3240"/>
              </a:lnSpc>
            </a:pPr>
            <a:r>
              <a:rPr lang="en-US" altLang="zh-CN" sz="2400">
                <a:latin typeface="Times New Roman" panose="02020603050405020304" charset="0"/>
                <a:cs typeface="Times New Roman" panose="02020603050405020304" charset="0"/>
              </a:rPr>
              <a:t>2. At the scene, the </a:t>
            </a:r>
            <a:r>
              <a:rPr lang="en-US" altLang="zh-CN" sz="2400" u="sng">
                <a:latin typeface="Times New Roman" panose="02020603050405020304" charset="0"/>
                <a:cs typeface="Times New Roman" panose="02020603050405020304" charset="0"/>
              </a:rPr>
              <a:t>satisfaction </a:t>
            </a:r>
            <a:r>
              <a:rPr lang="en-US" altLang="zh-CN" sz="2400">
                <a:latin typeface="Times New Roman" panose="02020603050405020304" charset="0"/>
                <a:cs typeface="Times New Roman" panose="02020603050405020304" charset="0"/>
              </a:rPr>
              <a:t>written on her       face transformed into exreme anger.</a:t>
            </a:r>
            <a:endParaRPr lang="en-US" altLang="zh-CN" sz="2400">
              <a:latin typeface="Times New Roman" panose="02020603050405020304" charset="0"/>
              <a:cs typeface="Times New Roman" panose="02020603050405020304" charset="0"/>
            </a:endParaRPr>
          </a:p>
        </p:txBody>
      </p:sp>
      <p:pic>
        <p:nvPicPr>
          <p:cNvPr id="100368" name="Picture 86" descr="4"/>
          <p:cNvPicPr>
            <a:picLocks noChangeAspect="1"/>
          </p:cNvPicPr>
          <p:nvPr>
            <p:custDataLst>
              <p:tags r:id="rId17"/>
            </p:custDataLst>
          </p:nvPr>
        </p:nvPicPr>
        <p:blipFill>
          <a:blip r:embed="rId18"/>
          <a:stretch>
            <a:fillRect/>
          </a:stretch>
        </p:blipFill>
        <p:spPr>
          <a:xfrm>
            <a:off x="10650855" y="2856865"/>
            <a:ext cx="1380490" cy="4001135"/>
          </a:xfrm>
          <a:prstGeom prst="rect">
            <a:avLst/>
          </a:prstGeom>
          <a:noFill/>
          <a:ln w="9525">
            <a:noFill/>
          </a:ln>
        </p:spPr>
      </p:pic>
      <p:grpSp>
        <p:nvGrpSpPr>
          <p:cNvPr id="145411" name="组合 145410"/>
          <p:cNvGrpSpPr/>
          <p:nvPr/>
        </p:nvGrpSpPr>
        <p:grpSpPr>
          <a:xfrm>
            <a:off x="614680" y="5733415"/>
            <a:ext cx="9000373" cy="838200"/>
            <a:chOff x="858" y="1294"/>
            <a:chExt cx="4901" cy="496"/>
          </a:xfrm>
        </p:grpSpPr>
        <p:grpSp>
          <p:nvGrpSpPr>
            <p:cNvPr id="145412" name="组合 145411"/>
            <p:cNvGrpSpPr/>
            <p:nvPr/>
          </p:nvGrpSpPr>
          <p:grpSpPr>
            <a:xfrm>
              <a:off x="858" y="1371"/>
              <a:ext cx="870" cy="419"/>
              <a:chOff x="-149" y="2656"/>
              <a:chExt cx="2808" cy="1351"/>
            </a:xfrm>
          </p:grpSpPr>
          <p:sp>
            <p:nvSpPr>
              <p:cNvPr id="145413" name="六边形 145412"/>
              <p:cNvSpPr/>
              <p:nvPr>
                <p:custDataLst>
                  <p:tags r:id="rId19"/>
                </p:custDataLst>
              </p:nvPr>
            </p:nvSpPr>
            <p:spPr>
              <a:xfrm>
                <a:off x="1123" y="2679"/>
                <a:ext cx="1536" cy="1328"/>
              </a:xfrm>
              <a:prstGeom prst="hexagon">
                <a:avLst>
                  <a:gd name="adj" fmla="val 28915"/>
                  <a:gd name="vf" fmla="val 115470"/>
                </a:avLst>
              </a:prstGeom>
              <a:solidFill>
                <a:srgbClr val="808080"/>
              </a:solidFill>
              <a:ln w="9525">
                <a:noFill/>
              </a:ln>
            </p:spPr>
            <p:txBody>
              <a:bodyPr/>
              <a:lstStyle/>
              <a:p>
                <a:endParaRPr lang="zh-CN" altLang="en-US"/>
              </a:p>
            </p:txBody>
          </p:sp>
          <p:sp>
            <p:nvSpPr>
              <p:cNvPr id="145414" name="六边形 145413"/>
              <p:cNvSpPr/>
              <p:nvPr>
                <p:custDataLst>
                  <p:tags r:id="rId20"/>
                </p:custDataLst>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lstStyle/>
              <a:p>
                <a:endParaRPr lang="zh-CN" altLang="en-US"/>
              </a:p>
            </p:txBody>
          </p:sp>
          <p:sp>
            <p:nvSpPr>
              <p:cNvPr id="145415" name="六边形 145414"/>
              <p:cNvSpPr/>
              <p:nvPr>
                <p:custDataLst>
                  <p:tags r:id="rId21"/>
                </p:custDataLst>
              </p:nvPr>
            </p:nvSpPr>
            <p:spPr>
              <a:xfrm>
                <a:off x="-149" y="2736"/>
                <a:ext cx="2700" cy="1168"/>
              </a:xfrm>
              <a:prstGeom prst="hexagon">
                <a:avLst>
                  <a:gd name="adj" fmla="val 28895"/>
                  <a:gd name="vf" fmla="val 115470"/>
                </a:avLst>
              </a:prstGeom>
              <a:gradFill rotWithShape="1">
                <a:gsLst>
                  <a:gs pos="0">
                    <a:srgbClr val="009999">
                      <a:gamma/>
                      <a:shade val="46275"/>
                      <a:invGamma/>
                    </a:srgbClr>
                  </a:gs>
                  <a:gs pos="100000">
                    <a:srgbClr val="009999"/>
                  </a:gs>
                </a:gsLst>
                <a:lin ang="2700000" scaled="1"/>
                <a:tileRect/>
              </a:gradFill>
              <a:ln w="9525" cap="flat" cmpd="sng">
                <a:solidFill>
                  <a:srgbClr val="FFFFFF"/>
                </a:solidFill>
                <a:prstDash val="solid"/>
                <a:miter/>
                <a:headEnd type="none" w="med" len="med"/>
                <a:tailEnd type="none" w="med" len="med"/>
              </a:ln>
            </p:spPr>
            <p:txBody>
              <a:bodyPr/>
              <a:lstStyle/>
              <a:p>
                <a:endParaRPr lang="zh-CN" altLang="en-US"/>
              </a:p>
            </p:txBody>
          </p:sp>
        </p:grpSp>
        <p:sp>
          <p:nvSpPr>
            <p:cNvPr id="145416" name="直接连接符 145415"/>
            <p:cNvSpPr/>
            <p:nvPr>
              <p:custDataLst>
                <p:tags r:id="rId22"/>
              </p:custDataLst>
            </p:nvPr>
          </p:nvSpPr>
          <p:spPr>
            <a:xfrm>
              <a:off x="1632" y="1755"/>
              <a:ext cx="3024" cy="0"/>
            </a:xfrm>
            <a:prstGeom prst="line">
              <a:avLst/>
            </a:prstGeom>
            <a:ln w="25400" cap="flat" cmpd="sng">
              <a:solidFill>
                <a:srgbClr val="99CC00"/>
              </a:solidFill>
              <a:prstDash val="sysDot"/>
              <a:headEnd type="none" w="med" len="med"/>
              <a:tailEnd type="oval" w="med" len="med"/>
            </a:ln>
          </p:spPr>
        </p:sp>
        <p:sp>
          <p:nvSpPr>
            <p:cNvPr id="145417" name="文本框 145416"/>
            <p:cNvSpPr txBox="1"/>
            <p:nvPr>
              <p:custDataLst>
                <p:tags r:id="rId23"/>
              </p:custDataLst>
            </p:nvPr>
          </p:nvSpPr>
          <p:spPr>
            <a:xfrm>
              <a:off x="1798" y="1294"/>
              <a:ext cx="3961" cy="491"/>
            </a:xfrm>
            <a:prstGeom prst="rect">
              <a:avLst/>
            </a:prstGeom>
            <a:noFill/>
            <a:ln w="9525">
              <a:noFill/>
            </a:ln>
          </p:spPr>
          <p:txBody>
            <a:bodyPr wrap="square" anchor="t">
              <a:spAutoFit/>
            </a:bodyPr>
            <a:lstStyle/>
            <a:p>
              <a:pPr algn="l" eaLnBrk="0" hangingPunct="0"/>
              <a:r>
                <a:rPr lang="en-US" altLang="zh-CN" sz="2400" b="1">
                  <a:latin typeface="Arial" panose="020B0604020202020204" pitchFamily="34" charset="0"/>
                  <a:sym typeface="+mn-ea"/>
                </a:rPr>
                <a:t>Underlined words help you design the plot without going off the main story line.</a:t>
              </a:r>
              <a:endParaRPr lang="en-US" altLang="zh-CN" sz="4000" b="1">
                <a:latin typeface="Arial" panose="020B0604020202020204" pitchFamily="34" charset="0"/>
              </a:endParaRPr>
            </a:p>
          </p:txBody>
        </p:sp>
        <p:sp>
          <p:nvSpPr>
            <p:cNvPr id="145418" name="文本框 145417"/>
            <p:cNvSpPr txBox="1"/>
            <p:nvPr>
              <p:custDataLst>
                <p:tags r:id="rId24"/>
              </p:custDataLst>
            </p:nvPr>
          </p:nvSpPr>
          <p:spPr>
            <a:xfrm>
              <a:off x="936" y="1374"/>
              <a:ext cx="661" cy="345"/>
            </a:xfrm>
            <a:prstGeom prst="rect">
              <a:avLst/>
            </a:prstGeom>
            <a:noFill/>
            <a:ln w="9525">
              <a:noFill/>
            </a:ln>
          </p:spPr>
          <p:txBody>
            <a:bodyPr wrap="square" anchor="t">
              <a:spAutoFit/>
            </a:bodyPr>
            <a:lstStyle/>
            <a:p>
              <a:pPr algn="ctr" eaLnBrk="0" hangingPunct="0"/>
              <a:r>
                <a:rPr lang="en-US" altLang="zh-CN" sz="3200" b="1">
                  <a:solidFill>
                    <a:srgbClr val="FF0000"/>
                  </a:solidFill>
                  <a:latin typeface="Arial" panose="020B0604020202020204" pitchFamily="34" charset="0"/>
                </a:rPr>
                <a:t>Tip1</a:t>
              </a:r>
              <a:endParaRPr lang="en-US" altLang="zh-CN" sz="3200" b="1">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fade">
                                      <p:cBhvr>
                                        <p:cTn id="17" dur="1000"/>
                                        <p:tgtEl>
                                          <p:spTgt spid="3"/>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fade">
                                      <p:cBhvr>
                                        <p:cTn id="24" dur="1000"/>
                                        <p:tgtEl>
                                          <p:spTgt spid="4"/>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animEffect transition="in" filter="fade">
                                      <p:cBhvr>
                                        <p:cTn id="31" dur="1000"/>
                                        <p:tgtEl>
                                          <p:spTgt spid="6"/>
                                        </p:tgtEl>
                                      </p:cBhvr>
                                    </p:animEffect>
                                  </p:childTnLst>
                                </p:cTn>
                              </p:par>
                            </p:childTnLst>
                          </p:cTn>
                        </p:par>
                        <p:par>
                          <p:cTn id="32" fill="hold">
                            <p:stCondLst>
                              <p:cond delay="4000"/>
                            </p:stCondLst>
                            <p:childTnLst>
                              <p:par>
                                <p:cTn id="33" presetID="48" presetClass="entr" presetSubtype="0" accel="5000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7"/>
                                        </p:tgtEl>
                                        <p:attrNameLst>
                                          <p:attrName>ppt_y</p:attrName>
                                        </p:attrNameLst>
                                      </p:cBhvr>
                                      <p:tavLst>
                                        <p:tav tm="0">
                                          <p:val>
                                            <p:strVal val="#ppt_y"/>
                                          </p:val>
                                        </p:tav>
                                        <p:tav tm="100000">
                                          <p:val>
                                            <p:strVal val="#ppt_y"/>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p:tgtEl>
                                          <p:spTgt spid="11"/>
                                        </p:tgtEl>
                                        <p:attrNameLst>
                                          <p:attrName>ppt_y</p:attrName>
                                        </p:attrNameLst>
                                      </p:cBhvr>
                                      <p:tavLst>
                                        <p:tav tm="0">
                                          <p:val>
                                            <p:strVal val="#ppt_y+#ppt_h*1.125000"/>
                                          </p:val>
                                        </p:tav>
                                        <p:tav tm="100000">
                                          <p:val>
                                            <p:strVal val="#ppt_y"/>
                                          </p:val>
                                        </p:tav>
                                      </p:tavLst>
                                    </p:anim>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45411"/>
                                        </p:tgtEl>
                                        <p:attrNameLst>
                                          <p:attrName>style.visibility</p:attrName>
                                        </p:attrNameLst>
                                      </p:cBhvr>
                                      <p:to>
                                        <p:strVal val="visible"/>
                                      </p:to>
                                    </p:set>
                                    <p:animEffect transition="in" filter="blinds(horizontal)">
                                      <p:cBhvr>
                                        <p:cTn id="55" dur="5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2" name="AutoShape 2"/>
          <p:cNvSpPr/>
          <p:nvPr>
            <p:custDataLst>
              <p:tags r:id="rId1"/>
            </p:custDataLst>
          </p:nvPr>
        </p:nvSpPr>
        <p:spPr>
          <a:xfrm>
            <a:off x="3450590" y="908685"/>
            <a:ext cx="5682615" cy="41211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sp>
        <p:nvSpPr>
          <p:cNvPr id="76806" name="Text Box 6"/>
          <p:cNvSpPr txBox="1"/>
          <p:nvPr>
            <p:custDataLst>
              <p:tags r:id="rId2"/>
            </p:custDataLst>
          </p:nvPr>
        </p:nvSpPr>
        <p:spPr>
          <a:xfrm>
            <a:off x="3533775" y="920115"/>
            <a:ext cx="7214870" cy="368300"/>
          </a:xfrm>
          <a:prstGeom prst="rect">
            <a:avLst/>
          </a:prstGeom>
          <a:noFill/>
          <a:ln w="9525">
            <a:noFill/>
          </a:ln>
        </p:spPr>
        <p:txBody>
          <a:bodyPr wrap="square">
            <a:spAutoFit/>
          </a:bodyPr>
          <a:lstStyle/>
          <a:p>
            <a:pPr indent="0">
              <a:spcBef>
                <a:spcPct val="50000"/>
              </a:spcBef>
              <a:buNone/>
            </a:pPr>
            <a:r>
              <a:rPr lang="en-US" altLang="zh-CN" b="1">
                <a:latin typeface="微软雅黑" panose="020B0503020204020204" charset="-122"/>
                <a:ea typeface="微软雅黑" panose="020B0503020204020204" charset="-122"/>
                <a:cs typeface="微软雅黑" panose="020B0503020204020204" charset="-122"/>
              </a:rPr>
              <a:t>In the middle of the night Ramona awoke to a noise. </a:t>
            </a:r>
            <a:endParaRPr lang="en-US" altLang="zh-CN" b="1">
              <a:latin typeface="微软雅黑" panose="020B0503020204020204" charset="-122"/>
              <a:ea typeface="微软雅黑" panose="020B0503020204020204" charset="-122"/>
              <a:cs typeface="微软雅黑" panose="020B0503020204020204" charset="-122"/>
            </a:endParaRPr>
          </a:p>
        </p:txBody>
      </p:sp>
      <p:sp>
        <p:nvSpPr>
          <p:cNvPr id="76810" name="AutoShape 10"/>
          <p:cNvSpPr/>
          <p:nvPr>
            <p:custDataLst>
              <p:tags r:id="rId3"/>
            </p:custDataLst>
          </p:nvPr>
        </p:nvSpPr>
        <p:spPr>
          <a:xfrm>
            <a:off x="3216593" y="3273425"/>
            <a:ext cx="482600" cy="381000"/>
          </a:xfrm>
          <a:prstGeom prst="rightArrow">
            <a:avLst>
              <a:gd name="adj1" fmla="val 50000"/>
              <a:gd name="adj2" fmla="val 52777"/>
            </a:avLst>
          </a:prstGeom>
          <a:solidFill>
            <a:srgbClr val="FFFFFF"/>
          </a:solidFill>
          <a:ln w="9525">
            <a:noFill/>
          </a:ln>
        </p:spPr>
        <p:txBody>
          <a:bodyPr wrap="none" anchor="ctr"/>
          <a:lstStyle/>
          <a:p>
            <a:endParaRPr lang="zh-CN" altLang="en-US">
              <a:latin typeface="Arial" panose="020B0604020202020204" pitchFamily="34" charset="0"/>
            </a:endParaRPr>
          </a:p>
        </p:txBody>
      </p:sp>
      <p:grpSp>
        <p:nvGrpSpPr>
          <p:cNvPr id="76819" name="组合 76818"/>
          <p:cNvGrpSpPr/>
          <p:nvPr/>
        </p:nvGrpSpPr>
        <p:grpSpPr>
          <a:xfrm>
            <a:off x="876935" y="728345"/>
            <a:ext cx="2295525" cy="751205"/>
            <a:chOff x="0" y="0"/>
            <a:chExt cx="1161" cy="1539"/>
          </a:xfrm>
        </p:grpSpPr>
        <p:sp>
          <p:nvSpPr>
            <p:cNvPr id="76820" name="Oval 20"/>
            <p:cNvSpPr/>
            <p:nvPr>
              <p:custDataLst>
                <p:tags r:id="rId4"/>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lstStyle/>
            <a:p>
              <a:endParaRPr lang="zh-CN" altLang="en-US">
                <a:latin typeface="Arial" panose="020B0604020202020204" pitchFamily="34" charset="0"/>
              </a:endParaRPr>
            </a:p>
          </p:txBody>
        </p:sp>
        <p:sp>
          <p:nvSpPr>
            <p:cNvPr id="76821" name="AutoShape 21"/>
            <p:cNvSpPr/>
            <p:nvPr>
              <p:custDataLst>
                <p:tags r:id="rId5"/>
              </p:custDataLst>
            </p:nvPr>
          </p:nvSpPr>
          <p:spPr>
            <a:xfrm>
              <a:off x="2" y="0"/>
              <a:ext cx="1159" cy="1539"/>
            </a:xfrm>
            <a:prstGeom prst="can">
              <a:avLst>
                <a:gd name="adj" fmla="val 33194"/>
              </a:avLst>
            </a:prstGeom>
            <a:gradFill rotWithShape="1">
              <a:gsLst>
                <a:gs pos="0">
                  <a:srgbClr val="5FACC0">
                    <a:alpha val="50000"/>
                  </a:srgbClr>
                </a:gs>
                <a:gs pos="50000">
                  <a:srgbClr val="0D515A"/>
                </a:gs>
                <a:gs pos="100000">
                  <a:srgbClr val="5FACC0">
                    <a:alpha val="50000"/>
                  </a:srgbClr>
                </a:gs>
              </a:gsLst>
              <a:lin ang="0" scaled="1"/>
            </a:gradFill>
            <a:ln w="9525">
              <a:noFill/>
            </a:ln>
          </p:spPr>
          <p:txBody>
            <a:bodyPr wrap="none" anchor="ctr"/>
            <a:lstStyle/>
            <a:p>
              <a:endParaRPr lang="zh-CN" altLang="en-US">
                <a:latin typeface="Arial" panose="020B0604020202020204" pitchFamily="34" charset="0"/>
              </a:endParaRPr>
            </a:p>
          </p:txBody>
        </p:sp>
      </p:grpSp>
      <p:sp>
        <p:nvSpPr>
          <p:cNvPr id="76822" name="Text Box 22"/>
          <p:cNvSpPr txBox="1"/>
          <p:nvPr>
            <p:custDataLst>
              <p:tags r:id="rId6"/>
            </p:custDataLst>
          </p:nvPr>
        </p:nvSpPr>
        <p:spPr>
          <a:xfrm>
            <a:off x="979805" y="952500"/>
            <a:ext cx="2128838" cy="460375"/>
          </a:xfrm>
          <a:prstGeom prst="rect">
            <a:avLst/>
          </a:prstGeom>
          <a:noFill/>
          <a:ln w="9525">
            <a:noFill/>
          </a:ln>
          <a:effectLst>
            <a:outerShdw dist="17961" dir="2699999" algn="ctr" rotWithShape="0">
              <a:srgbClr val="003300">
                <a:alpha val="50000"/>
              </a:srgbClr>
            </a:outerShdw>
          </a:effectLst>
        </p:spPr>
        <p:txBody>
          <a:bodyPr>
            <a:spAutoFit/>
          </a:bodyPr>
          <a:lstStyle/>
          <a:p>
            <a:pPr algn="ctr">
              <a:spcBef>
                <a:spcPct val="50000"/>
              </a:spcBef>
            </a:pPr>
            <a:r>
              <a:rPr lang="zh-CN" altLang="en-US" sz="2400" b="1">
                <a:solidFill>
                  <a:srgbClr val="FF0000"/>
                </a:solidFill>
                <a:latin typeface="Arial" panose="020B0604020202020204" pitchFamily="34" charset="0"/>
                <a:ea typeface="宋体" panose="02010600030101010101" pitchFamily="2" charset="-122"/>
              </a:rPr>
              <a:t>Paragraph1</a:t>
            </a:r>
            <a:endParaRPr lang="zh-CN" altLang="en-US" sz="2400" b="1">
              <a:solidFill>
                <a:srgbClr val="FF0000"/>
              </a:solidFill>
              <a:latin typeface="Arial" panose="020B0604020202020204" pitchFamily="34" charset="0"/>
              <a:ea typeface="宋体" panose="02010600030101010101" pitchFamily="2" charset="-122"/>
            </a:endParaRPr>
          </a:p>
        </p:txBody>
      </p:sp>
      <p:sp>
        <p:nvSpPr>
          <p:cNvPr id="76804" name="AutoShape 4"/>
          <p:cNvSpPr/>
          <p:nvPr>
            <p:custDataLst>
              <p:tags r:id="rId7"/>
            </p:custDataLst>
          </p:nvPr>
        </p:nvSpPr>
        <p:spPr>
          <a:xfrm>
            <a:off x="3444240" y="3927475"/>
            <a:ext cx="5676265" cy="44323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grpSp>
        <p:nvGrpSpPr>
          <p:cNvPr id="76813" name="组合 76812"/>
          <p:cNvGrpSpPr/>
          <p:nvPr/>
        </p:nvGrpSpPr>
        <p:grpSpPr>
          <a:xfrm>
            <a:off x="905510" y="3655695"/>
            <a:ext cx="2295525" cy="871855"/>
            <a:chOff x="0" y="0"/>
            <a:chExt cx="1161" cy="1539"/>
          </a:xfrm>
        </p:grpSpPr>
        <p:sp>
          <p:nvSpPr>
            <p:cNvPr id="76814" name="Oval 14"/>
            <p:cNvSpPr/>
            <p:nvPr>
              <p:custDataLst>
                <p:tags r:id="rId8"/>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lstStyle/>
            <a:p>
              <a:endParaRPr lang="zh-CN" altLang="en-US">
                <a:latin typeface="Arial" panose="020B0604020202020204" pitchFamily="34" charset="0"/>
              </a:endParaRPr>
            </a:p>
          </p:txBody>
        </p:sp>
        <p:sp>
          <p:nvSpPr>
            <p:cNvPr id="76815" name="AutoShape 15"/>
            <p:cNvSpPr/>
            <p:nvPr>
              <p:custDataLst>
                <p:tags r:id="rId9"/>
              </p:custDataLst>
            </p:nvPr>
          </p:nvSpPr>
          <p:spPr>
            <a:xfrm>
              <a:off x="2" y="0"/>
              <a:ext cx="1159" cy="1539"/>
            </a:xfrm>
            <a:prstGeom prst="can">
              <a:avLst>
                <a:gd name="adj" fmla="val 33194"/>
              </a:avLst>
            </a:prstGeom>
            <a:gradFill rotWithShape="1">
              <a:gsLst>
                <a:gs pos="0">
                  <a:srgbClr val="358CC1">
                    <a:alpha val="50000"/>
                  </a:srgbClr>
                </a:gs>
                <a:gs pos="50000">
                  <a:srgbClr val="2E3167"/>
                </a:gs>
                <a:gs pos="100000">
                  <a:srgbClr val="358CC1">
                    <a:alpha val="50000"/>
                  </a:srgbClr>
                </a:gs>
              </a:gsLst>
              <a:lin ang="0" scaled="1"/>
            </a:gradFill>
            <a:ln w="9525">
              <a:noFill/>
            </a:ln>
          </p:spPr>
          <p:txBody>
            <a:bodyPr wrap="none" anchor="ctr"/>
            <a:lstStyle/>
            <a:p>
              <a:endParaRPr lang="zh-CN" altLang="en-US">
                <a:latin typeface="Arial" panose="020B0604020202020204" pitchFamily="34" charset="0"/>
              </a:endParaRPr>
            </a:p>
          </p:txBody>
        </p:sp>
      </p:grpSp>
      <p:sp>
        <p:nvSpPr>
          <p:cNvPr id="2" name="Text Box 7"/>
          <p:cNvSpPr txBox="1"/>
          <p:nvPr>
            <p:custDataLst>
              <p:tags r:id="rId10"/>
            </p:custDataLst>
          </p:nvPr>
        </p:nvSpPr>
        <p:spPr>
          <a:xfrm>
            <a:off x="3598545" y="3964940"/>
            <a:ext cx="7526020" cy="368300"/>
          </a:xfrm>
          <a:prstGeom prst="rect">
            <a:avLst/>
          </a:prstGeom>
          <a:noFill/>
          <a:ln w="9525">
            <a:noFill/>
          </a:ln>
        </p:spPr>
        <p:txBody>
          <a:bodyPr wrap="square">
            <a:spAutoFit/>
          </a:bodyPr>
          <a:lstStyle/>
          <a:p>
            <a:pPr indent="0" algn="l">
              <a:spcBef>
                <a:spcPct val="50000"/>
              </a:spcBef>
              <a:buClrTx/>
              <a:buSzTx/>
              <a:buFontTx/>
              <a:buNone/>
            </a:pPr>
            <a:r>
              <a:rPr lang="en-US" altLang="zh-CN" sz="1800" b="1">
                <a:latin typeface="微软雅黑" panose="020B0503020204020204" charset="-122"/>
                <a:ea typeface="微软雅黑" panose="020B0503020204020204" charset="-122"/>
                <a:cs typeface="微软雅黑" panose="020B0503020204020204" charset="-122"/>
              </a:rPr>
              <a:t>On the table their jack-o-lantern no longer had a whole face. </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76823" name="Text Box 23"/>
          <p:cNvSpPr txBox="1"/>
          <p:nvPr>
            <p:custDataLst>
              <p:tags r:id="rId11"/>
            </p:custDataLst>
          </p:nvPr>
        </p:nvSpPr>
        <p:spPr>
          <a:xfrm>
            <a:off x="973455" y="3997325"/>
            <a:ext cx="2013585" cy="460375"/>
          </a:xfrm>
          <a:prstGeom prst="rect">
            <a:avLst/>
          </a:prstGeom>
          <a:noFill/>
          <a:ln w="9525">
            <a:noFill/>
          </a:ln>
          <a:effectLst>
            <a:outerShdw dist="17961" dir="2699999" algn="ctr" rotWithShape="0">
              <a:srgbClr val="003300">
                <a:alpha val="50000"/>
              </a:srgbClr>
            </a:outerShdw>
          </a:effectLst>
        </p:spPr>
        <p:txBody>
          <a:bodyPr wrap="square">
            <a:spAutoFit/>
          </a:bodyPr>
          <a:lstStyle/>
          <a:p>
            <a:pPr algn="ctr">
              <a:spcBef>
                <a:spcPct val="50000"/>
              </a:spcBef>
            </a:pPr>
            <a:r>
              <a:rPr lang="zh-CN" altLang="en-US" sz="2400" b="1">
                <a:solidFill>
                  <a:srgbClr val="FF0000"/>
                </a:solidFill>
                <a:latin typeface="Arial" panose="020B0604020202020204" pitchFamily="34" charset="0"/>
                <a:ea typeface="宋体" panose="02010600030101010101" pitchFamily="2" charset="-122"/>
                <a:sym typeface="+mn-ea"/>
              </a:rPr>
              <a:t>Paragraph</a:t>
            </a:r>
            <a:r>
              <a:rPr lang="en-US" altLang="zh-CN" sz="2400" b="1">
                <a:solidFill>
                  <a:srgbClr val="FF0000"/>
                </a:solidFill>
                <a:latin typeface="Arial" panose="020B0604020202020204" pitchFamily="34" charset="0"/>
                <a:ea typeface="宋体" panose="02010600030101010101" pitchFamily="2" charset="-122"/>
                <a:sym typeface="+mn-ea"/>
              </a:rPr>
              <a:t>2</a:t>
            </a:r>
            <a:endParaRPr lang="en-US" altLang="zh-CN" sz="2400" b="1">
              <a:solidFill>
                <a:srgbClr val="FF0000"/>
              </a:solidFill>
              <a:latin typeface="Arial" panose="020B0604020202020204" pitchFamily="34" charset="0"/>
              <a:ea typeface="宋体" panose="02010600030101010101" pitchFamily="2" charset="-122"/>
              <a:sym typeface="+mn-ea"/>
            </a:endParaRPr>
          </a:p>
        </p:txBody>
      </p:sp>
      <p:sp>
        <p:nvSpPr>
          <p:cNvPr id="3" name="AutoShape 2"/>
          <p:cNvSpPr/>
          <p:nvPr>
            <p:custDataLst>
              <p:tags r:id="rId12"/>
            </p:custDataLst>
          </p:nvPr>
        </p:nvSpPr>
        <p:spPr>
          <a:xfrm>
            <a:off x="2132965" y="1743075"/>
            <a:ext cx="6452235" cy="152463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sp>
        <p:nvSpPr>
          <p:cNvPr id="76809" name="AutoShape 9"/>
          <p:cNvSpPr/>
          <p:nvPr>
            <p:custDataLst>
              <p:tags r:id="rId13"/>
            </p:custDataLst>
          </p:nvPr>
        </p:nvSpPr>
        <p:spPr>
          <a:xfrm>
            <a:off x="2228850" y="1837690"/>
            <a:ext cx="482600" cy="381000"/>
          </a:xfrm>
          <a:prstGeom prst="rightArrow">
            <a:avLst>
              <a:gd name="adj1" fmla="val 50000"/>
              <a:gd name="adj2" fmla="val 52777"/>
            </a:avLst>
          </a:prstGeom>
          <a:solidFill>
            <a:srgbClr val="FFFFFF"/>
          </a:solidFill>
          <a:ln w="9525">
            <a:noFill/>
          </a:ln>
        </p:spPr>
        <p:txBody>
          <a:bodyPr wrap="none" anchor="ctr"/>
          <a:lstStyle/>
          <a:p>
            <a:endParaRPr lang="zh-CN" altLang="en-US">
              <a:latin typeface="Arial" panose="020B0604020202020204" pitchFamily="34" charset="0"/>
            </a:endParaRPr>
          </a:p>
        </p:txBody>
      </p:sp>
      <p:sp>
        <p:nvSpPr>
          <p:cNvPr id="4" name="AutoShape 4"/>
          <p:cNvSpPr/>
          <p:nvPr>
            <p:custDataLst>
              <p:tags r:id="rId14"/>
            </p:custDataLst>
          </p:nvPr>
        </p:nvSpPr>
        <p:spPr>
          <a:xfrm>
            <a:off x="2132965" y="4650740"/>
            <a:ext cx="6445885" cy="1609725"/>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sp>
        <p:nvSpPr>
          <p:cNvPr id="76811" name="AutoShape 11"/>
          <p:cNvSpPr/>
          <p:nvPr>
            <p:custDataLst>
              <p:tags r:id="rId15"/>
            </p:custDataLst>
          </p:nvPr>
        </p:nvSpPr>
        <p:spPr>
          <a:xfrm>
            <a:off x="2277428" y="4856480"/>
            <a:ext cx="482600" cy="381000"/>
          </a:xfrm>
          <a:prstGeom prst="rightArrow">
            <a:avLst>
              <a:gd name="adj1" fmla="val 50000"/>
              <a:gd name="adj2" fmla="val 52777"/>
            </a:avLst>
          </a:prstGeom>
          <a:solidFill>
            <a:srgbClr val="FFFFFF"/>
          </a:solidFill>
          <a:ln w="9525">
            <a:noFill/>
          </a:ln>
        </p:spPr>
        <p:txBody>
          <a:bodyPr wrap="none" anchor="ctr"/>
          <a:lstStyle/>
          <a:p>
            <a:endParaRPr lang="zh-CN" altLang="en-US">
              <a:latin typeface="Arial" panose="020B0604020202020204" pitchFamily="34" charset="0"/>
            </a:endParaRPr>
          </a:p>
        </p:txBody>
      </p:sp>
      <p:sp>
        <p:nvSpPr>
          <p:cNvPr id="6" name="文本框 5"/>
          <p:cNvSpPr txBox="1"/>
          <p:nvPr/>
        </p:nvSpPr>
        <p:spPr>
          <a:xfrm>
            <a:off x="2711450" y="1905635"/>
            <a:ext cx="8689340" cy="1198880"/>
          </a:xfrm>
          <a:prstGeom prst="rect">
            <a:avLst/>
          </a:prstGeom>
          <a:noFill/>
        </p:spPr>
        <p:txBody>
          <a:bodyPr wrap="square" rtlCol="0">
            <a:spAutoFit/>
          </a:bodyPr>
          <a:lstStyle/>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How did </a:t>
            </a:r>
            <a:r>
              <a:rPr lang="en-US" altLang="zh-CN" sz="2400">
                <a:latin typeface="Times New Roman" panose="02020603050405020304" charset="0"/>
                <a:ea typeface="华文宋体" panose="02010600040101010101" charset="-122"/>
                <a:cs typeface="Times New Roman" panose="02020603050405020304" charset="0"/>
                <a:sym typeface="+mn-ea"/>
              </a:rPr>
              <a:t>Romano react to the noise</a:t>
            </a:r>
            <a:r>
              <a:rPr lang="zh-CN" altLang="en-US" sz="2400">
                <a:latin typeface="Times New Roman" panose="02020603050405020304" charset="0"/>
                <a:ea typeface="华文宋体" panose="02010600040101010101" charset="-122"/>
                <a:cs typeface="Times New Roman" panose="02020603050405020304" charset="0"/>
                <a:sym typeface="+mn-ea"/>
              </a:rPr>
              <a:t>?</a:t>
            </a:r>
            <a:r>
              <a:rPr lang="en-US" altLang="zh-CN" sz="2400">
                <a:latin typeface="Times New Roman" panose="02020603050405020304" charset="0"/>
                <a:ea typeface="华文宋体" panose="02010600040101010101" charset="-122"/>
                <a:cs typeface="Times New Roman" panose="02020603050405020304" charset="0"/>
                <a:sym typeface="+mn-ea"/>
              </a:rPr>
              <a:t> (feeling and action</a:t>
            </a:r>
            <a:r>
              <a:rPr lang="zh-CN" altLang="en-US" sz="2400">
                <a:latin typeface="Times New Roman" panose="02020603050405020304" charset="0"/>
                <a:ea typeface="华文宋体" panose="02010600040101010101" charset="-122"/>
                <a:cs typeface="Times New Roman" panose="02020603050405020304" charset="0"/>
                <a:sym typeface="+mn-ea"/>
              </a:rPr>
              <a:t>）</a:t>
            </a:r>
            <a:endParaRPr lang="zh-CN" altLang="en-US" sz="24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en-US" sz="2400">
                <a:latin typeface="Times New Roman" panose="02020603050405020304" charset="0"/>
                <a:ea typeface="华文宋体" panose="02010600040101010101" charset="-122"/>
                <a:cs typeface="Times New Roman" panose="02020603050405020304" charset="0"/>
                <a:sym typeface="+mn-ea"/>
              </a:rPr>
              <a:t>To whom did she turn for help</a:t>
            </a:r>
            <a:r>
              <a:rPr lang="zh-CN" altLang="en-US" sz="2400">
                <a:latin typeface="Times New Roman" panose="02020603050405020304" charset="0"/>
                <a:ea typeface="华文宋体" panose="02010600040101010101" charset="-122"/>
                <a:cs typeface="Times New Roman" panose="02020603050405020304" charset="0"/>
                <a:sym typeface="+mn-ea"/>
              </a:rPr>
              <a:t>?</a:t>
            </a:r>
            <a:r>
              <a:rPr lang="en-US" altLang="zh-CN" sz="2400">
                <a:latin typeface="Times New Roman" panose="02020603050405020304" charset="0"/>
                <a:ea typeface="华文宋体" panose="02010600040101010101" charset="-122"/>
                <a:cs typeface="Times New Roman" panose="02020603050405020304" charset="0"/>
                <a:sym typeface="+mn-ea"/>
              </a:rPr>
              <a:t> Or did she manage it by herself?</a:t>
            </a:r>
            <a:endParaRPr lang="zh-CN" altLang="en-US" sz="24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华文宋体" panose="02010600040101010101" charset="-122"/>
                <a:cs typeface="Times New Roman" panose="02020603050405020304" charset="0"/>
                <a:sym typeface="+mn-ea"/>
              </a:rPr>
              <a:t>What did Mr.Quimby do about Romano’s feeling and the noise</a:t>
            </a:r>
            <a:r>
              <a:rPr lang="zh-CN" altLang="en-US" sz="2400">
                <a:latin typeface="Times New Roman" panose="02020603050405020304" charset="0"/>
                <a:ea typeface="华文宋体" panose="02010600040101010101" charset="-122"/>
                <a:cs typeface="Times New Roman" panose="02020603050405020304" charset="0"/>
                <a:sym typeface="+mn-ea"/>
              </a:rPr>
              <a:t>?</a:t>
            </a:r>
            <a:r>
              <a:rPr lang="en-US" altLang="zh-CN" sz="2400">
                <a:latin typeface="Times New Roman" panose="02020603050405020304" charset="0"/>
                <a:ea typeface="华文宋体" panose="02010600040101010101" charset="-122"/>
                <a:cs typeface="Times New Roman" panose="02020603050405020304" charset="0"/>
                <a:sym typeface="+mn-ea"/>
              </a:rPr>
              <a:t>  </a:t>
            </a:r>
            <a:endParaRPr lang="zh-CN" altLang="en-US" sz="2400">
              <a:latin typeface="Times New Roman" panose="02020603050405020304" charset="0"/>
              <a:ea typeface="华文宋体" panose="02010600040101010101" charset="-122"/>
              <a:cs typeface="Times New Roman" panose="02020603050405020304" charset="0"/>
              <a:sym typeface="+mn-ea"/>
            </a:endParaRPr>
          </a:p>
        </p:txBody>
      </p:sp>
      <p:sp>
        <p:nvSpPr>
          <p:cNvPr id="7" name="文本框 6"/>
          <p:cNvSpPr txBox="1"/>
          <p:nvPr/>
        </p:nvSpPr>
        <p:spPr>
          <a:xfrm>
            <a:off x="2760345" y="4745355"/>
            <a:ext cx="9363710" cy="1568450"/>
          </a:xfrm>
          <a:prstGeom prst="rect">
            <a:avLst/>
          </a:prstGeom>
          <a:noFill/>
        </p:spPr>
        <p:txBody>
          <a:bodyPr wrap="square" rtlCol="0">
            <a:spAutoFit/>
          </a:bodyPr>
          <a:lstStyle/>
          <a:p>
            <a:pPr marL="457200" indent="-457200">
              <a:buFont typeface="Wingdings" panose="05000000000000000000" charset="0"/>
              <a:buChar char="Ø"/>
            </a:pPr>
            <a:r>
              <a:rPr lang="en-US" sz="2400">
                <a:latin typeface="Times New Roman" panose="02020603050405020304" charset="0"/>
                <a:ea typeface="华文宋体" panose="02010600040101010101" charset="-122"/>
                <a:cs typeface="Times New Roman" panose="02020603050405020304" charset="0"/>
                <a:sym typeface="+mn-ea"/>
              </a:rPr>
              <a:t>How did Mr. Quimby react to the broken jack-o-lantern? (feeling+action)</a:t>
            </a:r>
            <a:endParaRPr lang="en-US" sz="24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r>
              <a:rPr lang="en-US" sz="2400">
                <a:latin typeface="Times New Roman" panose="02020603050405020304" charset="0"/>
                <a:ea typeface="华文宋体" panose="02010600040101010101" charset="-122"/>
                <a:cs typeface="Times New Roman" panose="02020603050405020304" charset="0"/>
                <a:sym typeface="+mn-ea"/>
              </a:rPr>
              <a:t>Who was the criminal? And how did he deal with the criminal?</a:t>
            </a:r>
            <a:endParaRPr lang="en-US" sz="24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r>
              <a:rPr lang="en-US" sz="2400">
                <a:latin typeface="Times New Roman" panose="02020603050405020304" charset="0"/>
                <a:ea typeface="华文宋体" panose="02010600040101010101" charset="-122"/>
                <a:cs typeface="Times New Roman" panose="02020603050405020304" charset="0"/>
                <a:sym typeface="+mn-ea"/>
              </a:rPr>
              <a:t>What did he do with the broken lantern?</a:t>
            </a:r>
            <a:endParaRPr lang="en-US" sz="2400">
              <a:latin typeface="Times New Roman" panose="02020603050405020304" charset="0"/>
              <a:ea typeface="华文宋体" panose="0201060004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8"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linds(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linds(horizont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linds(horizontal)">
                                      <p:cBhvr>
                                        <p:cTn id="28" dur="500"/>
                                        <p:tgtEl>
                                          <p:spTgt spid="7">
                                            <p:txEl>
                                              <p:pRg st="2" end="2"/>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2" name="AutoShape 2"/>
          <p:cNvSpPr/>
          <p:nvPr>
            <p:custDataLst>
              <p:tags r:id="rId1"/>
            </p:custDataLst>
          </p:nvPr>
        </p:nvSpPr>
        <p:spPr>
          <a:xfrm>
            <a:off x="3094990" y="932815"/>
            <a:ext cx="5682615" cy="41211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sp>
        <p:nvSpPr>
          <p:cNvPr id="76806" name="Text Box 6"/>
          <p:cNvSpPr txBox="1"/>
          <p:nvPr>
            <p:custDataLst>
              <p:tags r:id="rId2"/>
            </p:custDataLst>
          </p:nvPr>
        </p:nvSpPr>
        <p:spPr>
          <a:xfrm>
            <a:off x="3178175" y="944245"/>
            <a:ext cx="7214870" cy="368300"/>
          </a:xfrm>
          <a:prstGeom prst="rect">
            <a:avLst/>
          </a:prstGeom>
          <a:noFill/>
          <a:ln w="9525">
            <a:noFill/>
          </a:ln>
        </p:spPr>
        <p:txBody>
          <a:bodyPr wrap="square">
            <a:spAutoFit/>
          </a:bodyPr>
          <a:lstStyle/>
          <a:p>
            <a:pPr indent="0">
              <a:spcBef>
                <a:spcPct val="50000"/>
              </a:spcBef>
              <a:buNone/>
            </a:pPr>
            <a:r>
              <a:rPr lang="en-US" altLang="zh-CN" b="1">
                <a:latin typeface="微软雅黑" panose="020B0503020204020204" charset="-122"/>
                <a:ea typeface="微软雅黑" panose="020B0503020204020204" charset="-122"/>
                <a:cs typeface="微软雅黑" panose="020B0503020204020204" charset="-122"/>
              </a:rPr>
              <a:t>In the middle of the night Ramona awoke to a noise. </a:t>
            </a:r>
            <a:endParaRPr lang="en-US" altLang="zh-CN" b="1">
              <a:latin typeface="微软雅黑" panose="020B0503020204020204" charset="-122"/>
              <a:ea typeface="微软雅黑" panose="020B0503020204020204" charset="-122"/>
              <a:cs typeface="微软雅黑" panose="020B0503020204020204" charset="-122"/>
            </a:endParaRPr>
          </a:p>
        </p:txBody>
      </p:sp>
      <p:grpSp>
        <p:nvGrpSpPr>
          <p:cNvPr id="76819" name="组合 76818"/>
          <p:cNvGrpSpPr/>
          <p:nvPr/>
        </p:nvGrpSpPr>
        <p:grpSpPr>
          <a:xfrm>
            <a:off x="521335" y="752475"/>
            <a:ext cx="2295525" cy="751205"/>
            <a:chOff x="0" y="0"/>
            <a:chExt cx="1161" cy="1539"/>
          </a:xfrm>
        </p:grpSpPr>
        <p:sp>
          <p:nvSpPr>
            <p:cNvPr id="76820" name="Oval 20"/>
            <p:cNvSpPr/>
            <p:nvPr>
              <p:custDataLst>
                <p:tags r:id="rId3"/>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lstStyle/>
            <a:p>
              <a:endParaRPr lang="zh-CN" altLang="en-US">
                <a:latin typeface="Arial" panose="020B0604020202020204" pitchFamily="34" charset="0"/>
              </a:endParaRPr>
            </a:p>
          </p:txBody>
        </p:sp>
        <p:sp>
          <p:nvSpPr>
            <p:cNvPr id="76821" name="AutoShape 21"/>
            <p:cNvSpPr/>
            <p:nvPr>
              <p:custDataLst>
                <p:tags r:id="rId4"/>
              </p:custDataLst>
            </p:nvPr>
          </p:nvSpPr>
          <p:spPr>
            <a:xfrm>
              <a:off x="2" y="0"/>
              <a:ext cx="1159" cy="1539"/>
            </a:xfrm>
            <a:prstGeom prst="can">
              <a:avLst>
                <a:gd name="adj" fmla="val 33194"/>
              </a:avLst>
            </a:prstGeom>
            <a:gradFill rotWithShape="1">
              <a:gsLst>
                <a:gs pos="0">
                  <a:srgbClr val="5FACC0">
                    <a:alpha val="50000"/>
                  </a:srgbClr>
                </a:gs>
                <a:gs pos="50000">
                  <a:srgbClr val="0D515A"/>
                </a:gs>
                <a:gs pos="100000">
                  <a:srgbClr val="5FACC0">
                    <a:alpha val="50000"/>
                  </a:srgbClr>
                </a:gs>
              </a:gsLst>
              <a:lin ang="0" scaled="1"/>
            </a:gradFill>
            <a:ln w="9525">
              <a:noFill/>
            </a:ln>
          </p:spPr>
          <p:txBody>
            <a:bodyPr wrap="none" anchor="ctr"/>
            <a:lstStyle/>
            <a:p>
              <a:endParaRPr lang="zh-CN" altLang="en-US">
                <a:latin typeface="Arial" panose="020B0604020202020204" pitchFamily="34" charset="0"/>
              </a:endParaRPr>
            </a:p>
          </p:txBody>
        </p:sp>
      </p:grpSp>
      <p:sp>
        <p:nvSpPr>
          <p:cNvPr id="76822" name="Text Box 22"/>
          <p:cNvSpPr txBox="1"/>
          <p:nvPr>
            <p:custDataLst>
              <p:tags r:id="rId5"/>
            </p:custDataLst>
          </p:nvPr>
        </p:nvSpPr>
        <p:spPr>
          <a:xfrm>
            <a:off x="624205" y="976630"/>
            <a:ext cx="2128838" cy="460375"/>
          </a:xfrm>
          <a:prstGeom prst="rect">
            <a:avLst/>
          </a:prstGeom>
          <a:noFill/>
          <a:ln w="9525">
            <a:noFill/>
          </a:ln>
          <a:effectLst>
            <a:outerShdw dist="17961" dir="2699999" algn="ctr" rotWithShape="0">
              <a:srgbClr val="003300">
                <a:alpha val="50000"/>
              </a:srgbClr>
            </a:outerShdw>
          </a:effectLst>
        </p:spPr>
        <p:txBody>
          <a:bodyPr>
            <a:spAutoFit/>
          </a:bodyPr>
          <a:lstStyle/>
          <a:p>
            <a:pPr algn="ctr">
              <a:spcBef>
                <a:spcPct val="50000"/>
              </a:spcBef>
            </a:pPr>
            <a:r>
              <a:rPr lang="zh-CN" altLang="en-US" sz="2400" b="1">
                <a:solidFill>
                  <a:srgbClr val="FF0000"/>
                </a:solidFill>
                <a:latin typeface="Arial" panose="020B0604020202020204" pitchFamily="34" charset="0"/>
                <a:ea typeface="宋体" panose="02010600030101010101" pitchFamily="2" charset="-122"/>
              </a:rPr>
              <a:t>Paragraph1</a:t>
            </a:r>
            <a:endParaRPr lang="zh-CN" altLang="en-US" sz="2400" b="1">
              <a:solidFill>
                <a:srgbClr val="FF0000"/>
              </a:solidFill>
              <a:latin typeface="Arial" panose="020B0604020202020204" pitchFamily="34" charset="0"/>
              <a:ea typeface="宋体" panose="02010600030101010101" pitchFamily="2" charset="-122"/>
            </a:endParaRPr>
          </a:p>
        </p:txBody>
      </p:sp>
      <p:sp>
        <p:nvSpPr>
          <p:cNvPr id="3" name="AutoShape 2"/>
          <p:cNvSpPr/>
          <p:nvPr>
            <p:custDataLst>
              <p:tags r:id="rId6"/>
            </p:custDataLst>
          </p:nvPr>
        </p:nvSpPr>
        <p:spPr>
          <a:xfrm>
            <a:off x="550545" y="1608455"/>
            <a:ext cx="2262505" cy="2181860"/>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sp>
        <p:nvSpPr>
          <p:cNvPr id="6" name="文本框 5"/>
          <p:cNvSpPr txBox="1"/>
          <p:nvPr/>
        </p:nvSpPr>
        <p:spPr>
          <a:xfrm>
            <a:off x="662305" y="2134870"/>
            <a:ext cx="10314940" cy="1568450"/>
          </a:xfrm>
          <a:prstGeom prst="rect">
            <a:avLst/>
          </a:prstGeom>
          <a:noFill/>
        </p:spPr>
        <p:txBody>
          <a:bodyPr wrap="square" rtlCol="0">
            <a:spAutoFit/>
          </a:bodyPr>
          <a:lstStyle/>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1.</a:t>
            </a:r>
            <a:r>
              <a:rPr sz="2400">
                <a:latin typeface="Times New Roman" panose="02020603050405020304" charset="0"/>
                <a:cs typeface="Times New Roman" panose="02020603050405020304" charset="0"/>
                <a:sym typeface="+mn-ea"/>
              </a:rPr>
              <a:t>She immediately sat up, instinctively wanting to find out the truth. But fear drove her back and </a:t>
            </a:r>
            <a:r>
              <a:rPr lang="en-US" sz="2400">
                <a:latin typeface="Times New Roman" panose="02020603050405020304" charset="0"/>
                <a:cs typeface="Times New Roman" panose="02020603050405020304" charset="0"/>
                <a:sym typeface="+mn-ea"/>
              </a:rPr>
              <a:t>she buri</a:t>
            </a:r>
            <a:r>
              <a:rPr sz="2400">
                <a:latin typeface="Times New Roman" panose="02020603050405020304" charset="0"/>
                <a:cs typeface="Times New Roman" panose="02020603050405020304" charset="0"/>
                <a:sym typeface="+mn-ea"/>
              </a:rPr>
              <a:t>ed her head under the blanket.</a:t>
            </a:r>
            <a:endParaRPr sz="2400">
              <a:latin typeface="Times New Roman" panose="02020603050405020304" charset="0"/>
              <a:cs typeface="Times New Roman" panose="02020603050405020304" charset="0"/>
              <a:sym typeface="+mn-ea"/>
            </a:endParaRPr>
          </a:p>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2. She wanted to call for help, but afraid that doing so might invite more danger, she swallowed hard and buried her whole body under the blanket.</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endParaRPr>
          </a:p>
        </p:txBody>
      </p:sp>
      <p:sp>
        <p:nvSpPr>
          <p:cNvPr id="8" name="文本框 7"/>
          <p:cNvSpPr txBox="1"/>
          <p:nvPr/>
        </p:nvSpPr>
        <p:spPr>
          <a:xfrm>
            <a:off x="624205" y="1608455"/>
            <a:ext cx="10131425" cy="583565"/>
          </a:xfrm>
          <a:prstGeom prst="rect">
            <a:avLst/>
          </a:prstGeom>
          <a:noFill/>
        </p:spPr>
        <p:txBody>
          <a:bodyPr wrap="none" rtlCol="0" anchor="t">
            <a:spAutoFit/>
          </a:bodyPr>
          <a:lstStyle/>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How did Romano react to the noise? (feeling and action）</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9" name="AutoShape 2"/>
          <p:cNvSpPr/>
          <p:nvPr>
            <p:custDataLst>
              <p:tags r:id="rId7"/>
            </p:custDataLst>
          </p:nvPr>
        </p:nvSpPr>
        <p:spPr>
          <a:xfrm>
            <a:off x="550545" y="3910330"/>
            <a:ext cx="2265680" cy="271462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sp>
        <p:nvSpPr>
          <p:cNvPr id="10" name="文本框 9"/>
          <p:cNvSpPr txBox="1"/>
          <p:nvPr/>
        </p:nvSpPr>
        <p:spPr>
          <a:xfrm>
            <a:off x="662305" y="3910330"/>
            <a:ext cx="11141075" cy="583565"/>
          </a:xfrm>
          <a:prstGeom prst="rect">
            <a:avLst/>
          </a:prstGeom>
          <a:noFill/>
        </p:spPr>
        <p:txBody>
          <a:bodyPr wrap="none" rtlCol="0" anchor="t">
            <a:spAutoFit/>
          </a:bodyPr>
          <a:lstStyle/>
          <a:p>
            <a:pPr marL="457200" indent="-457200" algn="l">
              <a:buFont typeface="Wingdings" panose="05000000000000000000" charset="0"/>
              <a:buChar char="Ø"/>
            </a:pPr>
            <a:r>
              <a:rPr sz="3200">
                <a:solidFill>
                  <a:srgbClr val="002060"/>
                </a:solidFill>
                <a:latin typeface="Times New Roman" panose="02020603050405020304" charset="0"/>
                <a:ea typeface="华文宋体" panose="02010600040101010101" charset="-122"/>
                <a:cs typeface="Times New Roman" panose="02020603050405020304" charset="0"/>
                <a:sym typeface="+mn-ea"/>
              </a:rPr>
              <a:t>To whom did she turn for help? Or did she manage it by herself?</a:t>
            </a:r>
            <a:endParaRPr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1" name="文本框 10"/>
          <p:cNvSpPr txBox="1"/>
          <p:nvPr/>
        </p:nvSpPr>
        <p:spPr>
          <a:xfrm>
            <a:off x="662305" y="4493895"/>
            <a:ext cx="10767060" cy="1568450"/>
          </a:xfrm>
          <a:prstGeom prst="rect">
            <a:avLst/>
          </a:prstGeom>
          <a:noFill/>
        </p:spPr>
        <p:txBody>
          <a:bodyPr wrap="square" rtlCol="0" anchor="t">
            <a:spAutoFit/>
          </a:bodyPr>
          <a:lstStyle/>
          <a:p>
            <a:r>
              <a:rPr lang="en-US" sz="2400">
                <a:solidFill>
                  <a:schemeClr val="tx1"/>
                </a:solidFill>
                <a:latin typeface="Times New Roman" panose="02020603050405020304" charset="0"/>
                <a:cs typeface="Times New Roman" panose="02020603050405020304" charset="0"/>
                <a:sym typeface="+mn-ea"/>
              </a:rPr>
              <a:t>1. She jumped out of the bed and went in the direction of the kitchen, but the fear inside pulled her back and the next moment her whole body was under the blanket.</a:t>
            </a:r>
            <a:endParaRPr lang="en-US" sz="2400">
              <a:solidFill>
                <a:schemeClr val="tx1"/>
              </a:solidFill>
              <a:latin typeface="Times New Roman" panose="02020603050405020304" charset="0"/>
              <a:cs typeface="Times New Roman" panose="02020603050405020304" charset="0"/>
              <a:sym typeface="+mn-ea"/>
            </a:endParaRPr>
          </a:p>
          <a:p>
            <a:r>
              <a:rPr lang="en-US" sz="2400">
                <a:solidFill>
                  <a:schemeClr val="tx1"/>
                </a:solidFill>
                <a:latin typeface="Times New Roman" panose="02020603050405020304" charset="0"/>
                <a:cs typeface="Times New Roman" panose="02020603050405020304" charset="0"/>
                <a:sym typeface="+mn-ea"/>
              </a:rPr>
              <a:t>2. </a:t>
            </a:r>
            <a:r>
              <a:rPr sz="2400">
                <a:latin typeface="Times New Roman" panose="02020603050405020304" charset="0"/>
                <a:cs typeface="Times New Roman" panose="02020603050405020304" charset="0"/>
                <a:sym typeface="+mn-ea"/>
              </a:rPr>
              <a:t>Swallowing hard, she called “Dad, Dad!...”, which was eventually answered by Mr. Quimby, who hurried over, gathered Ramona into his arms, comforting gently. </a:t>
            </a:r>
            <a:endParaRPr lang="en-US"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amond(in)">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6" grpId="0"/>
      <p:bldP spid="6" grpId="1"/>
      <p:bldP spid="9" grpId="1"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2" name="AutoShape 2"/>
          <p:cNvSpPr/>
          <p:nvPr>
            <p:custDataLst>
              <p:tags r:id="rId1"/>
            </p:custDataLst>
          </p:nvPr>
        </p:nvSpPr>
        <p:spPr>
          <a:xfrm>
            <a:off x="3058160" y="916305"/>
            <a:ext cx="5682615" cy="41211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sp>
        <p:nvSpPr>
          <p:cNvPr id="76806" name="Text Box 6"/>
          <p:cNvSpPr txBox="1"/>
          <p:nvPr>
            <p:custDataLst>
              <p:tags r:id="rId2"/>
            </p:custDataLst>
          </p:nvPr>
        </p:nvSpPr>
        <p:spPr>
          <a:xfrm>
            <a:off x="3141345" y="927735"/>
            <a:ext cx="7214870" cy="368300"/>
          </a:xfrm>
          <a:prstGeom prst="rect">
            <a:avLst/>
          </a:prstGeom>
          <a:noFill/>
          <a:ln w="9525">
            <a:noFill/>
          </a:ln>
        </p:spPr>
        <p:txBody>
          <a:bodyPr wrap="square">
            <a:spAutoFit/>
          </a:bodyPr>
          <a:lstStyle/>
          <a:p>
            <a:pPr indent="0">
              <a:spcBef>
                <a:spcPct val="50000"/>
              </a:spcBef>
              <a:buNone/>
            </a:pPr>
            <a:r>
              <a:rPr lang="en-US" altLang="zh-CN" b="1">
                <a:latin typeface="微软雅黑" panose="020B0503020204020204" charset="-122"/>
                <a:ea typeface="微软雅黑" panose="020B0503020204020204" charset="-122"/>
                <a:cs typeface="微软雅黑" panose="020B0503020204020204" charset="-122"/>
              </a:rPr>
              <a:t>In the middle of the night Ramona awoke to a noise.</a:t>
            </a:r>
            <a:endParaRPr lang="en-US" altLang="zh-CN" b="1">
              <a:latin typeface="微软雅黑" panose="020B0503020204020204" charset="-122"/>
              <a:ea typeface="微软雅黑" panose="020B0503020204020204" charset="-122"/>
              <a:cs typeface="微软雅黑" panose="020B0503020204020204" charset="-122"/>
            </a:endParaRPr>
          </a:p>
        </p:txBody>
      </p:sp>
      <p:grpSp>
        <p:nvGrpSpPr>
          <p:cNvPr id="76819" name="组合 76818"/>
          <p:cNvGrpSpPr/>
          <p:nvPr/>
        </p:nvGrpSpPr>
        <p:grpSpPr>
          <a:xfrm>
            <a:off x="484505" y="735965"/>
            <a:ext cx="2295525" cy="751205"/>
            <a:chOff x="0" y="0"/>
            <a:chExt cx="1161" cy="1539"/>
          </a:xfrm>
        </p:grpSpPr>
        <p:sp>
          <p:nvSpPr>
            <p:cNvPr id="76820" name="Oval 20"/>
            <p:cNvSpPr/>
            <p:nvPr>
              <p:custDataLst>
                <p:tags r:id="rId3"/>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lstStyle/>
            <a:p>
              <a:endParaRPr lang="zh-CN" altLang="en-US">
                <a:latin typeface="Arial" panose="020B0604020202020204" pitchFamily="34" charset="0"/>
              </a:endParaRPr>
            </a:p>
          </p:txBody>
        </p:sp>
        <p:sp>
          <p:nvSpPr>
            <p:cNvPr id="76821" name="AutoShape 21"/>
            <p:cNvSpPr/>
            <p:nvPr>
              <p:custDataLst>
                <p:tags r:id="rId4"/>
              </p:custDataLst>
            </p:nvPr>
          </p:nvSpPr>
          <p:spPr>
            <a:xfrm>
              <a:off x="2" y="0"/>
              <a:ext cx="1159" cy="1539"/>
            </a:xfrm>
            <a:prstGeom prst="can">
              <a:avLst>
                <a:gd name="adj" fmla="val 33194"/>
              </a:avLst>
            </a:prstGeom>
            <a:gradFill rotWithShape="1">
              <a:gsLst>
                <a:gs pos="0">
                  <a:srgbClr val="5FACC0">
                    <a:alpha val="50000"/>
                  </a:srgbClr>
                </a:gs>
                <a:gs pos="50000">
                  <a:srgbClr val="0D515A"/>
                </a:gs>
                <a:gs pos="100000">
                  <a:srgbClr val="5FACC0">
                    <a:alpha val="50000"/>
                  </a:srgbClr>
                </a:gs>
              </a:gsLst>
              <a:lin ang="0" scaled="1"/>
            </a:gradFill>
            <a:ln w="9525">
              <a:noFill/>
            </a:ln>
          </p:spPr>
          <p:txBody>
            <a:bodyPr wrap="none" anchor="ctr"/>
            <a:lstStyle/>
            <a:p>
              <a:endParaRPr lang="zh-CN" altLang="en-US">
                <a:latin typeface="Arial" panose="020B0604020202020204" pitchFamily="34" charset="0"/>
              </a:endParaRPr>
            </a:p>
          </p:txBody>
        </p:sp>
      </p:grpSp>
      <p:sp>
        <p:nvSpPr>
          <p:cNvPr id="76822" name="Text Box 22"/>
          <p:cNvSpPr txBox="1"/>
          <p:nvPr>
            <p:custDataLst>
              <p:tags r:id="rId5"/>
            </p:custDataLst>
          </p:nvPr>
        </p:nvSpPr>
        <p:spPr>
          <a:xfrm>
            <a:off x="587375" y="960120"/>
            <a:ext cx="2128838" cy="460375"/>
          </a:xfrm>
          <a:prstGeom prst="rect">
            <a:avLst/>
          </a:prstGeom>
          <a:noFill/>
          <a:ln w="9525">
            <a:noFill/>
          </a:ln>
          <a:effectLst>
            <a:outerShdw dist="17961" dir="2699999" algn="ctr" rotWithShape="0">
              <a:srgbClr val="003300">
                <a:alpha val="50000"/>
              </a:srgbClr>
            </a:outerShdw>
          </a:effectLst>
        </p:spPr>
        <p:txBody>
          <a:bodyPr>
            <a:spAutoFit/>
          </a:bodyPr>
          <a:lstStyle/>
          <a:p>
            <a:pPr algn="ctr">
              <a:spcBef>
                <a:spcPct val="50000"/>
              </a:spcBef>
            </a:pPr>
            <a:r>
              <a:rPr lang="zh-CN" altLang="en-US" sz="2400" b="1">
                <a:solidFill>
                  <a:srgbClr val="FF0000"/>
                </a:solidFill>
                <a:latin typeface="Arial" panose="020B0604020202020204" pitchFamily="34" charset="0"/>
                <a:ea typeface="宋体" panose="02010600030101010101" pitchFamily="2" charset="-122"/>
              </a:rPr>
              <a:t>Paragraph1</a:t>
            </a:r>
            <a:endParaRPr lang="zh-CN" altLang="en-US" sz="2400" b="1">
              <a:solidFill>
                <a:srgbClr val="FF0000"/>
              </a:solidFill>
              <a:latin typeface="Arial" panose="020B0604020202020204" pitchFamily="34" charset="0"/>
              <a:ea typeface="宋体" panose="02010600030101010101" pitchFamily="2" charset="-122"/>
            </a:endParaRPr>
          </a:p>
        </p:txBody>
      </p:sp>
      <p:sp>
        <p:nvSpPr>
          <p:cNvPr id="3" name="AutoShape 2"/>
          <p:cNvSpPr/>
          <p:nvPr>
            <p:custDataLst>
              <p:tags r:id="rId6"/>
            </p:custDataLst>
          </p:nvPr>
        </p:nvSpPr>
        <p:spPr>
          <a:xfrm>
            <a:off x="513715" y="1520825"/>
            <a:ext cx="2262505" cy="1878330"/>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sp>
        <p:nvSpPr>
          <p:cNvPr id="6" name="文本框 5"/>
          <p:cNvSpPr txBox="1"/>
          <p:nvPr/>
        </p:nvSpPr>
        <p:spPr>
          <a:xfrm>
            <a:off x="614045" y="1918970"/>
            <a:ext cx="10937875" cy="1568450"/>
          </a:xfrm>
          <a:prstGeom prst="rect">
            <a:avLst/>
          </a:prstGeom>
          <a:noFill/>
        </p:spPr>
        <p:txBody>
          <a:bodyPr wrap="square" rtlCol="0">
            <a:spAutoFit/>
          </a:bodyPr>
          <a:lstStyle/>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1. Hearing Romano’s call, Mr.Quimby rushed over, gathered her into his arms and comforted her until she calmed down.</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endParaRPr>
          </a:p>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2. Curiously and cautiously, he headed for the kitchen, trying to figure out what on earth had happened.</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endParaRPr>
          </a:p>
        </p:txBody>
      </p:sp>
      <p:sp>
        <p:nvSpPr>
          <p:cNvPr id="8" name="文本框 7"/>
          <p:cNvSpPr txBox="1"/>
          <p:nvPr/>
        </p:nvSpPr>
        <p:spPr>
          <a:xfrm>
            <a:off x="523240" y="1482090"/>
            <a:ext cx="11294745" cy="583565"/>
          </a:xfrm>
          <a:prstGeom prst="rect">
            <a:avLst/>
          </a:prstGeom>
          <a:noFill/>
        </p:spPr>
        <p:txBody>
          <a:bodyPr wrap="none" rtlCol="0" anchor="t">
            <a:spAutoFit/>
          </a:bodyPr>
          <a:lstStyle/>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What did Mr.Quimby do about Romano</a:t>
            </a:r>
            <a:r>
              <a:rPr lang="en-US" altLang="zh-CN" sz="3200">
                <a:solidFill>
                  <a:srgbClr val="002060"/>
                </a:solidFill>
                <a:latin typeface="Times New Roman" panose="02020603050405020304" charset="0"/>
                <a:ea typeface="华文宋体" panose="02010600040101010101" charset="-122"/>
                <a:cs typeface="Times New Roman" panose="02020603050405020304" charset="0"/>
                <a:sym typeface="+mn-ea"/>
              </a:rPr>
              <a:t>’</a:t>
            </a: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s feeling and the noise?  </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76804" name="AutoShape 4"/>
          <p:cNvSpPr/>
          <p:nvPr>
            <p:custDataLst>
              <p:tags r:id="rId7"/>
            </p:custDataLst>
          </p:nvPr>
        </p:nvSpPr>
        <p:spPr>
          <a:xfrm>
            <a:off x="3058160" y="3689350"/>
            <a:ext cx="5676265" cy="44323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grpSp>
        <p:nvGrpSpPr>
          <p:cNvPr id="76813" name="组合 76812"/>
          <p:cNvGrpSpPr/>
          <p:nvPr/>
        </p:nvGrpSpPr>
        <p:grpSpPr>
          <a:xfrm>
            <a:off x="519430" y="3417570"/>
            <a:ext cx="2295525" cy="871855"/>
            <a:chOff x="0" y="0"/>
            <a:chExt cx="1161" cy="1539"/>
          </a:xfrm>
        </p:grpSpPr>
        <p:sp>
          <p:nvSpPr>
            <p:cNvPr id="76814" name="Oval 14"/>
            <p:cNvSpPr/>
            <p:nvPr>
              <p:custDataLst>
                <p:tags r:id="rId8"/>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lstStyle/>
            <a:p>
              <a:endParaRPr lang="zh-CN" altLang="en-US">
                <a:latin typeface="Arial" panose="020B0604020202020204" pitchFamily="34" charset="0"/>
              </a:endParaRPr>
            </a:p>
          </p:txBody>
        </p:sp>
        <p:sp>
          <p:nvSpPr>
            <p:cNvPr id="76815" name="AutoShape 15"/>
            <p:cNvSpPr/>
            <p:nvPr>
              <p:custDataLst>
                <p:tags r:id="rId9"/>
              </p:custDataLst>
            </p:nvPr>
          </p:nvSpPr>
          <p:spPr>
            <a:xfrm>
              <a:off x="2" y="0"/>
              <a:ext cx="1159" cy="1539"/>
            </a:xfrm>
            <a:prstGeom prst="can">
              <a:avLst>
                <a:gd name="adj" fmla="val 33194"/>
              </a:avLst>
            </a:prstGeom>
            <a:gradFill rotWithShape="1">
              <a:gsLst>
                <a:gs pos="0">
                  <a:srgbClr val="358CC1">
                    <a:alpha val="50000"/>
                  </a:srgbClr>
                </a:gs>
                <a:gs pos="50000">
                  <a:srgbClr val="2E3167"/>
                </a:gs>
                <a:gs pos="100000">
                  <a:srgbClr val="358CC1">
                    <a:alpha val="50000"/>
                  </a:srgbClr>
                </a:gs>
              </a:gsLst>
              <a:lin ang="0" scaled="1"/>
            </a:gradFill>
            <a:ln w="9525">
              <a:noFill/>
            </a:ln>
          </p:spPr>
          <p:txBody>
            <a:bodyPr wrap="none" anchor="ctr"/>
            <a:lstStyle/>
            <a:p>
              <a:endParaRPr lang="zh-CN" altLang="en-US">
                <a:latin typeface="Arial" panose="020B0604020202020204" pitchFamily="34" charset="0"/>
              </a:endParaRPr>
            </a:p>
          </p:txBody>
        </p:sp>
      </p:grpSp>
      <p:sp>
        <p:nvSpPr>
          <p:cNvPr id="2" name="Text Box 7"/>
          <p:cNvSpPr txBox="1"/>
          <p:nvPr>
            <p:custDataLst>
              <p:tags r:id="rId10"/>
            </p:custDataLst>
          </p:nvPr>
        </p:nvSpPr>
        <p:spPr>
          <a:xfrm>
            <a:off x="3212465" y="3726815"/>
            <a:ext cx="7526020" cy="368300"/>
          </a:xfrm>
          <a:prstGeom prst="rect">
            <a:avLst/>
          </a:prstGeom>
          <a:noFill/>
          <a:ln w="9525">
            <a:noFill/>
          </a:ln>
        </p:spPr>
        <p:txBody>
          <a:bodyPr wrap="square">
            <a:spAutoFit/>
          </a:bodyPr>
          <a:lstStyle/>
          <a:p>
            <a:pPr indent="0" algn="l">
              <a:spcBef>
                <a:spcPct val="50000"/>
              </a:spcBef>
              <a:buClrTx/>
              <a:buSzTx/>
              <a:buFontTx/>
              <a:buNone/>
            </a:pPr>
            <a:r>
              <a:rPr lang="en-US" altLang="zh-CN" sz="1800" b="1">
                <a:latin typeface="微软雅黑" panose="020B0503020204020204" charset="-122"/>
                <a:ea typeface="微软雅黑" panose="020B0503020204020204" charset="-122"/>
                <a:cs typeface="微软雅黑" panose="020B0503020204020204" charset="-122"/>
              </a:rPr>
              <a:t>On the table their jack-o-lantern no longer had a whole face.  </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76823" name="Text Box 23"/>
          <p:cNvSpPr txBox="1"/>
          <p:nvPr>
            <p:custDataLst>
              <p:tags r:id="rId11"/>
            </p:custDataLst>
          </p:nvPr>
        </p:nvSpPr>
        <p:spPr>
          <a:xfrm>
            <a:off x="587375" y="3759200"/>
            <a:ext cx="2013585" cy="460375"/>
          </a:xfrm>
          <a:prstGeom prst="rect">
            <a:avLst/>
          </a:prstGeom>
          <a:noFill/>
          <a:ln w="9525">
            <a:noFill/>
          </a:ln>
          <a:effectLst>
            <a:outerShdw dist="17961" dir="2699999" algn="ctr" rotWithShape="0">
              <a:srgbClr val="003300">
                <a:alpha val="50000"/>
              </a:srgbClr>
            </a:outerShdw>
          </a:effectLst>
        </p:spPr>
        <p:txBody>
          <a:bodyPr wrap="square">
            <a:spAutoFit/>
          </a:bodyPr>
          <a:lstStyle/>
          <a:p>
            <a:pPr algn="ctr">
              <a:spcBef>
                <a:spcPct val="50000"/>
              </a:spcBef>
            </a:pPr>
            <a:r>
              <a:rPr lang="zh-CN" altLang="en-US" sz="2400" b="1">
                <a:solidFill>
                  <a:srgbClr val="FF0000"/>
                </a:solidFill>
                <a:latin typeface="Arial" panose="020B0604020202020204" pitchFamily="34" charset="0"/>
                <a:ea typeface="宋体" panose="02010600030101010101" pitchFamily="2" charset="-122"/>
                <a:sym typeface="+mn-ea"/>
              </a:rPr>
              <a:t>Paragraph</a:t>
            </a:r>
            <a:r>
              <a:rPr lang="en-US" altLang="zh-CN" sz="2400" b="1">
                <a:solidFill>
                  <a:srgbClr val="FF0000"/>
                </a:solidFill>
                <a:latin typeface="Arial" panose="020B0604020202020204" pitchFamily="34" charset="0"/>
                <a:ea typeface="宋体" panose="02010600030101010101" pitchFamily="2" charset="-122"/>
                <a:sym typeface="+mn-ea"/>
              </a:rPr>
              <a:t>2</a:t>
            </a:r>
            <a:endParaRPr lang="en-US" altLang="zh-CN" sz="2400" b="1">
              <a:solidFill>
                <a:srgbClr val="FF0000"/>
              </a:solidFill>
              <a:latin typeface="Arial" panose="020B0604020202020204" pitchFamily="34" charset="0"/>
              <a:ea typeface="宋体" panose="02010600030101010101" pitchFamily="2" charset="-122"/>
              <a:sym typeface="+mn-ea"/>
            </a:endParaRPr>
          </a:p>
        </p:txBody>
      </p:sp>
      <p:sp>
        <p:nvSpPr>
          <p:cNvPr id="4" name="AutoShape 4"/>
          <p:cNvSpPr/>
          <p:nvPr>
            <p:custDataLst>
              <p:tags r:id="rId12"/>
            </p:custDataLst>
          </p:nvPr>
        </p:nvSpPr>
        <p:spPr>
          <a:xfrm>
            <a:off x="513715" y="4381500"/>
            <a:ext cx="2301240" cy="218821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sp>
        <p:nvSpPr>
          <p:cNvPr id="7" name="文本框 6"/>
          <p:cNvSpPr txBox="1"/>
          <p:nvPr/>
        </p:nvSpPr>
        <p:spPr>
          <a:xfrm>
            <a:off x="702310" y="4381500"/>
            <a:ext cx="9961245" cy="583565"/>
          </a:xfrm>
          <a:prstGeom prst="rect">
            <a:avLst/>
          </a:prstGeom>
          <a:noFill/>
        </p:spPr>
        <p:txBody>
          <a:bodyPr wrap="none" rtlCol="0" anchor="t">
            <a:spAutoFit/>
          </a:bodyPr>
          <a:lstStyle/>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How did Mr. Quimby react to the broken jack-o-lantern? </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2" name="文本框 11"/>
          <p:cNvSpPr txBox="1"/>
          <p:nvPr/>
        </p:nvSpPr>
        <p:spPr>
          <a:xfrm>
            <a:off x="579755" y="5001260"/>
            <a:ext cx="11565255" cy="1568450"/>
          </a:xfrm>
          <a:prstGeom prst="rect">
            <a:avLst/>
          </a:prstGeom>
          <a:noFill/>
        </p:spPr>
        <p:txBody>
          <a:bodyPr wrap="square" rtlCol="0" anchor="t">
            <a:spAutoFit/>
          </a:bodyPr>
          <a:lstStyle/>
          <a:p>
            <a:r>
              <a:rPr lang="en-US" altLang="zh-CN" sz="2400">
                <a:solidFill>
                  <a:schemeClr val="tx1"/>
                </a:solidFill>
                <a:latin typeface="Times New Roman" panose="02020603050405020304" charset="0"/>
                <a:cs typeface="Times New Roman" panose="02020603050405020304" charset="0"/>
                <a:sym typeface="+mn-ea"/>
              </a:rPr>
              <a:t>1. He couldn’t believe his eyes. Angrily, he looked around, trying to figure out who the criminal was.</a:t>
            </a:r>
            <a:endParaRPr lang="en-US" altLang="zh-CN"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2.Seeing his work of art ending this way, he was so annoyed that he clenched his teeth angrily.</a:t>
            </a:r>
            <a:endParaRPr lang="en-US" altLang="zh-CN"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6" grpId="0"/>
      <p:bldP spid="6" grpId="1"/>
      <p:bldP spid="4" grpId="1" animBg="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4" name="AutoShape 4"/>
          <p:cNvSpPr/>
          <p:nvPr>
            <p:custDataLst>
              <p:tags r:id="rId1"/>
            </p:custDataLst>
          </p:nvPr>
        </p:nvSpPr>
        <p:spPr>
          <a:xfrm>
            <a:off x="2994660" y="1022350"/>
            <a:ext cx="5676265" cy="44323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grpSp>
        <p:nvGrpSpPr>
          <p:cNvPr id="76813" name="组合 76812"/>
          <p:cNvGrpSpPr/>
          <p:nvPr/>
        </p:nvGrpSpPr>
        <p:grpSpPr>
          <a:xfrm>
            <a:off x="455930" y="750570"/>
            <a:ext cx="2295525" cy="871855"/>
            <a:chOff x="0" y="0"/>
            <a:chExt cx="1161" cy="1539"/>
          </a:xfrm>
        </p:grpSpPr>
        <p:sp>
          <p:nvSpPr>
            <p:cNvPr id="76814" name="Oval 14"/>
            <p:cNvSpPr/>
            <p:nvPr>
              <p:custDataLst>
                <p:tags r:id="rId2"/>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lstStyle/>
            <a:p>
              <a:endParaRPr lang="zh-CN" altLang="en-US">
                <a:latin typeface="Arial" panose="020B0604020202020204" pitchFamily="34" charset="0"/>
              </a:endParaRPr>
            </a:p>
          </p:txBody>
        </p:sp>
        <p:sp>
          <p:nvSpPr>
            <p:cNvPr id="76815" name="AutoShape 15"/>
            <p:cNvSpPr/>
            <p:nvPr>
              <p:custDataLst>
                <p:tags r:id="rId3"/>
              </p:custDataLst>
            </p:nvPr>
          </p:nvSpPr>
          <p:spPr>
            <a:xfrm>
              <a:off x="2" y="0"/>
              <a:ext cx="1159" cy="1539"/>
            </a:xfrm>
            <a:prstGeom prst="can">
              <a:avLst>
                <a:gd name="adj" fmla="val 33194"/>
              </a:avLst>
            </a:prstGeom>
            <a:gradFill rotWithShape="1">
              <a:gsLst>
                <a:gs pos="0">
                  <a:srgbClr val="358CC1">
                    <a:alpha val="50000"/>
                  </a:srgbClr>
                </a:gs>
                <a:gs pos="50000">
                  <a:srgbClr val="2E3167"/>
                </a:gs>
                <a:gs pos="100000">
                  <a:srgbClr val="358CC1">
                    <a:alpha val="50000"/>
                  </a:srgbClr>
                </a:gs>
              </a:gsLst>
              <a:lin ang="0" scaled="1"/>
            </a:gradFill>
            <a:ln w="9525">
              <a:noFill/>
            </a:ln>
          </p:spPr>
          <p:txBody>
            <a:bodyPr wrap="none" anchor="ctr"/>
            <a:lstStyle/>
            <a:p>
              <a:endParaRPr lang="zh-CN" altLang="en-US">
                <a:latin typeface="Arial" panose="020B0604020202020204" pitchFamily="34" charset="0"/>
              </a:endParaRPr>
            </a:p>
          </p:txBody>
        </p:sp>
      </p:grpSp>
      <p:sp>
        <p:nvSpPr>
          <p:cNvPr id="2" name="Text Box 7"/>
          <p:cNvSpPr txBox="1"/>
          <p:nvPr>
            <p:custDataLst>
              <p:tags r:id="rId4"/>
            </p:custDataLst>
          </p:nvPr>
        </p:nvSpPr>
        <p:spPr>
          <a:xfrm>
            <a:off x="3148965" y="1059815"/>
            <a:ext cx="7526020" cy="368300"/>
          </a:xfrm>
          <a:prstGeom prst="rect">
            <a:avLst/>
          </a:prstGeom>
          <a:noFill/>
          <a:ln w="9525">
            <a:noFill/>
          </a:ln>
        </p:spPr>
        <p:txBody>
          <a:bodyPr wrap="square">
            <a:spAutoFit/>
          </a:bodyPr>
          <a:lstStyle/>
          <a:p>
            <a:pPr indent="0" algn="l">
              <a:spcBef>
                <a:spcPct val="50000"/>
              </a:spcBef>
              <a:buClrTx/>
              <a:buSzTx/>
              <a:buFontTx/>
              <a:buNone/>
            </a:pPr>
            <a:r>
              <a:rPr lang="en-US" altLang="zh-CN" sz="1800" b="1">
                <a:latin typeface="微软雅黑" panose="020B0503020204020204" charset="-122"/>
                <a:ea typeface="微软雅黑" panose="020B0503020204020204" charset="-122"/>
                <a:cs typeface="微软雅黑" panose="020B0503020204020204" charset="-122"/>
              </a:rPr>
              <a:t>On the table their jack-o-lantern no longer had a whole face.  </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76823" name="Text Box 23"/>
          <p:cNvSpPr txBox="1"/>
          <p:nvPr>
            <p:custDataLst>
              <p:tags r:id="rId5"/>
            </p:custDataLst>
          </p:nvPr>
        </p:nvSpPr>
        <p:spPr>
          <a:xfrm>
            <a:off x="523875" y="1092200"/>
            <a:ext cx="2013585" cy="460375"/>
          </a:xfrm>
          <a:prstGeom prst="rect">
            <a:avLst/>
          </a:prstGeom>
          <a:noFill/>
          <a:ln w="9525">
            <a:noFill/>
          </a:ln>
          <a:effectLst>
            <a:outerShdw dist="17961" dir="2699999" algn="ctr" rotWithShape="0">
              <a:srgbClr val="003300">
                <a:alpha val="50000"/>
              </a:srgbClr>
            </a:outerShdw>
          </a:effectLst>
        </p:spPr>
        <p:txBody>
          <a:bodyPr wrap="square">
            <a:spAutoFit/>
          </a:bodyPr>
          <a:lstStyle/>
          <a:p>
            <a:pPr algn="ctr">
              <a:spcBef>
                <a:spcPct val="50000"/>
              </a:spcBef>
            </a:pPr>
            <a:r>
              <a:rPr lang="zh-CN" altLang="en-US" sz="2400" b="1">
                <a:solidFill>
                  <a:srgbClr val="FF0000"/>
                </a:solidFill>
                <a:latin typeface="Arial" panose="020B0604020202020204" pitchFamily="34" charset="0"/>
                <a:ea typeface="宋体" panose="02010600030101010101" pitchFamily="2" charset="-122"/>
                <a:sym typeface="+mn-ea"/>
              </a:rPr>
              <a:t>Paragraph</a:t>
            </a:r>
            <a:r>
              <a:rPr lang="en-US" altLang="zh-CN" sz="2400" b="1">
                <a:solidFill>
                  <a:srgbClr val="FF0000"/>
                </a:solidFill>
                <a:latin typeface="Arial" panose="020B0604020202020204" pitchFamily="34" charset="0"/>
                <a:ea typeface="宋体" panose="02010600030101010101" pitchFamily="2" charset="-122"/>
                <a:sym typeface="+mn-ea"/>
              </a:rPr>
              <a:t>2</a:t>
            </a:r>
            <a:endParaRPr lang="en-US" altLang="zh-CN" sz="2400" b="1">
              <a:solidFill>
                <a:srgbClr val="FF0000"/>
              </a:solidFill>
              <a:latin typeface="Arial" panose="020B0604020202020204" pitchFamily="34" charset="0"/>
              <a:ea typeface="宋体" panose="02010600030101010101" pitchFamily="2" charset="-122"/>
              <a:sym typeface="+mn-ea"/>
            </a:endParaRPr>
          </a:p>
        </p:txBody>
      </p:sp>
      <p:sp>
        <p:nvSpPr>
          <p:cNvPr id="4" name="AutoShape 4"/>
          <p:cNvSpPr/>
          <p:nvPr>
            <p:custDataLst>
              <p:tags r:id="rId6"/>
            </p:custDataLst>
          </p:nvPr>
        </p:nvSpPr>
        <p:spPr>
          <a:xfrm>
            <a:off x="450215" y="1714500"/>
            <a:ext cx="2301240" cy="2426335"/>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sp>
        <p:nvSpPr>
          <p:cNvPr id="7" name="文本框 6"/>
          <p:cNvSpPr txBox="1"/>
          <p:nvPr/>
        </p:nvSpPr>
        <p:spPr>
          <a:xfrm>
            <a:off x="638810" y="1714500"/>
            <a:ext cx="4499610" cy="583565"/>
          </a:xfrm>
          <a:prstGeom prst="rect">
            <a:avLst/>
          </a:prstGeom>
          <a:noFill/>
        </p:spPr>
        <p:txBody>
          <a:bodyPr wrap="none" rtlCol="0" anchor="t">
            <a:spAutoFit/>
          </a:bodyPr>
          <a:lstStyle/>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Who was the criminal? </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2" name="文本框 11"/>
          <p:cNvSpPr txBox="1"/>
          <p:nvPr/>
        </p:nvSpPr>
        <p:spPr>
          <a:xfrm>
            <a:off x="579120" y="2284095"/>
            <a:ext cx="11565255" cy="1568450"/>
          </a:xfrm>
          <a:prstGeom prst="rect">
            <a:avLst/>
          </a:prstGeom>
          <a:noFill/>
        </p:spPr>
        <p:txBody>
          <a:bodyPr wrap="square" rtlCol="0" anchor="t">
            <a:spAutoFit/>
          </a:bodyPr>
          <a:lstStyle/>
          <a:p>
            <a:r>
              <a:rPr lang="en-US" sz="2400">
                <a:solidFill>
                  <a:schemeClr val="tx1"/>
                </a:solidFill>
                <a:latin typeface="Times New Roman" panose="02020603050405020304" charset="0"/>
                <a:cs typeface="Times New Roman" panose="02020603050405020304" charset="0"/>
                <a:sym typeface="+mn-ea"/>
              </a:rPr>
              <a:t>1.</a:t>
            </a:r>
            <a:r>
              <a:rPr sz="2400">
                <a:latin typeface="Times New Roman" panose="02020603050405020304" charset="0"/>
                <a:cs typeface="Times New Roman" panose="02020603050405020304" charset="0"/>
                <a:sym typeface="+mn-ea"/>
              </a:rPr>
              <a:t>After several attempts, into his sight came the pet cat under the kitchen table, who seemed to be enjoying the pumpkin.</a:t>
            </a:r>
            <a:endParaRPr sz="2400">
              <a:latin typeface="Times New Roman" panose="02020603050405020304" charset="0"/>
              <a:cs typeface="Times New Roman" panose="02020603050405020304" charset="0"/>
              <a:sym typeface="+mn-ea"/>
            </a:endParaRPr>
          </a:p>
          <a:p>
            <a:r>
              <a:rPr lang="en-US" sz="2400">
                <a:solidFill>
                  <a:schemeClr val="tx1"/>
                </a:solidFill>
                <a:latin typeface="Times New Roman" panose="02020603050405020304" charset="0"/>
                <a:cs typeface="Times New Roman" panose="02020603050405020304" charset="0"/>
                <a:sym typeface="+mn-ea"/>
              </a:rPr>
              <a:t>2. There under the kitchen table, Picky-picky was eating the pumpkin pieces, obviously from the lantern, as if having  gone without for for days.</a:t>
            </a:r>
            <a:endParaRPr lang="en-US" sz="2400">
              <a:solidFill>
                <a:schemeClr val="tx1"/>
              </a:solidFill>
              <a:latin typeface="Times New Roman" panose="02020603050405020304" charset="0"/>
              <a:cs typeface="Times New Roman" panose="02020603050405020304" charset="0"/>
              <a:sym typeface="+mn-ea"/>
            </a:endParaRPr>
          </a:p>
        </p:txBody>
      </p:sp>
      <p:sp>
        <p:nvSpPr>
          <p:cNvPr id="9" name="AutoShape 4"/>
          <p:cNvSpPr/>
          <p:nvPr>
            <p:custDataLst>
              <p:tags r:id="rId7"/>
            </p:custDataLst>
          </p:nvPr>
        </p:nvSpPr>
        <p:spPr>
          <a:xfrm>
            <a:off x="523875" y="4262120"/>
            <a:ext cx="2301240" cy="2444115"/>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lstStyle/>
          <a:p>
            <a:endParaRPr lang="zh-CN" altLang="en-US">
              <a:latin typeface="Arial" panose="020B0604020202020204" pitchFamily="34" charset="0"/>
            </a:endParaRPr>
          </a:p>
        </p:txBody>
      </p:sp>
      <p:sp>
        <p:nvSpPr>
          <p:cNvPr id="10" name="文本框 9"/>
          <p:cNvSpPr txBox="1"/>
          <p:nvPr/>
        </p:nvSpPr>
        <p:spPr>
          <a:xfrm>
            <a:off x="662305" y="4262120"/>
            <a:ext cx="10639425" cy="608965"/>
          </a:xfrm>
          <a:prstGeom prst="rect">
            <a:avLst/>
          </a:prstGeom>
          <a:noFill/>
        </p:spPr>
        <p:txBody>
          <a:bodyPr wrap="none" rtlCol="0" anchor="t">
            <a:spAutoFit/>
          </a:bodyPr>
          <a:lstStyle/>
          <a:p>
            <a:pPr marL="457200" indent="-457200" algn="l">
              <a:lnSpc>
                <a:spcPts val="4040"/>
              </a:lnSpc>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What did he do with the  the criminal</a:t>
            </a:r>
            <a:r>
              <a:rPr lang="en-US" altLang="zh-CN" sz="3200">
                <a:solidFill>
                  <a:srgbClr val="002060"/>
                </a:solidFill>
                <a:latin typeface="Times New Roman" panose="02020603050405020304" charset="0"/>
                <a:ea typeface="华文宋体" panose="02010600040101010101" charset="-122"/>
                <a:cs typeface="Times New Roman" panose="02020603050405020304" charset="0"/>
                <a:sym typeface="+mn-ea"/>
              </a:rPr>
              <a:t> and the </a:t>
            </a: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broken lantern?</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1" name="文本框 10"/>
          <p:cNvSpPr txBox="1"/>
          <p:nvPr/>
        </p:nvSpPr>
        <p:spPr>
          <a:xfrm>
            <a:off x="652780" y="4761230"/>
            <a:ext cx="11417935" cy="1568450"/>
          </a:xfrm>
          <a:prstGeom prst="rect">
            <a:avLst/>
          </a:prstGeom>
          <a:noFill/>
        </p:spPr>
        <p:txBody>
          <a:bodyPr wrap="square" rtlCol="0" anchor="t">
            <a:spAutoFit/>
          </a:bodyPr>
          <a:lstStyle/>
          <a:p>
            <a:r>
              <a:rPr lang="en-US" altLang="zh-CN" sz="2400">
                <a:solidFill>
                  <a:schemeClr val="tx1"/>
                </a:solidFill>
                <a:latin typeface="Times New Roman" panose="02020603050405020304" charset="0"/>
                <a:cs typeface="Times New Roman" panose="02020603050405020304" charset="0"/>
                <a:sym typeface="+mn-ea"/>
              </a:rPr>
              <a:t>1.</a:t>
            </a:r>
            <a:r>
              <a:rPr sz="2400">
                <a:latin typeface="Times New Roman" panose="02020603050405020304" charset="0"/>
                <a:cs typeface="Times New Roman" panose="02020603050405020304" charset="0"/>
                <a:sym typeface="+mn-ea"/>
              </a:rPr>
              <a:t>Ramona suddenly remembered that she had forgotten to feed the cat.</a:t>
            </a:r>
            <a:r>
              <a:rPr lang="en-US" sz="2400">
                <a:latin typeface="Times New Roman" panose="02020603050405020304" charset="0"/>
                <a:cs typeface="Times New Roman" panose="02020603050405020304" charset="0"/>
                <a:sym typeface="+mn-ea"/>
              </a:rPr>
              <a:t> She</a:t>
            </a:r>
            <a:r>
              <a:rPr sz="2400">
                <a:latin typeface="Times New Roman" panose="02020603050405020304" charset="0"/>
                <a:cs typeface="Times New Roman" panose="02020603050405020304" charset="0"/>
                <a:sym typeface="+mn-ea"/>
              </a:rPr>
              <a:t> immediately scooped the cat up and decided to treat her to something nice</a:t>
            </a:r>
            <a:r>
              <a:rPr lang="en-US" sz="2400">
                <a:latin typeface="Times New Roman" panose="02020603050405020304" charset="0"/>
                <a:cs typeface="Times New Roman" panose="02020603050405020304" charset="0"/>
                <a:sym typeface="+mn-ea"/>
              </a:rPr>
              <a:t>.</a:t>
            </a:r>
            <a:endParaRPr lang="en-US" sz="2400">
              <a:latin typeface="Times New Roman" panose="02020603050405020304" charset="0"/>
              <a:cs typeface="Times New Roman" panose="02020603050405020304" charset="0"/>
              <a:sym typeface="+mn-ea"/>
            </a:endParaRPr>
          </a:p>
          <a:p>
            <a:r>
              <a:rPr lang="en-US" sz="2400">
                <a:solidFill>
                  <a:schemeClr val="tx1"/>
                </a:solidFill>
                <a:latin typeface="Times New Roman" panose="02020603050405020304" charset="0"/>
                <a:cs typeface="Times New Roman" panose="02020603050405020304" charset="0"/>
                <a:sym typeface="+mn-ea"/>
              </a:rPr>
              <a:t>2. As for the lantern, Mr. Quimby knew he would have to find a new pumpkin to carve a new one. After all, a Halloween without a jack-o-lantern couldn’t be  called Halloween!</a:t>
            </a:r>
            <a:endParaRPr lang="en-US"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2" grpId="0"/>
      <p:bldP spid="12" grpId="1"/>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descr="7b0a202020202262756c6c6574223a20227b5c2263617465676f727949645c223a31303031322c5c2274656d706c61746549645c223a32303233313239357d220a7d0a"/>
          <p:cNvSpPr txBox="1"/>
          <p:nvPr/>
        </p:nvSpPr>
        <p:spPr>
          <a:xfrm>
            <a:off x="607695" y="1019810"/>
            <a:ext cx="11221720" cy="50158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lvl="0" indent="-457200" defTabSz="914400">
              <a:buFont typeface="Wingdings" panose="05000000000000000000" charset="0"/>
              <a:buChar char="Ø"/>
            </a:pPr>
            <a:r>
              <a:rPr sz="3200">
                <a:latin typeface="Times New Roman" panose="02020603050405020304" charset="0"/>
                <a:cs typeface="Times New Roman" panose="02020603050405020304" charset="0"/>
                <a:sym typeface="+mn-ea"/>
              </a:rPr>
              <a:t>A ripple/wave of fear ran/surged through him/his body.   </a:t>
            </a:r>
            <a:endParaRPr sz="3200">
              <a:latin typeface="Times New Roman" panose="02020603050405020304" charset="0"/>
              <a:cs typeface="Times New Roman" panose="02020603050405020304" charset="0"/>
              <a:sym typeface="+mn-ea"/>
            </a:endParaRPr>
          </a:p>
          <a:p>
            <a:pPr marL="457200" lvl="0" indent="-457200" defTabSz="914400">
              <a:buFont typeface="Wingdings" panose="05000000000000000000" charset="0"/>
              <a:buChar char="Ø"/>
            </a:pPr>
            <a:r>
              <a:rPr sz="3200">
                <a:latin typeface="Times New Roman" panose="02020603050405020304" charset="0"/>
                <a:cs typeface="Times New Roman" panose="02020603050405020304" charset="0"/>
                <a:sym typeface="+mn-ea"/>
              </a:rPr>
              <a:t>A flood of fear welled up in him.</a:t>
            </a:r>
            <a:endParaRPr sz="3200">
              <a:latin typeface="Times New Roman" panose="02020603050405020304" charset="0"/>
              <a:cs typeface="Times New Roman" panose="02020603050405020304" charset="0"/>
              <a:sym typeface="+mn-ea"/>
            </a:endParaRPr>
          </a:p>
          <a:p>
            <a:pPr marL="457200" lvl="0" indent="-457200" defTabSz="914400">
              <a:buFont typeface="Wingdings" panose="05000000000000000000" charset="0"/>
              <a:buChar char="Ø"/>
            </a:pPr>
            <a:r>
              <a:rPr sz="3200">
                <a:latin typeface="Times New Roman" panose="02020603050405020304" charset="0"/>
                <a:cs typeface="Times New Roman" panose="02020603050405020304" charset="0"/>
                <a:sym typeface="+mn-ea"/>
              </a:rPr>
              <a:t>Panic overcame her as she thought of the terrible scene. </a:t>
            </a:r>
            <a:endParaRPr sz="3200">
              <a:latin typeface="Times New Roman" panose="02020603050405020304" charset="0"/>
              <a:cs typeface="Times New Roman" panose="02020603050405020304" charset="0"/>
              <a:sym typeface="+mn-ea"/>
            </a:endParaRPr>
          </a:p>
          <a:p>
            <a:pPr marL="457200" lvl="0" indent="-457200" defTabSz="914400">
              <a:buFont typeface="Wingdings" panose="05000000000000000000" charset="0"/>
              <a:buChar char="Ø"/>
            </a:pPr>
            <a:r>
              <a:rPr sz="3200">
                <a:latin typeface="Times New Roman" panose="02020603050405020304" charset="0"/>
                <a:cs typeface="Times New Roman" panose="02020603050405020304" charset="0"/>
                <a:sym typeface="+mn-ea"/>
              </a:rPr>
              <a:t>Devi sat on the side on a bench, paralyzed with fear.</a:t>
            </a:r>
            <a:endParaRPr sz="3200">
              <a:latin typeface="Times New Roman" panose="02020603050405020304" charset="0"/>
              <a:cs typeface="Times New Roman" panose="02020603050405020304" charset="0"/>
              <a:sym typeface="+mn-ea"/>
            </a:endParaRPr>
          </a:p>
          <a:p>
            <a:pPr marL="457200" lvl="0" indent="-457200" defTabSz="914400">
              <a:buFont typeface="Wingdings" panose="05000000000000000000" charset="0"/>
              <a:buChar char="Ø"/>
            </a:pPr>
            <a:r>
              <a:rPr sz="3200">
                <a:latin typeface="Times New Roman" panose="02020603050405020304" charset="0"/>
                <a:cs typeface="Times New Roman" panose="02020603050405020304" charset="0"/>
                <a:sym typeface="+mn-ea"/>
              </a:rPr>
              <a:t>A shiver ran down her spine.</a:t>
            </a:r>
            <a:endParaRPr sz="3200">
              <a:latin typeface="Times New Roman" panose="02020603050405020304" charset="0"/>
              <a:cs typeface="Times New Roman" panose="02020603050405020304" charset="0"/>
              <a:sym typeface="+mn-ea"/>
            </a:endParaRPr>
          </a:p>
          <a:p>
            <a:pPr marL="457200" lvl="0" indent="-457200" defTabSz="914400">
              <a:buFont typeface="Wingdings" panose="05000000000000000000" charset="0"/>
              <a:buChar char="Ø"/>
            </a:pPr>
            <a:r>
              <a:rPr sz="3200">
                <a:latin typeface="Times New Roman" panose="02020603050405020304" charset="0"/>
                <a:cs typeface="Times New Roman" panose="02020603050405020304" charset="0"/>
                <a:sym typeface="+mn-ea"/>
              </a:rPr>
              <a:t>A ripple/rush of fear took hold of her.</a:t>
            </a:r>
            <a:endParaRPr sz="3200">
              <a:latin typeface="Times New Roman" panose="02020603050405020304" charset="0"/>
              <a:cs typeface="Times New Roman" panose="02020603050405020304" charset="0"/>
              <a:sym typeface="+mn-ea"/>
            </a:endParaRPr>
          </a:p>
          <a:p>
            <a:pPr marL="514350" lvl="0" indent="-514350" defTabSz="914400">
              <a:buBlip>
                <a:blip r:embed="rId1"/>
              </a:buBlip>
            </a:pPr>
            <a:r>
              <a:rPr sz="3200">
                <a:latin typeface="Times New Roman" panose="02020603050405020304" charset="0"/>
                <a:cs typeface="Times New Roman" panose="02020603050405020304" charset="0"/>
                <a:sym typeface="+mn-ea"/>
              </a:rPr>
              <a:t>I froze with terror, too scared to move an inch.</a:t>
            </a:r>
            <a:endParaRPr sz="3200">
              <a:latin typeface="Times New Roman" panose="02020603050405020304" charset="0"/>
              <a:cs typeface="Times New Roman" panose="02020603050405020304" charset="0"/>
              <a:sym typeface="+mn-ea"/>
            </a:endParaRPr>
          </a:p>
          <a:p>
            <a:pPr marL="514350" lvl="0" indent="-514350" defTabSz="914400">
              <a:buBlip>
                <a:blip r:embed="rId1"/>
              </a:buBlip>
            </a:pPr>
            <a:r>
              <a:rPr sz="3200">
                <a:latin typeface="Times New Roman" panose="02020603050405020304" charset="0"/>
                <a:cs typeface="Times New Roman" panose="02020603050405020304" charset="0"/>
                <a:sym typeface="+mn-ea"/>
              </a:rPr>
              <a:t>I felt a wave of fear wrap around me.</a:t>
            </a:r>
            <a:endParaRPr sz="3200">
              <a:latin typeface="Times New Roman" panose="02020603050405020304" charset="0"/>
              <a:cs typeface="Times New Roman" panose="02020603050405020304" charset="0"/>
              <a:sym typeface="+mn-ea"/>
            </a:endParaRPr>
          </a:p>
          <a:p>
            <a:pPr marL="514350" lvl="0" indent="-514350" defTabSz="914400">
              <a:buBlip>
                <a:blip r:embed="rId1"/>
              </a:buBlip>
            </a:pPr>
            <a:r>
              <a:rPr sz="3200">
                <a:latin typeface="Times New Roman" panose="02020603050405020304" charset="0"/>
                <a:cs typeface="Times New Roman" panose="02020603050405020304" charset="0"/>
                <a:sym typeface="+mn-ea"/>
              </a:rPr>
              <a:t>I can feel the thumping of my heart against my chest, and my palms sweating. </a:t>
            </a:r>
            <a:endParaRPr sz="3200">
              <a:latin typeface="Times New Roman" panose="02020603050405020304" charset="0"/>
              <a:cs typeface="Times New Roman" panose="02020603050405020304" charset="0"/>
              <a:sym typeface="+mn-ea"/>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3" name="文本框 2"/>
          <p:cNvSpPr txBox="1"/>
          <p:nvPr/>
        </p:nvSpPr>
        <p:spPr>
          <a:xfrm>
            <a:off x="1094740" y="83185"/>
            <a:ext cx="4775200" cy="521970"/>
          </a:xfrm>
          <a:prstGeom prst="rect">
            <a:avLst/>
          </a:prstGeom>
          <a:noFill/>
        </p:spPr>
        <p:txBody>
          <a:bodyPr wrap="none" rtlCol="0" anchor="t">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Language accumulation--</a:t>
            </a:r>
            <a:r>
              <a:rPr lang="zh-CN" altLang="en-US" sz="2800" b="1">
                <a:solidFill>
                  <a:srgbClr val="002060"/>
                </a:solidFill>
                <a:latin typeface="Times New Roman" panose="02020603050405020304" charset="0"/>
                <a:cs typeface="Times New Roman" panose="02020603050405020304" charset="0"/>
                <a:sym typeface="+mn-ea"/>
              </a:rPr>
              <a:t>害怕</a:t>
            </a:r>
            <a:endParaRPr lang="zh-CN" altLang="en-US"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descr="7b0a202020202262756c6c6574223a20227b5c2263617465676f727949645c223a31303031322c5c2274656d706c61746549645c223a32303233313239357d220a7d0a"/>
          <p:cNvSpPr txBox="1"/>
          <p:nvPr/>
        </p:nvSpPr>
        <p:spPr>
          <a:xfrm>
            <a:off x="614045" y="982980"/>
            <a:ext cx="11212830" cy="45231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indent="0" defTabSz="914400">
              <a:buBlip>
                <a:blip r:embed="rId1"/>
              </a:buBlip>
            </a:pPr>
            <a:r>
              <a:rPr sz="3200">
                <a:latin typeface="Times New Roman" panose="02020603050405020304" charset="0"/>
                <a:cs typeface="Times New Roman" panose="02020603050405020304" charset="0"/>
                <a:sym typeface="+mn-ea"/>
              </a:rPr>
              <a:t>Hearing the astonishing news, she was scared /frightened to death.   </a:t>
            </a:r>
            <a:endParaRPr sz="3200">
              <a:latin typeface="Times New Roman" panose="02020603050405020304" charset="0"/>
              <a:cs typeface="Times New Roman" panose="02020603050405020304" charset="0"/>
              <a:sym typeface="+mn-ea"/>
            </a:endParaRPr>
          </a:p>
          <a:p>
            <a:pPr lvl="0" indent="0" defTabSz="914400">
              <a:buBlip>
                <a:blip r:embed="rId1"/>
              </a:buBlip>
            </a:pPr>
            <a:r>
              <a:rPr sz="3200">
                <a:latin typeface="Times New Roman" panose="02020603050405020304" charset="0"/>
                <a:cs typeface="Times New Roman" panose="02020603050405020304" charset="0"/>
                <a:sym typeface="+mn-ea"/>
              </a:rPr>
              <a:t>Paula was seized by fear and was rooted to the floor. </a:t>
            </a:r>
            <a:endParaRPr sz="3200">
              <a:latin typeface="Times New Roman" panose="02020603050405020304" charset="0"/>
              <a:cs typeface="Times New Roman" panose="02020603050405020304" charset="0"/>
              <a:sym typeface="+mn-ea"/>
            </a:endParaRPr>
          </a:p>
          <a:p>
            <a:pPr lvl="0" indent="0" defTabSz="914400">
              <a:buBlip>
                <a:blip r:embed="rId1"/>
              </a:buBlip>
            </a:pPr>
            <a:r>
              <a:rPr sz="3200">
                <a:latin typeface="Times New Roman" panose="02020603050405020304" charset="0"/>
                <a:cs typeface="Times New Roman" panose="02020603050405020304" charset="0"/>
                <a:sym typeface="+mn-ea"/>
              </a:rPr>
              <a:t>Frightened by the big sum of money, the thrifty husband turned pale, unable to utter a single word.</a:t>
            </a:r>
            <a:endParaRPr sz="3200">
              <a:latin typeface="Times New Roman" panose="02020603050405020304" charset="0"/>
              <a:cs typeface="Times New Roman" panose="02020603050405020304" charset="0"/>
              <a:sym typeface="+mn-ea"/>
            </a:endParaRPr>
          </a:p>
          <a:p>
            <a:pPr lvl="0" indent="0" defTabSz="914400">
              <a:buBlip>
                <a:blip r:embed="rId1"/>
              </a:buBlip>
            </a:pPr>
            <a:r>
              <a:rPr sz="3200">
                <a:latin typeface="Times New Roman" panose="02020603050405020304" charset="0"/>
                <a:cs typeface="Times New Roman" panose="02020603050405020304" charset="0"/>
                <a:sym typeface="+mn-ea"/>
              </a:rPr>
              <a:t>She was so frightened that she took the chance to escape from her place, running faster than her legs could carry her.</a:t>
            </a:r>
            <a:endParaRPr sz="3200">
              <a:latin typeface="Times New Roman" panose="02020603050405020304" charset="0"/>
              <a:cs typeface="Times New Roman" panose="02020603050405020304" charset="0"/>
              <a:sym typeface="+mn-ea"/>
            </a:endParaRPr>
          </a:p>
          <a:p>
            <a:pPr lvl="0" indent="0" defTabSz="914400">
              <a:buBlip>
                <a:blip r:embed="rId1"/>
              </a:buBlip>
            </a:pPr>
            <a:r>
              <a:rPr sz="3200">
                <a:latin typeface="Times New Roman" panose="02020603050405020304" charset="0"/>
                <a:cs typeface="Times New Roman" panose="02020603050405020304" charset="0"/>
                <a:sym typeface="+mn-ea"/>
              </a:rPr>
              <a:t>I said nervously, my voice trembling a bit.</a:t>
            </a:r>
            <a:endParaRPr sz="3200">
              <a:latin typeface="Times New Roman" panose="02020603050405020304" charset="0"/>
              <a:cs typeface="Times New Roman" panose="02020603050405020304" charset="0"/>
              <a:sym typeface="+mn-ea"/>
            </a:endParaRPr>
          </a:p>
          <a:p>
            <a:pPr lvl="0" indent="0" defTabSz="914400">
              <a:buBlip>
                <a:blip r:embed="rId1"/>
              </a:buBlip>
            </a:pPr>
            <a:r>
              <a:rPr sz="3200">
                <a:latin typeface="Times New Roman" panose="02020603050405020304" charset="0"/>
                <a:cs typeface="Times New Roman" panose="02020603050405020304" charset="0"/>
                <a:sym typeface="+mn-ea"/>
              </a:rPr>
              <a:t>Watching the shore in the distance, I felt powerless as if we were broken tiny boats at the mercy of strong wave.(simile)</a:t>
            </a:r>
            <a:endParaRPr sz="3200">
              <a:latin typeface="Times New Roman" panose="02020603050405020304" charset="0"/>
              <a:cs typeface="Times New Roman" panose="02020603050405020304" charset="0"/>
              <a:sym typeface="+mn-ea"/>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3" name="文本框 2"/>
          <p:cNvSpPr txBox="1"/>
          <p:nvPr/>
        </p:nvSpPr>
        <p:spPr>
          <a:xfrm>
            <a:off x="1094740" y="83185"/>
            <a:ext cx="4775200" cy="521970"/>
          </a:xfrm>
          <a:prstGeom prst="rect">
            <a:avLst/>
          </a:prstGeom>
          <a:noFill/>
        </p:spPr>
        <p:txBody>
          <a:bodyPr wrap="none" rtlCol="0" anchor="t">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Language accumulation--</a:t>
            </a:r>
            <a:r>
              <a:rPr lang="zh-CN" altLang="en-US" sz="2800" b="1">
                <a:solidFill>
                  <a:srgbClr val="002060"/>
                </a:solidFill>
                <a:latin typeface="Times New Roman" panose="02020603050405020304" charset="0"/>
                <a:cs typeface="Times New Roman" panose="02020603050405020304" charset="0"/>
                <a:sym typeface="+mn-ea"/>
              </a:rPr>
              <a:t>害怕</a:t>
            </a:r>
            <a:endParaRPr lang="zh-CN" altLang="en-US"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rcRect t="6431" b="4285"/>
          <a:stretch>
            <a:fillRect/>
          </a:stretch>
        </p:blipFill>
        <p:spPr>
          <a:xfrm>
            <a:off x="15875" y="219075"/>
            <a:ext cx="12512675" cy="6749415"/>
          </a:xfrm>
          <a:prstGeom prst="rect">
            <a:avLst/>
          </a:prstGeom>
        </p:spPr>
      </p:pic>
      <p:sp>
        <p:nvSpPr>
          <p:cNvPr id="2" name="文本框 1"/>
          <p:cNvSpPr txBox="1"/>
          <p:nvPr/>
        </p:nvSpPr>
        <p:spPr>
          <a:xfrm rot="21300000">
            <a:off x="1050290" y="870585"/>
            <a:ext cx="9951720" cy="5446395"/>
          </a:xfrm>
          <a:prstGeom prst="rect">
            <a:avLst/>
          </a:prstGeom>
          <a:noFill/>
          <a:ln>
            <a:noFill/>
          </a:ln>
        </p:spPr>
        <p:txBody>
          <a:bodyPr wrap="square" rtlCol="0">
            <a:spAutoFit/>
          </a:bodyPr>
          <a:lstStyle/>
          <a:p>
            <a:pPr algn="l" fontAlgn="auto">
              <a:lnSpc>
                <a:spcPts val="3480"/>
              </a:lnSpc>
            </a:pPr>
            <a:r>
              <a:rPr lang="en-US" altLang="zh-CN" sz="2000" b="1">
                <a:latin typeface="Times New Roman" panose="02020603050405020304" charset="0"/>
                <a:cs typeface="Times New Roman" panose="02020603050405020304" charset="0"/>
              </a:rPr>
              <a:t>     </a:t>
            </a:r>
            <a:r>
              <a:rPr lang="zh-CN" altLang="en-US" sz="2000" b="1" i="1">
                <a:latin typeface="Times New Roman" panose="02020603050405020304" charset="0"/>
                <a:cs typeface="Times New Roman" panose="02020603050405020304" charset="0"/>
              </a:rPr>
              <a:t>In the middle of the night Ramona awoke to a noise.</a:t>
            </a:r>
            <a:r>
              <a:rPr lang="zh-CN" altLang="en-US" sz="2000" b="1">
                <a:latin typeface="Times New Roman" panose="02020603050405020304" charset="0"/>
                <a:cs typeface="Times New Roman" panose="02020603050405020304" charset="0"/>
              </a:rPr>
              <a:t> </a:t>
            </a:r>
            <a:r>
              <a:rPr sz="2000" b="1">
                <a:latin typeface="Times New Roman" panose="02020603050405020304" charset="0"/>
                <a:cs typeface="Times New Roman" panose="02020603050405020304" charset="0"/>
              </a:rPr>
              <a:t>Tense, she listened hard. There it was again,a sort of thumping noise. Silence. Then again in the kitchen, Something was moving. All the ghost stories she had ever heard flew through her mind. </a:t>
            </a:r>
            <a:r>
              <a:rPr sz="2000" b="1" u="sng">
                <a:latin typeface="Times New Roman" panose="02020603050405020304" charset="0"/>
                <a:cs typeface="Times New Roman" panose="02020603050405020304" charset="0"/>
              </a:rPr>
              <a:t>Ramona </a:t>
            </a:r>
            <a:r>
              <a:rPr sz="2000" b="1">
                <a:latin typeface="Times New Roman" panose="02020603050405020304" charset="0"/>
                <a:cs typeface="Times New Roman" panose="02020603050405020304" charset="0"/>
              </a:rPr>
              <a:t>sat up in bed, shrieking. “Daddy!” Within seconds, </a:t>
            </a:r>
            <a:r>
              <a:rPr sz="2000" b="1" u="sng">
                <a:latin typeface="Times New Roman" panose="02020603050405020304" charset="0"/>
                <a:cs typeface="Times New Roman" panose="02020603050405020304" charset="0"/>
              </a:rPr>
              <a:t>Mr. Quimby</a:t>
            </a:r>
            <a:r>
              <a:rPr sz="2000" b="1">
                <a:latin typeface="Times New Roman" panose="02020603050405020304" charset="0"/>
                <a:cs typeface="Times New Roman" panose="02020603050405020304" charset="0"/>
              </a:rPr>
              <a:t> rushed in, asking what was the matter, Pointing to the kitchen, Ramona sobbed something was moving there. Mr. Quimby smiled, assured her calmly and they went to have a look. （76）</a:t>
            </a:r>
            <a:endParaRPr sz="2000" b="1">
              <a:latin typeface="Times New Roman" panose="02020603050405020304" charset="0"/>
              <a:cs typeface="Times New Roman" panose="02020603050405020304" charset="0"/>
            </a:endParaRPr>
          </a:p>
          <a:p>
            <a:pPr algn="l" fontAlgn="auto">
              <a:lnSpc>
                <a:spcPts val="3480"/>
              </a:lnSpc>
            </a:pPr>
            <a:r>
              <a:rPr lang="zh-CN" altLang="en-US" sz="2000" b="1">
                <a:latin typeface="Times New Roman" panose="02020603050405020304" charset="0"/>
                <a:cs typeface="Times New Roman" panose="02020603050405020304" charset="0"/>
              </a:rPr>
              <a:t>    </a:t>
            </a:r>
            <a:r>
              <a:rPr lang="en-US" altLang="zh-CN" sz="2000" b="1">
                <a:latin typeface="Times New Roman" panose="02020603050405020304" charset="0"/>
                <a:cs typeface="Times New Roman" panose="02020603050405020304" charset="0"/>
              </a:rPr>
              <a:t>   </a:t>
            </a:r>
            <a:r>
              <a:rPr lang="zh-CN" altLang="en-US" sz="2000" b="1" i="1">
                <a:latin typeface="Times New Roman" panose="02020603050405020304" charset="0"/>
                <a:cs typeface="Times New Roman" panose="02020603050405020304" charset="0"/>
              </a:rPr>
              <a:t>On the table their jack-o-lantern no longer had a whole face. </a:t>
            </a:r>
            <a:r>
              <a:rPr lang="en-US" altLang="zh-CN" sz="2000" b="1" i="1">
                <a:latin typeface="Times New Roman" panose="02020603050405020304" charset="0"/>
                <a:cs typeface="Times New Roman" panose="02020603050405020304" charset="0"/>
              </a:rPr>
              <a:t>P</a:t>
            </a:r>
            <a:r>
              <a:rPr lang="zh-CN" altLang="en-US" sz="2000" b="1">
                <a:latin typeface="Times New Roman" panose="02020603050405020304" charset="0"/>
                <a:cs typeface="Times New Roman" panose="02020603050405020304" charset="0"/>
              </a:rPr>
              <a:t>art of its forehead and one eye were gone. </a:t>
            </a:r>
            <a:r>
              <a:rPr lang="zh-CN" altLang="en-US" sz="2000" b="1" u="sng">
                <a:latin typeface="Times New Roman" panose="02020603050405020304" charset="0"/>
                <a:cs typeface="Times New Roman" panose="02020603050405020304" charset="0"/>
              </a:rPr>
              <a:t>Picky-picky</a:t>
            </a:r>
            <a:r>
              <a:rPr lang="zh-CN" altLang="en-US" sz="2000" b="1">
                <a:latin typeface="Times New Roman" panose="02020603050405020304" charset="0"/>
                <a:cs typeface="Times New Roman" panose="02020603050405020304" charset="0"/>
              </a:rPr>
              <a:t> was crouched in guilt under the kitchen table. </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Bad cat! Bad cat!</a:t>
            </a:r>
            <a:r>
              <a:rPr lang="en-US" altLang="zh-CN" sz="2000" b="1">
                <a:latin typeface="Times New Roman" panose="02020603050405020304" charset="0"/>
                <a:cs typeface="Times New Roman" panose="02020603050405020304" charset="0"/>
              </a:rPr>
              <a:t>” </a:t>
            </a:r>
            <a:r>
              <a:rPr lang="zh-CN" altLang="en-US" sz="2000" b="1">
                <a:latin typeface="Times New Roman" panose="02020603050405020304" charset="0"/>
                <a:cs typeface="Times New Roman" panose="02020603050405020304" charset="0"/>
              </a:rPr>
              <a:t>shrieked Ramona, </a:t>
            </a:r>
            <a:r>
              <a:rPr lang="zh-CN" altLang="en-US" sz="2000" b="1" u="sng">
                <a:latin typeface="Times New Roman" panose="02020603050405020304" charset="0"/>
                <a:cs typeface="Times New Roman" panose="02020603050405020304" charset="0"/>
              </a:rPr>
              <a:t>angrily </a:t>
            </a:r>
            <a:r>
              <a:rPr lang="zh-CN" altLang="en-US" sz="2000" b="1">
                <a:latin typeface="Times New Roman" panose="02020603050405020304" charset="0"/>
                <a:cs typeface="Times New Roman" panose="02020603050405020304" charset="0"/>
              </a:rPr>
              <a:t>stamping her bare foot on the floor. The old cat cat flew out of the kitchen. Mr. Quimby laughed a small laugh, </a:t>
            </a:r>
            <a:r>
              <a:rPr lang="en-US" altLang="zh-CN" sz="2000" b="1">
                <a:latin typeface="Times New Roman" panose="02020603050405020304" charset="0"/>
                <a:cs typeface="Times New Roman" panose="02020603050405020304" charset="0"/>
              </a:rPr>
              <a:t> “</a:t>
            </a:r>
            <a:r>
              <a:rPr lang="zh-CN" altLang="en-US" sz="2000" b="1">
                <a:latin typeface="Times New Roman" panose="02020603050405020304" charset="0"/>
                <a:cs typeface="Times New Roman" panose="02020603050405020304" charset="0"/>
              </a:rPr>
              <a:t>Maybe he</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s starving.</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 He put his arms around Ramona, who now burst into tears.</a:t>
            </a:r>
            <a:r>
              <a:rPr lang="en-US" altLang="zh-CN" sz="2000" b="1">
                <a:latin typeface="Times New Roman" panose="02020603050405020304" charset="0"/>
                <a:cs typeface="Times New Roman" panose="02020603050405020304" charset="0"/>
              </a:rPr>
              <a:t>  “</a:t>
            </a:r>
            <a:r>
              <a:rPr lang="zh-CN" altLang="en-US" sz="2000" b="1">
                <a:latin typeface="Times New Roman" panose="02020603050405020304" charset="0"/>
                <a:cs typeface="Times New Roman" panose="02020603050405020304" charset="0"/>
              </a:rPr>
              <a:t>Don</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t worry. We</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ll get another </a:t>
            </a:r>
            <a:r>
              <a:rPr lang="zh-CN" altLang="en-US" sz="2000" b="1" u="sng">
                <a:latin typeface="Times New Roman" panose="02020603050405020304" charset="0"/>
                <a:cs typeface="Times New Roman" panose="02020603050405020304" charset="0"/>
              </a:rPr>
              <a:t>pumpkin </a:t>
            </a:r>
            <a:r>
              <a:rPr lang="zh-CN" altLang="en-US" sz="2000" b="1">
                <a:latin typeface="Times New Roman" panose="02020603050405020304" charset="0"/>
                <a:cs typeface="Times New Roman" panose="02020603050405020304" charset="0"/>
              </a:rPr>
              <a:t>and make another cool jack-o-lantern.</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  (84) </a:t>
            </a:r>
            <a:endParaRPr lang="zh-CN" altLang="en-US" sz="2000" b="1">
              <a:latin typeface="Times New Roman" panose="02020603050405020304" charset="0"/>
              <a:cs typeface="Times New Roman" panose="02020603050405020304" charset="0"/>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5" name="文本框 4"/>
          <p:cNvSpPr txBox="1"/>
          <p:nvPr/>
        </p:nvSpPr>
        <p:spPr>
          <a:xfrm>
            <a:off x="1094740" y="83185"/>
            <a:ext cx="1605280" cy="521970"/>
          </a:xfrm>
          <a:prstGeom prst="rect">
            <a:avLst/>
          </a:prstGeom>
          <a:noFill/>
        </p:spPr>
        <p:txBody>
          <a:bodyPr wrap="none" rtlCol="0" anchor="t">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参考范文</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5285" y="515620"/>
            <a:ext cx="6986905" cy="60312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a:latin typeface="Times New Roman" panose="02020603050405020304" charset="0"/>
                <a:cs typeface="Times New Roman" panose="02020603050405020304" charset="0"/>
              </a:rPr>
              <a:t>      </a:t>
            </a:r>
            <a:r>
              <a:rPr lang="en-US" sz="2600">
                <a:latin typeface="Times New Roman" panose="02020603050405020304" charset="0"/>
                <a:cs typeface="Times New Roman" panose="02020603050405020304" charset="0"/>
              </a:rPr>
              <a:t> </a:t>
            </a:r>
            <a:r>
              <a:rPr sz="2400" i="1">
                <a:latin typeface="Times New Roman" panose="02020603050405020304" charset="0"/>
                <a:cs typeface="Times New Roman" panose="02020603050405020304" charset="0"/>
              </a:rPr>
              <a:t>In the middle of the night Ramona awoke to a noise</a:t>
            </a:r>
            <a:r>
              <a:rPr sz="2400">
                <a:latin typeface="Times New Roman" panose="02020603050405020304" charset="0"/>
                <a:cs typeface="Times New Roman" panose="02020603050405020304" charset="0"/>
              </a:rPr>
              <a:t>.</a:t>
            </a:r>
            <a:r>
              <a:rPr lang="en-US"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She immediately sat up, instinctively wanting to find out the truth. But fear drove her back and </a:t>
            </a:r>
            <a:r>
              <a:rPr lang="en-US" sz="2400">
                <a:latin typeface="Times New Roman" panose="02020603050405020304" charset="0"/>
                <a:cs typeface="Times New Roman" panose="02020603050405020304" charset="0"/>
              </a:rPr>
              <a:t>she buri</a:t>
            </a:r>
            <a:r>
              <a:rPr sz="2400">
                <a:latin typeface="Times New Roman" panose="02020603050405020304" charset="0"/>
                <a:cs typeface="Times New Roman" panose="02020603050405020304" charset="0"/>
              </a:rPr>
              <a:t>ed her head under the blanket. Her heart was beating wildly, with strange ideas popping up into her mind one after another: maybe it was the wind blowing through the window; or maybe it was the ghost coming back to life... The more he thought about it, the more frightened she became. Swallowing hard, she called “Dad, Dad!...”, which was eventually answered by </a:t>
            </a:r>
            <a:r>
              <a:rPr sz="2400" u="sng">
                <a:latin typeface="Times New Roman" panose="02020603050405020304" charset="0"/>
                <a:cs typeface="Times New Roman" panose="02020603050405020304" charset="0"/>
              </a:rPr>
              <a:t>Mr. Quimby</a:t>
            </a:r>
            <a:r>
              <a:rPr sz="2400">
                <a:latin typeface="Times New Roman" panose="02020603050405020304" charset="0"/>
                <a:cs typeface="Times New Roman" panose="02020603050405020304" charset="0"/>
              </a:rPr>
              <a:t>, who hurried over, gathered </a:t>
            </a:r>
            <a:r>
              <a:rPr sz="2400" u="sng">
                <a:latin typeface="Times New Roman" panose="02020603050405020304" charset="0"/>
                <a:cs typeface="Times New Roman" panose="02020603050405020304" charset="0"/>
              </a:rPr>
              <a:t>Ramona </a:t>
            </a:r>
            <a:r>
              <a:rPr sz="2400">
                <a:latin typeface="Times New Roman" panose="02020603050405020304" charset="0"/>
                <a:cs typeface="Times New Roman" panose="02020603050405020304" charset="0"/>
              </a:rPr>
              <a:t>into his arms, comforting </a:t>
            </a:r>
            <a:r>
              <a:rPr lang="en-US" sz="2400">
                <a:latin typeface="Times New Roman" panose="02020603050405020304" charset="0"/>
                <a:cs typeface="Times New Roman" panose="02020603050405020304" charset="0"/>
              </a:rPr>
              <a:t>her </a:t>
            </a:r>
            <a:r>
              <a:rPr sz="2400">
                <a:latin typeface="Times New Roman" panose="02020603050405020304" charset="0"/>
                <a:cs typeface="Times New Roman" panose="02020603050405020304" charset="0"/>
              </a:rPr>
              <a:t>gently. When he learned that the noise seemed to have come from the </a:t>
            </a:r>
            <a:r>
              <a:rPr sz="2400" u="sng">
                <a:latin typeface="Times New Roman" panose="02020603050405020304" charset="0"/>
                <a:cs typeface="Times New Roman" panose="02020603050405020304" charset="0"/>
              </a:rPr>
              <a:t>kitchen</a:t>
            </a:r>
            <a:r>
              <a:rPr sz="2400">
                <a:latin typeface="Times New Roman" panose="02020603050405020304" charset="0"/>
                <a:cs typeface="Times New Roman" panose="02020603050405020304" charset="0"/>
              </a:rPr>
              <a:t>, he, doubtfully but curiously, headed for the place for a close look, together with his baby daughter. And what greeted them certainly made him puzzled.(1</a:t>
            </a:r>
            <a:r>
              <a:rPr lang="en-US" sz="2400">
                <a:latin typeface="Times New Roman" panose="02020603050405020304" charset="0"/>
                <a:cs typeface="Times New Roman" panose="02020603050405020304" charset="0"/>
              </a:rPr>
              <a:t>34</a:t>
            </a:r>
            <a:r>
              <a:rPr sz="2400">
                <a:latin typeface="Times New Roman" panose="02020603050405020304" charset="0"/>
                <a:cs typeface="Times New Roman" panose="02020603050405020304" charset="0"/>
              </a:rPr>
              <a:t>)</a:t>
            </a:r>
            <a:endParaRPr sz="2400">
              <a:latin typeface="Times New Roman" panose="02020603050405020304" charset="0"/>
              <a:cs typeface="Times New Roman" panose="02020603050405020304" charset="0"/>
            </a:endParaRPr>
          </a:p>
        </p:txBody>
      </p:sp>
      <p:grpSp>
        <p:nvGrpSpPr>
          <p:cNvPr id="6148" name="Group 14"/>
          <p:cNvGrpSpPr/>
          <p:nvPr/>
        </p:nvGrpSpPr>
        <p:grpSpPr>
          <a:xfrm>
            <a:off x="15875" y="635"/>
            <a:ext cx="7811135" cy="50609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11272" name="AutoShape 36"/>
          <p:cNvSpPr/>
          <p:nvPr>
            <p:custDataLst>
              <p:tags r:id="rId1"/>
            </p:custDataLst>
          </p:nvPr>
        </p:nvSpPr>
        <p:spPr>
          <a:xfrm>
            <a:off x="7459345" y="396240"/>
            <a:ext cx="4732655" cy="5681980"/>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lstStyle/>
          <a:p>
            <a:pPr algn="l"/>
            <a:endParaRPr lang="zh-CN" altLang="en-US" sz="2000" b="1" dirty="0">
              <a:latin typeface="Times New Roman" panose="02020603050405020304" charset="0"/>
              <a:ea typeface="Times New Roman" panose="02020603050405020304" charset="0"/>
            </a:endParaRPr>
          </a:p>
        </p:txBody>
      </p:sp>
      <p:sp>
        <p:nvSpPr>
          <p:cNvPr id="4" name="文本框 3"/>
          <p:cNvSpPr txBox="1"/>
          <p:nvPr/>
        </p:nvSpPr>
        <p:spPr>
          <a:xfrm>
            <a:off x="7560945" y="422910"/>
            <a:ext cx="4631055" cy="5262245"/>
          </a:xfrm>
          <a:prstGeom prst="rect">
            <a:avLst/>
          </a:prstGeom>
          <a:noFill/>
        </p:spPr>
        <p:txBody>
          <a:bodyPr wrap="square" rtlCol="0">
            <a:spAutoFit/>
          </a:bodyPr>
          <a:lstStyle/>
          <a:p>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作文点评：</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1.immediately, instinctively, curiously</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等评注性状语的运用，凸显动作神态。</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2.wanting, blowing, coming, swallowing, comforting</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等非谓语动词的运用，</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使表达方式变得多样化</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rPr>
              <a:t>3.</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无灵主语和独立主格的运用，</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使句子变得紧凑，动作之间的紧密联系得到加强。</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sym typeface="+mn-ea"/>
              </a:rPr>
              <a:t>4.</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高级词块</a:t>
            </a:r>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drove her back, poppinh up, swallowing hard, answered. headed for, greeted.</a:t>
            </a:r>
            <a:endPar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endParaRPr>
          </a:p>
        </p:txBody>
      </p:sp>
      <p:pic>
        <p:nvPicPr>
          <p:cNvPr id="12298" name="Picture 2" descr="C:\Users\Administrator\Desktop\png\0660050128_副本.png"/>
          <p:cNvPicPr>
            <a:picLocks noChangeAspect="1"/>
          </p:cNvPicPr>
          <p:nvPr>
            <p:custDataLst>
              <p:tags r:id="rId2"/>
            </p:custDataLst>
          </p:nvPr>
        </p:nvPicPr>
        <p:blipFill>
          <a:blip r:embed="rId3"/>
          <a:stretch>
            <a:fillRect/>
          </a:stretch>
        </p:blipFill>
        <p:spPr>
          <a:xfrm>
            <a:off x="10778490" y="5661660"/>
            <a:ext cx="1413510" cy="1092835"/>
          </a:xfrm>
          <a:prstGeom prst="rect">
            <a:avLst/>
          </a:prstGeom>
          <a:noFill/>
          <a:ln w="9525">
            <a:noFill/>
          </a:ln>
        </p:spPr>
      </p:pic>
      <p:sp>
        <p:nvSpPr>
          <p:cNvPr id="3" name="文本框 2"/>
          <p:cNvSpPr txBox="1"/>
          <p:nvPr/>
        </p:nvSpPr>
        <p:spPr>
          <a:xfrm>
            <a:off x="1116965" y="23495"/>
            <a:ext cx="2697480" cy="460375"/>
          </a:xfrm>
          <a:prstGeom prst="rect">
            <a:avLst/>
          </a:prstGeom>
          <a:noFill/>
        </p:spPr>
        <p:txBody>
          <a:bodyPr wrap="none" rtlCol="0">
            <a:spAutoFit/>
          </a:bodyPr>
          <a:lstStyle/>
          <a:p>
            <a:pPr algn="l"/>
            <a:r>
              <a:rPr lang="en-US" sz="2400" b="1">
                <a:latin typeface="Times New Roman" panose="02020603050405020304" charset="0"/>
                <a:cs typeface="Times New Roman" panose="02020603050405020304" charset="0"/>
                <a:sym typeface="+mn-ea"/>
              </a:rPr>
              <a:t> </a:t>
            </a:r>
            <a:r>
              <a:rPr lang="en-US" altLang="zh-CN" sz="2400" b="1">
                <a:solidFill>
                  <a:srgbClr val="002060"/>
                </a:solidFill>
                <a:latin typeface="Times New Roman" panose="02020603050405020304" charset="0"/>
                <a:cs typeface="Times New Roman" panose="02020603050405020304" charset="0"/>
                <a:sym typeface="+mn-ea"/>
              </a:rPr>
              <a:t>下水作文</a:t>
            </a:r>
            <a:r>
              <a:rPr lang="zh-CN" altLang="en-US" sz="2400" b="1">
                <a:solidFill>
                  <a:srgbClr val="002060"/>
                </a:solidFill>
                <a:latin typeface="Times New Roman" panose="02020603050405020304" charset="0"/>
                <a:cs typeface="Times New Roman" panose="02020603050405020304" charset="0"/>
                <a:sym typeface="+mn-ea"/>
              </a:rPr>
              <a:t>及点评</a:t>
            </a:r>
            <a:r>
              <a:rPr lang="en-US" altLang="zh-CN" sz="2400" b="1">
                <a:solidFill>
                  <a:srgbClr val="002060"/>
                </a:solidFill>
                <a:latin typeface="Times New Roman" panose="02020603050405020304" charset="0"/>
                <a:cs typeface="Times New Roman" panose="02020603050405020304" charset="0"/>
                <a:sym typeface="+mn-ea"/>
              </a:rPr>
              <a:t>：</a:t>
            </a:r>
            <a:endParaRPr lang="en-US" altLang="zh-CN" sz="24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5285" y="797560"/>
            <a:ext cx="6840220" cy="56311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a:latin typeface="Times New Roman" panose="02020603050405020304" charset="0"/>
                <a:cs typeface="Times New Roman" panose="02020603050405020304" charset="0"/>
              </a:rPr>
              <a:t>         </a:t>
            </a:r>
            <a:endParaRPr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a:t>
            </a:r>
            <a:r>
              <a:rPr sz="2400" i="1">
                <a:latin typeface="Times New Roman" panose="02020603050405020304" charset="0"/>
                <a:cs typeface="Times New Roman" panose="02020603050405020304" charset="0"/>
              </a:rPr>
              <a:t>On the table their jack-o-lantern no longer had a whole face</a:t>
            </a:r>
            <a:r>
              <a:rPr sz="2400">
                <a:latin typeface="Times New Roman" panose="02020603050405020304" charset="0"/>
                <a:cs typeface="Times New Roman" panose="02020603050405020304" charset="0"/>
              </a:rPr>
              <a:t>.</a:t>
            </a:r>
            <a:r>
              <a:rPr lang="en-US" sz="2400">
                <a:latin typeface="Times New Roman" panose="02020603050405020304" charset="0"/>
                <a:cs typeface="Times New Roman" panose="02020603050405020304" charset="0"/>
              </a:rPr>
              <a:t> </a:t>
            </a:r>
            <a:r>
              <a:rPr sz="2400" u="sng">
                <a:latin typeface="Times New Roman" panose="02020603050405020304" charset="0"/>
                <a:cs typeface="Times New Roman" panose="02020603050405020304" charset="0"/>
              </a:rPr>
              <a:t>Mr.Quimby</a:t>
            </a:r>
            <a:r>
              <a:rPr sz="2400">
                <a:latin typeface="Times New Roman" panose="02020603050405020304" charset="0"/>
                <a:cs typeface="Times New Roman" panose="02020603050405020304" charset="0"/>
              </a:rPr>
              <a:t> simply couldn’t believe his eyes. Wondering what had happened to the pumpkin and who had done it. He looked around, hoping that he could get some clues. After several attempts, into his sight came the pet cat under the kitchen table, who seemed to be enjoying the </a:t>
            </a:r>
            <a:r>
              <a:rPr sz="2400" u="sng">
                <a:latin typeface="Times New Roman" panose="02020603050405020304" charset="0"/>
                <a:cs typeface="Times New Roman" panose="02020603050405020304" charset="0"/>
              </a:rPr>
              <a:t>pumpkin</a:t>
            </a:r>
            <a:r>
              <a:rPr sz="2400">
                <a:latin typeface="Times New Roman" panose="02020603050405020304" charset="0"/>
                <a:cs typeface="Times New Roman" panose="02020603050405020304" charset="0"/>
              </a:rPr>
              <a:t>. Witnessing the scene, Ramona suddenly remembered that she had forgotten to feed the cat while all her attention was devoted to the jack-o-lantern. Exchanging an understanding </a:t>
            </a:r>
            <a:r>
              <a:rPr sz="2400" u="sng">
                <a:latin typeface="Times New Roman" panose="02020603050405020304" charset="0"/>
                <a:cs typeface="Times New Roman" panose="02020603050405020304" charset="0"/>
              </a:rPr>
              <a:t>smile </a:t>
            </a:r>
            <a:r>
              <a:rPr sz="2400">
                <a:latin typeface="Times New Roman" panose="02020603050405020304" charset="0"/>
                <a:cs typeface="Times New Roman" panose="02020603050405020304" charset="0"/>
              </a:rPr>
              <a:t>with Dad, Ramona immediately scooped the cat up and decided to treat her to something nice, relieved that the frightening “ghost” turned out to be her old pet cat, </a:t>
            </a:r>
            <a:r>
              <a:rPr sz="2400" u="sng">
                <a:latin typeface="Times New Roman" panose="02020603050405020304" charset="0"/>
                <a:cs typeface="Times New Roman" panose="02020603050405020304" charset="0"/>
              </a:rPr>
              <a:t>Picky-picky</a:t>
            </a:r>
            <a:r>
              <a:rPr sz="2400">
                <a:latin typeface="Times New Roman" panose="02020603050405020304" charset="0"/>
                <a:cs typeface="Times New Roman" panose="02020603050405020304" charset="0"/>
              </a:rPr>
              <a:t>. (109)</a:t>
            </a:r>
            <a:endParaRPr sz="2400">
              <a:latin typeface="Times New Roman" panose="02020603050405020304" charset="0"/>
              <a:cs typeface="Times New Roman" panose="02020603050405020304" charset="0"/>
            </a:endParaRPr>
          </a:p>
        </p:txBody>
      </p:sp>
      <p:grpSp>
        <p:nvGrpSpPr>
          <p:cNvPr id="3" name="Group 14"/>
          <p:cNvGrpSpPr/>
          <p:nvPr/>
        </p:nvGrpSpPr>
        <p:grpSpPr>
          <a:xfrm>
            <a:off x="15875" y="-5080"/>
            <a:ext cx="7810500" cy="617220"/>
            <a:chOff x="0" y="1536"/>
            <a:chExt cx="5675" cy="663"/>
          </a:xfrm>
        </p:grpSpPr>
        <p:grpSp>
          <p:nvGrpSpPr>
            <p:cNvPr id="4" name="Group 15"/>
            <p:cNvGrpSpPr/>
            <p:nvPr/>
          </p:nvGrpSpPr>
          <p:grpSpPr>
            <a:xfrm>
              <a:off x="183" y="1604"/>
              <a:ext cx="448" cy="299"/>
              <a:chOff x="720" y="336"/>
              <a:chExt cx="624" cy="432"/>
            </a:xfrm>
          </p:grpSpPr>
          <p:sp>
            <p:nvSpPr>
              <p:cNvPr id="5"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7" name="Group 18"/>
            <p:cNvGrpSpPr/>
            <p:nvPr/>
          </p:nvGrpSpPr>
          <p:grpSpPr>
            <a:xfrm>
              <a:off x="261" y="1870"/>
              <a:ext cx="465" cy="299"/>
              <a:chOff x="912" y="2640"/>
              <a:chExt cx="672" cy="432"/>
            </a:xfrm>
          </p:grpSpPr>
          <p:sp>
            <p:nvSpPr>
              <p:cNvPr id="8"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9"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10"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11"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12"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11272" name="AutoShape 36"/>
          <p:cNvSpPr/>
          <p:nvPr>
            <p:custDataLst>
              <p:tags r:id="rId1"/>
            </p:custDataLst>
          </p:nvPr>
        </p:nvSpPr>
        <p:spPr>
          <a:xfrm>
            <a:off x="7346315" y="615315"/>
            <a:ext cx="4698365" cy="610806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lstStyle/>
          <a:p>
            <a:pPr algn="l"/>
            <a:endParaRPr lang="zh-CN" altLang="en-US" sz="2000" b="1" dirty="0">
              <a:latin typeface="Times New Roman" panose="02020603050405020304" charset="0"/>
              <a:ea typeface="Times New Roman" panose="02020603050405020304" charset="0"/>
            </a:endParaRPr>
          </a:p>
        </p:txBody>
      </p:sp>
      <p:pic>
        <p:nvPicPr>
          <p:cNvPr id="12298" name="Picture 2" descr="C:\Users\Administrator\Desktop\png\0660050128_副本.png"/>
          <p:cNvPicPr>
            <a:picLocks noChangeAspect="1"/>
          </p:cNvPicPr>
          <p:nvPr>
            <p:custDataLst>
              <p:tags r:id="rId2"/>
            </p:custDataLst>
          </p:nvPr>
        </p:nvPicPr>
        <p:blipFill>
          <a:blip r:embed="rId3"/>
          <a:stretch>
            <a:fillRect/>
          </a:stretch>
        </p:blipFill>
        <p:spPr>
          <a:xfrm>
            <a:off x="10836275" y="5892800"/>
            <a:ext cx="1413510" cy="1092835"/>
          </a:xfrm>
          <a:prstGeom prst="rect">
            <a:avLst/>
          </a:prstGeom>
          <a:noFill/>
          <a:ln w="9525">
            <a:noFill/>
          </a:ln>
        </p:spPr>
      </p:pic>
      <p:sp>
        <p:nvSpPr>
          <p:cNvPr id="14" name="文本框 13"/>
          <p:cNvSpPr txBox="1"/>
          <p:nvPr/>
        </p:nvSpPr>
        <p:spPr>
          <a:xfrm>
            <a:off x="982345" y="73660"/>
            <a:ext cx="2621280" cy="460375"/>
          </a:xfrm>
          <a:prstGeom prst="rect">
            <a:avLst/>
          </a:prstGeom>
          <a:noFill/>
        </p:spPr>
        <p:txBody>
          <a:bodyPr wrap="none" rtlCol="0">
            <a:spAutoFit/>
          </a:bodyPr>
          <a:lstStyle/>
          <a:p>
            <a:pPr algn="l"/>
            <a:r>
              <a:rPr lang="en-US" altLang="zh-CN" sz="2400" b="1">
                <a:solidFill>
                  <a:srgbClr val="002060"/>
                </a:solidFill>
                <a:latin typeface="Times New Roman" panose="02020603050405020304" charset="0"/>
                <a:cs typeface="Times New Roman" panose="02020603050405020304" charset="0"/>
                <a:sym typeface="+mn-ea"/>
              </a:rPr>
              <a:t>下水作文</a:t>
            </a:r>
            <a:r>
              <a:rPr lang="zh-CN" altLang="en-US" sz="2400" b="1">
                <a:solidFill>
                  <a:srgbClr val="002060"/>
                </a:solidFill>
                <a:latin typeface="Times New Roman" panose="02020603050405020304" charset="0"/>
                <a:cs typeface="Times New Roman" panose="02020603050405020304" charset="0"/>
                <a:sym typeface="+mn-ea"/>
              </a:rPr>
              <a:t>及点评</a:t>
            </a:r>
            <a:r>
              <a:rPr lang="en-US" altLang="zh-CN" sz="2400" b="1">
                <a:solidFill>
                  <a:srgbClr val="002060"/>
                </a:solidFill>
                <a:latin typeface="Times New Roman" panose="02020603050405020304" charset="0"/>
                <a:cs typeface="Times New Roman" panose="02020603050405020304" charset="0"/>
                <a:sym typeface="+mn-ea"/>
              </a:rPr>
              <a:t>：</a:t>
            </a:r>
            <a:endParaRPr lang="zh-CN" altLang="en-US" sz="2400">
              <a:latin typeface="Times New Roman" panose="02020603050405020304" charset="0"/>
              <a:cs typeface="Times New Roman" panose="02020603050405020304" charset="0"/>
            </a:endParaRPr>
          </a:p>
        </p:txBody>
      </p:sp>
      <p:sp>
        <p:nvSpPr>
          <p:cNvPr id="13" name="文本框 12"/>
          <p:cNvSpPr txBox="1"/>
          <p:nvPr/>
        </p:nvSpPr>
        <p:spPr>
          <a:xfrm>
            <a:off x="7499985" y="692785"/>
            <a:ext cx="4544695" cy="6000750"/>
          </a:xfrm>
          <a:prstGeom prst="rect">
            <a:avLst/>
          </a:prstGeom>
          <a:noFill/>
        </p:spPr>
        <p:txBody>
          <a:bodyPr wrap="square" rtlCol="0">
            <a:spAutoFit/>
          </a:bodyPr>
          <a:lstStyle/>
          <a:p>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作文点评：</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1.wondering, exchanging, relieved, witnessing, hoping</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等非谓语动词的运用，</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使文章方式变得多样化</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rPr>
              <a:t>2.</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倒装结构、定语从句、状语从句的运用，</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使句子变得紧凑，动作之间的紧密联系得到加强，并且帮助实现了行文的长短句交错。</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sym typeface="+mn-ea"/>
              </a:rPr>
              <a:t>3.Ghost</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的出现也体现了对英语文化万灵节的了解，有增分的作用</a:t>
            </a:r>
            <a:endPar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sym typeface="+mn-ea"/>
              </a:rPr>
              <a:t>5.</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高级词块</a:t>
            </a:r>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after several attempts, was devoted to, exchanging a smile, treat her to, turned out to be.</a:t>
            </a:r>
            <a:endPar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595364"/>
            <a:ext cx="11791665" cy="2207260"/>
          </a:xfrm>
          <a:prstGeom prst="rect">
            <a:avLst/>
          </a:prstGeom>
          <a:noFill/>
        </p:spPr>
        <p:txBody>
          <a:bodyPr wrap="square" rtlCol="0">
            <a:spAutoFit/>
          </a:bodyPr>
          <a:lstStyle/>
          <a:p>
            <a:pPr algn="ctr">
              <a:lnSpc>
                <a:spcPts val="5500"/>
              </a:lnSpc>
            </a:pPr>
            <a:r>
              <a:rPr lang="en-US" altLang="zh-CN" sz="6000" dirty="0"/>
              <a:t>2021</a:t>
            </a:r>
            <a:r>
              <a:rPr lang="zh-CN" altLang="en-US" sz="6000" dirty="0"/>
              <a:t>年</a:t>
            </a:r>
            <a:r>
              <a:rPr lang="en-US" altLang="zh-CN" sz="6000" dirty="0"/>
              <a:t>5</a:t>
            </a:r>
            <a:r>
              <a:rPr lang="zh-CN" altLang="en-US" sz="6000" dirty="0"/>
              <a:t>月温州三模读后续写讲评</a:t>
            </a:r>
            <a:endParaRPr lang="en-US" altLang="zh-CN" sz="6000" dirty="0"/>
          </a:p>
          <a:p>
            <a:pPr algn="ctr">
              <a:lnSpc>
                <a:spcPts val="5500"/>
              </a:lnSpc>
            </a:pPr>
            <a:endParaRPr lang="en-US" altLang="zh-CN" sz="4000" dirty="0"/>
          </a:p>
          <a:p>
            <a:pPr algn="ctr">
              <a:lnSpc>
                <a:spcPts val="5500"/>
              </a:lnSpc>
            </a:pPr>
            <a:r>
              <a:rPr lang="en-US" altLang="zh-CN" sz="3600" b="1" dirty="0">
                <a:solidFill>
                  <a:srgbClr val="FF9900"/>
                </a:solidFill>
                <a:latin typeface="Copperplate Gothic Light" panose="020E0507020206020404" pitchFamily="34" charset="0"/>
              </a:rPr>
              <a:t>The Night of of the Jack- o’-Lantern</a:t>
            </a:r>
            <a:endParaRPr lang="en-US" altLang="zh-CN" sz="3600" b="1" dirty="0">
              <a:solidFill>
                <a:srgbClr val="FF9900"/>
              </a:solidFill>
              <a:latin typeface="Copperplate Gothic Light" panose="020E0507020206020404" pitchFamily="34" charset="0"/>
            </a:endParaRPr>
          </a:p>
        </p:txBody>
      </p:sp>
      <p:sp>
        <p:nvSpPr>
          <p:cNvPr id="3" name="TextBox 2"/>
          <p:cNvSpPr txBox="1"/>
          <p:nvPr/>
        </p:nvSpPr>
        <p:spPr>
          <a:xfrm>
            <a:off x="5704764" y="4735773"/>
            <a:ext cx="5336275" cy="584775"/>
          </a:xfrm>
          <a:prstGeom prst="rect">
            <a:avLst/>
          </a:prstGeom>
          <a:noFill/>
        </p:spPr>
        <p:txBody>
          <a:bodyPr wrap="square" rtlCol="0">
            <a:spAutoFit/>
          </a:bodyPr>
          <a:lstStyle/>
          <a:p>
            <a:pPr algn="r"/>
            <a:r>
              <a:rPr lang="en-US" altLang="zh-CN" sz="3200" dirty="0"/>
              <a:t>Thinker, </a:t>
            </a:r>
            <a:r>
              <a:rPr lang="en-US" altLang="zh-CN" sz="3200" dirty="0" err="1"/>
              <a:t>Tiantai</a:t>
            </a:r>
            <a:r>
              <a:rPr lang="en-US" altLang="zh-CN" sz="3200" dirty="0"/>
              <a:t> High School</a:t>
            </a:r>
            <a:endParaRPr lang="zh-CN" altLang="en-US" sz="3200"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5483" y="3258668"/>
            <a:ext cx="5820078" cy="3538983"/>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3" name="文本框 2" descr="7b0a202020202262756c6c6574223a20227b5c2263617465676f727949645c223a31303031322c5c2274656d706c61746549645c223a32303233313330317d220a7d0a"/>
          <p:cNvSpPr txBox="1"/>
          <p:nvPr/>
        </p:nvSpPr>
        <p:spPr>
          <a:xfrm>
            <a:off x="614045" y="931545"/>
            <a:ext cx="11162665" cy="4399915"/>
          </a:xfrm>
          <a:prstGeom prst="rect">
            <a:avLst/>
          </a:prstGeom>
          <a:noFill/>
        </p:spPr>
        <p:txBody>
          <a:bodyPr wrap="square" rtlCol="0">
            <a:spAutoFit/>
          </a:bodyPr>
          <a:lstStyle/>
          <a:p>
            <a:r>
              <a:rPr lang="en-US" altLang="zh-CN" sz="2800">
                <a:latin typeface="华文中宋" panose="02010600040101010101" charset="-122"/>
                <a:ea typeface="华文中宋" panose="02010600040101010101" charset="-122"/>
                <a:cs typeface="华文中宋" panose="02010600040101010101" charset="-122"/>
              </a:rPr>
              <a:t>        </a:t>
            </a:r>
            <a:endParaRPr lang="en-US" altLang="zh-CN" sz="2800" b="1">
              <a:solidFill>
                <a:srgbClr val="002060"/>
              </a:solidFill>
              <a:latin typeface="Times New Roman" panose="02020603050405020304" charset="0"/>
              <a:cs typeface="Times New Roman" panose="02020603050405020304" charset="0"/>
            </a:endParaRPr>
          </a:p>
          <a:p>
            <a:pPr marL="457200" indent="-457200">
              <a:buFont typeface="Wingdings" panose="05000000000000000000" charset="0"/>
              <a:buChar char="l"/>
            </a:pPr>
            <a:r>
              <a:rPr lang="zh-CN" altLang="en-US" sz="2800" b="1" u="sng">
                <a:solidFill>
                  <a:srgbClr val="00B050"/>
                </a:solidFill>
                <a:latin typeface="宋体" panose="02010600030101010101" pitchFamily="2" charset="-122"/>
                <a:ea typeface="宋体" panose="02010600030101010101" pitchFamily="2" charset="-122"/>
                <a:cs typeface="宋体" panose="02010600030101010101" pitchFamily="2" charset="-122"/>
              </a:rPr>
              <a:t>思考多于写作</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en-US" altLang="zh-CN" sz="2800" b="1">
              <a:solidFill>
                <a:srgbClr val="002060"/>
              </a:solidFill>
              <a:latin typeface="Times New Roman" panose="02020603050405020304" charset="0"/>
              <a:cs typeface="Times New Roman" panose="02020603050405020304" charset="0"/>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不要求写太多的读后续写新题，回顾旧题，着重于训练如何快速构思情节、如何从哪几个维度来进行画面感的描述、用什么句式来丰富句子的表达。</a:t>
            </a:r>
            <a:endParaRPr lang="zh-CN" altLang="en-US" sz="2800">
              <a:latin typeface="宋体" panose="02010600030101010101" pitchFamily="2" charset="-122"/>
              <a:ea typeface="宋体" panose="02010600030101010101" pitchFamily="2" charset="-122"/>
              <a:cs typeface="宋体" panose="02010600030101010101" pitchFamily="2" charset="-122"/>
            </a:endParaRPr>
          </a:p>
          <a:p>
            <a:endParaRPr lang="zh-CN" altLang="en-US" sz="2800">
              <a:latin typeface="宋体" panose="02010600030101010101" pitchFamily="2" charset="-122"/>
              <a:ea typeface="宋体" panose="02010600030101010101" pitchFamily="2" charset="-122"/>
              <a:cs typeface="宋体" panose="02010600030101010101" pitchFamily="2" charset="-122"/>
            </a:endParaRPr>
          </a:p>
          <a:p>
            <a:pPr marL="457200" indent="-457200">
              <a:buFont typeface="Wingdings" panose="05000000000000000000" charset="0"/>
              <a:buChar char="l"/>
            </a:pPr>
            <a:r>
              <a:rPr lang="zh-CN" altLang="en-US" sz="2800" u="sng">
                <a:solidFill>
                  <a:srgbClr val="00B050"/>
                </a:solidFill>
                <a:latin typeface="宋体" panose="02010600030101010101" pitchFamily="2" charset="-122"/>
                <a:ea typeface="宋体" panose="02010600030101010101" pitchFamily="2" charset="-122"/>
                <a:cs typeface="宋体" panose="02010600030101010101" pitchFamily="2" charset="-122"/>
              </a:rPr>
              <a:t>分类整理文本类型，快速判断情节发展途径</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归类整理到现在为止所写的所有读后续写材料，确定不同的情节发展类型。如果是问题解决型，就遵循</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遇到问题</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冲突</a:t>
            </a:r>
            <a:r>
              <a:rPr lang="en-US" altLang="zh-CN" sz="2800">
                <a:latin typeface="宋体" panose="02010600030101010101" pitchFamily="2" charset="-122"/>
                <a:ea typeface="宋体" panose="02010600030101010101" pitchFamily="2" charset="-122"/>
                <a:cs typeface="宋体" panose="02010600030101010101" pitchFamily="2" charset="-122"/>
              </a:rPr>
              <a:t> --- </a:t>
            </a:r>
            <a:r>
              <a:rPr lang="zh-CN" altLang="en-US" sz="2800">
                <a:latin typeface="宋体" panose="02010600030101010101" pitchFamily="2" charset="-122"/>
                <a:ea typeface="宋体" panose="02010600030101010101" pitchFamily="2" charset="-122"/>
                <a:cs typeface="宋体" panose="02010600030101010101" pitchFamily="2" charset="-122"/>
              </a:rPr>
              <a:t>想出办法</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出现新的问题</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关键人</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物出场完美收场</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的途径。</a:t>
            </a:r>
            <a:endParaRPr lang="zh-CN" altLang="en-US" sz="28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1088390" y="142240"/>
            <a:ext cx="4094480" cy="521970"/>
          </a:xfrm>
          <a:prstGeom prst="rect">
            <a:avLst/>
          </a:prstGeom>
          <a:noFill/>
        </p:spPr>
        <p:txBody>
          <a:bodyPr wrap="none" rtlCol="0">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读后续写30天冲刺建议：</a:t>
            </a:r>
            <a:endParaRPr lang="zh-CN" altLang="en-US" sz="3200">
              <a:solidFill>
                <a:srgbClr val="0707CB"/>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3" name="文本框 2"/>
          <p:cNvSpPr txBox="1"/>
          <p:nvPr/>
        </p:nvSpPr>
        <p:spPr>
          <a:xfrm>
            <a:off x="614045" y="1013460"/>
            <a:ext cx="10776585" cy="4831080"/>
          </a:xfrm>
          <a:prstGeom prst="rect">
            <a:avLst/>
          </a:prstGeom>
          <a:noFill/>
        </p:spPr>
        <p:txBody>
          <a:bodyPr wrap="square" rtlCol="0">
            <a:spAutoFit/>
          </a:bodyPr>
          <a:lstStyle/>
          <a:p>
            <a:endParaRPr lang="zh-CN" altLang="en-US" sz="2800">
              <a:latin typeface="华文中宋" panose="02010600040101010101" charset="-122"/>
              <a:ea typeface="华文中宋" panose="02010600040101010101" charset="-122"/>
              <a:cs typeface="华文中宋" panose="02010600040101010101" charset="-122"/>
            </a:endParaRPr>
          </a:p>
          <a:p>
            <a:pPr marL="457200" indent="-457200">
              <a:buFont typeface="Wingdings" panose="05000000000000000000" charset="0"/>
              <a:buChar char="l"/>
            </a:pPr>
            <a:r>
              <a:rPr lang="zh-CN" altLang="en-US" sz="2800">
                <a:solidFill>
                  <a:srgbClr val="00B050"/>
                </a:solidFill>
                <a:latin typeface="宋体" panose="02010600030101010101" pitchFamily="2" charset="-122"/>
                <a:ea typeface="宋体" panose="02010600030101010101" pitchFamily="2" charset="-122"/>
                <a:cs typeface="宋体" panose="02010600030101010101" pitchFamily="2" charset="-122"/>
              </a:rPr>
              <a:t>分类整理、巩固素材语料</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要形成丰富扎实的语料库，按照</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情绪、心理活动、动作、场景、动态场景、有意境的句子</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等几方面的内容进行分类记忆；各类中又按照人、身体部位、情绪名词等三类做主语分别记忆一些有场面感的句子。这一块内容最好能够通过默写或者听写来巩固。</a:t>
            </a:r>
            <a:endParaRPr lang="zh-CN" altLang="en-US" sz="2800">
              <a:latin typeface="宋体" panose="02010600030101010101" pitchFamily="2" charset="-122"/>
              <a:ea typeface="宋体" panose="02010600030101010101" pitchFamily="2" charset="-122"/>
              <a:cs typeface="宋体" panose="02010600030101010101" pitchFamily="2" charset="-122"/>
            </a:endParaRPr>
          </a:p>
          <a:p>
            <a:endParaRPr lang="zh-CN" altLang="en-US" sz="2800">
              <a:latin typeface="宋体" panose="02010600030101010101" pitchFamily="2" charset="-122"/>
              <a:ea typeface="宋体" panose="02010600030101010101" pitchFamily="2" charset="-122"/>
              <a:cs typeface="宋体" panose="02010600030101010101" pitchFamily="2" charset="-122"/>
            </a:endParaRPr>
          </a:p>
          <a:p>
            <a:pPr marL="457200" indent="-457200">
              <a:buFont typeface="Wingdings" panose="05000000000000000000" charset="0"/>
              <a:buChar char="l"/>
            </a:pPr>
            <a:r>
              <a:rPr lang="zh-CN" altLang="en-US" sz="2800" u="sng">
                <a:solidFill>
                  <a:srgbClr val="00B050"/>
                </a:solidFill>
                <a:latin typeface="宋体" panose="02010600030101010101" pitchFamily="2" charset="-122"/>
                <a:ea typeface="宋体" panose="02010600030101010101" pitchFamily="2" charset="-122"/>
                <a:cs typeface="宋体" panose="02010600030101010101" pitchFamily="2" charset="-122"/>
              </a:rPr>
              <a:t>掌握高效的句子升级策略，驾驭长句子</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借助于头脑风暴模式，熟知重要的几种句子升级方法，如倒装结构、虚拟语气、各种从句、无灵主语、修饰性副词、主位推进</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等等，融合动作、心理活动和情绪等元素，练就长短句的交错运用。</a:t>
            </a:r>
            <a:endParaRPr lang="zh-CN" altLang="en-US" sz="28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1088390" y="142240"/>
            <a:ext cx="4094480" cy="521970"/>
          </a:xfrm>
          <a:prstGeom prst="rect">
            <a:avLst/>
          </a:prstGeom>
          <a:noFill/>
        </p:spPr>
        <p:txBody>
          <a:bodyPr wrap="none" rtlCol="0">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读后续写30天冲刺建议：</a:t>
            </a:r>
            <a:endParaRPr lang="zh-CN" altLang="en-US" sz="3200">
              <a:solidFill>
                <a:srgbClr val="0707CB"/>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3" name="文本框 2"/>
          <p:cNvSpPr txBox="1"/>
          <p:nvPr/>
        </p:nvSpPr>
        <p:spPr>
          <a:xfrm>
            <a:off x="607695" y="915670"/>
            <a:ext cx="11112500" cy="2676525"/>
          </a:xfrm>
          <a:prstGeom prst="rect">
            <a:avLst/>
          </a:prstGeom>
          <a:noFill/>
        </p:spPr>
        <p:txBody>
          <a:bodyPr wrap="square" rtlCol="0">
            <a:spAutoFit/>
          </a:bodyPr>
          <a:lstStyle/>
          <a:p>
            <a:r>
              <a:rPr lang="en-US" altLang="zh-CN" sz="2800">
                <a:latin typeface="华文中宋" panose="02010600040101010101" charset="-122"/>
                <a:ea typeface="华文中宋" panose="02010600040101010101" charset="-122"/>
                <a:cs typeface="华文中宋" panose="02010600040101010101" charset="-122"/>
              </a:rPr>
              <a:t>         </a:t>
            </a:r>
            <a:endParaRPr lang="zh-CN" altLang="en-US" sz="2800">
              <a:latin typeface="华文中宋" panose="02010600040101010101" charset="-122"/>
              <a:ea typeface="华文中宋" panose="02010600040101010101" charset="-122"/>
              <a:cs typeface="华文中宋" panose="02010600040101010101" charset="-122"/>
            </a:endParaRPr>
          </a:p>
          <a:p>
            <a:pPr marL="457200" indent="-457200">
              <a:buFont typeface="Wingdings" panose="05000000000000000000" charset="0"/>
              <a:buChar char="l"/>
            </a:pPr>
            <a:r>
              <a:rPr lang="zh-CN" altLang="en-US" sz="2800" u="sng">
                <a:solidFill>
                  <a:srgbClr val="00B050"/>
                </a:solidFill>
                <a:latin typeface="宋体" panose="02010600030101010101" pitchFamily="2" charset="-122"/>
                <a:ea typeface="宋体" panose="02010600030101010101" pitchFamily="2" charset="-122"/>
                <a:cs typeface="宋体" panose="02010600030101010101" pitchFamily="2" charset="-122"/>
                <a:sym typeface="+mn-ea"/>
              </a:rPr>
              <a:t>构建合理的结尾套路</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8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多阅读读后续写试题，思考并判断各中类型的文本应该采用什么样的结尾比较合适，并且熟知各种结尾的一般性写法。结尾方式可以分为</a:t>
            </a:r>
            <a:r>
              <a:rPr lang="zh-CN" altLang="en-US" sz="2800">
                <a:latin typeface="Times New Roman" panose="02020603050405020304" charset="0"/>
                <a:ea typeface="宋体" panose="02010600030101010101" pitchFamily="2" charset="-122"/>
                <a:cs typeface="Times New Roman" panose="02020603050405020304" charset="0"/>
                <a:sym typeface="+mn-ea"/>
              </a:rPr>
              <a:t>Message</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点睛式、</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环境描写烘托式、展望将来式、回首反思式、自然过程式、首尾呼应式等等。</a:t>
            </a:r>
            <a:endParaRPr lang="zh-CN" altLang="en-US" sz="28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495300" y="4119880"/>
            <a:ext cx="11119485" cy="212280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zh-CN" altLang="en-US" sz="6600">
                <a:solidFill>
                  <a:srgbClr val="FFFF00"/>
                </a:solidFill>
                <a:latin typeface="华文行楷" panose="02010800040101010101" charset="-122"/>
                <a:ea typeface="华文行楷" panose="02010800040101010101" charset="-122"/>
              </a:rPr>
              <a:t>大浪淘沙始见金，</a:t>
            </a:r>
            <a:endParaRPr lang="zh-CN" altLang="en-US" sz="6600">
              <a:solidFill>
                <a:srgbClr val="FFFF00"/>
              </a:solidFill>
              <a:latin typeface="华文行楷" panose="02010800040101010101" charset="-122"/>
              <a:ea typeface="华文行楷" panose="02010800040101010101" charset="-122"/>
            </a:endParaRPr>
          </a:p>
          <a:p>
            <a:pPr algn="ctr"/>
            <a:r>
              <a:rPr lang="zh-CN" altLang="en-US" sz="6600">
                <a:solidFill>
                  <a:srgbClr val="FFFF00"/>
                </a:solidFill>
                <a:latin typeface="华文行楷" panose="02010800040101010101" charset="-122"/>
                <a:ea typeface="华文行楷" panose="02010800040101010101" charset="-122"/>
              </a:rPr>
              <a:t>你就是黄金！</a:t>
            </a:r>
            <a:endParaRPr lang="en-US" altLang="zh-CN" sz="6600">
              <a:solidFill>
                <a:srgbClr val="FFFF00"/>
              </a:solidFill>
              <a:latin typeface="华文行楷" panose="02010800040101010101" charset="-122"/>
              <a:ea typeface="华文行楷" panose="02010800040101010101" charset="-122"/>
            </a:endParaRPr>
          </a:p>
        </p:txBody>
      </p:sp>
      <p:sp>
        <p:nvSpPr>
          <p:cNvPr id="4" name="文本框 3"/>
          <p:cNvSpPr txBox="1"/>
          <p:nvPr/>
        </p:nvSpPr>
        <p:spPr>
          <a:xfrm>
            <a:off x="1088390" y="142240"/>
            <a:ext cx="4094480" cy="521970"/>
          </a:xfrm>
          <a:prstGeom prst="rect">
            <a:avLst/>
          </a:prstGeom>
          <a:noFill/>
        </p:spPr>
        <p:txBody>
          <a:bodyPr wrap="none" rtlCol="0">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读后续写30天冲刺建议：</a:t>
            </a:r>
            <a:endParaRPr lang="zh-CN" altLang="en-US" sz="3200">
              <a:solidFill>
                <a:srgbClr val="0707CB"/>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b="5596"/>
          <a:stretch>
            <a:fillRect/>
          </a:stretch>
        </p:blipFill>
        <p:spPr>
          <a:xfrm>
            <a:off x="0" y="-166370"/>
            <a:ext cx="12120245" cy="7025005"/>
          </a:xfrm>
          <a:prstGeom prst="rect">
            <a:avLst/>
          </a:prstGeom>
        </p:spPr>
      </p:pic>
      <p:sp>
        <p:nvSpPr>
          <p:cNvPr id="3" name="文本框 2"/>
          <p:cNvSpPr txBox="1"/>
          <p:nvPr/>
        </p:nvSpPr>
        <p:spPr>
          <a:xfrm>
            <a:off x="2807970" y="2964180"/>
            <a:ext cx="6576695" cy="23069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zh-CN" sz="4800" b="1">
                <a:gradFill>
                  <a:gsLst>
                    <a:gs pos="0">
                      <a:srgbClr val="FBFB11"/>
                    </a:gs>
                    <a:gs pos="100000">
                      <a:srgbClr val="838309"/>
                    </a:gs>
                  </a:gsLst>
                  <a:lin scaled="0"/>
                </a:gradFill>
                <a:latin typeface="Arial Rounded MT Bold" panose="020F0704030504030204" charset="0"/>
                <a:cs typeface="Arial Rounded MT Bold" panose="020F0704030504030204" charset="0"/>
              </a:rPr>
              <a:t>Wish you excellent performance </a:t>
            </a:r>
            <a:endParaRPr lang="en-US" altLang="zh-CN" sz="4800" b="1">
              <a:gradFill>
                <a:gsLst>
                  <a:gs pos="0">
                    <a:srgbClr val="FBFB11"/>
                  </a:gs>
                  <a:gs pos="100000">
                    <a:srgbClr val="838309"/>
                  </a:gs>
                </a:gsLst>
                <a:lin scaled="0"/>
              </a:gradFill>
              <a:latin typeface="Arial Rounded MT Bold" panose="020F0704030504030204" charset="0"/>
              <a:cs typeface="Arial Rounded MT Bold" panose="020F0704030504030204" charset="0"/>
            </a:endParaRPr>
          </a:p>
          <a:p>
            <a:pPr algn="ctr"/>
            <a:r>
              <a:rPr lang="en-US" altLang="zh-CN" sz="4800" b="1">
                <a:gradFill>
                  <a:gsLst>
                    <a:gs pos="0">
                      <a:srgbClr val="FBFB11"/>
                    </a:gs>
                    <a:gs pos="100000">
                      <a:srgbClr val="838309"/>
                    </a:gs>
                  </a:gsLst>
                  <a:lin scaled="0"/>
                </a:gradFill>
                <a:latin typeface="Arial Rounded MT Bold" panose="020F0704030504030204" charset="0"/>
                <a:cs typeface="Arial Rounded MT Bold" panose="020F0704030504030204" charset="0"/>
              </a:rPr>
              <a:t>in the CEE!</a:t>
            </a:r>
            <a:endParaRPr lang="en-US" altLang="zh-CN" sz="4800" b="1">
              <a:gradFill>
                <a:gsLst>
                  <a:gs pos="0">
                    <a:srgbClr val="FBFB11"/>
                  </a:gs>
                  <a:gs pos="100000">
                    <a:srgbClr val="838309"/>
                  </a:gs>
                </a:gsLst>
                <a:lin scaled="0"/>
              </a:gradFill>
              <a:latin typeface="Arial Rounded MT Bold" panose="020F0704030504030204" charset="0"/>
              <a:cs typeface="Arial Rounded MT Bold" panose="020F070403050403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7355" y="906145"/>
            <a:ext cx="11524615" cy="5631180"/>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After dinner, Mrs. Quimby told the family that Grandma, who lived on a farm, had sent in a lot of pumpkins for jack-o- lanterns(空心南瓜灯) for the neighborhood children.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There was one in the basement waiting to be carved,</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she added. </a:t>
            </a:r>
            <a:r>
              <a:rPr lang="zh-CN" altLang="en-US" sz="2400" u="sng">
                <a:latin typeface="Times New Roman" panose="02020603050405020304" charset="0"/>
                <a:cs typeface="Times New Roman" panose="02020603050405020304" charset="0"/>
              </a:rPr>
              <a:t>Ramona </a:t>
            </a:r>
            <a:r>
              <a:rPr lang="zh-CN" altLang="en-US" sz="2400">
                <a:latin typeface="Times New Roman" panose="02020603050405020304" charset="0"/>
                <a:cs typeface="Times New Roman" panose="02020603050405020304" charset="0"/>
              </a:rPr>
              <a:t>sprang to her feet and dashed down to bring it up，but it was too heavy for a second-grader. Finally </a:t>
            </a:r>
            <a:r>
              <a:rPr lang="zh-CN" altLang="en-US" sz="2400" u="sng">
                <a:latin typeface="Times New Roman" panose="02020603050405020304" charset="0"/>
                <a:cs typeface="Times New Roman" panose="02020603050405020304" charset="0"/>
              </a:rPr>
              <a:t>Mr. Quimby</a:t>
            </a:r>
            <a:r>
              <a:rPr lang="zh-CN" altLang="en-US" sz="2400">
                <a:latin typeface="Times New Roman" panose="02020603050405020304" charset="0"/>
                <a:cs typeface="Times New Roman" panose="02020603050405020304" charset="0"/>
              </a:rPr>
              <a:t> gave a hand.</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Let's make it </a:t>
            </a:r>
            <a:r>
              <a:rPr lang="zh-CN" altLang="en-US" sz="2400" u="sng">
                <a:latin typeface="Times New Roman" panose="02020603050405020304" charset="0"/>
                <a:cs typeface="Times New Roman" panose="02020603050405020304" charset="0"/>
              </a:rPr>
              <a:t>smile </a:t>
            </a:r>
            <a:r>
              <a:rPr lang="zh-CN" altLang="en-US" sz="2400">
                <a:latin typeface="Times New Roman" panose="02020603050405020304" charset="0"/>
                <a:cs typeface="Times New Roman" panose="02020603050405020304" charset="0"/>
              </a:rPr>
              <a:t>like last year,</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exclaimed Ramona.</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Hmm. Let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 see.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Mr. Quimby studied the </a:t>
            </a:r>
            <a:r>
              <a:rPr lang="zh-CN" altLang="en-US" sz="2400" u="sng">
                <a:latin typeface="Times New Roman" panose="02020603050405020304" charset="0"/>
                <a:cs typeface="Times New Roman" panose="02020603050405020304" charset="0"/>
              </a:rPr>
              <a:t>pumpkin</a:t>
            </a:r>
            <a:r>
              <a:rPr lang="zh-CN" altLang="en-US" sz="2400">
                <a:latin typeface="Times New Roman" panose="02020603050405020304" charset="0"/>
                <a:cs typeface="Times New Roman" panose="02020603050405020304" charset="0"/>
              </a:rPr>
              <a:t>, turning it to find the best side for the face.</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  With a pencil he sketched (素描)</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a nose-shaped nose, not a triangle. Then the mouth turned up on both sides.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smiling!</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Ramona clapped her hands</a:t>
            </a:r>
            <a:r>
              <a:rPr lang="en-US" altLang="zh-CN"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Mr. Quimby nodded with a smile, cut a circle around the top of the pumpkin and lifted it off for a lid. Without being asked, Ramona found a big spoon for scooping out the seeds. </a:t>
            </a:r>
            <a:r>
              <a:rPr lang="zh-CN" altLang="en-US" sz="2400" u="sng">
                <a:latin typeface="Times New Roman" panose="02020603050405020304" charset="0"/>
                <a:cs typeface="Times New Roman" panose="02020603050405020304" charset="0"/>
              </a:rPr>
              <a:t>Picky- picky</a:t>
            </a:r>
            <a:r>
              <a:rPr lang="zh-CN" altLang="en-US" sz="2400">
                <a:latin typeface="Times New Roman" panose="02020603050405020304" charset="0"/>
                <a:cs typeface="Times New Roman" panose="02020603050405020304" charset="0"/>
              </a:rPr>
              <a:t>, the</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Quimbys' shabby old cat, came into the </a:t>
            </a:r>
            <a:r>
              <a:rPr lang="zh-CN" altLang="en-US" sz="2400" u="sng">
                <a:latin typeface="Times New Roman" panose="02020603050405020304" charset="0"/>
                <a:cs typeface="Times New Roman" panose="02020603050405020304" charset="0"/>
              </a:rPr>
              <a:t>kitchen </a:t>
            </a:r>
            <a:r>
              <a:rPr lang="zh-CN" altLang="en-US" sz="2400">
                <a:latin typeface="Times New Roman" panose="02020603050405020304" charset="0"/>
                <a:cs typeface="Times New Roman" panose="02020603050405020304" charset="0"/>
              </a:rPr>
              <a:t>to see if something had been put in his dish. When he found that it had not, he paused, sniffed the pumpkin smell and </a:t>
            </a:r>
            <a:r>
              <a:rPr lang="zh-CN" altLang="en-US" sz="2400" u="sng">
                <a:latin typeface="Times New Roman" panose="02020603050405020304" charset="0"/>
                <a:cs typeface="Times New Roman" panose="02020603050405020304" charset="0"/>
              </a:rPr>
              <a:t>angrily </a:t>
            </a:r>
            <a:r>
              <a:rPr lang="zh-CN" altLang="en-US" sz="2400">
                <a:latin typeface="Times New Roman" panose="02020603050405020304" charset="0"/>
                <a:cs typeface="Times New Roman" panose="02020603050405020304" charset="0"/>
              </a:rPr>
              <a:t>walked out with his tail twitching.</a:t>
            </a:r>
            <a:endParaRPr lang="zh-CN" altLang="en-US" sz="2400">
              <a:latin typeface="Times New Roman" panose="02020603050405020304" charset="0"/>
              <a:cs typeface="Times New Roman" panose="02020603050405020304" charset="0"/>
            </a:endParaRPr>
          </a:p>
        </p:txBody>
      </p:sp>
      <p:grpSp>
        <p:nvGrpSpPr>
          <p:cNvPr id="6148" name="Group 14"/>
          <p:cNvGrpSpPr/>
          <p:nvPr/>
        </p:nvGrpSpPr>
        <p:grpSpPr>
          <a:xfrm>
            <a:off x="-70485" y="0"/>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3" name="文本框 2"/>
          <p:cNvSpPr txBox="1"/>
          <p:nvPr/>
        </p:nvSpPr>
        <p:spPr>
          <a:xfrm>
            <a:off x="1106170" y="107315"/>
            <a:ext cx="2540000" cy="521970"/>
          </a:xfrm>
          <a:prstGeom prst="rect">
            <a:avLst/>
          </a:prstGeom>
          <a:noFill/>
        </p:spPr>
        <p:txBody>
          <a:bodyPr wrap="square" rtlCol="0" anchor="t">
            <a:spAutoFit/>
          </a:bodyPr>
          <a:lstStyle/>
          <a:p>
            <a:r>
              <a:rPr lang="zh-CN" altLang="en-US" sz="2800" b="1">
                <a:solidFill>
                  <a:srgbClr val="002060"/>
                </a:solidFill>
              </a:rPr>
              <a:t>试题呈现</a:t>
            </a:r>
            <a:endParaRPr lang="zh-CN" altLang="en-US" sz="2800" b="1">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7355" y="855345"/>
            <a:ext cx="11303000" cy="4892675"/>
          </a:xfrm>
          <a:prstGeom prst="rect">
            <a:avLst/>
          </a:prstGeom>
          <a:noFill/>
        </p:spPr>
        <p:txBody>
          <a:bodyPr wrap="square" rtlCol="0">
            <a:spAutoFit/>
          </a:bodyPr>
          <a:lstStyle/>
          <a:p>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Mr. Quimby began to whistle as he </a:t>
            </a:r>
            <a:r>
              <a:rPr lang="zh-CN" altLang="en-US" sz="2400" u="sng">
                <a:latin typeface="Times New Roman" panose="02020603050405020304" charset="0"/>
                <a:cs typeface="Times New Roman" panose="02020603050405020304" charset="0"/>
              </a:rPr>
              <a:t>carved </a:t>
            </a:r>
            <a:r>
              <a:rPr lang="zh-CN" altLang="en-US" sz="2400">
                <a:latin typeface="Times New Roman" panose="02020603050405020304" charset="0"/>
                <a:cs typeface="Times New Roman" panose="02020603050405020304" charset="0"/>
              </a:rPr>
              <a:t>with skill and care, first a mouthful of teeth, each one neat and square, then eyes and eyebrows. He was working on two ears shaped like question marks when Mrs. Quimby announced it was bedtime for Ramona. Unwillingly Ramona ran, took a shower and quickly returned. Now, Mr Quimby had just carved a few C-shaped curls(卷发) around the hole in the top of the pumpkin. He reached inside and dug a candle holder in the bottom.</a:t>
            </a:r>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There,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he said, putting down his knife.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A work of art.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Mrs. Quimby found a </a:t>
            </a:r>
            <a:r>
              <a:rPr lang="zh-CN" altLang="en-US" sz="2400" u="sng">
                <a:latin typeface="Times New Roman" panose="02020603050405020304" charset="0"/>
                <a:cs typeface="Times New Roman" panose="02020603050405020304" charset="0"/>
              </a:rPr>
              <a:t>candle </a:t>
            </a:r>
            <a:r>
              <a:rPr lang="zh-CN" altLang="en-US" sz="2400">
                <a:latin typeface="Times New Roman" panose="02020603050405020304" charset="0"/>
                <a:cs typeface="Times New Roman" panose="02020603050405020304" charset="0"/>
              </a:rPr>
              <a:t>stub(残根) inserted it in the pumpkin, lit it and set the lid in place. Ramona turned off the light. The jack-o'-lantern was smiling with a flickering flame,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Wow!</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Ramona threw her arms around her father before going to bed with great </a:t>
            </a:r>
            <a:r>
              <a:rPr lang="zh-CN" altLang="en-US" sz="2400" u="sng">
                <a:latin typeface="Times New Roman" panose="02020603050405020304" charset="0"/>
                <a:cs typeface="Times New Roman" panose="02020603050405020304" charset="0"/>
              </a:rPr>
              <a:t>satisfaction</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Paragraph 1.</a:t>
            </a:r>
            <a:r>
              <a:rPr lang="en-US" altLang="zh-CN" sz="2400" b="1">
                <a:latin typeface="Times New Roman" panose="02020603050405020304" charset="0"/>
                <a:cs typeface="Times New Roman" panose="02020603050405020304" charset="0"/>
              </a:rPr>
              <a:t> </a:t>
            </a:r>
            <a:r>
              <a:rPr lang="zh-CN" altLang="en-US" sz="2400" i="1">
                <a:latin typeface="Times New Roman" panose="02020603050405020304" charset="0"/>
                <a:cs typeface="Times New Roman" panose="02020603050405020304" charset="0"/>
              </a:rPr>
              <a:t>In the middle of the night Ramona awoke to a noise.___________</a:t>
            </a:r>
            <a:endParaRPr lang="zh-CN" altLang="en-US" sz="2400" i="1">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Paragraph 2</a:t>
            </a:r>
            <a:r>
              <a:rPr lang="en-US" altLang="zh-CN" sz="2400" b="1">
                <a:latin typeface="Times New Roman" panose="02020603050405020304" charset="0"/>
                <a:cs typeface="Times New Roman" panose="02020603050405020304" charset="0"/>
              </a:rPr>
              <a:t>. </a:t>
            </a:r>
            <a:r>
              <a:rPr lang="zh-CN" altLang="en-US" sz="2400" i="1">
                <a:latin typeface="Times New Roman" panose="02020603050405020304" charset="0"/>
                <a:cs typeface="Times New Roman" panose="02020603050405020304" charset="0"/>
              </a:rPr>
              <a:t>On the table their jack-o-lantern no longer had a whole face._______</a:t>
            </a:r>
            <a:endParaRPr lang="zh-CN" altLang="en-US" sz="2400" i="1">
              <a:latin typeface="Times New Roman" panose="02020603050405020304" charset="0"/>
              <a:cs typeface="Times New Roman" panose="02020603050405020304" charset="0"/>
            </a:endParaRPr>
          </a:p>
        </p:txBody>
      </p:sp>
      <p:grpSp>
        <p:nvGrpSpPr>
          <p:cNvPr id="6148" name="Group 14"/>
          <p:cNvGrpSpPr/>
          <p:nvPr/>
        </p:nvGrpSpPr>
        <p:grpSpPr>
          <a:xfrm>
            <a:off x="-70485" y="0"/>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3" name="文本框 2"/>
          <p:cNvSpPr txBox="1"/>
          <p:nvPr/>
        </p:nvSpPr>
        <p:spPr>
          <a:xfrm>
            <a:off x="1106170" y="107315"/>
            <a:ext cx="2540000" cy="521970"/>
          </a:xfrm>
          <a:prstGeom prst="rect">
            <a:avLst/>
          </a:prstGeom>
          <a:noFill/>
        </p:spPr>
        <p:txBody>
          <a:bodyPr wrap="square" rtlCol="0" anchor="t">
            <a:spAutoFit/>
          </a:bodyPr>
          <a:lstStyle/>
          <a:p>
            <a:r>
              <a:rPr lang="zh-CN" altLang="en-US" sz="2800" b="1">
                <a:solidFill>
                  <a:srgbClr val="002060"/>
                </a:solidFill>
              </a:rPr>
              <a:t>试题呈现</a:t>
            </a:r>
            <a:endParaRPr lang="zh-CN" altLang="en-US" sz="2800" b="1">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17693"/>
            <a:ext cx="12082818" cy="6734175"/>
          </a:xfrm>
          <a:prstGeom prst="rect">
            <a:avLst/>
          </a:prstGeom>
          <a:noFill/>
        </p:spPr>
        <p:txBody>
          <a:bodyPr wrap="square" rtlCol="0">
            <a:spAutoFit/>
          </a:bodyPr>
          <a:lstStyle/>
          <a:p>
            <a:pPr>
              <a:lnSpc>
                <a:spcPts val="3700"/>
              </a:lnSpc>
              <a:spcAft>
                <a:spcPts val="0"/>
              </a:spcAft>
            </a:pPr>
            <a:r>
              <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rPr>
              <a:t>         About Halloween:</a:t>
            </a:r>
            <a:endParaRPr lang="en-US" altLang="zh-CN" sz="3200" b="1" kern="100" dirty="0">
              <a:solidFill>
                <a:srgbClr val="0000FF"/>
              </a:solidFill>
              <a:latin typeface="Arial Unicode MS" panose="020B0604020202020204" charset="-122"/>
              <a:ea typeface="Arial Unicode MS" panose="020B0604020202020204" charset="-122"/>
              <a:cs typeface="Arial Unicode MS" panose="020B0604020202020204" charset="-122"/>
            </a:endParaRPr>
          </a:p>
          <a:p>
            <a:pPr indent="266700">
              <a:lnSpc>
                <a:spcPts val="3700"/>
              </a:lnSpc>
              <a:spcAft>
                <a:spcPts val="0"/>
              </a:spcAft>
            </a:pP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Halloween is a holiday ________________ each year on October 31. The tradition dates back to the ancient Celtic festival of </a:t>
            </a:r>
            <a:r>
              <a:rPr lang="en-US" altLang="zh-CN" sz="2800" kern="100" dirty="0" err="1">
                <a:solidFill>
                  <a:srgbClr val="000000"/>
                </a:solidFill>
                <a:latin typeface="Arial Unicode MS" panose="020B0604020202020204" charset="-122"/>
                <a:ea typeface="Arial Unicode MS" panose="020B0604020202020204" charset="-122"/>
                <a:cs typeface="Arial Unicode MS" panose="020B0604020202020204" charset="-122"/>
              </a:rPr>
              <a:t>Samhain</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 ______ people would light bonfires and wear costumes to scare off ghosts. This day marked the end of summer and the harvest and the ____________ of the dark, cold winter. During the celebration, the Celts wore costumes, typically __________ (consist) of animal heads and skins, and attempted to tell other _________ (people) fortunes.</a:t>
            </a:r>
            <a:endPar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endParaRPr>
          </a:p>
          <a:p>
            <a:pPr indent="266700">
              <a:lnSpc>
                <a:spcPts val="3700"/>
              </a:lnSpc>
              <a:spcAft>
                <a:spcPts val="0"/>
              </a:spcAft>
            </a:pP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  In the eighth century, Pope Gregory III designated November 1 as a time __________ (honor) all saints. Soon, All Saints Day incorporated some of the traditions of </a:t>
            </a:r>
            <a:r>
              <a:rPr lang="en-US" altLang="zh-CN" sz="2800" kern="100" dirty="0" err="1">
                <a:solidFill>
                  <a:srgbClr val="000000"/>
                </a:solidFill>
                <a:latin typeface="Arial Unicode MS" panose="020B0604020202020204" charset="-122"/>
                <a:ea typeface="Arial Unicode MS" panose="020B0604020202020204" charset="-122"/>
                <a:cs typeface="Arial Unicode MS" panose="020B0604020202020204" charset="-122"/>
              </a:rPr>
              <a:t>Samhain</a:t>
            </a:r>
            <a:r>
              <a:rPr lang="en-US" altLang="zh-CN" sz="2800" kern="100" dirty="0">
                <a:solidFill>
                  <a:srgbClr val="000000"/>
                </a:solidFill>
                <a:latin typeface="Arial Unicode MS" panose="020B0604020202020204" charset="-122"/>
                <a:ea typeface="Arial Unicode MS" panose="020B0604020202020204" charset="-122"/>
                <a:cs typeface="Arial Unicode MS" panose="020B0604020202020204" charset="-122"/>
              </a:rPr>
              <a:t>. The evening before was known as All Hallows Eve, and later Halloween. Over time, Halloween evolved into a day of activities like trick-or-treating, carving jack-o-lanterns, festive gatherings, wearing costumes and eating _________.</a:t>
            </a:r>
            <a:endParaRPr lang="zh-CN" altLang="zh-CN" sz="2800" dirty="0">
              <a:effectLst/>
              <a:latin typeface="Arial Unicode MS" panose="020B0604020202020204" charset="-122"/>
              <a:ea typeface="Arial Unicode MS" panose="020B0604020202020204" charset="-122"/>
              <a:cs typeface="Arial Unicode MS" panose="020B0604020202020204" charset="-122"/>
            </a:endParaRPr>
          </a:p>
        </p:txBody>
      </p:sp>
      <p:sp>
        <p:nvSpPr>
          <p:cNvPr id="3" name="TextBox 2"/>
          <p:cNvSpPr txBox="1"/>
          <p:nvPr/>
        </p:nvSpPr>
        <p:spPr>
          <a:xfrm>
            <a:off x="4189863" y="559558"/>
            <a:ext cx="2579427" cy="584775"/>
          </a:xfrm>
          <a:prstGeom prst="rect">
            <a:avLst/>
          </a:prstGeom>
          <a:noFill/>
        </p:spPr>
        <p:txBody>
          <a:bodyPr wrap="square" rtlCol="0">
            <a:spAutoFit/>
          </a:bodyPr>
          <a:lstStyle/>
          <a:p>
            <a:r>
              <a:rPr lang="en-US" altLang="zh-CN" sz="3200" dirty="0">
                <a:solidFill>
                  <a:srgbClr val="FF0000"/>
                </a:solidFill>
              </a:rPr>
              <a:t>celebrated</a:t>
            </a:r>
            <a:endParaRPr lang="zh-CN" altLang="en-US" sz="3200" dirty="0">
              <a:solidFill>
                <a:srgbClr val="FF0000"/>
              </a:solidFill>
            </a:endParaRPr>
          </a:p>
        </p:txBody>
      </p:sp>
      <p:sp>
        <p:nvSpPr>
          <p:cNvPr id="4" name="TextBox 3"/>
          <p:cNvSpPr txBox="1"/>
          <p:nvPr/>
        </p:nvSpPr>
        <p:spPr>
          <a:xfrm>
            <a:off x="10491577" y="986647"/>
            <a:ext cx="2579427" cy="584775"/>
          </a:xfrm>
          <a:prstGeom prst="rect">
            <a:avLst/>
          </a:prstGeom>
          <a:noFill/>
        </p:spPr>
        <p:txBody>
          <a:bodyPr wrap="square" rtlCol="0">
            <a:spAutoFit/>
          </a:bodyPr>
          <a:lstStyle/>
          <a:p>
            <a:r>
              <a:rPr lang="en-US" altLang="zh-CN" sz="3200" dirty="0">
                <a:solidFill>
                  <a:srgbClr val="FF0000"/>
                </a:solidFill>
              </a:rPr>
              <a:t>when</a:t>
            </a:r>
            <a:endParaRPr lang="zh-CN" altLang="en-US" sz="3200" dirty="0">
              <a:solidFill>
                <a:srgbClr val="FF0000"/>
              </a:solidFill>
            </a:endParaRPr>
          </a:p>
        </p:txBody>
      </p:sp>
      <p:sp>
        <p:nvSpPr>
          <p:cNvPr id="5" name="TextBox 4"/>
          <p:cNvSpPr txBox="1"/>
          <p:nvPr/>
        </p:nvSpPr>
        <p:spPr>
          <a:xfrm>
            <a:off x="9319849" y="1920357"/>
            <a:ext cx="2579427" cy="584775"/>
          </a:xfrm>
          <a:prstGeom prst="rect">
            <a:avLst/>
          </a:prstGeom>
          <a:noFill/>
        </p:spPr>
        <p:txBody>
          <a:bodyPr wrap="square" rtlCol="0">
            <a:spAutoFit/>
          </a:bodyPr>
          <a:lstStyle/>
          <a:p>
            <a:r>
              <a:rPr lang="en-US" altLang="zh-CN" sz="3200" dirty="0">
                <a:solidFill>
                  <a:srgbClr val="FF0000"/>
                </a:solidFill>
              </a:rPr>
              <a:t>beginning</a:t>
            </a:r>
            <a:endParaRPr lang="zh-CN" altLang="en-US" sz="3200" dirty="0">
              <a:solidFill>
                <a:srgbClr val="FF0000"/>
              </a:solidFill>
            </a:endParaRPr>
          </a:p>
        </p:txBody>
      </p:sp>
      <p:sp>
        <p:nvSpPr>
          <p:cNvPr id="6" name="TextBox 5"/>
          <p:cNvSpPr txBox="1"/>
          <p:nvPr/>
        </p:nvSpPr>
        <p:spPr>
          <a:xfrm>
            <a:off x="1736650" y="3357044"/>
            <a:ext cx="2579427" cy="584775"/>
          </a:xfrm>
          <a:prstGeom prst="rect">
            <a:avLst/>
          </a:prstGeom>
          <a:noFill/>
        </p:spPr>
        <p:txBody>
          <a:bodyPr wrap="square" rtlCol="0">
            <a:spAutoFit/>
          </a:bodyPr>
          <a:lstStyle/>
          <a:p>
            <a:r>
              <a:rPr lang="en-US" altLang="zh-CN" sz="3200" dirty="0">
                <a:solidFill>
                  <a:srgbClr val="FF0000"/>
                </a:solidFill>
              </a:rPr>
              <a:t>people’s</a:t>
            </a:r>
            <a:endParaRPr lang="zh-CN" altLang="en-US" sz="3200" dirty="0">
              <a:solidFill>
                <a:srgbClr val="FF0000"/>
              </a:solidFill>
            </a:endParaRPr>
          </a:p>
        </p:txBody>
      </p:sp>
      <p:sp>
        <p:nvSpPr>
          <p:cNvPr id="7" name="TextBox 6"/>
          <p:cNvSpPr txBox="1"/>
          <p:nvPr/>
        </p:nvSpPr>
        <p:spPr>
          <a:xfrm>
            <a:off x="427080" y="4283574"/>
            <a:ext cx="2579427" cy="584775"/>
          </a:xfrm>
          <a:prstGeom prst="rect">
            <a:avLst/>
          </a:prstGeom>
          <a:noFill/>
        </p:spPr>
        <p:txBody>
          <a:bodyPr wrap="square" rtlCol="0">
            <a:spAutoFit/>
          </a:bodyPr>
          <a:lstStyle/>
          <a:p>
            <a:r>
              <a:rPr lang="en-US" altLang="zh-CN" sz="3200" dirty="0">
                <a:solidFill>
                  <a:srgbClr val="FF0000"/>
                </a:solidFill>
              </a:rPr>
              <a:t>to honor</a:t>
            </a:r>
            <a:endParaRPr lang="zh-CN" altLang="en-US" sz="3200" dirty="0">
              <a:solidFill>
                <a:srgbClr val="FF0000"/>
              </a:solidFill>
            </a:endParaRPr>
          </a:p>
        </p:txBody>
      </p:sp>
      <p:sp>
        <p:nvSpPr>
          <p:cNvPr id="8" name="TextBox 7"/>
          <p:cNvSpPr txBox="1"/>
          <p:nvPr/>
        </p:nvSpPr>
        <p:spPr>
          <a:xfrm>
            <a:off x="5049656" y="6171930"/>
            <a:ext cx="2579427" cy="584775"/>
          </a:xfrm>
          <a:prstGeom prst="rect">
            <a:avLst/>
          </a:prstGeom>
          <a:noFill/>
        </p:spPr>
        <p:txBody>
          <a:bodyPr wrap="square" rtlCol="0">
            <a:spAutoFit/>
          </a:bodyPr>
          <a:lstStyle/>
          <a:p>
            <a:r>
              <a:rPr lang="en-US" altLang="zh-CN" sz="3200" dirty="0">
                <a:solidFill>
                  <a:srgbClr val="FF0000"/>
                </a:solidFill>
              </a:rPr>
              <a:t>treats</a:t>
            </a:r>
            <a:endParaRPr lang="zh-CN" altLang="en-US" sz="3200" dirty="0">
              <a:solidFill>
                <a:srgbClr val="FF0000"/>
              </a:solidFill>
            </a:endParaRPr>
          </a:p>
        </p:txBody>
      </p:sp>
      <p:sp>
        <p:nvSpPr>
          <p:cNvPr id="9" name="TextBox 8"/>
          <p:cNvSpPr txBox="1"/>
          <p:nvPr/>
        </p:nvSpPr>
        <p:spPr>
          <a:xfrm>
            <a:off x="1556983" y="2884831"/>
            <a:ext cx="2579427" cy="584775"/>
          </a:xfrm>
          <a:prstGeom prst="rect">
            <a:avLst/>
          </a:prstGeom>
          <a:noFill/>
        </p:spPr>
        <p:txBody>
          <a:bodyPr wrap="square" rtlCol="0">
            <a:spAutoFit/>
          </a:bodyPr>
          <a:lstStyle/>
          <a:p>
            <a:r>
              <a:rPr lang="en-US" altLang="zh-CN" sz="3200" dirty="0">
                <a:solidFill>
                  <a:srgbClr val="FF0000"/>
                </a:solidFill>
              </a:rPr>
              <a:t>consisting</a:t>
            </a:r>
            <a:endParaRPr lang="zh-CN" altLang="en-US" sz="3200" dirty="0">
              <a:solidFill>
                <a:srgbClr val="FF0000"/>
              </a:solidFill>
            </a:endParaRPr>
          </a:p>
        </p:txBody>
      </p:sp>
      <p:grpSp>
        <p:nvGrpSpPr>
          <p:cNvPr id="6148" name="Group 14"/>
          <p:cNvGrpSpPr/>
          <p:nvPr/>
        </p:nvGrpSpPr>
        <p:grpSpPr>
          <a:xfrm>
            <a:off x="-70485" y="0"/>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3265" y="768985"/>
            <a:ext cx="5488305" cy="58597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1. </a:t>
            </a:r>
            <a:r>
              <a:rPr lang="zh-CN" altLang="en-US" sz="2800" b="1">
                <a:latin typeface="Times New Roman" panose="02020603050405020304" charset="0"/>
                <a:ea typeface="华文中宋" panose="02010600040101010101" charset="-122"/>
                <a:cs typeface="Times New Roman" panose="02020603050405020304" charset="0"/>
              </a:rPr>
              <a:t>等着被雕刻</a:t>
            </a:r>
            <a:endParaRPr lang="zh-CN" altLang="en-US" sz="2800" b="1">
              <a:latin typeface="Times New Roman" panose="02020603050405020304" charset="0"/>
              <a:ea typeface="华文中宋" panose="02010600040101010101" charset="-122"/>
              <a:cs typeface="Times New Roman" panose="02020603050405020304" charset="0"/>
            </a:endParaRPr>
          </a:p>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2.</a:t>
            </a:r>
            <a:r>
              <a:rPr lang="zh-CN" altLang="en-US" sz="2800" b="1">
                <a:latin typeface="Times New Roman" panose="02020603050405020304" charset="0"/>
                <a:ea typeface="华文中宋" panose="02010600040101010101" charset="-122"/>
                <a:cs typeface="Times New Roman" panose="02020603050405020304" charset="0"/>
              </a:rPr>
              <a:t>跳着站了起来</a:t>
            </a:r>
            <a:endParaRPr lang="zh-CN" altLang="en-US" sz="2800" b="1">
              <a:latin typeface="Times New Roman" panose="02020603050405020304" charset="0"/>
              <a:ea typeface="华文中宋" panose="02010600040101010101" charset="-122"/>
              <a:cs typeface="Times New Roman" panose="02020603050405020304" charset="0"/>
            </a:endParaRPr>
          </a:p>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3.</a:t>
            </a:r>
            <a:r>
              <a:rPr lang="zh-CN" altLang="en-US" sz="2800" b="1">
                <a:latin typeface="Times New Roman" panose="02020603050405020304" charset="0"/>
                <a:ea typeface="华文中宋" panose="02010600040101010101" charset="-122"/>
                <a:cs typeface="Times New Roman" panose="02020603050405020304" charset="0"/>
              </a:rPr>
              <a:t>把</a:t>
            </a:r>
            <a:r>
              <a:rPr lang="en-US" altLang="zh-CN" sz="2800" b="1">
                <a:latin typeface="Times New Roman" panose="02020603050405020304" charset="0"/>
                <a:ea typeface="华文中宋" panose="02010600040101010101" charset="-122"/>
                <a:cs typeface="Times New Roman" panose="02020603050405020304" charset="0"/>
              </a:rPr>
              <a:t>.......</a:t>
            </a:r>
            <a:r>
              <a:rPr lang="zh-CN" altLang="en-US" sz="2800" b="1">
                <a:latin typeface="Times New Roman" panose="02020603050405020304" charset="0"/>
                <a:ea typeface="华文中宋" panose="02010600040101010101" charset="-122"/>
                <a:cs typeface="Times New Roman" panose="02020603050405020304" charset="0"/>
              </a:rPr>
              <a:t>带上来</a:t>
            </a:r>
            <a:endParaRPr lang="zh-CN" altLang="en-US" sz="2800" b="1">
              <a:latin typeface="Times New Roman" panose="02020603050405020304" charset="0"/>
              <a:ea typeface="华文中宋" panose="02010600040101010101" charset="-122"/>
              <a:cs typeface="Times New Roman" panose="02020603050405020304" charset="0"/>
            </a:endParaRPr>
          </a:p>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4.</a:t>
            </a:r>
            <a:r>
              <a:rPr lang="zh-CN" altLang="en-US" sz="2800" b="1">
                <a:latin typeface="Times New Roman" panose="02020603050405020304" charset="0"/>
                <a:ea typeface="华文中宋" panose="02010600040101010101" charset="-122"/>
                <a:cs typeface="Times New Roman" panose="02020603050405020304" charset="0"/>
              </a:rPr>
              <a:t>一名二年级的学生</a:t>
            </a:r>
            <a:endParaRPr lang="zh-CN" altLang="en-US" sz="2800" b="1">
              <a:latin typeface="Times New Roman" panose="02020603050405020304" charset="0"/>
              <a:ea typeface="华文中宋" panose="02010600040101010101" charset="-122"/>
              <a:cs typeface="Times New Roman" panose="02020603050405020304" charset="0"/>
            </a:endParaRPr>
          </a:p>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5.</a:t>
            </a:r>
            <a:r>
              <a:rPr lang="zh-CN" altLang="en-US" sz="2800" b="1">
                <a:latin typeface="Times New Roman" panose="02020603050405020304" charset="0"/>
                <a:ea typeface="华文中宋" panose="02010600040101010101" charset="-122"/>
                <a:cs typeface="Times New Roman" panose="02020603050405020304" charset="0"/>
              </a:rPr>
              <a:t>拍手，鼓掌</a:t>
            </a:r>
            <a:endParaRPr lang="zh-CN" altLang="en-US" sz="2800" b="1">
              <a:latin typeface="Times New Roman" panose="02020603050405020304" charset="0"/>
              <a:ea typeface="华文中宋" panose="02010600040101010101" charset="-122"/>
              <a:cs typeface="Times New Roman" panose="02020603050405020304" charset="0"/>
            </a:endParaRPr>
          </a:p>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6.</a:t>
            </a:r>
            <a:r>
              <a:rPr lang="zh-CN" altLang="en-US" sz="2800" b="1">
                <a:latin typeface="Times New Roman" panose="02020603050405020304" charset="0"/>
                <a:ea typeface="华文中宋" panose="02010600040101010101" charset="-122"/>
                <a:cs typeface="Times New Roman" panose="02020603050405020304" charset="0"/>
              </a:rPr>
              <a:t>微笑着点点头</a:t>
            </a:r>
            <a:endParaRPr lang="zh-CN" altLang="en-US" sz="2800" b="1">
              <a:latin typeface="Times New Roman" panose="02020603050405020304" charset="0"/>
              <a:ea typeface="华文中宋" panose="02010600040101010101" charset="-122"/>
              <a:cs typeface="Times New Roman" panose="02020603050405020304" charset="0"/>
            </a:endParaRPr>
          </a:p>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7.</a:t>
            </a:r>
            <a:r>
              <a:rPr lang="zh-CN" altLang="en-US" sz="2800" b="1">
                <a:latin typeface="Times New Roman" panose="02020603050405020304" charset="0"/>
                <a:ea typeface="华文中宋" panose="02010600040101010101" charset="-122"/>
                <a:cs typeface="Times New Roman" panose="02020603050405020304" charset="0"/>
              </a:rPr>
              <a:t>把里面的籽挖出来</a:t>
            </a:r>
            <a:endParaRPr lang="zh-CN" altLang="en-US" sz="2800" b="1">
              <a:latin typeface="Times New Roman" panose="02020603050405020304" charset="0"/>
              <a:ea typeface="华文中宋" panose="02010600040101010101" charset="-122"/>
              <a:cs typeface="Times New Roman" panose="02020603050405020304" charset="0"/>
            </a:endParaRPr>
          </a:p>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8.</a:t>
            </a:r>
            <a:r>
              <a:rPr lang="zh-CN" altLang="en-US" sz="2800" b="1">
                <a:latin typeface="Times New Roman" panose="02020603050405020304" charset="0"/>
                <a:ea typeface="华文中宋" panose="02010600040101010101" charset="-122"/>
                <a:cs typeface="Times New Roman" panose="02020603050405020304" charset="0"/>
              </a:rPr>
              <a:t>一口牙齿</a:t>
            </a:r>
            <a:endParaRPr lang="zh-CN" altLang="en-US" sz="2800" b="1">
              <a:latin typeface="Times New Roman" panose="02020603050405020304" charset="0"/>
              <a:ea typeface="华文中宋" panose="02010600040101010101" charset="-122"/>
              <a:cs typeface="Times New Roman" panose="02020603050405020304" charset="0"/>
            </a:endParaRPr>
          </a:p>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9.</a:t>
            </a:r>
            <a:r>
              <a:rPr lang="zh-CN" altLang="en-US" sz="2800" b="1">
                <a:latin typeface="Times New Roman" panose="02020603050405020304" charset="0"/>
                <a:ea typeface="华文中宋" panose="02010600040101010101" charset="-122"/>
                <a:cs typeface="Times New Roman" panose="02020603050405020304" charset="0"/>
              </a:rPr>
              <a:t>两只像问号的耳朵</a:t>
            </a:r>
            <a:endParaRPr lang="zh-CN" altLang="en-US" sz="2800" b="1">
              <a:latin typeface="Times New Roman" panose="02020603050405020304" charset="0"/>
              <a:ea typeface="华文中宋" panose="02010600040101010101" charset="-122"/>
              <a:cs typeface="Times New Roman" panose="02020603050405020304" charset="0"/>
            </a:endParaRPr>
          </a:p>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10.</a:t>
            </a:r>
            <a:r>
              <a:rPr lang="zh-CN" altLang="en-US" sz="2800" b="1">
                <a:latin typeface="Times New Roman" panose="02020603050405020304" charset="0"/>
                <a:ea typeface="华文中宋" panose="02010600040101010101" charset="-122"/>
                <a:cs typeface="Times New Roman" panose="02020603050405020304" charset="0"/>
              </a:rPr>
              <a:t>一件艺术品</a:t>
            </a:r>
            <a:endParaRPr lang="zh-CN" altLang="en-US" sz="2800" b="1">
              <a:latin typeface="Times New Roman" panose="02020603050405020304" charset="0"/>
              <a:ea typeface="华文中宋" panose="02010600040101010101" charset="-122"/>
              <a:cs typeface="Times New Roman" panose="02020603050405020304" charset="0"/>
            </a:endParaRPr>
          </a:p>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11.</a:t>
            </a:r>
            <a:r>
              <a:rPr lang="zh-CN" altLang="en-US" sz="2800" b="1">
                <a:latin typeface="Times New Roman" panose="02020603050405020304" charset="0"/>
                <a:ea typeface="华文中宋" panose="02010600040101010101" charset="-122"/>
                <a:cs typeface="Times New Roman" panose="02020603050405020304" charset="0"/>
              </a:rPr>
              <a:t>把</a:t>
            </a:r>
            <a:r>
              <a:rPr lang="en-US" altLang="zh-CN" sz="2800" b="1">
                <a:latin typeface="Times New Roman" panose="02020603050405020304" charset="0"/>
                <a:ea typeface="华文中宋" panose="02010600040101010101" charset="-122"/>
                <a:cs typeface="Times New Roman" panose="02020603050405020304" charset="0"/>
              </a:rPr>
              <a:t>......</a:t>
            </a:r>
            <a:r>
              <a:rPr lang="zh-CN" altLang="en-US" sz="2800" b="1">
                <a:latin typeface="Times New Roman" panose="02020603050405020304" charset="0"/>
                <a:ea typeface="华文中宋" panose="02010600040101010101" charset="-122"/>
                <a:cs typeface="Times New Roman" panose="02020603050405020304" charset="0"/>
              </a:rPr>
              <a:t>放就位</a:t>
            </a:r>
            <a:endParaRPr lang="zh-CN" altLang="en-US" sz="2800" b="1">
              <a:latin typeface="Times New Roman" panose="02020603050405020304" charset="0"/>
              <a:ea typeface="华文中宋" panose="02010600040101010101" charset="-122"/>
              <a:cs typeface="Times New Roman" panose="02020603050405020304" charset="0"/>
            </a:endParaRPr>
          </a:p>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12.</a:t>
            </a:r>
            <a:r>
              <a:rPr lang="zh-CN" altLang="en-US" sz="2800" b="1">
                <a:latin typeface="Times New Roman" panose="02020603050405020304" charset="0"/>
                <a:ea typeface="华文中宋" panose="02010600040101010101" charset="-122"/>
                <a:cs typeface="Times New Roman" panose="02020603050405020304" charset="0"/>
              </a:rPr>
              <a:t>抱住爸爸</a:t>
            </a:r>
            <a:endParaRPr lang="zh-CN" altLang="en-US" sz="2800" b="1">
              <a:latin typeface="Times New Roman" panose="02020603050405020304" charset="0"/>
              <a:ea typeface="华文中宋" panose="02010600040101010101" charset="-122"/>
              <a:cs typeface="Times New Roman" panose="02020603050405020304" charset="0"/>
            </a:endParaRPr>
          </a:p>
          <a:p>
            <a:pPr algn="l" fontAlgn="auto">
              <a:lnSpc>
                <a:spcPts val="3460"/>
              </a:lnSpc>
            </a:pPr>
            <a:r>
              <a:rPr lang="en-US" altLang="zh-CN" sz="2800" b="1">
                <a:latin typeface="Times New Roman" panose="02020603050405020304" charset="0"/>
                <a:ea typeface="华文中宋" panose="02010600040101010101" charset="-122"/>
                <a:cs typeface="Times New Roman" panose="02020603050405020304" charset="0"/>
              </a:rPr>
              <a:t>13.</a:t>
            </a:r>
            <a:r>
              <a:rPr lang="zh-CN" altLang="en-US" sz="2800" b="1">
                <a:latin typeface="Times New Roman" panose="02020603050405020304" charset="0"/>
                <a:ea typeface="华文中宋" panose="02010600040101010101" charset="-122"/>
                <a:cs typeface="Times New Roman" panose="02020603050405020304" charset="0"/>
              </a:rPr>
              <a:t>心满意足地</a:t>
            </a:r>
            <a:endParaRPr lang="zh-CN" altLang="en-US" sz="2800" b="1">
              <a:latin typeface="Times New Roman" panose="02020603050405020304" charset="0"/>
              <a:ea typeface="华文中宋" panose="02010600040101010101" charset="-122"/>
              <a:cs typeface="Times New Roman" panose="02020603050405020304" charset="0"/>
            </a:endParaRPr>
          </a:p>
        </p:txBody>
      </p:sp>
      <p:sp>
        <p:nvSpPr>
          <p:cNvPr id="3" name="文本框 2"/>
          <p:cNvSpPr txBox="1"/>
          <p:nvPr/>
        </p:nvSpPr>
        <p:spPr>
          <a:xfrm>
            <a:off x="5081270" y="762635"/>
            <a:ext cx="5638165" cy="58597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1. wait to be carved</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2.spring/jump to one’s feet</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3.</a:t>
            </a:r>
            <a:r>
              <a:rPr lang="en-US" sz="2800">
                <a:latin typeface="Times New Roman" panose="02020603050405020304" charset="0"/>
                <a:ea typeface="华文中宋" panose="02010600040101010101" charset="-122"/>
                <a:cs typeface="Times New Roman" panose="02020603050405020304" charset="0"/>
              </a:rPr>
              <a:t>bring... up</a:t>
            </a:r>
            <a:endParaRPr lang="en-US"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4.a second-grader</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5.clap one’s hands</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6.nod with a smile</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7.scoop out the seeds</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8.a mouthful of teeth</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9.two ears shaped like quesions marks</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10.a work of art</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11.</a:t>
            </a:r>
            <a:r>
              <a:rPr lang="en-US" sz="2800">
                <a:latin typeface="Times New Roman" panose="02020603050405020304" charset="0"/>
                <a:ea typeface="华文中宋" panose="02010600040101010101" charset="-122"/>
                <a:cs typeface="Times New Roman" panose="02020603050405020304" charset="0"/>
              </a:rPr>
              <a:t>put/ lay... in place</a:t>
            </a:r>
            <a:endParaRPr lang="en-US"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12.throw one’s arms around her dad</a:t>
            </a:r>
            <a:endParaRPr lang="en-US" altLang="zh-CN" sz="2800">
              <a:latin typeface="Times New Roman" panose="02020603050405020304" charset="0"/>
              <a:ea typeface="华文中宋" panose="02010600040101010101" charset="-122"/>
              <a:cs typeface="Times New Roman" panose="02020603050405020304" charset="0"/>
            </a:endParaRPr>
          </a:p>
          <a:p>
            <a:pPr fontAlgn="auto">
              <a:lnSpc>
                <a:spcPts val="3460"/>
              </a:lnSpc>
            </a:pPr>
            <a:r>
              <a:rPr lang="en-US" altLang="zh-CN" sz="2800">
                <a:latin typeface="Times New Roman" panose="02020603050405020304" charset="0"/>
                <a:ea typeface="华文中宋" panose="02010600040101010101" charset="-122"/>
                <a:cs typeface="Times New Roman" panose="02020603050405020304" charset="0"/>
              </a:rPr>
              <a:t>13.with great satisfaction</a:t>
            </a:r>
            <a:endParaRPr lang="en-US" altLang="zh-CN" sz="2800">
              <a:latin typeface="Times New Roman" panose="02020603050405020304" charset="0"/>
              <a:ea typeface="华文中宋" panose="02010600040101010101" charset="-122"/>
              <a:cs typeface="Times New Roman" panose="02020603050405020304" charset="0"/>
            </a:endParaRPr>
          </a:p>
        </p:txBody>
      </p:sp>
      <p:grpSp>
        <p:nvGrpSpPr>
          <p:cNvPr id="6148" name="Group 14"/>
          <p:cNvGrpSpPr/>
          <p:nvPr/>
        </p:nvGrpSpPr>
        <p:grpSpPr>
          <a:xfrm>
            <a:off x="-70485" y="0"/>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4" name="文本框 3"/>
          <p:cNvSpPr txBox="1"/>
          <p:nvPr/>
        </p:nvSpPr>
        <p:spPr>
          <a:xfrm>
            <a:off x="1002030" y="142240"/>
            <a:ext cx="2752725" cy="521970"/>
          </a:xfrm>
          <a:prstGeom prst="rect">
            <a:avLst/>
          </a:prstGeom>
          <a:noFill/>
        </p:spPr>
        <p:txBody>
          <a:bodyPr wrap="square" rtlCol="0" anchor="t">
            <a:spAutoFit/>
          </a:bodyPr>
          <a:lstStyle/>
          <a:p>
            <a:r>
              <a:rPr lang="zh-CN" altLang="en-US" sz="2800" b="1">
                <a:solidFill>
                  <a:srgbClr val="002060"/>
                </a:solidFill>
              </a:rPr>
              <a:t>文本语言积累</a:t>
            </a:r>
            <a:r>
              <a:rPr lang="zh-CN" altLang="en-US"/>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1)">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heel(1)">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heel(1)">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heel(1)">
                                      <p:cBhvr>
                                        <p:cTn id="6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320" y="790575"/>
            <a:ext cx="11808460" cy="4523105"/>
          </a:xfrm>
          <a:prstGeom prst="rect">
            <a:avLst/>
          </a:prstGeom>
          <a:noFill/>
        </p:spPr>
        <p:txBody>
          <a:bodyPr wrap="square" rtlCol="0">
            <a:spAutoFit/>
          </a:bodyPr>
          <a:lstStyle/>
          <a:p>
            <a:r>
              <a:rPr lang="en-US" altLang="zh-CN" sz="3200">
                <a:latin typeface="Times New Roman" panose="02020603050405020304" charset="0"/>
                <a:cs typeface="Times New Roman" panose="02020603050405020304" charset="0"/>
              </a:rPr>
              <a:t>    To get prepared for the approaching Halloween, Mr. Quimby set out ________ (carve) a jack-o-lantern out of a pumpkin from his mother.  He intended to make a smiling one _____ great skill and care. And excited Romano, his daughter, was with him all the time. Even when it was bedtime, Romano simlpy took a shower and came back. She waited until the work of art ____________ (complete) and everything was set ____ ______. Then she went to sleep with satisfaction ______ (write) on her face. However, the poor shabby cat, Picky-picky seemed to have been _____________.</a:t>
            </a:r>
            <a:endParaRPr lang="en-US" altLang="zh-CN" sz="3200">
              <a:latin typeface="Times New Roman" panose="02020603050405020304" charset="0"/>
              <a:cs typeface="Times New Roman" panose="02020603050405020304" charset="0"/>
            </a:endParaRPr>
          </a:p>
        </p:txBody>
      </p:sp>
      <p:sp>
        <p:nvSpPr>
          <p:cNvPr id="3" name="文本框 2"/>
          <p:cNvSpPr txBox="1"/>
          <p:nvPr/>
        </p:nvSpPr>
        <p:spPr>
          <a:xfrm>
            <a:off x="384810" y="1279525"/>
            <a:ext cx="1666875" cy="521970"/>
          </a:xfrm>
          <a:prstGeom prst="rect">
            <a:avLst/>
          </a:prstGeom>
          <a:noFill/>
        </p:spPr>
        <p:txBody>
          <a:bodyPr wrap="square" rtlCol="0">
            <a:spAutoFit/>
          </a:bodyPr>
          <a:lstStyle/>
          <a:p>
            <a:r>
              <a:rPr lang="en-US" altLang="zh-CN" sz="2800">
                <a:solidFill>
                  <a:srgbClr val="002060"/>
                </a:solidFill>
                <a:latin typeface="Arial Narrow" panose="020B0606020202030204" charset="0"/>
                <a:cs typeface="Arial Narrow" panose="020B0606020202030204" charset="0"/>
              </a:rPr>
              <a:t>to carve</a:t>
            </a:r>
            <a:endParaRPr lang="en-US" altLang="zh-CN" sz="2800">
              <a:solidFill>
                <a:srgbClr val="002060"/>
              </a:solidFill>
              <a:latin typeface="Arial Narrow" panose="020B0606020202030204" charset="0"/>
              <a:cs typeface="Arial Narrow" panose="020B0606020202030204" charset="0"/>
            </a:endParaRPr>
          </a:p>
        </p:txBody>
      </p:sp>
      <p:sp>
        <p:nvSpPr>
          <p:cNvPr id="4" name="文本框 3"/>
          <p:cNvSpPr txBox="1"/>
          <p:nvPr/>
        </p:nvSpPr>
        <p:spPr>
          <a:xfrm>
            <a:off x="6037580" y="1742440"/>
            <a:ext cx="1666875" cy="521970"/>
          </a:xfrm>
          <a:prstGeom prst="rect">
            <a:avLst/>
          </a:prstGeom>
          <a:noFill/>
        </p:spPr>
        <p:txBody>
          <a:bodyPr wrap="square" rtlCol="0">
            <a:spAutoFit/>
          </a:bodyPr>
          <a:lstStyle/>
          <a:p>
            <a:r>
              <a:rPr lang="en-US" altLang="zh-CN" sz="2800">
                <a:solidFill>
                  <a:srgbClr val="002060"/>
                </a:solidFill>
                <a:latin typeface="Arial Narrow" panose="020B0606020202030204" charset="0"/>
                <a:cs typeface="Arial Narrow" panose="020B0606020202030204" charset="0"/>
              </a:rPr>
              <a:t>with</a:t>
            </a:r>
            <a:endParaRPr lang="en-US" altLang="zh-CN" sz="2800">
              <a:solidFill>
                <a:srgbClr val="002060"/>
              </a:solidFill>
              <a:latin typeface="Arial Narrow" panose="020B0606020202030204" charset="0"/>
              <a:cs typeface="Arial Narrow" panose="020B0606020202030204" charset="0"/>
            </a:endParaRPr>
          </a:p>
        </p:txBody>
      </p:sp>
      <p:sp>
        <p:nvSpPr>
          <p:cNvPr id="5" name="文本框 4"/>
          <p:cNvSpPr txBox="1"/>
          <p:nvPr/>
        </p:nvSpPr>
        <p:spPr>
          <a:xfrm>
            <a:off x="4937760" y="3228340"/>
            <a:ext cx="3181350" cy="521970"/>
          </a:xfrm>
          <a:prstGeom prst="rect">
            <a:avLst/>
          </a:prstGeom>
          <a:noFill/>
        </p:spPr>
        <p:txBody>
          <a:bodyPr wrap="square" rtlCol="0">
            <a:spAutoFit/>
          </a:bodyPr>
          <a:lstStyle/>
          <a:p>
            <a:r>
              <a:rPr lang="en-US" altLang="zh-CN" sz="2800">
                <a:solidFill>
                  <a:srgbClr val="002060"/>
                </a:solidFill>
                <a:latin typeface="Arial Narrow" panose="020B0606020202030204" charset="0"/>
                <a:cs typeface="Arial Narrow" panose="020B0606020202030204" charset="0"/>
              </a:rPr>
              <a:t>was completed</a:t>
            </a:r>
            <a:endParaRPr lang="en-US" altLang="zh-CN" sz="2800">
              <a:solidFill>
                <a:srgbClr val="002060"/>
              </a:solidFill>
              <a:latin typeface="Arial Narrow" panose="020B0606020202030204" charset="0"/>
              <a:cs typeface="Arial Narrow" panose="020B0606020202030204" charset="0"/>
            </a:endParaRPr>
          </a:p>
        </p:txBody>
      </p:sp>
      <p:sp>
        <p:nvSpPr>
          <p:cNvPr id="6" name="文本框 5"/>
          <p:cNvSpPr txBox="1"/>
          <p:nvPr/>
        </p:nvSpPr>
        <p:spPr>
          <a:xfrm>
            <a:off x="1723390" y="3660140"/>
            <a:ext cx="1666875" cy="521970"/>
          </a:xfrm>
          <a:prstGeom prst="rect">
            <a:avLst/>
          </a:prstGeom>
          <a:noFill/>
        </p:spPr>
        <p:txBody>
          <a:bodyPr wrap="square" rtlCol="0">
            <a:spAutoFit/>
          </a:bodyPr>
          <a:lstStyle/>
          <a:p>
            <a:r>
              <a:rPr lang="en-US" altLang="zh-CN" sz="2800">
                <a:solidFill>
                  <a:srgbClr val="002060"/>
                </a:solidFill>
                <a:latin typeface="Arial Narrow" panose="020B0606020202030204" charset="0"/>
                <a:cs typeface="Arial Narrow" panose="020B0606020202030204" charset="0"/>
              </a:rPr>
              <a:t>in place</a:t>
            </a:r>
            <a:endParaRPr lang="en-US" altLang="zh-CN" sz="2800">
              <a:solidFill>
                <a:srgbClr val="002060"/>
              </a:solidFill>
              <a:latin typeface="Arial Narrow" panose="020B0606020202030204" charset="0"/>
              <a:cs typeface="Arial Narrow" panose="020B0606020202030204" charset="0"/>
            </a:endParaRPr>
          </a:p>
        </p:txBody>
      </p:sp>
      <p:sp>
        <p:nvSpPr>
          <p:cNvPr id="7" name="文本框 6"/>
          <p:cNvSpPr txBox="1"/>
          <p:nvPr/>
        </p:nvSpPr>
        <p:spPr>
          <a:xfrm>
            <a:off x="10525125" y="3743960"/>
            <a:ext cx="1431925" cy="521970"/>
          </a:xfrm>
          <a:prstGeom prst="rect">
            <a:avLst/>
          </a:prstGeom>
          <a:noFill/>
        </p:spPr>
        <p:txBody>
          <a:bodyPr wrap="square" rtlCol="0">
            <a:spAutoFit/>
          </a:bodyPr>
          <a:lstStyle/>
          <a:p>
            <a:r>
              <a:rPr lang="en-US" altLang="zh-CN" sz="2800">
                <a:solidFill>
                  <a:srgbClr val="002060"/>
                </a:solidFill>
                <a:latin typeface="Arial Narrow" panose="020B0606020202030204" charset="0"/>
                <a:cs typeface="Arial Narrow" panose="020B0606020202030204" charset="0"/>
              </a:rPr>
              <a:t>written</a:t>
            </a:r>
            <a:endParaRPr lang="en-US" altLang="zh-CN" sz="2800">
              <a:solidFill>
                <a:srgbClr val="002060"/>
              </a:solidFill>
              <a:latin typeface="Arial Narrow" panose="020B0606020202030204" charset="0"/>
              <a:cs typeface="Arial Narrow" panose="020B0606020202030204" charset="0"/>
            </a:endParaRPr>
          </a:p>
        </p:txBody>
      </p:sp>
      <p:sp>
        <p:nvSpPr>
          <p:cNvPr id="8" name="文本框 7"/>
          <p:cNvSpPr txBox="1"/>
          <p:nvPr/>
        </p:nvSpPr>
        <p:spPr>
          <a:xfrm>
            <a:off x="2642870" y="4627245"/>
            <a:ext cx="2294890" cy="521970"/>
          </a:xfrm>
          <a:prstGeom prst="rect">
            <a:avLst/>
          </a:prstGeom>
          <a:noFill/>
        </p:spPr>
        <p:txBody>
          <a:bodyPr wrap="square" rtlCol="0">
            <a:spAutoFit/>
          </a:bodyPr>
          <a:lstStyle/>
          <a:p>
            <a:r>
              <a:rPr lang="en-US" altLang="zh-CN" sz="2800">
                <a:solidFill>
                  <a:srgbClr val="002060"/>
                </a:solidFill>
                <a:latin typeface="Arial Narrow" panose="020B0606020202030204" charset="0"/>
                <a:cs typeface="Arial Narrow" panose="020B0606020202030204" charset="0"/>
              </a:rPr>
              <a:t>forgotten</a:t>
            </a:r>
            <a:endParaRPr lang="en-US" altLang="zh-CN" sz="2800">
              <a:solidFill>
                <a:srgbClr val="002060"/>
              </a:solidFill>
              <a:latin typeface="Arial Narrow" panose="020B0606020202030204" charset="0"/>
              <a:cs typeface="Arial Narrow" panose="020B0606020202030204" charset="0"/>
            </a:endParaRPr>
          </a:p>
        </p:txBody>
      </p:sp>
      <p:sp>
        <p:nvSpPr>
          <p:cNvPr id="12" name="文本框 11"/>
          <p:cNvSpPr txBox="1"/>
          <p:nvPr/>
        </p:nvSpPr>
        <p:spPr>
          <a:xfrm>
            <a:off x="1409065" y="130175"/>
            <a:ext cx="3489960" cy="521970"/>
          </a:xfrm>
          <a:prstGeom prst="rect">
            <a:avLst/>
          </a:prstGeom>
          <a:noFill/>
        </p:spPr>
        <p:txBody>
          <a:bodyPr wrap="none" rtlCol="0" anchor="t">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Summary of the story</a:t>
            </a:r>
            <a:endParaRPr lang="en-US" altLang="zh-CN" sz="2800" b="1">
              <a:solidFill>
                <a:srgbClr val="002060"/>
              </a:solidFill>
              <a:latin typeface="Times New Roman" panose="02020603050405020304" charset="0"/>
              <a:cs typeface="Times New Roman" panose="02020603050405020304" charset="0"/>
              <a:sym typeface="+mn-ea"/>
            </a:endParaRPr>
          </a:p>
        </p:txBody>
      </p:sp>
      <p:grpSp>
        <p:nvGrpSpPr>
          <p:cNvPr id="6148" name="Group 14"/>
          <p:cNvGrpSpPr/>
          <p:nvPr/>
        </p:nvGrpSpPr>
        <p:grpSpPr>
          <a:xfrm>
            <a:off x="-22860" y="15875"/>
            <a:ext cx="7999095" cy="81470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962356" y="4093365"/>
            <a:ext cx="1824203" cy="134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786559" y="3602737"/>
            <a:ext cx="576064" cy="490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362623" y="3602737"/>
            <a:ext cx="96011"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58634" y="3314705"/>
            <a:ext cx="480053" cy="401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38687" y="3314706"/>
            <a:ext cx="192021" cy="2005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130708" y="2306594"/>
            <a:ext cx="1536171" cy="12086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666879" y="2306594"/>
            <a:ext cx="2112235" cy="1786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779114" y="4106793"/>
            <a:ext cx="19202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97726" y="2433854"/>
            <a:ext cx="4229100" cy="1076325"/>
          </a:xfrm>
          <a:prstGeom prst="rect">
            <a:avLst/>
          </a:prstGeom>
          <a:noFill/>
        </p:spPr>
        <p:txBody>
          <a:bodyPr wrap="square" rtlCol="0">
            <a:spAutoFit/>
          </a:bodyPr>
          <a:lstStyle/>
          <a:p>
            <a:pPr algn="ctr"/>
            <a:r>
              <a:rPr lang="en-US" altLang="zh-CN" sz="2400" b="1" dirty="0"/>
              <a:t>Falling  Action</a:t>
            </a:r>
            <a:endParaRPr lang="en-US" altLang="zh-CN" sz="2400" b="1" dirty="0"/>
          </a:p>
          <a:p>
            <a:r>
              <a:rPr lang="en-US" altLang="zh-CN" dirty="0"/>
              <a:t> Para1: </a:t>
            </a:r>
            <a:r>
              <a:rPr lang="en-US" altLang="zh-CN" dirty="0">
                <a:solidFill>
                  <a:srgbClr val="00B050"/>
                </a:solidFill>
              </a:rPr>
              <a:t> </a:t>
            </a:r>
            <a:r>
              <a:rPr lang="zh-CN" altLang="en-US" sz="2000" b="1">
                <a:gradFill>
                  <a:gsLst>
                    <a:gs pos="0">
                      <a:srgbClr val="14CD68"/>
                    </a:gs>
                    <a:gs pos="100000">
                      <a:srgbClr val="0B6E38"/>
                    </a:gs>
                  </a:gsLst>
                  <a:lin scaled="0"/>
                </a:gradFill>
                <a:cs typeface="+mn-lt"/>
                <a:sym typeface="+mn-ea"/>
              </a:rPr>
              <a:t>In the middle of the night Ramona awoke to a noise</a:t>
            </a:r>
            <a:r>
              <a:rPr lang="en-US" altLang="zh-CN" sz="2000" b="1">
                <a:gradFill>
                  <a:gsLst>
                    <a:gs pos="0">
                      <a:srgbClr val="14CD68"/>
                    </a:gs>
                    <a:gs pos="100000">
                      <a:srgbClr val="0B6E38"/>
                    </a:gs>
                  </a:gsLst>
                  <a:lin scaled="0"/>
                </a:gradFill>
                <a:cs typeface="+mn-lt"/>
                <a:sym typeface="+mn-ea"/>
              </a:rPr>
              <a:t>...</a:t>
            </a:r>
            <a:endParaRPr lang="en-US" altLang="zh-CN" sz="2000" b="1" dirty="0">
              <a:gradFill>
                <a:gsLst>
                  <a:gs pos="0">
                    <a:srgbClr val="14CD68"/>
                  </a:gs>
                  <a:gs pos="100000">
                    <a:srgbClr val="0B6E38"/>
                  </a:gs>
                </a:gsLst>
                <a:lin scaled="0"/>
              </a:gradFill>
              <a:cs typeface="+mn-lt"/>
              <a:sym typeface="+mn-ea"/>
            </a:endParaRPr>
          </a:p>
        </p:txBody>
      </p:sp>
      <p:sp>
        <p:nvSpPr>
          <p:cNvPr id="20" name="TextBox 19"/>
          <p:cNvSpPr txBox="1"/>
          <p:nvPr/>
        </p:nvSpPr>
        <p:spPr>
          <a:xfrm>
            <a:off x="905510" y="2265045"/>
            <a:ext cx="3944620" cy="1291590"/>
          </a:xfrm>
          <a:prstGeom prst="rect">
            <a:avLst/>
          </a:prstGeom>
          <a:noFill/>
        </p:spPr>
        <p:txBody>
          <a:bodyPr wrap="square" rtlCol="0">
            <a:spAutoFit/>
          </a:bodyPr>
          <a:lstStyle/>
          <a:p>
            <a:pPr algn="ctr"/>
            <a:r>
              <a:rPr lang="en-US" altLang="zh-CN" sz="2400" b="1" dirty="0"/>
              <a:t>Rising Action</a:t>
            </a:r>
            <a:endParaRPr lang="en-US" altLang="zh-CN" sz="2000" b="1" dirty="0"/>
          </a:p>
          <a:p>
            <a:r>
              <a:rPr lang="en-US" altLang="zh-CN" b="1" dirty="0">
                <a:gradFill>
                  <a:gsLst>
                    <a:gs pos="0">
                      <a:srgbClr val="14CD68"/>
                    </a:gs>
                    <a:gs pos="100000">
                      <a:srgbClr val="0B6E38"/>
                    </a:gs>
                  </a:gsLst>
                  <a:lin scaled="0"/>
                </a:gradFill>
              </a:rPr>
              <a:t>Mr. Quimby carved the lantern with skill and care, with excited Ramona around, ignoring Picky-picky.</a:t>
            </a:r>
            <a:endParaRPr lang="en-US" altLang="zh-CN" b="1" dirty="0">
              <a:gradFill>
                <a:gsLst>
                  <a:gs pos="0">
                    <a:srgbClr val="14CD68"/>
                  </a:gs>
                  <a:gs pos="100000">
                    <a:srgbClr val="0B6E38"/>
                  </a:gs>
                </a:gsLst>
                <a:lin scaled="0"/>
              </a:gradFill>
            </a:endParaRPr>
          </a:p>
        </p:txBody>
      </p:sp>
      <p:sp>
        <p:nvSpPr>
          <p:cNvPr id="21" name="TextBox 20"/>
          <p:cNvSpPr txBox="1"/>
          <p:nvPr/>
        </p:nvSpPr>
        <p:spPr>
          <a:xfrm>
            <a:off x="3890957" y="822897"/>
            <a:ext cx="4101153" cy="1014730"/>
          </a:xfrm>
          <a:prstGeom prst="rect">
            <a:avLst/>
          </a:prstGeom>
          <a:noFill/>
        </p:spPr>
        <p:txBody>
          <a:bodyPr wrap="square" rtlCol="0">
            <a:spAutoFit/>
          </a:bodyPr>
          <a:lstStyle/>
          <a:p>
            <a:pPr algn="ctr"/>
            <a:r>
              <a:rPr lang="en-US" altLang="zh-CN" sz="2400" b="1" dirty="0"/>
              <a:t>Climax</a:t>
            </a:r>
            <a:endParaRPr lang="en-US" altLang="zh-CN" sz="2400" b="1" dirty="0"/>
          </a:p>
          <a:p>
            <a:r>
              <a:rPr lang="en-US" altLang="zh-CN" b="1" dirty="0">
                <a:gradFill>
                  <a:gsLst>
                    <a:gs pos="0">
                      <a:srgbClr val="14CD68"/>
                    </a:gs>
                    <a:gs pos="100000">
                      <a:srgbClr val="0B6E38"/>
                    </a:gs>
                  </a:gsLst>
                  <a:lin scaled="0"/>
                </a:gradFill>
              </a:rPr>
              <a:t>After a shower, Ramona  still waited until the work of art was completed.</a:t>
            </a:r>
            <a:endParaRPr lang="en-US" altLang="zh-CN" b="1" dirty="0">
              <a:gradFill>
                <a:gsLst>
                  <a:gs pos="0">
                    <a:srgbClr val="14CD68"/>
                  </a:gs>
                  <a:gs pos="100000">
                    <a:srgbClr val="0B6E38"/>
                  </a:gs>
                </a:gsLst>
                <a:lin scaled="0"/>
              </a:gradFill>
            </a:endParaRPr>
          </a:p>
        </p:txBody>
      </p:sp>
      <p:sp>
        <p:nvSpPr>
          <p:cNvPr id="22" name="TextBox 21"/>
          <p:cNvSpPr txBox="1"/>
          <p:nvPr/>
        </p:nvSpPr>
        <p:spPr>
          <a:xfrm>
            <a:off x="578314" y="4250810"/>
            <a:ext cx="3552395" cy="1291590"/>
          </a:xfrm>
          <a:prstGeom prst="rect">
            <a:avLst/>
          </a:prstGeom>
          <a:noFill/>
        </p:spPr>
        <p:txBody>
          <a:bodyPr wrap="square" rtlCol="0">
            <a:spAutoFit/>
          </a:bodyPr>
          <a:lstStyle/>
          <a:p>
            <a:r>
              <a:rPr lang="en-US" altLang="zh-CN" sz="2400" b="1" dirty="0"/>
              <a:t>Background/Beginning</a:t>
            </a:r>
            <a:endParaRPr lang="en-US" altLang="zh-CN" sz="2400" b="1" dirty="0"/>
          </a:p>
          <a:p>
            <a:r>
              <a:rPr lang="en-US" altLang="zh-CN" b="1" dirty="0">
                <a:gradFill>
                  <a:gsLst>
                    <a:gs pos="0">
                      <a:srgbClr val="14CD68"/>
                    </a:gs>
                    <a:gs pos="100000">
                      <a:srgbClr val="035C7D"/>
                    </a:gs>
                  </a:gsLst>
                  <a:lin scaled="0"/>
                </a:gradFill>
                <a:latin typeface="Arial Narrow" panose="020B0606020202030204" charset="0"/>
                <a:cs typeface="Arial Narrow" panose="020B0606020202030204" charset="0"/>
              </a:rPr>
              <a:t> After dinner, Mr. Quimby set out to carve a jack-o-lantern for the Halloween. </a:t>
            </a:r>
            <a:endParaRPr lang="en-US" altLang="zh-CN" b="1" dirty="0">
              <a:gradFill>
                <a:gsLst>
                  <a:gs pos="0">
                    <a:srgbClr val="14CD68"/>
                  </a:gs>
                  <a:gs pos="100000">
                    <a:srgbClr val="035C7D"/>
                  </a:gs>
                </a:gsLst>
                <a:lin scaled="0"/>
              </a:gradFill>
              <a:latin typeface="Arial Narrow" panose="020B0606020202030204" charset="0"/>
              <a:cs typeface="Arial Narrow" panose="020B0606020202030204" charset="0"/>
            </a:endParaRPr>
          </a:p>
        </p:txBody>
      </p:sp>
      <p:sp>
        <p:nvSpPr>
          <p:cNvPr id="23" name="TextBox 22"/>
          <p:cNvSpPr txBox="1"/>
          <p:nvPr/>
        </p:nvSpPr>
        <p:spPr>
          <a:xfrm>
            <a:off x="7741285" y="4178935"/>
            <a:ext cx="4123055" cy="1076325"/>
          </a:xfrm>
          <a:prstGeom prst="rect">
            <a:avLst/>
          </a:prstGeom>
          <a:noFill/>
        </p:spPr>
        <p:txBody>
          <a:bodyPr wrap="square" rtlCol="0">
            <a:spAutoFit/>
          </a:bodyPr>
          <a:lstStyle/>
          <a:p>
            <a:pPr algn="ctr"/>
            <a:r>
              <a:rPr lang="en-US" altLang="zh-CN" sz="2400" b="1" dirty="0"/>
              <a:t>Resolution</a:t>
            </a:r>
            <a:endParaRPr lang="en-US" altLang="zh-CN" sz="2000" b="1" dirty="0"/>
          </a:p>
          <a:p>
            <a:r>
              <a:rPr lang="en-US" altLang="zh-CN" dirty="0"/>
              <a:t> Parag2:</a:t>
            </a:r>
            <a:r>
              <a:rPr lang="en-US" altLang="zh-CN" b="1" dirty="0">
                <a:solidFill>
                  <a:schemeClr val="accent6">
                    <a:lumMod val="50000"/>
                  </a:schemeClr>
                </a:solidFill>
              </a:rPr>
              <a:t> </a:t>
            </a:r>
            <a:r>
              <a:rPr lang="zh-CN" altLang="en-US" sz="2000" b="1">
                <a:gradFill>
                  <a:gsLst>
                    <a:gs pos="0">
                      <a:srgbClr val="14CD68"/>
                    </a:gs>
                    <a:gs pos="100000">
                      <a:srgbClr val="0B6E38"/>
                    </a:gs>
                  </a:gsLst>
                  <a:lin scaled="0"/>
                </a:gradFill>
                <a:latin typeface="Calibri" panose="020F0502020204030204" charset="0"/>
                <a:cs typeface="Calibri" panose="020F0502020204030204" charset="0"/>
                <a:sym typeface="+mn-ea"/>
              </a:rPr>
              <a:t>On the table their jack-o-lantern no longer had a whole face</a:t>
            </a:r>
            <a:r>
              <a:rPr lang="en-US" altLang="zh-CN" sz="2000" b="1">
                <a:gradFill>
                  <a:gsLst>
                    <a:gs pos="0">
                      <a:srgbClr val="14CD68"/>
                    </a:gs>
                    <a:gs pos="100000">
                      <a:srgbClr val="0B6E38"/>
                    </a:gs>
                  </a:gsLst>
                  <a:lin scaled="0"/>
                </a:gradFill>
                <a:latin typeface="Calibri" panose="020F0502020204030204" charset="0"/>
                <a:cs typeface="Calibri" panose="020F0502020204030204" charset="0"/>
                <a:sym typeface="+mn-ea"/>
              </a:rPr>
              <a:t>...</a:t>
            </a:r>
            <a:endParaRPr lang="en-US" altLang="zh-CN" sz="2000" b="1" dirty="0">
              <a:gradFill>
                <a:gsLst>
                  <a:gs pos="0">
                    <a:srgbClr val="14CD68"/>
                  </a:gs>
                  <a:gs pos="100000">
                    <a:srgbClr val="0B6E38"/>
                  </a:gs>
                </a:gsLst>
                <a:lin scaled="0"/>
              </a:gradFill>
              <a:latin typeface="Calibri" panose="020F0502020204030204" charset="0"/>
              <a:cs typeface="Calibri" panose="020F0502020204030204" charset="0"/>
              <a:sym typeface="+mn-ea"/>
            </a:endParaRPr>
          </a:p>
        </p:txBody>
      </p:sp>
      <p:sp>
        <p:nvSpPr>
          <p:cNvPr id="25" name="TextBox 24"/>
          <p:cNvSpPr txBox="1"/>
          <p:nvPr/>
        </p:nvSpPr>
        <p:spPr>
          <a:xfrm>
            <a:off x="4012565" y="5821045"/>
            <a:ext cx="3441700" cy="583565"/>
          </a:xfrm>
          <a:prstGeom prst="rect">
            <a:avLst/>
          </a:prstGeom>
          <a:noFill/>
        </p:spPr>
        <p:txBody>
          <a:bodyPr wrap="square" rtlCol="0">
            <a:spAutoFit/>
          </a:bodyPr>
          <a:lstStyle/>
          <a:p>
            <a:r>
              <a:rPr lang="en-US" altLang="zh-CN" sz="3200" b="1" dirty="0">
                <a:solidFill>
                  <a:srgbClr val="002060"/>
                </a:solidFill>
              </a:rPr>
              <a:t>Story Mountain</a:t>
            </a:r>
            <a:endParaRPr lang="zh-CN" altLang="en-US" sz="3200" b="1" dirty="0">
              <a:solidFill>
                <a:srgbClr val="002060"/>
              </a:solidFill>
            </a:endParaRPr>
          </a:p>
        </p:txBody>
      </p:sp>
      <p:sp>
        <p:nvSpPr>
          <p:cNvPr id="2" name="TextBox 1"/>
          <p:cNvSpPr txBox="1"/>
          <p:nvPr/>
        </p:nvSpPr>
        <p:spPr>
          <a:xfrm>
            <a:off x="563880" y="5480685"/>
            <a:ext cx="3326765" cy="521970"/>
          </a:xfrm>
          <a:prstGeom prst="rect">
            <a:avLst/>
          </a:prstGeom>
          <a:noFill/>
        </p:spPr>
        <p:txBody>
          <a:bodyPr wrap="square" rtlCol="0">
            <a:spAutoFit/>
          </a:bodyPr>
          <a:lstStyle/>
          <a:p>
            <a:r>
              <a:rPr lang="en-US" altLang="zh-CN" sz="2800" dirty="0">
                <a:solidFill>
                  <a:srgbClr val="FF0000"/>
                </a:solidFill>
              </a:rPr>
              <a:t>excited, expectant</a:t>
            </a:r>
            <a:endParaRPr lang="zh-CN" altLang="en-US" sz="2800" dirty="0">
              <a:solidFill>
                <a:srgbClr val="FF0000"/>
              </a:solidFill>
            </a:endParaRPr>
          </a:p>
        </p:txBody>
      </p:sp>
      <p:sp>
        <p:nvSpPr>
          <p:cNvPr id="18" name="TextBox 17"/>
          <p:cNvSpPr txBox="1"/>
          <p:nvPr/>
        </p:nvSpPr>
        <p:spPr>
          <a:xfrm>
            <a:off x="758190" y="3449955"/>
            <a:ext cx="2250440" cy="521970"/>
          </a:xfrm>
          <a:prstGeom prst="rect">
            <a:avLst/>
          </a:prstGeom>
          <a:noFill/>
        </p:spPr>
        <p:txBody>
          <a:bodyPr wrap="square" rtlCol="0">
            <a:spAutoFit/>
          </a:bodyPr>
          <a:lstStyle/>
          <a:p>
            <a:r>
              <a:rPr lang="en-US" altLang="zh-CN" sz="2800" dirty="0">
                <a:solidFill>
                  <a:srgbClr val="FF0000"/>
                </a:solidFill>
              </a:rPr>
              <a:t>smiling, angry</a:t>
            </a:r>
            <a:endParaRPr lang="zh-CN" altLang="en-US" sz="2800" dirty="0">
              <a:solidFill>
                <a:srgbClr val="FF0000"/>
              </a:solidFill>
            </a:endParaRPr>
          </a:p>
        </p:txBody>
      </p:sp>
      <p:sp>
        <p:nvSpPr>
          <p:cNvPr id="24" name="TextBox 23"/>
          <p:cNvSpPr txBox="1"/>
          <p:nvPr/>
        </p:nvSpPr>
        <p:spPr>
          <a:xfrm>
            <a:off x="4573905" y="1838325"/>
            <a:ext cx="2963545" cy="521970"/>
          </a:xfrm>
          <a:prstGeom prst="rect">
            <a:avLst/>
          </a:prstGeom>
          <a:noFill/>
        </p:spPr>
        <p:txBody>
          <a:bodyPr wrap="square" rtlCol="0">
            <a:spAutoFit/>
          </a:bodyPr>
          <a:lstStyle/>
          <a:p>
            <a:r>
              <a:rPr lang="en-US" altLang="zh-CN" sz="2800" dirty="0">
                <a:solidFill>
                  <a:srgbClr val="FF0000"/>
                </a:solidFill>
              </a:rPr>
              <a:t>unwilling, satisfied</a:t>
            </a:r>
            <a:endParaRPr lang="en-US" altLang="zh-CN" sz="2800" dirty="0">
              <a:solidFill>
                <a:srgbClr val="FF0000"/>
              </a:solidFill>
            </a:endParaRPr>
          </a:p>
        </p:txBody>
      </p:sp>
      <p:sp>
        <p:nvSpPr>
          <p:cNvPr id="26" name="TextBox 25"/>
          <p:cNvSpPr txBox="1"/>
          <p:nvPr/>
        </p:nvSpPr>
        <p:spPr>
          <a:xfrm>
            <a:off x="9788525" y="3314065"/>
            <a:ext cx="432435" cy="521970"/>
          </a:xfrm>
          <a:prstGeom prst="rect">
            <a:avLst/>
          </a:prstGeom>
          <a:noFill/>
        </p:spPr>
        <p:txBody>
          <a:bodyPr wrap="square" rtlCol="0">
            <a:spAutoFit/>
          </a:bodyPr>
          <a:lstStyle/>
          <a:p>
            <a:r>
              <a:rPr lang="en-US" altLang="zh-CN" sz="2800" dirty="0">
                <a:solidFill>
                  <a:srgbClr val="FF0000"/>
                </a:solidFill>
              </a:rPr>
              <a:t>?</a:t>
            </a:r>
            <a:endParaRPr lang="zh-CN" altLang="en-US" sz="2800" dirty="0">
              <a:solidFill>
                <a:srgbClr val="FF0000"/>
              </a:solidFill>
            </a:endParaRPr>
          </a:p>
        </p:txBody>
      </p:sp>
      <p:sp>
        <p:nvSpPr>
          <p:cNvPr id="27" name="TextBox 26"/>
          <p:cNvSpPr txBox="1"/>
          <p:nvPr/>
        </p:nvSpPr>
        <p:spPr>
          <a:xfrm>
            <a:off x="9883775" y="5148580"/>
            <a:ext cx="471170" cy="521970"/>
          </a:xfrm>
          <a:prstGeom prst="rect">
            <a:avLst/>
          </a:prstGeom>
          <a:noFill/>
        </p:spPr>
        <p:txBody>
          <a:bodyPr wrap="square" rtlCol="0">
            <a:spAutoFit/>
          </a:bodyPr>
          <a:lstStyle/>
          <a:p>
            <a:r>
              <a:rPr lang="en-US" altLang="zh-CN" sz="2800" dirty="0">
                <a:solidFill>
                  <a:srgbClr val="FF0000"/>
                </a:solidFill>
              </a:rPr>
              <a:t>?</a:t>
            </a:r>
            <a:endParaRPr lang="zh-CN" altLang="en-US" sz="2800" dirty="0">
              <a:solidFill>
                <a:srgbClr val="FF0000"/>
              </a:solidFill>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5" name="文本框 4"/>
          <p:cNvSpPr txBox="1"/>
          <p:nvPr/>
        </p:nvSpPr>
        <p:spPr>
          <a:xfrm>
            <a:off x="1094740" y="83185"/>
            <a:ext cx="6442710" cy="521970"/>
          </a:xfrm>
          <a:prstGeom prst="rect">
            <a:avLst/>
          </a:prstGeom>
          <a:noFill/>
        </p:spPr>
        <p:txBody>
          <a:bodyPr wrap="none" rtlCol="0" anchor="t">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Undertsand the passage-- story mountain</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 calcmode="lin" valueType="num">
                                      <p:cBhvr additive="base">
                                        <p:cTn id="5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
                                            <p:txEl>
                                              <p:pRg st="0" end="0"/>
                                            </p:txEl>
                                          </p:spTgt>
                                        </p:tgtEl>
                                        <p:attrNameLst>
                                          <p:attrName>style.visibility</p:attrName>
                                        </p:attrNameLst>
                                      </p:cBhvr>
                                      <p:to>
                                        <p:strVal val="visible"/>
                                      </p:to>
                                    </p:set>
                                    <p:anim calcmode="lin" valueType="num">
                                      <p:cBhvr additive="base">
                                        <p:cTn id="6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lstStyle/>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lstStyle/>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lstStyle/>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lstStyle/>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grpSp>
      <p:sp>
        <p:nvSpPr>
          <p:cNvPr id="5" name="文本框 4"/>
          <p:cNvSpPr txBox="1"/>
          <p:nvPr/>
        </p:nvSpPr>
        <p:spPr>
          <a:xfrm>
            <a:off x="1094740" y="83185"/>
            <a:ext cx="5545455" cy="521970"/>
          </a:xfrm>
          <a:prstGeom prst="rect">
            <a:avLst/>
          </a:prstGeom>
          <a:noFill/>
        </p:spPr>
        <p:txBody>
          <a:bodyPr wrap="none" rtlCol="0" anchor="t">
            <a:spAutoFit/>
          </a:bodyPr>
          <a:lstStyle/>
          <a:p>
            <a:pPr algn="l"/>
            <a:r>
              <a:rPr lang="en-US" altLang="zh-CN" sz="2800" b="1">
                <a:solidFill>
                  <a:srgbClr val="002060"/>
                </a:solidFill>
                <a:latin typeface="Times New Roman" panose="02020603050405020304" charset="0"/>
                <a:cs typeface="Times New Roman" panose="02020603050405020304" charset="0"/>
                <a:sym typeface="+mn-ea"/>
              </a:rPr>
              <a:t>Design the plot--  underlined words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100355" name="AutoShape 65"/>
          <p:cNvSpPr/>
          <p:nvPr>
            <p:custDataLst>
              <p:tags r:id="rId1"/>
            </p:custDataLst>
          </p:nvPr>
        </p:nvSpPr>
        <p:spPr>
          <a:xfrm>
            <a:off x="176530" y="861695"/>
            <a:ext cx="4006850" cy="4511675"/>
          </a:xfrm>
          <a:prstGeom prst="roundRect">
            <a:avLst>
              <a:gd name="adj" fmla="val 9583"/>
            </a:avLst>
          </a:prstGeom>
          <a:solidFill>
            <a:schemeClr val="accent5">
              <a:lumMod val="75000"/>
            </a:schemeClr>
          </a:solidFill>
          <a:ln w="19050" cap="flat" cmpd="sng">
            <a:solidFill>
              <a:srgbClr val="FFFFFF"/>
            </a:solidFill>
            <a:prstDash val="solid"/>
            <a:headEnd type="none" w="med" len="med"/>
            <a:tailEnd type="none" w="med" len="med"/>
          </a:ln>
          <a:effectLst>
            <a:outerShdw dist="107763" dir="2699999" algn="ctr" rotWithShape="0">
              <a:srgbClr val="C0C0C0">
                <a:alpha val="50000"/>
              </a:srgbClr>
            </a:outerShdw>
          </a:effectLst>
        </p:spPr>
        <p:txBody>
          <a:bodyPr wrap="none" anchor="ctr"/>
          <a:lstStyle/>
          <a:p>
            <a:endParaRPr dirty="0">
              <a:latin typeface="Arial" panose="020B0604020202020204" pitchFamily="34" charset="0"/>
            </a:endParaRPr>
          </a:p>
        </p:txBody>
      </p:sp>
      <p:grpSp>
        <p:nvGrpSpPr>
          <p:cNvPr id="2" name="Group 66"/>
          <p:cNvGrpSpPr/>
          <p:nvPr/>
        </p:nvGrpSpPr>
        <p:grpSpPr>
          <a:xfrm>
            <a:off x="465455" y="988378"/>
            <a:ext cx="3962984" cy="776288"/>
            <a:chOff x="1392" y="1191"/>
            <a:chExt cx="3204" cy="489"/>
          </a:xfrm>
        </p:grpSpPr>
        <p:sp>
          <p:nvSpPr>
            <p:cNvPr id="100357" name="Line 67"/>
            <p:cNvSpPr/>
            <p:nvPr>
              <p:custDataLst>
                <p:tags r:id="rId2"/>
              </p:custDataLst>
            </p:nvPr>
          </p:nvSpPr>
          <p:spPr>
            <a:xfrm>
              <a:off x="1536" y="1608"/>
              <a:ext cx="2400" cy="0"/>
            </a:xfrm>
            <a:prstGeom prst="line">
              <a:avLst/>
            </a:prstGeom>
            <a:ln w="12700" cap="rnd" cmpd="sng">
              <a:solidFill>
                <a:srgbClr val="FFFFFF"/>
              </a:solidFill>
              <a:prstDash val="sysDot"/>
              <a:headEnd type="none" w="med" len="med"/>
              <a:tailEnd type="none" w="med" len="med"/>
            </a:ln>
          </p:spPr>
        </p:sp>
        <p:sp>
          <p:nvSpPr>
            <p:cNvPr id="100358" name="Oval 68"/>
            <p:cNvSpPr/>
            <p:nvPr>
              <p:custDataLst>
                <p:tags r:id="rId3"/>
              </p:custDataLst>
            </p:nvPr>
          </p:nvSpPr>
          <p:spPr>
            <a:xfrm>
              <a:off x="1392" y="1536"/>
              <a:ext cx="144" cy="144"/>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lstStyle/>
            <a:p>
              <a:endParaRPr sz="2400" b="1" dirty="0">
                <a:latin typeface="Arial" panose="020B0604020202020204" pitchFamily="34" charset="0"/>
              </a:endParaRPr>
            </a:p>
          </p:txBody>
        </p:sp>
        <p:sp>
          <p:nvSpPr>
            <p:cNvPr id="100359" name="Rectangle 69"/>
            <p:cNvSpPr/>
            <p:nvPr>
              <p:custDataLst>
                <p:tags r:id="rId4"/>
              </p:custDataLst>
            </p:nvPr>
          </p:nvSpPr>
          <p:spPr>
            <a:xfrm>
              <a:off x="1596" y="1191"/>
              <a:ext cx="3000" cy="458"/>
            </a:xfrm>
            <a:prstGeom prst="rect">
              <a:avLst/>
            </a:prstGeom>
            <a:noFill/>
            <a:ln w="9525">
              <a:noFill/>
            </a:ln>
          </p:spPr>
          <p:txBody>
            <a:bodyPr wrap="square">
              <a:spAutoFit/>
            </a:bodyPr>
            <a:lstStyle/>
            <a:p>
              <a:pPr eaLnBrk="0" fontAlgn="auto" hangingPunct="0">
                <a:lnSpc>
                  <a:spcPts val="2480"/>
                </a:lnSpc>
              </a:pPr>
              <a:r>
                <a:rPr lang="en-US" sz="2400" b="1">
                  <a:solidFill>
                    <a:srgbClr val="FF0000"/>
                  </a:solidFill>
                  <a:latin typeface="Arial" panose="020B0604020202020204" pitchFamily="34" charset="0"/>
                </a:rPr>
                <a:t>Ramona, Mr. Quimby, Picky-picky</a:t>
              </a:r>
              <a:r>
                <a:rPr lang="en-US" altLang="zh-CN" sz="3200" b="1">
                  <a:solidFill>
                    <a:srgbClr val="FFFF00"/>
                  </a:solidFill>
                  <a:latin typeface="Arial" panose="020B0604020202020204" pitchFamily="34" charset="0"/>
                </a:rPr>
                <a:t>  </a:t>
              </a:r>
              <a:endParaRPr lang="en-US" altLang="zh-CN" sz="3200" b="1">
                <a:solidFill>
                  <a:srgbClr val="FFFF00"/>
                </a:solidFill>
                <a:latin typeface="Arial" panose="020B0604020202020204" pitchFamily="34" charset="0"/>
              </a:endParaRPr>
            </a:p>
          </p:txBody>
        </p:sp>
      </p:grpSp>
      <p:grpSp>
        <p:nvGrpSpPr>
          <p:cNvPr id="3" name="Group 74"/>
          <p:cNvGrpSpPr/>
          <p:nvPr/>
        </p:nvGrpSpPr>
        <p:grpSpPr>
          <a:xfrm>
            <a:off x="495300" y="2030730"/>
            <a:ext cx="3223895" cy="574675"/>
            <a:chOff x="1392" y="1942"/>
            <a:chExt cx="2544" cy="362"/>
          </a:xfrm>
        </p:grpSpPr>
        <p:sp>
          <p:nvSpPr>
            <p:cNvPr id="100361" name="Line 75"/>
            <p:cNvSpPr/>
            <p:nvPr>
              <p:custDataLst>
                <p:tags r:id="rId5"/>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62" name="Oval 76"/>
            <p:cNvSpPr/>
            <p:nvPr>
              <p:custDataLst>
                <p:tags r:id="rId6"/>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lstStyle/>
            <a:p>
              <a:endParaRPr dirty="0">
                <a:latin typeface="Arial" panose="020B0604020202020204" pitchFamily="34" charset="0"/>
              </a:endParaRPr>
            </a:p>
          </p:txBody>
        </p:sp>
        <p:sp>
          <p:nvSpPr>
            <p:cNvPr id="100363" name="Rectangle 77"/>
            <p:cNvSpPr/>
            <p:nvPr>
              <p:custDataLst>
                <p:tags r:id="rId7"/>
              </p:custDataLst>
            </p:nvPr>
          </p:nvSpPr>
          <p:spPr>
            <a:xfrm>
              <a:off x="1644" y="1942"/>
              <a:ext cx="1535" cy="290"/>
            </a:xfrm>
            <a:prstGeom prst="rect">
              <a:avLst/>
            </a:prstGeom>
            <a:noFill/>
            <a:ln w="9525">
              <a:noFill/>
            </a:ln>
          </p:spPr>
          <p:txBody>
            <a:bodyPr wrap="square">
              <a:spAutoFit/>
            </a:bodyPr>
            <a:lstStyle/>
            <a:p>
              <a:pPr algn="l" eaLnBrk="0" hangingPunct="0"/>
              <a:r>
                <a:rPr lang="en-US" sz="2400" b="1">
                  <a:solidFill>
                    <a:srgbClr val="FF0000"/>
                  </a:solidFill>
                  <a:latin typeface="Arial" panose="020B0604020202020204" pitchFamily="34" charset="0"/>
                </a:rPr>
                <a:t>kitchen</a:t>
              </a:r>
              <a:endParaRPr lang="en-US" sz="2400" b="1">
                <a:solidFill>
                  <a:srgbClr val="FF0000"/>
                </a:solidFill>
                <a:latin typeface="Arial" panose="020B0604020202020204" pitchFamily="34" charset="0"/>
              </a:endParaRPr>
            </a:p>
          </p:txBody>
        </p:sp>
      </p:grpSp>
      <p:grpSp>
        <p:nvGrpSpPr>
          <p:cNvPr id="4" name="Group 78"/>
          <p:cNvGrpSpPr/>
          <p:nvPr/>
        </p:nvGrpSpPr>
        <p:grpSpPr>
          <a:xfrm>
            <a:off x="465455" y="2929890"/>
            <a:ext cx="3299460" cy="516255"/>
            <a:chOff x="1392" y="2258"/>
            <a:chExt cx="2544" cy="325"/>
          </a:xfrm>
        </p:grpSpPr>
        <p:sp>
          <p:nvSpPr>
            <p:cNvPr id="100365" name="Line 79"/>
            <p:cNvSpPr/>
            <p:nvPr>
              <p:custDataLst>
                <p:tags r:id="rId8"/>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66" name="Oval 80"/>
            <p:cNvSpPr/>
            <p:nvPr>
              <p:custDataLst>
                <p:tags r:id="rId9"/>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lstStyle/>
            <a:p>
              <a:endParaRPr dirty="0">
                <a:latin typeface="Arial" panose="020B0604020202020204" pitchFamily="34" charset="0"/>
              </a:endParaRPr>
            </a:p>
          </p:txBody>
        </p:sp>
        <p:sp>
          <p:nvSpPr>
            <p:cNvPr id="100367" name="Rectangle 81"/>
            <p:cNvSpPr/>
            <p:nvPr>
              <p:custDataLst>
                <p:tags r:id="rId10"/>
              </p:custDataLst>
            </p:nvPr>
          </p:nvSpPr>
          <p:spPr>
            <a:xfrm>
              <a:off x="1650" y="2258"/>
              <a:ext cx="2286" cy="290"/>
            </a:xfrm>
            <a:prstGeom prst="rect">
              <a:avLst/>
            </a:prstGeom>
            <a:noFill/>
            <a:ln w="9525">
              <a:noFill/>
            </a:ln>
          </p:spPr>
          <p:txBody>
            <a:bodyPr wrap="square">
              <a:spAutoFit/>
            </a:bodyPr>
            <a:lstStyle/>
            <a:p>
              <a:pPr eaLnBrk="0" hangingPunct="0"/>
              <a:r>
                <a:rPr lang="en-US" sz="2400" b="1">
                  <a:solidFill>
                    <a:srgbClr val="FFFF00"/>
                  </a:solidFill>
                  <a:latin typeface="Arial" panose="020B0604020202020204" pitchFamily="34" charset="0"/>
                </a:rPr>
                <a:t>pumpkin, candle</a:t>
              </a:r>
              <a:endParaRPr lang="en-US" sz="2400" b="1">
                <a:solidFill>
                  <a:srgbClr val="FFFF00"/>
                </a:solidFill>
                <a:latin typeface="Arial" panose="020B0604020202020204" pitchFamily="34" charset="0"/>
              </a:endParaRPr>
            </a:p>
          </p:txBody>
        </p:sp>
      </p:grpSp>
      <p:grpSp>
        <p:nvGrpSpPr>
          <p:cNvPr id="6" name="Group 74"/>
          <p:cNvGrpSpPr/>
          <p:nvPr/>
        </p:nvGrpSpPr>
        <p:grpSpPr>
          <a:xfrm>
            <a:off x="465455" y="3623945"/>
            <a:ext cx="3300730" cy="574675"/>
            <a:chOff x="1392" y="1942"/>
            <a:chExt cx="2544" cy="362"/>
          </a:xfrm>
        </p:grpSpPr>
        <p:sp>
          <p:nvSpPr>
            <p:cNvPr id="100370" name="Line 75"/>
            <p:cNvSpPr/>
            <p:nvPr>
              <p:custDataLst>
                <p:tags r:id="rId11"/>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71" name="Oval 76"/>
            <p:cNvSpPr/>
            <p:nvPr>
              <p:custDataLst>
                <p:tags r:id="rId12"/>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lstStyle/>
            <a:p>
              <a:endParaRPr dirty="0">
                <a:latin typeface="Arial" panose="020B0604020202020204" pitchFamily="34" charset="0"/>
              </a:endParaRPr>
            </a:p>
          </p:txBody>
        </p:sp>
        <p:sp>
          <p:nvSpPr>
            <p:cNvPr id="100372" name="Rectangle 77"/>
            <p:cNvSpPr/>
            <p:nvPr>
              <p:custDataLst>
                <p:tags r:id="rId13"/>
              </p:custDataLst>
            </p:nvPr>
          </p:nvSpPr>
          <p:spPr>
            <a:xfrm>
              <a:off x="1653" y="1942"/>
              <a:ext cx="1624" cy="290"/>
            </a:xfrm>
            <a:prstGeom prst="rect">
              <a:avLst/>
            </a:prstGeom>
            <a:noFill/>
            <a:ln w="9525">
              <a:noFill/>
            </a:ln>
          </p:spPr>
          <p:txBody>
            <a:bodyPr wrap="square">
              <a:spAutoFit/>
            </a:bodyPr>
            <a:lstStyle/>
            <a:p>
              <a:pPr eaLnBrk="0" hangingPunct="0"/>
              <a:r>
                <a:rPr lang="en-US" sz="2400" b="1">
                  <a:solidFill>
                    <a:srgbClr val="FFFF00"/>
                  </a:solidFill>
                  <a:latin typeface="Arial" panose="020B0604020202020204" pitchFamily="34" charset="0"/>
                </a:rPr>
                <a:t>smile, carve</a:t>
              </a:r>
              <a:endParaRPr lang="en-US" sz="2400" b="1">
                <a:solidFill>
                  <a:srgbClr val="FFFF00"/>
                </a:solidFill>
                <a:latin typeface="Arial" panose="020B0604020202020204" pitchFamily="34" charset="0"/>
              </a:endParaRPr>
            </a:p>
          </p:txBody>
        </p:sp>
      </p:grpSp>
      <p:grpSp>
        <p:nvGrpSpPr>
          <p:cNvPr id="7" name="Group 78"/>
          <p:cNvGrpSpPr/>
          <p:nvPr/>
        </p:nvGrpSpPr>
        <p:grpSpPr>
          <a:xfrm>
            <a:off x="465455" y="4394835"/>
            <a:ext cx="3629660" cy="574895"/>
            <a:chOff x="1392" y="2221"/>
            <a:chExt cx="2544" cy="362"/>
          </a:xfrm>
        </p:grpSpPr>
        <p:sp>
          <p:nvSpPr>
            <p:cNvPr id="100374" name="Line 79"/>
            <p:cNvSpPr/>
            <p:nvPr>
              <p:custDataLst>
                <p:tags r:id="rId14"/>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75" name="Oval 80"/>
            <p:cNvSpPr/>
            <p:nvPr>
              <p:custDataLst>
                <p:tags r:id="rId15"/>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lstStyle/>
            <a:p>
              <a:endParaRPr dirty="0">
                <a:latin typeface="Arial" panose="020B0604020202020204" pitchFamily="34" charset="0"/>
              </a:endParaRPr>
            </a:p>
          </p:txBody>
        </p:sp>
        <p:sp>
          <p:nvSpPr>
            <p:cNvPr id="100376" name="Rectangle 81"/>
            <p:cNvSpPr/>
            <p:nvPr>
              <p:custDataLst>
                <p:tags r:id="rId16"/>
              </p:custDataLst>
            </p:nvPr>
          </p:nvSpPr>
          <p:spPr>
            <a:xfrm>
              <a:off x="1523" y="2221"/>
              <a:ext cx="2339" cy="290"/>
            </a:xfrm>
            <a:prstGeom prst="rect">
              <a:avLst/>
            </a:prstGeom>
            <a:noFill/>
            <a:ln w="9525">
              <a:noFill/>
            </a:ln>
          </p:spPr>
          <p:txBody>
            <a:bodyPr wrap="square">
              <a:spAutoFit/>
            </a:bodyPr>
            <a:lstStyle/>
            <a:p>
              <a:pPr eaLnBrk="0" hangingPunct="0"/>
              <a:r>
                <a:rPr lang="en-US" sz="2400" b="1">
                  <a:solidFill>
                    <a:srgbClr val="FFFF00"/>
                  </a:solidFill>
                  <a:latin typeface="Arial" panose="020B0604020202020204" pitchFamily="34" charset="0"/>
                </a:rPr>
                <a:t>  angrily, satisfaction</a:t>
              </a:r>
              <a:endParaRPr lang="en-US" sz="2400" b="1">
                <a:solidFill>
                  <a:srgbClr val="FFFF00"/>
                </a:solidFill>
                <a:latin typeface="Arial" panose="020B0604020202020204" pitchFamily="34" charset="0"/>
              </a:endParaRPr>
            </a:p>
          </p:txBody>
        </p:sp>
      </p:grpSp>
      <p:sp>
        <p:nvSpPr>
          <p:cNvPr id="9" name="圆角矩形 8"/>
          <p:cNvSpPr/>
          <p:nvPr/>
        </p:nvSpPr>
        <p:spPr>
          <a:xfrm>
            <a:off x="4366260" y="802640"/>
            <a:ext cx="7750175" cy="2519045"/>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366260" y="3449320"/>
            <a:ext cx="7722235" cy="1858010"/>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504055" y="862330"/>
            <a:ext cx="7612380" cy="2306955"/>
          </a:xfrm>
          <a:prstGeom prst="rect">
            <a:avLst/>
          </a:prstGeom>
          <a:noFill/>
        </p:spPr>
        <p:txBody>
          <a:bodyPr wrap="square" rtlCol="0" anchor="t">
            <a:spAutoFit/>
          </a:bodyPr>
          <a:lstStyle/>
          <a:p>
            <a:r>
              <a:rPr lang="en-US" altLang="zh-CN" sz="2400">
                <a:latin typeface="Times New Roman" panose="02020603050405020304" charset="0"/>
                <a:cs typeface="Times New Roman" panose="02020603050405020304" charset="0"/>
                <a:sym typeface="+mn-ea"/>
              </a:rPr>
              <a:t>1.</a:t>
            </a:r>
            <a:r>
              <a:rPr lang="en-US" altLang="zh-CN" sz="2400" u="sng">
                <a:latin typeface="Times New Roman" panose="02020603050405020304" charset="0"/>
                <a:cs typeface="Times New Roman" panose="02020603050405020304" charset="0"/>
                <a:sym typeface="+mn-ea"/>
              </a:rPr>
              <a:t>Ramona</a:t>
            </a:r>
            <a:r>
              <a:rPr lang="en-US" altLang="zh-CN" sz="2400">
                <a:latin typeface="Times New Roman" panose="02020603050405020304" charset="0"/>
                <a:cs typeface="Times New Roman" panose="02020603050405020304" charset="0"/>
                <a:sym typeface="+mn-ea"/>
              </a:rPr>
              <a:t>’ s heart was beating wildly and strange ideas popped up into her mind one after another.</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rPr>
              <a:t>2. Woken up by Ramona’s call, </a:t>
            </a:r>
            <a:r>
              <a:rPr lang="en-US" altLang="zh-CN" sz="2400" u="sng">
                <a:latin typeface="Times New Roman" panose="02020603050405020304" charset="0"/>
                <a:cs typeface="Times New Roman" panose="02020603050405020304" charset="0"/>
              </a:rPr>
              <a:t>Mr. Quimby</a:t>
            </a:r>
            <a:r>
              <a:rPr lang="en-US" altLang="zh-CN" sz="2400">
                <a:latin typeface="Times New Roman" panose="02020603050405020304" charset="0"/>
                <a:cs typeface="Times New Roman" panose="02020603050405020304" charset="0"/>
              </a:rPr>
              <a:t> immediately rushed over, wondering what had happened.</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3. Looking around, they found that it was </a:t>
            </a:r>
            <a:r>
              <a:rPr lang="en-US" altLang="zh-CN" sz="2400" u="sng">
                <a:latin typeface="Times New Roman" panose="02020603050405020304" charset="0"/>
                <a:cs typeface="Times New Roman" panose="02020603050405020304" charset="0"/>
              </a:rPr>
              <a:t>Picky-picky</a:t>
            </a:r>
            <a:r>
              <a:rPr lang="en-US" altLang="zh-CN" sz="2400">
                <a:latin typeface="Times New Roman" panose="02020603050405020304" charset="0"/>
                <a:cs typeface="Times New Roman" panose="02020603050405020304" charset="0"/>
              </a:rPr>
              <a:t> who had made the lantern what it was now. She must be hungry.</a:t>
            </a:r>
            <a:endParaRPr lang="en-US" altLang="zh-CN" sz="2400">
              <a:latin typeface="Times New Roman" panose="02020603050405020304" charset="0"/>
              <a:cs typeface="Times New Roman" panose="02020603050405020304" charset="0"/>
            </a:endParaRPr>
          </a:p>
        </p:txBody>
      </p:sp>
      <p:sp>
        <p:nvSpPr>
          <p:cNvPr id="11" name="文本框 10"/>
          <p:cNvSpPr txBox="1"/>
          <p:nvPr/>
        </p:nvSpPr>
        <p:spPr>
          <a:xfrm>
            <a:off x="4469130" y="3549650"/>
            <a:ext cx="6741795" cy="1753235"/>
          </a:xfrm>
          <a:prstGeom prst="rect">
            <a:avLst/>
          </a:prstGeom>
          <a:noFill/>
        </p:spPr>
        <p:txBody>
          <a:bodyPr wrap="square" rtlCol="0" anchor="t">
            <a:spAutoFit/>
          </a:bodyPr>
          <a:lstStyle/>
          <a:p>
            <a:pPr algn="l">
              <a:lnSpc>
                <a:spcPts val="3240"/>
              </a:lnSpc>
            </a:pPr>
            <a:r>
              <a:rPr lang="en-US" altLang="zh-CN" sz="2400">
                <a:latin typeface="Times New Roman" panose="02020603050405020304" charset="0"/>
                <a:cs typeface="Times New Roman" panose="02020603050405020304" charset="0"/>
                <a:sym typeface="+mn-ea"/>
              </a:rPr>
              <a:t>1. There under the </a:t>
            </a:r>
            <a:r>
              <a:rPr lang="en-US" altLang="zh-CN" sz="2400" u="sng">
                <a:latin typeface="Times New Roman" panose="02020603050405020304" charset="0"/>
                <a:cs typeface="Times New Roman" panose="02020603050405020304" charset="0"/>
                <a:sym typeface="+mn-ea"/>
              </a:rPr>
              <a:t>kitchen </a:t>
            </a:r>
            <a:r>
              <a:rPr lang="en-US" altLang="zh-CN" sz="2400">
                <a:latin typeface="Times New Roman" panose="02020603050405020304" charset="0"/>
                <a:cs typeface="Times New Roman" panose="02020603050405020304" charset="0"/>
                <a:sym typeface="+mn-ea"/>
              </a:rPr>
              <a:t>table, poor Picky-picky was enjoying the pumpkin pieces.</a:t>
            </a:r>
            <a:endParaRPr lang="en-US" altLang="zh-CN" sz="2400">
              <a:latin typeface="Times New Roman" panose="02020603050405020304" charset="0"/>
              <a:cs typeface="Times New Roman" panose="02020603050405020304" charset="0"/>
              <a:sym typeface="+mn-ea"/>
            </a:endParaRPr>
          </a:p>
          <a:p>
            <a:pPr algn="l">
              <a:lnSpc>
                <a:spcPts val="3240"/>
              </a:lnSpc>
            </a:pPr>
            <a:r>
              <a:rPr lang="en-US" altLang="zh-CN" sz="2400">
                <a:latin typeface="Times New Roman" panose="02020603050405020304" charset="0"/>
                <a:cs typeface="Times New Roman" panose="02020603050405020304" charset="0"/>
              </a:rPr>
              <a:t>2.When they opened the </a:t>
            </a:r>
            <a:r>
              <a:rPr lang="en-US" altLang="zh-CN" sz="2400" u="sng">
                <a:effectLst/>
                <a:latin typeface="Times New Roman" panose="02020603050405020304" charset="0"/>
                <a:cs typeface="Times New Roman" panose="02020603050405020304" charset="0"/>
              </a:rPr>
              <a:t>kitchen </a:t>
            </a:r>
            <a:r>
              <a:rPr lang="en-US" altLang="zh-CN" sz="2400">
                <a:latin typeface="Times New Roman" panose="02020603050405020304" charset="0"/>
                <a:cs typeface="Times New Roman" panose="02020603050405020304" charset="0"/>
              </a:rPr>
              <a:t>door, what greeted them was their cat eating something in the corner.</a:t>
            </a:r>
            <a:endParaRPr lang="en-US" altLang="zh-CN" sz="2400">
              <a:latin typeface="Times New Roman" panose="02020603050405020304" charset="0"/>
              <a:cs typeface="Times New Roman" panose="02020603050405020304" charset="0"/>
            </a:endParaRPr>
          </a:p>
        </p:txBody>
      </p:sp>
      <p:pic>
        <p:nvPicPr>
          <p:cNvPr id="100368" name="Picture 86" descr="4"/>
          <p:cNvPicPr>
            <a:picLocks noChangeAspect="1"/>
          </p:cNvPicPr>
          <p:nvPr>
            <p:custDataLst>
              <p:tags r:id="rId17"/>
            </p:custDataLst>
          </p:nvPr>
        </p:nvPicPr>
        <p:blipFill>
          <a:blip r:embed="rId18"/>
          <a:stretch>
            <a:fillRect/>
          </a:stretch>
        </p:blipFill>
        <p:spPr>
          <a:xfrm>
            <a:off x="10650855" y="2856865"/>
            <a:ext cx="1380490" cy="4001135"/>
          </a:xfrm>
          <a:prstGeom prst="rect">
            <a:avLst/>
          </a:prstGeom>
          <a:noFill/>
          <a:ln w="9525">
            <a:noFill/>
          </a:ln>
        </p:spPr>
      </p:pic>
      <p:grpSp>
        <p:nvGrpSpPr>
          <p:cNvPr id="145411" name="组合 145410"/>
          <p:cNvGrpSpPr/>
          <p:nvPr/>
        </p:nvGrpSpPr>
        <p:grpSpPr>
          <a:xfrm>
            <a:off x="614680" y="5733415"/>
            <a:ext cx="9000373" cy="838200"/>
            <a:chOff x="858" y="1294"/>
            <a:chExt cx="4901" cy="496"/>
          </a:xfrm>
        </p:grpSpPr>
        <p:grpSp>
          <p:nvGrpSpPr>
            <p:cNvPr id="145412" name="组合 145411"/>
            <p:cNvGrpSpPr/>
            <p:nvPr/>
          </p:nvGrpSpPr>
          <p:grpSpPr>
            <a:xfrm>
              <a:off x="858" y="1371"/>
              <a:ext cx="870" cy="419"/>
              <a:chOff x="-149" y="2656"/>
              <a:chExt cx="2808" cy="1351"/>
            </a:xfrm>
          </p:grpSpPr>
          <p:sp>
            <p:nvSpPr>
              <p:cNvPr id="145413" name="六边形 145412"/>
              <p:cNvSpPr/>
              <p:nvPr>
                <p:custDataLst>
                  <p:tags r:id="rId19"/>
                </p:custDataLst>
              </p:nvPr>
            </p:nvSpPr>
            <p:spPr>
              <a:xfrm>
                <a:off x="1123" y="2679"/>
                <a:ext cx="1536" cy="1328"/>
              </a:xfrm>
              <a:prstGeom prst="hexagon">
                <a:avLst>
                  <a:gd name="adj" fmla="val 28915"/>
                  <a:gd name="vf" fmla="val 115470"/>
                </a:avLst>
              </a:prstGeom>
              <a:solidFill>
                <a:srgbClr val="808080"/>
              </a:solidFill>
              <a:ln w="9525">
                <a:noFill/>
              </a:ln>
            </p:spPr>
            <p:txBody>
              <a:bodyPr/>
              <a:lstStyle/>
              <a:p>
                <a:endParaRPr lang="zh-CN" altLang="en-US"/>
              </a:p>
            </p:txBody>
          </p:sp>
          <p:sp>
            <p:nvSpPr>
              <p:cNvPr id="145414" name="六边形 145413"/>
              <p:cNvSpPr/>
              <p:nvPr>
                <p:custDataLst>
                  <p:tags r:id="rId20"/>
                </p:custDataLst>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lstStyle/>
              <a:p>
                <a:endParaRPr lang="zh-CN" altLang="en-US"/>
              </a:p>
            </p:txBody>
          </p:sp>
          <p:sp>
            <p:nvSpPr>
              <p:cNvPr id="145415" name="六边形 145414"/>
              <p:cNvSpPr/>
              <p:nvPr>
                <p:custDataLst>
                  <p:tags r:id="rId21"/>
                </p:custDataLst>
              </p:nvPr>
            </p:nvSpPr>
            <p:spPr>
              <a:xfrm>
                <a:off x="-149" y="2736"/>
                <a:ext cx="2700" cy="1168"/>
              </a:xfrm>
              <a:prstGeom prst="hexagon">
                <a:avLst>
                  <a:gd name="adj" fmla="val 28895"/>
                  <a:gd name="vf" fmla="val 115470"/>
                </a:avLst>
              </a:prstGeom>
              <a:gradFill rotWithShape="1">
                <a:gsLst>
                  <a:gs pos="0">
                    <a:srgbClr val="009999">
                      <a:gamma/>
                      <a:shade val="46275"/>
                      <a:invGamma/>
                    </a:srgbClr>
                  </a:gs>
                  <a:gs pos="100000">
                    <a:srgbClr val="009999"/>
                  </a:gs>
                </a:gsLst>
                <a:lin ang="2700000" scaled="1"/>
                <a:tileRect/>
              </a:gradFill>
              <a:ln w="9525" cap="flat" cmpd="sng">
                <a:solidFill>
                  <a:srgbClr val="FFFFFF"/>
                </a:solidFill>
                <a:prstDash val="solid"/>
                <a:miter/>
                <a:headEnd type="none" w="med" len="med"/>
                <a:tailEnd type="none" w="med" len="med"/>
              </a:ln>
            </p:spPr>
            <p:txBody>
              <a:bodyPr/>
              <a:lstStyle/>
              <a:p>
                <a:endParaRPr lang="zh-CN" altLang="en-US"/>
              </a:p>
            </p:txBody>
          </p:sp>
        </p:grpSp>
        <p:sp>
          <p:nvSpPr>
            <p:cNvPr id="145416" name="直接连接符 145415"/>
            <p:cNvSpPr/>
            <p:nvPr>
              <p:custDataLst>
                <p:tags r:id="rId22"/>
              </p:custDataLst>
            </p:nvPr>
          </p:nvSpPr>
          <p:spPr>
            <a:xfrm>
              <a:off x="1632" y="1755"/>
              <a:ext cx="3024" cy="0"/>
            </a:xfrm>
            <a:prstGeom prst="line">
              <a:avLst/>
            </a:prstGeom>
            <a:ln w="25400" cap="flat" cmpd="sng">
              <a:solidFill>
                <a:srgbClr val="99CC00"/>
              </a:solidFill>
              <a:prstDash val="sysDot"/>
              <a:headEnd type="none" w="med" len="med"/>
              <a:tailEnd type="oval" w="med" len="med"/>
            </a:ln>
          </p:spPr>
        </p:sp>
        <p:sp>
          <p:nvSpPr>
            <p:cNvPr id="145417" name="文本框 145416"/>
            <p:cNvSpPr txBox="1"/>
            <p:nvPr>
              <p:custDataLst>
                <p:tags r:id="rId23"/>
              </p:custDataLst>
            </p:nvPr>
          </p:nvSpPr>
          <p:spPr>
            <a:xfrm>
              <a:off x="1798" y="1294"/>
              <a:ext cx="3961" cy="491"/>
            </a:xfrm>
            <a:prstGeom prst="rect">
              <a:avLst/>
            </a:prstGeom>
            <a:noFill/>
            <a:ln w="9525">
              <a:noFill/>
            </a:ln>
          </p:spPr>
          <p:txBody>
            <a:bodyPr wrap="square" anchor="t">
              <a:spAutoFit/>
            </a:bodyPr>
            <a:lstStyle/>
            <a:p>
              <a:pPr algn="l" eaLnBrk="0" hangingPunct="0"/>
              <a:r>
                <a:rPr lang="en-US" altLang="zh-CN" sz="2400" b="1">
                  <a:latin typeface="Arial" panose="020B0604020202020204" pitchFamily="34" charset="0"/>
                  <a:sym typeface="+mn-ea"/>
                </a:rPr>
                <a:t>Underlined words help you design the plot without going off the main story line.</a:t>
              </a:r>
              <a:endParaRPr lang="en-US" altLang="zh-CN" sz="4000" b="1">
                <a:latin typeface="Arial" panose="020B0604020202020204" pitchFamily="34" charset="0"/>
              </a:endParaRPr>
            </a:p>
          </p:txBody>
        </p:sp>
        <p:sp>
          <p:nvSpPr>
            <p:cNvPr id="145418" name="文本框 145417"/>
            <p:cNvSpPr txBox="1"/>
            <p:nvPr>
              <p:custDataLst>
                <p:tags r:id="rId24"/>
              </p:custDataLst>
            </p:nvPr>
          </p:nvSpPr>
          <p:spPr>
            <a:xfrm>
              <a:off x="936" y="1374"/>
              <a:ext cx="661" cy="345"/>
            </a:xfrm>
            <a:prstGeom prst="rect">
              <a:avLst/>
            </a:prstGeom>
            <a:noFill/>
            <a:ln w="9525">
              <a:noFill/>
            </a:ln>
          </p:spPr>
          <p:txBody>
            <a:bodyPr wrap="square" anchor="t">
              <a:spAutoFit/>
            </a:bodyPr>
            <a:lstStyle/>
            <a:p>
              <a:pPr algn="ctr" eaLnBrk="0" hangingPunct="0"/>
              <a:r>
                <a:rPr lang="en-US" altLang="zh-CN" sz="3200" b="1">
                  <a:solidFill>
                    <a:srgbClr val="FF0000"/>
                  </a:solidFill>
                  <a:latin typeface="Arial" panose="020B0604020202020204" pitchFamily="34" charset="0"/>
                </a:rPr>
                <a:t>Tip1</a:t>
              </a:r>
              <a:endParaRPr lang="en-US" altLang="zh-CN" sz="3200" b="1">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fade">
                                      <p:cBhvr>
                                        <p:cTn id="17" dur="1000"/>
                                        <p:tgtEl>
                                          <p:spTgt spid="3"/>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fade">
                                      <p:cBhvr>
                                        <p:cTn id="24" dur="1000"/>
                                        <p:tgtEl>
                                          <p:spTgt spid="4"/>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animEffect transition="in" filter="fade">
                                      <p:cBhvr>
                                        <p:cTn id="31" dur="1000"/>
                                        <p:tgtEl>
                                          <p:spTgt spid="6"/>
                                        </p:tgtEl>
                                      </p:cBhvr>
                                    </p:animEffect>
                                  </p:childTnLst>
                                </p:cTn>
                              </p:par>
                            </p:childTnLst>
                          </p:cTn>
                        </p:par>
                        <p:par>
                          <p:cTn id="32" fill="hold">
                            <p:stCondLst>
                              <p:cond delay="4000"/>
                            </p:stCondLst>
                            <p:childTnLst>
                              <p:par>
                                <p:cTn id="33" presetID="48" presetClass="entr" presetSubtype="0" accel="5000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7"/>
                                        </p:tgtEl>
                                        <p:attrNameLst>
                                          <p:attrName>ppt_y</p:attrName>
                                        </p:attrNameLst>
                                      </p:cBhvr>
                                      <p:tavLst>
                                        <p:tav tm="0">
                                          <p:val>
                                            <p:strVal val="#ppt_y"/>
                                          </p:val>
                                        </p:tav>
                                        <p:tav tm="100000">
                                          <p:val>
                                            <p:strVal val="#ppt_y"/>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p:tgtEl>
                                          <p:spTgt spid="11"/>
                                        </p:tgtEl>
                                        <p:attrNameLst>
                                          <p:attrName>ppt_y</p:attrName>
                                        </p:attrNameLst>
                                      </p:cBhvr>
                                      <p:tavLst>
                                        <p:tav tm="0">
                                          <p:val>
                                            <p:strVal val="#ppt_y+#ppt_h*1.125000"/>
                                          </p:val>
                                        </p:tav>
                                        <p:tav tm="100000">
                                          <p:val>
                                            <p:strVal val="#ppt_y"/>
                                          </p:val>
                                        </p:tav>
                                      </p:tavLst>
                                    </p:anim>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45411"/>
                                        </p:tgtEl>
                                        <p:attrNameLst>
                                          <p:attrName>style.visibility</p:attrName>
                                        </p:attrNameLst>
                                      </p:cBhvr>
                                      <p:to>
                                        <p:strVal val="visible"/>
                                      </p:to>
                                    </p:set>
                                    <p:animEffect transition="in" filter="blinds(horizontal)">
                                      <p:cBhvr>
                                        <p:cTn id="55" dur="5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Lst>
  </p:timing>
</p:sld>
</file>

<file path=ppt/tags/tag1.xml><?xml version="1.0" encoding="utf-8"?>
<p:tagLst xmlns:p="http://schemas.openxmlformats.org/presentationml/2006/main">
  <p:tag name="KSO_WM_FULL_TEXT_BEAUTIFY_COPY_ID" val="100355"/>
</p:tagLst>
</file>

<file path=ppt/tags/tag10.xml><?xml version="1.0" encoding="utf-8"?>
<p:tagLst xmlns:p="http://schemas.openxmlformats.org/presentationml/2006/main">
  <p:tag name="KSO_WM_FULL_TEXT_BEAUTIFY_COPY_ID" val="100367"/>
</p:tagLst>
</file>

<file path=ppt/tags/tag11.xml><?xml version="1.0" encoding="utf-8"?>
<p:tagLst xmlns:p="http://schemas.openxmlformats.org/presentationml/2006/main">
  <p:tag name="KSO_WM_FULL_TEXT_BEAUTIFY_COPY_ID" val="100370"/>
</p:tagLst>
</file>

<file path=ppt/tags/tag12.xml><?xml version="1.0" encoding="utf-8"?>
<p:tagLst xmlns:p="http://schemas.openxmlformats.org/presentationml/2006/main">
  <p:tag name="KSO_WM_FULL_TEXT_BEAUTIFY_COPY_ID" val="100371"/>
</p:tagLst>
</file>

<file path=ppt/tags/tag13.xml><?xml version="1.0" encoding="utf-8"?>
<p:tagLst xmlns:p="http://schemas.openxmlformats.org/presentationml/2006/main">
  <p:tag name="KSO_WM_FULL_TEXT_BEAUTIFY_COPY_ID" val="100372"/>
</p:tagLst>
</file>

<file path=ppt/tags/tag14.xml><?xml version="1.0" encoding="utf-8"?>
<p:tagLst xmlns:p="http://schemas.openxmlformats.org/presentationml/2006/main">
  <p:tag name="KSO_WM_FULL_TEXT_BEAUTIFY_COPY_ID" val="100374"/>
</p:tagLst>
</file>

<file path=ppt/tags/tag15.xml><?xml version="1.0" encoding="utf-8"?>
<p:tagLst xmlns:p="http://schemas.openxmlformats.org/presentationml/2006/main">
  <p:tag name="KSO_WM_FULL_TEXT_BEAUTIFY_COPY_ID" val="100375"/>
</p:tagLst>
</file>

<file path=ppt/tags/tag16.xml><?xml version="1.0" encoding="utf-8"?>
<p:tagLst xmlns:p="http://schemas.openxmlformats.org/presentationml/2006/main">
  <p:tag name="KSO_WM_FULL_TEXT_BEAUTIFY_COPY_ID" val="100376"/>
</p:tagLst>
</file>

<file path=ppt/tags/tag17.xml><?xml version="1.0" encoding="utf-8"?>
<p:tagLst xmlns:p="http://schemas.openxmlformats.org/presentationml/2006/main">
  <p:tag name="KSO_WM_FULL_TEXT_BEAUTIFY_COPY_ID" val="100368"/>
</p:tagLst>
</file>

<file path=ppt/tags/tag18.xml><?xml version="1.0" encoding="utf-8"?>
<p:tagLst xmlns:p="http://schemas.openxmlformats.org/presentationml/2006/main">
  <p:tag name="KSO_WM_FULL_TEXT_BEAUTIFY_COPY_ID" val="145413"/>
</p:tagLst>
</file>

<file path=ppt/tags/tag19.xml><?xml version="1.0" encoding="utf-8"?>
<p:tagLst xmlns:p="http://schemas.openxmlformats.org/presentationml/2006/main">
  <p:tag name="KSO_WM_FULL_TEXT_BEAUTIFY_COPY_ID" val="145414"/>
</p:tagLst>
</file>

<file path=ppt/tags/tag2.xml><?xml version="1.0" encoding="utf-8"?>
<p:tagLst xmlns:p="http://schemas.openxmlformats.org/presentationml/2006/main">
  <p:tag name="KSO_WM_FULL_TEXT_BEAUTIFY_COPY_ID" val="100357"/>
</p:tagLst>
</file>

<file path=ppt/tags/tag20.xml><?xml version="1.0" encoding="utf-8"?>
<p:tagLst xmlns:p="http://schemas.openxmlformats.org/presentationml/2006/main">
  <p:tag name="KSO_WM_FULL_TEXT_BEAUTIFY_COPY_ID" val="145415"/>
</p:tagLst>
</file>

<file path=ppt/tags/tag21.xml><?xml version="1.0" encoding="utf-8"?>
<p:tagLst xmlns:p="http://schemas.openxmlformats.org/presentationml/2006/main">
  <p:tag name="KSO_WM_FULL_TEXT_BEAUTIFY_COPY_ID" val="145416"/>
</p:tagLst>
</file>

<file path=ppt/tags/tag22.xml><?xml version="1.0" encoding="utf-8"?>
<p:tagLst xmlns:p="http://schemas.openxmlformats.org/presentationml/2006/main">
  <p:tag name="KSO_WM_FULL_TEXT_BEAUTIFY_COPY_ID" val="145417"/>
</p:tagLst>
</file>

<file path=ppt/tags/tag23.xml><?xml version="1.0" encoding="utf-8"?>
<p:tagLst xmlns:p="http://schemas.openxmlformats.org/presentationml/2006/main">
  <p:tag name="KSO_WM_FULL_TEXT_BEAUTIFY_COPY_ID" val="145418"/>
</p:tagLst>
</file>

<file path=ppt/tags/tag24.xml><?xml version="1.0" encoding="utf-8"?>
<p:tagLst xmlns:p="http://schemas.openxmlformats.org/presentationml/2006/main">
  <p:tag name="KSO_WM_FULL_TEXT_BEAUTIFY_COPY_ID" val="100355"/>
</p:tagLst>
</file>

<file path=ppt/tags/tag25.xml><?xml version="1.0" encoding="utf-8"?>
<p:tagLst xmlns:p="http://schemas.openxmlformats.org/presentationml/2006/main">
  <p:tag name="KSO_WM_FULL_TEXT_BEAUTIFY_COPY_ID" val="100357"/>
</p:tagLst>
</file>

<file path=ppt/tags/tag26.xml><?xml version="1.0" encoding="utf-8"?>
<p:tagLst xmlns:p="http://schemas.openxmlformats.org/presentationml/2006/main">
  <p:tag name="KSO_WM_FULL_TEXT_BEAUTIFY_COPY_ID" val="100358"/>
</p:tagLst>
</file>

<file path=ppt/tags/tag27.xml><?xml version="1.0" encoding="utf-8"?>
<p:tagLst xmlns:p="http://schemas.openxmlformats.org/presentationml/2006/main">
  <p:tag name="KSO_WM_FULL_TEXT_BEAUTIFY_COPY_ID" val="100359"/>
</p:tagLst>
</file>

<file path=ppt/tags/tag28.xml><?xml version="1.0" encoding="utf-8"?>
<p:tagLst xmlns:p="http://schemas.openxmlformats.org/presentationml/2006/main">
  <p:tag name="KSO_WM_FULL_TEXT_BEAUTIFY_COPY_ID" val="100361"/>
</p:tagLst>
</file>

<file path=ppt/tags/tag29.xml><?xml version="1.0" encoding="utf-8"?>
<p:tagLst xmlns:p="http://schemas.openxmlformats.org/presentationml/2006/main">
  <p:tag name="KSO_WM_FULL_TEXT_BEAUTIFY_COPY_ID" val="100362"/>
</p:tagLst>
</file>

<file path=ppt/tags/tag3.xml><?xml version="1.0" encoding="utf-8"?>
<p:tagLst xmlns:p="http://schemas.openxmlformats.org/presentationml/2006/main">
  <p:tag name="KSO_WM_FULL_TEXT_BEAUTIFY_COPY_ID" val="100358"/>
</p:tagLst>
</file>

<file path=ppt/tags/tag30.xml><?xml version="1.0" encoding="utf-8"?>
<p:tagLst xmlns:p="http://schemas.openxmlformats.org/presentationml/2006/main">
  <p:tag name="KSO_WM_FULL_TEXT_BEAUTIFY_COPY_ID" val="100363"/>
</p:tagLst>
</file>

<file path=ppt/tags/tag31.xml><?xml version="1.0" encoding="utf-8"?>
<p:tagLst xmlns:p="http://schemas.openxmlformats.org/presentationml/2006/main">
  <p:tag name="KSO_WM_FULL_TEXT_BEAUTIFY_COPY_ID" val="100365"/>
</p:tagLst>
</file>

<file path=ppt/tags/tag32.xml><?xml version="1.0" encoding="utf-8"?>
<p:tagLst xmlns:p="http://schemas.openxmlformats.org/presentationml/2006/main">
  <p:tag name="KSO_WM_FULL_TEXT_BEAUTIFY_COPY_ID" val="100366"/>
</p:tagLst>
</file>

<file path=ppt/tags/tag33.xml><?xml version="1.0" encoding="utf-8"?>
<p:tagLst xmlns:p="http://schemas.openxmlformats.org/presentationml/2006/main">
  <p:tag name="KSO_WM_FULL_TEXT_BEAUTIFY_COPY_ID" val="100367"/>
</p:tagLst>
</file>

<file path=ppt/tags/tag34.xml><?xml version="1.0" encoding="utf-8"?>
<p:tagLst xmlns:p="http://schemas.openxmlformats.org/presentationml/2006/main">
  <p:tag name="KSO_WM_FULL_TEXT_BEAUTIFY_COPY_ID" val="100370"/>
</p:tagLst>
</file>

<file path=ppt/tags/tag35.xml><?xml version="1.0" encoding="utf-8"?>
<p:tagLst xmlns:p="http://schemas.openxmlformats.org/presentationml/2006/main">
  <p:tag name="KSO_WM_FULL_TEXT_BEAUTIFY_COPY_ID" val="100371"/>
</p:tagLst>
</file>

<file path=ppt/tags/tag36.xml><?xml version="1.0" encoding="utf-8"?>
<p:tagLst xmlns:p="http://schemas.openxmlformats.org/presentationml/2006/main">
  <p:tag name="KSO_WM_FULL_TEXT_BEAUTIFY_COPY_ID" val="100372"/>
</p:tagLst>
</file>

<file path=ppt/tags/tag37.xml><?xml version="1.0" encoding="utf-8"?>
<p:tagLst xmlns:p="http://schemas.openxmlformats.org/presentationml/2006/main">
  <p:tag name="KSO_WM_FULL_TEXT_BEAUTIFY_COPY_ID" val="100374"/>
</p:tagLst>
</file>

<file path=ppt/tags/tag38.xml><?xml version="1.0" encoding="utf-8"?>
<p:tagLst xmlns:p="http://schemas.openxmlformats.org/presentationml/2006/main">
  <p:tag name="KSO_WM_FULL_TEXT_BEAUTIFY_COPY_ID" val="100375"/>
</p:tagLst>
</file>

<file path=ppt/tags/tag39.xml><?xml version="1.0" encoding="utf-8"?>
<p:tagLst xmlns:p="http://schemas.openxmlformats.org/presentationml/2006/main">
  <p:tag name="KSO_WM_FULL_TEXT_BEAUTIFY_COPY_ID" val="100376"/>
</p:tagLst>
</file>

<file path=ppt/tags/tag4.xml><?xml version="1.0" encoding="utf-8"?>
<p:tagLst xmlns:p="http://schemas.openxmlformats.org/presentationml/2006/main">
  <p:tag name="KSO_WM_FULL_TEXT_BEAUTIFY_COPY_ID" val="100359"/>
</p:tagLst>
</file>

<file path=ppt/tags/tag40.xml><?xml version="1.0" encoding="utf-8"?>
<p:tagLst xmlns:p="http://schemas.openxmlformats.org/presentationml/2006/main">
  <p:tag name="KSO_WM_FULL_TEXT_BEAUTIFY_COPY_ID" val="100368"/>
</p:tagLst>
</file>

<file path=ppt/tags/tag41.xml><?xml version="1.0" encoding="utf-8"?>
<p:tagLst xmlns:p="http://schemas.openxmlformats.org/presentationml/2006/main">
  <p:tag name="KSO_WM_FULL_TEXT_BEAUTIFY_COPY_ID" val="145413"/>
</p:tagLst>
</file>

<file path=ppt/tags/tag42.xml><?xml version="1.0" encoding="utf-8"?>
<p:tagLst xmlns:p="http://schemas.openxmlformats.org/presentationml/2006/main">
  <p:tag name="KSO_WM_FULL_TEXT_BEAUTIFY_COPY_ID" val="145414"/>
</p:tagLst>
</file>

<file path=ppt/tags/tag43.xml><?xml version="1.0" encoding="utf-8"?>
<p:tagLst xmlns:p="http://schemas.openxmlformats.org/presentationml/2006/main">
  <p:tag name="KSO_WM_FULL_TEXT_BEAUTIFY_COPY_ID" val="145415"/>
</p:tagLst>
</file>

<file path=ppt/tags/tag44.xml><?xml version="1.0" encoding="utf-8"?>
<p:tagLst xmlns:p="http://schemas.openxmlformats.org/presentationml/2006/main">
  <p:tag name="KSO_WM_FULL_TEXT_BEAUTIFY_COPY_ID" val="145416"/>
</p:tagLst>
</file>

<file path=ppt/tags/tag45.xml><?xml version="1.0" encoding="utf-8"?>
<p:tagLst xmlns:p="http://schemas.openxmlformats.org/presentationml/2006/main">
  <p:tag name="KSO_WM_FULL_TEXT_BEAUTIFY_COPY_ID" val="145417"/>
</p:tagLst>
</file>

<file path=ppt/tags/tag46.xml><?xml version="1.0" encoding="utf-8"?>
<p:tagLst xmlns:p="http://schemas.openxmlformats.org/presentationml/2006/main">
  <p:tag name="KSO_WM_FULL_TEXT_BEAUTIFY_COPY_ID" val="145418"/>
</p:tagLst>
</file>

<file path=ppt/tags/tag47.xml><?xml version="1.0" encoding="utf-8"?>
<p:tagLst xmlns:p="http://schemas.openxmlformats.org/presentationml/2006/main">
  <p:tag name="KSO_WM_FULL_TEXT_BEAUTIFY_COPY_ID" val="76802"/>
</p:tagLst>
</file>

<file path=ppt/tags/tag48.xml><?xml version="1.0" encoding="utf-8"?>
<p:tagLst xmlns:p="http://schemas.openxmlformats.org/presentationml/2006/main">
  <p:tag name="KSO_WM_FULL_TEXT_BEAUTIFY_COPY_ID" val="76806"/>
</p:tagLst>
</file>

<file path=ppt/tags/tag49.xml><?xml version="1.0" encoding="utf-8"?>
<p:tagLst xmlns:p="http://schemas.openxmlformats.org/presentationml/2006/main">
  <p:tag name="KSO_WM_FULL_TEXT_BEAUTIFY_COPY_ID" val="76810"/>
</p:tagLst>
</file>

<file path=ppt/tags/tag5.xml><?xml version="1.0" encoding="utf-8"?>
<p:tagLst xmlns:p="http://schemas.openxmlformats.org/presentationml/2006/main">
  <p:tag name="KSO_WM_FULL_TEXT_BEAUTIFY_COPY_ID" val="100361"/>
</p:tagLst>
</file>

<file path=ppt/tags/tag50.xml><?xml version="1.0" encoding="utf-8"?>
<p:tagLst xmlns:p="http://schemas.openxmlformats.org/presentationml/2006/main">
  <p:tag name="KSO_WM_FULL_TEXT_BEAUTIFY_COPY_ID" val="76820"/>
</p:tagLst>
</file>

<file path=ppt/tags/tag51.xml><?xml version="1.0" encoding="utf-8"?>
<p:tagLst xmlns:p="http://schemas.openxmlformats.org/presentationml/2006/main">
  <p:tag name="KSO_WM_FULL_TEXT_BEAUTIFY_COPY_ID" val="76821"/>
</p:tagLst>
</file>

<file path=ppt/tags/tag52.xml><?xml version="1.0" encoding="utf-8"?>
<p:tagLst xmlns:p="http://schemas.openxmlformats.org/presentationml/2006/main">
  <p:tag name="KSO_WM_FULL_TEXT_BEAUTIFY_COPY_ID" val="76822"/>
</p:tagLst>
</file>

<file path=ppt/tags/tag53.xml><?xml version="1.0" encoding="utf-8"?>
<p:tagLst xmlns:p="http://schemas.openxmlformats.org/presentationml/2006/main">
  <p:tag name="KSO_WM_FULL_TEXT_BEAUTIFY_COPY_ID" val="76804"/>
</p:tagLst>
</file>

<file path=ppt/tags/tag54.xml><?xml version="1.0" encoding="utf-8"?>
<p:tagLst xmlns:p="http://schemas.openxmlformats.org/presentationml/2006/main">
  <p:tag name="KSO_WM_FULL_TEXT_BEAUTIFY_COPY_ID" val="76814"/>
</p:tagLst>
</file>

<file path=ppt/tags/tag55.xml><?xml version="1.0" encoding="utf-8"?>
<p:tagLst xmlns:p="http://schemas.openxmlformats.org/presentationml/2006/main">
  <p:tag name="KSO_WM_FULL_TEXT_BEAUTIFY_COPY_ID" val="76815"/>
</p:tagLst>
</file>

<file path=ppt/tags/tag56.xml><?xml version="1.0" encoding="utf-8"?>
<p:tagLst xmlns:p="http://schemas.openxmlformats.org/presentationml/2006/main">
  <p:tag name="KSO_WM_FULL_TEXT_BEAUTIFY_COPY_ID" val="76807"/>
</p:tagLst>
</file>

<file path=ppt/tags/tag57.xml><?xml version="1.0" encoding="utf-8"?>
<p:tagLst xmlns:p="http://schemas.openxmlformats.org/presentationml/2006/main">
  <p:tag name="KSO_WM_FULL_TEXT_BEAUTIFY_COPY_ID" val="76823"/>
</p:tagLst>
</file>

<file path=ppt/tags/tag58.xml><?xml version="1.0" encoding="utf-8"?>
<p:tagLst xmlns:p="http://schemas.openxmlformats.org/presentationml/2006/main">
  <p:tag name="KSO_WM_FULL_TEXT_BEAUTIFY_COPY_ID" val="76802"/>
</p:tagLst>
</file>

<file path=ppt/tags/tag59.xml><?xml version="1.0" encoding="utf-8"?>
<p:tagLst xmlns:p="http://schemas.openxmlformats.org/presentationml/2006/main">
  <p:tag name="KSO_WM_FULL_TEXT_BEAUTIFY_COPY_ID" val="76809"/>
</p:tagLst>
</file>

<file path=ppt/tags/tag6.xml><?xml version="1.0" encoding="utf-8"?>
<p:tagLst xmlns:p="http://schemas.openxmlformats.org/presentationml/2006/main">
  <p:tag name="KSO_WM_FULL_TEXT_BEAUTIFY_COPY_ID" val="100362"/>
</p:tagLst>
</file>

<file path=ppt/tags/tag60.xml><?xml version="1.0" encoding="utf-8"?>
<p:tagLst xmlns:p="http://schemas.openxmlformats.org/presentationml/2006/main">
  <p:tag name="KSO_WM_FULL_TEXT_BEAUTIFY_COPY_ID" val="76804"/>
</p:tagLst>
</file>

<file path=ppt/tags/tag61.xml><?xml version="1.0" encoding="utf-8"?>
<p:tagLst xmlns:p="http://schemas.openxmlformats.org/presentationml/2006/main">
  <p:tag name="KSO_WM_FULL_TEXT_BEAUTIFY_COPY_ID" val="76811"/>
</p:tagLst>
</file>

<file path=ppt/tags/tag62.xml><?xml version="1.0" encoding="utf-8"?>
<p:tagLst xmlns:p="http://schemas.openxmlformats.org/presentationml/2006/main">
  <p:tag name="KSO_WM_FULL_TEXT_BEAUTIFY_COPY_ID" val="76802"/>
</p:tagLst>
</file>

<file path=ppt/tags/tag63.xml><?xml version="1.0" encoding="utf-8"?>
<p:tagLst xmlns:p="http://schemas.openxmlformats.org/presentationml/2006/main">
  <p:tag name="KSO_WM_FULL_TEXT_BEAUTIFY_COPY_ID" val="76806"/>
</p:tagLst>
</file>

<file path=ppt/tags/tag64.xml><?xml version="1.0" encoding="utf-8"?>
<p:tagLst xmlns:p="http://schemas.openxmlformats.org/presentationml/2006/main">
  <p:tag name="KSO_WM_FULL_TEXT_BEAUTIFY_COPY_ID" val="76820"/>
</p:tagLst>
</file>

<file path=ppt/tags/tag65.xml><?xml version="1.0" encoding="utf-8"?>
<p:tagLst xmlns:p="http://schemas.openxmlformats.org/presentationml/2006/main">
  <p:tag name="KSO_WM_FULL_TEXT_BEAUTIFY_COPY_ID" val="76821"/>
</p:tagLst>
</file>

<file path=ppt/tags/tag66.xml><?xml version="1.0" encoding="utf-8"?>
<p:tagLst xmlns:p="http://schemas.openxmlformats.org/presentationml/2006/main">
  <p:tag name="KSO_WM_FULL_TEXT_BEAUTIFY_COPY_ID" val="76822"/>
</p:tagLst>
</file>

<file path=ppt/tags/tag67.xml><?xml version="1.0" encoding="utf-8"?>
<p:tagLst xmlns:p="http://schemas.openxmlformats.org/presentationml/2006/main">
  <p:tag name="KSO_WM_FULL_TEXT_BEAUTIFY_COPY_ID" val="76802"/>
</p:tagLst>
</file>

<file path=ppt/tags/tag68.xml><?xml version="1.0" encoding="utf-8"?>
<p:tagLst xmlns:p="http://schemas.openxmlformats.org/presentationml/2006/main">
  <p:tag name="KSO_WM_FULL_TEXT_BEAUTIFY_COPY_ID" val="76802"/>
</p:tagLst>
</file>

<file path=ppt/tags/tag69.xml><?xml version="1.0" encoding="utf-8"?>
<p:tagLst xmlns:p="http://schemas.openxmlformats.org/presentationml/2006/main">
  <p:tag name="KSO_WM_FULL_TEXT_BEAUTIFY_COPY_ID" val="76802"/>
</p:tagLst>
</file>

<file path=ppt/tags/tag7.xml><?xml version="1.0" encoding="utf-8"?>
<p:tagLst xmlns:p="http://schemas.openxmlformats.org/presentationml/2006/main">
  <p:tag name="KSO_WM_FULL_TEXT_BEAUTIFY_COPY_ID" val="100363"/>
</p:tagLst>
</file>

<file path=ppt/tags/tag70.xml><?xml version="1.0" encoding="utf-8"?>
<p:tagLst xmlns:p="http://schemas.openxmlformats.org/presentationml/2006/main">
  <p:tag name="KSO_WM_FULL_TEXT_BEAUTIFY_COPY_ID" val="76806"/>
</p:tagLst>
</file>

<file path=ppt/tags/tag71.xml><?xml version="1.0" encoding="utf-8"?>
<p:tagLst xmlns:p="http://schemas.openxmlformats.org/presentationml/2006/main">
  <p:tag name="KSO_WM_FULL_TEXT_BEAUTIFY_COPY_ID" val="76820"/>
</p:tagLst>
</file>

<file path=ppt/tags/tag72.xml><?xml version="1.0" encoding="utf-8"?>
<p:tagLst xmlns:p="http://schemas.openxmlformats.org/presentationml/2006/main">
  <p:tag name="KSO_WM_FULL_TEXT_BEAUTIFY_COPY_ID" val="76821"/>
</p:tagLst>
</file>

<file path=ppt/tags/tag73.xml><?xml version="1.0" encoding="utf-8"?>
<p:tagLst xmlns:p="http://schemas.openxmlformats.org/presentationml/2006/main">
  <p:tag name="KSO_WM_FULL_TEXT_BEAUTIFY_COPY_ID" val="76822"/>
</p:tagLst>
</file>

<file path=ppt/tags/tag74.xml><?xml version="1.0" encoding="utf-8"?>
<p:tagLst xmlns:p="http://schemas.openxmlformats.org/presentationml/2006/main">
  <p:tag name="KSO_WM_FULL_TEXT_BEAUTIFY_COPY_ID" val="76802"/>
</p:tagLst>
</file>

<file path=ppt/tags/tag75.xml><?xml version="1.0" encoding="utf-8"?>
<p:tagLst xmlns:p="http://schemas.openxmlformats.org/presentationml/2006/main">
  <p:tag name="KSO_WM_FULL_TEXT_BEAUTIFY_COPY_ID" val="76804"/>
</p:tagLst>
</file>

<file path=ppt/tags/tag76.xml><?xml version="1.0" encoding="utf-8"?>
<p:tagLst xmlns:p="http://schemas.openxmlformats.org/presentationml/2006/main">
  <p:tag name="KSO_WM_FULL_TEXT_BEAUTIFY_COPY_ID" val="76814"/>
</p:tagLst>
</file>

<file path=ppt/tags/tag77.xml><?xml version="1.0" encoding="utf-8"?>
<p:tagLst xmlns:p="http://schemas.openxmlformats.org/presentationml/2006/main">
  <p:tag name="KSO_WM_FULL_TEXT_BEAUTIFY_COPY_ID" val="76815"/>
</p:tagLst>
</file>

<file path=ppt/tags/tag78.xml><?xml version="1.0" encoding="utf-8"?>
<p:tagLst xmlns:p="http://schemas.openxmlformats.org/presentationml/2006/main">
  <p:tag name="KSO_WM_FULL_TEXT_BEAUTIFY_COPY_ID" val="76807"/>
</p:tagLst>
</file>

<file path=ppt/tags/tag79.xml><?xml version="1.0" encoding="utf-8"?>
<p:tagLst xmlns:p="http://schemas.openxmlformats.org/presentationml/2006/main">
  <p:tag name="KSO_WM_FULL_TEXT_BEAUTIFY_COPY_ID" val="76823"/>
</p:tagLst>
</file>

<file path=ppt/tags/tag8.xml><?xml version="1.0" encoding="utf-8"?>
<p:tagLst xmlns:p="http://schemas.openxmlformats.org/presentationml/2006/main">
  <p:tag name="KSO_WM_FULL_TEXT_BEAUTIFY_COPY_ID" val="100365"/>
</p:tagLst>
</file>

<file path=ppt/tags/tag80.xml><?xml version="1.0" encoding="utf-8"?>
<p:tagLst xmlns:p="http://schemas.openxmlformats.org/presentationml/2006/main">
  <p:tag name="KSO_WM_FULL_TEXT_BEAUTIFY_COPY_ID" val="76804"/>
</p:tagLst>
</file>

<file path=ppt/tags/tag81.xml><?xml version="1.0" encoding="utf-8"?>
<p:tagLst xmlns:p="http://schemas.openxmlformats.org/presentationml/2006/main">
  <p:tag name="KSO_WM_FULL_TEXT_BEAUTIFY_COPY_ID" val="76804"/>
</p:tagLst>
</file>

<file path=ppt/tags/tag82.xml><?xml version="1.0" encoding="utf-8"?>
<p:tagLst xmlns:p="http://schemas.openxmlformats.org/presentationml/2006/main">
  <p:tag name="KSO_WM_FULL_TEXT_BEAUTIFY_COPY_ID" val="76814"/>
</p:tagLst>
</file>

<file path=ppt/tags/tag83.xml><?xml version="1.0" encoding="utf-8"?>
<p:tagLst xmlns:p="http://schemas.openxmlformats.org/presentationml/2006/main">
  <p:tag name="KSO_WM_FULL_TEXT_BEAUTIFY_COPY_ID" val="76815"/>
</p:tagLst>
</file>

<file path=ppt/tags/tag84.xml><?xml version="1.0" encoding="utf-8"?>
<p:tagLst xmlns:p="http://schemas.openxmlformats.org/presentationml/2006/main">
  <p:tag name="KSO_WM_FULL_TEXT_BEAUTIFY_COPY_ID" val="76807"/>
</p:tagLst>
</file>

<file path=ppt/tags/tag85.xml><?xml version="1.0" encoding="utf-8"?>
<p:tagLst xmlns:p="http://schemas.openxmlformats.org/presentationml/2006/main">
  <p:tag name="KSO_WM_FULL_TEXT_BEAUTIFY_COPY_ID" val="76823"/>
</p:tagLst>
</file>

<file path=ppt/tags/tag86.xml><?xml version="1.0" encoding="utf-8"?>
<p:tagLst xmlns:p="http://schemas.openxmlformats.org/presentationml/2006/main">
  <p:tag name="KSO_WM_FULL_TEXT_BEAUTIFY_COPY_ID" val="76804"/>
</p:tagLst>
</file>

<file path=ppt/tags/tag87.xml><?xml version="1.0" encoding="utf-8"?>
<p:tagLst xmlns:p="http://schemas.openxmlformats.org/presentationml/2006/main">
  <p:tag name="KSO_WM_FULL_TEXT_BEAUTIFY_COPY_ID" val="76804"/>
</p:tagLst>
</file>

<file path=ppt/tags/tag88.xml><?xml version="1.0" encoding="utf-8"?>
<p:tagLst xmlns:p="http://schemas.openxmlformats.org/presentationml/2006/main">
  <p:tag name="KSO_WM_UNIT_PLACING_PICTURE_USER_VIEWPORT" val="{&quot;height&quot;:9180,&quot;width&quot;:12288}"/>
  <p:tag name="REFSHAPE" val="537400084"/>
</p:tagLst>
</file>

<file path=ppt/tags/tag89.xml><?xml version="1.0" encoding="utf-8"?>
<p:tagLst xmlns:p="http://schemas.openxmlformats.org/presentationml/2006/main">
  <p:tag name="KSO_WM_FULL_TEXT_BEAUTIFY_COPY_ID" val="11272"/>
</p:tagLst>
</file>

<file path=ppt/tags/tag9.xml><?xml version="1.0" encoding="utf-8"?>
<p:tagLst xmlns:p="http://schemas.openxmlformats.org/presentationml/2006/main">
  <p:tag name="KSO_WM_FULL_TEXT_BEAUTIFY_COPY_ID" val="100366"/>
</p:tagLst>
</file>

<file path=ppt/tags/tag90.xml><?xml version="1.0" encoding="utf-8"?>
<p:tagLst xmlns:p="http://schemas.openxmlformats.org/presentationml/2006/main">
  <p:tag name="KSO_WM_FULL_TEXT_BEAUTIFY_COPY_ID" val="12298"/>
</p:tagLst>
</file>

<file path=ppt/tags/tag91.xml><?xml version="1.0" encoding="utf-8"?>
<p:tagLst xmlns:p="http://schemas.openxmlformats.org/presentationml/2006/main">
  <p:tag name="KSO_WM_FULL_TEXT_BEAUTIFY_COPY_ID" val="11272"/>
</p:tagLst>
</file>

<file path=ppt/tags/tag92.xml><?xml version="1.0" encoding="utf-8"?>
<p:tagLst xmlns:p="http://schemas.openxmlformats.org/presentationml/2006/main">
  <p:tag name="KSO_WM_FULL_TEXT_BEAUTIFY_COPY_ID" val="12298"/>
</p:tagLst>
</file>

<file path=ppt/tags/tag93.xml><?xml version="1.0" encoding="utf-8"?>
<p:tagLst xmlns:p="http://schemas.openxmlformats.org/presentationml/2006/main">
  <p:tag name="KSO_WM_UNIT_PLACING_PICTURE_USER_VIEWPORT" val="{&quot;height&quot;:15345,&quot;width&quot;:1023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13653</Words>
  <Application>WPS 演示</Application>
  <PresentationFormat>宽屏</PresentationFormat>
  <Paragraphs>314</Paragraphs>
  <Slides>23</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23</vt:i4>
      </vt:variant>
    </vt:vector>
  </HeadingPairs>
  <TitlesOfParts>
    <vt:vector size="46" baseType="lpstr">
      <vt:lpstr>Arial</vt:lpstr>
      <vt:lpstr>宋体</vt:lpstr>
      <vt:lpstr>Wingdings</vt:lpstr>
      <vt:lpstr>Times New Roman</vt:lpstr>
      <vt:lpstr>HelveticaNeue</vt:lpstr>
      <vt:lpstr>Corbel</vt:lpstr>
      <vt:lpstr>华文新魏</vt:lpstr>
      <vt:lpstr>Copperplate Gothic Light</vt:lpstr>
      <vt:lpstr>Tahoma</vt:lpstr>
      <vt:lpstr>Arial Unicode MS</vt:lpstr>
      <vt:lpstr>华文中宋</vt:lpstr>
      <vt:lpstr>Arial Narrow</vt:lpstr>
      <vt:lpstr>Calibri</vt:lpstr>
      <vt:lpstr>微软雅黑</vt:lpstr>
      <vt:lpstr>Arial Unicode MS</vt:lpstr>
      <vt:lpstr>Wingdings</vt:lpstr>
      <vt:lpstr>华文宋体</vt:lpstr>
      <vt:lpstr>华文仿宋</vt:lpstr>
      <vt:lpstr>华文行楷</vt:lpstr>
      <vt:lpstr>Arial Rounded MT Bold</vt:lpstr>
      <vt:lpstr>仿宋</vt:lpstr>
      <vt:lpstr>华文楷体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ttthinker</dc:creator>
  <cp:lastModifiedBy>南山有谷堆</cp:lastModifiedBy>
  <cp:revision>29</cp:revision>
  <dcterms:created xsi:type="dcterms:W3CDTF">2021-05-07T07:07:00Z</dcterms:created>
  <dcterms:modified xsi:type="dcterms:W3CDTF">2021-05-08T10:00:59Z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A75B169F55FB45DA903CF09E8893315A</vt:lpwstr>
  </property>
  <property fmtid="{D5CDD505-2E9C-101B-9397-08002B2CF9AE}" pid="3" name="KSOProductBuildVer">
    <vt:lpwstr>2052-11.8.2.8506</vt:lpwstr>
  </property>
</Properties>
</file>