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8"/>
  </p:notesMasterIdLst>
  <p:sldIdLst>
    <p:sldId id="490" r:id="rId6"/>
    <p:sldId id="336" r:id="rId7"/>
    <p:sldId id="469" r:id="rId9"/>
    <p:sldId id="468" r:id="rId10"/>
    <p:sldId id="470" r:id="rId11"/>
    <p:sldId id="427" r:id="rId12"/>
    <p:sldId id="472" r:id="rId13"/>
    <p:sldId id="471" r:id="rId14"/>
    <p:sldId id="426" r:id="rId15"/>
    <p:sldId id="265" r:id="rId16"/>
    <p:sldId id="401" r:id="rId17"/>
    <p:sldId id="264" r:id="rId18"/>
    <p:sldId id="271" r:id="rId19"/>
    <p:sldId id="439" r:id="rId20"/>
    <p:sldId id="440" r:id="rId21"/>
    <p:sldId id="448" r:id="rId22"/>
    <p:sldId id="428" r:id="rId23"/>
    <p:sldId id="298" r:id="rId24"/>
    <p:sldId id="463" r:id="rId25"/>
    <p:sldId id="433" r:id="rId26"/>
    <p:sldId id="302" r:id="rId27"/>
    <p:sldId id="402" r:id="rId28"/>
    <p:sldId id="324" r:id="rId2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28A"/>
    <a:srgbClr val="1F2DA8"/>
    <a:srgbClr val="1D41D5"/>
    <a:srgbClr val="0E1BCC"/>
    <a:srgbClr val="E7F4F4"/>
    <a:srgbClr val="419994"/>
    <a:srgbClr val="0766D4"/>
    <a:srgbClr val="33A7A3"/>
    <a:srgbClr val="1BD2FF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724" y="32"/>
      </p:cViewPr>
      <p:guideLst>
        <p:guide orient="horz" pos="2271"/>
        <p:guide pos="4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70A5BB4-6936-4481-8B42-C85F6ECD2B4A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indent="0" algn="r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r>
              <a:rPr lang="en-US" altLang="zh-CN"/>
              <a:t>which etnnic group do you belong to ?            From the listening, we know they had a deep converstaion. They both show interest in the topic and they are listening to each other carefully.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765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en-US" altLang="zh-CN" dirty="0"/>
              <a:t>are you proud of our culture        from the conversation, we know Jusin has known a lot more about the Miao and Dong people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277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en-US" altLang="zh-CN" dirty="0"/>
              <a:t>most importantly, speak with emotion</a:t>
            </a:r>
            <a:r>
              <a:rPr lang="zh-CN" altLang="en-US" dirty="0"/>
              <a:t>。  </a:t>
            </a:r>
            <a:r>
              <a:rPr lang="en-US" altLang="zh-CN" dirty="0"/>
              <a:t>make sure everyone is involved.   speak loud enough to make yourslef heard and speak with emotion.   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277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en-US" altLang="zh-CN" dirty="0"/>
              <a:t>most importantly, speak with emotion</a:t>
            </a:r>
            <a:r>
              <a:rPr lang="zh-CN" altLang="en-US" dirty="0"/>
              <a:t>。  </a:t>
            </a:r>
            <a:r>
              <a:rPr lang="en-US" altLang="zh-CN" dirty="0"/>
              <a:t>make sure everyone is involved.   speak loud enough to make yourslef heard and speak with emotion.   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789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en-US" altLang="zh-CN" dirty="0"/>
              <a:t>What i want to say is as a country of 56 peoples, we are a family   let's.... shal we?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3314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r>
              <a:rPr lang="zh-CN" altLang="en-US"/>
              <a:t>带着学生读一遍大意   ethnic minority</a:t>
            </a:r>
            <a:r>
              <a:rPr lang="en-US" altLang="zh-CN"/>
              <a:t>: </a:t>
            </a:r>
            <a:r>
              <a:rPr lang="zh-CN" altLang="en-US"/>
              <a:t>a group of people of a different race from the main group in a country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r>
              <a:rPr lang="en-US" altLang="zh-CN"/>
              <a:t>how many ethnic minories do we have/ are there in China?  So China with traditional ethnic minority cultures attracts foreigners to visit every year.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r>
              <a:rPr lang="en-US" altLang="zh-CN"/>
              <a:t>underline them    with the curiosity, Justin fly to 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945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生词：</a:t>
            </a:r>
            <a:r>
              <a:rPr lang="en-US" altLang="zh-CN" dirty="0"/>
              <a:t>silver accessory: a thing that you can wear or carry that matches your clothes, for example a belt or a bag</a:t>
            </a:r>
            <a:r>
              <a:rPr lang="zh-CN" altLang="en-US" dirty="0"/>
              <a:t>； </a:t>
            </a:r>
            <a:r>
              <a:rPr lang="en-US" altLang="zh-CN" dirty="0"/>
              <a:t>musical instrument; perform     embroidery    silver jewelry/ jewels</a:t>
            </a:r>
            <a:endParaRPr lang="en-US" altLang="zh-CN" dirty="0"/>
          </a:p>
          <a:p>
            <a:pPr lvl="0" eaLnBrk="1" hangingPunct="1"/>
            <a:r>
              <a:rPr lang="en-US" altLang="zh-CN" dirty="0"/>
              <a:t>an object that you buy or keep to remind yourself of a special occasion or a place you have visited  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r>
              <a:rPr lang="en-US" altLang="zh-CN"/>
              <a:t>underline them    with the curiosity, Justin fly to 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r>
              <a:rPr lang="en-US" altLang="zh-CN"/>
              <a:t>While traveling, Juatin met a new friend. listen to their conversation and complete the summaries below.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r>
              <a:rPr lang="en-US" altLang="zh-CN" dirty="0"/>
              <a:t>collection: </a:t>
            </a:r>
            <a:r>
              <a:rPr lang="zh-CN" altLang="en-US" dirty="0"/>
              <a:t>several stories, poems, pieces of music etc that are in one book or on one record      </a:t>
            </a:r>
            <a:r>
              <a:rPr lang="en-US" altLang="zh-CN" dirty="0"/>
              <a:t>first go through the two passages to get yourself prepared</a:t>
            </a:r>
            <a:r>
              <a:rPr lang="zh-CN" altLang="en-US" dirty="0"/>
              <a:t>        </a:t>
            </a:r>
            <a:r>
              <a:rPr lang="en-US" altLang="zh-CN" dirty="0"/>
              <a:t>  </a:t>
            </a:r>
            <a:r>
              <a:rPr lang="zh-CN" altLang="zh-CN" dirty="0"/>
              <a:t>提问巩固听力内容，为说做准备</a:t>
            </a:r>
            <a:r>
              <a:rPr lang="zh-CN" altLang="en-US" dirty="0"/>
              <a:t>  </a:t>
            </a:r>
            <a:r>
              <a:rPr lang="en-US" altLang="zh-CN" dirty="0"/>
              <a:t>according to part 1, what do you know about Miao people?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4375" y="258763"/>
            <a:ext cx="45624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5BEDB1C-35EA-4719-BE66-1504A607A062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4" y="2130426"/>
            <a:ext cx="1036347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8" y="3886200"/>
            <a:ext cx="8534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09" y="4406901"/>
            <a:ext cx="1036347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09" y="2906713"/>
            <a:ext cx="1036347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6" y="1600201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761" y="1600201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70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705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29" y="1535113"/>
            <a:ext cx="53891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1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1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58" y="273051"/>
            <a:ext cx="68158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6" y="1435101"/>
            <a:ext cx="40111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79" y="4800600"/>
            <a:ext cx="731539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79" y="612775"/>
            <a:ext cx="7315391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79" y="5367338"/>
            <a:ext cx="731539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430" y="274639"/>
            <a:ext cx="2743272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16" y="274639"/>
            <a:ext cx="8026609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4375" y="258763"/>
            <a:ext cx="45624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554F9D9-3981-41A3-A602-F6120511B7EB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1928700-AC01-4BB5-A0C7-65B65665DD4C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66F85BA-44FB-4C07-8C38-11594E121A4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hyperlink" Target="&#24517;&#20462;&#19977;%20unit%203%20%20Justin%20met%20a%20new%20friend%20while%20travelling%20in%20Guizhou.mp3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5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4.png"/><Relationship Id="rId3" Type="http://schemas.openxmlformats.org/officeDocument/2006/relationships/hyperlink" Target="&#24517;&#20462;&#19977;%20unit%203%20%20Justin%20met%20a%20new%20friend%20while%20travelling%20in%20Guizhou.mp3" TargetMode="External"/><Relationship Id="rId2" Type="http://schemas.openxmlformats.org/officeDocument/2006/relationships/hyperlink" Target="part%201%20&#26080;&#21069;&#22863;.mp3" TargetMode="Externa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microsoft.com/office/2007/relationships/media" Target="../media/media3.mp3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hyperlink" Target="837d2feb1d9139ec0f3498521217c3f6.mp4" TargetMode="External"/><Relationship Id="rId5" Type="http://schemas.openxmlformats.org/officeDocument/2006/relationships/image" Target="../media/image25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7.png"/><Relationship Id="rId1" Type="http://schemas.openxmlformats.org/officeDocument/2006/relationships/hyperlink" Target="part%202%20&#26080;&#21069;&#22863;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30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28.png"/><Relationship Id="rId2" Type="http://schemas.openxmlformats.org/officeDocument/2006/relationships/hyperlink" Target="837d2feb1d9139ec0f3498521217c3f6.mp4" TargetMode="Externa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hyperlink" Target="837d2feb1d9139ec0f3498521217c3f6.mp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hyperlink" Target="VID_20210327_181851.mp4" TargetMode="Externa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图片 3" descr="LDWX71E3ZN4V%EEF9%EO4F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8" y="14288"/>
            <a:ext cx="9790112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文本框 8"/>
          <p:cNvSpPr txBox="1"/>
          <p:nvPr/>
        </p:nvSpPr>
        <p:spPr>
          <a:xfrm>
            <a:off x="3838575" y="3527425"/>
            <a:ext cx="2540000" cy="10144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Guiyang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8" name="文本框 9"/>
          <p:cNvSpPr txBox="1"/>
          <p:nvPr/>
        </p:nvSpPr>
        <p:spPr>
          <a:xfrm>
            <a:off x="3173413" y="4354513"/>
            <a:ext cx="2540000" cy="10144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Qiannan Buyi and Miao Autonomous Prefecture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9" name="文本框 12"/>
          <p:cNvSpPr txBox="1"/>
          <p:nvPr/>
        </p:nvSpPr>
        <p:spPr>
          <a:xfrm>
            <a:off x="1938338" y="5473700"/>
            <a:ext cx="3198812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xi</a:t>
            </a: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nan Buyi and Miao Autonomous Prefecture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zh-CN" altLang="en-US" dirty="0"/>
          </a:p>
        </p:txBody>
      </p:sp>
      <p:sp>
        <p:nvSpPr>
          <p:cNvPr id="30723" name="文本框 7"/>
          <p:cNvSpPr txBox="1"/>
          <p:nvPr/>
        </p:nvSpPr>
        <p:spPr>
          <a:xfrm>
            <a:off x="5481003" y="3492500"/>
            <a:ext cx="3217862" cy="1322070"/>
          </a:xfrm>
          <a:prstGeom prst="rect">
            <a:avLst/>
          </a:prstGeom>
          <a:solidFill>
            <a:srgbClr val="C00000">
              <a:alpha val="0"/>
            </a:srgbClr>
          </a:solidFill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Qiandongnan Miao and Dong Autonomous Prefecture 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21360000">
            <a:off x="7781923" y="1445245"/>
            <a:ext cx="4606643" cy="3996693"/>
            <a:chOff x="13116" y="1815"/>
            <a:chExt cx="7252" cy="6295"/>
          </a:xfrm>
        </p:grpSpPr>
        <p:grpSp>
          <p:nvGrpSpPr>
            <p:cNvPr id="15366" name="组合 11"/>
            <p:cNvGrpSpPr/>
            <p:nvPr/>
          </p:nvGrpSpPr>
          <p:grpSpPr>
            <a:xfrm>
              <a:off x="13116" y="1815"/>
              <a:ext cx="7252" cy="6295"/>
              <a:chOff x="13116" y="1815"/>
              <a:chExt cx="7252" cy="6295"/>
            </a:xfrm>
          </p:grpSpPr>
          <p:pic>
            <p:nvPicPr>
              <p:cNvPr id="15367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660000">
                <a:off x="15543" y="3390"/>
                <a:ext cx="2256" cy="229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5368" name="内容占位符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">
                <a:off x="14005" y="5452"/>
                <a:ext cx="4778" cy="265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" name="椭圆形标注 10"/>
              <p:cNvSpPr/>
              <p:nvPr/>
            </p:nvSpPr>
            <p:spPr>
              <a:xfrm rot="420000">
                <a:off x="13116" y="1815"/>
                <a:ext cx="7252" cy="1365"/>
              </a:xfrm>
              <a:prstGeom prst="wedgeEllipseCallout">
                <a:avLst>
                  <a:gd name="adj1" fmla="val -604"/>
                  <a:gd name="adj2" fmla="val 6382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 rot="300000">
              <a:off x="13128" y="1969"/>
              <a:ext cx="7088" cy="919"/>
            </a:xfrm>
            <a:prstGeom prst="rect">
              <a:avLst/>
            </a:prstGeom>
            <a:noFill/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200" b="1" kern="1200" cap="none" spc="0" normalizeH="0" baseline="0" noProof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I'm traveling to Guizhou.</a:t>
              </a:r>
              <a:endParaRPr kumimoji="0" lang="en-US" altLang="zh-CN" sz="32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15 0.000093 L -0.250052 0.00009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0515" y="2329815"/>
            <a:ext cx="10851515" cy="4526280"/>
          </a:xfrm>
        </p:spPr>
        <p:txBody>
          <a:bodyPr/>
          <a:p>
            <a:pPr marL="0" indent="0">
              <a:buFont typeface="Wingdings" panose="05000000000000000000" charset="0"/>
              <a:buNone/>
            </a:pPr>
            <a:r>
              <a:rPr lang="en-US" altLang="zh-CN" b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Task 1</a:t>
            </a:r>
            <a:r>
              <a:rPr lang="en-US" altLang="zh-CN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 Listen for basic information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endParaRPr lang="en-US" altLang="zh-CN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information did Justin learn about the Miao and the Dong?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endParaRPr lang="en-US" altLang="zh-CN" sz="2800">
              <a:solidFill>
                <a:srgbClr val="C00000"/>
              </a:solidFill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endParaRPr lang="en-US" altLang="zh-CN" sz="2800">
              <a:solidFill>
                <a:srgbClr val="C00000"/>
              </a:solidFill>
              <a:sym typeface="+mn-ea"/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310515" y="1190625"/>
            <a:ext cx="52774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4400" b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pitchFamily="2" charset="-122"/>
                <a:cs typeface="Times New Roman" panose="02020603050405020304" charset="0"/>
                <a:hlinkClick r:id="rId1" action="ppaction://hlinkfile"/>
              </a:rPr>
              <a:t>Listening</a:t>
            </a:r>
            <a:r>
              <a:rPr lang="en-US" sz="4400" b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Britannic Bold" panose="020B0903060703020204" pitchFamily="34" charset="0"/>
                <a:ea typeface="华文行楷" panose="02010800040101010101" pitchFamily="2" charset="-122"/>
                <a:hlinkClick r:id="rId1" action="ppaction://hlinkfile"/>
              </a:rPr>
              <a:t>  </a:t>
            </a:r>
            <a:endParaRPr lang="en-US" sz="4400" b="1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Britannic Bold" panose="020B0903060703020204" pitchFamily="34" charset="0"/>
              <a:ea typeface="华文行楷" panose="02010800040101010101" pitchFamily="2" charset="-122"/>
              <a:hlinkClick r:id="rId1" action="ppaction://hlinkfile"/>
            </a:endParaRPr>
          </a:p>
        </p:txBody>
      </p:sp>
      <p:pic>
        <p:nvPicPr>
          <p:cNvPr id="16395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90" y="5716270"/>
            <a:ext cx="3670300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-12700" y="-15240"/>
            <a:ext cx="3586480" cy="5835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</a:rPr>
              <a:t>While traveling</a:t>
            </a:r>
            <a:endParaRPr lang="en-US" altLang="zh-CN" sz="3200" b="1">
              <a:solidFill>
                <a:srgbClr val="C00000"/>
              </a:solidFill>
            </a:endParaRPr>
          </a:p>
        </p:txBody>
      </p:sp>
      <p:pic>
        <p:nvPicPr>
          <p:cNvPr id="2151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695" y="1262380"/>
            <a:ext cx="989965" cy="997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椭圆形标注 14"/>
          <p:cNvSpPr/>
          <p:nvPr/>
        </p:nvSpPr>
        <p:spPr>
          <a:xfrm>
            <a:off x="7719695" y="299720"/>
            <a:ext cx="3303270" cy="723900"/>
          </a:xfrm>
          <a:prstGeom prst="wedgeEllipseCallout">
            <a:avLst>
              <a:gd name="adj1" fmla="val 43384"/>
              <a:gd name="adj2" fmla="val 892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30490" y="400050"/>
            <a:ext cx="3896360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w Cen MT" panose="020B0602020104020603" pitchFamily="34" charset="0"/>
                <a:ea typeface="宋体" panose="02010600030101010101" pitchFamily="2" charset="-122"/>
                <a:cs typeface="Tw Cen MT" panose="020B0602020104020603" pitchFamily="34" charset="0"/>
                <a:sym typeface="+mn-ea"/>
              </a:rPr>
              <a:t> </a:t>
            </a: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I'm in Guizhou now.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必修三 unit 3  Justin met a new friend while travelling in Guizhou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2030" y="13398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">
            <a:off x="4019550" y="4374515"/>
            <a:ext cx="1481138" cy="2109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文本框 4"/>
          <p:cNvSpPr txBox="1"/>
          <p:nvPr/>
        </p:nvSpPr>
        <p:spPr>
          <a:xfrm>
            <a:off x="461645" y="826135"/>
            <a:ext cx="71189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Wingdings" panose="05000000000000000000" charset="0"/>
            </a:pPr>
            <a:r>
              <a:rPr lang="en-US" altLang="zh-CN" sz="32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Task 2</a:t>
            </a:r>
            <a:r>
              <a:rPr lang="en-US" altLang="zh-CN" sz="32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: Listen for summaries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3200" b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ritannic Bold" panose="020B0903060703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2270" y="1979295"/>
            <a:ext cx="11776075" cy="258445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700" b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hlinkClick r:id="rId2" action="ppaction://hlinkfile"/>
              </a:rPr>
              <a:t>Part 1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hlinkClick r:id="rId2" action="ppaction://hlinkfile"/>
              </a:rPr>
              <a:t> </a:t>
            </a:r>
            <a:r>
              <a:rPr lang="en-US" altLang="zh-CN" sz="27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Justin and _______ watched some ______ people play the ________. The instrument has a history of over _____years and it is even mentioned in the oldest </a:t>
            </a:r>
            <a:r>
              <a:rPr lang="en-US" altLang="zh-CN" sz="27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collection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 of Chinese poetry. Then they watched the ____________. Justin wanted to buy some hand-made ______________</a:t>
            </a:r>
            <a:r>
              <a:rPr lang="en-US" altLang="zh-CN" sz="27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accessories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 as </a:t>
            </a:r>
            <a:r>
              <a:rPr lang="en-US" altLang="zh-CN" sz="27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souvenirs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. He was told that the price will depend on the </a:t>
            </a:r>
            <a:r>
              <a:rPr lang="en-US" altLang="zh-CN" sz="27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percentage</a:t>
            </a:r>
            <a:r>
              <a:rPr lang="en-US" altLang="zh-CN" sz="2700" dirty="0">
                <a:latin typeface="Arial" panose="020B0604020202020204" pitchFamily="34" charset="0"/>
                <a:ea typeface="宋体" panose="02010600030101010101" pitchFamily="2" charset="-122"/>
              </a:rPr>
              <a:t> of _____. </a:t>
            </a:r>
            <a:endParaRPr lang="en-US" altLang="zh-CN" sz="2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511" name="图片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10907395" y="550545"/>
            <a:ext cx="989965" cy="997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143250" y="1939925"/>
            <a:ext cx="2082800" cy="520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Wu Yue</a:t>
            </a:r>
            <a:endParaRPr lang="en-US" altLang="zh-CN" sz="2800" b="1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56413" y="1979295"/>
            <a:ext cx="2084387" cy="520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</a:t>
            </a:r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iao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66070" y="1939608"/>
            <a:ext cx="2084388" cy="520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i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lusheng</a:t>
            </a:r>
            <a:endParaRPr lang="en-US" altLang="zh-CN" sz="2800" i="1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02960" y="2398078"/>
            <a:ext cx="2082800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3000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6725" y="3164840"/>
            <a:ext cx="2597150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i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lusheng</a:t>
            </a:r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dance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09355" y="3164840"/>
            <a:ext cx="3057525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traditional/ silver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21940" y="4041458"/>
            <a:ext cx="1041400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silver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内容占位符 2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09355" y="4271645"/>
            <a:ext cx="2363470" cy="2117090"/>
          </a:xfrm>
          <a:gradFill>
            <a:gsLst>
              <a:gs pos="100000">
                <a:srgbClr val="FBFB11">
                  <a:alpha val="0"/>
                </a:srgbClr>
              </a:gs>
              <a:gs pos="100000">
                <a:srgbClr val="838309"/>
              </a:gs>
            </a:gsLst>
            <a:lin ang="5400000" scaled="0"/>
          </a:gradFill>
          <a:effectLst>
            <a:softEdge rad="63500"/>
          </a:effectLst>
        </p:spPr>
      </p:pic>
      <p:sp>
        <p:nvSpPr>
          <p:cNvPr id="27" name="椭圆形标注 26"/>
          <p:cNvSpPr/>
          <p:nvPr/>
        </p:nvSpPr>
        <p:spPr>
          <a:xfrm rot="420000">
            <a:off x="1116013" y="5001895"/>
            <a:ext cx="2633663" cy="655638"/>
          </a:xfrm>
          <a:prstGeom prst="wedgeEllipseCallout">
            <a:avLst>
              <a:gd name="adj1" fmla="val 58068"/>
              <a:gd name="adj2" fmla="val -875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 rot="300000">
            <a:off x="1306821" y="5069205"/>
            <a:ext cx="3622675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w Cen MT" panose="020B0602020104020603" pitchFamily="34" charset="0"/>
                <a:ea typeface="宋体" panose="02010600030101010101" pitchFamily="2" charset="-122"/>
                <a:cs typeface="Tw Cen MT" panose="020B0602020104020603" pitchFamily="34" charset="0"/>
                <a:sym typeface="+mn-ea"/>
              </a:rPr>
              <a:t> </a:t>
            </a: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I'm Wu Yue.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必修三 unit 3  Justin met a new friend while travelling in Guizhou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7205" y="889635"/>
            <a:ext cx="619125" cy="619125"/>
          </a:xfrm>
          <a:prstGeom prst="rect">
            <a:avLst/>
          </a:prstGeom>
        </p:spPr>
      </p:pic>
      <p:pic>
        <p:nvPicPr>
          <p:cNvPr id="5" name="part 1 无前奏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7310" y="887730"/>
            <a:ext cx="6191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9685" y="15240"/>
            <a:ext cx="335026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rgbClr val="C00000"/>
                </a:solidFill>
              </a:rPr>
              <a:t>While traveling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7719695" y="156210"/>
            <a:ext cx="3303270" cy="723900"/>
          </a:xfrm>
          <a:prstGeom prst="wedgeEllipseCallout">
            <a:avLst>
              <a:gd name="adj1" fmla="val 43384"/>
              <a:gd name="adj2" fmla="val 892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0490" y="256540"/>
            <a:ext cx="3896360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w Cen MT" panose="020B0602020104020603" pitchFamily="34" charset="0"/>
                <a:ea typeface="宋体" panose="02010600030101010101" pitchFamily="2" charset="-122"/>
                <a:cs typeface="Tw Cen MT" panose="020B0602020104020603" pitchFamily="34" charset="0"/>
                <a:sym typeface="+mn-ea"/>
              </a:rPr>
              <a:t> </a:t>
            </a: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I'm in Guizhou now.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000">
                <p:cTn id="6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7" grpId="0"/>
      <p:bldP spid="18" grpId="0"/>
      <p:bldP spid="20" grpId="0"/>
      <p:bldP spid="2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内容占位符 2"/>
          <p:cNvSpPr>
            <a:spLocks noGrp="1"/>
          </p:cNvSpPr>
          <p:nvPr>
            <p:ph idx="1"/>
          </p:nvPr>
        </p:nvSpPr>
        <p:spPr>
          <a:xfrm>
            <a:off x="266700" y="579755"/>
            <a:ext cx="11354435" cy="2152650"/>
          </a:xfrm>
          <a:solidFill>
            <a:srgbClr val="F2F2F2"/>
          </a:solidFill>
        </p:spPr>
        <p:txBody>
          <a:bodyPr vert="horz" wrap="square" lIns="91440" tIns="45720" rIns="91440" bIns="45720" anchor="t"/>
          <a:p>
            <a:pPr eaLnBrk="1" hangingPunct="1"/>
            <a:r>
              <a:rPr lang="en-US" altLang="zh-CN" sz="2800" b="1" dirty="0">
                <a:hlinkClick r:id="rId1" action="ppaction://hlinkfile"/>
              </a:rPr>
              <a:t>Part 2</a:t>
            </a:r>
            <a:r>
              <a:rPr lang="en-US" altLang="zh-CN" sz="2800" b="1" dirty="0"/>
              <a:t> </a:t>
            </a:r>
            <a:endParaRPr lang="en-US" altLang="zh-CN" sz="2800" dirty="0"/>
          </a:p>
          <a:p>
            <a:pPr eaLnBrk="1" hangingPunct="1"/>
            <a:r>
              <a:rPr lang="en-US" altLang="zh-CN" sz="2800" dirty="0"/>
              <a:t>They will go to a pretty ______ village called _______. They will see the __________ and the _________________. They may also see a performance of the _____________of the Dong people.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351973" y="1046480"/>
            <a:ext cx="2084387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Dong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81913" y="1046480"/>
            <a:ext cx="2084387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Zhaoxing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0628" y="1465898"/>
            <a:ext cx="2408237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drum towers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0750" y="1465898"/>
            <a:ext cx="4610100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wind and rain bridge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7605" y="1907540"/>
            <a:ext cx="2669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Grand song </a:t>
            </a:r>
            <a:endParaRPr lang="en-US" altLang="zh-CN" sz="2800" dirty="0">
              <a:solidFill>
                <a:srgbClr val="1D41D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 descr="%`VBU`XGE3T$]7YXUTD9]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767965"/>
            <a:ext cx="6264275" cy="4069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art 2 无前奏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755" y="516255"/>
            <a:ext cx="6191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15" y="-30480"/>
            <a:ext cx="335026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rgbClr val="C00000"/>
                </a:solidFill>
              </a:rPr>
              <a:t>While traveling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pic>
        <p:nvPicPr>
          <p:cNvPr id="14" name="图片 13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975" y="2768600"/>
            <a:ext cx="5216525" cy="40690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96850" y="990600"/>
            <a:ext cx="9856470" cy="26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800" b="1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Summarize </a:t>
            </a:r>
            <a:r>
              <a:rPr kumimoji="0" lang="en-US" altLang="zh-CN" sz="2800" b="1" kern="1200" cap="none" spc="0" normalizeH="0" baseline="0" noProof="1">
                <a:solidFill>
                  <a:srgbClr val="C00000"/>
                </a:solidFill>
                <a:latin typeface="+mn-lt"/>
                <a:ea typeface="+mn-ea"/>
                <a:cs typeface="+mn-cs"/>
                <a:sym typeface="+mn-ea"/>
              </a:rPr>
              <a:t>what Justin learnt about the Miao and the Dong </a:t>
            </a:r>
            <a:r>
              <a:rPr kumimoji="0" lang="en-US" altLang="zh-CN" sz="2800" b="1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according to the listening. </a:t>
            </a:r>
            <a:endParaRPr kumimoji="0" lang="en-US" altLang="zh-CN" sz="2700" b="1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27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2560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80000">
            <a:off x="10761345" y="441325"/>
            <a:ext cx="1045845" cy="1001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64933" y="2396808"/>
            <a:ext cx="2482850" cy="522288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the Miao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5213" y="3958273"/>
            <a:ext cx="3478213" cy="95250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the Dong</a:t>
            </a:r>
            <a:endParaRPr kumimoji="0" lang="en-US" altLang="zh-CN" sz="36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(Zhaoxing Village)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2265680" y="2968625"/>
            <a:ext cx="262890" cy="921385"/>
          </a:xfrm>
          <a:prstGeom prst="downArrow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4002405" y="2075815"/>
            <a:ext cx="658495" cy="1285240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4544060" y="3850005"/>
            <a:ext cx="648970" cy="1226820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10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5842000"/>
            <a:ext cx="3957638" cy="1023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椭圆形标注 14"/>
          <p:cNvSpPr/>
          <p:nvPr/>
        </p:nvSpPr>
        <p:spPr>
          <a:xfrm rot="420000">
            <a:off x="7602855" y="208915"/>
            <a:ext cx="3060700" cy="727075"/>
          </a:xfrm>
          <a:prstGeom prst="wedgeEllipseCallout">
            <a:avLst>
              <a:gd name="adj1" fmla="val 56509"/>
              <a:gd name="adj2" fmla="val -520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 rot="300000">
            <a:off x="7400923" y="311784"/>
            <a:ext cx="3622675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I'm in Guizhou now.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337185" y="160655"/>
            <a:ext cx="63233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3600" b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pitchFamily="2" charset="-122"/>
                <a:cs typeface="Times New Roman" panose="02020603050405020304" charset="0"/>
              </a:rPr>
              <a:t>Summarizing</a:t>
            </a:r>
            <a:endParaRPr lang="en-US" sz="3600" b="1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28210" y="5085080"/>
            <a:ext cx="3224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...</a:t>
            </a:r>
            <a:endParaRPr lang="en-US" altLang="zh-CN" sz="6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8900" y="873125"/>
            <a:ext cx="9977120" cy="26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C00000"/>
                </a:solidFill>
                <a:latin typeface="+mn-lt"/>
                <a:ea typeface="+mn-ea"/>
                <a:cs typeface="+mn-cs"/>
                <a:sym typeface="+mn-ea"/>
              </a:rPr>
              <a:t>Summarize what Justin learnt about the Miao and the Dong according to the listening. </a:t>
            </a: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27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2560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60000">
            <a:off x="11005820" y="594995"/>
            <a:ext cx="1045845" cy="1001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101408" y="2565718"/>
            <a:ext cx="2482850" cy="522288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the Miao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8050" y="4243070"/>
            <a:ext cx="3183255" cy="953135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the Dong</a:t>
            </a:r>
            <a:endParaRPr kumimoji="0" lang="en-US" altLang="zh-CN" sz="36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(Zhaoxing Village)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2172335" y="3213100"/>
            <a:ext cx="351155" cy="1029970"/>
          </a:xfrm>
          <a:prstGeom prst="downArrow">
            <a:avLst/>
          </a:prstGeom>
          <a:solidFill>
            <a:srgbClr val="C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3813810" y="2151380"/>
            <a:ext cx="649605" cy="1336675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4105275" y="3947795"/>
            <a:ext cx="649605" cy="1316990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10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5985510"/>
            <a:ext cx="3957638" cy="1023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05960" y="1761490"/>
            <a:ext cx="3395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playing the </a:t>
            </a:r>
            <a:r>
              <a:rPr lang="en-US" altLang="zh-CN" sz="2800" i="1">
                <a:latin typeface="Maiandra GD" panose="020E0502030308020204" pitchFamily="34" charset="0"/>
                <a:cs typeface="Maiandra GD" panose="020E0502030308020204" pitchFamily="34" charset="0"/>
              </a:rPr>
              <a:t>lusheng</a:t>
            </a:r>
            <a:endParaRPr lang="en-US" altLang="zh-CN" sz="2800" i="1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63415" y="2427605"/>
            <a:ext cx="540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performing the </a:t>
            </a:r>
            <a:r>
              <a:rPr lang="en-US" altLang="zh-CN" sz="2800" i="1">
                <a:latin typeface="Maiandra GD" panose="020E0502030308020204" pitchFamily="34" charset="0"/>
                <a:cs typeface="Maiandra GD" panose="020E0502030308020204" pitchFamily="34" charset="0"/>
              </a:rPr>
              <a:t>lusheng</a:t>
            </a:r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 dance</a:t>
            </a:r>
            <a:endParaRPr lang="en-US" altLang="zh-CN" sz="2800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05960" y="3088640"/>
            <a:ext cx="6410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wearing hand-made silver accessories</a:t>
            </a:r>
            <a:endParaRPr lang="en-US" altLang="zh-CN" sz="2800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64075" y="3721100"/>
            <a:ext cx="3139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drum towers</a:t>
            </a:r>
            <a:endParaRPr lang="en-US" altLang="zh-CN" sz="2800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08195" y="4345305"/>
            <a:ext cx="6397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wind and rain bridges/ flower bridges</a:t>
            </a:r>
            <a:endParaRPr lang="en-US" altLang="zh-CN" sz="2800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64075" y="5067300"/>
            <a:ext cx="6397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Maiandra GD" panose="020E0502030308020204" pitchFamily="34" charset="0"/>
                <a:cs typeface="Maiandra GD" panose="020E0502030308020204" pitchFamily="34" charset="0"/>
              </a:rPr>
              <a:t>a performance of the Grand song</a:t>
            </a:r>
            <a:endParaRPr lang="en-US" altLang="zh-CN" sz="2800">
              <a:latin typeface="Maiandra GD" panose="020E0502030308020204" pitchFamily="34" charset="0"/>
              <a:cs typeface="Maiandra GD" panose="020E0502030308020204" pitchFamily="34" charset="0"/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337185" y="160655"/>
            <a:ext cx="63233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3600" b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pitchFamily="2" charset="-122"/>
                <a:cs typeface="Times New Roman" panose="02020603050405020304" charset="0"/>
              </a:rPr>
              <a:t>Summarizing</a:t>
            </a:r>
            <a:endParaRPr lang="en-US" sz="3600" b="1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55820" y="5300980"/>
            <a:ext cx="3224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...</a:t>
            </a:r>
            <a:endParaRPr lang="en-US" altLang="zh-CN" sz="6000"/>
          </a:p>
        </p:txBody>
      </p:sp>
      <p:sp>
        <p:nvSpPr>
          <p:cNvPr id="16" name="文本框 15"/>
          <p:cNvSpPr txBox="1"/>
          <p:nvPr/>
        </p:nvSpPr>
        <p:spPr>
          <a:xfrm rot="300000">
            <a:off x="7840343" y="317499"/>
            <a:ext cx="3622675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>
            <a:spAutoFit/>
          </a:bodyPr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I'm in Guizhou now.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椭圆形标注 14"/>
          <p:cNvSpPr/>
          <p:nvPr/>
        </p:nvSpPr>
        <p:spPr>
          <a:xfrm rot="420000">
            <a:off x="8001000" y="183515"/>
            <a:ext cx="3060700" cy="727075"/>
          </a:xfrm>
          <a:prstGeom prst="wedgeEllipseCallout">
            <a:avLst>
              <a:gd name="adj1" fmla="val 56509"/>
              <a:gd name="adj2" fmla="val -520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内容占位符 4"/>
          <p:cNvSpPr>
            <a:spLocks noGrp="1"/>
          </p:cNvSpPr>
          <p:nvPr>
            <p:ph idx="1"/>
          </p:nvPr>
        </p:nvSpPr>
        <p:spPr>
          <a:xfrm>
            <a:off x="263525" y="1268730"/>
            <a:ext cx="11843385" cy="5589270"/>
          </a:xfrm>
          <a:ln w="15875">
            <a:solidFill>
              <a:schemeClr val="accent1">
                <a:lumMod val="50000"/>
              </a:schemeClr>
            </a:solidFill>
          </a:ln>
        </p:spPr>
        <p:txBody>
          <a:bodyPr anchor="t"/>
          <a:p>
            <a:pPr>
              <a:lnSpc>
                <a:spcPct val="8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: Hey, Wu Yue, do you know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: Yes, it's called a </a:t>
            </a:r>
            <a:r>
              <a:rPr lang="en-US" altLang="zh-CN" sz="2300" i="1">
                <a:latin typeface="Times New Roman" panose="02020603050405020304" charset="0"/>
                <a:cs typeface="Times New Roman" panose="02020603050405020304" charset="0"/>
              </a:rPr>
              <a:t>lusheng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: It sounds beautiful. Is it made of bamboo</a:t>
            </a:r>
            <a:r>
              <a:rPr lang="zh-CN" altLang="en-US" sz="2300">
                <a:latin typeface="Times New Roman" panose="02020603050405020304" charset="0"/>
                <a:cs typeface="Times New Roman" panose="02020603050405020304" charset="0"/>
              </a:rPr>
              <a:t>？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: Yes. Can you guess when it was invented?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: Um... five hundred years ago? I can't tell...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 : That's a good guess, but the Lusheng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 : Wow, such a long time ago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</a:rPr>
              <a:t> : Yes, indeed, and they all make me proud...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: This is great! And I really like the silver accessories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: Oh, they're traditional hand-made accessories. I can help you buy...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:Great, thanks! I hope they're not expensive.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: Oh, well, it'll depend on the percentage of silver. 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  <a:sym typeface="宋体" panose="02010600030101010101" pitchFamily="2" charset="-122"/>
            </a:endParaRPr>
          </a:p>
          <a:p>
            <a:pPr algn="l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Great, now I have my souvenirs.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I'm taking you to Zhao Xing,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Great, I can't wait. ....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85000"/>
              </a:lnSpc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Wu Yue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There is. Frist, I'll take you to see the beautiful ...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85000"/>
              </a:lnSpc>
              <a:spcAft>
                <a:spcPts val="0"/>
              </a:spcAft>
            </a:pPr>
            <a:r>
              <a:rPr lang="en-US" altLang="zh-CN" sz="2300" b="1"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Justin</a:t>
            </a:r>
            <a:r>
              <a:rPr lang="en-US" altLang="zh-CN" sz="23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Wow, I'm really looking forward to it now.</a:t>
            </a:r>
            <a:endParaRPr lang="en-US" altLang="zh-CN" sz="23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en-US" altLang="zh-CN" sz="2400"/>
          </a:p>
          <a:p>
            <a:pPr marL="0" indent="0">
              <a:buNone/>
            </a:pP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119380" y="476885"/>
            <a:ext cx="1150302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What expressions does Justin use to </a:t>
            </a:r>
            <a:r>
              <a:rPr kumimoji="0" lang="en-US" altLang="zh-CN" sz="2400" b="1" kern="1200" cap="none" spc="0" normalizeH="0" baseline="0" noProof="1">
                <a:solidFill>
                  <a:srgbClr val="C00000"/>
                </a:solidFill>
                <a:latin typeface="+mn-lt"/>
                <a:ea typeface="+mn-ea"/>
                <a:cs typeface="+mn-cs"/>
                <a:sym typeface="+mn-ea"/>
              </a:rPr>
              <a:t>show his feelings about the Miao and Dong cultures?</a:t>
            </a:r>
            <a:endParaRPr kumimoji="0" lang="en-US" altLang="zh-CN" sz="24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R="0" defTabSz="914400">
              <a:buClrTx/>
              <a:buSzTx/>
              <a:buFont typeface="Wingdings" panose="05000000000000000000" charset="0"/>
              <a:defRPr/>
            </a:pPr>
            <a:endParaRPr kumimoji="0" lang="en-US" altLang="zh-CN" sz="24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335915" y="-27305"/>
            <a:ext cx="65887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Wingdings" panose="05000000000000000000" charset="0"/>
            </a:pPr>
            <a:r>
              <a:rPr lang="en-US" altLang="zh-CN" sz="32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Task 3</a:t>
            </a:r>
            <a:r>
              <a:rPr lang="en-US" altLang="zh-CN" sz="32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: Read and Think</a:t>
            </a:r>
            <a:endParaRPr lang="en-US" altLang="zh-CN" sz="3200" b="1" u="sng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47345" y="1124585"/>
            <a:ext cx="1150302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700" b="1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What expressions does Justin use to show his feelings about the Miao and Dong cultures?</a:t>
            </a:r>
            <a:endParaRPr kumimoji="0" lang="en-US" altLang="zh-CN" sz="2700" b="1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457200" marR="0" indent="-4572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27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700" b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2663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0225" y="2149475"/>
            <a:ext cx="1433513" cy="1455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002655" y="3830955"/>
            <a:ext cx="6079490" cy="2168525"/>
          </a:xfrm>
          <a:prstGeom prst="rect">
            <a:avLst/>
          </a:prstGeom>
          <a:solidFill>
            <a:srgbClr val="F2F2F2"/>
          </a:solidFill>
          <a:ln w="28575" cap="flat" cmpd="sng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700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It sounds</a:t>
            </a:r>
            <a:r>
              <a:rPr lang="en-US" altLang="zh-CN" sz="2700" i="1" dirty="0">
                <a:solidFill>
                  <a:srgbClr val="0766D4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beautiful!</a:t>
            </a:r>
            <a:endParaRPr lang="en-US" altLang="zh-CN" sz="2700" i="1" dirty="0">
              <a:solidFill>
                <a:srgbClr val="0766D4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700" i="1" dirty="0">
                <a:solidFill>
                  <a:srgbClr val="0766D4"/>
                </a:solidFill>
                <a:sym typeface="+mn-ea"/>
              </a:rPr>
              <a:t>Wow,</a:t>
            </a:r>
            <a:r>
              <a:rPr lang="en-US" altLang="zh-CN" sz="2700" i="1" dirty="0">
                <a:sym typeface="+mn-ea"/>
              </a:rPr>
              <a:t> such a long time ago.</a:t>
            </a:r>
            <a:endParaRPr lang="en-US" altLang="zh-CN" sz="2700" b="1" dirty="0">
              <a:latin typeface="Calibri" panose="020F0502020204030204" pitchFamily="34" charset="0"/>
              <a:sym typeface="+mn-ea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700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This is</a:t>
            </a:r>
            <a:r>
              <a:rPr lang="en-US" altLang="zh-CN" sz="2700" i="1" dirty="0">
                <a:solidFill>
                  <a:srgbClr val="0766D4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 great!</a:t>
            </a:r>
            <a:endParaRPr lang="en-US" altLang="zh-CN" sz="2700" i="1" dirty="0">
              <a:solidFill>
                <a:srgbClr val="0766D4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700" i="1" dirty="0">
                <a:solidFill>
                  <a:srgbClr val="0766D4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Great</a:t>
            </a:r>
            <a:r>
              <a:rPr lang="en-US" altLang="zh-CN" sz="2700" i="1" dirty="0">
                <a:solidFill>
                  <a:srgbClr val="1D41D5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, </a:t>
            </a:r>
            <a:r>
              <a:rPr lang="en-US" altLang="zh-CN" sz="2700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I can't wait.</a:t>
            </a:r>
            <a:endParaRPr lang="en-US" altLang="zh-CN" sz="2700" i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700" i="1" dirty="0">
                <a:solidFill>
                  <a:srgbClr val="0766D4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Wow, </a:t>
            </a:r>
            <a:r>
              <a:rPr lang="en-US" altLang="zh-CN" sz="2700" i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I'm really looking forward to it.</a:t>
            </a:r>
            <a:endParaRPr lang="en-US" altLang="zh-CN" sz="2700" i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6632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5999163"/>
            <a:ext cx="3662363" cy="866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6" name="文本框 5"/>
          <p:cNvSpPr txBox="1"/>
          <p:nvPr/>
        </p:nvSpPr>
        <p:spPr>
          <a:xfrm>
            <a:off x="9404350" y="2149475"/>
            <a:ext cx="29591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en-US" altLang="zh-CN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4872038" y="6237288"/>
            <a:ext cx="2879725" cy="1223963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1507" name="文本框 4"/>
          <p:cNvSpPr txBox="1"/>
          <p:nvPr/>
        </p:nvSpPr>
        <p:spPr>
          <a:xfrm>
            <a:off x="347345" y="219075"/>
            <a:ext cx="65887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Wingdings" panose="05000000000000000000" charset="0"/>
            </a:pPr>
            <a:r>
              <a:rPr lang="en-US" altLang="zh-CN" sz="36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Task 3</a:t>
            </a:r>
            <a:r>
              <a:rPr lang="en-US" altLang="zh-CN" sz="36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: Read and Think</a:t>
            </a:r>
            <a:endParaRPr lang="en-US" altLang="zh-CN" sz="3600" b="1" u="sng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part 1 +part2 无前奏 合并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0770" y="245110"/>
            <a:ext cx="619125" cy="619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375" y="3364230"/>
            <a:ext cx="4298950" cy="953135"/>
          </a:xfrm>
          <a:prstGeom prst="rect">
            <a:avLst/>
          </a:prstGeom>
          <a:solidFill>
            <a:srgbClr val="F2F2F2"/>
          </a:solidFill>
          <a:ln w="28575" cap="flat" cmpd="dbl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Showing you are interested and you are listening</a:t>
            </a:r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75 -0.077407 L -0.058542 -0.164167 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ldLvl="0" animBg="1"/>
      <p:bldP spid="3" grpId="1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30722" name="图片 3" descr="LDWX71E3ZN4V%EEF9%EO4F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8" y="14288"/>
            <a:ext cx="9790112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7"/>
          <p:cNvSpPr txBox="1"/>
          <p:nvPr/>
        </p:nvSpPr>
        <p:spPr>
          <a:xfrm>
            <a:off x="5526088" y="3527425"/>
            <a:ext cx="3217862" cy="1322388"/>
          </a:xfrm>
          <a:prstGeom prst="rect">
            <a:avLst/>
          </a:prstGeom>
          <a:solidFill>
            <a:srgbClr val="C00000">
              <a:alpha val="14117"/>
            </a:srgbClr>
          </a:solidFill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Qiandongnan Miao and Dong Autonomous Prefecture 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黔东南苗族侗族自治州</a:t>
            </a: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70563" y="892175"/>
            <a:ext cx="3032125" cy="3136900"/>
            <a:chOff x="14483" y="2428"/>
            <a:chExt cx="4776" cy="4940"/>
          </a:xfrm>
        </p:grpSpPr>
        <p:pic>
          <p:nvPicPr>
            <p:cNvPr id="30725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60000">
              <a:off x="15967" y="2427"/>
              <a:ext cx="2257" cy="22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6" name="内容占位符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">
              <a:off x="14482" y="4710"/>
              <a:ext cx="4777" cy="26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727" name="文本框 8"/>
          <p:cNvSpPr txBox="1"/>
          <p:nvPr/>
        </p:nvSpPr>
        <p:spPr>
          <a:xfrm>
            <a:off x="3838575" y="3527425"/>
            <a:ext cx="2540000" cy="10144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Guiyang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8" name="文本框 9"/>
          <p:cNvSpPr txBox="1"/>
          <p:nvPr/>
        </p:nvSpPr>
        <p:spPr>
          <a:xfrm>
            <a:off x="3173413" y="4354513"/>
            <a:ext cx="2540000" cy="10144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Qiannan Buyi and Miao Autonomous Prefecture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9" name="文本框 12"/>
          <p:cNvSpPr txBox="1"/>
          <p:nvPr/>
        </p:nvSpPr>
        <p:spPr>
          <a:xfrm>
            <a:off x="1938338" y="5473700"/>
            <a:ext cx="3198812" cy="706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Qian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xi</a:t>
            </a:r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nan Buyi and Miao Autonomous Prefecture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30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25" y="5842000"/>
            <a:ext cx="3957638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2 -0.001111 L 0.557969 0.00472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75285" y="1931035"/>
            <a:ext cx="10738485" cy="278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800" i="1" kern="1200" cap="none" spc="0" normalizeH="0" baseline="0" noProof="1">
                <a:latin typeface="+mn-lt"/>
                <a:ea typeface="+mn-ea"/>
                <a:cs typeface="+mn-cs"/>
                <a:sym typeface="+mn-ea"/>
              </a:rPr>
              <a:t>Justin went back home and met his friends. He was going to share his travel experience and send souvenirs.</a:t>
            </a:r>
            <a:endParaRPr kumimoji="0" lang="en-US" altLang="zh-CN" sz="2800" i="1" kern="1200" cap="none" spc="0" normalizeH="0" baseline="0" noProof="1">
              <a:latin typeface="+mn-lt"/>
              <a:ea typeface="+mn-ea"/>
              <a:cs typeface="+mn-cs"/>
              <a:sym typeface="+mn-ea"/>
            </a:endParaRPr>
          </a:p>
          <a:p>
            <a:pPr marL="342900" marR="0" indent="-342900" defTabSz="91440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i="1" kern="1200" cap="none" spc="0" normalizeH="0" baseline="0" noProof="1">
              <a:latin typeface="+mn-lt"/>
              <a:ea typeface="+mn-ea"/>
              <a:cs typeface="+mn-cs"/>
              <a:sym typeface="+mn-ea"/>
            </a:endParaRPr>
          </a:p>
          <a:p>
            <a:pPr marL="457200" marR="0" indent="-457200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  <a:defRPr/>
            </a:pPr>
            <a:endParaRPr lang="en-US" altLang="zh-CN" sz="2800" b="1">
              <a:solidFill>
                <a:srgbClr val="C00000"/>
              </a:solidFill>
              <a:latin typeface="+mn-lt"/>
              <a:ea typeface="+mn-ea"/>
              <a:sym typeface="+mn-ea"/>
            </a:endParaRPr>
          </a:p>
          <a:p>
            <a:pPr marL="457200" marR="0" indent="-457200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sz="2800" b="1">
                <a:solidFill>
                  <a:srgbClr val="C00000"/>
                </a:solidFill>
                <a:latin typeface="+mn-lt"/>
                <a:ea typeface="+mn-ea"/>
                <a:sym typeface="+mn-ea"/>
              </a:rPr>
              <a:t>As a friend, what do you want to know about his trip?</a:t>
            </a:r>
            <a:endParaRPr lang="en-US" altLang="zh-CN" sz="2800" b="1">
              <a:solidFill>
                <a:srgbClr val="C00000"/>
              </a:solidFill>
              <a:latin typeface="+mn-lt"/>
              <a:ea typeface="+mn-ea"/>
              <a:sym typeface="+mn-ea"/>
            </a:endParaRPr>
          </a:p>
          <a:p>
            <a:pPr marL="457200" marR="0" indent="-457200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  <a:defRPr/>
            </a:pPr>
            <a:endParaRPr lang="en-US" altLang="zh-CN" sz="2700">
              <a:latin typeface="+mn-lt"/>
              <a:ea typeface="+mn-ea"/>
              <a:sym typeface="+mn-ea"/>
            </a:endParaRPr>
          </a:p>
          <a:p>
            <a:pPr marL="457200" marR="0" indent="-457200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  <a:defRPr/>
            </a:pPr>
            <a:endParaRPr kumimoji="0" lang="zh-CN" altLang="en-US" sz="2800" i="1" kern="1200" cap="none" spc="0" normalizeH="0" baseline="0" noProof="1"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31748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0000">
            <a:off x="11045190" y="656590"/>
            <a:ext cx="869950" cy="876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椭圆形标注 14"/>
          <p:cNvSpPr/>
          <p:nvPr/>
        </p:nvSpPr>
        <p:spPr>
          <a:xfrm rot="420000">
            <a:off x="7432040" y="356235"/>
            <a:ext cx="3780155" cy="692785"/>
          </a:xfrm>
          <a:prstGeom prst="wedgeEllipseCallout">
            <a:avLst>
              <a:gd name="adj1" fmla="val 56509"/>
              <a:gd name="adj2" fmla="val -520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 rot="300000">
            <a:off x="7302500" y="398145"/>
            <a:ext cx="4030980" cy="521970"/>
          </a:xfrm>
          <a:prstGeom prst="rect">
            <a:avLst/>
          </a:prstGeom>
          <a:noFill/>
          <a:effectLst>
            <a:glow rad="508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latin typeface="Tw Cen MT" panose="020B0602020104020603" pitchFamily="34" charset="0"/>
                <a:ea typeface="宋体" panose="02010600030101010101" pitchFamily="2" charset="-122"/>
                <a:cs typeface="Tw Cen MT" panose="020B0602020104020603" pitchFamily="34" charset="0"/>
                <a:sym typeface="+mn-ea"/>
              </a:rPr>
              <a:t> </a:t>
            </a:r>
            <a:r>
              <a: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I'm back in school now.</a:t>
            </a:r>
            <a:endParaRPr kumimoji="0" lang="en-US" altLang="zh-CN" sz="2800" b="1" kern="1200" cap="none" spc="0" normalizeH="0" baseline="0" noProof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470535" y="982345"/>
            <a:ext cx="8336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3600" b="1">
                <a:solidFill>
                  <a:srgbClr val="33A7A3"/>
                </a:solidFill>
                <a:latin typeface="+mn-lt"/>
                <a:ea typeface="华文行楷" panose="02010800040101010101" pitchFamily="2" charset="-122"/>
                <a:cs typeface="+mn-lt"/>
              </a:rPr>
              <a:t>Talking: A Sharing Meeting</a:t>
            </a:r>
            <a:endParaRPr lang="en-US" sz="3600" b="1">
              <a:solidFill>
                <a:srgbClr val="33A7A3"/>
              </a:solidFill>
              <a:latin typeface="+mn-lt"/>
              <a:ea typeface="华文行楷" panose="02010800040101010101" pitchFamily="2" charset="-122"/>
              <a:cs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6510" y="3175"/>
            <a:ext cx="335915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rgbClr val="C00000"/>
                </a:solidFill>
              </a:rPr>
              <a:t>After the travel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pic>
        <p:nvPicPr>
          <p:cNvPr id="14" name="图片 1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4297680" y="4785995"/>
            <a:ext cx="1659255" cy="18796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73742859" name="内容占位符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0000">
            <a:off x="1357630" y="4612640"/>
            <a:ext cx="1633855" cy="2113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6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7259955" y="4760595"/>
            <a:ext cx="1600200" cy="1990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61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9782493" y="4651375"/>
            <a:ext cx="1491615" cy="1988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42" name="纯音乐 - 醇香柔美浪漫悠闲轻快背景音乐.mp3">
            <a:hlinkClick r:id="" action="ppaction://media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7613" y="-26987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6" descr="C:\Users\Administrator\Desktop\16suca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" y="-26987"/>
            <a:ext cx="12157075" cy="2166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475" y="5348288"/>
            <a:ext cx="4479925" cy="153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8" descr="C:\Users\Administrator\Desktop\民族风情装饰画矢量素材02 (4) [转换]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3340100"/>
            <a:ext cx="1814513" cy="308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文本框 26"/>
          <p:cNvSpPr txBox="1"/>
          <p:nvPr/>
        </p:nvSpPr>
        <p:spPr>
          <a:xfrm>
            <a:off x="1955800" y="2822575"/>
            <a:ext cx="8353425" cy="3692525"/>
          </a:xfrm>
          <a:prstGeom prst="rect">
            <a:avLst/>
          </a:prstGeom>
          <a:noFill/>
          <a:ln w="2857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+mn-lt"/>
                <a:ea typeface="华文行楷" panose="02010800040101010101" pitchFamily="2" charset="-122"/>
                <a:cs typeface="+mn-lt"/>
                <a:sym typeface="宋体" panose="02010600030101010101" pitchFamily="2" charset="-122"/>
              </a:rPr>
              <a:t>Unit 3 Diverse Cultures</a:t>
            </a:r>
            <a:endParaRPr lang="en-US" altLang="zh-CN" sz="5400" b="1" dirty="0">
              <a:solidFill>
                <a:srgbClr val="0766D4"/>
              </a:solidFill>
              <a:latin typeface="+mn-lt"/>
              <a:ea typeface="华文行楷" panose="02010800040101010101" pitchFamily="2" charset="-122"/>
              <a:cs typeface="+mn-lt"/>
              <a:sym typeface="宋体" panose="02010600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33A7A3"/>
                </a:solidFill>
                <a:latin typeface="+mn-lt"/>
                <a:ea typeface="华文行楷" panose="02010800040101010101" pitchFamily="2" charset="-122"/>
                <a:cs typeface="+mn-lt"/>
                <a:sym typeface="宋体" panose="02010600030101010101" pitchFamily="2" charset="-122"/>
              </a:rPr>
              <a:t> Listening &amp; Talking</a:t>
            </a:r>
            <a:endParaRPr lang="en-US" altLang="zh-CN" sz="9600" b="1" dirty="0">
              <a:solidFill>
                <a:srgbClr val="0766D4"/>
              </a:solidFill>
              <a:latin typeface="+mn-lt"/>
              <a:ea typeface="华文行楷" panose="02010800040101010101" pitchFamily="2" charset="-122"/>
              <a:cs typeface="+mn-lt"/>
              <a:sym typeface="宋体" panose="02010600030101010101" pitchFamily="2" charset="-122"/>
            </a:endParaRPr>
          </a:p>
          <a:p>
            <a:pPr algn="ctr"/>
            <a:endParaRPr lang="en-US" altLang="zh-CN" sz="9600" dirty="0">
              <a:latin typeface="造字工房悦圆演示版常规体" pitchFamily="50" charset="-122"/>
              <a:ea typeface="造字工房悦圆演示版常规体" pitchFamily="50" charset="-122"/>
              <a:sym typeface="微软雅黑" panose="020B0503020204020204" charset="-122"/>
            </a:endParaRPr>
          </a:p>
          <a:p>
            <a:pPr algn="ctr"/>
            <a:endParaRPr lang="zh-CN" altLang="en-US" sz="3600" dirty="0">
              <a:latin typeface="造字工房悦圆演示版常规体" pitchFamily="50" charset="-122"/>
              <a:ea typeface="造字工房悦圆演示版常规体" pitchFamily="50" charset="-122"/>
              <a:sym typeface="微软雅黑" panose="020B0503020204020204" charset="-122"/>
            </a:endParaRPr>
          </a:p>
        </p:txBody>
      </p:sp>
      <p:sp>
        <p:nvSpPr>
          <p:cNvPr id="10247" name="标题 4"/>
          <p:cNvSpPr txBox="1"/>
          <p:nvPr/>
        </p:nvSpPr>
        <p:spPr>
          <a:xfrm>
            <a:off x="4367213" y="5289550"/>
            <a:ext cx="3529012" cy="5159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endParaRPr lang="en-US" altLang="zh-CN" dirty="0">
              <a:solidFill>
                <a:srgbClr val="C63E55"/>
              </a:solidFill>
              <a:latin typeface="造字工房悦圆演示版常规体" pitchFamily="50" charset="-122"/>
              <a:ea typeface="造字工房悦圆演示版常规体" pitchFamily="50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245870" y="4083050"/>
            <a:ext cx="4939030" cy="39878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Showing you are interested and  listening</a:t>
            </a:r>
            <a:endParaRPr lang="en-US" altLang="zh-CN" sz="2000" b="1" dirty="0"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670" y="1376680"/>
            <a:ext cx="10738485" cy="83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defTabSz="914400">
              <a:lnSpc>
                <a:spcPct val="90000"/>
              </a:lnSpc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sz="2700" b="1">
                <a:latin typeface="+mn-lt"/>
                <a:ea typeface="+mn-ea"/>
                <a:sym typeface="+mn-ea"/>
              </a:rPr>
              <a:t>Group work</a:t>
            </a:r>
            <a:r>
              <a:rPr lang="en-US" altLang="zh-CN" sz="2700">
                <a:latin typeface="+mn-lt"/>
                <a:ea typeface="+mn-ea"/>
                <a:sym typeface="+mn-ea"/>
              </a:rPr>
              <a:t>: suppose one of you is Justin and the rest of you are his friends. </a:t>
            </a:r>
            <a:r>
              <a:rPr lang="en-US" altLang="zh-CN" sz="2700" b="1">
                <a:solidFill>
                  <a:srgbClr val="C00000"/>
                </a:solidFill>
                <a:latin typeface="+mn-lt"/>
                <a:ea typeface="+mn-ea"/>
                <a:sym typeface="+mn-ea"/>
              </a:rPr>
              <a:t>Make a conversation to talk about Justin's trip.</a:t>
            </a:r>
            <a:endParaRPr kumimoji="0" lang="en-US" altLang="zh-CN" sz="2700" b="1" i="1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153670" y="634365"/>
            <a:ext cx="83369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3200" b="1">
                <a:solidFill>
                  <a:srgbClr val="33A7A3"/>
                </a:solidFill>
                <a:latin typeface="+mn-lt"/>
                <a:ea typeface="华文行楷" panose="02010800040101010101" pitchFamily="2" charset="-122"/>
                <a:cs typeface="+mn-lt"/>
              </a:rPr>
              <a:t>Talking: A Sharing Meeting</a:t>
            </a:r>
            <a:endParaRPr lang="en-US" sz="3200" b="1">
              <a:solidFill>
                <a:srgbClr val="33A7A3"/>
              </a:solidFill>
              <a:latin typeface="+mn-lt"/>
              <a:ea typeface="华文行楷" panose="02010800040101010101" pitchFamily="2" charset="-122"/>
              <a:cs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-16510" y="3175"/>
            <a:ext cx="335915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rgbClr val="C00000"/>
                </a:solidFill>
              </a:rPr>
              <a:t>After the travel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pic>
        <p:nvPicPr>
          <p:cNvPr id="2" name="图片 1" descr="W48}]C7VE302C35K)2SCNZ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" y="4513580"/>
            <a:ext cx="6746240" cy="2084705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000">
            <a:off x="7336155" y="4008755"/>
            <a:ext cx="3228975" cy="2690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553960" y="4465955"/>
            <a:ext cx="2889250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Using proper body language, like eye contact and nodding also works. </a:t>
            </a: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2455" y="3912235"/>
            <a:ext cx="10141585" cy="278638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658495" y="2412365"/>
            <a:ext cx="10067290" cy="13220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Use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</a:rPr>
              <a:t>following expressions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show you are listening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endParaRPr lang="en-US" sz="26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Ask 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questions to cover as much as Justin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</a:rPr>
              <a:t>’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 travel experience.</a:t>
            </a:r>
            <a:endParaRPr lang="en-US" sz="26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Present</a:t>
            </a:r>
            <a:r>
              <a:rPr lang="en-US" sz="26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complete conversation with everyone involved.</a:t>
            </a:r>
            <a:r>
              <a:rPr lang="en-US" sz="2800"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endParaRPr lang="en-US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073742860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11050270" y="210185"/>
            <a:ext cx="913765" cy="1137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59" name="内容占位符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11035665" y="3281045"/>
            <a:ext cx="955675" cy="123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61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10986135" y="5125085"/>
            <a:ext cx="950595" cy="1268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00">
            <a:off x="11036935" y="1747520"/>
            <a:ext cx="909955" cy="111887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9" name="内容占位符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1358900"/>
            <a:ext cx="7484745" cy="5893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005" y="186055"/>
            <a:ext cx="11929110" cy="1385570"/>
          </a:xfrm>
        </p:spPr>
        <p:txBody>
          <a:bodyPr vert="horz" wrap="square" lIns="91440" tIns="45720" rIns="91440" bIns="45720" anchor="t"/>
          <a:p>
            <a:pPr eaLnBrk="1" hangingPunct="1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Embrace and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respect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cultures!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宋体" panose="02010600030101010101" pitchFamily="2" charset="-122"/>
              </a:rPr>
              <a:t>Seize every opportunity to spread our fascinating culture!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0985" y="1759585"/>
            <a:ext cx="8063230" cy="132207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 dirty="0">
                <a:solidFill>
                  <a:schemeClr val="tx1"/>
                </a:solidFill>
                <a:latin typeface="Cooper Black" panose="0208090404030B020404" pitchFamily="18" charset="0"/>
                <a:ea typeface="宋体" panose="02010600030101010101" pitchFamily="2" charset="-122"/>
              </a:rPr>
              <a:t>The beauty of the world lies in the diversity of its people.</a:t>
            </a:r>
            <a:endParaRPr lang="en-US" altLang="zh-CN" sz="6000" b="1" dirty="0">
              <a:solidFill>
                <a:srgbClr val="C00000"/>
              </a:solidFill>
              <a:latin typeface="Cooper Black" panose="0208090404030B0204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4990" y="4051935"/>
            <a:ext cx="5143500" cy="9220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p>
            <a:pPr algn="l"/>
            <a:r>
              <a:rPr lang="en-US" altLang="zh-CN" sz="5400" b="1" dirty="0">
                <a:solidFill>
                  <a:srgbClr val="FFC000"/>
                </a:solidFill>
                <a:latin typeface="Cooper Black" panose="0208090404030B020404" pitchFamily="18" charset="0"/>
                <a:sym typeface="+mn-ea"/>
              </a:rPr>
              <a:t>We are family!</a:t>
            </a:r>
            <a:endParaRPr lang="en-US" altLang="zh-CN" sz="6000" b="1" dirty="0">
              <a:solidFill>
                <a:srgbClr val="C00000"/>
              </a:solidFill>
              <a:latin typeface="Cooper Black" panose="0208090404030B0204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98425" y="1358900"/>
            <a:ext cx="12066270" cy="85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9075" y="1165860"/>
            <a:ext cx="11753850" cy="4526280"/>
          </a:xfrm>
        </p:spPr>
        <p:txBody>
          <a:bodyPr/>
          <a:p>
            <a:r>
              <a:rPr lang="en-US" altLang="zh-CN" sz="2600" i="1"/>
              <a:t>The Tomb-sweeping Day is approaching.</a:t>
            </a:r>
            <a:r>
              <a:rPr lang="en-US" altLang="zh-CN" sz="2600"/>
              <a:t> </a:t>
            </a:r>
            <a:endParaRPr lang="en-US" altLang="zh-CN" sz="2800"/>
          </a:p>
          <a:p>
            <a:pPr>
              <a:buFont typeface="Wingdings" panose="05000000000000000000" charset="0"/>
              <a:buChar char="Ø"/>
            </a:pPr>
            <a:r>
              <a:rPr lang="en-US" altLang="zh-CN" sz="2800">
                <a:solidFill>
                  <a:schemeClr val="tx1"/>
                </a:solidFill>
              </a:rPr>
              <a:t> Work in groups and talk about the different customs in your hometown.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21507" name="文本框 4"/>
          <p:cNvSpPr txBox="1"/>
          <p:nvPr/>
        </p:nvSpPr>
        <p:spPr>
          <a:xfrm>
            <a:off x="345440" y="361950"/>
            <a:ext cx="102482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buFont typeface="Wingdings" panose="05000000000000000000" charset="0"/>
              <a:buChar char="p"/>
            </a:pPr>
            <a:r>
              <a:rPr lang="en-US" sz="3600" b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+mn-lt"/>
                <a:ea typeface="华文行楷" panose="02010800040101010101" pitchFamily="2" charset="-122"/>
                <a:cs typeface="+mn-lt"/>
              </a:rPr>
              <a:t>Homework: Sharing traditional customs</a:t>
            </a:r>
            <a:endParaRPr lang="en-US" sz="3600" b="1">
              <a:ln>
                <a:noFill/>
              </a:ln>
              <a:solidFill>
                <a:srgbClr val="33A7A3"/>
              </a:solidFill>
              <a:effectLst/>
              <a:uLnTx/>
              <a:uFillTx/>
              <a:latin typeface="+mn-lt"/>
              <a:ea typeface="华文行楷" panose="02010800040101010101" pitchFamily="2" charset="-122"/>
              <a:cs typeface="+mn-lt"/>
            </a:endParaRPr>
          </a:p>
        </p:txBody>
      </p:sp>
      <p:sp>
        <p:nvSpPr>
          <p:cNvPr id="38916" name="文本框 9"/>
          <p:cNvSpPr txBox="1"/>
          <p:nvPr/>
        </p:nvSpPr>
        <p:spPr>
          <a:xfrm>
            <a:off x="2593975" y="2485073"/>
            <a:ext cx="6176645" cy="52197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Showing you are interested and listening</a:t>
            </a: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284163" y="3148330"/>
          <a:ext cx="11623676" cy="3472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673"/>
                <a:gridCol w="3007196"/>
                <a:gridCol w="2438902"/>
                <a:gridCol w="2478905"/>
              </a:tblGrid>
              <a:tr h="3472180">
                <a:tc>
                  <a:txBody>
                    <a:bodyPr/>
                    <a:p>
                      <a:pPr marL="457200" indent="-457200" algn="l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Yes./ Yeah./Sure.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Yes, indeed.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That's a good idea.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Great./ Super!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Exactly.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I see.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I know what you mean.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1435" marR="91435" marT="45724" marB="45724">
                    <a:gradFill>
                      <a:gsLst>
                        <a:gs pos="100000">
                          <a:srgbClr val="FFF2D7">
                            <a:alpha val="100000"/>
                          </a:srgbClr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457200" indent="-457200" algn="l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No way.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You're kidding.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Really?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I can't believe it.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1435" marR="91435" marT="45724" marB="45724">
                    <a:gradFill>
                      <a:gsLst>
                        <a:gs pos="100000">
                          <a:srgbClr val="FFF2D7">
                            <a:alpha val="100000"/>
                          </a:srgbClr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It sounds beautiful.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Wow!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I can't wait.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That's interesting.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1435" marR="91435" marT="45724" marB="45724">
                    <a:gradFill>
                      <a:gsLst>
                        <a:gs pos="100000">
                          <a:srgbClr val="FFF2D7">
                            <a:alpha val="100000"/>
                          </a:srgbClr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marL="457200" indent="-457200">
                        <a:buFont typeface="Wingdings" panose="05000000000000000000" charset="0"/>
                        <a:buChar char="n"/>
                      </a:pPr>
                      <a:r>
                        <a:rPr lang="en-US" altLang="zh-CN" sz="2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Tell me about it.</a:t>
                      </a:r>
                      <a:endParaRPr lang="en-US" altLang="zh-CN" sz="2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marL="91435" marR="91435" marT="45724" marB="45724">
                    <a:gradFill>
                      <a:gsLst>
                        <a:gs pos="100000">
                          <a:srgbClr val="FFF2D7">
                            <a:alpha val="100000"/>
                          </a:srgbClr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zh-CN" altLang="en-US" dirty="0"/>
          </a:p>
        </p:txBody>
      </p:sp>
      <p:pic>
        <p:nvPicPr>
          <p:cNvPr id="36866" name="图片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7150" y="-10160"/>
            <a:ext cx="12305665" cy="7093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63" y="274955"/>
            <a:ext cx="2863850" cy="173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new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5585" y="173990"/>
            <a:ext cx="11631295" cy="624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0"/>
            <a:ext cx="3529013" cy="120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49275" y="2097088"/>
            <a:ext cx="6251575" cy="16300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3600" kern="1200" cap="none" spc="0" normalizeH="0" baseline="0" noProof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571500" marR="0" indent="-5715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3200" kern="1200" cap="none" spc="0" normalizeH="0" baseline="0" noProof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L="571500" marR="0" indent="-571500" defTabSz="914400"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3200" b="1" kern="120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What is the news about?</a:t>
            </a:r>
            <a:endParaRPr kumimoji="0" lang="en-US" altLang="zh-CN" sz="3200" b="1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7225" y="1999933"/>
            <a:ext cx="4867275" cy="706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33A7A3"/>
                </a:solidFill>
                <a:effectLst/>
                <a:uLnTx/>
                <a:uFillTx/>
                <a:latin typeface="Britannic Bold" panose="020B0903060703020204" pitchFamily="34" charset="0"/>
                <a:ea typeface="华文行楷" panose="02010800040101010101" pitchFamily="2" charset="-122"/>
                <a:cs typeface="+mn-cs"/>
                <a:sym typeface="宋体" panose="02010600030101010101" pitchFamily="2" charset="-122"/>
              </a:rPr>
              <a:t>Watch and answer</a:t>
            </a:r>
            <a:endParaRPr kumimoji="0" lang="en-US" sz="40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2292" name="文本框 1"/>
          <p:cNvSpPr txBox="1"/>
          <p:nvPr/>
        </p:nvSpPr>
        <p:spPr>
          <a:xfrm>
            <a:off x="407670" y="4465638"/>
            <a:ext cx="11376025" cy="107632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</a:rPr>
              <a:t>The ______, one of the 55 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ethnic minority groups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in China, </a:t>
            </a:r>
            <a:r>
              <a:rPr lang="en-US" altLang="zh-CN" sz="3200" dirty="0">
                <a:latin typeface="Arial" panose="020B0604020202020204" pitchFamily="34" charset="0"/>
                <a:ea typeface="宋体" panose="02010600030101010101" pitchFamily="2" charset="-122"/>
              </a:rPr>
              <a:t>celebrate new year with _________________ in __________.</a:t>
            </a:r>
            <a:endParaRPr lang="en-US" altLang="zh-CN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293" name="图片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818640"/>
            <a:ext cx="4086225" cy="2186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5" name="矩形 13"/>
          <p:cNvSpPr/>
          <p:nvPr/>
        </p:nvSpPr>
        <p:spPr>
          <a:xfrm>
            <a:off x="1390650" y="665163"/>
            <a:ext cx="10280650" cy="706437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000" dirty="0">
                <a:latin typeface="Britannic Bold" panose="020B0903060703020204" pitchFamily="34" charset="0"/>
                <a:ea typeface="宋体" panose="02010600030101010101" pitchFamily="2" charset="-122"/>
              </a:rPr>
              <a:t>Talk about ethnic minority cultures in China</a:t>
            </a:r>
            <a:endParaRPr lang="en-US" altLang="zh-CN" sz="4000" dirty="0">
              <a:latin typeface="Britannic Bold" panose="020B0903060703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90650" y="4464368"/>
            <a:ext cx="251618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Miao</a:t>
            </a:r>
            <a:endParaRPr lang="en-US" altLang="zh-CN" sz="32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4565" y="4959350"/>
            <a:ext cx="424180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songs and dances</a:t>
            </a:r>
            <a:endParaRPr lang="en-US" altLang="zh-CN" sz="32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76105" y="4959350"/>
            <a:ext cx="1900238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Guizhou</a:t>
            </a:r>
            <a:endParaRPr lang="en-US" altLang="zh-CN" sz="32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29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0850" y="274638"/>
            <a:ext cx="7296150" cy="6211887"/>
          </a:xfrm>
        </p:spPr>
      </p:pic>
      <p:sp>
        <p:nvSpPr>
          <p:cNvPr id="3" name="文本框 2"/>
          <p:cNvSpPr txBox="1"/>
          <p:nvPr/>
        </p:nvSpPr>
        <p:spPr>
          <a:xfrm>
            <a:off x="6064250" y="5565775"/>
            <a:ext cx="2540000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Shui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2900" y="6026150"/>
            <a:ext cx="2540000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Buyi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1850" y="5849938"/>
            <a:ext cx="896938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Miao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5238" y="2090738"/>
            <a:ext cx="836613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Yi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92900" y="300038"/>
            <a:ext cx="2540000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Tujia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78150" y="300038"/>
            <a:ext cx="1041400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Gelao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29150" y="30163"/>
            <a:ext cx="444500" cy="2444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0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9600" y="641350"/>
            <a:ext cx="2476500" cy="64611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6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8275" y="30163"/>
            <a:ext cx="2809875" cy="2060575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The population distribution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(分布) 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of ethnic minority groups in Guizhou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16775" y="5105400"/>
            <a:ext cx="2540000" cy="460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Dong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 rot="420000">
            <a:off x="4483100" y="376238"/>
            <a:ext cx="481013" cy="306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7904163" y="1109663"/>
            <a:ext cx="4214813" cy="1219200"/>
          </a:xfrm>
          <a:prstGeom prst="rect">
            <a:avLst/>
          </a:prstGeom>
          <a:ln w="25400" cmpd="thinThick">
            <a:solidFill>
              <a:srgbClr val="C0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anose="020B0604020202020204" charset="-122"/>
                <a:ea typeface="Arial Unicode MS" panose="020B0604020202020204" charset="-122"/>
                <a:cs typeface="Calibri" panose="020F0502020204030204" pitchFamily="34" charset="0"/>
                <a:sym typeface="+mn-ea"/>
              </a:rPr>
              <a:t>Which three ethnic minority groups have the largest population?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 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94750" y="2933700"/>
            <a:ext cx="1420813" cy="58420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the Miao 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9838" y="3816350"/>
            <a:ext cx="1357313" cy="58420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the Buyi 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39213" y="4692650"/>
            <a:ext cx="1430338" cy="58420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the Dong 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353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5849938"/>
            <a:ext cx="3957638" cy="1025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540000">
            <a:off x="1275715" y="3800475"/>
            <a:ext cx="2034540" cy="2068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云形标注 1"/>
          <p:cNvSpPr/>
          <p:nvPr/>
        </p:nvSpPr>
        <p:spPr>
          <a:xfrm>
            <a:off x="4516120" y="1825625"/>
            <a:ext cx="7588885" cy="3207385"/>
          </a:xfrm>
          <a:prstGeom prst="cloudCallout">
            <a:avLst>
              <a:gd name="adj1" fmla="val -71708"/>
              <a:gd name="adj2" fmla="val 1926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6395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90" y="5716270"/>
            <a:ext cx="3670300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481955" y="2323465"/>
            <a:ext cx="600265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defRPr/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Hi, I'm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Justin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 I'm crazy about Chinese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ethnic minority cultures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 I plan to travel to China in the approaching summer holiday.</a:t>
            </a:r>
            <a:endParaRPr lang="zh-CN" altLang="en-US"/>
          </a:p>
        </p:txBody>
      </p:sp>
      <p:sp>
        <p:nvSpPr>
          <p:cNvPr id="12295" name="矩形 13"/>
          <p:cNvSpPr/>
          <p:nvPr/>
        </p:nvSpPr>
        <p:spPr>
          <a:xfrm>
            <a:off x="1115060" y="428943"/>
            <a:ext cx="10280650" cy="706755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0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Talk about ethnic minority cultures in China</a:t>
            </a:r>
            <a:endParaRPr lang="en-US" altLang="zh-CN" sz="4000" b="1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73100" y="1326833"/>
            <a:ext cx="4846955" cy="7067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4000" b="1" i="0" u="none" strike="noStrike" kern="1200" cap="none" spc="0" normalizeH="0" baseline="0" noProof="1" dirty="0">
                <a:solidFill>
                  <a:srgbClr val="33A7A3"/>
                </a:solidFill>
                <a:latin typeface="Times New Roman" panose="02020603050405020304" charset="0"/>
                <a:ea typeface="华文行楷" panose="0201080004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Look and Describe</a:t>
            </a:r>
            <a:endParaRPr kumimoji="0" lang="en-US" altLang="zh-CN" sz="4000" b="1" i="0" u="none" strike="noStrike" kern="1200" cap="none" spc="0" normalizeH="0" baseline="0" noProof="1" dirty="0">
              <a:solidFill>
                <a:srgbClr val="33A7A3"/>
              </a:solidFill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135" y="3639820"/>
            <a:ext cx="11184890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3600" kern="1200" cap="none" spc="0" normalizeH="0" baseline="0" noProof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571500" marR="0" indent="-5715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3200" kern="1200" cap="none" spc="0" normalizeH="0" baseline="0" noProof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2800" b="1" i="1" kern="1200" cap="none" spc="0" normalizeH="0" baseline="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kumimoji="0" lang="en-US" altLang="zh-CN" sz="2800" b="1" kern="1200" cap="none" spc="0" normalizeH="0" baseline="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536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3945" y="1800225"/>
            <a:ext cx="1350010" cy="1372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92760" y="2522855"/>
            <a:ext cx="7974965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32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Guizhou</a:t>
            </a:r>
            <a:r>
              <a:rPr lang="en-US" altLang="zh-CN" sz="32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home to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diverse ethnic minority groups</a:t>
            </a:r>
            <a:r>
              <a:rPr lang="en-US" altLang="zh-CN" sz="32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so I recommended Guizhou to Justin by sharing a webpage.</a:t>
            </a:r>
            <a:endParaRPr lang="en-US" altLang="zh-CN" sz="2800" b="1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 typeface="Wingdings" panose="05000000000000000000" charset="0"/>
              <a:defRPr/>
            </a:pPr>
            <a:endParaRPr lang="en-US" altLang="zh-CN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 typeface="Wingdings" panose="05000000000000000000" charset="0"/>
              <a:defRPr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-17780" y="-8255"/>
            <a:ext cx="3921125" cy="5835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Before the travel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395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90" y="5716270"/>
            <a:ext cx="3670300" cy="1139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 rot="0">
            <a:off x="7169107" y="597688"/>
            <a:ext cx="4606925" cy="1001839"/>
            <a:chOff x="12251" y="641"/>
            <a:chExt cx="7252" cy="1511"/>
          </a:xfrm>
        </p:grpSpPr>
        <p:sp>
          <p:nvSpPr>
            <p:cNvPr id="11" name="椭圆形标注 10"/>
            <p:cNvSpPr/>
            <p:nvPr/>
          </p:nvSpPr>
          <p:spPr>
            <a:xfrm>
              <a:off x="12251" y="641"/>
              <a:ext cx="7252" cy="1511"/>
            </a:xfrm>
            <a:prstGeom prst="wedgeEllipseCallout">
              <a:avLst>
                <a:gd name="adj1" fmla="val 23144"/>
                <a:gd name="adj2" fmla="val 73466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75" y="641"/>
              <a:ext cx="5617" cy="1438"/>
            </a:xfrm>
            <a:prstGeom prst="rect">
              <a:avLst/>
            </a:prstGeom>
            <a:noFill/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txBody>
            <a:bodyPr wrap="square"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800" b="1" kern="1200" cap="none" spc="0" normalizeH="0" baseline="0" noProof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Can you recommend a place to me?</a:t>
              </a:r>
              <a:endPara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96339" y="1392554"/>
            <a:ext cx="2131695" cy="2852420"/>
          </a:xfr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391285"/>
            <a:ext cx="2214867" cy="28536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925" y="1424304"/>
            <a:ext cx="2157718" cy="28936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436" name="标题 1"/>
          <p:cNvSpPr txBox="1"/>
          <p:nvPr/>
        </p:nvSpPr>
        <p:spPr>
          <a:xfrm>
            <a:off x="19050" y="828675"/>
            <a:ext cx="12155488" cy="4508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68580" tIns="34290" rIns="68580" bIns="34290" anchor="ctr"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7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Describe the pictures with the help of the following sentence patterns.</a:t>
            </a:r>
            <a:endParaRPr lang="en-US" altLang="zh-CN" sz="27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4500" y="4106863"/>
            <a:ext cx="3635375" cy="156845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Miao villagers dressed in ________________ are______________. 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85200" y="4186238"/>
            <a:ext cx="3714750" cy="156845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Zhaoxing Dong village with_____________ is_______________.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33913" y="4106863"/>
            <a:ext cx="3397250" cy="1568450"/>
          </a:xfrm>
          <a:prstGeom prst="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doni MT Condensed" panose="02070606080606020203" pitchFamily="18" charset="0"/>
                <a:ea typeface="+mj-ea"/>
                <a:cs typeface="Calibri" panose="020F0502020204030204" pitchFamily="34" charset="0"/>
                <a:sym typeface="+mn-ea"/>
              </a:rPr>
              <a:t>Miao women wearing _______________   are _____________. 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 Condensed" panose="02070606080606020203" pitchFamily="18" charset="0"/>
              <a:ea typeface="+mj-ea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8442" name="组合 19"/>
          <p:cNvGrpSpPr/>
          <p:nvPr/>
        </p:nvGrpSpPr>
        <p:grpSpPr>
          <a:xfrm>
            <a:off x="11258550" y="22225"/>
            <a:ext cx="819150" cy="879475"/>
            <a:chOff x="14759" y="89"/>
            <a:chExt cx="4778" cy="4754"/>
          </a:xfrm>
        </p:grpSpPr>
        <p:pic>
          <p:nvPicPr>
            <p:cNvPr id="18443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60000">
              <a:off x="16169" y="89"/>
              <a:ext cx="2256" cy="229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4" name="内容占位符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">
              <a:off x="14759" y="2185"/>
              <a:ext cx="4778" cy="265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 descr="SS4~8F}IH{GT1YBP~CG5_E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0" y="271463"/>
            <a:ext cx="5122863" cy="6315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5432425" y="479425"/>
            <a:ext cx="3152775" cy="522288"/>
          </a:xfrm>
          <a:prstGeom prst="rect">
            <a:avLst/>
          </a:prstGeom>
          <a:solidFill>
            <a:srgbClr val="FFF5E1"/>
          </a:solidFill>
          <a:ln>
            <a:solidFill>
              <a:srgbClr val="FFE2A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kern="1200" cap="none" spc="0" normalizeH="0" baseline="0" noProof="1">
                <a:solidFill>
                  <a:srgbClr val="C00000"/>
                </a:solidFill>
                <a:latin typeface="+mn-lt"/>
                <a:ea typeface="+mn-ea"/>
                <a:cs typeface="+mn-cs"/>
                <a:sym typeface="+mn-ea"/>
              </a:rPr>
              <a:t>silver accessories</a:t>
            </a:r>
            <a:endParaRPr kumimoji="0" lang="en-US" altLang="zh-CN" sz="2800" b="0" i="0" u="none" strike="noStrike" kern="1200" cap="none" spc="0" normalizeH="0" baseline="0" noProof="1">
              <a:solidFill>
                <a:srgbClr val="C0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5927725" y="1052513"/>
            <a:ext cx="815975" cy="1360488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6743700" y="981075"/>
            <a:ext cx="144463" cy="3952875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273675" y="1052513"/>
            <a:ext cx="1543050" cy="4625975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-17780" y="-8255"/>
            <a:ext cx="3921125" cy="5835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Before the travel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9" grpId="0" bldLvl="0" animBg="1"/>
      <p:bldP spid="2" grpId="0" bldLvl="0" animBg="1"/>
      <p:bldP spid="10" grpId="0" bldLvl="0" animBg="1"/>
      <p:bldP spid="1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59168" y="1326833"/>
            <a:ext cx="4274820" cy="7067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  <a:defRPr/>
            </a:pPr>
            <a:r>
              <a:rPr kumimoji="0" lang="en-US" altLang="zh-CN" sz="4000" b="1" i="0" u="none" strike="noStrike" kern="1200" cap="none" spc="0" normalizeH="0" baseline="0" noProof="1" dirty="0">
                <a:solidFill>
                  <a:srgbClr val="33A7A3"/>
                </a:solidFill>
                <a:latin typeface="Times New Roman" panose="02020603050405020304" charset="0"/>
                <a:ea typeface="华文行楷" panose="0201080004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Read and Think</a:t>
            </a:r>
            <a:endParaRPr kumimoji="0" lang="en-US" altLang="zh-CN" sz="4000" b="1" i="0" u="none" strike="noStrike" kern="1200" cap="none" spc="0" normalizeH="0" baseline="0" noProof="1" dirty="0">
              <a:solidFill>
                <a:srgbClr val="33A7A3"/>
              </a:solidFill>
              <a:latin typeface="Times New Roman" panose="02020603050405020304" charset="0"/>
              <a:ea typeface="华文行楷" panose="0201080004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135" y="3639820"/>
            <a:ext cx="11184890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3600" kern="1200" cap="none" spc="0" normalizeH="0" baseline="0" noProof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571500" marR="0" indent="-571500" defTabSz="914400"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sz="3200" kern="1200" cap="none" spc="0" normalizeH="0" baseline="0" noProof="1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2800" b="1" i="1" kern="1200" cap="none" spc="0" normalizeH="0" baseline="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kumimoji="0" lang="en-US" altLang="zh-CN" sz="2800" b="1" kern="1200" cap="none" spc="0" normalizeH="0" baseline="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536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3945" y="1800225"/>
            <a:ext cx="1350010" cy="1372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-17780" y="-8255"/>
            <a:ext cx="3921125" cy="5835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Before the travel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9465" y="3173095"/>
            <a:ext cx="1059307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Read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the webpage on the worksheet. 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Underline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what might interest Justin about the Miao and the Dong. 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  <a:sym typeface="+mn-ea"/>
              </a:rPr>
              <a:t>  </a:t>
            </a:r>
            <a:endParaRPr lang="en-US" altLang="zh-CN" sz="3600" b="1">
              <a:solidFill>
                <a:schemeClr val="tx1"/>
              </a:solidFill>
              <a:latin typeface="Times New Roman" panose="02020603050405020304" charset="0"/>
              <a:ea typeface="+mn-ea"/>
              <a:cs typeface="Times New Roman" panose="02020603050405020304" charset="0"/>
              <a:sym typeface="+mn-ea"/>
            </a:endParaRPr>
          </a:p>
        </p:txBody>
      </p:sp>
      <p:pic>
        <p:nvPicPr>
          <p:cNvPr id="16395" name="Picture 7" descr="C:\Users\Administrator\Desktop\16suca45i_201501190911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90" y="5716270"/>
            <a:ext cx="3670300" cy="1139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 rot="0">
            <a:off x="7169107" y="597688"/>
            <a:ext cx="4606925" cy="1001839"/>
            <a:chOff x="12251" y="641"/>
            <a:chExt cx="7252" cy="1511"/>
          </a:xfrm>
        </p:grpSpPr>
        <p:sp>
          <p:nvSpPr>
            <p:cNvPr id="11" name="椭圆形标注 10"/>
            <p:cNvSpPr/>
            <p:nvPr/>
          </p:nvSpPr>
          <p:spPr>
            <a:xfrm>
              <a:off x="12251" y="641"/>
              <a:ext cx="7252" cy="1511"/>
            </a:xfrm>
            <a:prstGeom prst="wedgeEllipseCallout">
              <a:avLst>
                <a:gd name="adj1" fmla="val 23144"/>
                <a:gd name="adj2" fmla="val 73466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75" y="641"/>
              <a:ext cx="5617" cy="1438"/>
            </a:xfrm>
            <a:prstGeom prst="rect">
              <a:avLst/>
            </a:prstGeom>
            <a:noFill/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txBody>
            <a:bodyPr wrap="square"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800" b="1" kern="1200" cap="none" spc="0" normalizeH="0" baseline="0" noProof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Can you recommend a place to me?</a:t>
              </a:r>
              <a:endParaRPr kumimoji="0" lang="en-US" altLang="zh-CN" sz="2800" b="1" kern="1200" cap="none" spc="0" normalizeH="0" baseline="0" noProof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5514</Words>
  <Application>WPS 演示</Application>
  <PresentationFormat/>
  <Paragraphs>314</Paragraphs>
  <Slides>23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Calibri</vt:lpstr>
      <vt:lpstr>华文行楷</vt:lpstr>
      <vt:lpstr>造字工房悦圆演示版常规体</vt:lpstr>
      <vt:lpstr>微软雅黑</vt:lpstr>
      <vt:lpstr>Wingdings</vt:lpstr>
      <vt:lpstr>Britannic Bold</vt:lpstr>
      <vt:lpstr>Bodoni MT Condensed</vt:lpstr>
      <vt:lpstr>Arial Unicode MS</vt:lpstr>
      <vt:lpstr>Times New Roman</vt:lpstr>
      <vt:lpstr>Tw Cen MT</vt:lpstr>
      <vt:lpstr>Maiandra GD</vt:lpstr>
      <vt:lpstr>Cooper Black</vt:lpstr>
      <vt:lpstr>HelveticaNeue</vt:lpstr>
      <vt:lpstr>NumberOnly</vt:lpstr>
      <vt:lpstr>华文新魏</vt:lpstr>
      <vt:lpstr>默认设计模板</vt:lpstr>
      <vt:lpstr>1_默认设计模板</vt:lpstr>
      <vt:lpstr>Office 主题​​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南山有谷堆</cp:lastModifiedBy>
  <cp:revision>387</cp:revision>
  <dcterms:created xsi:type="dcterms:W3CDTF">2021-03-27T03:24:00Z</dcterms:created>
  <dcterms:modified xsi:type="dcterms:W3CDTF">2021-04-25T08:46:34Z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8BF76471B92747D8B72F8B3803D104D9</vt:lpwstr>
  </property>
</Properties>
</file>