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20"/>
  </p:handoutMasterIdLst>
  <p:sldIdLst>
    <p:sldId id="3853" r:id="rId3"/>
    <p:sldId id="3825" r:id="rId4"/>
    <p:sldId id="3827" r:id="rId6"/>
    <p:sldId id="3826" r:id="rId7"/>
    <p:sldId id="331" r:id="rId8"/>
    <p:sldId id="3833" r:id="rId9"/>
    <p:sldId id="3835" r:id="rId10"/>
    <p:sldId id="3844" r:id="rId11"/>
    <p:sldId id="3845" r:id="rId12"/>
    <p:sldId id="3846" r:id="rId13"/>
    <p:sldId id="3847" r:id="rId14"/>
    <p:sldId id="3848" r:id="rId15"/>
    <p:sldId id="3840" r:id="rId16"/>
    <p:sldId id="3843" r:id="rId17"/>
    <p:sldId id="3842" r:id="rId18"/>
    <p:sldId id="3829" r:id="rId19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C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59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5D43-B27B-466F-B9D6-D943B2BAF900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B2E2B-B9C6-4764-8408-7AA372C2A1E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B4A619A-2DB5-4594-A8DA-8CD7ACB1C875}" type="datetime1">
              <a:rPr lang="zh-CN" altLang="en-US" noProof="0" smtClean="0"/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0C6A29-4676-420C-BBE3-ACC2B80F64D4}" type="slidenum">
              <a:rPr lang="en-US" altLang="zh-CN" noProof="0" smtClean="0"/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(F) 13"/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cxnSp>
        <p:nvCxnSpPr>
          <p:cNvPr id="12" name="直接连接符​​(S) 11"/>
          <p:cNvCxnSpPr/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：形状 13"/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6" name="任意多边形：形状 15"/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8" name="椭圆形 17"/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0" name="任意多边形：形状 19"/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2" name="弧形 21"/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10" name="任意多边形：形状 9"/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任意多边形：形状 10"/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2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3" name="内容占位符 5"/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包含 2 张中等大小图片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0" name="椭圆形 9"/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2" name="弧形 11"/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2860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45720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68580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形 9"/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2" name="任意多边形：形状 11"/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4" name="任意多边形：形状 13"/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6" name="任意多边形：形状 15"/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8" name="任意多边形：形状 17"/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0" name="任意多边形：形状 19"/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2" name="任意多边形：形状 21"/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28600"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457200"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5" name="任意多边形：形状 4"/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任意多边形：形状 5"/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5" name="任意多边形：形状 4"/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任意多边形：形状 5"/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8" name="任意多边形：形状 7"/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9" name="任意多边形：形状 8"/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单击图标，添加图片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8" name="任意多边形：形状 7"/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9" name="任意多边形：形状 8"/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形 9"/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2" name="弧形 11"/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4" name="椭圆形 13"/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2860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45720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None/>
              <a:defRPr/>
            </a:lvl4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2 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28600">
              <a:lnSpc>
                <a:spcPct val="110000"/>
              </a:lnSpc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457200">
              <a:lnSpc>
                <a:spcPct val="110000"/>
              </a:lnSpc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685800">
              <a:lnSpc>
                <a:spcPct val="110000"/>
              </a:lnSpc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椭圆形 9"/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2" name="长方形 11"/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形 6"/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8" name="弧形 7"/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4" name="椭圆形 13"/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7" name="任意多边形：形状 6"/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8" name="任意多边形：形状 7"/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6" name="任意多边形：形状 5"/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7" name="任意多边形：形状 6"/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包含图片的引用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US" altLang="zh-CN" noProof="0"/>
              <a:t>20XX/9/3</a:t>
            </a:r>
            <a:endParaRPr lang="zh-CN" altLang="en-US" noProof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zh-CN" altLang="en-US" noProof="0"/>
              <a:t>演示文稿标题</a:t>
            </a:r>
            <a:endParaRPr lang="zh-CN" altLang="en-US" noProof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8" name="任意多边形：形状 7"/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9" name="任意多边形：形状 8"/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10" name="任意多边形：形状 9"/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任意多边形：形状 10"/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195" y="136525"/>
            <a:ext cx="10400306" cy="42141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Appreciating Students’ Writing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7767" y="786544"/>
            <a:ext cx="10400306" cy="6356349"/>
          </a:xfrm>
        </p:spPr>
      </p:pic>
      <p:cxnSp>
        <p:nvCxnSpPr>
          <p:cNvPr id="10" name="直接连接符 9"/>
          <p:cNvCxnSpPr/>
          <p:nvPr/>
        </p:nvCxnSpPr>
        <p:spPr>
          <a:xfrm>
            <a:off x="1490207" y="2027583"/>
            <a:ext cx="91917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18268" y="2579205"/>
            <a:ext cx="100749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流程图: 接点 13"/>
          <p:cNvSpPr/>
          <p:nvPr/>
        </p:nvSpPr>
        <p:spPr>
          <a:xfrm>
            <a:off x="1017767" y="2579205"/>
            <a:ext cx="6098650" cy="497315"/>
          </a:xfrm>
          <a:prstGeom prst="flowChartConnector">
            <a:avLst/>
          </a:prstGeom>
          <a:noFill/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接点 14"/>
          <p:cNvSpPr/>
          <p:nvPr/>
        </p:nvSpPr>
        <p:spPr>
          <a:xfrm>
            <a:off x="3754341" y="3180342"/>
            <a:ext cx="6098650" cy="497315"/>
          </a:xfrm>
          <a:prstGeom prst="flowChartConnector">
            <a:avLst/>
          </a:prstGeom>
          <a:noFill/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接点 15"/>
          <p:cNvSpPr/>
          <p:nvPr/>
        </p:nvSpPr>
        <p:spPr>
          <a:xfrm>
            <a:off x="4650851" y="3689365"/>
            <a:ext cx="6523382" cy="497315"/>
          </a:xfrm>
          <a:prstGeom prst="flowChartConnector">
            <a:avLst/>
          </a:prstGeom>
          <a:noFill/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接点 16"/>
          <p:cNvSpPr/>
          <p:nvPr/>
        </p:nvSpPr>
        <p:spPr>
          <a:xfrm>
            <a:off x="6790414" y="5334426"/>
            <a:ext cx="3959087" cy="497315"/>
          </a:xfrm>
          <a:prstGeom prst="flowChartConnector">
            <a:avLst/>
          </a:prstGeom>
          <a:noFill/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8"/>
          <p:cNvSpPr txBox="1"/>
          <p:nvPr/>
        </p:nvSpPr>
        <p:spPr>
          <a:xfrm>
            <a:off x="4194717" y="806483"/>
            <a:ext cx="4926981" cy="4801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chemeClr val="bg1"/>
                </a:solidFill>
              </a:rPr>
              <a:t> complete and coherent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4256" y="762379"/>
            <a:ext cx="10185621" cy="5959096"/>
          </a:xfrm>
        </p:spPr>
      </p:pic>
      <p:sp>
        <p:nvSpPr>
          <p:cNvPr id="9" name="标题 8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6079435" cy="4801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concise, complete and coherent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264256" y="3421049"/>
            <a:ext cx="70925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362986" y="4094922"/>
            <a:ext cx="91917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610600" y="4532244"/>
            <a:ext cx="274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61553" y="5114015"/>
            <a:ext cx="101922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流程图: 接点 16"/>
          <p:cNvSpPr/>
          <p:nvPr/>
        </p:nvSpPr>
        <p:spPr>
          <a:xfrm>
            <a:off x="1362986" y="5198471"/>
            <a:ext cx="9564758" cy="497315"/>
          </a:xfrm>
          <a:prstGeom prst="flowChartConnector">
            <a:avLst/>
          </a:prstGeom>
          <a:noFill/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812" y="604300"/>
            <a:ext cx="10925092" cy="6253700"/>
          </a:xfrm>
        </p:spPr>
      </p:pic>
      <p:sp>
        <p:nvSpPr>
          <p:cNvPr id="9" name="标题 8"/>
          <p:cNvSpPr txBox="1"/>
          <p:nvPr/>
        </p:nvSpPr>
        <p:spPr>
          <a:xfrm>
            <a:off x="4062761" y="364234"/>
            <a:ext cx="3200399" cy="4801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chemeClr val="bg1"/>
                </a:solidFill>
              </a:rPr>
              <a:t>rich in details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44777" y="4677356"/>
            <a:ext cx="70925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581400" y="5281654"/>
            <a:ext cx="70925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520070" y="4104861"/>
            <a:ext cx="5017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流程图: 接点 13"/>
          <p:cNvSpPr/>
          <p:nvPr/>
        </p:nvSpPr>
        <p:spPr>
          <a:xfrm>
            <a:off x="-833020" y="-1216550"/>
            <a:ext cx="2359670" cy="2214477"/>
          </a:xfrm>
          <a:prstGeom prst="flowChartConnector">
            <a:avLst/>
          </a:prstGeom>
          <a:solidFill>
            <a:srgbClr val="2CC3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 l="15373" r="15373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676" r="8676"/>
          <a:stretch>
            <a:fillRect/>
          </a:stretch>
        </p:blipFill>
        <p:spPr/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2021.04</a:t>
            </a:r>
            <a:r>
              <a:rPr lang="zh-CN" altLang="en-US" dirty="0"/>
              <a:t>三地市联考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你是李华，外国友人</a:t>
            </a:r>
            <a:r>
              <a:rPr lang="en-US" altLang="zh-CN" dirty="0"/>
              <a:t>Tony </a:t>
            </a:r>
            <a:r>
              <a:rPr lang="zh-CN" altLang="en-US" dirty="0"/>
              <a:t>写信告诉你他要来参加你所在城市举办的马拉松比赛，请你写封邮件回复他，内容包括：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马拉松的出发点、时间。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其他提示</a:t>
            </a:r>
            <a:endParaRPr lang="zh-CN" altLang="en-US" dirty="0"/>
          </a:p>
        </p:txBody>
      </p:sp>
      <p:sp>
        <p:nvSpPr>
          <p:cNvPr id="13" name="标题 3"/>
          <p:cNvSpPr txBox="1"/>
          <p:nvPr/>
        </p:nvSpPr>
        <p:spPr>
          <a:xfrm rot="20119385">
            <a:off x="-173658" y="-384683"/>
            <a:ext cx="2418389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chemeClr val="bg1"/>
                </a:solidFill>
              </a:rPr>
              <a:t>Practice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noProof="0" dirty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 dirty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08828" y="209517"/>
            <a:ext cx="11724861" cy="417165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One Possible version</a:t>
            </a:r>
            <a:r>
              <a:rPr lang="zh-CN" altLang="zh-CN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 algn="just">
              <a:buNone/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Dear Tony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buNone/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Knowing you intend to run the marathon in my city, I am delighted to share with you some relevant information.  </a:t>
            </a:r>
            <a:endParaRPr lang="zh-CN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buNone/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The event is scheduled to start at 7:30 a.m. on April 25</a:t>
            </a:r>
            <a:r>
              <a:rPr lang="en-US" altLang="zh-CN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Runners will gather at the gate of </a:t>
            </a:r>
            <a:r>
              <a:rPr lang="en-US" altLang="zh-CN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Zhaoyang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Park. Before the event, regular training is necessary, which will guarantee you a good performance. </a:t>
            </a:r>
            <a:r>
              <a:rPr lang="en-US" altLang="zh-CN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What’s more, with a long distance to cover, you’d better wear comfortable sneakers and suitable clothes. </a:t>
            </a:r>
            <a:endParaRPr lang="en-US" altLang="zh-CN" b="1" u="sng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buNone/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Wish you an unforgettable experience.                                        </a:t>
            </a:r>
            <a:endParaRPr lang="zh-CN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buNone/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                                                                                                          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buNone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                                     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Yours, 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buNone/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                                                                                                  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buNone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                                     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Li Hua</a:t>
            </a:r>
            <a:endParaRPr lang="zh-CN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077" y="136525"/>
            <a:ext cx="7705725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男孩在公寓大楼前的操场上玩耍&#10;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/>
          <a:srcRect/>
          <a:stretch>
            <a:fillRect/>
          </a:stretch>
        </p:blipFill>
        <p:spPr/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sz="3600" b="0" i="0" dirty="0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way to start something is to stop talking but start doing it .</a:t>
            </a:r>
            <a:endParaRPr lang="zh-CN" alt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sz="3200" dirty="0"/>
              <a:t>-Walt. Disney</a:t>
            </a:r>
            <a:endParaRPr lang="zh-CN" altLang="en-US" sz="3200" dirty="0"/>
          </a:p>
        </p:txBody>
      </p:sp>
      <p:sp>
        <p:nvSpPr>
          <p:cNvPr id="14" name="弧形 13"/>
          <p:cNvSpPr/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椭圆形 15"/>
          <p:cNvSpPr/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>
              <a:defRPr/>
            </a:pPr>
            <a:fld id="{D76B855D-E9CC-4FF8-AD85-6CDC7B89A0DE}" type="slidenum">
              <a:rPr lang="en-US" altLang="zh-CN" smtClean="0">
                <a:latin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dirty="0"/>
              <a:t>老外朋友要来中国参加活动系列，告知信？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rgbClr val="FFFFFF"/>
                </a:solidFill>
              </a:rPr>
              <a:t>Lilly</a:t>
            </a:r>
            <a:endParaRPr lang="zh-CN" altLang="en-US" dirty="0">
              <a:solidFill>
                <a:srgbClr val="FFFFFF"/>
              </a:solidFill>
            </a:endParaRPr>
          </a:p>
          <a:p>
            <a:pPr rtl="0"/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Review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39496" y="1428060"/>
            <a:ext cx="6660983" cy="4352544"/>
          </a:xfrm>
        </p:spPr>
        <p:txBody>
          <a:bodyPr rtlCol="0"/>
          <a:lstStyle/>
          <a:p>
            <a:pPr rtl="0"/>
            <a:r>
              <a:rPr lang="zh-CN" altLang="en-US" dirty="0"/>
              <a:t>假定你是李华，你校交换生</a:t>
            </a:r>
            <a:r>
              <a:rPr lang="en-US" altLang="zh-CN" dirty="0"/>
              <a:t>James</a:t>
            </a:r>
            <a:r>
              <a:rPr lang="zh-CN" altLang="en-US" dirty="0"/>
              <a:t>听说五一节将组织一次短途旅行，他来信告知你想参加此次旅行。请你给他回一封邮件，内容包括：</a:t>
            </a:r>
            <a:endParaRPr lang="en-US" altLang="zh-CN" dirty="0"/>
          </a:p>
          <a:p>
            <a:pPr rtl="0"/>
            <a:r>
              <a:rPr lang="en-US" altLang="zh-CN" dirty="0"/>
              <a:t>1.</a:t>
            </a:r>
            <a:r>
              <a:rPr lang="zh-CN" altLang="en-US" dirty="0"/>
              <a:t>出发时间及目的地</a:t>
            </a:r>
            <a:endParaRPr lang="en-US" altLang="zh-CN" dirty="0"/>
          </a:p>
          <a:p>
            <a:pPr rtl="0"/>
            <a:r>
              <a:rPr lang="en-US" altLang="zh-CN" dirty="0"/>
              <a:t>2.</a:t>
            </a:r>
            <a:r>
              <a:rPr lang="zh-CN" altLang="en-US" dirty="0"/>
              <a:t>具体活动：爬山、野餐等。</a:t>
            </a:r>
            <a:endParaRPr lang="en-US" altLang="zh-CN" dirty="0"/>
          </a:p>
          <a:p>
            <a:pPr rtl="0"/>
            <a:r>
              <a:rPr lang="zh-CN" altLang="en-US" dirty="0"/>
              <a:t>注意：</a:t>
            </a:r>
            <a:r>
              <a:rPr lang="en-US" altLang="zh-CN" dirty="0"/>
              <a:t>1.</a:t>
            </a:r>
            <a:r>
              <a:rPr lang="zh-CN" altLang="en-US" dirty="0"/>
              <a:t>词数</a:t>
            </a:r>
            <a:r>
              <a:rPr lang="en-US" altLang="zh-CN" dirty="0"/>
              <a:t>80</a:t>
            </a:r>
            <a:r>
              <a:rPr lang="zh-CN" altLang="en-US" dirty="0"/>
              <a:t>词左右</a:t>
            </a:r>
            <a:endParaRPr lang="en-US" altLang="zh-CN" dirty="0"/>
          </a:p>
          <a:p>
            <a:pPr rtl="0"/>
            <a:r>
              <a:rPr lang="en-US" altLang="zh-CN" dirty="0"/>
              <a:t>2. </a:t>
            </a:r>
            <a:r>
              <a:rPr lang="zh-CN" altLang="en-US" dirty="0"/>
              <a:t>可以适当增加细节，以使行文连贯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 t="65" b="65"/>
          <a:stretch>
            <a:fillRect/>
          </a:stretch>
        </p:blipFill>
        <p:spPr>
          <a:xfrm>
            <a:off x="7200479" y="1150210"/>
            <a:ext cx="2266906" cy="2204178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8444632" y="2631688"/>
            <a:ext cx="3747368" cy="3724662"/>
          </a:xfrm>
        </p:spPr>
      </p:pic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u="none" strike="noStrike" kern="1200" cap="none" spc="0" normalizeH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20XX/9/3</a:t>
            </a:r>
            <a:endParaRPr lang="en-US" altLang="zh-CN" sz="1200" b="0" i="0" u="none" strike="noStrike" kern="1200" cap="none" spc="0" normalizeH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i="0" u="none" strike="noStrike" kern="1200" cap="none" spc="0" normalizeH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演示文稿标题</a:t>
            </a:r>
            <a:endParaRPr lang="zh-CN" altLang="en-US" sz="1200" b="0" i="0" u="none" strike="noStrike" kern="1200" cap="none" spc="0" normalizeH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6B855D-E9CC-4FF8-AD85-6CDC7B89A0DE}" type="slidenum">
              <a:rPr kumimoji="0" lang="en-US" altLang="zh-CN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</a:fld>
            <a:endParaRPr kumimoji="0" lang="zh-CN" altLang="en-U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审题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n-US" altLang="zh-CN" dirty="0">
                <a:highlight>
                  <a:srgbClr val="FFFF00"/>
                </a:highlight>
              </a:rPr>
              <a:t>Objection(</a:t>
            </a:r>
            <a:r>
              <a:rPr lang="zh-CN" altLang="en-US" dirty="0">
                <a:highlight>
                  <a:srgbClr val="FFFF00"/>
                </a:highlight>
              </a:rPr>
              <a:t>对象</a:t>
            </a:r>
            <a:r>
              <a:rPr lang="en-US" altLang="zh-CN" dirty="0">
                <a:highlight>
                  <a:srgbClr val="FFFF00"/>
                </a:highlight>
              </a:rPr>
              <a:t>):</a:t>
            </a:r>
            <a:endParaRPr lang="en-US" altLang="zh-CN" dirty="0">
              <a:highlight>
                <a:srgbClr val="FFFF00"/>
              </a:highlight>
            </a:endParaRPr>
          </a:p>
          <a:p>
            <a:pPr marL="0" indent="0" rtl="0">
              <a:buNone/>
            </a:pPr>
            <a:endParaRPr lang="en-US" altLang="zh-CN" dirty="0"/>
          </a:p>
          <a:p>
            <a:pPr marL="0" indent="0" rtl="0">
              <a:buNone/>
            </a:pPr>
            <a:endParaRPr lang="en-US" altLang="zh-CN" dirty="0"/>
          </a:p>
          <a:p>
            <a:pPr marL="0" indent="0" rtl="0">
              <a:buNone/>
            </a:pPr>
            <a:endParaRPr lang="zh-CN" altLang="en-US" dirty="0"/>
          </a:p>
          <a:p>
            <a:pPr marL="0" indent="0" rtl="0">
              <a:buNone/>
            </a:pPr>
            <a:r>
              <a:rPr lang="en-US" altLang="zh-CN" dirty="0">
                <a:highlight>
                  <a:srgbClr val="FFFF00"/>
                </a:highlight>
              </a:rPr>
              <a:t>Occasion</a:t>
            </a:r>
            <a:r>
              <a:rPr lang="zh-CN" altLang="en-US" dirty="0">
                <a:highlight>
                  <a:srgbClr val="FFFF00"/>
                </a:highlight>
              </a:rPr>
              <a:t>（场合）</a:t>
            </a:r>
            <a:r>
              <a:rPr lang="en-US" altLang="zh-CN" dirty="0">
                <a:highlight>
                  <a:srgbClr val="FFFF00"/>
                </a:highlight>
              </a:rPr>
              <a:t>:</a:t>
            </a:r>
            <a:endParaRPr lang="en-US" altLang="zh-CN" dirty="0">
              <a:highlight>
                <a:srgbClr val="FFFF00"/>
              </a:highlight>
            </a:endParaRPr>
          </a:p>
          <a:p>
            <a:pPr marL="0" indent="0" rtl="0">
              <a:buNone/>
            </a:pPr>
            <a:endParaRPr lang="en-US" altLang="zh-CN" dirty="0"/>
          </a:p>
          <a:p>
            <a:pPr marL="0" indent="0" rtl="0">
              <a:buNone/>
            </a:pPr>
            <a:endParaRPr lang="en-US" altLang="zh-CN" dirty="0"/>
          </a:p>
          <a:p>
            <a:pPr marL="0" indent="0" rtl="0">
              <a:buNone/>
            </a:pPr>
            <a:r>
              <a:rPr lang="en-US" altLang="zh-CN" dirty="0">
                <a:highlight>
                  <a:srgbClr val="FFFF00"/>
                </a:highlight>
              </a:rPr>
              <a:t>Objective</a:t>
            </a:r>
            <a:r>
              <a:rPr lang="zh-CN" altLang="en-US" dirty="0">
                <a:highlight>
                  <a:srgbClr val="FFFF00"/>
                </a:highlight>
              </a:rPr>
              <a:t>（目的）</a:t>
            </a:r>
            <a:r>
              <a:rPr lang="en-US" altLang="zh-CN" dirty="0">
                <a:highlight>
                  <a:srgbClr val="FFFF00"/>
                </a:highlight>
              </a:rPr>
              <a:t>: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6B855D-E9CC-4FF8-AD85-6CDC7B89A0DE}" type="slidenum">
              <a:rPr kumimoji="0" lang="en-US" altLang="zh-CN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</a:fld>
            <a:endParaRPr kumimoji="0" lang="zh-CN" altLang="en-U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88152" y="2007937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an exchange student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/>
              <a:t>in my school who wants to take part in the short trip on May Day.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5732493" y="401956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There </a:t>
            </a:r>
            <a:r>
              <a:rPr lang="en-US" altLang="zh-CN" sz="2800" b="1" dirty="0">
                <a:solidFill>
                  <a:srgbClr val="FF0000"/>
                </a:solidFill>
              </a:rPr>
              <a:t>will be a short trip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/>
              <a:t>on May day.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5531192" y="5415498"/>
            <a:ext cx="666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To tell James </a:t>
            </a:r>
            <a:r>
              <a:rPr lang="en-US" altLang="zh-CN" sz="2800" b="1" dirty="0">
                <a:solidFill>
                  <a:srgbClr val="FF0000"/>
                </a:solidFill>
              </a:rPr>
              <a:t>something</a:t>
            </a:r>
            <a:r>
              <a:rPr lang="en-US" altLang="zh-CN" sz="2800" dirty="0"/>
              <a:t> about the trip.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448468" y="2869712"/>
            <a:ext cx="1067463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tone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96283" y="4542780"/>
            <a:ext cx="120336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tense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71533" y="6094740"/>
            <a:ext cx="632923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Key points: 1.</a:t>
            </a:r>
            <a:r>
              <a:rPr lang="zh-CN" altLang="en-US" sz="2800" b="1" dirty="0">
                <a:solidFill>
                  <a:schemeClr val="bg1"/>
                </a:solidFill>
              </a:rPr>
              <a:t>时间与地点 </a:t>
            </a:r>
            <a:r>
              <a:rPr lang="en-US" altLang="zh-CN" sz="2800" b="1" dirty="0">
                <a:solidFill>
                  <a:schemeClr val="bg1"/>
                </a:solidFill>
              </a:rPr>
              <a:t>2. </a:t>
            </a:r>
            <a:r>
              <a:rPr lang="zh-CN" altLang="en-US" sz="2800" b="1" dirty="0">
                <a:solidFill>
                  <a:schemeClr val="bg1"/>
                </a:solidFill>
              </a:rPr>
              <a:t>具体活动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接点 8"/>
          <p:cNvSpPr/>
          <p:nvPr/>
        </p:nvSpPr>
        <p:spPr>
          <a:xfrm>
            <a:off x="-833020" y="-1216550"/>
            <a:ext cx="2359670" cy="2214477"/>
          </a:xfrm>
          <a:prstGeom prst="flowChartConnector">
            <a:avLst/>
          </a:prstGeom>
          <a:solidFill>
            <a:srgbClr val="2CC3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1235" y="-1"/>
            <a:ext cx="10760765" cy="54406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Ø"/>
            </a:pPr>
            <a:r>
              <a: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should be included in a letter of informing?</a:t>
            </a:r>
            <a:endParaRPr lang="zh-CN" altLang="zh-CN" b="1" dirty="0">
              <a:effectLst/>
              <a:latin typeface="Tahoma" panose="020B060403050404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______,</a:t>
            </a:r>
            <a:endParaRPr lang="zh-CN" altLang="zh-CN" b="1" dirty="0">
              <a:effectLst/>
              <a:latin typeface="Tahoma" panose="020B060403050404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</a:t>
            </a:r>
            <a:r>
              <a:rPr lang="en-US" altLang="zh-CN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Beginning ---</a:t>
            </a:r>
            <a:r>
              <a:rPr lang="en-US" altLang="zh-CN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Purpose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writing the letter</a:t>
            </a: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【写信意图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说明自己的计划或目的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告知对方什么信息</a:t>
            </a:r>
            <a:r>
              <a:rPr lang="zh-CN" altLang="zh-CN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b="1" u="sng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Why are you writing the letter?</a:t>
            </a:r>
            <a:endParaRPr lang="zh-CN" altLang="zh-CN" b="1" dirty="0">
              <a:effectLst/>
              <a:latin typeface="Tahoma" panose="020B060403050404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</a:t>
            </a:r>
            <a:r>
              <a:rPr lang="en-US" altLang="zh-CN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Body Arrangements---</a:t>
            </a: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告知</a:t>
            </a: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具体信息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</a:t>
            </a: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活动的时间地点与活动内容</a:t>
            </a: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注意增加细节，如活动安排目的或其他温馨提示</a:t>
            </a:r>
            <a:r>
              <a:rPr lang="zh-CN" altLang="zh-CN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en-US" altLang="zh-CN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lang="zh-CN" altLang="zh-CN" b="1" dirty="0">
              <a:effectLst/>
              <a:latin typeface="Tahoma" panose="020B060403050404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When, where, and what</a:t>
            </a:r>
            <a:r>
              <a:rPr lang="en-US" altLang="zh-CN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altLang="zh-CN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Why and How?</a:t>
            </a:r>
            <a:endParaRPr lang="zh-CN" altLang="zh-CN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</a:t>
            </a:r>
            <a:r>
              <a:rPr lang="en-US" altLang="zh-CN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Ending ---</a:t>
            </a:r>
            <a:r>
              <a: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期待</a:t>
            </a:r>
            <a:r>
              <a:rPr lang="zh-CN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参加</a:t>
            </a:r>
            <a:r>
              <a:rPr lang="zh-CN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并表示</a:t>
            </a:r>
            <a:r>
              <a:rPr lang="zh-CN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祝福</a:t>
            </a:r>
            <a:r>
              <a:rPr lang="en-US" altLang="zh-CN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CN" altLang="zh-CN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表达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期许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933700" indent="266700" algn="r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 faithfully</a:t>
            </a:r>
            <a:endParaRPr lang="zh-CN" altLang="zh-CN" b="1" dirty="0">
              <a:effectLst/>
              <a:latin typeface="Tahoma" panose="020B0604030504040204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***</a:t>
            </a:r>
            <a:endParaRPr lang="zh-CN" altLang="en-US" b="1" dirty="0"/>
          </a:p>
        </p:txBody>
      </p: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 rot="20119385">
            <a:off x="-71562" y="-434424"/>
            <a:ext cx="2418389" cy="132588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Layout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046265" y="-120382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sz="3600" dirty="0"/>
              <a:t>Part1:Purpose</a:t>
            </a:r>
            <a:endParaRPr lang="zh-CN" altLang="en-US" sz="3600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u="none" strike="noStrike" kern="1200" cap="none" spc="0" normalizeH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20XX/9/3</a:t>
            </a:r>
            <a:endParaRPr lang="en-US" altLang="zh-CN" sz="1200" b="0" i="0" u="none" strike="noStrike" kern="1200" cap="none" spc="0" normalizeH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6B855D-E9CC-4FF8-AD85-6CDC7B89A0DE}" type="slidenum">
              <a:rPr kumimoji="0" lang="en-US" altLang="zh-CN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</a:fld>
            <a:endParaRPr kumimoji="0" lang="zh-CN" altLang="en-U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26881" y="779373"/>
            <a:ext cx="11184172" cy="3859742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得知你想要参加五一的短途旅行，我写信来告知你一些讯息。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delighted to know that you want to join in the short trip on May Day. I’m writing to help you.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复杂句：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delighted to know that you want to…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writing to </a:t>
            </a:r>
            <a:r>
              <a:rPr lang="en-US" altLang="zh-CN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something to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you.</a:t>
            </a:r>
            <a:endParaRPr lang="en-US" altLang="zh-CN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非谓语作状语：</a:t>
            </a:r>
            <a:endParaRPr lang="en-US" altLang="zh-CN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Delighted to know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you want to join in the short trip on May Day,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writing to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you some detailed information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it.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that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intend to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 in the trip on May Day,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delighted to </a:t>
            </a:r>
            <a:r>
              <a:rPr lang="en-US" altLang="zh-CN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some relevant information with you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75367" y="1885565"/>
            <a:ext cx="6442399" cy="523220"/>
          </a:xfrm>
          <a:prstGeom prst="rect">
            <a:avLst/>
          </a:prstGeom>
          <a:solidFill>
            <a:srgbClr val="2CC3B4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be accurate (</a:t>
            </a:r>
            <a:r>
              <a:rPr lang="zh-CN" altLang="en-US" sz="2800" b="1" dirty="0">
                <a:solidFill>
                  <a:schemeClr val="bg1"/>
                </a:solidFill>
              </a:rPr>
              <a:t>精准</a:t>
            </a:r>
            <a:r>
              <a:rPr lang="en-US" altLang="zh-CN" sz="2800" b="1" dirty="0">
                <a:solidFill>
                  <a:schemeClr val="bg1"/>
                </a:solidFill>
              </a:rPr>
              <a:t>) in words choice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75367" y="2597052"/>
            <a:ext cx="6789752" cy="523220"/>
          </a:xfrm>
          <a:prstGeom prst="rect">
            <a:avLst/>
          </a:prstGeom>
          <a:solidFill>
            <a:srgbClr val="2CC3B4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be concise(</a:t>
            </a:r>
            <a:r>
              <a:rPr lang="zh-CN" altLang="en-US" sz="2800" b="1" dirty="0">
                <a:solidFill>
                  <a:schemeClr val="bg1"/>
                </a:solidFill>
              </a:rPr>
              <a:t>精炼</a:t>
            </a:r>
            <a:r>
              <a:rPr lang="en-US" altLang="zh-CN" sz="2800" b="1" dirty="0">
                <a:solidFill>
                  <a:schemeClr val="bg1"/>
                </a:solidFill>
              </a:rPr>
              <a:t>) in sentence patterns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223098" y="292777"/>
            <a:ext cx="10515600" cy="1325563"/>
          </a:xfrm>
        </p:spPr>
        <p:txBody>
          <a:bodyPr/>
          <a:lstStyle/>
          <a:p>
            <a:r>
              <a:rPr lang="en-US" altLang="zh-CN" dirty="0"/>
              <a:t>Part 2 Body Part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162338" y="158958"/>
            <a:ext cx="10515600" cy="6305384"/>
          </a:xfrm>
        </p:spPr>
        <p:txBody>
          <a:bodyPr>
            <a:norm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介绍出发时间及目的地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2. </a:t>
            </a:r>
            <a:r>
              <a:rPr lang="zh-CN" altLang="en-US" dirty="0"/>
              <a:t>介绍具体活动：爬山野餐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419971" y="642792"/>
            <a:ext cx="372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destination</a:t>
            </a:r>
            <a:r>
              <a:rPr lang="en-US" altLang="zh-CN" sz="2800" dirty="0"/>
              <a:t> is…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368950" y="1224825"/>
            <a:ext cx="8906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n-US" altLang="zh-CN" sz="2800" dirty="0"/>
              <a:t> will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set off </a:t>
            </a:r>
            <a:r>
              <a:rPr lang="en-US" altLang="zh-CN" sz="2800" dirty="0"/>
              <a:t>on foot 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altLang="zh-CN" sz="2800" dirty="0"/>
              <a:t>Yellow Mountain</a:t>
            </a:r>
            <a:r>
              <a:rPr lang="en-US" altLang="zh-CN" sz="2800" u="sng" dirty="0">
                <a:solidFill>
                  <a:srgbClr val="0070C0"/>
                </a:solidFill>
              </a:rPr>
              <a:t> at  our school gate at 8:00 am this Sunday.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1347082" y="2209324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n-US" altLang="zh-CN" sz="2800" dirty="0"/>
              <a:t> will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depart from</a:t>
            </a:r>
            <a:r>
              <a:rPr lang="en-US" altLang="zh-CN" sz="2800" dirty="0"/>
              <a:t> our school on foot  </a:t>
            </a:r>
            <a:r>
              <a:rPr lang="en-US" altLang="zh-CN" sz="2800" b="1" dirty="0">
                <a:solidFill>
                  <a:srgbClr val="FF0000"/>
                </a:solidFill>
              </a:rPr>
              <a:t>to </a:t>
            </a:r>
            <a:r>
              <a:rPr lang="en-US" altLang="zh-CN" sz="2800" dirty="0"/>
              <a:t>Yellow Mountain </a:t>
            </a:r>
            <a:r>
              <a:rPr lang="en-US" altLang="zh-CN" sz="2800" u="sng" dirty="0">
                <a:solidFill>
                  <a:srgbClr val="0070C0"/>
                </a:solidFill>
              </a:rPr>
              <a:t>at  our school gate at 8:00 am this Sunday. </a:t>
            </a:r>
            <a:endParaRPr lang="zh-CN" altLang="en-US" sz="2800" u="sng" dirty="0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68950" y="3291786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The trip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is scheduled to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 start </a:t>
            </a:r>
            <a:r>
              <a:rPr lang="en-US" altLang="zh-CN" sz="2800" u="sng" dirty="0">
                <a:solidFill>
                  <a:srgbClr val="0070C0"/>
                </a:solidFill>
              </a:rPr>
              <a:t>at 8:00 am this Sunday.  </a:t>
            </a:r>
            <a:r>
              <a:rPr lang="en-US" altLang="zh-CN" sz="2800" dirty="0">
                <a:solidFill>
                  <a:srgbClr val="0070C0"/>
                </a:solidFill>
              </a:rPr>
              <a:t>And all the students will </a:t>
            </a:r>
            <a:r>
              <a:rPr lang="en-US" altLang="zh-CN" sz="2800" b="1" dirty="0">
                <a:solidFill>
                  <a:srgbClr val="FF0000"/>
                </a:solidFill>
              </a:rPr>
              <a:t>gather</a:t>
            </a:r>
            <a:r>
              <a:rPr lang="en-US" altLang="zh-CN" sz="2800" dirty="0">
                <a:solidFill>
                  <a:srgbClr val="0070C0"/>
                </a:solidFill>
              </a:rPr>
              <a:t> at our school gate.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33724" y="482406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After arriving there/On arrival,</a:t>
            </a:r>
            <a:r>
              <a:rPr lang="en-US" altLang="zh-CN" sz="2800" b="1" dirty="0"/>
              <a:t> we will climb up the mountain.</a:t>
            </a:r>
            <a:r>
              <a:rPr lang="en-US" altLang="zh-CN" sz="2800" b="1" dirty="0">
                <a:solidFill>
                  <a:srgbClr val="FF0000"/>
                </a:solidFill>
              </a:rPr>
              <a:t> At the top of it</a:t>
            </a:r>
            <a:r>
              <a:rPr lang="en-US" altLang="zh-CN" sz="2800" b="1" dirty="0"/>
              <a:t>, we will have a picnic as lunch. </a:t>
            </a:r>
            <a:endParaRPr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7000461" y="5906530"/>
            <a:ext cx="4730621" cy="523220"/>
          </a:xfrm>
          <a:prstGeom prst="rect">
            <a:avLst/>
          </a:prstGeom>
          <a:solidFill>
            <a:srgbClr val="2CC3B4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be coherent(</a:t>
            </a:r>
            <a:r>
              <a:rPr lang="zh-CN" altLang="en-US" sz="2800" b="1" dirty="0">
                <a:solidFill>
                  <a:schemeClr val="bg1"/>
                </a:solidFill>
              </a:rPr>
              <a:t>连贯</a:t>
            </a:r>
            <a:r>
              <a:rPr lang="en-US" altLang="zh-CN" sz="2800" b="1" dirty="0">
                <a:solidFill>
                  <a:schemeClr val="bg1"/>
                </a:solidFill>
              </a:rPr>
              <a:t>) in text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76231" y="51592"/>
            <a:ext cx="6293734" cy="523220"/>
          </a:xfrm>
          <a:prstGeom prst="rect">
            <a:avLst/>
          </a:prstGeom>
          <a:solidFill>
            <a:srgbClr val="2CC3B4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be complete (</a:t>
            </a:r>
            <a:r>
              <a:rPr lang="zh-CN" altLang="en-US" sz="2800" b="1" dirty="0">
                <a:solidFill>
                  <a:schemeClr val="bg1"/>
                </a:solidFill>
              </a:rPr>
              <a:t>完整</a:t>
            </a:r>
            <a:r>
              <a:rPr lang="en-US" altLang="zh-CN" sz="2800" b="1" dirty="0">
                <a:solidFill>
                  <a:schemeClr val="bg1"/>
                </a:solidFill>
              </a:rPr>
              <a:t>) in information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4756" cy="132556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3.</a:t>
            </a:r>
            <a:r>
              <a:rPr lang="zh-CN" altLang="en-US" sz="3200" dirty="0"/>
              <a:t>适当添加细节（</a:t>
            </a:r>
            <a:r>
              <a:rPr lang="en-US" altLang="zh-CN" sz="3200" dirty="0"/>
              <a:t>how to add details?</a:t>
            </a:r>
            <a:r>
              <a:rPr lang="zh-CN" altLang="en-US" sz="3200" dirty="0"/>
              <a:t>）</a:t>
            </a:r>
            <a:r>
              <a:rPr lang="en-US" altLang="zh-CN" sz="3200" dirty="0"/>
              <a:t>-the hidden point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  <a:latin typeface="Microsoft YaHei UI" panose="020B0503020204020204" pitchFamily="3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284378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丰富要点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的描述：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en-US" altLang="zh-CN" sz="2800" b="1" dirty="0">
                <a:solidFill>
                  <a:srgbClr val="FF0000"/>
                </a:solidFill>
              </a:rPr>
              <a:t>After arriving there/On arrival,</a:t>
            </a:r>
            <a:r>
              <a:rPr lang="en-US" altLang="zh-CN" sz="2800" b="1" dirty="0"/>
              <a:t> we will climb up the mountain.</a:t>
            </a:r>
            <a:r>
              <a:rPr lang="en-US" altLang="zh-CN" sz="2800" b="1" dirty="0">
                <a:solidFill>
                  <a:srgbClr val="FF0000"/>
                </a:solidFill>
              </a:rPr>
              <a:t> At the top of it</a:t>
            </a:r>
            <a:r>
              <a:rPr lang="en-US" altLang="zh-CN" sz="2800" b="1" dirty="0"/>
              <a:t>, we will have a picnic as lunch. </a:t>
            </a:r>
            <a:endParaRPr lang="zh-CN" altLang="en-US" sz="2800" dirty="0"/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对话气泡: 矩形 6"/>
          <p:cNvSpPr/>
          <p:nvPr/>
        </p:nvSpPr>
        <p:spPr>
          <a:xfrm>
            <a:off x="0" y="3546769"/>
            <a:ext cx="6456459" cy="588396"/>
          </a:xfrm>
          <a:prstGeom prst="wedgeRectCallout">
            <a:avLst>
              <a:gd name="adj1" fmla="val -4931"/>
              <a:gd name="adj2" fmla="val -11549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we can also enjoy a feast for the eyes.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对话气泡: 矩形 7"/>
          <p:cNvSpPr/>
          <p:nvPr/>
        </p:nvSpPr>
        <p:spPr>
          <a:xfrm>
            <a:off x="6822219" y="3539305"/>
            <a:ext cx="5278341" cy="1136315"/>
          </a:xfrm>
          <a:prstGeom prst="wedgeRectCallout">
            <a:avLst>
              <a:gd name="adj1" fmla="val 32853"/>
              <a:gd name="adj2" fmla="val -8496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enjoying/appreciating the beautiful scenery of the nature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5"/>
          <p:cNvSpPr txBox="1"/>
          <p:nvPr/>
        </p:nvSpPr>
        <p:spPr>
          <a:xfrm>
            <a:off x="838200" y="4569354"/>
            <a:ext cx="10515600" cy="284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</a:rPr>
              <a:t>增加要点：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Climbing mountain will take us about two hours so remember to wear a comfortable sneakers/ to remember to take some snacks with you.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35972" y="6094740"/>
            <a:ext cx="5564588" cy="523220"/>
          </a:xfrm>
          <a:prstGeom prst="rect">
            <a:avLst/>
          </a:prstGeom>
          <a:solidFill>
            <a:srgbClr val="2CC3B4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be practical in adding details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42920" y="4569460"/>
            <a:ext cx="3413760" cy="5219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extra sweet tips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223098" y="0"/>
            <a:ext cx="10515600" cy="1325563"/>
          </a:xfrm>
        </p:spPr>
        <p:txBody>
          <a:bodyPr/>
          <a:lstStyle/>
          <a:p>
            <a:r>
              <a:rPr lang="en-US" altLang="zh-CN" dirty="0"/>
              <a:t>Part 3 Ending Part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noProof="0">
                <a:solidFill>
                  <a:prstClr val="black">
                    <a:tint val="75000"/>
                  </a:prstClr>
                </a:solidFill>
              </a:rPr>
              <a:t>演示文稿标题</a:t>
            </a:r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altLang="zh-CN" noProof="0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1240402" y="850721"/>
            <a:ext cx="9978223" cy="576901"/>
          </a:xfrm>
        </p:spPr>
        <p:txBody>
          <a:bodyPr>
            <a:normAutofit/>
          </a:bodyPr>
          <a:lstStyle/>
          <a:p>
            <a:r>
              <a:rPr lang="zh-CN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期待</a:t>
            </a:r>
            <a:r>
              <a:rPr lang="zh-CN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参加</a:t>
            </a:r>
            <a:r>
              <a:rPr lang="en-US" altLang="zh-CN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CN" altLang="zh-CN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表达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期许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419971" y="1436356"/>
            <a:ext cx="580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Looking forward to your joining.</a:t>
            </a:r>
            <a:endParaRPr lang="zh-CN" altLang="en-US" sz="28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419970" y="1898926"/>
            <a:ext cx="890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Anticipating your participation.</a:t>
            </a:r>
            <a:endParaRPr lang="zh-CN" altLang="en-US" sz="28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1419970" y="2340012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Expecting your joining.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19970" y="333844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Hope you have a nice trip.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79488" y="4860090"/>
            <a:ext cx="4889302" cy="523220"/>
          </a:xfrm>
          <a:prstGeom prst="rect">
            <a:avLst/>
          </a:prstGeom>
          <a:solidFill>
            <a:srgbClr val="2CC3B4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be sincere(</a:t>
            </a:r>
            <a:r>
              <a:rPr lang="zh-CN" altLang="en-US" sz="2800" b="1" dirty="0">
                <a:solidFill>
                  <a:schemeClr val="bg1"/>
                </a:solidFill>
              </a:rPr>
              <a:t>真诚</a:t>
            </a:r>
            <a:r>
              <a:rPr lang="en-US" altLang="zh-CN" sz="2800" b="1" dirty="0">
                <a:solidFill>
                  <a:schemeClr val="bg1"/>
                </a:solidFill>
              </a:rPr>
              <a:t>) in wishes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1958" y="386166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Wish you an unforgettable experience.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 animBg="1"/>
      <p:bldP spid="14" grpId="0"/>
    </p:bld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形状​​演示文稿</Template>
  <TotalTime>0</TotalTime>
  <Words>4060</Words>
  <Application>WPS 演示</Application>
  <PresentationFormat>宽屏</PresentationFormat>
  <Paragraphs>233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Microsoft YaHei UI</vt:lpstr>
      <vt:lpstr>Wingdings</vt:lpstr>
      <vt:lpstr>Times New Roman</vt:lpstr>
      <vt:lpstr>Tahoma</vt:lpstr>
      <vt:lpstr>微软雅黑</vt:lpstr>
      <vt:lpstr>Calibri</vt:lpstr>
      <vt:lpstr>Aharoni</vt:lpstr>
      <vt:lpstr>Kozuka Mincho Pro B</vt:lpstr>
      <vt:lpstr>Arial Unicode MS</vt:lpstr>
      <vt:lpstr>Avenir Next LT Pro</vt:lpstr>
      <vt:lpstr>Shit Happens</vt:lpstr>
      <vt:lpstr>HelveticaNeue</vt:lpstr>
      <vt:lpstr>NumberOnly</vt:lpstr>
      <vt:lpstr>华文新魏</vt:lpstr>
      <vt:lpstr>ShapesVTI</vt:lpstr>
      <vt:lpstr>PowerPoint 演示文稿</vt:lpstr>
      <vt:lpstr>老外朋友要来中国参加活动系列，告知信？</vt:lpstr>
      <vt:lpstr>Review</vt:lpstr>
      <vt:lpstr>审题</vt:lpstr>
      <vt:lpstr>Layout</vt:lpstr>
      <vt:lpstr>Part1:Purpose</vt:lpstr>
      <vt:lpstr>Part 2 Body Part</vt:lpstr>
      <vt:lpstr>3.适当添加细节（how to add details?）-the hidden point</vt:lpstr>
      <vt:lpstr>Part 3 Ending Part</vt:lpstr>
      <vt:lpstr>Appreciating Students’ Writing</vt:lpstr>
      <vt:lpstr>concise, complete and coherent</vt:lpstr>
      <vt:lpstr>PowerPoint 演示文稿</vt:lpstr>
      <vt:lpstr>2021.04三地市联考</vt:lpstr>
      <vt:lpstr>PowerPoint 演示文稿</vt:lpstr>
      <vt:lpstr>PowerPoint 演示文稿</vt:lpstr>
      <vt:lpstr>The way to start something is to stop talking but start doing it 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老外朋友要来中国，告知信？</dc:title>
  <dc:creator>婷婷 李</dc:creator>
  <cp:lastModifiedBy>南山有谷堆</cp:lastModifiedBy>
  <cp:revision>33</cp:revision>
  <dcterms:created xsi:type="dcterms:W3CDTF">2021-05-03T04:05:00Z</dcterms:created>
  <dcterms:modified xsi:type="dcterms:W3CDTF">2021-05-17T08:40:27Z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5143729BF8AD44C38F718648934923FD</vt:lpwstr>
  </property>
  <property fmtid="{D5CDD505-2E9C-101B-9397-08002B2CF9AE}" pid="4" name="KSOProductBuildVer">
    <vt:lpwstr>2052-11.8.2.8506</vt:lpwstr>
  </property>
</Properties>
</file>