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  <p:sldId id="418" r:id="rId4"/>
    <p:sldId id="415" r:id="rId5"/>
    <p:sldId id="416" r:id="rId6"/>
    <p:sldId id="419" r:id="rId7"/>
    <p:sldId id="427" r:id="rId8"/>
    <p:sldId id="428" r:id="rId9"/>
    <p:sldId id="420" r:id="rId10"/>
    <p:sldId id="422" r:id="rId11"/>
    <p:sldId id="42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HZXL" initials="H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457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82" y="-78"/>
      </p:cViewPr>
      <p:guideLst>
        <p:guide orient="horz" pos="2117"/>
        <p:guide pos="39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1.jpe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38010" y="3415030"/>
            <a:ext cx="4511675" cy="89916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43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938010" y="4392930"/>
            <a:ext cx="4511675" cy="951230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190605" y="5875020"/>
            <a:ext cx="833755" cy="808355"/>
            <a:chOff x="16793" y="8732"/>
            <a:chExt cx="3870" cy="3750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1130300" y="838200"/>
            <a:ext cx="10172700" cy="5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1574800" y="1290636"/>
            <a:ext cx="9994900" cy="5072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>
            <p:custDataLst>
              <p:tags r:id="rId4"/>
            </p:custDataLst>
          </p:nvPr>
        </p:nvCxnSpPr>
        <p:spPr>
          <a:xfrm>
            <a:off x="5391150" y="4438311"/>
            <a:ext cx="1409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 userDrawn="1">
            <p:custDataLst>
              <p:tags r:id="rId5"/>
            </p:custDataLst>
          </p:nvPr>
        </p:nvSpPr>
        <p:spPr>
          <a:xfrm>
            <a:off x="2697000" y="1135206"/>
            <a:ext cx="6797349" cy="2215991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>
            <a:defPPr>
              <a:defRPr lang="zh-CN"/>
            </a:defPPr>
            <a:lvl1pPr algn="ctr">
              <a:defRPr sz="13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zh-CN" baseline="0" dirty="0">
                <a:solidFill>
                  <a:schemeClr val="tx2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Thanks</a:t>
            </a:r>
            <a:endParaRPr lang="zh-CN" altLang="en-US" baseline="0" dirty="0">
              <a:solidFill>
                <a:schemeClr val="tx2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697163" y="3336147"/>
            <a:ext cx="6797349" cy="1062594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697000" y="4466320"/>
            <a:ext cx="6797675" cy="563118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190605" y="5875020"/>
            <a:ext cx="833755" cy="808355"/>
            <a:chOff x="16793" y="8732"/>
            <a:chExt cx="3870" cy="3750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0923270" y="5686425"/>
            <a:ext cx="1011555" cy="980440"/>
            <a:chOff x="16793" y="8732"/>
            <a:chExt cx="3870" cy="3750"/>
          </a:xfrm>
        </p:grpSpPr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-40005" y="12700"/>
            <a:ext cx="625475" cy="61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flipH="1">
            <a:off x="252730" y="5857875"/>
            <a:ext cx="819785" cy="795020"/>
            <a:chOff x="16793" y="8732"/>
            <a:chExt cx="3870" cy="3750"/>
          </a:xfrm>
        </p:grpSpPr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4551680" y="-60960"/>
            <a:ext cx="3098800" cy="441960"/>
            <a:chOff x="7168" y="-96"/>
            <a:chExt cx="4880" cy="696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168" y="-10"/>
              <a:ext cx="4880" cy="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5400000">
              <a:off x="9251" y="-1891"/>
              <a:ext cx="697" cy="4287"/>
            </a:xfrm>
            <a:custGeom>
              <a:avLst/>
              <a:gdLst>
                <a:gd name="connsiteX0" fmla="*/ 25400 w 698500"/>
                <a:gd name="connsiteY0" fmla="*/ 0 h 5041900"/>
                <a:gd name="connsiteX1" fmla="*/ 698500 w 698500"/>
                <a:gd name="connsiteY1" fmla="*/ 0 h 5041900"/>
                <a:gd name="connsiteX2" fmla="*/ 698500 w 698500"/>
                <a:gd name="connsiteY2" fmla="*/ 5041900 h 5041900"/>
                <a:gd name="connsiteX3" fmla="*/ 0 w 698500"/>
                <a:gd name="connsiteY3" fmla="*/ 5041900 h 504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0" h="5041900">
                  <a:moveTo>
                    <a:pt x="25400" y="0"/>
                  </a:moveTo>
                  <a:lnTo>
                    <a:pt x="698500" y="0"/>
                  </a:lnTo>
                  <a:lnTo>
                    <a:pt x="698500" y="5041900"/>
                  </a:lnTo>
                  <a:lnTo>
                    <a:pt x="0" y="5041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4551680" y="6478905"/>
            <a:ext cx="3098800" cy="441960"/>
            <a:chOff x="7168" y="10203"/>
            <a:chExt cx="4880" cy="696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7168" y="10350"/>
              <a:ext cx="4880" cy="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9251" y="8408"/>
              <a:ext cx="697" cy="4287"/>
            </a:xfrm>
            <a:custGeom>
              <a:avLst/>
              <a:gdLst>
                <a:gd name="connsiteX0" fmla="*/ 25400 w 698500"/>
                <a:gd name="connsiteY0" fmla="*/ 0 h 5041900"/>
                <a:gd name="connsiteX1" fmla="*/ 698500 w 698500"/>
                <a:gd name="connsiteY1" fmla="*/ 0 h 5041900"/>
                <a:gd name="connsiteX2" fmla="*/ 698500 w 698500"/>
                <a:gd name="connsiteY2" fmla="*/ 5041900 h 5041900"/>
                <a:gd name="connsiteX3" fmla="*/ 0 w 698500"/>
                <a:gd name="connsiteY3" fmla="*/ 5041900 h 504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0" h="5041900">
                  <a:moveTo>
                    <a:pt x="25400" y="0"/>
                  </a:moveTo>
                  <a:lnTo>
                    <a:pt x="698500" y="0"/>
                  </a:lnTo>
                  <a:lnTo>
                    <a:pt x="698500" y="5041900"/>
                  </a:lnTo>
                  <a:lnTo>
                    <a:pt x="0" y="5041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190605" y="5875020"/>
            <a:ext cx="833755" cy="808355"/>
            <a:chOff x="16793" y="8732"/>
            <a:chExt cx="3870" cy="3750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551680" y="-48260"/>
            <a:ext cx="3098800" cy="543560"/>
            <a:chOff x="7168" y="-76"/>
            <a:chExt cx="4880" cy="856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7168" y="-30"/>
              <a:ext cx="4880" cy="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9171" y="-1791"/>
              <a:ext cx="857" cy="4287"/>
            </a:xfrm>
            <a:custGeom>
              <a:avLst/>
              <a:gdLst>
                <a:gd name="connsiteX0" fmla="*/ 25400 w 698500"/>
                <a:gd name="connsiteY0" fmla="*/ 0 h 5041900"/>
                <a:gd name="connsiteX1" fmla="*/ 698500 w 698500"/>
                <a:gd name="connsiteY1" fmla="*/ 0 h 5041900"/>
                <a:gd name="connsiteX2" fmla="*/ 698500 w 698500"/>
                <a:gd name="connsiteY2" fmla="*/ 5041900 h 5041900"/>
                <a:gd name="connsiteX3" fmla="*/ 0 w 698500"/>
                <a:gd name="connsiteY3" fmla="*/ 5041900 h 504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0" h="5041900">
                  <a:moveTo>
                    <a:pt x="25400" y="0"/>
                  </a:moveTo>
                  <a:lnTo>
                    <a:pt x="698500" y="0"/>
                  </a:lnTo>
                  <a:lnTo>
                    <a:pt x="698500" y="5041900"/>
                  </a:lnTo>
                  <a:lnTo>
                    <a:pt x="0" y="5041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>
            <a:off x="4551680" y="6352540"/>
            <a:ext cx="3098800" cy="543560"/>
            <a:chOff x="7168" y="10004"/>
            <a:chExt cx="4880" cy="856"/>
          </a:xfrm>
        </p:grpSpPr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7168" y="10150"/>
              <a:ext cx="4880" cy="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7"/>
            <p:cNvSpPr/>
            <p:nvPr userDrawn="1">
              <p:custDataLst>
                <p:tags r:id="rId7"/>
              </p:custDataLst>
            </p:nvPr>
          </p:nvSpPr>
          <p:spPr>
            <a:xfrm rot="16200000">
              <a:off x="9171" y="8289"/>
              <a:ext cx="857" cy="4287"/>
            </a:xfrm>
            <a:custGeom>
              <a:avLst/>
              <a:gdLst>
                <a:gd name="connsiteX0" fmla="*/ 25400 w 698500"/>
                <a:gd name="connsiteY0" fmla="*/ 0 h 5041900"/>
                <a:gd name="connsiteX1" fmla="*/ 698500 w 698500"/>
                <a:gd name="connsiteY1" fmla="*/ 0 h 5041900"/>
                <a:gd name="connsiteX2" fmla="*/ 698500 w 698500"/>
                <a:gd name="connsiteY2" fmla="*/ 5041900 h 5041900"/>
                <a:gd name="connsiteX3" fmla="*/ 0 w 698500"/>
                <a:gd name="connsiteY3" fmla="*/ 5041900 h 504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0" h="5041900">
                  <a:moveTo>
                    <a:pt x="25400" y="0"/>
                  </a:moveTo>
                  <a:lnTo>
                    <a:pt x="698500" y="0"/>
                  </a:lnTo>
                  <a:lnTo>
                    <a:pt x="698500" y="5041900"/>
                  </a:lnTo>
                  <a:lnTo>
                    <a:pt x="0" y="5041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190605" y="5875020"/>
            <a:ext cx="833755" cy="808355"/>
            <a:chOff x="16793" y="8732"/>
            <a:chExt cx="3870" cy="3750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1346205" y="1422400"/>
            <a:ext cx="4576813" cy="54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占位符 7" descr="C:\Users\kingsoft\Desktop\资源\高清图\商务图\adult-commerce-connection-530024.jpgadult-commerce-connection-53002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615238" y="0"/>
            <a:ext cx="4576762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585788" y="2120900"/>
            <a:ext cx="11020425" cy="3816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6"/>
            </p:custDataLst>
          </p:nvPr>
        </p:nvCxnSpPr>
        <p:spPr>
          <a:xfrm>
            <a:off x="3273042" y="3833999"/>
            <a:ext cx="6579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55864" y="3925570"/>
            <a:ext cx="5357495" cy="62484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2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955864" y="4579620"/>
            <a:ext cx="5357495" cy="99568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190605" y="5875020"/>
            <a:ext cx="833755" cy="808355"/>
            <a:chOff x="16793" y="8732"/>
            <a:chExt cx="3870" cy="3750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1190605" y="5875020"/>
            <a:ext cx="833755" cy="808355"/>
            <a:chOff x="16793" y="8732"/>
            <a:chExt cx="3870" cy="375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6793" y="8732"/>
              <a:ext cx="3227" cy="3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493" y="9444"/>
              <a:ext cx="3171" cy="30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2463800"/>
            <a:ext cx="12192000" cy="19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>
            <a:off x="0" y="908050"/>
            <a:ext cx="698500" cy="5041900"/>
          </a:xfrm>
          <a:custGeom>
            <a:avLst/>
            <a:gdLst>
              <a:gd name="connsiteX0" fmla="*/ 25400 w 698500"/>
              <a:gd name="connsiteY0" fmla="*/ 0 h 5041900"/>
              <a:gd name="connsiteX1" fmla="*/ 698500 w 698500"/>
              <a:gd name="connsiteY1" fmla="*/ 0 h 5041900"/>
              <a:gd name="connsiteX2" fmla="*/ 698500 w 698500"/>
              <a:gd name="connsiteY2" fmla="*/ 5041900 h 5041900"/>
              <a:gd name="connsiteX3" fmla="*/ 0 w 698500"/>
              <a:gd name="connsiteY3" fmla="*/ 50419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" h="5041900">
                <a:moveTo>
                  <a:pt x="25400" y="0"/>
                </a:moveTo>
                <a:lnTo>
                  <a:pt x="698500" y="0"/>
                </a:lnTo>
                <a:lnTo>
                  <a:pt x="698500" y="5041900"/>
                </a:lnTo>
                <a:lnTo>
                  <a:pt x="0" y="50419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551680" y="-60960"/>
            <a:ext cx="3098800" cy="441960"/>
            <a:chOff x="7168" y="-96"/>
            <a:chExt cx="4880" cy="696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7168" y="-10"/>
              <a:ext cx="4880" cy="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85000" lnSpcReduction="20000"/>
            </a:bodyPr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9251" y="-1891"/>
              <a:ext cx="697" cy="4287"/>
            </a:xfrm>
            <a:custGeom>
              <a:avLst/>
              <a:gdLst>
                <a:gd name="connsiteX0" fmla="*/ 25400 w 698500"/>
                <a:gd name="connsiteY0" fmla="*/ 0 h 5041900"/>
                <a:gd name="connsiteX1" fmla="*/ 698500 w 698500"/>
                <a:gd name="connsiteY1" fmla="*/ 0 h 5041900"/>
                <a:gd name="connsiteX2" fmla="*/ 698500 w 698500"/>
                <a:gd name="connsiteY2" fmla="*/ 5041900 h 5041900"/>
                <a:gd name="connsiteX3" fmla="*/ 0 w 698500"/>
                <a:gd name="connsiteY3" fmla="*/ 5041900 h 504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0" h="5041900">
                  <a:moveTo>
                    <a:pt x="25400" y="0"/>
                  </a:moveTo>
                  <a:lnTo>
                    <a:pt x="698500" y="0"/>
                  </a:lnTo>
                  <a:lnTo>
                    <a:pt x="698500" y="5041900"/>
                  </a:lnTo>
                  <a:lnTo>
                    <a:pt x="0" y="5041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170" tIns="46990" rIns="90170" bIns="4699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551680" y="-60960"/>
            <a:ext cx="3098800" cy="441960"/>
            <a:chOff x="7168" y="-96"/>
            <a:chExt cx="4880" cy="696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7168" y="-10"/>
              <a:ext cx="4880" cy="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9251" y="-1891"/>
              <a:ext cx="697" cy="4287"/>
            </a:xfrm>
            <a:custGeom>
              <a:avLst/>
              <a:gdLst>
                <a:gd name="connsiteX0" fmla="*/ 25400 w 698500"/>
                <a:gd name="connsiteY0" fmla="*/ 0 h 5041900"/>
                <a:gd name="connsiteX1" fmla="*/ 698500 w 698500"/>
                <a:gd name="connsiteY1" fmla="*/ 0 h 5041900"/>
                <a:gd name="connsiteX2" fmla="*/ 698500 w 698500"/>
                <a:gd name="connsiteY2" fmla="*/ 5041900 h 5041900"/>
                <a:gd name="connsiteX3" fmla="*/ 0 w 698500"/>
                <a:gd name="connsiteY3" fmla="*/ 5041900 h 504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00" h="5041900">
                  <a:moveTo>
                    <a:pt x="25400" y="0"/>
                  </a:moveTo>
                  <a:lnTo>
                    <a:pt x="698500" y="0"/>
                  </a:lnTo>
                  <a:lnTo>
                    <a:pt x="698500" y="5041900"/>
                  </a:lnTo>
                  <a:lnTo>
                    <a:pt x="0" y="5041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2.png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6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5.xml"/><Relationship Id="rId4" Type="http://schemas.openxmlformats.org/officeDocument/2006/relationships/image" Target="../media/image22.jpeg"/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tags" Target="../tags/tag1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image" Target="../media/image4.jpeg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image" Target="../media/image6.jpeg"/><Relationship Id="rId7" Type="http://schemas.openxmlformats.org/officeDocument/2006/relationships/tags" Target="../tags/tag173.xml"/><Relationship Id="rId6" Type="http://schemas.openxmlformats.org/officeDocument/2006/relationships/image" Target="../media/image5.jpeg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77.xml"/><Relationship Id="rId14" Type="http://schemas.openxmlformats.org/officeDocument/2006/relationships/image" Target="../media/image9.jpeg"/><Relationship Id="rId13" Type="http://schemas.openxmlformats.org/officeDocument/2006/relationships/tags" Target="../tags/tag176.xml"/><Relationship Id="rId12" Type="http://schemas.openxmlformats.org/officeDocument/2006/relationships/image" Target="../media/image8.jpeg"/><Relationship Id="rId11" Type="http://schemas.openxmlformats.org/officeDocument/2006/relationships/tags" Target="../tags/tag175.xml"/><Relationship Id="rId10" Type="http://schemas.openxmlformats.org/officeDocument/2006/relationships/image" Target="../media/image7.png"/><Relationship Id="rId1" Type="http://schemas.openxmlformats.org/officeDocument/2006/relationships/tags" Target="../tags/tag1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tags" Target="../tags/tag179.xml"/><Relationship Id="rId4" Type="http://schemas.openxmlformats.org/officeDocument/2006/relationships/image" Target="../media/image11.jpeg"/><Relationship Id="rId3" Type="http://schemas.openxmlformats.org/officeDocument/2006/relationships/image" Target="../media/image6.jpeg"/><Relationship Id="rId2" Type="http://schemas.openxmlformats.org/officeDocument/2006/relationships/tags" Target="../tags/tag17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80.xml"/><Relationship Id="rId10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3.xml"/><Relationship Id="rId4" Type="http://schemas.openxmlformats.org/officeDocument/2006/relationships/image" Target="../media/image17.png"/><Relationship Id="rId3" Type="http://schemas.openxmlformats.org/officeDocument/2006/relationships/tags" Target="../tags/tag182.xml"/><Relationship Id="rId2" Type="http://schemas.openxmlformats.org/officeDocument/2006/relationships/image" Target="../media/image6.jpeg"/><Relationship Id="rId1" Type="http://schemas.openxmlformats.org/officeDocument/2006/relationships/tags" Target="../tags/tag18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tags" Target="../tags/tag185.xml"/><Relationship Id="rId2" Type="http://schemas.openxmlformats.org/officeDocument/2006/relationships/image" Target="../media/image6.jpeg"/><Relationship Id="rId1" Type="http://schemas.openxmlformats.org/officeDocument/2006/relationships/tags" Target="../tags/tag18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image" Target="../media/image6.jpeg"/><Relationship Id="rId1" Type="http://schemas.openxmlformats.org/officeDocument/2006/relationships/tags" Target="../tags/tag18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tags" Target="../tags/tag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3283585" cy="755650"/>
            <a:chOff x="0" y="0"/>
            <a:chExt cx="5171" cy="1190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78" y="0"/>
              <a:ext cx="3893" cy="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Writing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76200" y="825500"/>
            <a:ext cx="12284075" cy="452310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海南基本情况介绍：</a:t>
            </a:r>
            <a:endParaRPr lang="zh-CN" altLang="en-US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气候、地理位置，基本特征（先不写）</a:t>
            </a:r>
            <a:endParaRPr lang="en-US" altLang="zh-CN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居民构成：来自三十多个少数民族，大多数普通话带口音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(accent)</a:t>
            </a:r>
            <a:endParaRPr lang="zh-CN" altLang="en-US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旅游景点：天涯海角、三亚湾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(Sanya Bay)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、民族村、阳光滩等</a:t>
            </a:r>
            <a:endParaRPr lang="zh-CN" altLang="en-US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商业：纪念品、民族服装</a:t>
            </a:r>
            <a:endParaRPr lang="zh-CN" altLang="en-US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5.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食品：椰子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(coconut)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、椰子产品</a:t>
            </a:r>
            <a:endParaRPr lang="zh-CN" altLang="en-US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6.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历史：一开始作为少数民族居住地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(minority residence)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，慢慢发展成休闲度假胜地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(leisure resort)</a:t>
            </a:r>
            <a:endParaRPr lang="en-US" altLang="zh-CN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7. </a:t>
            </a:r>
            <a:r>
              <a:rPr lang="zh-CN" altLang="en-US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别称：东方夏威夷（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oriental Hawaii)</a:t>
            </a:r>
            <a:endParaRPr lang="en-US" altLang="zh-CN" sz="3200" b="1" dirty="0" err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66740" y="24130"/>
            <a:ext cx="5515610" cy="119888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simple present tense  the third person</a:t>
            </a:r>
            <a:endParaRPr lang="en-US" altLang="zh-CN" sz="36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36140" y="825500"/>
            <a:ext cx="1667510" cy="54927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580000">
            <a:off x="3703320" y="405765"/>
            <a:ext cx="2106930" cy="765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1775" y="5166995"/>
            <a:ext cx="11705590" cy="119888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Try to write a short passage with </a:t>
            </a:r>
            <a:r>
              <a:rPr lang="en-US" altLang="zh-CN" sz="3600" b="1" dirty="0" err="1">
                <a:solidFill>
                  <a:srgbClr val="C0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at least 3 points</a:t>
            </a:r>
            <a:r>
              <a:rPr lang="en-US" altLang="zh-CN" sz="3600" b="1" dirty="0" err="1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, using various expressions</a:t>
            </a:r>
            <a:endParaRPr lang="en-US" altLang="zh-CN" sz="3600" b="1" dirty="0" err="1">
              <a:solidFill>
                <a:schemeClr val="tx1"/>
              </a:solidFill>
              <a:effectLst/>
              <a:latin typeface="Arial Black" panose="020B0A04020102020204" charset="0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92450" y="687070"/>
            <a:ext cx="5955665" cy="6257925"/>
            <a:chOff x="8924" y="2560"/>
            <a:chExt cx="8012" cy="7921"/>
          </a:xfrm>
        </p:grpSpPr>
        <p:sp>
          <p:nvSpPr>
            <p:cNvPr id="57" name="圆角矩形 56"/>
            <p:cNvSpPr/>
            <p:nvPr/>
          </p:nvSpPr>
          <p:spPr>
            <a:xfrm>
              <a:off x="8924" y="2560"/>
              <a:ext cx="8012" cy="7921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24" y="2913"/>
              <a:ext cx="7458" cy="7458"/>
            </a:xfrm>
            <a:prstGeom prst="rect">
              <a:avLst/>
            </a:prstGeom>
            <a:effectLst>
              <a:outerShdw blurRad="190500" dist="50800" dir="5400000" algn="ctr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文本框 2"/>
          <p:cNvSpPr txBox="1"/>
          <p:nvPr/>
        </p:nvSpPr>
        <p:spPr>
          <a:xfrm>
            <a:off x="69850" y="2732405"/>
            <a:ext cx="12052300" cy="2861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Is the city introduction clear?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Is the information specific and are the facts coreect?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Is the information arranged in a good order?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d. Does the passage have a proper beginning and conclusion?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 Are there any grammar, spelling, or punctuation errors?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5575" y="1718310"/>
            <a:ext cx="11966575" cy="513969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05375" y="1682750"/>
            <a:ext cx="2380615" cy="82994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Sample</a:t>
            </a:r>
            <a:endParaRPr lang="en-US" altLang="zh-CN" sz="4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5575" y="2972435"/>
            <a:ext cx="11966575" cy="3538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Hainan,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started as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minority residence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turned into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leisure resort, is a great place </a:t>
            </a:r>
            <a:r>
              <a:rPr lang="en-US" altLang="zh-CN" sz="2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people </a:t>
            </a:r>
            <a:r>
              <a:rPr lang="en-US" altLang="zh-CN" sz="2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explore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Firstly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Oriental Hawaii,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allows people who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never been to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Hawaii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experience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beauty and leisure life of Hawaii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hand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Besides,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kinds of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traditional coconuts and products made of coconuts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found here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 people will have the opportunity to experience </a:t>
            </a:r>
            <a:r>
              <a:rPr lang="en-US" altLang="zh-CN" sz="2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real taste of coconut.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importantly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visitors can spend days exploring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striking tourist attractions,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Tianya Haijiao, Sanya Bay, Ethnic Village and Shunshine Beach.</a:t>
            </a:r>
            <a:endParaRPr lang="en-US" altLang="zh-CN" sz="2800" b="1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0" grpId="1"/>
      <p:bldP spid="17" grpId="0" bldLvl="0" animBg="1"/>
      <p:bldP spid="17" grpId="1"/>
      <p:bldP spid="4" grpId="0" animBg="1"/>
      <p:bldP spid="4" grpId="1" animBg="1"/>
      <p:bldP spid="6" grpId="0" bldLvl="0" animBg="1"/>
      <p:bldP spid="6" grpId="1"/>
      <p:bldP spid="12" grpId="0" bldLvl="0" animBg="1"/>
      <p:bldP spid="12" grpId="1" animBg="1"/>
      <p:bldP spid="13" grpId="0" bldLvl="0" animBg="1"/>
      <p:bldP spid="13" grpId="1"/>
      <p:bldP spid="14" grpId="0" bldLvl="0" animBg="1"/>
      <p:bldP spid="14" grpId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任意多边形: 形状 222"/>
          <p:cNvSpPr/>
          <p:nvPr>
            <p:custDataLst>
              <p:tags r:id="rId1"/>
            </p:custDataLst>
          </p:nvPr>
        </p:nvSpPr>
        <p:spPr>
          <a:xfrm>
            <a:off x="1775129" y="1033858"/>
            <a:ext cx="5844871" cy="4998251"/>
          </a:xfrm>
          <a:custGeom>
            <a:avLst/>
            <a:gdLst>
              <a:gd name="connsiteX0" fmla="*/ 148248 w 6112958"/>
              <a:gd name="connsiteY0" fmla="*/ 3560479 h 5227506"/>
              <a:gd name="connsiteX1" fmla="*/ 76104 w 6112958"/>
              <a:gd name="connsiteY1" fmla="*/ 1921776 h 5227506"/>
              <a:gd name="connsiteX2" fmla="*/ 251311 w 6112958"/>
              <a:gd name="connsiteY2" fmla="*/ 308839 h 5227506"/>
              <a:gd name="connsiteX3" fmla="*/ 1843636 w 6112958"/>
              <a:gd name="connsiteY3" fmla="*/ 113019 h 5227506"/>
              <a:gd name="connsiteX4" fmla="*/ 4677871 w 6112958"/>
              <a:gd name="connsiteY4" fmla="*/ 844767 h 5227506"/>
              <a:gd name="connsiteX5" fmla="*/ 5620899 w 6112958"/>
              <a:gd name="connsiteY5" fmla="*/ 1473452 h 5227506"/>
              <a:gd name="connsiteX6" fmla="*/ 6084683 w 6112958"/>
              <a:gd name="connsiteY6" fmla="*/ 3436804 h 5227506"/>
              <a:gd name="connsiteX7" fmla="*/ 5641512 w 6112958"/>
              <a:gd name="connsiteY7" fmla="*/ 4658101 h 5227506"/>
              <a:gd name="connsiteX8" fmla="*/ 4059493 w 6112958"/>
              <a:gd name="connsiteY8" fmla="*/ 4853921 h 5227506"/>
              <a:gd name="connsiteX9" fmla="*/ 2431096 w 6112958"/>
              <a:gd name="connsiteY9" fmla="*/ 5178570 h 5227506"/>
              <a:gd name="connsiteX10" fmla="*/ 885149 w 6112958"/>
              <a:gd name="connsiteY10" fmla="*/ 4900299 h 5227506"/>
              <a:gd name="connsiteX11" fmla="*/ 148248 w 6112958"/>
              <a:gd name="connsiteY11" fmla="*/ 3560479 h 522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12958" h="5227506">
                <a:moveTo>
                  <a:pt x="148248" y="3560479"/>
                </a:moveTo>
                <a:cubicBezTo>
                  <a:pt x="148248" y="3560479"/>
                  <a:pt x="287383" y="2802966"/>
                  <a:pt x="76104" y="1921776"/>
                </a:cubicBezTo>
                <a:cubicBezTo>
                  <a:pt x="76104" y="1921776"/>
                  <a:pt x="-181554" y="736551"/>
                  <a:pt x="251311" y="308839"/>
                </a:cubicBezTo>
                <a:cubicBezTo>
                  <a:pt x="251311" y="308839"/>
                  <a:pt x="689329" y="-227089"/>
                  <a:pt x="1843636" y="113019"/>
                </a:cubicBezTo>
                <a:cubicBezTo>
                  <a:pt x="1843636" y="113019"/>
                  <a:pt x="2843348" y="494352"/>
                  <a:pt x="4677871" y="844767"/>
                </a:cubicBezTo>
                <a:cubicBezTo>
                  <a:pt x="4677871" y="844767"/>
                  <a:pt x="5497223" y="896298"/>
                  <a:pt x="5620899" y="1473452"/>
                </a:cubicBezTo>
                <a:lnTo>
                  <a:pt x="6084683" y="3436804"/>
                </a:lnTo>
                <a:cubicBezTo>
                  <a:pt x="6084683" y="3436804"/>
                  <a:pt x="6280503" y="4539578"/>
                  <a:pt x="5641512" y="4658101"/>
                </a:cubicBezTo>
                <a:cubicBezTo>
                  <a:pt x="5641512" y="4658101"/>
                  <a:pt x="4992214" y="4946678"/>
                  <a:pt x="4059493" y="4853921"/>
                </a:cubicBezTo>
                <a:cubicBezTo>
                  <a:pt x="4059493" y="4853921"/>
                  <a:pt x="3003096" y="4807543"/>
                  <a:pt x="2431096" y="5178570"/>
                </a:cubicBezTo>
                <a:cubicBezTo>
                  <a:pt x="2431096" y="5178570"/>
                  <a:pt x="1385005" y="5400155"/>
                  <a:pt x="885149" y="4900299"/>
                </a:cubicBezTo>
                <a:cubicBezTo>
                  <a:pt x="890303" y="4895146"/>
                  <a:pt x="174014" y="4405596"/>
                  <a:pt x="148248" y="3560479"/>
                </a:cubicBezTo>
                <a:close/>
              </a:path>
            </a:pathLst>
          </a:custGeom>
          <a:solidFill>
            <a:srgbClr val="FFFFFF">
              <a:lumMod val="95000"/>
              <a:alpha val="99000"/>
            </a:srgbClr>
          </a:solidFill>
          <a:ln w="5146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5" name="任意多边形: 形状 224"/>
          <p:cNvSpPr/>
          <p:nvPr>
            <p:custDataLst>
              <p:tags r:id="rId2"/>
            </p:custDataLst>
          </p:nvPr>
        </p:nvSpPr>
        <p:spPr>
          <a:xfrm>
            <a:off x="0" y="976170"/>
            <a:ext cx="7255979" cy="5715550"/>
          </a:xfrm>
          <a:custGeom>
            <a:avLst/>
            <a:gdLst>
              <a:gd name="connsiteX0" fmla="*/ 799686 w 5804783"/>
              <a:gd name="connsiteY0" fmla="*/ 133 h 4572440"/>
              <a:gd name="connsiteX1" fmla="*/ 1535460 w 5804783"/>
              <a:gd name="connsiteY1" fmla="*/ 113019 h 4572440"/>
              <a:gd name="connsiteX2" fmla="*/ 4369695 w 5804783"/>
              <a:gd name="connsiteY2" fmla="*/ 844767 h 4572440"/>
              <a:gd name="connsiteX3" fmla="*/ 5312723 w 5804783"/>
              <a:gd name="connsiteY3" fmla="*/ 1473452 h 4572440"/>
              <a:gd name="connsiteX4" fmla="*/ 5776507 w 5804783"/>
              <a:gd name="connsiteY4" fmla="*/ 3436804 h 4572440"/>
              <a:gd name="connsiteX5" fmla="*/ 5535839 w 5804783"/>
              <a:gd name="connsiteY5" fmla="*/ 4571595 h 4572440"/>
              <a:gd name="connsiteX6" fmla="*/ 5534375 w 5804783"/>
              <a:gd name="connsiteY6" fmla="*/ 4572440 h 4572440"/>
              <a:gd name="connsiteX7" fmla="*/ 242758 w 5804783"/>
              <a:gd name="connsiteY7" fmla="*/ 4572440 h 4572440"/>
              <a:gd name="connsiteX8" fmla="*/ 220118 w 5804783"/>
              <a:gd name="connsiteY8" fmla="*/ 4545376 h 4572440"/>
              <a:gd name="connsiteX9" fmla="*/ 23440 w 5804783"/>
              <a:gd name="connsiteY9" fmla="*/ 4244675 h 4572440"/>
              <a:gd name="connsiteX10" fmla="*/ 0 w 5804783"/>
              <a:gd name="connsiteY10" fmla="*/ 4195405 h 4572440"/>
              <a:gd name="connsiteX11" fmla="*/ 0 w 5804783"/>
              <a:gd name="connsiteY11" fmla="*/ 254717 h 4572440"/>
              <a:gd name="connsiteX12" fmla="*/ 53270 w 5804783"/>
              <a:gd name="connsiteY12" fmla="*/ 213074 h 4572440"/>
              <a:gd name="connsiteX13" fmla="*/ 799686 w 5804783"/>
              <a:gd name="connsiteY13" fmla="*/ 133 h 45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04783" h="4572440">
                <a:moveTo>
                  <a:pt x="799686" y="133"/>
                </a:moveTo>
                <a:cubicBezTo>
                  <a:pt x="1003075" y="-2283"/>
                  <a:pt x="1246883" y="27992"/>
                  <a:pt x="1535460" y="113019"/>
                </a:cubicBezTo>
                <a:cubicBezTo>
                  <a:pt x="1535460" y="113019"/>
                  <a:pt x="2535172" y="494352"/>
                  <a:pt x="4369695" y="844767"/>
                </a:cubicBezTo>
                <a:cubicBezTo>
                  <a:pt x="4369695" y="844767"/>
                  <a:pt x="5189047" y="896298"/>
                  <a:pt x="5312723" y="1473452"/>
                </a:cubicBezTo>
                <a:lnTo>
                  <a:pt x="5776507" y="3436804"/>
                </a:lnTo>
                <a:cubicBezTo>
                  <a:pt x="5776507" y="3436804"/>
                  <a:pt x="5926432" y="4281116"/>
                  <a:pt x="5535839" y="4571595"/>
                </a:cubicBezTo>
                <a:lnTo>
                  <a:pt x="5534375" y="4572440"/>
                </a:lnTo>
                <a:lnTo>
                  <a:pt x="242758" y="4572440"/>
                </a:lnTo>
                <a:lnTo>
                  <a:pt x="220118" y="4545376"/>
                </a:lnTo>
                <a:cubicBezTo>
                  <a:pt x="152000" y="4459625"/>
                  <a:pt x="83338" y="4359108"/>
                  <a:pt x="23440" y="4244675"/>
                </a:cubicBezTo>
                <a:lnTo>
                  <a:pt x="0" y="4195405"/>
                </a:lnTo>
                <a:lnTo>
                  <a:pt x="0" y="254717"/>
                </a:lnTo>
                <a:lnTo>
                  <a:pt x="53270" y="213074"/>
                </a:lnTo>
                <a:cubicBezTo>
                  <a:pt x="179081" y="124118"/>
                  <a:pt x="418332" y="4663"/>
                  <a:pt x="799686" y="133"/>
                </a:cubicBezTo>
                <a:close/>
              </a:path>
            </a:pathLst>
          </a:custGeom>
          <a:gradFill flip="none" rotWithShape="1">
            <a:gsLst>
              <a:gs pos="0">
                <a:srgbClr val="266CBA">
                  <a:lumMod val="40000"/>
                  <a:lumOff val="60000"/>
                  <a:alpha val="99000"/>
                </a:srgbClr>
              </a:gs>
              <a:gs pos="100000">
                <a:srgbClr val="266CBA">
                  <a:alpha val="99000"/>
                </a:srgbClr>
              </a:gs>
            </a:gsLst>
            <a:lin ang="8100000" scaled="1"/>
            <a:tileRect/>
          </a:gradFill>
          <a:ln w="5146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227" name="图片 2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458" r="8458"/>
          <a:stretch>
            <a:fillRect/>
          </a:stretch>
        </p:blipFill>
        <p:spPr>
          <a:xfrm>
            <a:off x="612004" y="323124"/>
            <a:ext cx="5649260" cy="4833659"/>
          </a:xfrm>
          <a:custGeom>
            <a:avLst/>
            <a:gdLst>
              <a:gd name="connsiteX0" fmla="*/ 817909 w 4519408"/>
              <a:gd name="connsiteY0" fmla="*/ 88 h 3866928"/>
              <a:gd name="connsiteX1" fmla="*/ 1360198 w 4519408"/>
              <a:gd name="connsiteY1" fmla="*/ 84068 h 3866928"/>
              <a:gd name="connsiteX2" fmla="*/ 3457532 w 4519408"/>
              <a:gd name="connsiteY2" fmla="*/ 625149 h 3866928"/>
              <a:gd name="connsiteX3" fmla="*/ 4153208 w 4519408"/>
              <a:gd name="connsiteY3" fmla="*/ 1088933 h 3866928"/>
              <a:gd name="connsiteX4" fmla="*/ 4498469 w 4519408"/>
              <a:gd name="connsiteY4" fmla="*/ 2542123 h 3866928"/>
              <a:gd name="connsiteX5" fmla="*/ 4173820 w 4519408"/>
              <a:gd name="connsiteY5" fmla="*/ 3443925 h 3866928"/>
              <a:gd name="connsiteX6" fmla="*/ 3004054 w 4519408"/>
              <a:gd name="connsiteY6" fmla="*/ 3588213 h 3866928"/>
              <a:gd name="connsiteX7" fmla="*/ 1803369 w 4519408"/>
              <a:gd name="connsiteY7" fmla="*/ 3830411 h 3866928"/>
              <a:gd name="connsiteX8" fmla="*/ 659369 w 4519408"/>
              <a:gd name="connsiteY8" fmla="*/ 3624285 h 3866928"/>
              <a:gd name="connsiteX9" fmla="*/ 107981 w 4519408"/>
              <a:gd name="connsiteY9" fmla="*/ 2634879 h 3866928"/>
              <a:gd name="connsiteX10" fmla="*/ 56450 w 4519408"/>
              <a:gd name="connsiteY10" fmla="*/ 1423888 h 3866928"/>
              <a:gd name="connsiteX11" fmla="*/ 185278 w 4519408"/>
              <a:gd name="connsiteY11" fmla="*/ 228356 h 3866928"/>
              <a:gd name="connsiteX12" fmla="*/ 817909 w 4519408"/>
              <a:gd name="connsiteY12" fmla="*/ 88 h 38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408" h="3866928">
                <a:moveTo>
                  <a:pt x="817909" y="88"/>
                </a:moveTo>
                <a:cubicBezTo>
                  <a:pt x="967914" y="-1603"/>
                  <a:pt x="1147630" y="20942"/>
                  <a:pt x="1360198" y="84068"/>
                </a:cubicBezTo>
                <a:cubicBezTo>
                  <a:pt x="1360198" y="84068"/>
                  <a:pt x="2097099" y="367492"/>
                  <a:pt x="3457532" y="625149"/>
                </a:cubicBezTo>
                <a:cubicBezTo>
                  <a:pt x="3457532" y="625149"/>
                  <a:pt x="4065604" y="666375"/>
                  <a:pt x="4153208" y="1088933"/>
                </a:cubicBezTo>
                <a:lnTo>
                  <a:pt x="4498469" y="2542123"/>
                </a:lnTo>
                <a:cubicBezTo>
                  <a:pt x="4498469" y="2542123"/>
                  <a:pt x="4642758" y="3356321"/>
                  <a:pt x="4173820" y="3443925"/>
                </a:cubicBezTo>
                <a:cubicBezTo>
                  <a:pt x="4173820" y="3443925"/>
                  <a:pt x="3694577" y="3660357"/>
                  <a:pt x="3004054" y="3588213"/>
                </a:cubicBezTo>
                <a:cubicBezTo>
                  <a:pt x="3004054" y="3588213"/>
                  <a:pt x="2220775" y="3552141"/>
                  <a:pt x="1803369" y="3830411"/>
                </a:cubicBezTo>
                <a:cubicBezTo>
                  <a:pt x="1803369" y="3830411"/>
                  <a:pt x="1030396" y="3995312"/>
                  <a:pt x="659369" y="3624285"/>
                </a:cubicBezTo>
                <a:cubicBezTo>
                  <a:pt x="659369" y="3624285"/>
                  <a:pt x="128594" y="3263564"/>
                  <a:pt x="107981" y="2634879"/>
                </a:cubicBezTo>
                <a:cubicBezTo>
                  <a:pt x="107981" y="2634879"/>
                  <a:pt x="211044" y="2078339"/>
                  <a:pt x="56450" y="1423888"/>
                </a:cubicBezTo>
                <a:cubicBezTo>
                  <a:pt x="56450" y="1423888"/>
                  <a:pt x="-134217" y="547852"/>
                  <a:pt x="185278" y="228356"/>
                </a:cubicBezTo>
                <a:cubicBezTo>
                  <a:pt x="185278" y="228356"/>
                  <a:pt x="367893" y="5161"/>
                  <a:pt x="817909" y="88"/>
                </a:cubicBezTo>
                <a:close/>
              </a:path>
            </a:pathLst>
          </a:custGeom>
          <a:ln w="156845">
            <a:solidFill>
              <a:srgbClr val="FFFFFF"/>
            </a:solidFill>
          </a:ln>
        </p:spPr>
      </p:pic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5617210" y="-2886710"/>
            <a:ext cx="7078980" cy="63658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4000" b="1" spc="12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Cooper Black" panose="0208090404030B020404" charset="0"/>
                <a:ea typeface="微软雅黑" panose="020B0503020204020204" pitchFamily="34" charset="-122"/>
                <a:cs typeface="Cooper Black" panose="0208090404030B020404" charset="0"/>
              </a:rPr>
              <a:t>Unit 3 Diverse Cultures</a:t>
            </a:r>
            <a:endParaRPr lang="en-US" altLang="zh-CN" sz="4000" b="1" spc="12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Cooper Black" panose="0208090404030B020404" charset="0"/>
              <a:ea typeface="微软雅黑" panose="020B0503020204020204" pitchFamily="34" charset="-122"/>
              <a:cs typeface="Cooper Black" panose="0208090404030B020404" charset="0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en-US" altLang="zh-CN" sz="3200" b="1" spc="12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en-US" altLang="zh-CN" sz="3200" b="1" spc="12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Reading for writing</a:t>
            </a:r>
            <a:endParaRPr lang="en-US" altLang="zh-CN" sz="3200" b="1" spc="12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3" name="矩形 3"/>
          <p:cNvSpPr/>
          <p:nvPr>
            <p:custDataLst>
              <p:tags r:id="rId6"/>
            </p:custDataLst>
          </p:nvPr>
        </p:nvSpPr>
        <p:spPr>
          <a:xfrm>
            <a:off x="12039599" y="1523985"/>
            <a:ext cx="152401" cy="3810031"/>
          </a:xfrm>
          <a:prstGeom prst="rect">
            <a:avLst/>
          </a:prstGeom>
          <a:solidFill>
            <a:srgbClr val="266CBA"/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 rot="5400000">
            <a:off x="4879975" y="-1181100"/>
            <a:ext cx="2839720" cy="11621135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12805" y="379412"/>
            <a:ext cx="5168895" cy="6099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86105" y="920750"/>
            <a:ext cx="11419840" cy="5016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6824345" y="1313815"/>
            <a:ext cx="5367655" cy="1288415"/>
          </a:xfrm>
          <a:noFill/>
          <a:effectLst>
            <a:outerShdw blurRad="266700" dist="88900" dir="5400000" algn="ctr" rotWithShape="0">
              <a:srgbClr val="000000">
                <a:alpha val="82000"/>
              </a:srgbClr>
            </a:outerShdw>
          </a:effectLst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8000" spc="20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Chinatown</a:t>
            </a:r>
            <a:endParaRPr lang="en-US" altLang="zh-CN" sz="8000" spc="20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6700" y="1023620"/>
            <a:ext cx="6414770" cy="48113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975" y="4752340"/>
            <a:ext cx="3320415" cy="645160"/>
          </a:xfrm>
          <a:prstGeom prst="rect">
            <a:avLst/>
          </a:prstGeom>
          <a:solidFill>
            <a:srgbClr val="FFFFFF">
              <a:lumMod val="95000"/>
              <a:alpha val="9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Arial Black" panose="020B0A04020102020204" charset="0"/>
                <a:cs typeface="Arial Black" panose="020B0A04020102020204" charset="0"/>
              </a:rPr>
              <a:t>Dragon Gate</a:t>
            </a:r>
            <a:endParaRPr lang="en-US" altLang="zh-CN" sz="3600" b="1">
              <a:latin typeface="Arial Black" panose="020B0A04020102020204" charset="0"/>
              <a:cs typeface="Arial Black" panose="020B0A040201020202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3628390" cy="829945"/>
            <a:chOff x="0" y="0"/>
            <a:chExt cx="5714" cy="1307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0" y="0"/>
              <a:ext cx="440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Revision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81470" y="3368675"/>
            <a:ext cx="52863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Location:</a:t>
            </a:r>
            <a:endParaRPr lang="en-US" altLang="zh-CN" sz="28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28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Feature: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93100" y="3429635"/>
            <a:ext cx="3898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located/situated in 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53225" y="4304030"/>
            <a:ext cx="5127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It is a popular tourist draw that receives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6700" y="1023620"/>
            <a:ext cx="6414770" cy="4811395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960000">
            <a:off x="-495935" y="746125"/>
            <a:ext cx="2683510" cy="2683510"/>
          </a:xfrm>
          <a:prstGeom prst="rect">
            <a:avLst/>
          </a:prstGeom>
          <a:effectLst>
            <a:outerShdw blurRad="279400" dist="177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图片 16" descr="C:\Users\Administrator\Pictures\1.jpg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189865" y="1023620"/>
            <a:ext cx="6491605" cy="481139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4" grpId="0" bldLvl="0" animBg="1"/>
      <p:bldP spid="4" grpId="1"/>
      <p:bldP spid="33" grpId="0"/>
      <p:bldP spid="33" grpId="1"/>
      <p:bldP spid="11" grpId="0"/>
      <p:bldP spid="11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" y="-134620"/>
            <a:ext cx="12251690" cy="71272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6183630" cy="829945"/>
            <a:chOff x="0" y="0"/>
            <a:chExt cx="9738" cy="1307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0" y="0"/>
              <a:ext cx="842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Lead-in——Brochure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pic>
        <p:nvPicPr>
          <p:cNvPr id="6" name="图片 5" descr="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240000">
            <a:off x="447675" y="1479550"/>
            <a:ext cx="5055870" cy="4887595"/>
          </a:xfrm>
          <a:prstGeom prst="rect">
            <a:avLst/>
          </a:prstGeom>
          <a:effectLst>
            <a:outerShdw blurRad="127000" dist="127000" dir="540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9" name="标题 8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 rot="21240000">
            <a:off x="270510" y="375920"/>
            <a:ext cx="5367655" cy="1512570"/>
          </a:xfrm>
          <a:noFill/>
          <a:effectLst>
            <a:outerShdw blurRad="266700" dist="88900" dir="5400000" algn="ctr" rotWithShape="0">
              <a:srgbClr val="000000">
                <a:alpha val="82000"/>
              </a:srgbClr>
            </a:outerShdw>
          </a:effectLst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8000" spc="20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Chinatown</a:t>
            </a:r>
            <a:endParaRPr lang="en-US" altLang="zh-CN" sz="8000" spc="20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8470" y="5664835"/>
            <a:ext cx="5286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should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included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brochure to introduce it?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560000">
            <a:off x="4392930" y="3547745"/>
            <a:ext cx="4188460" cy="32372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97015" y="255270"/>
            <a:ext cx="5594985" cy="1420495"/>
          </a:xfrm>
          <a:prstGeom prst="rect">
            <a:avLst/>
          </a:prstGeom>
          <a:noFill/>
          <a:effectLst>
            <a:outerShdw blurRad="101600" dist="76200" dir="5400000" algn="ctr" rotWithShape="0">
              <a:srgbClr val="000000">
                <a:alpha val="8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 err="1">
                <a:solidFill>
                  <a:schemeClr val="bg1"/>
                </a:solidFill>
                <a:effectLst/>
                <a:latin typeface="Cooper Black" panose="0208090404030B020404" charset="0"/>
                <a:cs typeface="Cooper Black" panose="0208090404030B020404" charset="0"/>
              </a:rPr>
              <a:t>The brochure should </a:t>
            </a:r>
            <a:r>
              <a:rPr lang="en-US" altLang="zh-CN" sz="3200" b="1" dirty="0" err="1">
                <a:solidFill>
                  <a:srgbClr val="C00000"/>
                </a:solidFill>
                <a:effectLst/>
                <a:latin typeface="Cooper Black" panose="0208090404030B020404" charset="0"/>
                <a:cs typeface="Cooper Black" panose="0208090404030B020404" charset="0"/>
              </a:rPr>
              <a:t>contain</a:t>
            </a:r>
            <a:r>
              <a:rPr lang="en-US" altLang="zh-CN" sz="3200" b="1" dirty="0" err="1">
                <a:solidFill>
                  <a:schemeClr val="bg1"/>
                </a:solidFill>
                <a:effectLst/>
                <a:latin typeface="Cooper Black" panose="0208090404030B020404" charset="0"/>
                <a:cs typeface="Cooper Black" panose="0208090404030B020404" charset="0"/>
              </a:rPr>
              <a:t> the introduction of: </a:t>
            </a:r>
            <a:endParaRPr lang="en-US" altLang="zh-CN" sz="3200" b="1" dirty="0" err="1">
              <a:solidFill>
                <a:schemeClr val="bg1"/>
              </a:solidFill>
              <a:effectLst/>
              <a:latin typeface="Cooper Black" panose="0208090404030B020404" charset="0"/>
              <a:cs typeface="Cooper Black" panose="0208090404030B0204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637655" y="1323340"/>
            <a:ext cx="1691640" cy="1927225"/>
            <a:chOff x="10599" y="2061"/>
            <a:chExt cx="2664" cy="3035"/>
          </a:xfrm>
        </p:grpSpPr>
        <p:pic>
          <p:nvPicPr>
            <p:cNvPr id="15" name="图片 14" descr="C:\Users\Administrator\Pictures\1.jpg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720000">
              <a:off x="10631" y="2061"/>
              <a:ext cx="2599" cy="260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0599" y="4274"/>
              <a:ext cx="26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location </a:t>
              </a:r>
              <a:endParaRPr lang="en-US" altLang="zh-CN" sz="28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36865" y="3021965"/>
            <a:ext cx="1691640" cy="1927225"/>
            <a:chOff x="10599" y="2061"/>
            <a:chExt cx="2664" cy="3035"/>
          </a:xfrm>
        </p:grpSpPr>
        <p:pic>
          <p:nvPicPr>
            <p:cNvPr id="19" name="图片 18" descr="C:\Users\Administrator\Pictures\2.jpg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720000">
              <a:off x="10730" y="2061"/>
              <a:ext cx="2402" cy="260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599" y="4274"/>
              <a:ext cx="26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climate</a:t>
              </a:r>
              <a:endPara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58350" y="1228725"/>
            <a:ext cx="1889125" cy="1885950"/>
            <a:chOff x="10288" y="2126"/>
            <a:chExt cx="2975" cy="2970"/>
          </a:xfrm>
        </p:grpSpPr>
        <p:pic>
          <p:nvPicPr>
            <p:cNvPr id="22" name="图片 21" descr="C:\Users\Administrator\Pictures\3.jpg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720000">
              <a:off x="10730" y="2126"/>
              <a:ext cx="2402" cy="2474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 rot="780000">
              <a:off x="10288" y="4274"/>
              <a:ext cx="29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population</a:t>
              </a:r>
              <a:endPara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41485" y="3431540"/>
            <a:ext cx="2797175" cy="2303780"/>
            <a:chOff x="9550" y="1428"/>
            <a:chExt cx="4405" cy="3628"/>
          </a:xfrm>
        </p:grpSpPr>
        <p:pic>
          <p:nvPicPr>
            <p:cNvPr id="25" name="图片 24" descr="C:\Users\Administrator\Pictures\1.jpg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720000">
              <a:off x="10278" y="1428"/>
              <a:ext cx="3063" cy="3049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 rot="660000">
              <a:off x="9550" y="4331"/>
              <a:ext cx="4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tourist attractions</a:t>
              </a:r>
              <a:endParaRPr lang="en-US" altLang="zh-C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55995" y="5857875"/>
            <a:ext cx="6165850" cy="768350"/>
          </a:xfrm>
          <a:prstGeom prst="rect">
            <a:avLst/>
          </a:prstGeom>
          <a:noFill/>
          <a:effectLst>
            <a:outerShdw blurRad="304800" dist="1270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altLang="zh-CN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souvenirs</a:t>
            </a:r>
            <a:r>
              <a:rPr lang="en-US" altLang="zh-CN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food... </a:t>
            </a:r>
            <a:endParaRPr lang="en-US" altLang="zh-CN" sz="4400" b="1" dirty="0" err="1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3665" y="3023235"/>
            <a:ext cx="12108180" cy="13220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  <a:effectLst>
            <a:outerShdw blurRad="304800" dist="1270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Welcome To Chinatown </a:t>
            </a:r>
            <a:endParaRPr lang="en-US" altLang="zh-CN" sz="8000" b="1" dirty="0" err="1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33" grpId="0"/>
      <p:bldP spid="33" grpId="1"/>
      <p:bldP spid="12" grpId="0" bldLvl="0" animBg="1"/>
      <p:bldP spid="12" grpId="1"/>
      <p:bldP spid="27" grpId="0" bldLvl="0" animBg="1"/>
      <p:bldP spid="27" grpId="1"/>
      <p:bldP spid="28" grpId="0" bldLvl="0" animBg="1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3034665" cy="829945"/>
            <a:chOff x="0" y="0"/>
            <a:chExt cx="4779" cy="1307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0" y="0"/>
              <a:ext cx="346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Reading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pic>
        <p:nvPicPr>
          <p:cNvPr id="8198" name="图片 1" descr="微信图片_2020021517143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37275" y="23495"/>
            <a:ext cx="6055360" cy="675195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3" name="文本框 32"/>
          <p:cNvSpPr txBox="1"/>
          <p:nvPr/>
        </p:nvSpPr>
        <p:spPr>
          <a:xfrm>
            <a:off x="0" y="2663825"/>
            <a:ext cx="6622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Can you divide the passage into several parts? And tell the reasons.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73165" y="402590"/>
            <a:ext cx="5784215" cy="713105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箭头 28"/>
          <p:cNvSpPr/>
          <p:nvPr/>
        </p:nvSpPr>
        <p:spPr>
          <a:xfrm rot="10800000">
            <a:off x="4509770" y="685800"/>
            <a:ext cx="1763395" cy="3568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38810" y="588645"/>
            <a:ext cx="3789680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60000"/>
                  <a:lumOff val="40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  <a:effectLst>
            <a:outerShdw blurRad="304800" dist="1270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Brief Introduction </a:t>
            </a:r>
            <a:endParaRPr lang="en-US" altLang="zh-CN" sz="3200" b="1" dirty="0" err="1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73165" y="1172210"/>
            <a:ext cx="5784215" cy="5093970"/>
          </a:xfrm>
          <a:prstGeom prst="roundRect">
            <a:avLst/>
          </a:prstGeom>
          <a:solidFill>
            <a:schemeClr val="accent3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箭头 10"/>
          <p:cNvSpPr/>
          <p:nvPr/>
        </p:nvSpPr>
        <p:spPr>
          <a:xfrm rot="10800000">
            <a:off x="4509770" y="3358515"/>
            <a:ext cx="1763395" cy="356870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8335" y="2999105"/>
            <a:ext cx="3780155" cy="1076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3">
                  <a:lumMod val="75000"/>
                </a:schemeClr>
              </a:gs>
              <a:gs pos="65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effectLst>
            <a:outerShdw blurRad="304800" dist="1270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Detailed Introduction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3200" b="1" dirty="0" err="1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73165" y="6409690"/>
            <a:ext cx="5784215" cy="365760"/>
          </a:xfrm>
          <a:prstGeom prst="roundRect">
            <a:avLst/>
          </a:prstGeom>
          <a:solidFill>
            <a:schemeClr val="accent5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箭头 13"/>
          <p:cNvSpPr/>
          <p:nvPr/>
        </p:nvSpPr>
        <p:spPr>
          <a:xfrm rot="10800000">
            <a:off x="4509770" y="6418580"/>
            <a:ext cx="1763395" cy="35687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16940" y="6068695"/>
            <a:ext cx="2897505" cy="7067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5">
                  <a:lumMod val="75000"/>
                </a:schemeClr>
              </a:gs>
              <a:gs pos="6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effectLst>
            <a:outerShdw blurRad="304800" dist="127000" dir="5400000" algn="ctr" rotWithShape="0">
              <a:srgbClr val="000000">
                <a:alpha val="8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Summary</a:t>
            </a:r>
            <a:r>
              <a:rPr lang="en-US" altLang="zh-CN" sz="4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4000" b="1" dirty="0" err="1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1299845"/>
            <a:ext cx="6054725" cy="52197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(Short introduction to Chinatown)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550" y="4259580"/>
            <a:ext cx="6054725" cy="52197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(What you can learn and do)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5546725"/>
            <a:ext cx="6915785" cy="52197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(Stress the importance of Chinatown) </a:t>
            </a:r>
            <a:endParaRPr lang="en-US" altLang="zh-CN" sz="28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5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4" grpId="0" animBg="1"/>
      <p:bldP spid="4" grpId="1" animBg="1"/>
      <p:bldP spid="29" grpId="0" bldLvl="0" animBg="1"/>
      <p:bldP spid="29" grpId="1" animBg="1"/>
      <p:bldP spid="28" grpId="0" bldLvl="0" animBg="1"/>
      <p:bldP spid="28" grpId="1"/>
      <p:bldP spid="9" grpId="0" bldLvl="0" animBg="1"/>
      <p:bldP spid="9" grpId="1" animBg="1"/>
      <p:bldP spid="11" grpId="0" bldLvl="0" animBg="1"/>
      <p:bldP spid="11" grpId="1" animBg="1"/>
      <p:bldP spid="12" grpId="0" bldLvl="0" animBg="1"/>
      <p:bldP spid="12" grpId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/>
      <p:bldP spid="16" grpId="0" bldLvl="0" animBg="1"/>
      <p:bldP spid="16" grpId="1"/>
      <p:bldP spid="17" grpId="0" bldLvl="0" animBg="1"/>
      <p:bldP spid="17" grpId="1"/>
      <p:bldP spid="18" grpId="0" bldLvl="0" animBg="1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0" y="0"/>
            <a:ext cx="3034665" cy="829945"/>
            <a:chOff x="0" y="0"/>
            <a:chExt cx="4779" cy="1307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0" y="0"/>
              <a:ext cx="346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Reading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92200" y="3637280"/>
            <a:ext cx="9749790" cy="52197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1. What is mentioned in the first part? And How</a:t>
            </a:r>
            <a:r>
              <a:rPr lang="zh-CN" altLang="en-US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？</a:t>
            </a:r>
            <a:endParaRPr lang="zh-CN" altLang="en-US" sz="28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8198" name="图片 1" descr="微信图片_2020021517143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83363"/>
          <a:stretch>
            <a:fillRect/>
          </a:stretch>
        </p:blipFill>
        <p:spPr>
          <a:xfrm>
            <a:off x="473075" y="864235"/>
            <a:ext cx="10987405" cy="259143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831850" y="4281170"/>
            <a:ext cx="2134870" cy="64516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en-US" altLang="zh-CN" sz="36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Location           </a:t>
            </a:r>
            <a:endParaRPr lang="en-US" altLang="zh-CN" sz="36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75735" y="5078730"/>
            <a:ext cx="2134870" cy="64516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en-US" altLang="zh-CN" sz="36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Feature           </a:t>
            </a:r>
            <a:endParaRPr lang="en-US" altLang="zh-CN" sz="36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0405110" y="2354580"/>
            <a:ext cx="662305" cy="82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16940" y="2781935"/>
            <a:ext cx="4581525" cy="19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654925" y="5259705"/>
            <a:ext cx="2134870" cy="64516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en-US" altLang="zh-CN" sz="36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Climate           </a:t>
            </a:r>
            <a:endParaRPr lang="en-US" altLang="zh-CN" sz="3600" b="1" dirty="0" err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9" name="燕尾形箭头 28"/>
          <p:cNvSpPr/>
          <p:nvPr/>
        </p:nvSpPr>
        <p:spPr>
          <a:xfrm rot="15600000">
            <a:off x="2878455" y="3787140"/>
            <a:ext cx="2267585" cy="22225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75865" y="3251835"/>
            <a:ext cx="3791585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箭头 12"/>
          <p:cNvSpPr/>
          <p:nvPr/>
        </p:nvSpPr>
        <p:spPr>
          <a:xfrm rot="14220000">
            <a:off x="5450205" y="4319905"/>
            <a:ext cx="2819400" cy="287655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727575" y="2879725"/>
            <a:ext cx="1539875" cy="3822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75735" y="5904865"/>
            <a:ext cx="7091045" cy="953135"/>
          </a:xfrm>
          <a:prstGeom prst="rect">
            <a:avLst/>
          </a:prstGeom>
          <a:solidFill>
            <a:schemeClr val="tx1"/>
          </a:solidFill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en-US" altLang="zh-CN" sz="2800" b="1" dirty="0" err="1">
                <a:solidFill>
                  <a:schemeClr val="bg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the weather in some location averaged over a long period of time           </a:t>
            </a:r>
            <a:endParaRPr lang="en-US" altLang="zh-CN" sz="2800" b="1" dirty="0" err="1">
              <a:solidFill>
                <a:schemeClr val="bg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475" y="6179820"/>
            <a:ext cx="11066780" cy="583565"/>
          </a:xfrm>
          <a:prstGeom prst="rect">
            <a:avLst/>
          </a:prstGeom>
          <a:solidFill>
            <a:schemeClr val="tx1"/>
          </a:solidFill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en-US" altLang="zh-CN" sz="3200" b="1" dirty="0" err="1">
                <a:solidFill>
                  <a:schemeClr val="bg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Do you know any other climates in different regions?          </a:t>
            </a:r>
            <a:endParaRPr lang="en-US" altLang="zh-CN" sz="3200" b="1" dirty="0" err="1">
              <a:solidFill>
                <a:schemeClr val="bg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-118745" y="803910"/>
            <a:ext cx="12084050" cy="5898515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250440" y="824865"/>
            <a:ext cx="7011670" cy="3348355"/>
            <a:chOff x="3528" y="1337"/>
            <a:chExt cx="11042" cy="5273"/>
          </a:xfrm>
        </p:grpSpPr>
        <p:pic>
          <p:nvPicPr>
            <p:cNvPr id="18" name="图片 17" descr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8" y="1337"/>
              <a:ext cx="11042" cy="5273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2345" y="5668"/>
              <a:ext cx="2225" cy="942"/>
              <a:chOff x="12345" y="5668"/>
              <a:chExt cx="2225" cy="94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2345" y="5668"/>
                <a:ext cx="2225" cy="94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795" y="5789"/>
                <a:ext cx="1574" cy="753"/>
              </a:xfrm>
              <a:prstGeom prst="rect">
                <a:avLst/>
              </a:prstGeom>
              <a:noFill/>
              <a:effectLst>
                <a:outerShdw blurRad="114300" dist="50800" dir="5400000" algn="ctr" rotWithShape="0">
                  <a:srgbClr val="000000">
                    <a:alpha val="46000"/>
                  </a:srgbClr>
                </a:outerShdw>
              </a:effectLst>
            </p:spPr>
            <p:txBody>
              <a:bodyPr wrap="square" rtlCol="0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zh-CN" altLang="en-US" sz="2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</a:t>
                </a:r>
                <a:r>
                  <a:rPr lang="en-US" altLang="zh-CN" sz="28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343535" y="4394200"/>
            <a:ext cx="10840720" cy="865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lvl="1"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Qingdao is a city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four distinct seasons, cold in winter and hot in summer. 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4170" y="5433695"/>
            <a:ext cx="7404100" cy="4781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lvl="1"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Qingdao is located in Shangdong Province.</a:t>
            </a:r>
            <a:endParaRPr lang="en-US" altLang="zh-CN" sz="2800" b="1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8970" y="4519930"/>
            <a:ext cx="11543030" cy="9772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0" lvl="1">
              <a:lnSpc>
                <a:spcPct val="90000"/>
              </a:lnSpc>
            </a:pPr>
            <a:r>
              <a:rPr lang="en-US" altLang="zh-CN" sz="32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Located in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3200" b="1" dirty="0" err="1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Shangdong Province, Qingdao is a city</a:t>
            </a:r>
            <a:r>
              <a:rPr lang="en-US" altLang="zh-CN" sz="32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 with four distinct seasons, cold in winter and hot in summer. 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32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-118745" y="803910"/>
            <a:ext cx="12084050" cy="5898515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421255" y="803910"/>
            <a:ext cx="7091045" cy="3348355"/>
            <a:chOff x="3516" y="1337"/>
            <a:chExt cx="11167" cy="5273"/>
          </a:xfrm>
        </p:grpSpPr>
        <p:pic>
          <p:nvPicPr>
            <p:cNvPr id="35" name="图片 34" descr="C:\Users\Administrator\Pictures\1.jpg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516" y="1337"/>
              <a:ext cx="11167" cy="5273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2345" y="5668"/>
              <a:ext cx="2225" cy="942"/>
              <a:chOff x="12345" y="5668"/>
              <a:chExt cx="2225" cy="942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12345" y="5668"/>
                <a:ext cx="2225" cy="94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795" y="5789"/>
                <a:ext cx="1574" cy="753"/>
              </a:xfrm>
              <a:prstGeom prst="rect">
                <a:avLst/>
              </a:prstGeom>
              <a:noFill/>
              <a:effectLst>
                <a:outerShdw blurRad="114300" dist="50800" dir="5400000" algn="ctr" rotWithShape="0">
                  <a:srgbClr val="000000">
                    <a:alpha val="46000"/>
                  </a:srgbClr>
                </a:outerShdw>
              </a:effectLst>
            </p:spPr>
            <p:txBody>
              <a:bodyPr wrap="square" rtlCol="0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zh-CN" altLang="en-US" sz="2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海南</a:t>
                </a:r>
                <a:endParaRPr lang="zh-CN" altLang="en-US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831850" y="4300220"/>
            <a:ext cx="10840720" cy="865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climate in Hainan is mild </a:t>
            </a:r>
            <a:r>
              <a:rPr lang="en-US" altLang="zh-C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all year round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meaning that it is always a good time to visit.</a:t>
            </a:r>
            <a:endParaRPr lang="en-US" altLang="zh-CN" sz="2800" b="1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8970" y="4666615"/>
            <a:ext cx="11543030" cy="9772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0" lvl="1">
              <a:lnSpc>
                <a:spcPct val="9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Hainan, </a:t>
            </a:r>
            <a:r>
              <a:rPr lang="en-US" altLang="zh-CN" sz="3200" b="1" dirty="0" err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where the climate is mild all year round</a:t>
            </a:r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, is situated in South China.</a:t>
            </a:r>
            <a:endParaRPr lang="en-US" altLang="zh-CN" sz="32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6940" y="5424805"/>
            <a:ext cx="10013315" cy="4781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Hainan, is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situated</a:t>
            </a: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South China.</a:t>
            </a:r>
            <a:endParaRPr lang="en-US" altLang="zh-CN" sz="2800" b="1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/>
      <p:bldP spid="4" grpId="0" bldLvl="0" animBg="1"/>
      <p:bldP spid="4" grpId="1"/>
      <p:bldP spid="6" grpId="0" bldLvl="0" animBg="1"/>
      <p:bldP spid="6" grpId="1"/>
      <p:bldP spid="11" grpId="0" bldLvl="0" animBg="1"/>
      <p:bldP spid="11" grpId="1"/>
      <p:bldP spid="29" grpId="0" bldLvl="0" animBg="1"/>
      <p:bldP spid="29" grpId="1" animBg="1"/>
      <p:bldP spid="13" grpId="0" bldLvl="0" animBg="1"/>
      <p:bldP spid="13" grpId="1" animBg="1"/>
      <p:bldP spid="14" grpId="0" animBg="1"/>
      <p:bldP spid="14" grpId="1" animBg="1"/>
      <p:bldP spid="15" grpId="0" bldLvl="0" animBg="1"/>
      <p:bldP spid="15" grpId="1"/>
      <p:bldP spid="15" grpId="2" bldLvl="0" animBg="1"/>
      <p:bldP spid="17" grpId="0" bldLvl="0" animBg="1"/>
      <p:bldP spid="17" grpId="1"/>
      <p:bldP spid="57" grpId="0" bldLvl="0" animBg="1"/>
      <p:bldP spid="57" grpId="1" animBg="1"/>
      <p:bldP spid="24" grpId="0" bldLvl="0" animBg="1"/>
      <p:bldP spid="24" grpId="1" animBg="1"/>
      <p:bldP spid="25" grpId="0" bldLvl="0" animBg="1"/>
      <p:bldP spid="25" grpId="1" animBg="1"/>
      <p:bldP spid="24" grpId="3" animBg="1"/>
      <p:bldP spid="25" grpId="3" animBg="1"/>
      <p:bldP spid="26" grpId="0" bldLvl="0" animBg="1"/>
      <p:bldP spid="26" grpId="1" animBg="1"/>
      <p:bldP spid="33" grpId="0" bldLvl="0" animBg="1"/>
      <p:bldP spid="33" grpId="1" animBg="1"/>
      <p:bldP spid="40" grpId="0" bldLvl="0" animBg="1"/>
      <p:bldP spid="40" grpId="1" animBg="1"/>
      <p:bldP spid="40" grpId="3" bldLvl="0" animBg="1"/>
      <p:bldP spid="41" grpId="0" bldLvl="0" animBg="1"/>
      <p:bldP spid="41" grpId="1" animBg="1"/>
      <p:bldP spid="42" grpId="0" bldLvl="0" animBg="1"/>
      <p:bldP spid="42" grpId="1" animBg="1"/>
      <p:bldP spid="42" grpId="3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0" y="0"/>
            <a:ext cx="3034665" cy="829945"/>
            <a:chOff x="0" y="0"/>
            <a:chExt cx="4779" cy="1307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0" y="0"/>
              <a:ext cx="346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Reading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>
                  <a:alpha val="100000"/>
                </a:srgbClr>
              </a:clrFrom>
              <a:clrTo>
                <a:srgbClr val="FE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2345" y="950595"/>
            <a:ext cx="4637405" cy="6497320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40" name="文本框 39"/>
          <p:cNvSpPr txBox="1"/>
          <p:nvPr/>
        </p:nvSpPr>
        <p:spPr>
          <a:xfrm>
            <a:off x="57785" y="728980"/>
            <a:ext cx="12076430" cy="1252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If you are the guide, what information about Chinatown will you introduce to your tourists? How will you make your introduction (language) vivid?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(Combine your own thinking, make it your own expressions)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6430" y="1911350"/>
            <a:ext cx="5087620" cy="4816000"/>
            <a:chOff x="1573" y="2670"/>
            <a:chExt cx="8012" cy="7865"/>
          </a:xfrm>
        </p:grpSpPr>
        <p:sp>
          <p:nvSpPr>
            <p:cNvPr id="9" name="圆角矩形 8"/>
            <p:cNvSpPr/>
            <p:nvPr/>
          </p:nvSpPr>
          <p:spPr>
            <a:xfrm>
              <a:off x="1573" y="2670"/>
              <a:ext cx="8012" cy="7760"/>
            </a:xfrm>
            <a:prstGeom prst="roundRect">
              <a:avLst/>
            </a:prstGeom>
            <a:solidFill>
              <a:srgbClr val="F77457">
                <a:alpha val="4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31" y="2670"/>
              <a:ext cx="7295" cy="78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a. tourist attractions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b. population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c. history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d. food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e. business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f. other names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g. legends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err="1">
                  <a:solidFill>
                    <a:schemeClr val="tx1"/>
                  </a:solidFill>
                  <a:effectLst/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h. ethnic groups</a:t>
              </a:r>
              <a:endPara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</p:txBody>
        </p:sp>
      </p:grpSp>
      <p:pic>
        <p:nvPicPr>
          <p:cNvPr id="12" name="图片 11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>
                  <a:alpha val="100000"/>
                </a:srgbClr>
              </a:clrFrom>
              <a:clrTo>
                <a:srgbClr val="FE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430" y="1635125"/>
            <a:ext cx="781685" cy="109537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2000"/>
              </a:srgbClr>
            </a:outerShdw>
          </a:effectLst>
        </p:spPr>
      </p:pic>
      <p:pic>
        <p:nvPicPr>
          <p:cNvPr id="13" name="图片 12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>
                  <a:alpha val="100000"/>
                </a:srgbClr>
              </a:clrFrom>
              <a:clrTo>
                <a:srgbClr val="FE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430" y="2811780"/>
            <a:ext cx="781685" cy="109537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2000"/>
              </a:srgbClr>
            </a:outerShdw>
          </a:effectLst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>
                  <a:alpha val="100000"/>
                </a:srgbClr>
              </a:clrFrom>
              <a:clrTo>
                <a:srgbClr val="FE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215" y="3361690"/>
            <a:ext cx="723900" cy="101409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2000"/>
              </a:srgbClr>
            </a:outerShdw>
          </a:effectLst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>
                  <a:alpha val="100000"/>
                </a:srgbClr>
              </a:clrFrom>
              <a:clrTo>
                <a:srgbClr val="FE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215" y="4049395"/>
            <a:ext cx="723900" cy="101409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2000"/>
              </a:srgbClr>
            </a:outerShdw>
          </a:effectLst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>
                  <a:alpha val="100000"/>
                </a:srgbClr>
              </a:clrFrom>
              <a:clrTo>
                <a:srgbClr val="FE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215" y="5755640"/>
            <a:ext cx="723900" cy="101409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29" name="圆角矩形 28"/>
          <p:cNvSpPr/>
          <p:nvPr/>
        </p:nvSpPr>
        <p:spPr>
          <a:xfrm>
            <a:off x="167640" y="3777615"/>
            <a:ext cx="11966575" cy="2949575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16940" y="4022090"/>
            <a:ext cx="10885170" cy="58928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  <a:effectLst/>
                <a:latin typeface="Comic Sans MS" panose="030F0702030302020204" charset="0"/>
                <a:ea typeface="华文隶书" panose="02010800040101010101" charset="-122"/>
                <a:cs typeface="Comic Sans MS" panose="030F0702030302020204" charset="0"/>
              </a:rPr>
              <a:t>My version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Comic Sans MS" panose="030F0702030302020204" charset="0"/>
                <a:ea typeface="华文隶书" panose="02010800040101010101" charset="-122"/>
                <a:cs typeface="Comic Sans MS" panose="030F0702030302020204" charset="0"/>
              </a:rPr>
              <a:t>of the introduction to the history</a:t>
            </a:r>
            <a:endParaRPr lang="en-US" sz="3600" b="1" dirty="0" err="1">
              <a:solidFill>
                <a:schemeClr val="tx1"/>
              </a:solidFill>
              <a:effectLst/>
              <a:latin typeface="Comic Sans MS" panose="030F0702030302020204" charset="0"/>
              <a:ea typeface="华文隶书" panose="02010800040101010101" charset="-122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9770" y="4889500"/>
            <a:ext cx="11434445" cy="164020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Historically, Chinatown began as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 residential district for Chinese immigrants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then turned into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 a center for Chinese culture,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meaning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the majority of residents there were ethnic Chinese. And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this is why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people say you can experience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 real taste of China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.</a:t>
            </a:r>
            <a:endParaRPr lang="en-US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0" grpId="1" animBg="1"/>
      <p:bldP spid="29" grpId="0" bldLvl="0" animBg="1"/>
      <p:bldP spid="29" grpId="1" animBg="1"/>
      <p:bldP spid="29" grpId="2" bldLvl="0" animBg="1"/>
      <p:bldP spid="18" grpId="0" animBg="1"/>
      <p:bldP spid="17" grpId="0" animBg="1"/>
      <p:bldP spid="18" grpId="1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8223250" cy="829945"/>
            <a:chOff x="0" y="0"/>
            <a:chExt cx="12950" cy="1307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10" y="0"/>
              <a:ext cx="116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latin typeface="华文隶书" panose="02010800040101010101" charset="-122"/>
                  <a:ea typeface="华文隶书" panose="02010800040101010101" charset="-122"/>
                </a:rPr>
                <a:t>Revision of the language in </a:t>
              </a:r>
              <a:endParaRPr lang="en-US" altLang="zh-CN" sz="4800" b="1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04165" y="719455"/>
          <a:ext cx="11649075" cy="598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5"/>
                <a:gridCol w="2593975"/>
                <a:gridCol w="7480935"/>
              </a:tblGrid>
              <a:tr h="85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(location...P33)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Vivid Expressions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8083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35102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 hMerge="1"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083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571500" y="1983740"/>
            <a:ext cx="1360170" cy="82994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Part1 </a:t>
            </a:r>
            <a:endParaRPr lang="en-US" altLang="zh-CN" sz="28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(Para1) </a:t>
            </a:r>
            <a:endParaRPr lang="en-US" altLang="zh-CN" sz="20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165" y="3411220"/>
            <a:ext cx="1627505" cy="101473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Part2 </a:t>
            </a:r>
            <a:endParaRPr lang="en-US" altLang="zh-CN" sz="40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sz="20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(2-5) </a:t>
            </a:r>
            <a:endParaRPr lang="en-US" altLang="zh-CN" sz="20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165" y="5815965"/>
            <a:ext cx="1627505" cy="92202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Part3</a:t>
            </a:r>
            <a:r>
              <a:rPr lang="en-US" altLang="zh-CN" sz="36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36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(para6) </a:t>
            </a:r>
            <a:endParaRPr lang="en-US" altLang="zh-CN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455795" y="2363470"/>
            <a:ext cx="10160" cy="33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88795" y="1567180"/>
            <a:ext cx="2677160" cy="86550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location, feature,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climate 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5955" y="1505585"/>
            <a:ext cx="6934835" cy="4781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1.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It is a popular tourist draw that receives...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b="1" dirty="0" err="1">
              <a:solidFill>
                <a:srgbClr val="C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65955" y="1936750"/>
            <a:ext cx="7726045" cy="4781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2.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The climate is mild all year round, meaning...</a:t>
            </a:r>
            <a:endParaRPr lang="en-US" altLang="zh-CN" sz="2800" b="1" dirty="0" err="1">
              <a:solidFill>
                <a:srgbClr val="C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03120" y="2462530"/>
            <a:ext cx="1727200" cy="47815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history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31670" y="2941320"/>
            <a:ext cx="2807335" cy="47815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ethnic groups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31670" y="3884930"/>
            <a:ext cx="2807335" cy="47815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attractions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03120" y="4709795"/>
            <a:ext cx="2807335" cy="47815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business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3120" y="5334635"/>
            <a:ext cx="2807335" cy="47815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food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1851025" y="2901315"/>
            <a:ext cx="10102215" cy="292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1875790" y="3445510"/>
            <a:ext cx="10087610" cy="12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875790" y="4768850"/>
            <a:ext cx="10087610" cy="12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1875790" y="5202555"/>
            <a:ext cx="10087610" cy="12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455795" y="2434590"/>
            <a:ext cx="7833360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Historically,</a:t>
            </a:r>
            <a:r>
              <a:rPr lang="en-US" altLang="zh-CN" sz="2700" b="1" dirty="0" err="1"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... </a:t>
            </a: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What started as</a:t>
            </a:r>
            <a:r>
              <a:rPr lang="en-US" altLang="zh-CN" sz="2700" b="1" dirty="0" err="1"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...</a:t>
            </a: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then turned into</a:t>
            </a:r>
            <a:r>
              <a:rPr lang="en-US" altLang="zh-CN" sz="2700" b="1" dirty="0" err="1"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...</a:t>
            </a: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700" b="1" dirty="0" err="1">
              <a:solidFill>
                <a:srgbClr val="C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66260" y="2955925"/>
            <a:ext cx="8011795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The majority of residents in... are..., many of whom...</a:t>
            </a:r>
            <a:endParaRPr lang="en-US" altLang="zh-CN" sz="2700" b="1" dirty="0" err="1">
              <a:solidFill>
                <a:srgbClr val="C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66260" y="3399155"/>
            <a:ext cx="8011795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1. famous sites include... to name but a few.</a:t>
            </a:r>
            <a:endParaRPr lang="en-US" altLang="zh-CN" sz="2700" b="1" dirty="0" err="1">
              <a:solidFill>
                <a:srgbClr val="C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66260" y="3686175"/>
            <a:ext cx="8011795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2. visitors can also spend hours exploring...</a:t>
            </a:r>
            <a:endParaRPr lang="en-US" altLang="zh-CN" sz="2700" b="1" dirty="0" err="1">
              <a:solidFill>
                <a:srgbClr val="C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6260" y="3992880"/>
            <a:ext cx="8011795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3. ...is a key site </a:t>
            </a: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as well</a:t>
            </a: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/a good place to visit, </a:t>
            </a:r>
            <a:r>
              <a:rPr lang="en-US" altLang="zh-CN" sz="24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with</a:t>
            </a:r>
            <a:r>
              <a:rPr lang="zh-CN" altLang="en-US" sz="2400" b="1" dirty="0" err="1">
                <a:solidFill>
                  <a:srgbClr val="C00000"/>
                </a:solidFill>
                <a:effectLst/>
                <a:latin typeface="Calibri" panose="020F0502020204030204" charset="0"/>
                <a:ea typeface="华文新魏" panose="02010800040101010101" charset="-122"/>
                <a:cs typeface="Calibri" panose="020F0502020204030204" charset="0"/>
              </a:rPr>
              <a:t>结构</a:t>
            </a:r>
            <a:endParaRPr lang="zh-CN" altLang="en-US" sz="2400" b="1" dirty="0" err="1">
              <a:solidFill>
                <a:srgbClr val="C00000"/>
              </a:solidFill>
              <a:effectLst/>
              <a:latin typeface="Calibri" panose="020F0502020204030204" charset="0"/>
              <a:ea typeface="华文新魏" panose="02010800040101010101" charset="-122"/>
              <a:cs typeface="Calibri" panose="020F05020202040302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66895" y="4332605"/>
            <a:ext cx="8011795" cy="4781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4. ...is a good place to visit,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where...</a:t>
            </a:r>
            <a:endParaRPr lang="en-US" sz="2800" b="1" dirty="0" err="1">
              <a:solidFill>
                <a:srgbClr val="C00000"/>
              </a:solidFill>
              <a:effectLst/>
              <a:latin typeface="Calibri" panose="020F0502020204030204" charset="0"/>
              <a:ea typeface="华文新魏" panose="02010800040101010101" charset="-122"/>
              <a:cs typeface="Calibri" panose="020F05020202040302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129405" y="4801235"/>
            <a:ext cx="8486775" cy="423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...offer a unique range/diversity of ...;all kinds of...can be found</a:t>
            </a:r>
            <a:endParaRPr lang="en-US" altLang="zh-CN" sz="2400" b="1" dirty="0" err="1">
              <a:solidFill>
                <a:srgbClr val="C00000"/>
              </a:solidFill>
              <a:effectLst/>
              <a:latin typeface="Calibri" panose="020F0502020204030204" charset="0"/>
              <a:ea typeface="华文新魏" panose="02010800040101010101" charset="-122"/>
              <a:cs typeface="Calibri" panose="020F05020202040302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66895" y="5188585"/>
            <a:ext cx="8011795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1. What is treasured most in...is...</a:t>
            </a:r>
            <a:endParaRPr lang="en-US" sz="2800" b="1" dirty="0" err="1">
              <a:solidFill>
                <a:srgbClr val="C00000"/>
              </a:solidFill>
              <a:effectLst/>
              <a:latin typeface="Calibri" panose="020F0502020204030204" charset="0"/>
              <a:ea typeface="华文新魏" panose="02010800040101010101" charset="-122"/>
              <a:cs typeface="Calibri" panose="020F05020202040302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66895" y="5520055"/>
            <a:ext cx="8011795" cy="4648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2. There is food to suit everyone’s taste, with </a:t>
            </a:r>
            <a:r>
              <a:rPr lang="zh-CN" altLang="en-US" sz="2700" b="1" dirty="0" err="1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Calibri" panose="020F0502020204030204" charset="0"/>
              </a:rPr>
              <a:t>结构</a:t>
            </a:r>
            <a:endParaRPr lang="zh-CN" altLang="en-US" sz="2700" b="1" dirty="0" err="1">
              <a:solidFill>
                <a:srgbClr val="C00000"/>
              </a:solidFill>
              <a:effectLst/>
              <a:latin typeface="华文新魏" panose="02010800040101010101" charset="-122"/>
              <a:ea typeface="华文新魏" panose="02010800040101010101" charset="-122"/>
              <a:cs typeface="Calibri" panose="020F050202020403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02790" y="6085205"/>
            <a:ext cx="2807335" cy="47815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 culture</a:t>
            </a:r>
            <a:endParaRPr lang="en-US" altLang="zh-CN" sz="2800" b="1" dirty="0" err="1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5955" y="5948680"/>
            <a:ext cx="6446520" cy="838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b="1" dirty="0" err="1">
                <a:solidFill>
                  <a:srgbClr val="C00000"/>
                </a:solidFill>
                <a:effectLst/>
                <a:latin typeface="Calibri" panose="020F0502020204030204" charset="0"/>
                <a:ea typeface="华文新魏" panose="02010800040101010101" charset="-122"/>
                <a:cs typeface="Calibri" panose="020F0502020204030204" charset="0"/>
              </a:rPr>
              <a:t>...allow(s) people who...to...to experience... first hand</a:t>
            </a:r>
            <a:endParaRPr lang="en-US" sz="2700" b="1" dirty="0" err="1">
              <a:solidFill>
                <a:srgbClr val="C00000"/>
              </a:solidFill>
              <a:effectLst/>
              <a:latin typeface="Calibri" panose="020F0502020204030204" charset="0"/>
              <a:ea typeface="华文新魏" panose="02010800040101010101" charset="-122"/>
              <a:cs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18" grpId="1"/>
      <p:bldP spid="6" grpId="1"/>
      <p:bldP spid="7" grpId="1"/>
      <p:bldP spid="11" grpId="1" animBg="1"/>
      <p:bldP spid="12" grpId="1" animBg="1"/>
      <p:bldP spid="13" grpId="1" animBg="1"/>
      <p:bldP spid="24" grpId="1" animBg="1"/>
      <p:bldP spid="25" grpId="1" animBg="1"/>
      <p:bldP spid="27" grpId="1" animBg="1"/>
      <p:bldP spid="28" grpId="1" animBg="1"/>
      <p:bldP spid="30" grpId="1" animBg="1"/>
      <p:bldP spid="36" grpId="1" animBg="1"/>
      <p:bldP spid="42" grpId="1" animBg="1"/>
      <p:bldP spid="43" grpId="1" animBg="1"/>
      <p:bldP spid="44" grpId="1" animBg="1"/>
      <p:bldP spid="45" grpId="1" animBg="1"/>
      <p:bldP spid="46" grpId="1" animBg="1"/>
      <p:bldP spid="47" grpId="1" animBg="1"/>
      <p:bldP spid="48" grpId="1" animBg="1"/>
      <p:bldP spid="49" grpId="1" animBg="1"/>
      <p:bldP spid="50" grpId="1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3283585" cy="755650"/>
            <a:chOff x="0" y="0"/>
            <a:chExt cx="5171" cy="1190"/>
          </a:xfrm>
        </p:grpSpPr>
        <p:pic>
          <p:nvPicPr>
            <p:cNvPr id="8" name="图片 7" descr="C:\Users\Administrator\Pictures\3.jpg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8"/>
              <a:ext cx="1444" cy="8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78" y="0"/>
              <a:ext cx="3893" cy="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4800" b="1" dirty="0" smtClean="0">
                  <a:latin typeface="华文隶书" panose="02010800040101010101" charset="-122"/>
                  <a:ea typeface="华文隶书" panose="02010800040101010101" charset="-122"/>
                </a:rPr>
                <a:t>Thinking</a:t>
              </a:r>
              <a:endParaRPr lang="en-US" altLang="zh-CN" sz="4800" b="1" dirty="0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324" t="11556" r="10586" b="13128"/>
          <a:stretch>
            <a:fillRect/>
          </a:stretch>
        </p:blipFill>
        <p:spPr>
          <a:xfrm>
            <a:off x="3633470" y="1506855"/>
            <a:ext cx="3884295" cy="3844925"/>
          </a:xfrm>
          <a:prstGeom prst="rect">
            <a:avLst/>
          </a:prstGeom>
          <a:effectLst>
            <a:outerShdw blurRad="304800" dist="1524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60" name="文本框 59"/>
          <p:cNvSpPr txBox="1"/>
          <p:nvPr/>
        </p:nvSpPr>
        <p:spPr>
          <a:xfrm>
            <a:off x="3919220" y="588645"/>
            <a:ext cx="5325745" cy="107632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Who are the intended readers? </a:t>
            </a:r>
            <a:endParaRPr lang="en-US" altLang="zh-CN" sz="32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591435"/>
            <a:ext cx="4297045" cy="1076325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What’s the theme of the passage? </a:t>
            </a:r>
            <a:endParaRPr lang="en-US" altLang="zh-CN" sz="32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7090" y="2449195"/>
            <a:ext cx="5325745" cy="156845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What does the writer want to express in the passage? </a:t>
            </a:r>
            <a:endParaRPr lang="en-US" altLang="zh-CN" sz="3200" b="1" dirty="0" err="1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96280" y="1143000"/>
            <a:ext cx="6395720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 who are intersted in traveling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3819525"/>
            <a:ext cx="5177790" cy="1383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a place with distinct cultural identity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—— Chinese culture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26200" y="4017645"/>
            <a:ext cx="5396865" cy="865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To show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combination of Chinese-American cultures 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65520" y="4883150"/>
            <a:ext cx="5396865" cy="865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To show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unique position of Chinese culture in America 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3310" y="5925185"/>
            <a:ext cx="9350375" cy="865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To show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Chinatown is the spiritual hometown of overseas Chinese and the way to spread Chinese culture</a:t>
            </a:r>
            <a:endParaRPr lang="en-US" altLang="zh-CN" sz="28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0" grpId="1"/>
      <p:bldP spid="6" grpId="0" bldLvl="0" animBg="1"/>
      <p:bldP spid="6" grpId="1"/>
      <p:bldP spid="7" grpId="0" bldLvl="0" animBg="1"/>
      <p:bldP spid="7" grpId="1"/>
      <p:bldP spid="17" grpId="0" bldLvl="0" animBg="1"/>
      <p:bldP spid="17" grpId="1"/>
      <p:bldP spid="9" grpId="0" bldLvl="0" animBg="1"/>
      <p:bldP spid="9" grpId="1"/>
      <p:bldP spid="12" grpId="0" bldLvl="0" animBg="1"/>
      <p:bldP spid="12" grpId="1"/>
      <p:bldP spid="13" grpId="0" bldLvl="0" animBg="1"/>
      <p:bldP spid="13" grpId="1"/>
      <p:bldP spid="14" grpId="0" bldLvl="0" animBg="1"/>
      <p:bldP spid="1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9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9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9"/>
  <p:tag name="KSO_WM_TEMPLATE_MASTER_THUMB_INDEX" val="12"/>
  <p:tag name="KSO_WM_TEMPLATE_THUMBS_INDEX" val="1、4、7、8、9、10、13、16、19、22、23、24、25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440_1*ζ_h_i*1_1_1"/>
  <p:tag name="KSO_WM_TEMPLATE_CATEGORY" val="diagram"/>
  <p:tag name="KSO_WM_TEMPLATE_INDEX" val="20215440"/>
  <p:tag name="KSO_WM_UNIT_LAYERLEVEL" val="1_1_1"/>
  <p:tag name="KSO_WM_TAG_VERSION" val="1.0"/>
  <p:tag name="KSO_WM_BEAUTIFY_FLAG" val="#wm#"/>
  <p:tag name="KSO_WM_UNIT_PICTURE_TOWARD" val="1"/>
  <p:tag name="KSO_WM_UNIT_PICTURE_DOCKSIDE" val="cb,lm"/>
  <p:tag name="KSO_WM_UNIT_DIAGRAM_MODELTYPE" val="creativePicture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440_1*ζ_h_i*1_1_2"/>
  <p:tag name="KSO_WM_TEMPLATE_CATEGORY" val="diagram"/>
  <p:tag name="KSO_WM_TEMPLATE_INDEX" val="20215440"/>
  <p:tag name="KSO_WM_UNIT_LAYERLEVEL" val="1_1_1"/>
  <p:tag name="KSO_WM_TAG_VERSION" val="1.0"/>
  <p:tag name="KSO_WM_BEAUTIFY_FLAG" val="#wm#"/>
  <p:tag name="KSO_WM_UNIT_PICTURE_TOWARD" val="1"/>
  <p:tag name="KSO_WM_UNIT_PICTURE_DOCKSIDE" val="cb,lm"/>
  <p:tag name="KSO_WM_UNIT_DIAGRAM_MODELTYPE" val="creativePicture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VALUE" val="1073*1254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440_1*ζ_h_d*1_1_1"/>
  <p:tag name="KSO_WM_TEMPLATE_CATEGORY" val="diagram"/>
  <p:tag name="KSO_WM_TEMPLATE_INDEX" val="20215440"/>
  <p:tag name="KSO_WM_UNIT_LAYERLEVEL" val="1_1_1"/>
  <p:tag name="KSO_WM_TAG_VERSION" val="1.0"/>
  <p:tag name="KSO_WM_BEAUTIFY_FLAG" val="#wm#"/>
  <p:tag name="KSO_WM_UNIT_PICTURE_TOWARD" val="1"/>
  <p:tag name="KSO_WM_UNIT_PICTURE_DOCKSIDE" val="cb,lm"/>
  <p:tag name="KSO_WM_UNIT_DIAGRAM_MODELTYPE" val="creativePicture"/>
  <p:tag name="KSO_WM_UNIT_USESOURCEFORMAT_APPLY" val="1"/>
</p:tagLst>
</file>

<file path=ppt/tags/tag16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40_1*f*1"/>
  <p:tag name="KSO_WM_TEMPLATE_CATEGORY" val="diagram"/>
  <p:tag name="KSO_WM_TEMPLATE_INDEX" val="2021704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6496ad1abd0b4f9281a141251c8adad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23c2cd00607441149203805c7dd802e9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703f4054ed1e2fb8149b"/>
  <p:tag name="KSO_WM_TEMPLATE_ASSEMBLE_GROUPID" val="6065703f4054ed1e2fb8149b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040_1*i*1"/>
  <p:tag name="KSO_WM_TEMPLATE_CATEGORY" val="diagram"/>
  <p:tag name="KSO_WM_TEMPLATE_INDEX" val="2021704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9662325a62548c9aacdda4022b581a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adf626998712faa657abc9"/>
  <p:tag name="KSO_WM_CHIP_XID" val="5fadf626998712faa657abc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703f4054ed1e2fb8149b"/>
  <p:tag name="KSO_WM_TEMPLATE_ASSEMBLE_GROUPID" val="6065703f4054ed1e2fb8149b"/>
</p:tagLst>
</file>

<file path=ppt/tags/tag167.xml><?xml version="1.0" encoding="utf-8"?>
<p:tagLst xmlns:p="http://schemas.openxmlformats.org/presentationml/2006/main">
  <p:tag name="KSO_WM_SLIDE_ID" val="diagram2021704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7040"/>
  <p:tag name="KSO_WM_SLIDE_LAYOUT" val="d_f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_INFO" val="{&quot;direction&quot;:1,&quot;id&quot;:&quot;2021-04-01T16:15:38&quot;,&quot;maxSize&quot;:{&quot;size1&quot;:67.400000000000006},&quot;minSize&quot;:{&quot;size1&quot;:42.5},&quot;normalSize&quot;:{&quot;size1&quot;:67.400000000000006},&quot;subLayout&quot;:[{&quot;id&quot;:&quot;2021-04-01T16:15:38&quot;,&quot;margin&quot;:{&quot;bottom&quot;:0,&quot;left&quot;:0,&quot;right&quot;:1.6670000553131104,&quot;top&quot;:0},&quot;type&quot;:0},{&quot;id&quot;:&quot;2021-04-01T16:15:38&quot;,&quot;margin&quot;:{&quot;bottom&quot;:1.6929999589920044,&quot;left&quot;:0.026000002399086952,&quot;right&quot;:2.1159999370574951,&quot;top&quot;:1.6929999589920044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626998712faa657abca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lm&quot;,&quot;ct&quot;],&quot;fill_id&quot;:&quot;8b44e3081e7a4041b0905ce91d997165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455cd78771d1446ca08855cac7623a64&quot;,&quot;fill_align&quot;:&quot;lb&quot;,&quot;chip_types&quot;:[&quot;text&quot;]}]]"/>
  <p:tag name="KSO_WM_CHIP_DECFILLPROP" val="[]"/>
  <p:tag name="KSO_WM_SLIDE_SIZE" val="959*540"/>
  <p:tag name="KSO_WM_SLIDE_POSITION" val="0*0"/>
  <p:tag name="KSO_WM_CHIP_GROUPID" val="5fadf626998712faa657abc9"/>
  <p:tag name="KSO_WM_SLIDE_BK_DARK_LIGHT" val="2"/>
  <p:tag name="KSO_WM_SLIDE_BACKGROUND_TYPE" val="general"/>
  <p:tag name="KSO_WM_SLIDE_SUPPORT_FEATURE_TYPE" val="8"/>
  <p:tag name="KSO_WM_TEMPLATE_ASSEMBLE_XID" val="6065703f4054ed1e2fb8149b"/>
  <p:tag name="KSO_WM_TEMPLATE_ASSEMBLE_GROUPID" val="6065703f4054ed1e2fb8149b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9_1*i*2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2"/>
  <p:tag name="KSO_WM_TEMPLATE_CATEGORY" val="custom"/>
  <p:tag name="KSO_WM_TEMPLATE_INDEX" val="20203229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9_1*i*2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2"/>
  <p:tag name="KSO_WM_TEMPLATE_CATEGORY" val="custom"/>
  <p:tag name="KSO_WM_TEMPLATE_INDEX" val="20203229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9_1*i*3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3"/>
  <p:tag name="KSO_WM_TEMPLATE_CATEGORY" val="custom"/>
  <p:tag name="KSO_WM_TEMPLATE_INDEX" val="20203229"/>
  <p:tag name="KSO_WM_UNIT_LINE_FORE_SCHEMECOLOR_INDEX_BRIGHTNESS" val="0"/>
  <p:tag name="KSO_WM_UNIT_LINE_FORE_SCHEMECOLOR_INDEX" val="13"/>
  <p:tag name="KSO_WM_UNIT_LINE_FILL_TYPE" val="2"/>
  <p:tag name="KSO_WM_UNIT_TEXT_FILL_FORE_SCHEMECOLOR_INDEX_BRIGHTNESS" val="0.15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9_1*a*1"/>
  <p:tag name="KSO_WM_TEMPLATE_CATEGORY" val="custom"/>
  <p:tag name="KSO_WM_TEMPLATE_INDEX" val="20203229"/>
  <p:tag name="KSO_WM_UNIT_LAYERLEVEL" val="1"/>
  <p:tag name="KSO_WM_TAG_VERSION" val="1.0"/>
  <p:tag name="KSO_WM_BEAUTIFY_FLAG" val="#wm#"/>
  <p:tag name="KSO_WM_UNIT_ISCONTENTSTITLE" val="0"/>
  <p:tag name="KSO_WM_UNIT_PRESET_TEXT" val="商务工作总结"/>
  <p:tag name="KSO_WM_UNIT_NOCLEAR" val="0"/>
  <p:tag name="KSO_WM_UNIT_VALUE" val="9"/>
  <p:tag name="KSO_WM_UNIT_TYPE" val="a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PLACING_PICTURE_USER_VIEWPORT" val="{&quot;height&quot;:7577,&quot;width&quot;:10102}"/>
</p:tagLst>
</file>

<file path=ppt/tags/tag173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74.xml><?xml version="1.0" encoding="utf-8"?>
<p:tagLst xmlns:p="http://schemas.openxmlformats.org/presentationml/2006/main">
  <p:tag name="KSO_WM_UNIT_PLACING_PICTURE_USER_VIEWPORT" val="{&quot;height&quot;:7577,&quot;width&quot;:10102}"/>
</p:tagLst>
</file>

<file path=ppt/tags/tag175.xml><?xml version="1.0" encoding="utf-8"?>
<p:tagLst xmlns:p="http://schemas.openxmlformats.org/presentationml/2006/main">
  <p:tag name="KSO_WM_UNIT_PLACING_PICTURE_USER_VIEWPORT" val="{&quot;height&quot;:4226,&quot;width&quot;:4226}"/>
</p:tagLst>
</file>

<file path=ppt/tags/tag176.xml><?xml version="1.0" encoding="utf-8"?>
<p:tagLst xmlns:p="http://schemas.openxmlformats.org/presentationml/2006/main">
  <p:tag name="KSO_WM_UNIT_PLACING_PICTURE_USER_VIEWPORT" val="{&quot;height&quot;:7577,&quot;width&quot;:10223}"/>
</p:tagLst>
</file>

<file path=ppt/tags/tag177.xml><?xml version="1.0" encoding="utf-8"?>
<p:tagLst xmlns:p="http://schemas.openxmlformats.org/presentationml/2006/main">
  <p:tag name="KSO_WM_SLIDE_ID" val="custom20203229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229"/>
  <p:tag name="KSO_WM_SLIDE_TYPE" val="title"/>
  <p:tag name="KSO_WM_SLIDE_SUBTYPE" val="picTxt"/>
  <p:tag name="KSO_WM_SLIDE_LAYOUT" val="a_b_d"/>
  <p:tag name="KSO_WM_SLIDE_LAYOUT_CNT" val="1_1_1"/>
  <p:tag name="KSO_WM_TEMPLATE_MASTER_THUMB_INDEX" val="12"/>
  <p:tag name="KSO_WM_TEMPLATE_THUMBS_INDEX" val="1、4、7、8、9、10、13、16、19、22、23、24、25"/>
</p:tagLst>
</file>

<file path=ppt/tags/tag178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9_1*a*1"/>
  <p:tag name="KSO_WM_TEMPLATE_CATEGORY" val="custom"/>
  <p:tag name="KSO_WM_TEMPLATE_INDEX" val="20203229"/>
  <p:tag name="KSO_WM_UNIT_LAYERLEVEL" val="1"/>
  <p:tag name="KSO_WM_TAG_VERSION" val="1.0"/>
  <p:tag name="KSO_WM_BEAUTIFY_FLAG" val="#wm#"/>
  <p:tag name="KSO_WM_UNIT_ISCONTENTSTITLE" val="0"/>
  <p:tag name="KSO_WM_UNIT_PRESET_TEXT" val="商务工作总结"/>
  <p:tag name="KSO_WM_UNIT_NOCLEAR" val="0"/>
  <p:tag name="KSO_WM_UNIT_VALUE" val="9"/>
  <p:tag name="KSO_WM_UNIT_TYPE" val="a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181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82.xml><?xml version="1.0" encoding="utf-8"?>
<p:tagLst xmlns:p="http://schemas.openxmlformats.org/presentationml/2006/main">
  <p:tag name="AS_UNIQUEID" val="40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184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85.xml><?xml version="1.0" encoding="utf-8"?>
<p:tagLst xmlns:p="http://schemas.openxmlformats.org/presentationml/2006/main">
  <p:tag name="AS_UNIQUEID" val="40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187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189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ABLE_BEAUTIFY" val="smartTable{948996c1-ec1b-4a5b-b22e-470881a64292}"/>
  <p:tag name="TABLE_ENDDRAG_ORIGIN_RECT" val="917*459"/>
  <p:tag name="TABLE_ENDDRAG_RECT" val="24*67*917*459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192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194.xml><?xml version="1.0" encoding="utf-8"?>
<p:tagLst xmlns:p="http://schemas.openxmlformats.org/presentationml/2006/main">
  <p:tag name="KSO_WM_UNIT_PLACING_PICTURE_USER_VIEWPORT" val="{&quot;height&quot;:3523,&quot;width&quot;:5284}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F6F6F6"/>
      </a:dk2>
      <a:lt2>
        <a:srgbClr val="FFFFFF"/>
      </a:lt2>
      <a:accent1>
        <a:srgbClr val="FFC300"/>
      </a:accent1>
      <a:accent2>
        <a:srgbClr val="CCCA33"/>
      </a:accent2>
      <a:accent3>
        <a:srgbClr val="99D166"/>
      </a:accent3>
      <a:accent4>
        <a:srgbClr val="66D899"/>
      </a:accent4>
      <a:accent5>
        <a:srgbClr val="33DFCC"/>
      </a:accent5>
      <a:accent6>
        <a:srgbClr val="00E6F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4512</Words>
  <Application>WPS 演示</Application>
  <PresentationFormat>自定义</PresentationFormat>
  <Paragraphs>209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Segoe UI</vt:lpstr>
      <vt:lpstr>Wingdings</vt:lpstr>
      <vt:lpstr>Cooper Black</vt:lpstr>
      <vt:lpstr>Comic Sans MS</vt:lpstr>
      <vt:lpstr>Arial Black</vt:lpstr>
      <vt:lpstr>华文隶书</vt:lpstr>
      <vt:lpstr>Times New Roman</vt:lpstr>
      <vt:lpstr>华文新魏</vt:lpstr>
      <vt:lpstr>Calibri</vt:lpstr>
      <vt:lpstr>Arial Unicode MS</vt:lpstr>
      <vt:lpstr>HelveticaNeue</vt:lpstr>
      <vt:lpstr>NumberOnly</vt:lpstr>
      <vt:lpstr>1_Office 主题​​</vt:lpstr>
      <vt:lpstr>PowerPoint 演示文稿</vt:lpstr>
      <vt:lpstr>PowerPoint 演示文稿</vt:lpstr>
      <vt:lpstr>Chinatown</vt:lpstr>
      <vt:lpstr>Chinatown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南山有谷堆</cp:lastModifiedBy>
  <cp:revision>196</cp:revision>
  <dcterms:created xsi:type="dcterms:W3CDTF">2019-06-19T02:08:00Z</dcterms:created>
  <dcterms:modified xsi:type="dcterms:W3CDTF">2021-05-17T07:29:11Z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CA1DAC5AB76744D99FA6C39C8E2D2F03</vt:lpwstr>
  </property>
</Properties>
</file>