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113.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Override3.xml" ContentType="application/vnd.openxmlformats-officedocument.themeOverr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heme/themeOverride4.xml" ContentType="application/vnd.openxmlformats-officedocument.themeOverr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heme/themeOverride5.xml" ContentType="application/vnd.openxmlformats-officedocument.themeOverr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3.xml" ContentType="application/vnd.openxmlformats-officedocument.presentationml.notesSlide+xml"/>
  <Override PartName="/ppt/tags/tag182.xml" ContentType="application/vnd.openxmlformats-officedocument.presentationml.tags+xml"/>
  <Override PartName="/ppt/theme/themeOverride6.xml" ContentType="application/vnd.openxmlformats-officedocument.themeOverride+xml"/>
  <Override PartName="/ppt/tags/tag18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66"/>
  </p:notesMasterIdLst>
  <p:handoutMasterIdLst>
    <p:handoutMasterId r:id="rId67"/>
  </p:handoutMasterIdLst>
  <p:sldIdLst>
    <p:sldId id="945" r:id="rId3"/>
    <p:sldId id="883" r:id="rId4"/>
    <p:sldId id="409" r:id="rId5"/>
    <p:sldId id="538" r:id="rId6"/>
    <p:sldId id="338" r:id="rId7"/>
    <p:sldId id="540" r:id="rId8"/>
    <p:sldId id="541" r:id="rId9"/>
    <p:sldId id="539" r:id="rId10"/>
    <p:sldId id="596" r:id="rId11"/>
    <p:sldId id="543" r:id="rId12"/>
    <p:sldId id="794" r:id="rId13"/>
    <p:sldId id="542" r:id="rId14"/>
    <p:sldId id="652" r:id="rId15"/>
    <p:sldId id="651" r:id="rId16"/>
    <p:sldId id="729" r:id="rId17"/>
    <p:sldId id="707" r:id="rId18"/>
    <p:sldId id="709" r:id="rId19"/>
    <p:sldId id="710" r:id="rId20"/>
    <p:sldId id="711" r:id="rId21"/>
    <p:sldId id="712" r:id="rId22"/>
    <p:sldId id="713" r:id="rId23"/>
    <p:sldId id="841" r:id="rId24"/>
    <p:sldId id="842" r:id="rId25"/>
    <p:sldId id="843" r:id="rId26"/>
    <p:sldId id="844" r:id="rId27"/>
    <p:sldId id="845" r:id="rId28"/>
    <p:sldId id="795" r:id="rId29"/>
    <p:sldId id="650" r:id="rId30"/>
    <p:sldId id="708" r:id="rId31"/>
    <p:sldId id="714" r:id="rId32"/>
    <p:sldId id="715" r:id="rId33"/>
    <p:sldId id="716" r:id="rId34"/>
    <p:sldId id="653" r:id="rId35"/>
    <p:sldId id="722" r:id="rId36"/>
    <p:sldId id="719" r:id="rId37"/>
    <p:sldId id="721" r:id="rId38"/>
    <p:sldId id="727" r:id="rId39"/>
    <p:sldId id="724" r:id="rId40"/>
    <p:sldId id="725" r:id="rId41"/>
    <p:sldId id="726" r:id="rId42"/>
    <p:sldId id="728" r:id="rId43"/>
    <p:sldId id="833" r:id="rId44"/>
    <p:sldId id="834" r:id="rId45"/>
    <p:sldId id="835" r:id="rId46"/>
    <p:sldId id="796" r:id="rId47"/>
    <p:sldId id="720" r:id="rId48"/>
    <p:sldId id="798" r:id="rId49"/>
    <p:sldId id="730" r:id="rId50"/>
    <p:sldId id="797" r:id="rId51"/>
    <p:sldId id="723" r:id="rId52"/>
    <p:sldId id="829" r:id="rId53"/>
    <p:sldId id="830" r:id="rId54"/>
    <p:sldId id="731" r:id="rId55"/>
    <p:sldId id="800" r:id="rId56"/>
    <p:sldId id="847" r:id="rId57"/>
    <p:sldId id="848" r:id="rId58"/>
    <p:sldId id="849" r:id="rId59"/>
    <p:sldId id="836" r:id="rId60"/>
    <p:sldId id="838" r:id="rId61"/>
    <p:sldId id="837" r:id="rId62"/>
    <p:sldId id="839" r:id="rId63"/>
    <p:sldId id="840" r:id="rId64"/>
    <p:sldId id="799" r:id="rId65"/>
  </p:sldIdLst>
  <p:sldSz cx="12192000" cy="6858000"/>
  <p:notesSz cx="6858000" cy="9144000"/>
  <p:embeddedFontLst>
    <p:embeddedFont>
      <p:font typeface="汉仪行楷简" panose="02010600030101010101" charset="-122"/>
      <p:regular r:id="rId68"/>
    </p:embeddedFont>
    <p:embeddedFont>
      <p:font typeface="Arial Narrow" panose="020B0606020202030204" pitchFamily="34" charset="0"/>
      <p:regular r:id="rId69"/>
      <p:bold r:id="rId70"/>
      <p:italic r:id="rId71"/>
      <p:boldItalic r:id="rId72"/>
    </p:embeddedFont>
    <p:embeddedFont>
      <p:font typeface="Calibri" panose="020F0502020204030204" pitchFamily="34" charset="0"/>
      <p:regular r:id="rId73"/>
      <p:bold r:id="rId74"/>
      <p:italic r:id="rId75"/>
      <p:boldItalic r:id="rId76"/>
    </p:embeddedFont>
    <p:embeddedFont>
      <p:font typeface="Calibri Light" panose="020F0302020204030204" pitchFamily="34" charset="0"/>
      <p:regular r:id="rId77"/>
      <p:italic r:id="rId78"/>
    </p:embeddedFont>
    <p:embeddedFont>
      <p:font typeface="Impact" panose="020B0806030902050204" pitchFamily="34" charset="0"/>
      <p:regular r:id="rId79"/>
    </p:embeddedFont>
    <p:embeddedFont>
      <p:font typeface="华文琥珀" panose="02010800040101010101" pitchFamily="2" charset="-122"/>
      <p:regular r:id="rId80"/>
    </p:embeddedFont>
    <p:embeddedFont>
      <p:font typeface="华文新魏" panose="02010800040101010101" pitchFamily="2" charset="-122"/>
      <p:regular r:id="rId81"/>
    </p:embeddedFont>
    <p:embeddedFont>
      <p:font typeface="华文行楷" panose="02010800040101010101" pitchFamily="2" charset="-122"/>
      <p:regular r:id="rId82"/>
    </p:embeddedFont>
    <p:embeddedFont>
      <p:font typeface="微软雅黑" panose="020B0503020204020204" pitchFamily="34" charset="-122"/>
      <p:regular r:id="rId83"/>
      <p:bold r:id="rId8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0">
          <p15:clr>
            <a:srgbClr val="A4A3A4"/>
          </p15:clr>
        </p15:guide>
        <p15:guide id="2" pos="387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97905" initials="9"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E5831"/>
    <a:srgbClr val="FFFFFF"/>
    <a:srgbClr val="944E1D"/>
    <a:srgbClr val="548F9D"/>
    <a:srgbClr val="52311C"/>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3" d="100"/>
          <a:sy n="83" d="100"/>
        </p:scale>
        <p:origin x="72" y="225"/>
      </p:cViewPr>
      <p:guideLst>
        <p:guide orient="horz" pos="2140"/>
        <p:guide pos="387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1.fntdata"/><Relationship Id="rId84" Type="http://schemas.openxmlformats.org/officeDocument/2006/relationships/font" Target="fonts/font17.fntdata"/><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9.fntdata"/><Relationship Id="rId7" Type="http://schemas.openxmlformats.org/officeDocument/2006/relationships/slide" Target="slides/slide5.xml"/><Relationship Id="rId71"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notesMaster" Target="notesMasters/notesMaster1.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font" Target="fonts/font15.fntdata"/><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2021/5/20</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2021/5/20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2.xml"/><Relationship Id="rId5" Type="http://schemas.openxmlformats.org/officeDocument/2006/relationships/tags" Target="../tags/tag67.xml"/><Relationship Id="rId4" Type="http://schemas.openxmlformats.org/officeDocument/2006/relationships/tags" Target="../tags/tag6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4" Type="http://schemas.openxmlformats.org/officeDocument/2006/relationships/tags" Target="../tags/tag7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9"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Master" Target="../slideMasters/slideMaster2.xml"/><Relationship Id="rId4" Type="http://schemas.openxmlformats.org/officeDocument/2006/relationships/tags" Target="../tags/tag9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2.xml"/><Relationship Id="rId5" Type="http://schemas.openxmlformats.org/officeDocument/2006/relationships/tags" Target="../tags/tag104.xml"/><Relationship Id="rId4" Type="http://schemas.openxmlformats.org/officeDocument/2006/relationships/tags" Target="../tags/tag10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slideMaster" Target="../slideMasters/slideMaster2.xml"/><Relationship Id="rId4" Type="http://schemas.openxmlformats.org/officeDocument/2006/relationships/tags" Target="../tags/tag108.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Master" Target="../slideMasters/slideMaster2.xml"/><Relationship Id="rId4" Type="http://schemas.openxmlformats.org/officeDocument/2006/relationships/tags" Target="../tags/tag11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2021/5/20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2021/5/20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t>2021/5/20</a:t>
            </a:fld>
            <a:endParaRPr lang="zh-CN" altLang="en-US">
              <a:solidFill>
                <a:srgbClr val="000000">
                  <a:tint val="75000"/>
                </a:srgb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t>‹#›</a:t>
            </a:fld>
            <a:endParaRPr lang="zh-CN" altLang="en-US" dirty="0">
              <a:solidFill>
                <a:srgbClr val="000000">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descr="图片包含 游戏机, 自然, 夜空, 星星&#10;&#10;描述已自动生成"/>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14"/>
          <a:stretch>
            <a:fillRect/>
          </a:stretch>
        </p:blipFill>
        <p:spPr>
          <a:xfrm>
            <a:off x="0" y="0"/>
            <a:ext cx="12192000" cy="6858000"/>
          </a:xfrm>
          <a:prstGeom prst="rect">
            <a:avLst/>
          </a:prstGeom>
        </p:spPr>
      </p:pic>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gradFill flip="none" rotWithShape="1">
              <a:gsLst>
                <a:gs pos="0">
                  <a:srgbClr val="000000">
                    <a:alpha val="63000"/>
                  </a:srgbClr>
                </a:gs>
                <a:gs pos="100000">
                  <a:srgbClr val="000000">
                    <a:alpha val="2700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8"/>
            <p:cNvSpPr/>
            <p:nvPr/>
          </p:nvSpPr>
          <p:spPr>
            <a:xfrm>
              <a:off x="198120" y="182880"/>
              <a:ext cx="11795760" cy="649224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矩形 9"/>
            <p:cNvSpPr/>
            <p:nvPr/>
          </p:nvSpPr>
          <p:spPr>
            <a:xfrm>
              <a:off x="198120" y="375597"/>
              <a:ext cx="165735" cy="5156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sym typeface="Arial" panose="020B0604020202020204" pitchFamily="34" charset="0"/>
              </a:endParaRPr>
            </a:p>
          </p:txBody>
        </p:sp>
        <p:grpSp>
          <p:nvGrpSpPr>
            <p:cNvPr id="11" name="组合 10"/>
            <p:cNvGrpSpPr/>
            <p:nvPr/>
          </p:nvGrpSpPr>
          <p:grpSpPr>
            <a:xfrm>
              <a:off x="11297904" y="450689"/>
              <a:ext cx="444951" cy="400996"/>
              <a:chOff x="4983359" y="4786254"/>
              <a:chExt cx="1390988" cy="1253578"/>
            </a:xfrm>
            <a:solidFill>
              <a:schemeClr val="accent1"/>
            </a:solidFill>
          </p:grpSpPr>
          <p:grpSp>
            <p:nvGrpSpPr>
              <p:cNvPr id="12" name="组合 11"/>
              <p:cNvGrpSpPr/>
              <p:nvPr/>
            </p:nvGrpSpPr>
            <p:grpSpPr>
              <a:xfrm>
                <a:off x="5202514" y="4786254"/>
                <a:ext cx="952670" cy="965712"/>
                <a:chOff x="-4127142" y="2731292"/>
                <a:chExt cx="952670" cy="965712"/>
              </a:xfrm>
              <a:grpFill/>
            </p:grpSpPr>
            <p:sp>
              <p:nvSpPr>
                <p:cNvPr id="14" name="任意多边形: 形状 13"/>
                <p:cNvSpPr/>
                <p:nvPr/>
              </p:nvSpPr>
              <p:spPr>
                <a:xfrm>
                  <a:off x="-4127142" y="2851499"/>
                  <a:ext cx="729188" cy="436652"/>
                </a:xfrm>
                <a:custGeom>
                  <a:avLst/>
                  <a:gdLst>
                    <a:gd name="connsiteX0" fmla="*/ 130716 w 729188"/>
                    <a:gd name="connsiteY0" fmla="*/ 0 h 436652"/>
                    <a:gd name="connsiteX1" fmla="*/ 145599 w 729188"/>
                    <a:gd name="connsiteY1" fmla="*/ 420439 h 436652"/>
                    <a:gd name="connsiteX2" fmla="*/ 504089 w 729188"/>
                    <a:gd name="connsiteY2" fmla="*/ 337282 h 436652"/>
                    <a:gd name="connsiteX3" fmla="*/ 727331 w 729188"/>
                    <a:gd name="connsiteY3" fmla="*/ 428997 h 436652"/>
                    <a:gd name="connsiteX4" fmla="*/ 665381 w 729188"/>
                    <a:gd name="connsiteY4" fmla="*/ 288913 h 436652"/>
                    <a:gd name="connsiteX5" fmla="*/ 380189 w 729188"/>
                    <a:gd name="connsiteY5" fmla="*/ 291331 h 436652"/>
                    <a:gd name="connsiteX6" fmla="*/ 130716 w 729188"/>
                    <a:gd name="connsiteY6" fmla="*/ 0 h 43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9188" h="436652">
                      <a:moveTo>
                        <a:pt x="130716" y="0"/>
                      </a:moveTo>
                      <a:cubicBezTo>
                        <a:pt x="130716" y="0"/>
                        <a:pt x="-173079" y="291517"/>
                        <a:pt x="145599" y="420439"/>
                      </a:cubicBezTo>
                      <a:cubicBezTo>
                        <a:pt x="145599" y="420439"/>
                        <a:pt x="281963" y="491133"/>
                        <a:pt x="504089" y="337282"/>
                      </a:cubicBezTo>
                      <a:cubicBezTo>
                        <a:pt x="504089" y="337282"/>
                        <a:pt x="671520" y="220638"/>
                        <a:pt x="727331" y="428997"/>
                      </a:cubicBezTo>
                      <a:cubicBezTo>
                        <a:pt x="727331" y="428997"/>
                        <a:pt x="745935" y="353281"/>
                        <a:pt x="665381" y="288913"/>
                      </a:cubicBezTo>
                      <a:cubicBezTo>
                        <a:pt x="584828" y="224544"/>
                        <a:pt x="380189" y="291331"/>
                        <a:pt x="380189" y="291331"/>
                      </a:cubicBezTo>
                      <a:cubicBezTo>
                        <a:pt x="380189" y="291331"/>
                        <a:pt x="84765" y="372070"/>
                        <a:pt x="130716" y="0"/>
                      </a:cubicBezTo>
                      <a:close/>
                    </a:path>
                  </a:pathLst>
                </a:custGeom>
                <a:solidFill>
                  <a:schemeClr val="accent2"/>
                </a:solidFill>
                <a:ln w="1860" cap="flat">
                  <a:noFill/>
                  <a:prstDash val="solid"/>
                  <a:miter/>
                </a:ln>
              </p:spPr>
              <p:txBody>
                <a:bodyPr rtlCol="0" anchor="ctr"/>
                <a:lstStyle/>
                <a:p>
                  <a:endParaRPr lang="zh-CN" altLang="en-US">
                    <a:solidFill>
                      <a:srgbClr val="000000"/>
                    </a:solidFill>
                  </a:endParaRPr>
                </a:p>
              </p:txBody>
            </p:sp>
            <p:sp>
              <p:nvSpPr>
                <p:cNvPr id="15" name="任意多边形: 形状 14"/>
                <p:cNvSpPr/>
                <p:nvPr/>
              </p:nvSpPr>
              <p:spPr>
                <a:xfrm>
                  <a:off x="-3911226" y="2732436"/>
                  <a:ext cx="579077" cy="765534"/>
                </a:xfrm>
                <a:custGeom>
                  <a:avLst/>
                  <a:gdLst>
                    <a:gd name="connsiteX0" fmla="*/ 159994 w 579077"/>
                    <a:gd name="connsiteY0" fmla="*/ 0 h 765534"/>
                    <a:gd name="connsiteX1" fmla="*/ 4 w 579077"/>
                    <a:gd name="connsiteY1" fmla="*/ 167432 h 765534"/>
                    <a:gd name="connsiteX2" fmla="*/ 182318 w 579077"/>
                    <a:gd name="connsiteY2" fmla="*/ 337654 h 765534"/>
                    <a:gd name="connsiteX3" fmla="*/ 469743 w 579077"/>
                    <a:gd name="connsiteY3" fmla="*/ 373001 h 765534"/>
                    <a:gd name="connsiteX4" fmla="*/ 494858 w 579077"/>
                    <a:gd name="connsiteY4" fmla="*/ 765535 h 765534"/>
                    <a:gd name="connsiteX5" fmla="*/ 534855 w 579077"/>
                    <a:gd name="connsiteY5" fmla="*/ 362769 h 765534"/>
                    <a:gd name="connsiteX6" fmla="*/ 338588 w 579077"/>
                    <a:gd name="connsiteY6" fmla="*/ 251147 h 765534"/>
                    <a:gd name="connsiteX7" fmla="*/ 159994 w 579077"/>
                    <a:gd name="connsiteY7" fmla="*/ 0 h 7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077" h="765534">
                      <a:moveTo>
                        <a:pt x="159994" y="0"/>
                      </a:moveTo>
                      <a:cubicBezTo>
                        <a:pt x="159994" y="0"/>
                        <a:pt x="-926" y="33486"/>
                        <a:pt x="4" y="167432"/>
                      </a:cubicBezTo>
                      <a:cubicBezTo>
                        <a:pt x="934" y="301377"/>
                        <a:pt x="130601" y="330398"/>
                        <a:pt x="182318" y="337654"/>
                      </a:cubicBezTo>
                      <a:cubicBezTo>
                        <a:pt x="238873" y="345467"/>
                        <a:pt x="411514" y="315144"/>
                        <a:pt x="469743" y="373001"/>
                      </a:cubicBezTo>
                      <a:cubicBezTo>
                        <a:pt x="529832" y="432904"/>
                        <a:pt x="586015" y="518108"/>
                        <a:pt x="494858" y="765535"/>
                      </a:cubicBezTo>
                      <a:cubicBezTo>
                        <a:pt x="494858" y="765535"/>
                        <a:pt x="653918" y="585081"/>
                        <a:pt x="534855" y="362769"/>
                      </a:cubicBezTo>
                      <a:cubicBezTo>
                        <a:pt x="534855" y="362769"/>
                        <a:pt x="481835" y="266030"/>
                        <a:pt x="338588" y="251147"/>
                      </a:cubicBezTo>
                      <a:cubicBezTo>
                        <a:pt x="195341" y="236265"/>
                        <a:pt x="84650" y="144177"/>
                        <a:pt x="159994" y="0"/>
                      </a:cubicBezTo>
                      <a:close/>
                    </a:path>
                  </a:pathLst>
                </a:custGeom>
                <a:solidFill>
                  <a:schemeClr val="accent1">
                    <a:lumMod val="60000"/>
                    <a:lumOff val="40000"/>
                  </a:schemeClr>
                </a:solidFill>
                <a:ln w="1860" cap="flat">
                  <a:noFill/>
                  <a:prstDash val="solid"/>
                  <a:miter/>
                </a:ln>
              </p:spPr>
              <p:txBody>
                <a:bodyPr rtlCol="0" anchor="ctr"/>
                <a:lstStyle/>
                <a:p>
                  <a:endParaRPr lang="zh-CN" altLang="en-US">
                    <a:solidFill>
                      <a:srgbClr val="000000"/>
                    </a:solidFill>
                  </a:endParaRPr>
                </a:p>
              </p:txBody>
            </p:sp>
            <p:sp>
              <p:nvSpPr>
                <p:cNvPr id="16" name="任意多边形: 形状 15"/>
                <p:cNvSpPr/>
                <p:nvPr/>
              </p:nvSpPr>
              <p:spPr>
                <a:xfrm>
                  <a:off x="-4060980" y="2731292"/>
                  <a:ext cx="886508" cy="965712"/>
                </a:xfrm>
                <a:custGeom>
                  <a:avLst/>
                  <a:gdLst>
                    <a:gd name="connsiteX0" fmla="*/ 364629 w 886508"/>
                    <a:gd name="connsiteY0" fmla="*/ 40212 h 965712"/>
                    <a:gd name="connsiteX1" fmla="*/ 498574 w 886508"/>
                    <a:gd name="connsiteY1" fmla="*/ 179738 h 965712"/>
                    <a:gd name="connsiteX2" fmla="*/ 775767 w 886508"/>
                    <a:gd name="connsiteY2" fmla="*/ 585295 h 965712"/>
                    <a:gd name="connsiteX3" fmla="*/ 318120 w 886508"/>
                    <a:gd name="connsiteY3" fmla="*/ 914577 h 965712"/>
                    <a:gd name="connsiteX4" fmla="*/ 0 w 886508"/>
                    <a:gd name="connsiteY4" fmla="*/ 766679 h 965712"/>
                    <a:gd name="connsiteX5" fmla="*/ 188454 w 886508"/>
                    <a:gd name="connsiteY5" fmla="*/ 925181 h 965712"/>
                    <a:gd name="connsiteX6" fmla="*/ 885527 w 886508"/>
                    <a:gd name="connsiteY6" fmla="*/ 490417 h 965712"/>
                    <a:gd name="connsiteX7" fmla="*/ 728886 w 886508"/>
                    <a:gd name="connsiteY7" fmla="*/ 131369 h 965712"/>
                    <a:gd name="connsiteX8" fmla="*/ 439415 w 886508"/>
                    <a:gd name="connsiteY8" fmla="*/ 1144 h 965712"/>
                    <a:gd name="connsiteX9" fmla="*/ 364629 w 886508"/>
                    <a:gd name="connsiteY9" fmla="*/ 40212 h 9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6508" h="965712">
                      <a:moveTo>
                        <a:pt x="364629" y="40212"/>
                      </a:moveTo>
                      <a:cubicBezTo>
                        <a:pt x="364629" y="40212"/>
                        <a:pt x="301377" y="162437"/>
                        <a:pt x="498574" y="179738"/>
                      </a:cubicBezTo>
                      <a:cubicBezTo>
                        <a:pt x="695772" y="197039"/>
                        <a:pt x="799951" y="410422"/>
                        <a:pt x="775767" y="585295"/>
                      </a:cubicBezTo>
                      <a:cubicBezTo>
                        <a:pt x="751582" y="760168"/>
                        <a:pt x="604614" y="929460"/>
                        <a:pt x="318120" y="914577"/>
                      </a:cubicBezTo>
                      <a:cubicBezTo>
                        <a:pt x="318120" y="914577"/>
                        <a:pt x="121481" y="903415"/>
                        <a:pt x="0" y="766679"/>
                      </a:cubicBezTo>
                      <a:cubicBezTo>
                        <a:pt x="0" y="766679"/>
                        <a:pt x="27347" y="837000"/>
                        <a:pt x="188454" y="925181"/>
                      </a:cubicBezTo>
                      <a:cubicBezTo>
                        <a:pt x="349746" y="1013176"/>
                        <a:pt x="835298" y="994572"/>
                        <a:pt x="885527" y="490417"/>
                      </a:cubicBezTo>
                      <a:cubicBezTo>
                        <a:pt x="885527" y="490417"/>
                        <a:pt x="908782" y="283918"/>
                        <a:pt x="728886" y="131369"/>
                      </a:cubicBezTo>
                      <a:cubicBezTo>
                        <a:pt x="548990" y="-21180"/>
                        <a:pt x="439415" y="1144"/>
                        <a:pt x="439415" y="1144"/>
                      </a:cubicBezTo>
                      <a:cubicBezTo>
                        <a:pt x="439415" y="1144"/>
                        <a:pt x="395697" y="-158"/>
                        <a:pt x="364629" y="40212"/>
                      </a:cubicBezTo>
                      <a:close/>
                    </a:path>
                  </a:pathLst>
                </a:custGeom>
                <a:grpFill/>
                <a:ln w="1860" cap="flat">
                  <a:noFill/>
                  <a:prstDash val="solid"/>
                  <a:miter/>
                </a:ln>
              </p:spPr>
              <p:txBody>
                <a:bodyPr rtlCol="0" anchor="ctr"/>
                <a:lstStyle/>
                <a:p>
                  <a:endParaRPr lang="zh-CN" altLang="en-US">
                    <a:solidFill>
                      <a:srgbClr val="000000"/>
                    </a:solidFill>
                  </a:endParaRPr>
                </a:p>
              </p:txBody>
            </p:sp>
          </p:grpSp>
          <p:sp>
            <p:nvSpPr>
              <p:cNvPr id="13" name="文本框 12"/>
              <p:cNvSpPr txBox="1"/>
              <p:nvPr/>
            </p:nvSpPr>
            <p:spPr>
              <a:xfrm>
                <a:off x="4983359" y="5871026"/>
                <a:ext cx="1390988" cy="168806"/>
              </a:xfrm>
              <a:custGeom>
                <a:avLst/>
                <a:gdLst/>
                <a:ahLst/>
                <a:cxnLst/>
                <a:rect l="l" t="t" r="r" b="b"/>
                <a:pathLst>
                  <a:path w="1390987" h="168807">
                    <a:moveTo>
                      <a:pt x="1148621" y="14576"/>
                    </a:moveTo>
                    <a:cubicBezTo>
                      <a:pt x="1144896" y="14576"/>
                      <a:pt x="1142256" y="14972"/>
                      <a:pt x="1140699" y="15766"/>
                    </a:cubicBezTo>
                    <a:cubicBezTo>
                      <a:pt x="1139142" y="16559"/>
                      <a:pt x="1137892" y="17585"/>
                      <a:pt x="1136948" y="18843"/>
                    </a:cubicBezTo>
                    <a:cubicBezTo>
                      <a:pt x="1136005" y="20101"/>
                      <a:pt x="1135533" y="22240"/>
                      <a:pt x="1135533" y="25258"/>
                    </a:cubicBezTo>
                    <a:lnTo>
                      <a:pt x="1135533" y="77530"/>
                    </a:lnTo>
                    <a:lnTo>
                      <a:pt x="1168430" y="77530"/>
                    </a:lnTo>
                    <a:cubicBezTo>
                      <a:pt x="1174853" y="77530"/>
                      <a:pt x="1180380" y="76506"/>
                      <a:pt x="1185012" y="74458"/>
                    </a:cubicBezTo>
                    <a:cubicBezTo>
                      <a:pt x="1189644" y="72411"/>
                      <a:pt x="1193411" y="68661"/>
                      <a:pt x="1196315" y="63208"/>
                    </a:cubicBezTo>
                    <a:cubicBezTo>
                      <a:pt x="1199219" y="57756"/>
                      <a:pt x="1200562" y="52109"/>
                      <a:pt x="1200343" y="46267"/>
                    </a:cubicBezTo>
                    <a:cubicBezTo>
                      <a:pt x="1200071" y="40333"/>
                      <a:pt x="1198379" y="34852"/>
                      <a:pt x="1195268" y="29826"/>
                    </a:cubicBezTo>
                    <a:cubicBezTo>
                      <a:pt x="1192156" y="24799"/>
                      <a:pt x="1188064" y="21001"/>
                      <a:pt x="1182992" y="18431"/>
                    </a:cubicBezTo>
                    <a:cubicBezTo>
                      <a:pt x="1177920" y="15861"/>
                      <a:pt x="1172227" y="14576"/>
                      <a:pt x="1165913" y="14576"/>
                    </a:cubicBezTo>
                    <a:close/>
                    <a:moveTo>
                      <a:pt x="549464" y="12845"/>
                    </a:moveTo>
                    <a:cubicBezTo>
                      <a:pt x="541432" y="12983"/>
                      <a:pt x="533951" y="15494"/>
                      <a:pt x="527021" y="20379"/>
                    </a:cubicBezTo>
                    <a:cubicBezTo>
                      <a:pt x="520090" y="25264"/>
                      <a:pt x="514699" y="31859"/>
                      <a:pt x="510848" y="40164"/>
                    </a:cubicBezTo>
                    <a:cubicBezTo>
                      <a:pt x="506996" y="48468"/>
                      <a:pt x="504605" y="56525"/>
                      <a:pt x="503673" y="64334"/>
                    </a:cubicBezTo>
                    <a:cubicBezTo>
                      <a:pt x="502742" y="72143"/>
                      <a:pt x="502381" y="79365"/>
                      <a:pt x="502590" y="86001"/>
                    </a:cubicBezTo>
                    <a:cubicBezTo>
                      <a:pt x="502809" y="95520"/>
                      <a:pt x="503904" y="104366"/>
                      <a:pt x="505875" y="112540"/>
                    </a:cubicBezTo>
                    <a:cubicBezTo>
                      <a:pt x="507847" y="120713"/>
                      <a:pt x="511216" y="128401"/>
                      <a:pt x="515983" y="135604"/>
                    </a:cubicBezTo>
                    <a:cubicBezTo>
                      <a:pt x="520750" y="142807"/>
                      <a:pt x="525716" y="148147"/>
                      <a:pt x="530879" y="151624"/>
                    </a:cubicBezTo>
                    <a:cubicBezTo>
                      <a:pt x="536043" y="155100"/>
                      <a:pt x="542290" y="156942"/>
                      <a:pt x="549620" y="157149"/>
                    </a:cubicBezTo>
                    <a:cubicBezTo>
                      <a:pt x="556521" y="157491"/>
                      <a:pt x="563308" y="155950"/>
                      <a:pt x="569980" y="152528"/>
                    </a:cubicBezTo>
                    <a:cubicBezTo>
                      <a:pt x="576652" y="149105"/>
                      <a:pt x="582405" y="143583"/>
                      <a:pt x="587239" y="135961"/>
                    </a:cubicBezTo>
                    <a:cubicBezTo>
                      <a:pt x="592074" y="128339"/>
                      <a:pt x="595309" y="120636"/>
                      <a:pt x="596945" y="112854"/>
                    </a:cubicBezTo>
                    <a:cubicBezTo>
                      <a:pt x="598581" y="105072"/>
                      <a:pt x="599326" y="96223"/>
                      <a:pt x="599179" y="86306"/>
                    </a:cubicBezTo>
                    <a:cubicBezTo>
                      <a:pt x="598964" y="76790"/>
                      <a:pt x="597997" y="68005"/>
                      <a:pt x="596279" y="59949"/>
                    </a:cubicBezTo>
                    <a:cubicBezTo>
                      <a:pt x="594560" y="51894"/>
                      <a:pt x="591574" y="44139"/>
                      <a:pt x="587319" y="36683"/>
                    </a:cubicBezTo>
                    <a:cubicBezTo>
                      <a:pt x="583065" y="29228"/>
                      <a:pt x="577591" y="23373"/>
                      <a:pt x="570898" y="19118"/>
                    </a:cubicBezTo>
                    <a:cubicBezTo>
                      <a:pt x="564205" y="14863"/>
                      <a:pt x="557060" y="12772"/>
                      <a:pt x="549464" y="12845"/>
                    </a:cubicBezTo>
                    <a:close/>
                    <a:moveTo>
                      <a:pt x="216089" y="12845"/>
                    </a:moveTo>
                    <a:cubicBezTo>
                      <a:pt x="208057" y="12983"/>
                      <a:pt x="200576" y="15494"/>
                      <a:pt x="193646" y="20379"/>
                    </a:cubicBezTo>
                    <a:cubicBezTo>
                      <a:pt x="186715" y="25264"/>
                      <a:pt x="181324" y="31859"/>
                      <a:pt x="177473" y="40164"/>
                    </a:cubicBezTo>
                    <a:cubicBezTo>
                      <a:pt x="173621" y="48468"/>
                      <a:pt x="171230" y="56525"/>
                      <a:pt x="170298" y="64334"/>
                    </a:cubicBezTo>
                    <a:cubicBezTo>
                      <a:pt x="169367" y="72143"/>
                      <a:pt x="169006" y="79365"/>
                      <a:pt x="169215" y="86001"/>
                    </a:cubicBezTo>
                    <a:cubicBezTo>
                      <a:pt x="169434" y="95520"/>
                      <a:pt x="170529" y="104366"/>
                      <a:pt x="172500" y="112540"/>
                    </a:cubicBezTo>
                    <a:cubicBezTo>
                      <a:pt x="174472" y="120713"/>
                      <a:pt x="177841" y="128401"/>
                      <a:pt x="182608" y="135604"/>
                    </a:cubicBezTo>
                    <a:cubicBezTo>
                      <a:pt x="187375" y="142807"/>
                      <a:pt x="192341" y="148147"/>
                      <a:pt x="197504" y="151624"/>
                    </a:cubicBezTo>
                    <a:cubicBezTo>
                      <a:pt x="202668" y="155100"/>
                      <a:pt x="208915" y="156942"/>
                      <a:pt x="216244" y="157149"/>
                    </a:cubicBezTo>
                    <a:cubicBezTo>
                      <a:pt x="223146" y="157491"/>
                      <a:pt x="229933" y="155950"/>
                      <a:pt x="236605" y="152528"/>
                    </a:cubicBezTo>
                    <a:cubicBezTo>
                      <a:pt x="243277" y="149105"/>
                      <a:pt x="249030" y="143583"/>
                      <a:pt x="253864" y="135961"/>
                    </a:cubicBezTo>
                    <a:cubicBezTo>
                      <a:pt x="258699" y="128339"/>
                      <a:pt x="261934" y="120636"/>
                      <a:pt x="263570" y="112854"/>
                    </a:cubicBezTo>
                    <a:cubicBezTo>
                      <a:pt x="265206" y="105072"/>
                      <a:pt x="265951" y="96223"/>
                      <a:pt x="265804" y="86306"/>
                    </a:cubicBezTo>
                    <a:cubicBezTo>
                      <a:pt x="265589" y="76790"/>
                      <a:pt x="264622" y="68005"/>
                      <a:pt x="262904" y="59949"/>
                    </a:cubicBezTo>
                    <a:cubicBezTo>
                      <a:pt x="261185" y="51894"/>
                      <a:pt x="258199" y="44139"/>
                      <a:pt x="253944" y="36683"/>
                    </a:cubicBezTo>
                    <a:cubicBezTo>
                      <a:pt x="249690" y="29228"/>
                      <a:pt x="244216" y="23373"/>
                      <a:pt x="237523" y="19118"/>
                    </a:cubicBezTo>
                    <a:cubicBezTo>
                      <a:pt x="230830" y="14863"/>
                      <a:pt x="223685" y="12772"/>
                      <a:pt x="216089" y="12845"/>
                    </a:cubicBezTo>
                    <a:close/>
                    <a:moveTo>
                      <a:pt x="759580" y="6427"/>
                    </a:moveTo>
                    <a:lnTo>
                      <a:pt x="814538" y="6427"/>
                    </a:lnTo>
                    <a:cubicBezTo>
                      <a:pt x="818033" y="6427"/>
                      <a:pt x="819881" y="8381"/>
                      <a:pt x="820082" y="12287"/>
                    </a:cubicBezTo>
                    <a:cubicBezTo>
                      <a:pt x="820283" y="16194"/>
                      <a:pt x="818435" y="18147"/>
                      <a:pt x="814538" y="18147"/>
                    </a:cubicBezTo>
                    <a:lnTo>
                      <a:pt x="806330" y="18147"/>
                    </a:lnTo>
                    <a:cubicBezTo>
                      <a:pt x="804079" y="18147"/>
                      <a:pt x="802511" y="18526"/>
                      <a:pt x="801626" y="19284"/>
                    </a:cubicBezTo>
                    <a:cubicBezTo>
                      <a:pt x="800741" y="20041"/>
                      <a:pt x="800158" y="20957"/>
                      <a:pt x="799877" y="22031"/>
                    </a:cubicBezTo>
                    <a:cubicBezTo>
                      <a:pt x="799595" y="23104"/>
                      <a:pt x="799500" y="26045"/>
                      <a:pt x="799591" y="30851"/>
                    </a:cubicBezTo>
                    <a:lnTo>
                      <a:pt x="799591" y="79204"/>
                    </a:lnTo>
                    <a:lnTo>
                      <a:pt x="872479" y="79204"/>
                    </a:lnTo>
                    <a:lnTo>
                      <a:pt x="872479" y="27091"/>
                    </a:lnTo>
                    <a:cubicBezTo>
                      <a:pt x="872479" y="24652"/>
                      <a:pt x="872338" y="22878"/>
                      <a:pt x="872055" y="21770"/>
                    </a:cubicBezTo>
                    <a:cubicBezTo>
                      <a:pt x="871772" y="20662"/>
                      <a:pt x="871291" y="19781"/>
                      <a:pt x="870614" y="19128"/>
                    </a:cubicBezTo>
                    <a:cubicBezTo>
                      <a:pt x="869937" y="18474"/>
                      <a:pt x="868202" y="18147"/>
                      <a:pt x="865409" y="18147"/>
                    </a:cubicBezTo>
                    <a:lnTo>
                      <a:pt x="858187" y="18147"/>
                    </a:lnTo>
                    <a:cubicBezTo>
                      <a:pt x="853875" y="18147"/>
                      <a:pt x="851696" y="16194"/>
                      <a:pt x="851648" y="12287"/>
                    </a:cubicBezTo>
                    <a:cubicBezTo>
                      <a:pt x="851600" y="8381"/>
                      <a:pt x="853780" y="6427"/>
                      <a:pt x="858187" y="6427"/>
                    </a:cubicBezTo>
                    <a:lnTo>
                      <a:pt x="910626" y="6427"/>
                    </a:lnTo>
                    <a:cubicBezTo>
                      <a:pt x="914466" y="6427"/>
                      <a:pt x="916510" y="8381"/>
                      <a:pt x="916758" y="12287"/>
                    </a:cubicBezTo>
                    <a:cubicBezTo>
                      <a:pt x="917006" y="16194"/>
                      <a:pt x="914962" y="18147"/>
                      <a:pt x="910626" y="18147"/>
                    </a:cubicBezTo>
                    <a:lnTo>
                      <a:pt x="904279" y="18147"/>
                    </a:lnTo>
                    <a:cubicBezTo>
                      <a:pt x="901096" y="18147"/>
                      <a:pt x="898984" y="18453"/>
                      <a:pt x="897944" y="19064"/>
                    </a:cubicBezTo>
                    <a:cubicBezTo>
                      <a:pt x="896904" y="19675"/>
                      <a:pt x="896120" y="20561"/>
                      <a:pt x="895594" y="21721"/>
                    </a:cubicBezTo>
                    <a:cubicBezTo>
                      <a:pt x="895067" y="22881"/>
                      <a:pt x="894804" y="24691"/>
                      <a:pt x="894804" y="27149"/>
                    </a:cubicBezTo>
                    <a:lnTo>
                      <a:pt x="894804" y="143848"/>
                    </a:lnTo>
                    <a:cubicBezTo>
                      <a:pt x="894804" y="148303"/>
                      <a:pt x="895257" y="151179"/>
                      <a:pt x="896163" y="152477"/>
                    </a:cubicBezTo>
                    <a:cubicBezTo>
                      <a:pt x="897069" y="153775"/>
                      <a:pt x="898354" y="154780"/>
                      <a:pt x="900018" y="155491"/>
                    </a:cubicBezTo>
                    <a:cubicBezTo>
                      <a:pt x="901682" y="156202"/>
                      <a:pt x="904197" y="156558"/>
                      <a:pt x="907562" y="156558"/>
                    </a:cubicBezTo>
                    <a:lnTo>
                      <a:pt x="911501" y="156558"/>
                    </a:lnTo>
                    <a:cubicBezTo>
                      <a:pt x="915560" y="156558"/>
                      <a:pt x="917714" y="158511"/>
                      <a:pt x="917961" y="162418"/>
                    </a:cubicBezTo>
                    <a:cubicBezTo>
                      <a:pt x="918209" y="166324"/>
                      <a:pt x="916056" y="168278"/>
                      <a:pt x="911501" y="168278"/>
                    </a:cubicBezTo>
                    <a:lnTo>
                      <a:pt x="859390" y="168278"/>
                    </a:lnTo>
                    <a:cubicBezTo>
                      <a:pt x="855057" y="168278"/>
                      <a:pt x="853008" y="166324"/>
                      <a:pt x="853243" y="162418"/>
                    </a:cubicBezTo>
                    <a:cubicBezTo>
                      <a:pt x="853478" y="158511"/>
                      <a:pt x="855528" y="156558"/>
                      <a:pt x="859390" y="156558"/>
                    </a:cubicBezTo>
                    <a:lnTo>
                      <a:pt x="866614" y="156558"/>
                    </a:lnTo>
                    <a:cubicBezTo>
                      <a:pt x="868501" y="156558"/>
                      <a:pt x="869796" y="156279"/>
                      <a:pt x="870498" y="155721"/>
                    </a:cubicBezTo>
                    <a:cubicBezTo>
                      <a:pt x="871200" y="155164"/>
                      <a:pt x="871706" y="154355"/>
                      <a:pt x="872015" y="153295"/>
                    </a:cubicBezTo>
                    <a:cubicBezTo>
                      <a:pt x="872325" y="152235"/>
                      <a:pt x="872479" y="149253"/>
                      <a:pt x="872479" y="144349"/>
                    </a:cubicBezTo>
                    <a:lnTo>
                      <a:pt x="872479" y="89473"/>
                    </a:lnTo>
                    <a:lnTo>
                      <a:pt x="799591" y="89473"/>
                    </a:lnTo>
                    <a:lnTo>
                      <a:pt x="799591" y="142247"/>
                    </a:lnTo>
                    <a:lnTo>
                      <a:pt x="799453" y="152829"/>
                    </a:lnTo>
                    <a:cubicBezTo>
                      <a:pt x="799690" y="153657"/>
                      <a:pt x="800430" y="154485"/>
                      <a:pt x="801673" y="155314"/>
                    </a:cubicBezTo>
                    <a:cubicBezTo>
                      <a:pt x="802916" y="156143"/>
                      <a:pt x="805672" y="156558"/>
                      <a:pt x="809942" y="156558"/>
                    </a:cubicBezTo>
                    <a:lnTo>
                      <a:pt x="815305" y="156558"/>
                    </a:lnTo>
                    <a:cubicBezTo>
                      <a:pt x="819494" y="156558"/>
                      <a:pt x="821589" y="158511"/>
                      <a:pt x="821589" y="162418"/>
                    </a:cubicBezTo>
                    <a:cubicBezTo>
                      <a:pt x="821589" y="166324"/>
                      <a:pt x="819494" y="168278"/>
                      <a:pt x="815305" y="168278"/>
                    </a:cubicBezTo>
                    <a:lnTo>
                      <a:pt x="762206" y="168278"/>
                    </a:lnTo>
                    <a:cubicBezTo>
                      <a:pt x="758467" y="168278"/>
                      <a:pt x="756504" y="166324"/>
                      <a:pt x="756316" y="162418"/>
                    </a:cubicBezTo>
                    <a:cubicBezTo>
                      <a:pt x="756128" y="158511"/>
                      <a:pt x="758201" y="156558"/>
                      <a:pt x="762534" y="156558"/>
                    </a:cubicBezTo>
                    <a:lnTo>
                      <a:pt x="768007" y="156558"/>
                    </a:lnTo>
                    <a:cubicBezTo>
                      <a:pt x="770220" y="156558"/>
                      <a:pt x="772045" y="156114"/>
                      <a:pt x="773482" y="155228"/>
                    </a:cubicBezTo>
                    <a:cubicBezTo>
                      <a:pt x="774919" y="154341"/>
                      <a:pt x="775909" y="153301"/>
                      <a:pt x="776452" y="152107"/>
                    </a:cubicBezTo>
                    <a:cubicBezTo>
                      <a:pt x="776995" y="150913"/>
                      <a:pt x="777267" y="148567"/>
                      <a:pt x="777267" y="145069"/>
                    </a:cubicBezTo>
                    <a:lnTo>
                      <a:pt x="777267" y="30072"/>
                    </a:lnTo>
                    <a:cubicBezTo>
                      <a:pt x="777267" y="27407"/>
                      <a:pt x="776996" y="25296"/>
                      <a:pt x="776455" y="23740"/>
                    </a:cubicBezTo>
                    <a:cubicBezTo>
                      <a:pt x="775913" y="22183"/>
                      <a:pt x="774832" y="20862"/>
                      <a:pt x="773209" y="19776"/>
                    </a:cubicBezTo>
                    <a:cubicBezTo>
                      <a:pt x="771586" y="18690"/>
                      <a:pt x="769050" y="18147"/>
                      <a:pt x="765599" y="18147"/>
                    </a:cubicBezTo>
                    <a:lnTo>
                      <a:pt x="759580" y="18147"/>
                    </a:lnTo>
                    <a:cubicBezTo>
                      <a:pt x="755602" y="18147"/>
                      <a:pt x="753543" y="16194"/>
                      <a:pt x="753401" y="12287"/>
                    </a:cubicBezTo>
                    <a:cubicBezTo>
                      <a:pt x="753260" y="8381"/>
                      <a:pt x="755320" y="6427"/>
                      <a:pt x="759580" y="6427"/>
                    </a:cubicBezTo>
                    <a:close/>
                    <a:moveTo>
                      <a:pt x="1265711" y="4530"/>
                    </a:moveTo>
                    <a:lnTo>
                      <a:pt x="1384446" y="4530"/>
                    </a:lnTo>
                    <a:lnTo>
                      <a:pt x="1388011" y="44909"/>
                    </a:lnTo>
                    <a:cubicBezTo>
                      <a:pt x="1388188" y="48343"/>
                      <a:pt x="1386969" y="50408"/>
                      <a:pt x="1384354" y="51103"/>
                    </a:cubicBezTo>
                    <a:cubicBezTo>
                      <a:pt x="1381739" y="51799"/>
                      <a:pt x="1379735" y="50962"/>
                      <a:pt x="1378342" y="48594"/>
                    </a:cubicBezTo>
                    <a:lnTo>
                      <a:pt x="1374727" y="41537"/>
                    </a:lnTo>
                    <a:cubicBezTo>
                      <a:pt x="1373233" y="39093"/>
                      <a:pt x="1370943" y="35886"/>
                      <a:pt x="1367858" y="31915"/>
                    </a:cubicBezTo>
                    <a:cubicBezTo>
                      <a:pt x="1364774" y="27944"/>
                      <a:pt x="1361548" y="24871"/>
                      <a:pt x="1358182" y="22694"/>
                    </a:cubicBezTo>
                    <a:cubicBezTo>
                      <a:pt x="1354815" y="20518"/>
                      <a:pt x="1350960" y="18899"/>
                      <a:pt x="1346616" y="17840"/>
                    </a:cubicBezTo>
                    <a:cubicBezTo>
                      <a:pt x="1342272" y="16780"/>
                      <a:pt x="1337466" y="16250"/>
                      <a:pt x="1332197" y="16250"/>
                    </a:cubicBezTo>
                    <a:lnTo>
                      <a:pt x="1314905" y="16250"/>
                    </a:lnTo>
                    <a:cubicBezTo>
                      <a:pt x="1310443" y="16250"/>
                      <a:pt x="1307857" y="16537"/>
                      <a:pt x="1307145" y="17111"/>
                    </a:cubicBezTo>
                    <a:cubicBezTo>
                      <a:pt x="1306434" y="17684"/>
                      <a:pt x="1305959" y="18559"/>
                      <a:pt x="1305722" y="19734"/>
                    </a:cubicBezTo>
                    <a:lnTo>
                      <a:pt x="1305867" y="28941"/>
                    </a:lnTo>
                    <a:lnTo>
                      <a:pt x="1305867" y="78311"/>
                    </a:lnTo>
                    <a:lnTo>
                      <a:pt x="1328990" y="78311"/>
                    </a:lnTo>
                    <a:cubicBezTo>
                      <a:pt x="1332298" y="78311"/>
                      <a:pt x="1334776" y="77781"/>
                      <a:pt x="1336426" y="76721"/>
                    </a:cubicBezTo>
                    <a:cubicBezTo>
                      <a:pt x="1338075" y="75660"/>
                      <a:pt x="1339348" y="74076"/>
                      <a:pt x="1340243" y="71969"/>
                    </a:cubicBezTo>
                    <a:cubicBezTo>
                      <a:pt x="1341138" y="69861"/>
                      <a:pt x="1341586" y="66993"/>
                      <a:pt x="1341586" y="63363"/>
                    </a:cubicBezTo>
                    <a:lnTo>
                      <a:pt x="1341586" y="54825"/>
                    </a:lnTo>
                    <a:cubicBezTo>
                      <a:pt x="1341586" y="51384"/>
                      <a:pt x="1343502" y="49586"/>
                      <a:pt x="1347334" y="49432"/>
                    </a:cubicBezTo>
                    <a:cubicBezTo>
                      <a:pt x="1351166" y="49278"/>
                      <a:pt x="1353083" y="51076"/>
                      <a:pt x="1353083" y="54825"/>
                    </a:cubicBezTo>
                    <a:lnTo>
                      <a:pt x="1353083" y="112403"/>
                    </a:lnTo>
                    <a:cubicBezTo>
                      <a:pt x="1353083" y="116226"/>
                      <a:pt x="1351166" y="118066"/>
                      <a:pt x="1347334" y="117923"/>
                    </a:cubicBezTo>
                    <a:cubicBezTo>
                      <a:pt x="1343502" y="117780"/>
                      <a:pt x="1341586" y="115940"/>
                      <a:pt x="1341586" y="112403"/>
                    </a:cubicBezTo>
                    <a:lnTo>
                      <a:pt x="1341586" y="102662"/>
                    </a:lnTo>
                    <a:cubicBezTo>
                      <a:pt x="1341586" y="99006"/>
                      <a:pt x="1341134" y="96228"/>
                      <a:pt x="1340231" y="94327"/>
                    </a:cubicBezTo>
                    <a:cubicBezTo>
                      <a:pt x="1339328" y="92426"/>
                      <a:pt x="1338111" y="91049"/>
                      <a:pt x="1336579" y="90195"/>
                    </a:cubicBezTo>
                    <a:cubicBezTo>
                      <a:pt x="1335047" y="89342"/>
                      <a:pt x="1332804" y="88915"/>
                      <a:pt x="1329850" y="88915"/>
                    </a:cubicBezTo>
                    <a:lnTo>
                      <a:pt x="1305867" y="88915"/>
                    </a:lnTo>
                    <a:lnTo>
                      <a:pt x="1305867" y="145388"/>
                    </a:lnTo>
                    <a:cubicBezTo>
                      <a:pt x="1305867" y="150544"/>
                      <a:pt x="1306028" y="153388"/>
                      <a:pt x="1306349" y="153921"/>
                    </a:cubicBezTo>
                    <a:cubicBezTo>
                      <a:pt x="1306671" y="154454"/>
                      <a:pt x="1307399" y="154990"/>
                      <a:pt x="1308534" y="155528"/>
                    </a:cubicBezTo>
                    <a:cubicBezTo>
                      <a:pt x="1309668" y="156065"/>
                      <a:pt x="1311792" y="156334"/>
                      <a:pt x="1314905" y="156334"/>
                    </a:cubicBezTo>
                    <a:lnTo>
                      <a:pt x="1339967" y="156334"/>
                    </a:lnTo>
                    <a:cubicBezTo>
                      <a:pt x="1344056" y="156334"/>
                      <a:pt x="1348111" y="155716"/>
                      <a:pt x="1352130" y="154479"/>
                    </a:cubicBezTo>
                    <a:cubicBezTo>
                      <a:pt x="1356148" y="153243"/>
                      <a:pt x="1360126" y="151054"/>
                      <a:pt x="1364062" y="147911"/>
                    </a:cubicBezTo>
                    <a:cubicBezTo>
                      <a:pt x="1367999" y="144769"/>
                      <a:pt x="1370902" y="141715"/>
                      <a:pt x="1372773" y="138748"/>
                    </a:cubicBezTo>
                    <a:cubicBezTo>
                      <a:pt x="1374644" y="135781"/>
                      <a:pt x="1376836" y="131867"/>
                      <a:pt x="1379350" y="127004"/>
                    </a:cubicBezTo>
                    <a:lnTo>
                      <a:pt x="1381283" y="122604"/>
                    </a:lnTo>
                    <a:cubicBezTo>
                      <a:pt x="1382841" y="119555"/>
                      <a:pt x="1384907" y="118340"/>
                      <a:pt x="1387480" y="118959"/>
                    </a:cubicBezTo>
                    <a:cubicBezTo>
                      <a:pt x="1390054" y="119577"/>
                      <a:pt x="1391211" y="121565"/>
                      <a:pt x="1390952" y="124923"/>
                    </a:cubicBezTo>
                    <a:lnTo>
                      <a:pt x="1385366" y="168054"/>
                    </a:lnTo>
                    <a:lnTo>
                      <a:pt x="1266367" y="168054"/>
                    </a:lnTo>
                    <a:cubicBezTo>
                      <a:pt x="1262608" y="168054"/>
                      <a:pt x="1260658" y="166101"/>
                      <a:pt x="1260516" y="162194"/>
                    </a:cubicBezTo>
                    <a:cubicBezTo>
                      <a:pt x="1260374" y="158288"/>
                      <a:pt x="1262324" y="156334"/>
                      <a:pt x="1266367" y="156334"/>
                    </a:cubicBezTo>
                    <a:lnTo>
                      <a:pt x="1271838" y="156334"/>
                    </a:lnTo>
                    <a:cubicBezTo>
                      <a:pt x="1273961" y="156334"/>
                      <a:pt x="1275721" y="156029"/>
                      <a:pt x="1277118" y="155420"/>
                    </a:cubicBezTo>
                    <a:cubicBezTo>
                      <a:pt x="1278515" y="154810"/>
                      <a:pt x="1279602" y="153951"/>
                      <a:pt x="1280380" y="152843"/>
                    </a:cubicBezTo>
                    <a:cubicBezTo>
                      <a:pt x="1281157" y="151735"/>
                      <a:pt x="1281579" y="149128"/>
                      <a:pt x="1281645" y="145024"/>
                    </a:cubicBezTo>
                    <a:lnTo>
                      <a:pt x="1281645" y="27839"/>
                    </a:lnTo>
                    <a:cubicBezTo>
                      <a:pt x="1281645" y="23115"/>
                      <a:pt x="1280755" y="20010"/>
                      <a:pt x="1278974" y="18524"/>
                    </a:cubicBezTo>
                    <a:cubicBezTo>
                      <a:pt x="1277193" y="17038"/>
                      <a:pt x="1274756" y="16264"/>
                      <a:pt x="1271660" y="16203"/>
                    </a:cubicBezTo>
                    <a:lnTo>
                      <a:pt x="1265504" y="16093"/>
                    </a:lnTo>
                    <a:cubicBezTo>
                      <a:pt x="1261746" y="16093"/>
                      <a:pt x="1259867" y="14166"/>
                      <a:pt x="1259867" y="10311"/>
                    </a:cubicBezTo>
                    <a:cubicBezTo>
                      <a:pt x="1259867" y="6457"/>
                      <a:pt x="1261815" y="4530"/>
                      <a:pt x="1265711" y="4530"/>
                    </a:cubicBezTo>
                    <a:close/>
                    <a:moveTo>
                      <a:pt x="951386" y="4530"/>
                    </a:moveTo>
                    <a:lnTo>
                      <a:pt x="1070121" y="4530"/>
                    </a:lnTo>
                    <a:lnTo>
                      <a:pt x="1073686" y="44909"/>
                    </a:lnTo>
                    <a:cubicBezTo>
                      <a:pt x="1073863" y="48343"/>
                      <a:pt x="1072644" y="50408"/>
                      <a:pt x="1070029" y="51103"/>
                    </a:cubicBezTo>
                    <a:cubicBezTo>
                      <a:pt x="1067414" y="51799"/>
                      <a:pt x="1065410" y="50962"/>
                      <a:pt x="1064017" y="48594"/>
                    </a:cubicBezTo>
                    <a:lnTo>
                      <a:pt x="1060402" y="41537"/>
                    </a:lnTo>
                    <a:cubicBezTo>
                      <a:pt x="1058908" y="39093"/>
                      <a:pt x="1056618" y="35886"/>
                      <a:pt x="1053533" y="31915"/>
                    </a:cubicBezTo>
                    <a:cubicBezTo>
                      <a:pt x="1050449" y="27944"/>
                      <a:pt x="1047223" y="24871"/>
                      <a:pt x="1043856" y="22694"/>
                    </a:cubicBezTo>
                    <a:cubicBezTo>
                      <a:pt x="1040490" y="20518"/>
                      <a:pt x="1036634" y="18899"/>
                      <a:pt x="1032290" y="17840"/>
                    </a:cubicBezTo>
                    <a:cubicBezTo>
                      <a:pt x="1027947" y="16780"/>
                      <a:pt x="1023140" y="16250"/>
                      <a:pt x="1017872" y="16250"/>
                    </a:cubicBezTo>
                    <a:lnTo>
                      <a:pt x="1000580" y="16250"/>
                    </a:lnTo>
                    <a:cubicBezTo>
                      <a:pt x="996118" y="16250"/>
                      <a:pt x="993532" y="16537"/>
                      <a:pt x="992820" y="17111"/>
                    </a:cubicBezTo>
                    <a:cubicBezTo>
                      <a:pt x="992109" y="17684"/>
                      <a:pt x="991634" y="18559"/>
                      <a:pt x="991397" y="19734"/>
                    </a:cubicBezTo>
                    <a:lnTo>
                      <a:pt x="991542" y="28941"/>
                    </a:lnTo>
                    <a:lnTo>
                      <a:pt x="991542" y="78311"/>
                    </a:lnTo>
                    <a:lnTo>
                      <a:pt x="1014665" y="78311"/>
                    </a:lnTo>
                    <a:cubicBezTo>
                      <a:pt x="1017973" y="78311"/>
                      <a:pt x="1020451" y="77781"/>
                      <a:pt x="1022101" y="76721"/>
                    </a:cubicBezTo>
                    <a:cubicBezTo>
                      <a:pt x="1023750" y="75660"/>
                      <a:pt x="1025022" y="74076"/>
                      <a:pt x="1025918" y="71969"/>
                    </a:cubicBezTo>
                    <a:cubicBezTo>
                      <a:pt x="1026813" y="69861"/>
                      <a:pt x="1027261" y="66993"/>
                      <a:pt x="1027261" y="63363"/>
                    </a:cubicBezTo>
                    <a:lnTo>
                      <a:pt x="1027261" y="54825"/>
                    </a:lnTo>
                    <a:cubicBezTo>
                      <a:pt x="1027261" y="51384"/>
                      <a:pt x="1029177" y="49586"/>
                      <a:pt x="1033009" y="49432"/>
                    </a:cubicBezTo>
                    <a:cubicBezTo>
                      <a:pt x="1036841" y="49278"/>
                      <a:pt x="1038758" y="51076"/>
                      <a:pt x="1038758" y="54825"/>
                    </a:cubicBezTo>
                    <a:lnTo>
                      <a:pt x="1038758" y="112403"/>
                    </a:lnTo>
                    <a:cubicBezTo>
                      <a:pt x="1038758" y="116226"/>
                      <a:pt x="1036841" y="118066"/>
                      <a:pt x="1033009" y="117923"/>
                    </a:cubicBezTo>
                    <a:cubicBezTo>
                      <a:pt x="1029177" y="117780"/>
                      <a:pt x="1027261" y="115940"/>
                      <a:pt x="1027261" y="112403"/>
                    </a:cubicBezTo>
                    <a:lnTo>
                      <a:pt x="1027261" y="102662"/>
                    </a:lnTo>
                    <a:cubicBezTo>
                      <a:pt x="1027261" y="99006"/>
                      <a:pt x="1026809" y="96228"/>
                      <a:pt x="1025906" y="94327"/>
                    </a:cubicBezTo>
                    <a:cubicBezTo>
                      <a:pt x="1025004" y="92426"/>
                      <a:pt x="1023786" y="91049"/>
                      <a:pt x="1022254" y="90195"/>
                    </a:cubicBezTo>
                    <a:cubicBezTo>
                      <a:pt x="1020722" y="89342"/>
                      <a:pt x="1018479" y="88915"/>
                      <a:pt x="1015525" y="88915"/>
                    </a:cubicBezTo>
                    <a:lnTo>
                      <a:pt x="991542" y="88915"/>
                    </a:lnTo>
                    <a:lnTo>
                      <a:pt x="991542" y="145388"/>
                    </a:lnTo>
                    <a:cubicBezTo>
                      <a:pt x="991542" y="150544"/>
                      <a:pt x="991703" y="153388"/>
                      <a:pt x="992024" y="153921"/>
                    </a:cubicBezTo>
                    <a:cubicBezTo>
                      <a:pt x="992346" y="154454"/>
                      <a:pt x="993074" y="154990"/>
                      <a:pt x="994208" y="155528"/>
                    </a:cubicBezTo>
                    <a:cubicBezTo>
                      <a:pt x="995343" y="156065"/>
                      <a:pt x="997467" y="156334"/>
                      <a:pt x="1000580" y="156334"/>
                    </a:cubicBezTo>
                    <a:lnTo>
                      <a:pt x="1025642" y="156334"/>
                    </a:lnTo>
                    <a:cubicBezTo>
                      <a:pt x="1029731" y="156334"/>
                      <a:pt x="1033786" y="155716"/>
                      <a:pt x="1037804" y="154479"/>
                    </a:cubicBezTo>
                    <a:cubicBezTo>
                      <a:pt x="1041823" y="153243"/>
                      <a:pt x="1045801" y="151054"/>
                      <a:pt x="1049737" y="147911"/>
                    </a:cubicBezTo>
                    <a:cubicBezTo>
                      <a:pt x="1053674" y="144769"/>
                      <a:pt x="1056577" y="141715"/>
                      <a:pt x="1058448" y="138748"/>
                    </a:cubicBezTo>
                    <a:cubicBezTo>
                      <a:pt x="1060319" y="135781"/>
                      <a:pt x="1062511" y="131867"/>
                      <a:pt x="1065025" y="127004"/>
                    </a:cubicBezTo>
                    <a:lnTo>
                      <a:pt x="1066958" y="122604"/>
                    </a:lnTo>
                    <a:cubicBezTo>
                      <a:pt x="1068516" y="119555"/>
                      <a:pt x="1070582" y="118340"/>
                      <a:pt x="1073155" y="118959"/>
                    </a:cubicBezTo>
                    <a:cubicBezTo>
                      <a:pt x="1075729" y="119577"/>
                      <a:pt x="1076886" y="121565"/>
                      <a:pt x="1076627" y="124923"/>
                    </a:cubicBezTo>
                    <a:lnTo>
                      <a:pt x="1071040" y="168054"/>
                    </a:lnTo>
                    <a:lnTo>
                      <a:pt x="952042" y="168054"/>
                    </a:lnTo>
                    <a:cubicBezTo>
                      <a:pt x="948283" y="168054"/>
                      <a:pt x="946332" y="166101"/>
                      <a:pt x="946191" y="162194"/>
                    </a:cubicBezTo>
                    <a:cubicBezTo>
                      <a:pt x="946049" y="158288"/>
                      <a:pt x="947999" y="156334"/>
                      <a:pt x="952042" y="156334"/>
                    </a:cubicBezTo>
                    <a:lnTo>
                      <a:pt x="957513" y="156334"/>
                    </a:lnTo>
                    <a:cubicBezTo>
                      <a:pt x="959636" y="156334"/>
                      <a:pt x="961396" y="156029"/>
                      <a:pt x="962793" y="155420"/>
                    </a:cubicBezTo>
                    <a:cubicBezTo>
                      <a:pt x="964190" y="154810"/>
                      <a:pt x="965278" y="153951"/>
                      <a:pt x="966055" y="152843"/>
                    </a:cubicBezTo>
                    <a:cubicBezTo>
                      <a:pt x="966832" y="151735"/>
                      <a:pt x="967254" y="149128"/>
                      <a:pt x="967320" y="145024"/>
                    </a:cubicBezTo>
                    <a:lnTo>
                      <a:pt x="967320" y="27839"/>
                    </a:lnTo>
                    <a:cubicBezTo>
                      <a:pt x="967320" y="23115"/>
                      <a:pt x="966430" y="20010"/>
                      <a:pt x="964649" y="18524"/>
                    </a:cubicBezTo>
                    <a:cubicBezTo>
                      <a:pt x="962868" y="17038"/>
                      <a:pt x="960430" y="16264"/>
                      <a:pt x="957335" y="16203"/>
                    </a:cubicBezTo>
                    <a:lnTo>
                      <a:pt x="951179" y="16093"/>
                    </a:lnTo>
                    <a:cubicBezTo>
                      <a:pt x="947421" y="16093"/>
                      <a:pt x="945542" y="14166"/>
                      <a:pt x="945542" y="10311"/>
                    </a:cubicBezTo>
                    <a:cubicBezTo>
                      <a:pt x="945542" y="6457"/>
                      <a:pt x="947490" y="4530"/>
                      <a:pt x="951386" y="4530"/>
                    </a:cubicBezTo>
                    <a:close/>
                    <a:moveTo>
                      <a:pt x="5844" y="4418"/>
                    </a:moveTo>
                    <a:lnTo>
                      <a:pt x="60838" y="4418"/>
                    </a:lnTo>
                    <a:cubicBezTo>
                      <a:pt x="64243" y="4418"/>
                      <a:pt x="66159" y="6371"/>
                      <a:pt x="66588" y="10278"/>
                    </a:cubicBezTo>
                    <a:cubicBezTo>
                      <a:pt x="67018" y="14185"/>
                      <a:pt x="65101" y="16138"/>
                      <a:pt x="60838" y="16138"/>
                    </a:cubicBezTo>
                    <a:lnTo>
                      <a:pt x="54382" y="16138"/>
                    </a:lnTo>
                    <a:cubicBezTo>
                      <a:pt x="51714" y="16138"/>
                      <a:pt x="49851" y="16468"/>
                      <a:pt x="48791" y="17126"/>
                    </a:cubicBezTo>
                    <a:cubicBezTo>
                      <a:pt x="47731" y="17785"/>
                      <a:pt x="47001" y="18645"/>
                      <a:pt x="46600" y="19707"/>
                    </a:cubicBezTo>
                    <a:cubicBezTo>
                      <a:pt x="46200" y="20770"/>
                      <a:pt x="46000" y="22286"/>
                      <a:pt x="46000" y="24255"/>
                    </a:cubicBezTo>
                    <a:lnTo>
                      <a:pt x="46000" y="145497"/>
                    </a:lnTo>
                    <a:cubicBezTo>
                      <a:pt x="46000" y="148832"/>
                      <a:pt x="46377" y="151118"/>
                      <a:pt x="47132" y="152353"/>
                    </a:cubicBezTo>
                    <a:cubicBezTo>
                      <a:pt x="47888" y="153587"/>
                      <a:pt x="49501" y="154578"/>
                      <a:pt x="51972" y="155325"/>
                    </a:cubicBezTo>
                    <a:cubicBezTo>
                      <a:pt x="54444" y="156072"/>
                      <a:pt x="58712" y="156446"/>
                      <a:pt x="64778" y="156446"/>
                    </a:cubicBezTo>
                    <a:lnTo>
                      <a:pt x="80100" y="156446"/>
                    </a:lnTo>
                    <a:cubicBezTo>
                      <a:pt x="85208" y="156446"/>
                      <a:pt x="90022" y="155928"/>
                      <a:pt x="94543" y="154893"/>
                    </a:cubicBezTo>
                    <a:cubicBezTo>
                      <a:pt x="99063" y="153857"/>
                      <a:pt x="102983" y="152053"/>
                      <a:pt x="106301" y="149480"/>
                    </a:cubicBezTo>
                    <a:cubicBezTo>
                      <a:pt x="109620" y="146907"/>
                      <a:pt x="112208" y="143921"/>
                      <a:pt x="114065" y="140522"/>
                    </a:cubicBezTo>
                    <a:cubicBezTo>
                      <a:pt x="115922" y="137124"/>
                      <a:pt x="117573" y="134362"/>
                      <a:pt x="119017" y="132238"/>
                    </a:cubicBezTo>
                    <a:lnTo>
                      <a:pt x="121968" y="121486"/>
                    </a:lnTo>
                    <a:cubicBezTo>
                      <a:pt x="122888" y="118965"/>
                      <a:pt x="124720" y="117650"/>
                      <a:pt x="127466" y="117541"/>
                    </a:cubicBezTo>
                    <a:cubicBezTo>
                      <a:pt x="130211" y="117431"/>
                      <a:pt x="131493" y="119126"/>
                      <a:pt x="131311" y="122625"/>
                    </a:cubicBezTo>
                    <a:lnTo>
                      <a:pt x="126407" y="168166"/>
                    </a:lnTo>
                    <a:lnTo>
                      <a:pt x="6719" y="168166"/>
                    </a:lnTo>
                    <a:cubicBezTo>
                      <a:pt x="3334" y="168166"/>
                      <a:pt x="1665" y="166213"/>
                      <a:pt x="1712" y="162306"/>
                    </a:cubicBezTo>
                    <a:cubicBezTo>
                      <a:pt x="1760" y="158399"/>
                      <a:pt x="3648" y="156446"/>
                      <a:pt x="7375" y="156446"/>
                    </a:cubicBezTo>
                    <a:lnTo>
                      <a:pt x="12191" y="156446"/>
                    </a:lnTo>
                    <a:cubicBezTo>
                      <a:pt x="14797" y="156446"/>
                      <a:pt x="16739" y="156093"/>
                      <a:pt x="18017" y="155387"/>
                    </a:cubicBezTo>
                    <a:cubicBezTo>
                      <a:pt x="19294" y="154681"/>
                      <a:pt x="20240" y="153730"/>
                      <a:pt x="20855" y="152531"/>
                    </a:cubicBezTo>
                    <a:cubicBezTo>
                      <a:pt x="21470" y="151333"/>
                      <a:pt x="21778" y="148988"/>
                      <a:pt x="21778" y="145497"/>
                    </a:cubicBezTo>
                    <a:lnTo>
                      <a:pt x="21778" y="24581"/>
                    </a:lnTo>
                    <a:cubicBezTo>
                      <a:pt x="21778" y="21529"/>
                      <a:pt x="21651" y="19741"/>
                      <a:pt x="21398" y="19216"/>
                    </a:cubicBezTo>
                    <a:cubicBezTo>
                      <a:pt x="21144" y="18691"/>
                      <a:pt x="20250" y="18047"/>
                      <a:pt x="18715" y="17283"/>
                    </a:cubicBezTo>
                    <a:cubicBezTo>
                      <a:pt x="17180" y="16520"/>
                      <a:pt x="15006" y="16138"/>
                      <a:pt x="12191" y="16138"/>
                    </a:cubicBezTo>
                    <a:lnTo>
                      <a:pt x="5844" y="16138"/>
                    </a:lnTo>
                    <a:cubicBezTo>
                      <a:pt x="1948" y="16138"/>
                      <a:pt x="0" y="14185"/>
                      <a:pt x="0" y="10278"/>
                    </a:cubicBezTo>
                    <a:cubicBezTo>
                      <a:pt x="0" y="6371"/>
                      <a:pt x="1948" y="4418"/>
                      <a:pt x="5844" y="4418"/>
                    </a:cubicBezTo>
                    <a:close/>
                    <a:moveTo>
                      <a:pt x="1095194" y="2855"/>
                    </a:moveTo>
                    <a:lnTo>
                      <a:pt x="1168978" y="2855"/>
                    </a:lnTo>
                    <a:cubicBezTo>
                      <a:pt x="1178530" y="2855"/>
                      <a:pt x="1187906" y="4280"/>
                      <a:pt x="1197104" y="7130"/>
                    </a:cubicBezTo>
                    <a:cubicBezTo>
                      <a:pt x="1206303" y="9980"/>
                      <a:pt x="1213308" y="14702"/>
                      <a:pt x="1218120" y="21296"/>
                    </a:cubicBezTo>
                    <a:cubicBezTo>
                      <a:pt x="1222933" y="27891"/>
                      <a:pt x="1225396" y="35743"/>
                      <a:pt x="1225511" y="44852"/>
                    </a:cubicBezTo>
                    <a:cubicBezTo>
                      <a:pt x="1225626" y="53961"/>
                      <a:pt x="1224124" y="61243"/>
                      <a:pt x="1221005" y="66697"/>
                    </a:cubicBezTo>
                    <a:cubicBezTo>
                      <a:pt x="1217192" y="73312"/>
                      <a:pt x="1211781" y="78207"/>
                      <a:pt x="1204775" y="81382"/>
                    </a:cubicBezTo>
                    <a:cubicBezTo>
                      <a:pt x="1197768" y="84558"/>
                      <a:pt x="1190951" y="86478"/>
                      <a:pt x="1184324" y="87141"/>
                    </a:cubicBezTo>
                    <a:lnTo>
                      <a:pt x="1178980" y="86988"/>
                    </a:lnTo>
                    <a:lnTo>
                      <a:pt x="1217371" y="145652"/>
                    </a:lnTo>
                    <a:cubicBezTo>
                      <a:pt x="1218761" y="147925"/>
                      <a:pt x="1220440" y="150028"/>
                      <a:pt x="1222406" y="151960"/>
                    </a:cubicBezTo>
                    <a:cubicBezTo>
                      <a:pt x="1224372" y="153893"/>
                      <a:pt x="1226189" y="155086"/>
                      <a:pt x="1227857" y="155541"/>
                    </a:cubicBezTo>
                    <a:cubicBezTo>
                      <a:pt x="1229525" y="155995"/>
                      <a:pt x="1231677" y="156223"/>
                      <a:pt x="1234313" y="156223"/>
                    </a:cubicBezTo>
                    <a:lnTo>
                      <a:pt x="1243943" y="156223"/>
                    </a:lnTo>
                    <a:cubicBezTo>
                      <a:pt x="1247899" y="156223"/>
                      <a:pt x="1249954" y="158194"/>
                      <a:pt x="1250107" y="162138"/>
                    </a:cubicBezTo>
                    <a:cubicBezTo>
                      <a:pt x="1250260" y="166081"/>
                      <a:pt x="1248184" y="168016"/>
                      <a:pt x="1243879" y="167943"/>
                    </a:cubicBezTo>
                    <a:lnTo>
                      <a:pt x="1206599" y="167943"/>
                    </a:lnTo>
                    <a:lnTo>
                      <a:pt x="1154833" y="87911"/>
                    </a:lnTo>
                    <a:lnTo>
                      <a:pt x="1135533" y="87911"/>
                    </a:lnTo>
                    <a:lnTo>
                      <a:pt x="1135533" y="146822"/>
                    </a:lnTo>
                    <a:cubicBezTo>
                      <a:pt x="1135533" y="150664"/>
                      <a:pt x="1135742" y="152978"/>
                      <a:pt x="1136160" y="153764"/>
                    </a:cubicBezTo>
                    <a:cubicBezTo>
                      <a:pt x="1136578" y="154550"/>
                      <a:pt x="1137156" y="155193"/>
                      <a:pt x="1137893" y="155694"/>
                    </a:cubicBezTo>
                    <a:cubicBezTo>
                      <a:pt x="1138630" y="156195"/>
                      <a:pt x="1140820" y="156446"/>
                      <a:pt x="1144463" y="156446"/>
                    </a:cubicBezTo>
                    <a:lnTo>
                      <a:pt x="1152013" y="156446"/>
                    </a:lnTo>
                    <a:cubicBezTo>
                      <a:pt x="1155864" y="156446"/>
                      <a:pt x="1157819" y="158399"/>
                      <a:pt x="1157877" y="162306"/>
                    </a:cubicBezTo>
                    <a:cubicBezTo>
                      <a:pt x="1157936" y="166213"/>
                      <a:pt x="1155872" y="168166"/>
                      <a:pt x="1151685" y="168166"/>
                    </a:cubicBezTo>
                    <a:lnTo>
                      <a:pt x="1097273" y="168166"/>
                    </a:lnTo>
                    <a:cubicBezTo>
                      <a:pt x="1093988" y="168166"/>
                      <a:pt x="1092139" y="166213"/>
                      <a:pt x="1091724" y="162306"/>
                    </a:cubicBezTo>
                    <a:cubicBezTo>
                      <a:pt x="1091308" y="158399"/>
                      <a:pt x="1093158" y="156446"/>
                      <a:pt x="1097273" y="156446"/>
                    </a:cubicBezTo>
                    <a:lnTo>
                      <a:pt x="1102089" y="156446"/>
                    </a:lnTo>
                    <a:cubicBezTo>
                      <a:pt x="1105872" y="156446"/>
                      <a:pt x="1108371" y="156162"/>
                      <a:pt x="1109586" y="155594"/>
                    </a:cubicBezTo>
                    <a:cubicBezTo>
                      <a:pt x="1110802" y="155026"/>
                      <a:pt x="1111709" y="154070"/>
                      <a:pt x="1112309" y="152725"/>
                    </a:cubicBezTo>
                    <a:cubicBezTo>
                      <a:pt x="1112909" y="151380"/>
                      <a:pt x="1113209" y="148615"/>
                      <a:pt x="1113209" y="144429"/>
                    </a:cubicBezTo>
                    <a:lnTo>
                      <a:pt x="1113209" y="25059"/>
                    </a:lnTo>
                    <a:cubicBezTo>
                      <a:pt x="1113209" y="22598"/>
                      <a:pt x="1112979" y="20723"/>
                      <a:pt x="1112519" y="19436"/>
                    </a:cubicBezTo>
                    <a:cubicBezTo>
                      <a:pt x="1112059" y="18149"/>
                      <a:pt x="1111328" y="17017"/>
                      <a:pt x="1110327" y="16041"/>
                    </a:cubicBezTo>
                    <a:cubicBezTo>
                      <a:pt x="1109325" y="15064"/>
                      <a:pt x="1106688" y="14576"/>
                      <a:pt x="1102416" y="14576"/>
                    </a:cubicBezTo>
                    <a:lnTo>
                      <a:pt x="1095194" y="14576"/>
                    </a:lnTo>
                    <a:cubicBezTo>
                      <a:pt x="1091919" y="14576"/>
                      <a:pt x="1089980" y="12622"/>
                      <a:pt x="1089378" y="8715"/>
                    </a:cubicBezTo>
                    <a:cubicBezTo>
                      <a:pt x="1088776" y="4809"/>
                      <a:pt x="1090714" y="2855"/>
                      <a:pt x="1095194" y="2855"/>
                    </a:cubicBezTo>
                    <a:close/>
                    <a:moveTo>
                      <a:pt x="549796" y="1411"/>
                    </a:moveTo>
                    <a:cubicBezTo>
                      <a:pt x="560221" y="1186"/>
                      <a:pt x="570032" y="2901"/>
                      <a:pt x="579231" y="6558"/>
                    </a:cubicBezTo>
                    <a:cubicBezTo>
                      <a:pt x="588430" y="10215"/>
                      <a:pt x="595926" y="15167"/>
                      <a:pt x="601720" y="21415"/>
                    </a:cubicBezTo>
                    <a:cubicBezTo>
                      <a:pt x="607513" y="27663"/>
                      <a:pt x="611842" y="33671"/>
                      <a:pt x="614708" y="39440"/>
                    </a:cubicBezTo>
                    <a:cubicBezTo>
                      <a:pt x="617573" y="45209"/>
                      <a:pt x="620034" y="51925"/>
                      <a:pt x="622090" y="59589"/>
                    </a:cubicBezTo>
                    <a:cubicBezTo>
                      <a:pt x="624147" y="67253"/>
                      <a:pt x="625100" y="76159"/>
                      <a:pt x="624951" y="86306"/>
                    </a:cubicBezTo>
                    <a:cubicBezTo>
                      <a:pt x="624653" y="98775"/>
                      <a:pt x="622485" y="110110"/>
                      <a:pt x="618450" y="120311"/>
                    </a:cubicBezTo>
                    <a:cubicBezTo>
                      <a:pt x="614414" y="130512"/>
                      <a:pt x="608960" y="139349"/>
                      <a:pt x="602089" y="146821"/>
                    </a:cubicBezTo>
                    <a:cubicBezTo>
                      <a:pt x="595218" y="154293"/>
                      <a:pt x="587228" y="159861"/>
                      <a:pt x="578120" y="163523"/>
                    </a:cubicBezTo>
                    <a:cubicBezTo>
                      <a:pt x="569012" y="167186"/>
                      <a:pt x="559582" y="168945"/>
                      <a:pt x="549830" y="168799"/>
                    </a:cubicBezTo>
                    <a:cubicBezTo>
                      <a:pt x="539995" y="168724"/>
                      <a:pt x="531112" y="166911"/>
                      <a:pt x="523182" y="163362"/>
                    </a:cubicBezTo>
                    <a:cubicBezTo>
                      <a:pt x="515252" y="159813"/>
                      <a:pt x="507366" y="153780"/>
                      <a:pt x="499526" y="145264"/>
                    </a:cubicBezTo>
                    <a:cubicBezTo>
                      <a:pt x="491686" y="136747"/>
                      <a:pt x="486199" y="127490"/>
                      <a:pt x="483064" y="117490"/>
                    </a:cubicBezTo>
                    <a:cubicBezTo>
                      <a:pt x="479930" y="107491"/>
                      <a:pt x="478288" y="97084"/>
                      <a:pt x="478138" y="86271"/>
                    </a:cubicBezTo>
                    <a:cubicBezTo>
                      <a:pt x="478065" y="76982"/>
                      <a:pt x="479126" y="67576"/>
                      <a:pt x="481320" y="58052"/>
                    </a:cubicBezTo>
                    <a:cubicBezTo>
                      <a:pt x="483514" y="48528"/>
                      <a:pt x="487925" y="39153"/>
                      <a:pt x="494553" y="29926"/>
                    </a:cubicBezTo>
                    <a:cubicBezTo>
                      <a:pt x="501181" y="20699"/>
                      <a:pt x="509217" y="13715"/>
                      <a:pt x="518660" y="8974"/>
                    </a:cubicBezTo>
                    <a:cubicBezTo>
                      <a:pt x="528104" y="4233"/>
                      <a:pt x="538482" y="1712"/>
                      <a:pt x="549796" y="1411"/>
                    </a:cubicBezTo>
                    <a:close/>
                    <a:moveTo>
                      <a:pt x="216421" y="1411"/>
                    </a:moveTo>
                    <a:cubicBezTo>
                      <a:pt x="226846" y="1186"/>
                      <a:pt x="236657" y="2901"/>
                      <a:pt x="245856" y="6558"/>
                    </a:cubicBezTo>
                    <a:cubicBezTo>
                      <a:pt x="255055" y="10215"/>
                      <a:pt x="262551" y="15167"/>
                      <a:pt x="268344" y="21415"/>
                    </a:cubicBezTo>
                    <a:cubicBezTo>
                      <a:pt x="274138" y="27663"/>
                      <a:pt x="278467" y="33671"/>
                      <a:pt x="281333" y="39440"/>
                    </a:cubicBezTo>
                    <a:cubicBezTo>
                      <a:pt x="284198" y="45209"/>
                      <a:pt x="286659" y="51925"/>
                      <a:pt x="288715" y="59589"/>
                    </a:cubicBezTo>
                    <a:cubicBezTo>
                      <a:pt x="290772" y="67253"/>
                      <a:pt x="291725" y="76159"/>
                      <a:pt x="291576" y="86306"/>
                    </a:cubicBezTo>
                    <a:cubicBezTo>
                      <a:pt x="291278" y="98775"/>
                      <a:pt x="289110" y="110110"/>
                      <a:pt x="285075" y="120311"/>
                    </a:cubicBezTo>
                    <a:cubicBezTo>
                      <a:pt x="281039" y="130512"/>
                      <a:pt x="275585" y="139349"/>
                      <a:pt x="268714" y="146821"/>
                    </a:cubicBezTo>
                    <a:cubicBezTo>
                      <a:pt x="261843" y="154293"/>
                      <a:pt x="253854" y="159861"/>
                      <a:pt x="244745" y="163523"/>
                    </a:cubicBezTo>
                    <a:cubicBezTo>
                      <a:pt x="235637" y="167186"/>
                      <a:pt x="226207" y="168945"/>
                      <a:pt x="216456" y="168799"/>
                    </a:cubicBezTo>
                    <a:cubicBezTo>
                      <a:pt x="206620" y="168724"/>
                      <a:pt x="197737" y="166911"/>
                      <a:pt x="189807" y="163362"/>
                    </a:cubicBezTo>
                    <a:cubicBezTo>
                      <a:pt x="181876" y="159813"/>
                      <a:pt x="173991" y="153780"/>
                      <a:pt x="166151" y="145264"/>
                    </a:cubicBezTo>
                    <a:cubicBezTo>
                      <a:pt x="158311" y="136747"/>
                      <a:pt x="152824" y="127490"/>
                      <a:pt x="149690" y="117490"/>
                    </a:cubicBezTo>
                    <a:cubicBezTo>
                      <a:pt x="146555" y="107491"/>
                      <a:pt x="144913" y="97084"/>
                      <a:pt x="144763" y="86271"/>
                    </a:cubicBezTo>
                    <a:cubicBezTo>
                      <a:pt x="144690" y="76982"/>
                      <a:pt x="145751" y="67576"/>
                      <a:pt x="147945" y="58052"/>
                    </a:cubicBezTo>
                    <a:cubicBezTo>
                      <a:pt x="150139" y="48528"/>
                      <a:pt x="154550" y="39153"/>
                      <a:pt x="161178" y="29926"/>
                    </a:cubicBezTo>
                    <a:cubicBezTo>
                      <a:pt x="167806" y="20699"/>
                      <a:pt x="175842" y="13715"/>
                      <a:pt x="185285" y="8974"/>
                    </a:cubicBezTo>
                    <a:cubicBezTo>
                      <a:pt x="194729" y="4233"/>
                      <a:pt x="205107" y="1712"/>
                      <a:pt x="216421" y="1411"/>
                    </a:cubicBezTo>
                    <a:close/>
                    <a:moveTo>
                      <a:pt x="426696" y="25"/>
                    </a:moveTo>
                    <a:cubicBezTo>
                      <a:pt x="429022" y="-209"/>
                      <a:pt x="430772" y="1212"/>
                      <a:pt x="431945" y="4287"/>
                    </a:cubicBezTo>
                    <a:lnTo>
                      <a:pt x="444050" y="39317"/>
                    </a:lnTo>
                    <a:cubicBezTo>
                      <a:pt x="445265" y="44052"/>
                      <a:pt x="444298" y="47088"/>
                      <a:pt x="441147" y="48425"/>
                    </a:cubicBezTo>
                    <a:cubicBezTo>
                      <a:pt x="437997" y="49763"/>
                      <a:pt x="435444" y="49059"/>
                      <a:pt x="433490" y="46313"/>
                    </a:cubicBezTo>
                    <a:lnTo>
                      <a:pt x="430290" y="41480"/>
                    </a:lnTo>
                    <a:cubicBezTo>
                      <a:pt x="428420" y="38764"/>
                      <a:pt x="426014" y="35753"/>
                      <a:pt x="423071" y="32447"/>
                    </a:cubicBezTo>
                    <a:cubicBezTo>
                      <a:pt x="420128" y="29141"/>
                      <a:pt x="416436" y="25977"/>
                      <a:pt x="411994" y="22955"/>
                    </a:cubicBezTo>
                    <a:cubicBezTo>
                      <a:pt x="407553" y="19932"/>
                      <a:pt x="402275" y="17464"/>
                      <a:pt x="396161" y="15549"/>
                    </a:cubicBezTo>
                    <a:cubicBezTo>
                      <a:pt x="390046" y="13634"/>
                      <a:pt x="383212" y="13467"/>
                      <a:pt x="375658" y="15048"/>
                    </a:cubicBezTo>
                    <a:cubicBezTo>
                      <a:pt x="370649" y="16077"/>
                      <a:pt x="365624" y="18139"/>
                      <a:pt x="360583" y="21233"/>
                    </a:cubicBezTo>
                    <a:cubicBezTo>
                      <a:pt x="355542" y="24327"/>
                      <a:pt x="350792" y="29069"/>
                      <a:pt x="346333" y="35459"/>
                    </a:cubicBezTo>
                    <a:cubicBezTo>
                      <a:pt x="341874" y="41849"/>
                      <a:pt x="338788" y="48931"/>
                      <a:pt x="337076" y="56704"/>
                    </a:cubicBezTo>
                    <a:cubicBezTo>
                      <a:pt x="335364" y="64477"/>
                      <a:pt x="334383" y="72270"/>
                      <a:pt x="334133" y="80083"/>
                    </a:cubicBezTo>
                    <a:cubicBezTo>
                      <a:pt x="333883" y="87897"/>
                      <a:pt x="334078" y="94576"/>
                      <a:pt x="334717" y="100123"/>
                    </a:cubicBezTo>
                    <a:cubicBezTo>
                      <a:pt x="335799" y="111370"/>
                      <a:pt x="338731" y="121548"/>
                      <a:pt x="343515" y="130659"/>
                    </a:cubicBezTo>
                    <a:cubicBezTo>
                      <a:pt x="348299" y="139769"/>
                      <a:pt x="354274" y="146272"/>
                      <a:pt x="361439" y="150168"/>
                    </a:cubicBezTo>
                    <a:cubicBezTo>
                      <a:pt x="368605" y="154064"/>
                      <a:pt x="376250" y="156151"/>
                      <a:pt x="384377" y="156428"/>
                    </a:cubicBezTo>
                    <a:cubicBezTo>
                      <a:pt x="392189" y="156775"/>
                      <a:pt x="398745" y="155446"/>
                      <a:pt x="404044" y="152442"/>
                    </a:cubicBezTo>
                    <a:cubicBezTo>
                      <a:pt x="409343" y="149437"/>
                      <a:pt x="412751" y="145879"/>
                      <a:pt x="414268" y="141767"/>
                    </a:cubicBezTo>
                    <a:cubicBezTo>
                      <a:pt x="415786" y="137655"/>
                      <a:pt x="416544" y="133972"/>
                      <a:pt x="416544" y="130719"/>
                    </a:cubicBezTo>
                    <a:lnTo>
                      <a:pt x="416544" y="112443"/>
                    </a:lnTo>
                    <a:cubicBezTo>
                      <a:pt x="416544" y="110016"/>
                      <a:pt x="416152" y="108076"/>
                      <a:pt x="415366" y="106622"/>
                    </a:cubicBezTo>
                    <a:cubicBezTo>
                      <a:pt x="414581" y="105168"/>
                      <a:pt x="413336" y="104067"/>
                      <a:pt x="411631" y="103319"/>
                    </a:cubicBezTo>
                    <a:cubicBezTo>
                      <a:pt x="409927" y="102572"/>
                      <a:pt x="406946" y="102198"/>
                      <a:pt x="402690" y="102198"/>
                    </a:cubicBezTo>
                    <a:lnTo>
                      <a:pt x="393387" y="102198"/>
                    </a:lnTo>
                    <a:cubicBezTo>
                      <a:pt x="389554" y="102198"/>
                      <a:pt x="387567" y="100245"/>
                      <a:pt x="387426" y="96338"/>
                    </a:cubicBezTo>
                    <a:cubicBezTo>
                      <a:pt x="387285" y="92431"/>
                      <a:pt x="389272" y="90478"/>
                      <a:pt x="393387" y="90478"/>
                    </a:cubicBezTo>
                    <a:lnTo>
                      <a:pt x="452612" y="90478"/>
                    </a:lnTo>
                    <a:cubicBezTo>
                      <a:pt x="456655" y="90478"/>
                      <a:pt x="458599" y="92431"/>
                      <a:pt x="458446" y="96338"/>
                    </a:cubicBezTo>
                    <a:cubicBezTo>
                      <a:pt x="458292" y="100245"/>
                      <a:pt x="456348" y="102198"/>
                      <a:pt x="452612" y="102198"/>
                    </a:cubicBezTo>
                    <a:lnTo>
                      <a:pt x="446811" y="102198"/>
                    </a:lnTo>
                    <a:cubicBezTo>
                      <a:pt x="444617" y="102198"/>
                      <a:pt x="442988" y="102553"/>
                      <a:pt x="441923" y="103264"/>
                    </a:cubicBezTo>
                    <a:cubicBezTo>
                      <a:pt x="440858" y="103974"/>
                      <a:pt x="440082" y="104842"/>
                      <a:pt x="439597" y="105867"/>
                    </a:cubicBezTo>
                    <a:cubicBezTo>
                      <a:pt x="439111" y="106892"/>
                      <a:pt x="438869" y="108098"/>
                      <a:pt x="438869" y="109487"/>
                    </a:cubicBezTo>
                    <a:lnTo>
                      <a:pt x="438869" y="159174"/>
                    </a:lnTo>
                    <a:cubicBezTo>
                      <a:pt x="438869" y="161783"/>
                      <a:pt x="437899" y="163409"/>
                      <a:pt x="435960" y="164053"/>
                    </a:cubicBezTo>
                    <a:cubicBezTo>
                      <a:pt x="434022" y="164696"/>
                      <a:pt x="432063" y="164454"/>
                      <a:pt x="430086" y="163325"/>
                    </a:cubicBezTo>
                    <a:lnTo>
                      <a:pt x="427471" y="161141"/>
                    </a:lnTo>
                    <a:cubicBezTo>
                      <a:pt x="426139" y="160212"/>
                      <a:pt x="424235" y="159717"/>
                      <a:pt x="421759" y="159655"/>
                    </a:cubicBezTo>
                    <a:cubicBezTo>
                      <a:pt x="419508" y="159655"/>
                      <a:pt x="416245" y="160481"/>
                      <a:pt x="411971" y="162133"/>
                    </a:cubicBezTo>
                    <a:cubicBezTo>
                      <a:pt x="407696" y="163786"/>
                      <a:pt x="403404" y="165262"/>
                      <a:pt x="399094" y="166563"/>
                    </a:cubicBezTo>
                    <a:cubicBezTo>
                      <a:pt x="394784" y="167864"/>
                      <a:pt x="389538" y="168553"/>
                      <a:pt x="383355" y="168628"/>
                    </a:cubicBezTo>
                    <a:cubicBezTo>
                      <a:pt x="376241" y="168775"/>
                      <a:pt x="368631" y="167549"/>
                      <a:pt x="360525" y="164950"/>
                    </a:cubicBezTo>
                    <a:cubicBezTo>
                      <a:pt x="352420" y="162351"/>
                      <a:pt x="344480" y="157860"/>
                      <a:pt x="336707" y="151476"/>
                    </a:cubicBezTo>
                    <a:cubicBezTo>
                      <a:pt x="328933" y="145092"/>
                      <a:pt x="322957" y="137551"/>
                      <a:pt x="318777" y="128853"/>
                    </a:cubicBezTo>
                    <a:cubicBezTo>
                      <a:pt x="314598" y="120155"/>
                      <a:pt x="311936" y="110979"/>
                      <a:pt x="310790" y="101325"/>
                    </a:cubicBezTo>
                    <a:cubicBezTo>
                      <a:pt x="309645" y="91672"/>
                      <a:pt x="309776" y="81136"/>
                      <a:pt x="311183" y="69718"/>
                    </a:cubicBezTo>
                    <a:cubicBezTo>
                      <a:pt x="312579" y="58969"/>
                      <a:pt x="315374" y="49026"/>
                      <a:pt x="319568" y="39891"/>
                    </a:cubicBezTo>
                    <a:cubicBezTo>
                      <a:pt x="323761" y="30755"/>
                      <a:pt x="329216" y="23285"/>
                      <a:pt x="335932" y="17479"/>
                    </a:cubicBezTo>
                    <a:cubicBezTo>
                      <a:pt x="342649" y="11672"/>
                      <a:pt x="350170" y="7532"/>
                      <a:pt x="358497" y="5056"/>
                    </a:cubicBezTo>
                    <a:cubicBezTo>
                      <a:pt x="366824" y="2581"/>
                      <a:pt x="375231" y="1419"/>
                      <a:pt x="383719" y="1570"/>
                    </a:cubicBezTo>
                    <a:cubicBezTo>
                      <a:pt x="387998" y="1720"/>
                      <a:pt x="391868" y="2118"/>
                      <a:pt x="395328" y="2765"/>
                    </a:cubicBezTo>
                    <a:cubicBezTo>
                      <a:pt x="398788" y="3411"/>
                      <a:pt x="402205" y="4308"/>
                      <a:pt x="405579" y="5457"/>
                    </a:cubicBezTo>
                    <a:cubicBezTo>
                      <a:pt x="408952" y="6605"/>
                      <a:pt x="411178" y="7239"/>
                      <a:pt x="412256" y="7359"/>
                    </a:cubicBezTo>
                    <a:cubicBezTo>
                      <a:pt x="414585" y="7854"/>
                      <a:pt x="416288" y="7801"/>
                      <a:pt x="417367" y="7199"/>
                    </a:cubicBezTo>
                    <a:cubicBezTo>
                      <a:pt x="418445" y="6597"/>
                      <a:pt x="419246" y="5938"/>
                      <a:pt x="419769" y="5220"/>
                    </a:cubicBezTo>
                    <a:lnTo>
                      <a:pt x="421552" y="2510"/>
                    </a:lnTo>
                    <a:cubicBezTo>
                      <a:pt x="422655" y="1087"/>
                      <a:pt x="424370" y="258"/>
                      <a:pt x="426696" y="25"/>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b="1">
                  <a:solidFill>
                    <a:srgbClr val="FBC0B9"/>
                  </a:solidFill>
                  <a:latin typeface="微软雅黑" panose="020B0503020204020204" pitchFamily="34" charset="-122"/>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t>2021/5/20</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t>2021/5/20</a:t>
            </a:fld>
            <a:endParaRPr lang="zh-CN" altLang="en-US">
              <a:solidFill>
                <a:srgbClr val="000000">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srgbClr val="000000">
                    <a:tint val="75000"/>
                  </a:srgbClr>
                </a:solidFill>
              </a:rPr>
              <a:t>2021/5/20</a:t>
            </a:fld>
            <a:endParaRPr lang="zh-CN" altLang="en-US">
              <a:solidFill>
                <a:srgbClr val="000000">
                  <a:tint val="75000"/>
                </a:srgb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t>2021/5/20</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t>2021/5/20</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srgbClr val="000000">
                    <a:tint val="75000"/>
                  </a:srgbClr>
                </a:solidFill>
              </a:rPr>
              <a:t>2021/5/20</a:t>
            </a:fld>
            <a:endParaRPr lang="zh-CN" altLang="en-US" dirty="0">
              <a:solidFill>
                <a:srgbClr val="000000">
                  <a:tint val="75000"/>
                </a:srgb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srgbClr val="000000">
                    <a:tint val="75000"/>
                  </a:srgbClr>
                </a:solidFill>
              </a:rPr>
              <a:t>‹#›</a:t>
            </a:fld>
            <a:endParaRPr lang="zh-CN" altLang="en-US">
              <a:solidFill>
                <a:srgbClr val="000000">
                  <a:tint val="75000"/>
                </a:srgbClr>
              </a:solidFill>
            </a:endParaRPr>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descr="图片包含 游戏机, 自然, 夜空, 星星&#10;&#10;描述已自动生成"/>
          <p:cNvPicPr>
            <a:picLocks noChangeAspect="1"/>
          </p:cNvPicPr>
          <p:nvPr userDrawn="1"/>
        </p:nvPicPr>
        <p:blipFill rotWithShape="1">
          <a:blip r:embed="rId2" cstate="print">
            <a:extLst>
              <a:ext uri="{28A0092B-C50C-407E-A947-70E740481C1C}">
                <a14:useLocalDpi xmlns:a14="http://schemas.microsoft.com/office/drawing/2010/main" val="0"/>
              </a:ext>
            </a:extLst>
          </a:blip>
          <a:srcRect t="15614"/>
          <a:stretch>
            <a:fillRect/>
          </a:stretch>
        </p:blipFill>
        <p:spPr>
          <a:xfrm>
            <a:off x="0" y="0"/>
            <a:ext cx="12192000" cy="6858000"/>
          </a:xfrm>
          <a:prstGeom prst="rect">
            <a:avLst/>
          </a:prstGeom>
        </p:spPr>
      </p:pic>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gradFill flip="none" rotWithShape="1">
              <a:gsLst>
                <a:gs pos="0">
                  <a:srgbClr val="000000">
                    <a:alpha val="63000"/>
                  </a:srgbClr>
                </a:gs>
                <a:gs pos="100000">
                  <a:srgbClr val="000000">
                    <a:alpha val="2700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8120" y="182880"/>
              <a:ext cx="11795760" cy="649224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98120" y="375597"/>
              <a:ext cx="165735" cy="5156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p:nvPr/>
          </p:nvGrpSpPr>
          <p:grpSpPr>
            <a:xfrm>
              <a:off x="11297904" y="450689"/>
              <a:ext cx="444951" cy="400996"/>
              <a:chOff x="4983359" y="4786254"/>
              <a:chExt cx="1390988" cy="1253578"/>
            </a:xfrm>
            <a:solidFill>
              <a:schemeClr val="accent1"/>
            </a:solidFill>
          </p:grpSpPr>
          <p:grpSp>
            <p:nvGrpSpPr>
              <p:cNvPr id="12" name="组合 11"/>
              <p:cNvGrpSpPr/>
              <p:nvPr/>
            </p:nvGrpSpPr>
            <p:grpSpPr>
              <a:xfrm>
                <a:off x="5202514" y="4786254"/>
                <a:ext cx="952670" cy="965712"/>
                <a:chOff x="-4127142" y="2731292"/>
                <a:chExt cx="952670" cy="965712"/>
              </a:xfrm>
              <a:grpFill/>
            </p:grpSpPr>
            <p:sp>
              <p:nvSpPr>
                <p:cNvPr id="14" name="任意多边形: 形状 13"/>
                <p:cNvSpPr/>
                <p:nvPr/>
              </p:nvSpPr>
              <p:spPr>
                <a:xfrm>
                  <a:off x="-4127142" y="2851499"/>
                  <a:ext cx="729188" cy="436652"/>
                </a:xfrm>
                <a:custGeom>
                  <a:avLst/>
                  <a:gdLst>
                    <a:gd name="connsiteX0" fmla="*/ 130716 w 729188"/>
                    <a:gd name="connsiteY0" fmla="*/ 0 h 436652"/>
                    <a:gd name="connsiteX1" fmla="*/ 145599 w 729188"/>
                    <a:gd name="connsiteY1" fmla="*/ 420439 h 436652"/>
                    <a:gd name="connsiteX2" fmla="*/ 504089 w 729188"/>
                    <a:gd name="connsiteY2" fmla="*/ 337282 h 436652"/>
                    <a:gd name="connsiteX3" fmla="*/ 727331 w 729188"/>
                    <a:gd name="connsiteY3" fmla="*/ 428997 h 436652"/>
                    <a:gd name="connsiteX4" fmla="*/ 665381 w 729188"/>
                    <a:gd name="connsiteY4" fmla="*/ 288913 h 436652"/>
                    <a:gd name="connsiteX5" fmla="*/ 380189 w 729188"/>
                    <a:gd name="connsiteY5" fmla="*/ 291331 h 436652"/>
                    <a:gd name="connsiteX6" fmla="*/ 130716 w 729188"/>
                    <a:gd name="connsiteY6" fmla="*/ 0 h 43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9188" h="436652">
                      <a:moveTo>
                        <a:pt x="130716" y="0"/>
                      </a:moveTo>
                      <a:cubicBezTo>
                        <a:pt x="130716" y="0"/>
                        <a:pt x="-173079" y="291517"/>
                        <a:pt x="145599" y="420439"/>
                      </a:cubicBezTo>
                      <a:cubicBezTo>
                        <a:pt x="145599" y="420439"/>
                        <a:pt x="281963" y="491133"/>
                        <a:pt x="504089" y="337282"/>
                      </a:cubicBezTo>
                      <a:cubicBezTo>
                        <a:pt x="504089" y="337282"/>
                        <a:pt x="671520" y="220638"/>
                        <a:pt x="727331" y="428997"/>
                      </a:cubicBezTo>
                      <a:cubicBezTo>
                        <a:pt x="727331" y="428997"/>
                        <a:pt x="745935" y="353281"/>
                        <a:pt x="665381" y="288913"/>
                      </a:cubicBezTo>
                      <a:cubicBezTo>
                        <a:pt x="584828" y="224544"/>
                        <a:pt x="380189" y="291331"/>
                        <a:pt x="380189" y="291331"/>
                      </a:cubicBezTo>
                      <a:cubicBezTo>
                        <a:pt x="380189" y="291331"/>
                        <a:pt x="84765" y="372070"/>
                        <a:pt x="130716" y="0"/>
                      </a:cubicBezTo>
                      <a:close/>
                    </a:path>
                  </a:pathLst>
                </a:custGeom>
                <a:solidFill>
                  <a:schemeClr val="accent2"/>
                </a:solidFill>
                <a:ln w="1860" cap="flat">
                  <a:noFill/>
                  <a:prstDash val="solid"/>
                  <a:miter/>
                </a:ln>
              </p:spPr>
              <p:txBody>
                <a:bodyPr rtlCol="0" anchor="ctr"/>
                <a:lstStyle/>
                <a:p>
                  <a:endParaRPr lang="zh-CN" altLang="en-US"/>
                </a:p>
              </p:txBody>
            </p:sp>
            <p:sp>
              <p:nvSpPr>
                <p:cNvPr id="15" name="任意多边形: 形状 14"/>
                <p:cNvSpPr/>
                <p:nvPr/>
              </p:nvSpPr>
              <p:spPr>
                <a:xfrm>
                  <a:off x="-3911226" y="2732436"/>
                  <a:ext cx="579077" cy="765534"/>
                </a:xfrm>
                <a:custGeom>
                  <a:avLst/>
                  <a:gdLst>
                    <a:gd name="connsiteX0" fmla="*/ 159994 w 579077"/>
                    <a:gd name="connsiteY0" fmla="*/ 0 h 765534"/>
                    <a:gd name="connsiteX1" fmla="*/ 4 w 579077"/>
                    <a:gd name="connsiteY1" fmla="*/ 167432 h 765534"/>
                    <a:gd name="connsiteX2" fmla="*/ 182318 w 579077"/>
                    <a:gd name="connsiteY2" fmla="*/ 337654 h 765534"/>
                    <a:gd name="connsiteX3" fmla="*/ 469743 w 579077"/>
                    <a:gd name="connsiteY3" fmla="*/ 373001 h 765534"/>
                    <a:gd name="connsiteX4" fmla="*/ 494858 w 579077"/>
                    <a:gd name="connsiteY4" fmla="*/ 765535 h 765534"/>
                    <a:gd name="connsiteX5" fmla="*/ 534855 w 579077"/>
                    <a:gd name="connsiteY5" fmla="*/ 362769 h 765534"/>
                    <a:gd name="connsiteX6" fmla="*/ 338588 w 579077"/>
                    <a:gd name="connsiteY6" fmla="*/ 251147 h 765534"/>
                    <a:gd name="connsiteX7" fmla="*/ 159994 w 579077"/>
                    <a:gd name="connsiteY7" fmla="*/ 0 h 765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9077" h="765534">
                      <a:moveTo>
                        <a:pt x="159994" y="0"/>
                      </a:moveTo>
                      <a:cubicBezTo>
                        <a:pt x="159994" y="0"/>
                        <a:pt x="-926" y="33486"/>
                        <a:pt x="4" y="167432"/>
                      </a:cubicBezTo>
                      <a:cubicBezTo>
                        <a:pt x="934" y="301377"/>
                        <a:pt x="130601" y="330398"/>
                        <a:pt x="182318" y="337654"/>
                      </a:cubicBezTo>
                      <a:cubicBezTo>
                        <a:pt x="238873" y="345467"/>
                        <a:pt x="411514" y="315144"/>
                        <a:pt x="469743" y="373001"/>
                      </a:cubicBezTo>
                      <a:cubicBezTo>
                        <a:pt x="529832" y="432904"/>
                        <a:pt x="586015" y="518108"/>
                        <a:pt x="494858" y="765535"/>
                      </a:cubicBezTo>
                      <a:cubicBezTo>
                        <a:pt x="494858" y="765535"/>
                        <a:pt x="653918" y="585081"/>
                        <a:pt x="534855" y="362769"/>
                      </a:cubicBezTo>
                      <a:cubicBezTo>
                        <a:pt x="534855" y="362769"/>
                        <a:pt x="481835" y="266030"/>
                        <a:pt x="338588" y="251147"/>
                      </a:cubicBezTo>
                      <a:cubicBezTo>
                        <a:pt x="195341" y="236265"/>
                        <a:pt x="84650" y="144177"/>
                        <a:pt x="159994" y="0"/>
                      </a:cubicBezTo>
                      <a:close/>
                    </a:path>
                  </a:pathLst>
                </a:custGeom>
                <a:solidFill>
                  <a:schemeClr val="accent1">
                    <a:lumMod val="60000"/>
                    <a:lumOff val="40000"/>
                  </a:schemeClr>
                </a:solidFill>
                <a:ln w="1860" cap="flat">
                  <a:noFill/>
                  <a:prstDash val="solid"/>
                  <a:miter/>
                </a:ln>
              </p:spPr>
              <p:txBody>
                <a:bodyPr rtlCol="0" anchor="ctr"/>
                <a:lstStyle/>
                <a:p>
                  <a:endParaRPr lang="zh-CN" altLang="en-US"/>
                </a:p>
              </p:txBody>
            </p:sp>
            <p:sp>
              <p:nvSpPr>
                <p:cNvPr id="16" name="任意多边形: 形状 15"/>
                <p:cNvSpPr/>
                <p:nvPr/>
              </p:nvSpPr>
              <p:spPr>
                <a:xfrm>
                  <a:off x="-4060980" y="2731292"/>
                  <a:ext cx="886508" cy="965712"/>
                </a:xfrm>
                <a:custGeom>
                  <a:avLst/>
                  <a:gdLst>
                    <a:gd name="connsiteX0" fmla="*/ 364629 w 886508"/>
                    <a:gd name="connsiteY0" fmla="*/ 40212 h 965712"/>
                    <a:gd name="connsiteX1" fmla="*/ 498574 w 886508"/>
                    <a:gd name="connsiteY1" fmla="*/ 179738 h 965712"/>
                    <a:gd name="connsiteX2" fmla="*/ 775767 w 886508"/>
                    <a:gd name="connsiteY2" fmla="*/ 585295 h 965712"/>
                    <a:gd name="connsiteX3" fmla="*/ 318120 w 886508"/>
                    <a:gd name="connsiteY3" fmla="*/ 914577 h 965712"/>
                    <a:gd name="connsiteX4" fmla="*/ 0 w 886508"/>
                    <a:gd name="connsiteY4" fmla="*/ 766679 h 965712"/>
                    <a:gd name="connsiteX5" fmla="*/ 188454 w 886508"/>
                    <a:gd name="connsiteY5" fmla="*/ 925181 h 965712"/>
                    <a:gd name="connsiteX6" fmla="*/ 885527 w 886508"/>
                    <a:gd name="connsiteY6" fmla="*/ 490417 h 965712"/>
                    <a:gd name="connsiteX7" fmla="*/ 728886 w 886508"/>
                    <a:gd name="connsiteY7" fmla="*/ 131369 h 965712"/>
                    <a:gd name="connsiteX8" fmla="*/ 439415 w 886508"/>
                    <a:gd name="connsiteY8" fmla="*/ 1144 h 965712"/>
                    <a:gd name="connsiteX9" fmla="*/ 364629 w 886508"/>
                    <a:gd name="connsiteY9" fmla="*/ 40212 h 9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6508" h="965712">
                      <a:moveTo>
                        <a:pt x="364629" y="40212"/>
                      </a:moveTo>
                      <a:cubicBezTo>
                        <a:pt x="364629" y="40212"/>
                        <a:pt x="301377" y="162437"/>
                        <a:pt x="498574" y="179738"/>
                      </a:cubicBezTo>
                      <a:cubicBezTo>
                        <a:pt x="695772" y="197039"/>
                        <a:pt x="799951" y="410422"/>
                        <a:pt x="775767" y="585295"/>
                      </a:cubicBezTo>
                      <a:cubicBezTo>
                        <a:pt x="751582" y="760168"/>
                        <a:pt x="604614" y="929460"/>
                        <a:pt x="318120" y="914577"/>
                      </a:cubicBezTo>
                      <a:cubicBezTo>
                        <a:pt x="318120" y="914577"/>
                        <a:pt x="121481" y="903415"/>
                        <a:pt x="0" y="766679"/>
                      </a:cubicBezTo>
                      <a:cubicBezTo>
                        <a:pt x="0" y="766679"/>
                        <a:pt x="27347" y="837000"/>
                        <a:pt x="188454" y="925181"/>
                      </a:cubicBezTo>
                      <a:cubicBezTo>
                        <a:pt x="349746" y="1013176"/>
                        <a:pt x="835298" y="994572"/>
                        <a:pt x="885527" y="490417"/>
                      </a:cubicBezTo>
                      <a:cubicBezTo>
                        <a:pt x="885527" y="490417"/>
                        <a:pt x="908782" y="283918"/>
                        <a:pt x="728886" y="131369"/>
                      </a:cubicBezTo>
                      <a:cubicBezTo>
                        <a:pt x="548990" y="-21180"/>
                        <a:pt x="439415" y="1144"/>
                        <a:pt x="439415" y="1144"/>
                      </a:cubicBezTo>
                      <a:cubicBezTo>
                        <a:pt x="439415" y="1144"/>
                        <a:pt x="395697" y="-158"/>
                        <a:pt x="364629" y="40212"/>
                      </a:cubicBezTo>
                      <a:close/>
                    </a:path>
                  </a:pathLst>
                </a:custGeom>
                <a:grpFill/>
                <a:ln w="1860" cap="flat">
                  <a:noFill/>
                  <a:prstDash val="solid"/>
                  <a:miter/>
                </a:ln>
              </p:spPr>
              <p:txBody>
                <a:bodyPr rtlCol="0" anchor="ctr"/>
                <a:lstStyle/>
                <a:p>
                  <a:endParaRPr lang="zh-CN" altLang="en-US"/>
                </a:p>
              </p:txBody>
            </p:sp>
          </p:grpSp>
          <p:sp>
            <p:nvSpPr>
              <p:cNvPr id="13" name="文本框 12"/>
              <p:cNvSpPr txBox="1"/>
              <p:nvPr/>
            </p:nvSpPr>
            <p:spPr>
              <a:xfrm>
                <a:off x="4983359" y="5871026"/>
                <a:ext cx="1390988" cy="168806"/>
              </a:xfrm>
              <a:custGeom>
                <a:avLst/>
                <a:gdLst/>
                <a:ahLst/>
                <a:cxnLst/>
                <a:rect l="l" t="t" r="r" b="b"/>
                <a:pathLst>
                  <a:path w="1390987" h="168807">
                    <a:moveTo>
                      <a:pt x="1148621" y="14576"/>
                    </a:moveTo>
                    <a:cubicBezTo>
                      <a:pt x="1144896" y="14576"/>
                      <a:pt x="1142256" y="14972"/>
                      <a:pt x="1140699" y="15766"/>
                    </a:cubicBezTo>
                    <a:cubicBezTo>
                      <a:pt x="1139142" y="16559"/>
                      <a:pt x="1137892" y="17585"/>
                      <a:pt x="1136948" y="18843"/>
                    </a:cubicBezTo>
                    <a:cubicBezTo>
                      <a:pt x="1136005" y="20101"/>
                      <a:pt x="1135533" y="22240"/>
                      <a:pt x="1135533" y="25258"/>
                    </a:cubicBezTo>
                    <a:lnTo>
                      <a:pt x="1135533" y="77530"/>
                    </a:lnTo>
                    <a:lnTo>
                      <a:pt x="1168430" y="77530"/>
                    </a:lnTo>
                    <a:cubicBezTo>
                      <a:pt x="1174853" y="77530"/>
                      <a:pt x="1180380" y="76506"/>
                      <a:pt x="1185012" y="74458"/>
                    </a:cubicBezTo>
                    <a:cubicBezTo>
                      <a:pt x="1189644" y="72411"/>
                      <a:pt x="1193411" y="68661"/>
                      <a:pt x="1196315" y="63208"/>
                    </a:cubicBezTo>
                    <a:cubicBezTo>
                      <a:pt x="1199219" y="57756"/>
                      <a:pt x="1200562" y="52109"/>
                      <a:pt x="1200343" y="46267"/>
                    </a:cubicBezTo>
                    <a:cubicBezTo>
                      <a:pt x="1200071" y="40333"/>
                      <a:pt x="1198379" y="34852"/>
                      <a:pt x="1195268" y="29826"/>
                    </a:cubicBezTo>
                    <a:cubicBezTo>
                      <a:pt x="1192156" y="24799"/>
                      <a:pt x="1188064" y="21001"/>
                      <a:pt x="1182992" y="18431"/>
                    </a:cubicBezTo>
                    <a:cubicBezTo>
                      <a:pt x="1177920" y="15861"/>
                      <a:pt x="1172227" y="14576"/>
                      <a:pt x="1165913" y="14576"/>
                    </a:cubicBezTo>
                    <a:close/>
                    <a:moveTo>
                      <a:pt x="549464" y="12845"/>
                    </a:moveTo>
                    <a:cubicBezTo>
                      <a:pt x="541432" y="12983"/>
                      <a:pt x="533951" y="15494"/>
                      <a:pt x="527021" y="20379"/>
                    </a:cubicBezTo>
                    <a:cubicBezTo>
                      <a:pt x="520090" y="25264"/>
                      <a:pt x="514699" y="31859"/>
                      <a:pt x="510848" y="40164"/>
                    </a:cubicBezTo>
                    <a:cubicBezTo>
                      <a:pt x="506996" y="48468"/>
                      <a:pt x="504605" y="56525"/>
                      <a:pt x="503673" y="64334"/>
                    </a:cubicBezTo>
                    <a:cubicBezTo>
                      <a:pt x="502742" y="72143"/>
                      <a:pt x="502381" y="79365"/>
                      <a:pt x="502590" y="86001"/>
                    </a:cubicBezTo>
                    <a:cubicBezTo>
                      <a:pt x="502809" y="95520"/>
                      <a:pt x="503904" y="104366"/>
                      <a:pt x="505875" y="112540"/>
                    </a:cubicBezTo>
                    <a:cubicBezTo>
                      <a:pt x="507847" y="120713"/>
                      <a:pt x="511216" y="128401"/>
                      <a:pt x="515983" y="135604"/>
                    </a:cubicBezTo>
                    <a:cubicBezTo>
                      <a:pt x="520750" y="142807"/>
                      <a:pt x="525716" y="148147"/>
                      <a:pt x="530879" y="151624"/>
                    </a:cubicBezTo>
                    <a:cubicBezTo>
                      <a:pt x="536043" y="155100"/>
                      <a:pt x="542290" y="156942"/>
                      <a:pt x="549620" y="157149"/>
                    </a:cubicBezTo>
                    <a:cubicBezTo>
                      <a:pt x="556521" y="157491"/>
                      <a:pt x="563308" y="155950"/>
                      <a:pt x="569980" y="152528"/>
                    </a:cubicBezTo>
                    <a:cubicBezTo>
                      <a:pt x="576652" y="149105"/>
                      <a:pt x="582405" y="143583"/>
                      <a:pt x="587239" y="135961"/>
                    </a:cubicBezTo>
                    <a:cubicBezTo>
                      <a:pt x="592074" y="128339"/>
                      <a:pt x="595309" y="120636"/>
                      <a:pt x="596945" y="112854"/>
                    </a:cubicBezTo>
                    <a:cubicBezTo>
                      <a:pt x="598581" y="105072"/>
                      <a:pt x="599326" y="96223"/>
                      <a:pt x="599179" y="86306"/>
                    </a:cubicBezTo>
                    <a:cubicBezTo>
                      <a:pt x="598964" y="76790"/>
                      <a:pt x="597997" y="68005"/>
                      <a:pt x="596279" y="59949"/>
                    </a:cubicBezTo>
                    <a:cubicBezTo>
                      <a:pt x="594560" y="51894"/>
                      <a:pt x="591574" y="44139"/>
                      <a:pt x="587319" y="36683"/>
                    </a:cubicBezTo>
                    <a:cubicBezTo>
                      <a:pt x="583065" y="29228"/>
                      <a:pt x="577591" y="23373"/>
                      <a:pt x="570898" y="19118"/>
                    </a:cubicBezTo>
                    <a:cubicBezTo>
                      <a:pt x="564205" y="14863"/>
                      <a:pt x="557060" y="12772"/>
                      <a:pt x="549464" y="12845"/>
                    </a:cubicBezTo>
                    <a:close/>
                    <a:moveTo>
                      <a:pt x="216089" y="12845"/>
                    </a:moveTo>
                    <a:cubicBezTo>
                      <a:pt x="208057" y="12983"/>
                      <a:pt x="200576" y="15494"/>
                      <a:pt x="193646" y="20379"/>
                    </a:cubicBezTo>
                    <a:cubicBezTo>
                      <a:pt x="186715" y="25264"/>
                      <a:pt x="181324" y="31859"/>
                      <a:pt x="177473" y="40164"/>
                    </a:cubicBezTo>
                    <a:cubicBezTo>
                      <a:pt x="173621" y="48468"/>
                      <a:pt x="171230" y="56525"/>
                      <a:pt x="170298" y="64334"/>
                    </a:cubicBezTo>
                    <a:cubicBezTo>
                      <a:pt x="169367" y="72143"/>
                      <a:pt x="169006" y="79365"/>
                      <a:pt x="169215" y="86001"/>
                    </a:cubicBezTo>
                    <a:cubicBezTo>
                      <a:pt x="169434" y="95520"/>
                      <a:pt x="170529" y="104366"/>
                      <a:pt x="172500" y="112540"/>
                    </a:cubicBezTo>
                    <a:cubicBezTo>
                      <a:pt x="174472" y="120713"/>
                      <a:pt x="177841" y="128401"/>
                      <a:pt x="182608" y="135604"/>
                    </a:cubicBezTo>
                    <a:cubicBezTo>
                      <a:pt x="187375" y="142807"/>
                      <a:pt x="192341" y="148147"/>
                      <a:pt x="197504" y="151624"/>
                    </a:cubicBezTo>
                    <a:cubicBezTo>
                      <a:pt x="202668" y="155100"/>
                      <a:pt x="208915" y="156942"/>
                      <a:pt x="216244" y="157149"/>
                    </a:cubicBezTo>
                    <a:cubicBezTo>
                      <a:pt x="223146" y="157491"/>
                      <a:pt x="229933" y="155950"/>
                      <a:pt x="236605" y="152528"/>
                    </a:cubicBezTo>
                    <a:cubicBezTo>
                      <a:pt x="243277" y="149105"/>
                      <a:pt x="249030" y="143583"/>
                      <a:pt x="253864" y="135961"/>
                    </a:cubicBezTo>
                    <a:cubicBezTo>
                      <a:pt x="258699" y="128339"/>
                      <a:pt x="261934" y="120636"/>
                      <a:pt x="263570" y="112854"/>
                    </a:cubicBezTo>
                    <a:cubicBezTo>
                      <a:pt x="265206" y="105072"/>
                      <a:pt x="265951" y="96223"/>
                      <a:pt x="265804" y="86306"/>
                    </a:cubicBezTo>
                    <a:cubicBezTo>
                      <a:pt x="265589" y="76790"/>
                      <a:pt x="264622" y="68005"/>
                      <a:pt x="262904" y="59949"/>
                    </a:cubicBezTo>
                    <a:cubicBezTo>
                      <a:pt x="261185" y="51894"/>
                      <a:pt x="258199" y="44139"/>
                      <a:pt x="253944" y="36683"/>
                    </a:cubicBezTo>
                    <a:cubicBezTo>
                      <a:pt x="249690" y="29228"/>
                      <a:pt x="244216" y="23373"/>
                      <a:pt x="237523" y="19118"/>
                    </a:cubicBezTo>
                    <a:cubicBezTo>
                      <a:pt x="230830" y="14863"/>
                      <a:pt x="223685" y="12772"/>
                      <a:pt x="216089" y="12845"/>
                    </a:cubicBezTo>
                    <a:close/>
                    <a:moveTo>
                      <a:pt x="759580" y="6427"/>
                    </a:moveTo>
                    <a:lnTo>
                      <a:pt x="814538" y="6427"/>
                    </a:lnTo>
                    <a:cubicBezTo>
                      <a:pt x="818033" y="6427"/>
                      <a:pt x="819881" y="8381"/>
                      <a:pt x="820082" y="12287"/>
                    </a:cubicBezTo>
                    <a:cubicBezTo>
                      <a:pt x="820283" y="16194"/>
                      <a:pt x="818435" y="18147"/>
                      <a:pt x="814538" y="18147"/>
                    </a:cubicBezTo>
                    <a:lnTo>
                      <a:pt x="806330" y="18147"/>
                    </a:lnTo>
                    <a:cubicBezTo>
                      <a:pt x="804079" y="18147"/>
                      <a:pt x="802511" y="18526"/>
                      <a:pt x="801626" y="19284"/>
                    </a:cubicBezTo>
                    <a:cubicBezTo>
                      <a:pt x="800741" y="20041"/>
                      <a:pt x="800158" y="20957"/>
                      <a:pt x="799877" y="22031"/>
                    </a:cubicBezTo>
                    <a:cubicBezTo>
                      <a:pt x="799595" y="23104"/>
                      <a:pt x="799500" y="26045"/>
                      <a:pt x="799591" y="30851"/>
                    </a:cubicBezTo>
                    <a:lnTo>
                      <a:pt x="799591" y="79204"/>
                    </a:lnTo>
                    <a:lnTo>
                      <a:pt x="872479" y="79204"/>
                    </a:lnTo>
                    <a:lnTo>
                      <a:pt x="872479" y="27091"/>
                    </a:lnTo>
                    <a:cubicBezTo>
                      <a:pt x="872479" y="24652"/>
                      <a:pt x="872338" y="22878"/>
                      <a:pt x="872055" y="21770"/>
                    </a:cubicBezTo>
                    <a:cubicBezTo>
                      <a:pt x="871772" y="20662"/>
                      <a:pt x="871291" y="19781"/>
                      <a:pt x="870614" y="19128"/>
                    </a:cubicBezTo>
                    <a:cubicBezTo>
                      <a:pt x="869937" y="18474"/>
                      <a:pt x="868202" y="18147"/>
                      <a:pt x="865409" y="18147"/>
                    </a:cubicBezTo>
                    <a:lnTo>
                      <a:pt x="858187" y="18147"/>
                    </a:lnTo>
                    <a:cubicBezTo>
                      <a:pt x="853875" y="18147"/>
                      <a:pt x="851696" y="16194"/>
                      <a:pt x="851648" y="12287"/>
                    </a:cubicBezTo>
                    <a:cubicBezTo>
                      <a:pt x="851600" y="8381"/>
                      <a:pt x="853780" y="6427"/>
                      <a:pt x="858187" y="6427"/>
                    </a:cubicBezTo>
                    <a:lnTo>
                      <a:pt x="910626" y="6427"/>
                    </a:lnTo>
                    <a:cubicBezTo>
                      <a:pt x="914466" y="6427"/>
                      <a:pt x="916510" y="8381"/>
                      <a:pt x="916758" y="12287"/>
                    </a:cubicBezTo>
                    <a:cubicBezTo>
                      <a:pt x="917006" y="16194"/>
                      <a:pt x="914962" y="18147"/>
                      <a:pt x="910626" y="18147"/>
                    </a:cubicBezTo>
                    <a:lnTo>
                      <a:pt x="904279" y="18147"/>
                    </a:lnTo>
                    <a:cubicBezTo>
                      <a:pt x="901096" y="18147"/>
                      <a:pt x="898984" y="18453"/>
                      <a:pt x="897944" y="19064"/>
                    </a:cubicBezTo>
                    <a:cubicBezTo>
                      <a:pt x="896904" y="19675"/>
                      <a:pt x="896120" y="20561"/>
                      <a:pt x="895594" y="21721"/>
                    </a:cubicBezTo>
                    <a:cubicBezTo>
                      <a:pt x="895067" y="22881"/>
                      <a:pt x="894804" y="24691"/>
                      <a:pt x="894804" y="27149"/>
                    </a:cubicBezTo>
                    <a:lnTo>
                      <a:pt x="894804" y="143848"/>
                    </a:lnTo>
                    <a:cubicBezTo>
                      <a:pt x="894804" y="148303"/>
                      <a:pt x="895257" y="151179"/>
                      <a:pt x="896163" y="152477"/>
                    </a:cubicBezTo>
                    <a:cubicBezTo>
                      <a:pt x="897069" y="153775"/>
                      <a:pt x="898354" y="154780"/>
                      <a:pt x="900018" y="155491"/>
                    </a:cubicBezTo>
                    <a:cubicBezTo>
                      <a:pt x="901682" y="156202"/>
                      <a:pt x="904197" y="156558"/>
                      <a:pt x="907562" y="156558"/>
                    </a:cubicBezTo>
                    <a:lnTo>
                      <a:pt x="911501" y="156558"/>
                    </a:lnTo>
                    <a:cubicBezTo>
                      <a:pt x="915560" y="156558"/>
                      <a:pt x="917714" y="158511"/>
                      <a:pt x="917961" y="162418"/>
                    </a:cubicBezTo>
                    <a:cubicBezTo>
                      <a:pt x="918209" y="166324"/>
                      <a:pt x="916056" y="168278"/>
                      <a:pt x="911501" y="168278"/>
                    </a:cubicBezTo>
                    <a:lnTo>
                      <a:pt x="859390" y="168278"/>
                    </a:lnTo>
                    <a:cubicBezTo>
                      <a:pt x="855057" y="168278"/>
                      <a:pt x="853008" y="166324"/>
                      <a:pt x="853243" y="162418"/>
                    </a:cubicBezTo>
                    <a:cubicBezTo>
                      <a:pt x="853478" y="158511"/>
                      <a:pt x="855528" y="156558"/>
                      <a:pt x="859390" y="156558"/>
                    </a:cubicBezTo>
                    <a:lnTo>
                      <a:pt x="866614" y="156558"/>
                    </a:lnTo>
                    <a:cubicBezTo>
                      <a:pt x="868501" y="156558"/>
                      <a:pt x="869796" y="156279"/>
                      <a:pt x="870498" y="155721"/>
                    </a:cubicBezTo>
                    <a:cubicBezTo>
                      <a:pt x="871200" y="155164"/>
                      <a:pt x="871706" y="154355"/>
                      <a:pt x="872015" y="153295"/>
                    </a:cubicBezTo>
                    <a:cubicBezTo>
                      <a:pt x="872325" y="152235"/>
                      <a:pt x="872479" y="149253"/>
                      <a:pt x="872479" y="144349"/>
                    </a:cubicBezTo>
                    <a:lnTo>
                      <a:pt x="872479" y="89473"/>
                    </a:lnTo>
                    <a:lnTo>
                      <a:pt x="799591" y="89473"/>
                    </a:lnTo>
                    <a:lnTo>
                      <a:pt x="799591" y="142247"/>
                    </a:lnTo>
                    <a:lnTo>
                      <a:pt x="799453" y="152829"/>
                    </a:lnTo>
                    <a:cubicBezTo>
                      <a:pt x="799690" y="153657"/>
                      <a:pt x="800430" y="154485"/>
                      <a:pt x="801673" y="155314"/>
                    </a:cubicBezTo>
                    <a:cubicBezTo>
                      <a:pt x="802916" y="156143"/>
                      <a:pt x="805672" y="156558"/>
                      <a:pt x="809942" y="156558"/>
                    </a:cubicBezTo>
                    <a:lnTo>
                      <a:pt x="815305" y="156558"/>
                    </a:lnTo>
                    <a:cubicBezTo>
                      <a:pt x="819494" y="156558"/>
                      <a:pt x="821589" y="158511"/>
                      <a:pt x="821589" y="162418"/>
                    </a:cubicBezTo>
                    <a:cubicBezTo>
                      <a:pt x="821589" y="166324"/>
                      <a:pt x="819494" y="168278"/>
                      <a:pt x="815305" y="168278"/>
                    </a:cubicBezTo>
                    <a:lnTo>
                      <a:pt x="762206" y="168278"/>
                    </a:lnTo>
                    <a:cubicBezTo>
                      <a:pt x="758467" y="168278"/>
                      <a:pt x="756504" y="166324"/>
                      <a:pt x="756316" y="162418"/>
                    </a:cubicBezTo>
                    <a:cubicBezTo>
                      <a:pt x="756128" y="158511"/>
                      <a:pt x="758201" y="156558"/>
                      <a:pt x="762534" y="156558"/>
                    </a:cubicBezTo>
                    <a:lnTo>
                      <a:pt x="768007" y="156558"/>
                    </a:lnTo>
                    <a:cubicBezTo>
                      <a:pt x="770220" y="156558"/>
                      <a:pt x="772045" y="156114"/>
                      <a:pt x="773482" y="155228"/>
                    </a:cubicBezTo>
                    <a:cubicBezTo>
                      <a:pt x="774919" y="154341"/>
                      <a:pt x="775909" y="153301"/>
                      <a:pt x="776452" y="152107"/>
                    </a:cubicBezTo>
                    <a:cubicBezTo>
                      <a:pt x="776995" y="150913"/>
                      <a:pt x="777267" y="148567"/>
                      <a:pt x="777267" y="145069"/>
                    </a:cubicBezTo>
                    <a:lnTo>
                      <a:pt x="777267" y="30072"/>
                    </a:lnTo>
                    <a:cubicBezTo>
                      <a:pt x="777267" y="27407"/>
                      <a:pt x="776996" y="25296"/>
                      <a:pt x="776455" y="23740"/>
                    </a:cubicBezTo>
                    <a:cubicBezTo>
                      <a:pt x="775913" y="22183"/>
                      <a:pt x="774832" y="20862"/>
                      <a:pt x="773209" y="19776"/>
                    </a:cubicBezTo>
                    <a:cubicBezTo>
                      <a:pt x="771586" y="18690"/>
                      <a:pt x="769050" y="18147"/>
                      <a:pt x="765599" y="18147"/>
                    </a:cubicBezTo>
                    <a:lnTo>
                      <a:pt x="759580" y="18147"/>
                    </a:lnTo>
                    <a:cubicBezTo>
                      <a:pt x="755602" y="18147"/>
                      <a:pt x="753543" y="16194"/>
                      <a:pt x="753401" y="12287"/>
                    </a:cubicBezTo>
                    <a:cubicBezTo>
                      <a:pt x="753260" y="8381"/>
                      <a:pt x="755320" y="6427"/>
                      <a:pt x="759580" y="6427"/>
                    </a:cubicBezTo>
                    <a:close/>
                    <a:moveTo>
                      <a:pt x="1265711" y="4530"/>
                    </a:moveTo>
                    <a:lnTo>
                      <a:pt x="1384446" y="4530"/>
                    </a:lnTo>
                    <a:lnTo>
                      <a:pt x="1388011" y="44909"/>
                    </a:lnTo>
                    <a:cubicBezTo>
                      <a:pt x="1388188" y="48343"/>
                      <a:pt x="1386969" y="50408"/>
                      <a:pt x="1384354" y="51103"/>
                    </a:cubicBezTo>
                    <a:cubicBezTo>
                      <a:pt x="1381739" y="51799"/>
                      <a:pt x="1379735" y="50962"/>
                      <a:pt x="1378342" y="48594"/>
                    </a:cubicBezTo>
                    <a:lnTo>
                      <a:pt x="1374727" y="41537"/>
                    </a:lnTo>
                    <a:cubicBezTo>
                      <a:pt x="1373233" y="39093"/>
                      <a:pt x="1370943" y="35886"/>
                      <a:pt x="1367858" y="31915"/>
                    </a:cubicBezTo>
                    <a:cubicBezTo>
                      <a:pt x="1364774" y="27944"/>
                      <a:pt x="1361548" y="24871"/>
                      <a:pt x="1358182" y="22694"/>
                    </a:cubicBezTo>
                    <a:cubicBezTo>
                      <a:pt x="1354815" y="20518"/>
                      <a:pt x="1350960" y="18899"/>
                      <a:pt x="1346616" y="17840"/>
                    </a:cubicBezTo>
                    <a:cubicBezTo>
                      <a:pt x="1342272" y="16780"/>
                      <a:pt x="1337466" y="16250"/>
                      <a:pt x="1332197" y="16250"/>
                    </a:cubicBezTo>
                    <a:lnTo>
                      <a:pt x="1314905" y="16250"/>
                    </a:lnTo>
                    <a:cubicBezTo>
                      <a:pt x="1310443" y="16250"/>
                      <a:pt x="1307857" y="16537"/>
                      <a:pt x="1307145" y="17111"/>
                    </a:cubicBezTo>
                    <a:cubicBezTo>
                      <a:pt x="1306434" y="17684"/>
                      <a:pt x="1305959" y="18559"/>
                      <a:pt x="1305722" y="19734"/>
                    </a:cubicBezTo>
                    <a:lnTo>
                      <a:pt x="1305867" y="28941"/>
                    </a:lnTo>
                    <a:lnTo>
                      <a:pt x="1305867" y="78311"/>
                    </a:lnTo>
                    <a:lnTo>
                      <a:pt x="1328990" y="78311"/>
                    </a:lnTo>
                    <a:cubicBezTo>
                      <a:pt x="1332298" y="78311"/>
                      <a:pt x="1334776" y="77781"/>
                      <a:pt x="1336426" y="76721"/>
                    </a:cubicBezTo>
                    <a:cubicBezTo>
                      <a:pt x="1338075" y="75660"/>
                      <a:pt x="1339348" y="74076"/>
                      <a:pt x="1340243" y="71969"/>
                    </a:cubicBezTo>
                    <a:cubicBezTo>
                      <a:pt x="1341138" y="69861"/>
                      <a:pt x="1341586" y="66993"/>
                      <a:pt x="1341586" y="63363"/>
                    </a:cubicBezTo>
                    <a:lnTo>
                      <a:pt x="1341586" y="54825"/>
                    </a:lnTo>
                    <a:cubicBezTo>
                      <a:pt x="1341586" y="51384"/>
                      <a:pt x="1343502" y="49586"/>
                      <a:pt x="1347334" y="49432"/>
                    </a:cubicBezTo>
                    <a:cubicBezTo>
                      <a:pt x="1351166" y="49278"/>
                      <a:pt x="1353083" y="51076"/>
                      <a:pt x="1353083" y="54825"/>
                    </a:cubicBezTo>
                    <a:lnTo>
                      <a:pt x="1353083" y="112403"/>
                    </a:lnTo>
                    <a:cubicBezTo>
                      <a:pt x="1353083" y="116226"/>
                      <a:pt x="1351166" y="118066"/>
                      <a:pt x="1347334" y="117923"/>
                    </a:cubicBezTo>
                    <a:cubicBezTo>
                      <a:pt x="1343502" y="117780"/>
                      <a:pt x="1341586" y="115940"/>
                      <a:pt x="1341586" y="112403"/>
                    </a:cubicBezTo>
                    <a:lnTo>
                      <a:pt x="1341586" y="102662"/>
                    </a:lnTo>
                    <a:cubicBezTo>
                      <a:pt x="1341586" y="99006"/>
                      <a:pt x="1341134" y="96228"/>
                      <a:pt x="1340231" y="94327"/>
                    </a:cubicBezTo>
                    <a:cubicBezTo>
                      <a:pt x="1339328" y="92426"/>
                      <a:pt x="1338111" y="91049"/>
                      <a:pt x="1336579" y="90195"/>
                    </a:cubicBezTo>
                    <a:cubicBezTo>
                      <a:pt x="1335047" y="89342"/>
                      <a:pt x="1332804" y="88915"/>
                      <a:pt x="1329850" y="88915"/>
                    </a:cubicBezTo>
                    <a:lnTo>
                      <a:pt x="1305867" y="88915"/>
                    </a:lnTo>
                    <a:lnTo>
                      <a:pt x="1305867" y="145388"/>
                    </a:lnTo>
                    <a:cubicBezTo>
                      <a:pt x="1305867" y="150544"/>
                      <a:pt x="1306028" y="153388"/>
                      <a:pt x="1306349" y="153921"/>
                    </a:cubicBezTo>
                    <a:cubicBezTo>
                      <a:pt x="1306671" y="154454"/>
                      <a:pt x="1307399" y="154990"/>
                      <a:pt x="1308534" y="155528"/>
                    </a:cubicBezTo>
                    <a:cubicBezTo>
                      <a:pt x="1309668" y="156065"/>
                      <a:pt x="1311792" y="156334"/>
                      <a:pt x="1314905" y="156334"/>
                    </a:cubicBezTo>
                    <a:lnTo>
                      <a:pt x="1339967" y="156334"/>
                    </a:lnTo>
                    <a:cubicBezTo>
                      <a:pt x="1344056" y="156334"/>
                      <a:pt x="1348111" y="155716"/>
                      <a:pt x="1352130" y="154479"/>
                    </a:cubicBezTo>
                    <a:cubicBezTo>
                      <a:pt x="1356148" y="153243"/>
                      <a:pt x="1360126" y="151054"/>
                      <a:pt x="1364062" y="147911"/>
                    </a:cubicBezTo>
                    <a:cubicBezTo>
                      <a:pt x="1367999" y="144769"/>
                      <a:pt x="1370902" y="141715"/>
                      <a:pt x="1372773" y="138748"/>
                    </a:cubicBezTo>
                    <a:cubicBezTo>
                      <a:pt x="1374644" y="135781"/>
                      <a:pt x="1376836" y="131867"/>
                      <a:pt x="1379350" y="127004"/>
                    </a:cubicBezTo>
                    <a:lnTo>
                      <a:pt x="1381283" y="122604"/>
                    </a:lnTo>
                    <a:cubicBezTo>
                      <a:pt x="1382841" y="119555"/>
                      <a:pt x="1384907" y="118340"/>
                      <a:pt x="1387480" y="118959"/>
                    </a:cubicBezTo>
                    <a:cubicBezTo>
                      <a:pt x="1390054" y="119577"/>
                      <a:pt x="1391211" y="121565"/>
                      <a:pt x="1390952" y="124923"/>
                    </a:cubicBezTo>
                    <a:lnTo>
                      <a:pt x="1385366" y="168054"/>
                    </a:lnTo>
                    <a:lnTo>
                      <a:pt x="1266367" y="168054"/>
                    </a:lnTo>
                    <a:cubicBezTo>
                      <a:pt x="1262608" y="168054"/>
                      <a:pt x="1260658" y="166101"/>
                      <a:pt x="1260516" y="162194"/>
                    </a:cubicBezTo>
                    <a:cubicBezTo>
                      <a:pt x="1260374" y="158288"/>
                      <a:pt x="1262324" y="156334"/>
                      <a:pt x="1266367" y="156334"/>
                    </a:cubicBezTo>
                    <a:lnTo>
                      <a:pt x="1271838" y="156334"/>
                    </a:lnTo>
                    <a:cubicBezTo>
                      <a:pt x="1273961" y="156334"/>
                      <a:pt x="1275721" y="156029"/>
                      <a:pt x="1277118" y="155420"/>
                    </a:cubicBezTo>
                    <a:cubicBezTo>
                      <a:pt x="1278515" y="154810"/>
                      <a:pt x="1279602" y="153951"/>
                      <a:pt x="1280380" y="152843"/>
                    </a:cubicBezTo>
                    <a:cubicBezTo>
                      <a:pt x="1281157" y="151735"/>
                      <a:pt x="1281579" y="149128"/>
                      <a:pt x="1281645" y="145024"/>
                    </a:cubicBezTo>
                    <a:lnTo>
                      <a:pt x="1281645" y="27839"/>
                    </a:lnTo>
                    <a:cubicBezTo>
                      <a:pt x="1281645" y="23115"/>
                      <a:pt x="1280755" y="20010"/>
                      <a:pt x="1278974" y="18524"/>
                    </a:cubicBezTo>
                    <a:cubicBezTo>
                      <a:pt x="1277193" y="17038"/>
                      <a:pt x="1274756" y="16264"/>
                      <a:pt x="1271660" y="16203"/>
                    </a:cubicBezTo>
                    <a:lnTo>
                      <a:pt x="1265504" y="16093"/>
                    </a:lnTo>
                    <a:cubicBezTo>
                      <a:pt x="1261746" y="16093"/>
                      <a:pt x="1259867" y="14166"/>
                      <a:pt x="1259867" y="10311"/>
                    </a:cubicBezTo>
                    <a:cubicBezTo>
                      <a:pt x="1259867" y="6457"/>
                      <a:pt x="1261815" y="4530"/>
                      <a:pt x="1265711" y="4530"/>
                    </a:cubicBezTo>
                    <a:close/>
                    <a:moveTo>
                      <a:pt x="951386" y="4530"/>
                    </a:moveTo>
                    <a:lnTo>
                      <a:pt x="1070121" y="4530"/>
                    </a:lnTo>
                    <a:lnTo>
                      <a:pt x="1073686" y="44909"/>
                    </a:lnTo>
                    <a:cubicBezTo>
                      <a:pt x="1073863" y="48343"/>
                      <a:pt x="1072644" y="50408"/>
                      <a:pt x="1070029" y="51103"/>
                    </a:cubicBezTo>
                    <a:cubicBezTo>
                      <a:pt x="1067414" y="51799"/>
                      <a:pt x="1065410" y="50962"/>
                      <a:pt x="1064017" y="48594"/>
                    </a:cubicBezTo>
                    <a:lnTo>
                      <a:pt x="1060402" y="41537"/>
                    </a:lnTo>
                    <a:cubicBezTo>
                      <a:pt x="1058908" y="39093"/>
                      <a:pt x="1056618" y="35886"/>
                      <a:pt x="1053533" y="31915"/>
                    </a:cubicBezTo>
                    <a:cubicBezTo>
                      <a:pt x="1050449" y="27944"/>
                      <a:pt x="1047223" y="24871"/>
                      <a:pt x="1043856" y="22694"/>
                    </a:cubicBezTo>
                    <a:cubicBezTo>
                      <a:pt x="1040490" y="20518"/>
                      <a:pt x="1036634" y="18899"/>
                      <a:pt x="1032290" y="17840"/>
                    </a:cubicBezTo>
                    <a:cubicBezTo>
                      <a:pt x="1027947" y="16780"/>
                      <a:pt x="1023140" y="16250"/>
                      <a:pt x="1017872" y="16250"/>
                    </a:cubicBezTo>
                    <a:lnTo>
                      <a:pt x="1000580" y="16250"/>
                    </a:lnTo>
                    <a:cubicBezTo>
                      <a:pt x="996118" y="16250"/>
                      <a:pt x="993532" y="16537"/>
                      <a:pt x="992820" y="17111"/>
                    </a:cubicBezTo>
                    <a:cubicBezTo>
                      <a:pt x="992109" y="17684"/>
                      <a:pt x="991634" y="18559"/>
                      <a:pt x="991397" y="19734"/>
                    </a:cubicBezTo>
                    <a:lnTo>
                      <a:pt x="991542" y="28941"/>
                    </a:lnTo>
                    <a:lnTo>
                      <a:pt x="991542" y="78311"/>
                    </a:lnTo>
                    <a:lnTo>
                      <a:pt x="1014665" y="78311"/>
                    </a:lnTo>
                    <a:cubicBezTo>
                      <a:pt x="1017973" y="78311"/>
                      <a:pt x="1020451" y="77781"/>
                      <a:pt x="1022101" y="76721"/>
                    </a:cubicBezTo>
                    <a:cubicBezTo>
                      <a:pt x="1023750" y="75660"/>
                      <a:pt x="1025022" y="74076"/>
                      <a:pt x="1025918" y="71969"/>
                    </a:cubicBezTo>
                    <a:cubicBezTo>
                      <a:pt x="1026813" y="69861"/>
                      <a:pt x="1027261" y="66993"/>
                      <a:pt x="1027261" y="63363"/>
                    </a:cubicBezTo>
                    <a:lnTo>
                      <a:pt x="1027261" y="54825"/>
                    </a:lnTo>
                    <a:cubicBezTo>
                      <a:pt x="1027261" y="51384"/>
                      <a:pt x="1029177" y="49586"/>
                      <a:pt x="1033009" y="49432"/>
                    </a:cubicBezTo>
                    <a:cubicBezTo>
                      <a:pt x="1036841" y="49278"/>
                      <a:pt x="1038758" y="51076"/>
                      <a:pt x="1038758" y="54825"/>
                    </a:cubicBezTo>
                    <a:lnTo>
                      <a:pt x="1038758" y="112403"/>
                    </a:lnTo>
                    <a:cubicBezTo>
                      <a:pt x="1038758" y="116226"/>
                      <a:pt x="1036841" y="118066"/>
                      <a:pt x="1033009" y="117923"/>
                    </a:cubicBezTo>
                    <a:cubicBezTo>
                      <a:pt x="1029177" y="117780"/>
                      <a:pt x="1027261" y="115940"/>
                      <a:pt x="1027261" y="112403"/>
                    </a:cubicBezTo>
                    <a:lnTo>
                      <a:pt x="1027261" y="102662"/>
                    </a:lnTo>
                    <a:cubicBezTo>
                      <a:pt x="1027261" y="99006"/>
                      <a:pt x="1026809" y="96228"/>
                      <a:pt x="1025906" y="94327"/>
                    </a:cubicBezTo>
                    <a:cubicBezTo>
                      <a:pt x="1025004" y="92426"/>
                      <a:pt x="1023786" y="91049"/>
                      <a:pt x="1022254" y="90195"/>
                    </a:cubicBezTo>
                    <a:cubicBezTo>
                      <a:pt x="1020722" y="89342"/>
                      <a:pt x="1018479" y="88915"/>
                      <a:pt x="1015525" y="88915"/>
                    </a:cubicBezTo>
                    <a:lnTo>
                      <a:pt x="991542" y="88915"/>
                    </a:lnTo>
                    <a:lnTo>
                      <a:pt x="991542" y="145388"/>
                    </a:lnTo>
                    <a:cubicBezTo>
                      <a:pt x="991542" y="150544"/>
                      <a:pt x="991703" y="153388"/>
                      <a:pt x="992024" y="153921"/>
                    </a:cubicBezTo>
                    <a:cubicBezTo>
                      <a:pt x="992346" y="154454"/>
                      <a:pt x="993074" y="154990"/>
                      <a:pt x="994208" y="155528"/>
                    </a:cubicBezTo>
                    <a:cubicBezTo>
                      <a:pt x="995343" y="156065"/>
                      <a:pt x="997467" y="156334"/>
                      <a:pt x="1000580" y="156334"/>
                    </a:cubicBezTo>
                    <a:lnTo>
                      <a:pt x="1025642" y="156334"/>
                    </a:lnTo>
                    <a:cubicBezTo>
                      <a:pt x="1029731" y="156334"/>
                      <a:pt x="1033786" y="155716"/>
                      <a:pt x="1037804" y="154479"/>
                    </a:cubicBezTo>
                    <a:cubicBezTo>
                      <a:pt x="1041823" y="153243"/>
                      <a:pt x="1045801" y="151054"/>
                      <a:pt x="1049737" y="147911"/>
                    </a:cubicBezTo>
                    <a:cubicBezTo>
                      <a:pt x="1053674" y="144769"/>
                      <a:pt x="1056577" y="141715"/>
                      <a:pt x="1058448" y="138748"/>
                    </a:cubicBezTo>
                    <a:cubicBezTo>
                      <a:pt x="1060319" y="135781"/>
                      <a:pt x="1062511" y="131867"/>
                      <a:pt x="1065025" y="127004"/>
                    </a:cubicBezTo>
                    <a:lnTo>
                      <a:pt x="1066958" y="122604"/>
                    </a:lnTo>
                    <a:cubicBezTo>
                      <a:pt x="1068516" y="119555"/>
                      <a:pt x="1070582" y="118340"/>
                      <a:pt x="1073155" y="118959"/>
                    </a:cubicBezTo>
                    <a:cubicBezTo>
                      <a:pt x="1075729" y="119577"/>
                      <a:pt x="1076886" y="121565"/>
                      <a:pt x="1076627" y="124923"/>
                    </a:cubicBezTo>
                    <a:lnTo>
                      <a:pt x="1071040" y="168054"/>
                    </a:lnTo>
                    <a:lnTo>
                      <a:pt x="952042" y="168054"/>
                    </a:lnTo>
                    <a:cubicBezTo>
                      <a:pt x="948283" y="168054"/>
                      <a:pt x="946332" y="166101"/>
                      <a:pt x="946191" y="162194"/>
                    </a:cubicBezTo>
                    <a:cubicBezTo>
                      <a:pt x="946049" y="158288"/>
                      <a:pt x="947999" y="156334"/>
                      <a:pt x="952042" y="156334"/>
                    </a:cubicBezTo>
                    <a:lnTo>
                      <a:pt x="957513" y="156334"/>
                    </a:lnTo>
                    <a:cubicBezTo>
                      <a:pt x="959636" y="156334"/>
                      <a:pt x="961396" y="156029"/>
                      <a:pt x="962793" y="155420"/>
                    </a:cubicBezTo>
                    <a:cubicBezTo>
                      <a:pt x="964190" y="154810"/>
                      <a:pt x="965278" y="153951"/>
                      <a:pt x="966055" y="152843"/>
                    </a:cubicBezTo>
                    <a:cubicBezTo>
                      <a:pt x="966832" y="151735"/>
                      <a:pt x="967254" y="149128"/>
                      <a:pt x="967320" y="145024"/>
                    </a:cubicBezTo>
                    <a:lnTo>
                      <a:pt x="967320" y="27839"/>
                    </a:lnTo>
                    <a:cubicBezTo>
                      <a:pt x="967320" y="23115"/>
                      <a:pt x="966430" y="20010"/>
                      <a:pt x="964649" y="18524"/>
                    </a:cubicBezTo>
                    <a:cubicBezTo>
                      <a:pt x="962868" y="17038"/>
                      <a:pt x="960430" y="16264"/>
                      <a:pt x="957335" y="16203"/>
                    </a:cubicBezTo>
                    <a:lnTo>
                      <a:pt x="951179" y="16093"/>
                    </a:lnTo>
                    <a:cubicBezTo>
                      <a:pt x="947421" y="16093"/>
                      <a:pt x="945542" y="14166"/>
                      <a:pt x="945542" y="10311"/>
                    </a:cubicBezTo>
                    <a:cubicBezTo>
                      <a:pt x="945542" y="6457"/>
                      <a:pt x="947490" y="4530"/>
                      <a:pt x="951386" y="4530"/>
                    </a:cubicBezTo>
                    <a:close/>
                    <a:moveTo>
                      <a:pt x="5844" y="4418"/>
                    </a:moveTo>
                    <a:lnTo>
                      <a:pt x="60838" y="4418"/>
                    </a:lnTo>
                    <a:cubicBezTo>
                      <a:pt x="64243" y="4418"/>
                      <a:pt x="66159" y="6371"/>
                      <a:pt x="66588" y="10278"/>
                    </a:cubicBezTo>
                    <a:cubicBezTo>
                      <a:pt x="67018" y="14185"/>
                      <a:pt x="65101" y="16138"/>
                      <a:pt x="60838" y="16138"/>
                    </a:cubicBezTo>
                    <a:lnTo>
                      <a:pt x="54382" y="16138"/>
                    </a:lnTo>
                    <a:cubicBezTo>
                      <a:pt x="51714" y="16138"/>
                      <a:pt x="49851" y="16468"/>
                      <a:pt x="48791" y="17126"/>
                    </a:cubicBezTo>
                    <a:cubicBezTo>
                      <a:pt x="47731" y="17785"/>
                      <a:pt x="47001" y="18645"/>
                      <a:pt x="46600" y="19707"/>
                    </a:cubicBezTo>
                    <a:cubicBezTo>
                      <a:pt x="46200" y="20770"/>
                      <a:pt x="46000" y="22286"/>
                      <a:pt x="46000" y="24255"/>
                    </a:cubicBezTo>
                    <a:lnTo>
                      <a:pt x="46000" y="145497"/>
                    </a:lnTo>
                    <a:cubicBezTo>
                      <a:pt x="46000" y="148832"/>
                      <a:pt x="46377" y="151118"/>
                      <a:pt x="47132" y="152353"/>
                    </a:cubicBezTo>
                    <a:cubicBezTo>
                      <a:pt x="47888" y="153587"/>
                      <a:pt x="49501" y="154578"/>
                      <a:pt x="51972" y="155325"/>
                    </a:cubicBezTo>
                    <a:cubicBezTo>
                      <a:pt x="54444" y="156072"/>
                      <a:pt x="58712" y="156446"/>
                      <a:pt x="64778" y="156446"/>
                    </a:cubicBezTo>
                    <a:lnTo>
                      <a:pt x="80100" y="156446"/>
                    </a:lnTo>
                    <a:cubicBezTo>
                      <a:pt x="85208" y="156446"/>
                      <a:pt x="90022" y="155928"/>
                      <a:pt x="94543" y="154893"/>
                    </a:cubicBezTo>
                    <a:cubicBezTo>
                      <a:pt x="99063" y="153857"/>
                      <a:pt x="102983" y="152053"/>
                      <a:pt x="106301" y="149480"/>
                    </a:cubicBezTo>
                    <a:cubicBezTo>
                      <a:pt x="109620" y="146907"/>
                      <a:pt x="112208" y="143921"/>
                      <a:pt x="114065" y="140522"/>
                    </a:cubicBezTo>
                    <a:cubicBezTo>
                      <a:pt x="115922" y="137124"/>
                      <a:pt x="117573" y="134362"/>
                      <a:pt x="119017" y="132238"/>
                    </a:cubicBezTo>
                    <a:lnTo>
                      <a:pt x="121968" y="121486"/>
                    </a:lnTo>
                    <a:cubicBezTo>
                      <a:pt x="122888" y="118965"/>
                      <a:pt x="124720" y="117650"/>
                      <a:pt x="127466" y="117541"/>
                    </a:cubicBezTo>
                    <a:cubicBezTo>
                      <a:pt x="130211" y="117431"/>
                      <a:pt x="131493" y="119126"/>
                      <a:pt x="131311" y="122625"/>
                    </a:cubicBezTo>
                    <a:lnTo>
                      <a:pt x="126407" y="168166"/>
                    </a:lnTo>
                    <a:lnTo>
                      <a:pt x="6719" y="168166"/>
                    </a:lnTo>
                    <a:cubicBezTo>
                      <a:pt x="3334" y="168166"/>
                      <a:pt x="1665" y="166213"/>
                      <a:pt x="1712" y="162306"/>
                    </a:cubicBezTo>
                    <a:cubicBezTo>
                      <a:pt x="1760" y="158399"/>
                      <a:pt x="3648" y="156446"/>
                      <a:pt x="7375" y="156446"/>
                    </a:cubicBezTo>
                    <a:lnTo>
                      <a:pt x="12191" y="156446"/>
                    </a:lnTo>
                    <a:cubicBezTo>
                      <a:pt x="14797" y="156446"/>
                      <a:pt x="16739" y="156093"/>
                      <a:pt x="18017" y="155387"/>
                    </a:cubicBezTo>
                    <a:cubicBezTo>
                      <a:pt x="19294" y="154681"/>
                      <a:pt x="20240" y="153730"/>
                      <a:pt x="20855" y="152531"/>
                    </a:cubicBezTo>
                    <a:cubicBezTo>
                      <a:pt x="21470" y="151333"/>
                      <a:pt x="21778" y="148988"/>
                      <a:pt x="21778" y="145497"/>
                    </a:cubicBezTo>
                    <a:lnTo>
                      <a:pt x="21778" y="24581"/>
                    </a:lnTo>
                    <a:cubicBezTo>
                      <a:pt x="21778" y="21529"/>
                      <a:pt x="21651" y="19741"/>
                      <a:pt x="21398" y="19216"/>
                    </a:cubicBezTo>
                    <a:cubicBezTo>
                      <a:pt x="21144" y="18691"/>
                      <a:pt x="20250" y="18047"/>
                      <a:pt x="18715" y="17283"/>
                    </a:cubicBezTo>
                    <a:cubicBezTo>
                      <a:pt x="17180" y="16520"/>
                      <a:pt x="15006" y="16138"/>
                      <a:pt x="12191" y="16138"/>
                    </a:cubicBezTo>
                    <a:lnTo>
                      <a:pt x="5844" y="16138"/>
                    </a:lnTo>
                    <a:cubicBezTo>
                      <a:pt x="1948" y="16138"/>
                      <a:pt x="0" y="14185"/>
                      <a:pt x="0" y="10278"/>
                    </a:cubicBezTo>
                    <a:cubicBezTo>
                      <a:pt x="0" y="6371"/>
                      <a:pt x="1948" y="4418"/>
                      <a:pt x="5844" y="4418"/>
                    </a:cubicBezTo>
                    <a:close/>
                    <a:moveTo>
                      <a:pt x="1095194" y="2855"/>
                    </a:moveTo>
                    <a:lnTo>
                      <a:pt x="1168978" y="2855"/>
                    </a:lnTo>
                    <a:cubicBezTo>
                      <a:pt x="1178530" y="2855"/>
                      <a:pt x="1187906" y="4280"/>
                      <a:pt x="1197104" y="7130"/>
                    </a:cubicBezTo>
                    <a:cubicBezTo>
                      <a:pt x="1206303" y="9980"/>
                      <a:pt x="1213308" y="14702"/>
                      <a:pt x="1218120" y="21296"/>
                    </a:cubicBezTo>
                    <a:cubicBezTo>
                      <a:pt x="1222933" y="27891"/>
                      <a:pt x="1225396" y="35743"/>
                      <a:pt x="1225511" y="44852"/>
                    </a:cubicBezTo>
                    <a:cubicBezTo>
                      <a:pt x="1225626" y="53961"/>
                      <a:pt x="1224124" y="61243"/>
                      <a:pt x="1221005" y="66697"/>
                    </a:cubicBezTo>
                    <a:cubicBezTo>
                      <a:pt x="1217192" y="73312"/>
                      <a:pt x="1211781" y="78207"/>
                      <a:pt x="1204775" y="81382"/>
                    </a:cubicBezTo>
                    <a:cubicBezTo>
                      <a:pt x="1197768" y="84558"/>
                      <a:pt x="1190951" y="86478"/>
                      <a:pt x="1184324" y="87141"/>
                    </a:cubicBezTo>
                    <a:lnTo>
                      <a:pt x="1178980" y="86988"/>
                    </a:lnTo>
                    <a:lnTo>
                      <a:pt x="1217371" y="145652"/>
                    </a:lnTo>
                    <a:cubicBezTo>
                      <a:pt x="1218761" y="147925"/>
                      <a:pt x="1220440" y="150028"/>
                      <a:pt x="1222406" y="151960"/>
                    </a:cubicBezTo>
                    <a:cubicBezTo>
                      <a:pt x="1224372" y="153893"/>
                      <a:pt x="1226189" y="155086"/>
                      <a:pt x="1227857" y="155541"/>
                    </a:cubicBezTo>
                    <a:cubicBezTo>
                      <a:pt x="1229525" y="155995"/>
                      <a:pt x="1231677" y="156223"/>
                      <a:pt x="1234313" y="156223"/>
                    </a:cubicBezTo>
                    <a:lnTo>
                      <a:pt x="1243943" y="156223"/>
                    </a:lnTo>
                    <a:cubicBezTo>
                      <a:pt x="1247899" y="156223"/>
                      <a:pt x="1249954" y="158194"/>
                      <a:pt x="1250107" y="162138"/>
                    </a:cubicBezTo>
                    <a:cubicBezTo>
                      <a:pt x="1250260" y="166081"/>
                      <a:pt x="1248184" y="168016"/>
                      <a:pt x="1243879" y="167943"/>
                    </a:cubicBezTo>
                    <a:lnTo>
                      <a:pt x="1206599" y="167943"/>
                    </a:lnTo>
                    <a:lnTo>
                      <a:pt x="1154833" y="87911"/>
                    </a:lnTo>
                    <a:lnTo>
                      <a:pt x="1135533" y="87911"/>
                    </a:lnTo>
                    <a:lnTo>
                      <a:pt x="1135533" y="146822"/>
                    </a:lnTo>
                    <a:cubicBezTo>
                      <a:pt x="1135533" y="150664"/>
                      <a:pt x="1135742" y="152978"/>
                      <a:pt x="1136160" y="153764"/>
                    </a:cubicBezTo>
                    <a:cubicBezTo>
                      <a:pt x="1136578" y="154550"/>
                      <a:pt x="1137156" y="155193"/>
                      <a:pt x="1137893" y="155694"/>
                    </a:cubicBezTo>
                    <a:cubicBezTo>
                      <a:pt x="1138630" y="156195"/>
                      <a:pt x="1140820" y="156446"/>
                      <a:pt x="1144463" y="156446"/>
                    </a:cubicBezTo>
                    <a:lnTo>
                      <a:pt x="1152013" y="156446"/>
                    </a:lnTo>
                    <a:cubicBezTo>
                      <a:pt x="1155864" y="156446"/>
                      <a:pt x="1157819" y="158399"/>
                      <a:pt x="1157877" y="162306"/>
                    </a:cubicBezTo>
                    <a:cubicBezTo>
                      <a:pt x="1157936" y="166213"/>
                      <a:pt x="1155872" y="168166"/>
                      <a:pt x="1151685" y="168166"/>
                    </a:cubicBezTo>
                    <a:lnTo>
                      <a:pt x="1097273" y="168166"/>
                    </a:lnTo>
                    <a:cubicBezTo>
                      <a:pt x="1093988" y="168166"/>
                      <a:pt x="1092139" y="166213"/>
                      <a:pt x="1091724" y="162306"/>
                    </a:cubicBezTo>
                    <a:cubicBezTo>
                      <a:pt x="1091308" y="158399"/>
                      <a:pt x="1093158" y="156446"/>
                      <a:pt x="1097273" y="156446"/>
                    </a:cubicBezTo>
                    <a:lnTo>
                      <a:pt x="1102089" y="156446"/>
                    </a:lnTo>
                    <a:cubicBezTo>
                      <a:pt x="1105872" y="156446"/>
                      <a:pt x="1108371" y="156162"/>
                      <a:pt x="1109586" y="155594"/>
                    </a:cubicBezTo>
                    <a:cubicBezTo>
                      <a:pt x="1110802" y="155026"/>
                      <a:pt x="1111709" y="154070"/>
                      <a:pt x="1112309" y="152725"/>
                    </a:cubicBezTo>
                    <a:cubicBezTo>
                      <a:pt x="1112909" y="151380"/>
                      <a:pt x="1113209" y="148615"/>
                      <a:pt x="1113209" y="144429"/>
                    </a:cubicBezTo>
                    <a:lnTo>
                      <a:pt x="1113209" y="25059"/>
                    </a:lnTo>
                    <a:cubicBezTo>
                      <a:pt x="1113209" y="22598"/>
                      <a:pt x="1112979" y="20723"/>
                      <a:pt x="1112519" y="19436"/>
                    </a:cubicBezTo>
                    <a:cubicBezTo>
                      <a:pt x="1112059" y="18149"/>
                      <a:pt x="1111328" y="17017"/>
                      <a:pt x="1110327" y="16041"/>
                    </a:cubicBezTo>
                    <a:cubicBezTo>
                      <a:pt x="1109325" y="15064"/>
                      <a:pt x="1106688" y="14576"/>
                      <a:pt x="1102416" y="14576"/>
                    </a:cubicBezTo>
                    <a:lnTo>
                      <a:pt x="1095194" y="14576"/>
                    </a:lnTo>
                    <a:cubicBezTo>
                      <a:pt x="1091919" y="14576"/>
                      <a:pt x="1089980" y="12622"/>
                      <a:pt x="1089378" y="8715"/>
                    </a:cubicBezTo>
                    <a:cubicBezTo>
                      <a:pt x="1088776" y="4809"/>
                      <a:pt x="1090714" y="2855"/>
                      <a:pt x="1095194" y="2855"/>
                    </a:cubicBezTo>
                    <a:close/>
                    <a:moveTo>
                      <a:pt x="549796" y="1411"/>
                    </a:moveTo>
                    <a:cubicBezTo>
                      <a:pt x="560221" y="1186"/>
                      <a:pt x="570032" y="2901"/>
                      <a:pt x="579231" y="6558"/>
                    </a:cubicBezTo>
                    <a:cubicBezTo>
                      <a:pt x="588430" y="10215"/>
                      <a:pt x="595926" y="15167"/>
                      <a:pt x="601720" y="21415"/>
                    </a:cubicBezTo>
                    <a:cubicBezTo>
                      <a:pt x="607513" y="27663"/>
                      <a:pt x="611842" y="33671"/>
                      <a:pt x="614708" y="39440"/>
                    </a:cubicBezTo>
                    <a:cubicBezTo>
                      <a:pt x="617573" y="45209"/>
                      <a:pt x="620034" y="51925"/>
                      <a:pt x="622090" y="59589"/>
                    </a:cubicBezTo>
                    <a:cubicBezTo>
                      <a:pt x="624147" y="67253"/>
                      <a:pt x="625100" y="76159"/>
                      <a:pt x="624951" y="86306"/>
                    </a:cubicBezTo>
                    <a:cubicBezTo>
                      <a:pt x="624653" y="98775"/>
                      <a:pt x="622485" y="110110"/>
                      <a:pt x="618450" y="120311"/>
                    </a:cubicBezTo>
                    <a:cubicBezTo>
                      <a:pt x="614414" y="130512"/>
                      <a:pt x="608960" y="139349"/>
                      <a:pt x="602089" y="146821"/>
                    </a:cubicBezTo>
                    <a:cubicBezTo>
                      <a:pt x="595218" y="154293"/>
                      <a:pt x="587228" y="159861"/>
                      <a:pt x="578120" y="163523"/>
                    </a:cubicBezTo>
                    <a:cubicBezTo>
                      <a:pt x="569012" y="167186"/>
                      <a:pt x="559582" y="168945"/>
                      <a:pt x="549830" y="168799"/>
                    </a:cubicBezTo>
                    <a:cubicBezTo>
                      <a:pt x="539995" y="168724"/>
                      <a:pt x="531112" y="166911"/>
                      <a:pt x="523182" y="163362"/>
                    </a:cubicBezTo>
                    <a:cubicBezTo>
                      <a:pt x="515252" y="159813"/>
                      <a:pt x="507366" y="153780"/>
                      <a:pt x="499526" y="145264"/>
                    </a:cubicBezTo>
                    <a:cubicBezTo>
                      <a:pt x="491686" y="136747"/>
                      <a:pt x="486199" y="127490"/>
                      <a:pt x="483064" y="117490"/>
                    </a:cubicBezTo>
                    <a:cubicBezTo>
                      <a:pt x="479930" y="107491"/>
                      <a:pt x="478288" y="97084"/>
                      <a:pt x="478138" y="86271"/>
                    </a:cubicBezTo>
                    <a:cubicBezTo>
                      <a:pt x="478065" y="76982"/>
                      <a:pt x="479126" y="67576"/>
                      <a:pt x="481320" y="58052"/>
                    </a:cubicBezTo>
                    <a:cubicBezTo>
                      <a:pt x="483514" y="48528"/>
                      <a:pt x="487925" y="39153"/>
                      <a:pt x="494553" y="29926"/>
                    </a:cubicBezTo>
                    <a:cubicBezTo>
                      <a:pt x="501181" y="20699"/>
                      <a:pt x="509217" y="13715"/>
                      <a:pt x="518660" y="8974"/>
                    </a:cubicBezTo>
                    <a:cubicBezTo>
                      <a:pt x="528104" y="4233"/>
                      <a:pt x="538482" y="1712"/>
                      <a:pt x="549796" y="1411"/>
                    </a:cubicBezTo>
                    <a:close/>
                    <a:moveTo>
                      <a:pt x="216421" y="1411"/>
                    </a:moveTo>
                    <a:cubicBezTo>
                      <a:pt x="226846" y="1186"/>
                      <a:pt x="236657" y="2901"/>
                      <a:pt x="245856" y="6558"/>
                    </a:cubicBezTo>
                    <a:cubicBezTo>
                      <a:pt x="255055" y="10215"/>
                      <a:pt x="262551" y="15167"/>
                      <a:pt x="268344" y="21415"/>
                    </a:cubicBezTo>
                    <a:cubicBezTo>
                      <a:pt x="274138" y="27663"/>
                      <a:pt x="278467" y="33671"/>
                      <a:pt x="281333" y="39440"/>
                    </a:cubicBezTo>
                    <a:cubicBezTo>
                      <a:pt x="284198" y="45209"/>
                      <a:pt x="286659" y="51925"/>
                      <a:pt x="288715" y="59589"/>
                    </a:cubicBezTo>
                    <a:cubicBezTo>
                      <a:pt x="290772" y="67253"/>
                      <a:pt x="291725" y="76159"/>
                      <a:pt x="291576" y="86306"/>
                    </a:cubicBezTo>
                    <a:cubicBezTo>
                      <a:pt x="291278" y="98775"/>
                      <a:pt x="289110" y="110110"/>
                      <a:pt x="285075" y="120311"/>
                    </a:cubicBezTo>
                    <a:cubicBezTo>
                      <a:pt x="281039" y="130512"/>
                      <a:pt x="275585" y="139349"/>
                      <a:pt x="268714" y="146821"/>
                    </a:cubicBezTo>
                    <a:cubicBezTo>
                      <a:pt x="261843" y="154293"/>
                      <a:pt x="253854" y="159861"/>
                      <a:pt x="244745" y="163523"/>
                    </a:cubicBezTo>
                    <a:cubicBezTo>
                      <a:pt x="235637" y="167186"/>
                      <a:pt x="226207" y="168945"/>
                      <a:pt x="216456" y="168799"/>
                    </a:cubicBezTo>
                    <a:cubicBezTo>
                      <a:pt x="206620" y="168724"/>
                      <a:pt x="197737" y="166911"/>
                      <a:pt x="189807" y="163362"/>
                    </a:cubicBezTo>
                    <a:cubicBezTo>
                      <a:pt x="181876" y="159813"/>
                      <a:pt x="173991" y="153780"/>
                      <a:pt x="166151" y="145264"/>
                    </a:cubicBezTo>
                    <a:cubicBezTo>
                      <a:pt x="158311" y="136747"/>
                      <a:pt x="152824" y="127490"/>
                      <a:pt x="149690" y="117490"/>
                    </a:cubicBezTo>
                    <a:cubicBezTo>
                      <a:pt x="146555" y="107491"/>
                      <a:pt x="144913" y="97084"/>
                      <a:pt x="144763" y="86271"/>
                    </a:cubicBezTo>
                    <a:cubicBezTo>
                      <a:pt x="144690" y="76982"/>
                      <a:pt x="145751" y="67576"/>
                      <a:pt x="147945" y="58052"/>
                    </a:cubicBezTo>
                    <a:cubicBezTo>
                      <a:pt x="150139" y="48528"/>
                      <a:pt x="154550" y="39153"/>
                      <a:pt x="161178" y="29926"/>
                    </a:cubicBezTo>
                    <a:cubicBezTo>
                      <a:pt x="167806" y="20699"/>
                      <a:pt x="175842" y="13715"/>
                      <a:pt x="185285" y="8974"/>
                    </a:cubicBezTo>
                    <a:cubicBezTo>
                      <a:pt x="194729" y="4233"/>
                      <a:pt x="205107" y="1712"/>
                      <a:pt x="216421" y="1411"/>
                    </a:cubicBezTo>
                    <a:close/>
                    <a:moveTo>
                      <a:pt x="426696" y="25"/>
                    </a:moveTo>
                    <a:cubicBezTo>
                      <a:pt x="429022" y="-209"/>
                      <a:pt x="430772" y="1212"/>
                      <a:pt x="431945" y="4287"/>
                    </a:cubicBezTo>
                    <a:lnTo>
                      <a:pt x="444050" y="39317"/>
                    </a:lnTo>
                    <a:cubicBezTo>
                      <a:pt x="445265" y="44052"/>
                      <a:pt x="444298" y="47088"/>
                      <a:pt x="441147" y="48425"/>
                    </a:cubicBezTo>
                    <a:cubicBezTo>
                      <a:pt x="437997" y="49763"/>
                      <a:pt x="435444" y="49059"/>
                      <a:pt x="433490" y="46313"/>
                    </a:cubicBezTo>
                    <a:lnTo>
                      <a:pt x="430290" y="41480"/>
                    </a:lnTo>
                    <a:cubicBezTo>
                      <a:pt x="428420" y="38764"/>
                      <a:pt x="426014" y="35753"/>
                      <a:pt x="423071" y="32447"/>
                    </a:cubicBezTo>
                    <a:cubicBezTo>
                      <a:pt x="420128" y="29141"/>
                      <a:pt x="416436" y="25977"/>
                      <a:pt x="411994" y="22955"/>
                    </a:cubicBezTo>
                    <a:cubicBezTo>
                      <a:pt x="407553" y="19932"/>
                      <a:pt x="402275" y="17464"/>
                      <a:pt x="396161" y="15549"/>
                    </a:cubicBezTo>
                    <a:cubicBezTo>
                      <a:pt x="390046" y="13634"/>
                      <a:pt x="383212" y="13467"/>
                      <a:pt x="375658" y="15048"/>
                    </a:cubicBezTo>
                    <a:cubicBezTo>
                      <a:pt x="370649" y="16077"/>
                      <a:pt x="365624" y="18139"/>
                      <a:pt x="360583" y="21233"/>
                    </a:cubicBezTo>
                    <a:cubicBezTo>
                      <a:pt x="355542" y="24327"/>
                      <a:pt x="350792" y="29069"/>
                      <a:pt x="346333" y="35459"/>
                    </a:cubicBezTo>
                    <a:cubicBezTo>
                      <a:pt x="341874" y="41849"/>
                      <a:pt x="338788" y="48931"/>
                      <a:pt x="337076" y="56704"/>
                    </a:cubicBezTo>
                    <a:cubicBezTo>
                      <a:pt x="335364" y="64477"/>
                      <a:pt x="334383" y="72270"/>
                      <a:pt x="334133" y="80083"/>
                    </a:cubicBezTo>
                    <a:cubicBezTo>
                      <a:pt x="333883" y="87897"/>
                      <a:pt x="334078" y="94576"/>
                      <a:pt x="334717" y="100123"/>
                    </a:cubicBezTo>
                    <a:cubicBezTo>
                      <a:pt x="335799" y="111370"/>
                      <a:pt x="338731" y="121548"/>
                      <a:pt x="343515" y="130659"/>
                    </a:cubicBezTo>
                    <a:cubicBezTo>
                      <a:pt x="348299" y="139769"/>
                      <a:pt x="354274" y="146272"/>
                      <a:pt x="361439" y="150168"/>
                    </a:cubicBezTo>
                    <a:cubicBezTo>
                      <a:pt x="368605" y="154064"/>
                      <a:pt x="376250" y="156151"/>
                      <a:pt x="384377" y="156428"/>
                    </a:cubicBezTo>
                    <a:cubicBezTo>
                      <a:pt x="392189" y="156775"/>
                      <a:pt x="398745" y="155446"/>
                      <a:pt x="404044" y="152442"/>
                    </a:cubicBezTo>
                    <a:cubicBezTo>
                      <a:pt x="409343" y="149437"/>
                      <a:pt x="412751" y="145879"/>
                      <a:pt x="414268" y="141767"/>
                    </a:cubicBezTo>
                    <a:cubicBezTo>
                      <a:pt x="415786" y="137655"/>
                      <a:pt x="416544" y="133972"/>
                      <a:pt x="416544" y="130719"/>
                    </a:cubicBezTo>
                    <a:lnTo>
                      <a:pt x="416544" y="112443"/>
                    </a:lnTo>
                    <a:cubicBezTo>
                      <a:pt x="416544" y="110016"/>
                      <a:pt x="416152" y="108076"/>
                      <a:pt x="415366" y="106622"/>
                    </a:cubicBezTo>
                    <a:cubicBezTo>
                      <a:pt x="414581" y="105168"/>
                      <a:pt x="413336" y="104067"/>
                      <a:pt x="411631" y="103319"/>
                    </a:cubicBezTo>
                    <a:cubicBezTo>
                      <a:pt x="409927" y="102572"/>
                      <a:pt x="406946" y="102198"/>
                      <a:pt x="402690" y="102198"/>
                    </a:cubicBezTo>
                    <a:lnTo>
                      <a:pt x="393387" y="102198"/>
                    </a:lnTo>
                    <a:cubicBezTo>
                      <a:pt x="389554" y="102198"/>
                      <a:pt x="387567" y="100245"/>
                      <a:pt x="387426" y="96338"/>
                    </a:cubicBezTo>
                    <a:cubicBezTo>
                      <a:pt x="387285" y="92431"/>
                      <a:pt x="389272" y="90478"/>
                      <a:pt x="393387" y="90478"/>
                    </a:cubicBezTo>
                    <a:lnTo>
                      <a:pt x="452612" y="90478"/>
                    </a:lnTo>
                    <a:cubicBezTo>
                      <a:pt x="456655" y="90478"/>
                      <a:pt x="458599" y="92431"/>
                      <a:pt x="458446" y="96338"/>
                    </a:cubicBezTo>
                    <a:cubicBezTo>
                      <a:pt x="458292" y="100245"/>
                      <a:pt x="456348" y="102198"/>
                      <a:pt x="452612" y="102198"/>
                    </a:cubicBezTo>
                    <a:lnTo>
                      <a:pt x="446811" y="102198"/>
                    </a:lnTo>
                    <a:cubicBezTo>
                      <a:pt x="444617" y="102198"/>
                      <a:pt x="442988" y="102553"/>
                      <a:pt x="441923" y="103264"/>
                    </a:cubicBezTo>
                    <a:cubicBezTo>
                      <a:pt x="440858" y="103974"/>
                      <a:pt x="440082" y="104842"/>
                      <a:pt x="439597" y="105867"/>
                    </a:cubicBezTo>
                    <a:cubicBezTo>
                      <a:pt x="439111" y="106892"/>
                      <a:pt x="438869" y="108098"/>
                      <a:pt x="438869" y="109487"/>
                    </a:cubicBezTo>
                    <a:lnTo>
                      <a:pt x="438869" y="159174"/>
                    </a:lnTo>
                    <a:cubicBezTo>
                      <a:pt x="438869" y="161783"/>
                      <a:pt x="437899" y="163409"/>
                      <a:pt x="435960" y="164053"/>
                    </a:cubicBezTo>
                    <a:cubicBezTo>
                      <a:pt x="434022" y="164696"/>
                      <a:pt x="432063" y="164454"/>
                      <a:pt x="430086" y="163325"/>
                    </a:cubicBezTo>
                    <a:lnTo>
                      <a:pt x="427471" y="161141"/>
                    </a:lnTo>
                    <a:cubicBezTo>
                      <a:pt x="426139" y="160212"/>
                      <a:pt x="424235" y="159717"/>
                      <a:pt x="421759" y="159655"/>
                    </a:cubicBezTo>
                    <a:cubicBezTo>
                      <a:pt x="419508" y="159655"/>
                      <a:pt x="416245" y="160481"/>
                      <a:pt x="411971" y="162133"/>
                    </a:cubicBezTo>
                    <a:cubicBezTo>
                      <a:pt x="407696" y="163786"/>
                      <a:pt x="403404" y="165262"/>
                      <a:pt x="399094" y="166563"/>
                    </a:cubicBezTo>
                    <a:cubicBezTo>
                      <a:pt x="394784" y="167864"/>
                      <a:pt x="389538" y="168553"/>
                      <a:pt x="383355" y="168628"/>
                    </a:cubicBezTo>
                    <a:cubicBezTo>
                      <a:pt x="376241" y="168775"/>
                      <a:pt x="368631" y="167549"/>
                      <a:pt x="360525" y="164950"/>
                    </a:cubicBezTo>
                    <a:cubicBezTo>
                      <a:pt x="352420" y="162351"/>
                      <a:pt x="344480" y="157860"/>
                      <a:pt x="336707" y="151476"/>
                    </a:cubicBezTo>
                    <a:cubicBezTo>
                      <a:pt x="328933" y="145092"/>
                      <a:pt x="322957" y="137551"/>
                      <a:pt x="318777" y="128853"/>
                    </a:cubicBezTo>
                    <a:cubicBezTo>
                      <a:pt x="314598" y="120155"/>
                      <a:pt x="311936" y="110979"/>
                      <a:pt x="310790" y="101325"/>
                    </a:cubicBezTo>
                    <a:cubicBezTo>
                      <a:pt x="309645" y="91672"/>
                      <a:pt x="309776" y="81136"/>
                      <a:pt x="311183" y="69718"/>
                    </a:cubicBezTo>
                    <a:cubicBezTo>
                      <a:pt x="312579" y="58969"/>
                      <a:pt x="315374" y="49026"/>
                      <a:pt x="319568" y="39891"/>
                    </a:cubicBezTo>
                    <a:cubicBezTo>
                      <a:pt x="323761" y="30755"/>
                      <a:pt x="329216" y="23285"/>
                      <a:pt x="335932" y="17479"/>
                    </a:cubicBezTo>
                    <a:cubicBezTo>
                      <a:pt x="342649" y="11672"/>
                      <a:pt x="350170" y="7532"/>
                      <a:pt x="358497" y="5056"/>
                    </a:cubicBezTo>
                    <a:cubicBezTo>
                      <a:pt x="366824" y="2581"/>
                      <a:pt x="375231" y="1419"/>
                      <a:pt x="383719" y="1570"/>
                    </a:cubicBezTo>
                    <a:cubicBezTo>
                      <a:pt x="387998" y="1720"/>
                      <a:pt x="391868" y="2118"/>
                      <a:pt x="395328" y="2765"/>
                    </a:cubicBezTo>
                    <a:cubicBezTo>
                      <a:pt x="398788" y="3411"/>
                      <a:pt x="402205" y="4308"/>
                      <a:pt x="405579" y="5457"/>
                    </a:cubicBezTo>
                    <a:cubicBezTo>
                      <a:pt x="408952" y="6605"/>
                      <a:pt x="411178" y="7239"/>
                      <a:pt x="412256" y="7359"/>
                    </a:cubicBezTo>
                    <a:cubicBezTo>
                      <a:pt x="414585" y="7854"/>
                      <a:pt x="416288" y="7801"/>
                      <a:pt x="417367" y="7199"/>
                    </a:cubicBezTo>
                    <a:cubicBezTo>
                      <a:pt x="418445" y="6597"/>
                      <a:pt x="419246" y="5938"/>
                      <a:pt x="419769" y="5220"/>
                    </a:cubicBezTo>
                    <a:lnTo>
                      <a:pt x="421552" y="2510"/>
                    </a:lnTo>
                    <a:cubicBezTo>
                      <a:pt x="422655" y="1087"/>
                      <a:pt x="424370" y="258"/>
                      <a:pt x="426696" y="25"/>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b="1">
                  <a:solidFill>
                    <a:srgbClr val="FBC0B9"/>
                  </a:solidFill>
                  <a:latin typeface="微软雅黑" panose="020B0503020204020204" pitchFamily="34" charset="-122"/>
                  <a:ea typeface="微软雅黑" panose="020B0503020204020204" pitchFamily="34" charset="-122"/>
                </a:endParaRPr>
              </a:p>
            </p:txBody>
          </p:sp>
        </p:grpSp>
      </p:grpSp>
      <p:pic>
        <p:nvPicPr>
          <p:cNvPr id="2" name="图片 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t>2021/5/20</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t>‹#›</a:t>
            </a:fld>
            <a:endParaRPr lang="zh-CN" altLang="en-US">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t>2021/5/20</a:t>
            </a:fld>
            <a:endParaRPr lang="zh-CN" altLang="en-US">
              <a:solidFill>
                <a:srgbClr val="000000">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t>‹#›</a:t>
            </a:fld>
            <a:endParaRPr lang="zh-CN" altLang="en-US">
              <a:solidFill>
                <a:srgbClr val="000000">
                  <a:tint val="75000"/>
                </a:srgbClr>
              </a:solidFill>
            </a:endParaRPr>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t>2021/5/20</a:t>
            </a:fld>
            <a:endParaRPr lang="zh-CN" altLang="en-US">
              <a:solidFill>
                <a:srgbClr val="000000">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t>‹#›</a:t>
            </a:fld>
            <a:endParaRPr lang="zh-CN" altLang="en-US">
              <a:solidFill>
                <a:srgbClr val="000000">
                  <a:tint val="75000"/>
                </a:srgbClr>
              </a:solidFill>
            </a:endParaRPr>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2021/5/20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2021/5/20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2021/5/20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2021/5/20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2021/5/20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2021/5/20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7.xml"/><Relationship Id="rId18" Type="http://schemas.openxmlformats.org/officeDocument/2006/relationships/tags" Target="../tags/tag6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61.xml"/><Relationship Id="rId2" Type="http://schemas.openxmlformats.org/officeDocument/2006/relationships/slideLayout" Target="../slideLayouts/slideLayout13.xml"/><Relationship Id="rId16" Type="http://schemas.openxmlformats.org/officeDocument/2006/relationships/tags" Target="../tags/tag6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59.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2021/5/20</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水印"/>
          <p:cNvPicPr>
            <a:picLocks noChangeAspect="1"/>
          </p:cNvPicPr>
          <p:nvPr userDrawn="1"/>
        </p:nvPicPr>
        <p:blipFill>
          <a:blip r:embed="rId19"/>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solidFill>
                  <a:srgbClr val="000000">
                    <a:tint val="75000"/>
                  </a:srgbClr>
                </a:solidFill>
              </a:rPr>
              <a:t>2021/5/20</a:t>
            </a:fld>
            <a:endParaRPr lang="zh-CN" altLang="en-US">
              <a:solidFill>
                <a:srgbClr val="000000">
                  <a:tint val="75000"/>
                </a:srgbClr>
              </a:solidFill>
            </a:endParaRPr>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solidFill>
                <a:srgbClr val="000000">
                  <a:tint val="75000"/>
                </a:srgbClr>
              </a:solidFill>
            </a:endParaRPr>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solidFill>
                  <a:srgbClr val="000000">
                    <a:tint val="75000"/>
                  </a:srgbClr>
                </a:solidFill>
              </a:rPr>
              <a:t>‹#›</a:t>
            </a:fld>
            <a:endParaRPr lang="zh-CN" altLang="en-US" dirty="0">
              <a:solidFill>
                <a:srgbClr val="000000">
                  <a:tint val="75000"/>
                </a:srgbClr>
              </a:solidFill>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4.xml"/></Relationships>
</file>

<file path=ppt/slides/_rels/slide11.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hemeOverride" Target="../theme/themeOverride3.xml"/><Relationship Id="rId5" Type="http://schemas.openxmlformats.org/officeDocument/2006/relationships/image" Target="../media/image2.jpeg"/><Relationship Id="rId4"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3.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3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27.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hemeOverride" Target="../theme/themeOverride4.xml"/><Relationship Id="rId5" Type="http://schemas.openxmlformats.org/officeDocument/2006/relationships/image" Target="../media/image2.jpeg"/><Relationship Id="rId4"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hemeOverride" Target="../theme/themeOverride2.xml"/><Relationship Id="rId5" Type="http://schemas.openxmlformats.org/officeDocument/2006/relationships/image" Target="../media/image2.jpeg"/><Relationship Id="rId4"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38.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45.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hemeOverride" Target="../theme/themeOverride5.xml"/><Relationship Id="rId5" Type="http://schemas.openxmlformats.org/officeDocument/2006/relationships/image" Target="../media/image2.jpeg"/><Relationship Id="rId4"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66.xml"/><Relationship Id="rId5" Type="http://schemas.openxmlformats.org/officeDocument/2006/relationships/image" Target="../media/image14.png"/><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68.xml"/><Relationship Id="rId5" Type="http://schemas.openxmlformats.org/officeDocument/2006/relationships/image" Target="../media/image15.png"/><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0.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73.xml"/><Relationship Id="rId5" Type="http://schemas.openxmlformats.org/officeDocument/2006/relationships/image" Target="../media/image16.png"/><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5.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9.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81.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8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3.xml"/><Relationship Id="rId1" Type="http://schemas.openxmlformats.org/officeDocument/2006/relationships/themeOverride" Target="../theme/themeOverride6.xml"/><Relationship Id="rId6" Type="http://schemas.openxmlformats.org/officeDocument/2006/relationships/image" Target="../media/image17.png"/><Relationship Id="rId5" Type="http://schemas.openxmlformats.org/officeDocument/2006/relationships/image" Target="../media/image2.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2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01015" y="301625"/>
            <a:ext cx="11028045" cy="583565"/>
          </a:xfrm>
          <a:prstGeom prst="rect">
            <a:avLst/>
          </a:prstGeom>
          <a:noFill/>
        </p:spPr>
        <p:txBody>
          <a:bodyPr wrap="square" rtlCol="0">
            <a:spAutoFit/>
          </a:bodyPr>
          <a:lstStyle/>
          <a:p>
            <a:r>
              <a:rPr sz="3200"/>
              <a:t>1. 角色代入统领内容要点，语言层次拓展有效交际</a:t>
            </a:r>
          </a:p>
        </p:txBody>
      </p:sp>
      <p:sp>
        <p:nvSpPr>
          <p:cNvPr id="3" name="文本框 2"/>
          <p:cNvSpPr txBox="1"/>
          <p:nvPr/>
        </p:nvSpPr>
        <p:spPr>
          <a:xfrm>
            <a:off x="296545" y="2600325"/>
            <a:ext cx="11578590" cy="3907790"/>
          </a:xfrm>
          <a:prstGeom prst="rect">
            <a:avLst/>
          </a:prstGeom>
          <a:noFill/>
        </p:spPr>
        <p:txBody>
          <a:bodyPr wrap="square" rtlCol="0" anchor="t">
            <a:spAutoFit/>
          </a:bodyPr>
          <a:lstStyle/>
          <a:p>
            <a:r>
              <a:rPr lang="zh-CN" altLang="en-US"/>
              <a:t>  </a:t>
            </a:r>
            <a:r>
              <a:rPr lang="zh-CN" altLang="en-US" b="1">
                <a:solidFill>
                  <a:srgbClr val="C00000"/>
                </a:solidFill>
              </a:rPr>
              <a:t>第一层级信息，较好的表达如：</a:t>
            </a:r>
            <a:endParaRPr lang="zh-CN" altLang="en-US"/>
          </a:p>
          <a:p>
            <a:r>
              <a:rPr lang="zh-CN" altLang="en-US"/>
              <a:t>①I hope this mail finds you well. I'm writing to </a:t>
            </a:r>
            <a:r>
              <a:rPr lang="zh-CN" altLang="en-US" b="1">
                <a:solidFill>
                  <a:srgbClr val="7030A0"/>
                </a:solidFill>
              </a:rPr>
              <a:t>inform</a:t>
            </a:r>
            <a:r>
              <a:rPr lang="zh-CN" altLang="en-US"/>
              <a:t> you of </a:t>
            </a:r>
            <a:r>
              <a:rPr lang="zh-CN" altLang="en-US" b="1">
                <a:solidFill>
                  <a:srgbClr val="C00000"/>
                </a:solidFill>
              </a:rPr>
              <a:t>the approaching Chinese Speech Contest</a:t>
            </a:r>
            <a:r>
              <a:rPr lang="zh-CN" altLang="en-US"/>
              <a:t>, which is organized /</a:t>
            </a:r>
            <a:r>
              <a:rPr lang="zh-CN" altLang="en-US" u="sng"/>
              <a:t>tailored</a:t>
            </a:r>
            <a:r>
              <a:rPr lang="zh-CN" altLang="en-US"/>
              <a:t>/ intended/ designed annually </a:t>
            </a:r>
            <a:r>
              <a:rPr lang="zh-CN" altLang="en-US" b="1">
                <a:solidFill>
                  <a:srgbClr val="944E1D"/>
                </a:solidFill>
              </a:rPr>
              <a:t>for foreign students</a:t>
            </a:r>
            <a:r>
              <a:rPr lang="zh-CN" altLang="en-US"/>
              <a:t>.</a:t>
            </a:r>
            <a:r>
              <a:rPr lang="en-US" altLang="zh-CN"/>
              <a:t>     </a:t>
            </a:r>
            <a:r>
              <a:rPr lang="en-US" altLang="zh-CN" sz="1400" i="1">
                <a:solidFill>
                  <a:srgbClr val="002060"/>
                </a:solidFill>
              </a:rPr>
              <a:t> </a:t>
            </a:r>
            <a:r>
              <a:rPr lang="zh-CN" altLang="en-US" sz="1400" i="1">
                <a:solidFill>
                  <a:srgbClr val="002060"/>
                </a:solidFill>
              </a:rPr>
              <a:t>/ˈteɪlər/ n. 裁缝 v. 专门制作，订做</a:t>
            </a:r>
            <a:endParaRPr lang="zh-CN" altLang="en-US">
              <a:solidFill>
                <a:srgbClr val="002060"/>
              </a:solidFill>
            </a:endParaRPr>
          </a:p>
          <a:p>
            <a:r>
              <a:rPr lang="zh-CN" altLang="en-US"/>
              <a:t>②Having learned that </a:t>
            </a:r>
            <a:r>
              <a:rPr lang="zh-CN" altLang="en-US" b="1">
                <a:solidFill>
                  <a:srgbClr val="C00000"/>
                </a:solidFill>
              </a:rPr>
              <a:t>an upcoming Chinese speech contest</a:t>
            </a:r>
            <a:r>
              <a:rPr lang="zh-CN" altLang="en-US">
                <a:solidFill>
                  <a:srgbClr val="C00000"/>
                </a:solidFill>
              </a:rPr>
              <a:t> </a:t>
            </a:r>
            <a:r>
              <a:rPr lang="zh-CN" altLang="en-US"/>
              <a:t>will be held for foreign students </a:t>
            </a:r>
            <a:r>
              <a:rPr lang="zh-CN" altLang="en-US" b="1">
                <a:solidFill>
                  <a:srgbClr val="944E1D"/>
                </a:solidFill>
              </a:rPr>
              <a:t>like you</a:t>
            </a:r>
            <a:r>
              <a:rPr lang="zh-CN" altLang="en-US"/>
              <a:t>, I'm writing to cordially </a:t>
            </a:r>
            <a:r>
              <a:rPr lang="zh-CN" altLang="en-US" b="1">
                <a:solidFill>
                  <a:srgbClr val="7030A0"/>
                </a:solidFill>
              </a:rPr>
              <a:t>invite you to participate in</a:t>
            </a:r>
            <a:r>
              <a:rPr lang="zh-CN" altLang="en-US"/>
              <a:t> to show your talent.</a:t>
            </a:r>
            <a:r>
              <a:rPr lang="en-US" altLang="zh-CN"/>
              <a:t>                    </a:t>
            </a:r>
            <a:r>
              <a:rPr lang="en-US" altLang="zh-CN" sz="1400" i="1">
                <a:solidFill>
                  <a:srgbClr val="002060"/>
                </a:solidFill>
              </a:rPr>
              <a:t> /ˈkɔːdiəli/ adv. 诚挚地，诚恳地；友善地</a:t>
            </a:r>
            <a:endParaRPr lang="zh-CN" altLang="en-US">
              <a:solidFill>
                <a:srgbClr val="002060"/>
              </a:solidFill>
            </a:endParaRPr>
          </a:p>
          <a:p>
            <a:r>
              <a:rPr lang="zh-CN" altLang="en-US"/>
              <a:t>③</a:t>
            </a:r>
            <a:r>
              <a:rPr lang="zh-CN" altLang="en-US" u="sng"/>
              <a:t>Knowing </a:t>
            </a:r>
            <a:r>
              <a:rPr lang="zh-CN" altLang="en-US" b="1" u="sng">
                <a:solidFill>
                  <a:srgbClr val="944E1D"/>
                </a:solidFill>
              </a:rPr>
              <a:t>your ardent zest for Chinese</a:t>
            </a:r>
            <a:r>
              <a:rPr lang="zh-CN" altLang="en-US" u="sng" baseline="-25000"/>
              <a:t>了解你对汉语的热情</a:t>
            </a:r>
            <a:r>
              <a:rPr lang="zh-CN" altLang="en-US"/>
              <a:t>, I'm writing with utter sincerity to</a:t>
            </a:r>
            <a:r>
              <a:rPr lang="zh-CN" altLang="en-US">
                <a:solidFill>
                  <a:srgbClr val="7030A0"/>
                </a:solidFill>
              </a:rPr>
              <a:t> </a:t>
            </a:r>
            <a:r>
              <a:rPr lang="zh-CN" altLang="en-US" b="1">
                <a:solidFill>
                  <a:srgbClr val="7030A0"/>
                </a:solidFill>
              </a:rPr>
              <a:t>invite you to participate in</a:t>
            </a:r>
            <a:r>
              <a:rPr lang="zh-CN" altLang="en-US"/>
              <a:t> </a:t>
            </a:r>
            <a:r>
              <a:rPr lang="zh-CN" altLang="en-US" b="1">
                <a:solidFill>
                  <a:srgbClr val="C00000"/>
                </a:solidFill>
              </a:rPr>
              <a:t>a Chinese speech competition</a:t>
            </a:r>
            <a:r>
              <a:rPr lang="zh-CN" altLang="en-US"/>
              <a:t> and </a:t>
            </a:r>
            <a:r>
              <a:rPr lang="zh-CN" altLang="en-US" b="1">
                <a:solidFill>
                  <a:srgbClr val="7030A0"/>
                </a:solidFill>
              </a:rPr>
              <a:t>inform</a:t>
            </a:r>
            <a:r>
              <a:rPr lang="zh-CN" altLang="en-US"/>
              <a:t> you of the pertinent information. </a:t>
            </a:r>
          </a:p>
          <a:p>
            <a:r>
              <a:rPr lang="en-US" altLang="zh-CN" sz="1400" i="1">
                <a:solidFill>
                  <a:srgbClr val="002060"/>
                </a:solidFill>
              </a:rPr>
              <a:t>          ardent /ˈɑːdnt/ adj. 热情的；热心的；激烈的；燃烧般的         zest zest/  n. 风味；热心；强烈的兴趣vt. 给…调味</a:t>
            </a:r>
          </a:p>
          <a:p>
            <a:r>
              <a:rPr lang="zh-CN" altLang="en-US"/>
              <a:t>④With</a:t>
            </a:r>
            <a:r>
              <a:rPr lang="zh-CN" altLang="en-US" b="1"/>
              <a:t> </a:t>
            </a:r>
            <a:r>
              <a:rPr lang="zh-CN" altLang="en-US" b="1">
                <a:solidFill>
                  <a:srgbClr val="C00000"/>
                </a:solidFill>
              </a:rPr>
              <a:t>the long-awaited Chinese speech contest</a:t>
            </a:r>
            <a:r>
              <a:rPr lang="zh-CN" altLang="en-US"/>
              <a:t> drawing near, I'm writing to</a:t>
            </a:r>
            <a:r>
              <a:rPr lang="zh-CN" altLang="en-US" u="sng"/>
              <a:t> </a:t>
            </a:r>
            <a:r>
              <a:rPr lang="zh-CN" altLang="en-US" b="1" u="sng">
                <a:solidFill>
                  <a:srgbClr val="7030A0"/>
                </a:solidFill>
              </a:rPr>
              <a:t>issue a genuine invitation</a:t>
            </a:r>
            <a:r>
              <a:rPr lang="zh-CN" altLang="en-US" u="sng"/>
              <a:t> </a:t>
            </a:r>
            <a:r>
              <a:rPr lang="zh-CN" altLang="en-US" u="sng" baseline="-25000"/>
              <a:t>发出真诚的邀请</a:t>
            </a:r>
            <a:r>
              <a:rPr lang="zh-CN" altLang="en-US"/>
              <a:t>for your participation.  </a:t>
            </a:r>
            <a:r>
              <a:rPr lang="en-US" altLang="zh-CN" sz="1400" i="1">
                <a:solidFill>
                  <a:srgbClr val="002060"/>
                </a:solidFill>
              </a:rPr>
              <a:t>/ˈɪʃuː/vt. 发行，发布；发给</a:t>
            </a:r>
          </a:p>
          <a:p>
            <a:endParaRPr lang="zh-CN" altLang="en-US"/>
          </a:p>
          <a:p>
            <a:r>
              <a:rPr lang="zh-CN" altLang="en-US"/>
              <a:t> </a:t>
            </a:r>
            <a:r>
              <a:rPr lang="en-US" altLang="zh-CN"/>
              <a:t>    </a:t>
            </a:r>
            <a:r>
              <a:rPr lang="zh-CN" altLang="en-US"/>
              <a:t>以上四个高分句子中心词“</a:t>
            </a:r>
            <a:r>
              <a:rPr lang="zh-CN" altLang="en-US" b="1">
                <a:solidFill>
                  <a:srgbClr val="C00000"/>
                </a:solidFill>
              </a:rPr>
              <a:t>the approaching/ upcoming/ long-awaited Chinese Speech Contest/ Competition</a:t>
            </a:r>
            <a:r>
              <a:rPr lang="zh-CN" altLang="en-US"/>
              <a:t>”表述准确, 动词“</a:t>
            </a:r>
            <a:r>
              <a:rPr lang="zh-CN" altLang="en-US" b="1">
                <a:solidFill>
                  <a:srgbClr val="7030A0"/>
                </a:solidFill>
              </a:rPr>
              <a:t>inform, invite, issue</a:t>
            </a:r>
            <a:r>
              <a:rPr lang="en-US" altLang="zh-CN" b="1">
                <a:solidFill>
                  <a:srgbClr val="7030A0"/>
                </a:solidFill>
              </a:rPr>
              <a:t>, </a:t>
            </a:r>
            <a:r>
              <a:rPr lang="zh-CN" altLang="en-US" b="1">
                <a:solidFill>
                  <a:srgbClr val="7030A0"/>
                </a:solidFill>
              </a:rPr>
              <a:t>participate in</a:t>
            </a:r>
            <a:r>
              <a:rPr lang="zh-CN" altLang="en-US"/>
              <a:t>”有效传递了写信目的，“</a:t>
            </a:r>
            <a:r>
              <a:rPr lang="zh-CN" altLang="en-US" b="1">
                <a:solidFill>
                  <a:srgbClr val="944E1D"/>
                </a:solidFill>
              </a:rPr>
              <a:t>for foreign students</a:t>
            </a:r>
            <a:r>
              <a:rPr lang="zh-CN" altLang="en-US"/>
              <a:t>, </a:t>
            </a:r>
            <a:r>
              <a:rPr lang="zh-CN" altLang="en-US" b="1">
                <a:solidFill>
                  <a:srgbClr val="944E1D"/>
                </a:solidFill>
              </a:rPr>
              <a:t>like you</a:t>
            </a:r>
            <a:r>
              <a:rPr lang="zh-CN" altLang="en-US"/>
              <a:t>, </a:t>
            </a:r>
            <a:r>
              <a:rPr lang="zh-CN" altLang="en-US" b="1">
                <a:solidFill>
                  <a:srgbClr val="944E1D"/>
                </a:solidFill>
              </a:rPr>
              <a:t>your ardent zest for Chinese</a:t>
            </a:r>
            <a:r>
              <a:rPr lang="zh-CN" altLang="en-US"/>
              <a:t>”很好地补充了“外国学生”这一有针对性信息。</a:t>
            </a:r>
          </a:p>
        </p:txBody>
      </p:sp>
      <p:sp>
        <p:nvSpPr>
          <p:cNvPr id="5" name="文本框 6"/>
          <p:cNvSpPr txBox="1">
            <a:spLocks noChangeArrowheads="1"/>
          </p:cNvSpPr>
          <p:nvPr/>
        </p:nvSpPr>
        <p:spPr bwMode="auto">
          <a:xfrm>
            <a:off x="356235" y="989330"/>
            <a:ext cx="11593195" cy="1506855"/>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125000"/>
              </a:lnSpc>
              <a:spcBef>
                <a:spcPct val="20000"/>
              </a:spcBef>
              <a:buChar char="•"/>
              <a:defRPr sz="3200">
                <a:solidFill>
                  <a:sysClr val="window" lastClr="FFFFFF"/>
                </a:solidFill>
                <a:latin typeface="Arial" panose="020B0604020202020204" pitchFamily="34" charset="0"/>
                <a:ea typeface="华文隶书" panose="02010800040101010101" charset="-122"/>
              </a:defRPr>
            </a:lvl1pPr>
            <a:lvl2pPr marL="742950" indent="-285750">
              <a:lnSpc>
                <a:spcPct val="125000"/>
              </a:lnSpc>
              <a:spcBef>
                <a:spcPct val="20000"/>
              </a:spcBef>
              <a:buChar char="–"/>
              <a:defRPr sz="2800">
                <a:solidFill>
                  <a:sysClr val="window" lastClr="FFFFFF"/>
                </a:solidFill>
                <a:latin typeface="Arial" panose="020B0604020202020204" pitchFamily="34" charset="0"/>
                <a:ea typeface="华文隶书" panose="02010800040101010101" charset="-122"/>
              </a:defRPr>
            </a:lvl2pPr>
            <a:lvl3pPr marL="1143000" indent="-228600">
              <a:lnSpc>
                <a:spcPct val="125000"/>
              </a:lnSpc>
              <a:spcBef>
                <a:spcPct val="20000"/>
              </a:spcBef>
              <a:buChar char="•"/>
              <a:defRPr sz="2400">
                <a:solidFill>
                  <a:sysClr val="window" lastClr="FFFFFF"/>
                </a:solidFill>
                <a:latin typeface="Arial" panose="020B0604020202020204" pitchFamily="34" charset="0"/>
                <a:ea typeface="华文隶书" panose="02010800040101010101" charset="-122"/>
              </a:defRPr>
            </a:lvl3pPr>
            <a:lvl4pPr marL="1600200" indent="-228600">
              <a:lnSpc>
                <a:spcPct val="125000"/>
              </a:lnSpc>
              <a:spcBef>
                <a:spcPct val="20000"/>
              </a:spcBef>
              <a:buChar char="–"/>
              <a:defRPr sz="2000">
                <a:solidFill>
                  <a:sysClr val="window" lastClr="FFFFFF"/>
                </a:solidFill>
                <a:latin typeface="Arial" panose="020B0604020202020204" pitchFamily="34" charset="0"/>
                <a:ea typeface="华文隶书" panose="02010800040101010101" charset="-122"/>
              </a:defRPr>
            </a:lvl4pPr>
            <a:lvl5pPr marL="2057400" indent="-228600">
              <a:lnSpc>
                <a:spcPct val="125000"/>
              </a:lnSpc>
              <a:spcBef>
                <a:spcPct val="20000"/>
              </a:spcBef>
              <a:buChar char="»"/>
              <a:defRPr sz="2000">
                <a:solidFill>
                  <a:sysClr val="window" lastClr="FFFFFF"/>
                </a:solidFill>
                <a:latin typeface="Arial" panose="020B0604020202020204" pitchFamily="34" charset="0"/>
                <a:ea typeface="华文隶书" panose="02010800040101010101" charset="-122"/>
              </a:defRPr>
            </a:lvl5pPr>
            <a:lvl6pPr marL="25146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6pPr>
            <a:lvl7pPr marL="29718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7pPr>
            <a:lvl8pPr marL="34290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8pPr>
            <a:lvl9pPr marL="38862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9pPr>
          </a:lstStyle>
          <a:p>
            <a:pPr defTabSz="914400" eaLnBrk="0" fontAlgn="base" hangingPunct="0">
              <a:lnSpc>
                <a:spcPts val="2760"/>
              </a:lnSpc>
              <a:spcBef>
                <a:spcPct val="0"/>
              </a:spcBef>
              <a:spcAft>
                <a:spcPct val="0"/>
              </a:spcAft>
              <a:buFontTx/>
              <a:buNone/>
            </a:pPr>
            <a:r>
              <a:rPr lang="zh-CN" altLang="en-US" sz="2800" b="1" dirty="0">
                <a:solidFill>
                  <a:schemeClr val="tx1"/>
                </a:solidFill>
                <a:latin typeface="华文行楷" panose="02010800040101010101" charset="-122"/>
              </a:rPr>
              <a:t> </a:t>
            </a:r>
            <a:r>
              <a:rPr lang="en-US" altLang="zh-CN" sz="1800" dirty="0">
                <a:solidFill>
                  <a:schemeClr val="tx1"/>
                </a:solidFill>
                <a:latin typeface="华文行楷" panose="02010800040101010101" charset="-122"/>
                <a:sym typeface="微软雅黑" panose="020B0503020204020204" pitchFamily="34" charset="-122"/>
              </a:rPr>
              <a:t>（2020年01月高考试题应用文写作</a:t>
            </a:r>
            <a:r>
              <a:rPr lang="zh-CN" altLang="en-US" sz="1800" dirty="0">
                <a:solidFill>
                  <a:schemeClr val="tx1"/>
                </a:solidFill>
                <a:latin typeface="华文行楷" panose="02010800040101010101" charset="-122"/>
                <a:sym typeface="微软雅黑" panose="020B0503020204020204" pitchFamily="34" charset="-122"/>
              </a:rPr>
              <a:t>）</a:t>
            </a:r>
          </a:p>
          <a:p>
            <a:pPr defTabSz="914400" eaLnBrk="0" fontAlgn="base" hangingPunct="0">
              <a:lnSpc>
                <a:spcPts val="2760"/>
              </a:lnSpc>
              <a:spcBef>
                <a:spcPct val="0"/>
              </a:spcBef>
              <a:spcAft>
                <a:spcPct val="0"/>
              </a:spcAft>
              <a:buFontTx/>
              <a:buNone/>
            </a:pPr>
            <a:r>
              <a:rPr lang="zh-CN" altLang="en-US" sz="1800" dirty="0">
                <a:solidFill>
                  <a:schemeClr val="tx1"/>
                </a:solidFill>
                <a:latin typeface="华文行楷" panose="02010800040101010101" charset="-122"/>
                <a:sym typeface="微软雅黑" panose="020B0503020204020204" pitchFamily="34" charset="-122"/>
              </a:rPr>
              <a:t> </a:t>
            </a:r>
            <a:r>
              <a:rPr lang="en-US" altLang="zh-CN" sz="1800" dirty="0">
                <a:solidFill>
                  <a:schemeClr val="tx1"/>
                </a:solidFill>
                <a:latin typeface="华文行楷" panose="02010800040101010101" charset="-122"/>
                <a:sym typeface="微软雅黑" panose="020B0503020204020204" pitchFamily="34" charset="-122"/>
              </a:rPr>
              <a:t>   </a:t>
            </a:r>
            <a:r>
              <a:rPr lang="en-US" altLang="zh-CN" sz="2400" dirty="0">
                <a:solidFill>
                  <a:schemeClr val="tx1"/>
                </a:solidFill>
                <a:latin typeface="华文行楷" panose="02010800040101010101" charset="-122"/>
                <a:sym typeface="微软雅黑" panose="020B0503020204020204" pitchFamily="34" charset="-122"/>
              </a:rPr>
              <a:t>   </a:t>
            </a:r>
            <a:r>
              <a:rPr sz="2400" b="1" dirty="0">
                <a:solidFill>
                  <a:schemeClr val="tx1"/>
                </a:solidFill>
                <a:latin typeface="华文行楷" panose="02010800040101010101" charset="-122"/>
              </a:rPr>
              <a:t>假定你是李华，</a:t>
            </a:r>
            <a:r>
              <a:rPr sz="2400" b="1" u="sng" dirty="0">
                <a:solidFill>
                  <a:srgbClr val="C00000"/>
                </a:solidFill>
                <a:latin typeface="华文行楷" panose="02010800040101010101" charset="-122"/>
              </a:rPr>
              <a:t>你校将举办外国学生中文演讲比赛，请给你的英国朋友George 写封邮件邀请他参加</a:t>
            </a:r>
            <a:r>
              <a:rPr sz="2400" b="1" dirty="0">
                <a:solidFill>
                  <a:schemeClr val="tx1"/>
                </a:solidFill>
                <a:latin typeface="华文行楷" panose="02010800040101010101" charset="-122"/>
              </a:rPr>
              <a:t>。内容包括：</a:t>
            </a:r>
          </a:p>
          <a:p>
            <a:pPr defTabSz="914400" eaLnBrk="0" fontAlgn="base" hangingPunct="0">
              <a:lnSpc>
                <a:spcPts val="2760"/>
              </a:lnSpc>
              <a:spcBef>
                <a:spcPct val="0"/>
              </a:spcBef>
              <a:spcAft>
                <a:spcPct val="0"/>
              </a:spcAft>
              <a:buFontTx/>
              <a:buNone/>
            </a:pPr>
            <a:r>
              <a:rPr sz="2400" b="1" dirty="0">
                <a:solidFill>
                  <a:schemeClr val="tx1"/>
                </a:solidFill>
                <a:latin typeface="华文行楷" panose="02010800040101010101" charset="-122"/>
              </a:rPr>
              <a:t>    1.比赛时间；2.演讲话题；3.报名方式。</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1" end="1"/>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3" end="3"/>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124" y="-18708"/>
            <a:ext cx="12356427" cy="6987066"/>
            <a:chOff x="-164427" y="0"/>
            <a:chExt cx="12356427" cy="6987066"/>
          </a:xfrm>
        </p:grpSpPr>
        <p:pic>
          <p:nvPicPr>
            <p:cNvPr id="12" name="图片 11" descr="图片包含 游戏机, 自然, 夜空, 星星&#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t="15614"/>
            <a:stretch>
              <a:fillRect/>
            </a:stretch>
          </p:blipFill>
          <p:spPr>
            <a:xfrm>
              <a:off x="0" y="0"/>
              <a:ext cx="12192000" cy="6858000"/>
            </a:xfrm>
            <a:prstGeom prst="rect">
              <a:avLst/>
            </a:prstGeom>
          </p:spPr>
        </p:pic>
        <p:sp>
          <p:nvSpPr>
            <p:cNvPr id="13" name="矩形 12"/>
            <p:cNvSpPr/>
            <p:nvPr/>
          </p:nvSpPr>
          <p:spPr>
            <a:xfrm>
              <a:off x="-164427" y="18707"/>
              <a:ext cx="12230062" cy="6968359"/>
            </a:xfrm>
            <a:prstGeom prst="rect">
              <a:avLst/>
            </a:prstGeom>
            <a:gradFill flip="none" rotWithShape="1">
              <a:gsLst>
                <a:gs pos="0">
                  <a:srgbClr val="000000">
                    <a:alpha val="63000"/>
                  </a:srgbClr>
                </a:gs>
                <a:gs pos="100000">
                  <a:srgbClr val="000000">
                    <a:alpha val="2700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5" name="文本框 14"/>
          <p:cNvSpPr txBox="1"/>
          <p:nvPr>
            <p:custDataLst>
              <p:tags r:id="rId3"/>
            </p:custDataLst>
          </p:nvPr>
        </p:nvSpPr>
        <p:spPr>
          <a:xfrm>
            <a:off x="2275778" y="3585969"/>
            <a:ext cx="2421890" cy="1106805"/>
          </a:xfrm>
          <a:prstGeom prst="rect">
            <a:avLst/>
          </a:prstGeom>
          <a:noFill/>
        </p:spPr>
        <p:txBody>
          <a:bodyPr wrap="square" rtlCol="0">
            <a:spAutoFit/>
          </a:bodyPr>
          <a:lstStyle/>
          <a:p>
            <a:pPr algn="ctr"/>
            <a:r>
              <a:rPr lang="en-US" altLang="zh-CN" sz="6600" b="1" i="1" dirty="0">
                <a:solidFill>
                  <a:srgbClr val="FFFFFF"/>
                </a:solidFill>
                <a:latin typeface="华文行楷" panose="02010800040101010101" charset="-122"/>
                <a:ea typeface="华文行楷" panose="02010800040101010101" charset="-122"/>
                <a:sym typeface="汉仪行楷简" panose="02010609000101010101" pitchFamily="49" charset="-122"/>
              </a:rPr>
              <a:t>02</a:t>
            </a:r>
            <a:endParaRPr lang="zh-CN" altLang="en-US" sz="6600" b="1" i="1" dirty="0">
              <a:solidFill>
                <a:srgbClr val="FFFFFF"/>
              </a:solidFill>
              <a:latin typeface="华文行楷" panose="02010800040101010101" charset="-122"/>
              <a:ea typeface="华文行楷" panose="02010800040101010101" charset="-122"/>
              <a:sym typeface="汉仪行楷简" panose="02010609000101010101" pitchFamily="49" charset="-122"/>
            </a:endParaRPr>
          </a:p>
        </p:txBody>
      </p:sp>
      <p:sp>
        <p:nvSpPr>
          <p:cNvPr id="19" name="椭圆 18"/>
          <p:cNvSpPr/>
          <p:nvPr/>
        </p:nvSpPr>
        <p:spPr>
          <a:xfrm>
            <a:off x="2484269" y="3147680"/>
            <a:ext cx="2155448" cy="1984575"/>
          </a:xfrm>
          <a:prstGeom prst="ellipse">
            <a:avLst/>
          </a:prstGeom>
          <a:noFill/>
          <a:ln w="12700">
            <a:gradFill>
              <a:gsLst>
                <a:gs pos="0">
                  <a:schemeClr val="bg1"/>
                </a:gs>
                <a:gs pos="90000">
                  <a:schemeClr val="bg1">
                    <a:alpha val="0"/>
                  </a:schemeClr>
                </a:gs>
              </a:gsLst>
              <a:lin ang="5400000" scaled="1"/>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椭圆 13"/>
          <p:cNvSpPr/>
          <p:nvPr/>
        </p:nvSpPr>
        <p:spPr>
          <a:xfrm>
            <a:off x="613337" y="255934"/>
            <a:ext cx="5520966" cy="4995982"/>
          </a:xfrm>
          <a:prstGeom prst="ellipse">
            <a:avLst/>
          </a:prstGeom>
          <a:noFill/>
          <a:ln w="165100" cap="flat" cmpd="sng" algn="ctr">
            <a:solidFill>
              <a:srgbClr val="000000"/>
            </a:solidFill>
            <a:prstDash val="solid"/>
          </a:ln>
          <a:effectLst/>
        </p:spPr>
        <p:txBody>
          <a:bodyPr anchor="ctr"/>
          <a:lstStyle/>
          <a:p>
            <a:pPr algn="ctr" eaLnBrk="0" fontAlgn="base" hangingPunct="0">
              <a:spcBef>
                <a:spcPct val="0"/>
              </a:spcBef>
              <a:spcAft>
                <a:spcPct val="0"/>
              </a:spcAft>
              <a:defRPr/>
            </a:pPr>
            <a:endParaRPr lang="zh-CN" altLang="en-US" kern="0">
              <a:solidFill>
                <a:srgbClr val="FFFFFF"/>
              </a:solidFill>
            </a:endParaRPr>
          </a:p>
        </p:txBody>
      </p:sp>
      <p:sp>
        <p:nvSpPr>
          <p:cNvPr id="17" name="虚线圈小"/>
          <p:cNvSpPr/>
          <p:nvPr/>
        </p:nvSpPr>
        <p:spPr>
          <a:xfrm>
            <a:off x="782688" y="417859"/>
            <a:ext cx="5225250" cy="4675753"/>
          </a:xfrm>
          <a:prstGeom prst="ellipse">
            <a:avLst/>
          </a:prstGeom>
          <a:noFill/>
          <a:ln w="9525" cap="flat" cmpd="sng" algn="ctr">
            <a:solidFill>
              <a:srgbClr val="FFFF00"/>
            </a:solidFill>
            <a:prstDash val="dash"/>
          </a:ln>
          <a:effectLst/>
        </p:spPr>
        <p:txBody>
          <a:bodyPr anchor="ctr"/>
          <a:lstStyle/>
          <a:p>
            <a:pPr algn="ctr" eaLnBrk="0" fontAlgn="base" hangingPunct="0">
              <a:spcBef>
                <a:spcPct val="0"/>
              </a:spcBef>
              <a:spcAft>
                <a:spcPct val="0"/>
              </a:spcAft>
              <a:defRPr/>
            </a:pPr>
            <a:endParaRPr lang="zh-CN" altLang="en-US" kern="0">
              <a:solidFill>
                <a:srgbClr val="FFFFFF"/>
              </a:solidFill>
            </a:endParaRPr>
          </a:p>
        </p:txBody>
      </p:sp>
      <p:sp>
        <p:nvSpPr>
          <p:cNvPr id="18" name="虚线圈大"/>
          <p:cNvSpPr>
            <a:spLocks noChangeArrowheads="1"/>
          </p:cNvSpPr>
          <p:nvPr/>
        </p:nvSpPr>
        <p:spPr bwMode="auto">
          <a:xfrm>
            <a:off x="541582" y="128933"/>
            <a:ext cx="5520966" cy="5356929"/>
          </a:xfrm>
          <a:prstGeom prst="ellipse">
            <a:avLst/>
          </a:prstGeom>
          <a:noFill/>
          <a:ln w="9525" algn="ctr">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latin typeface="Calibri" panose="020F0502020204030204" charset="0"/>
            </a:endParaRPr>
          </a:p>
        </p:txBody>
      </p:sp>
      <p:sp>
        <p:nvSpPr>
          <p:cNvPr id="20" name="椭圆 19"/>
          <p:cNvSpPr>
            <a:spLocks noChangeArrowheads="1"/>
          </p:cNvSpPr>
          <p:nvPr/>
        </p:nvSpPr>
        <p:spPr bwMode="auto">
          <a:xfrm>
            <a:off x="1932271" y="1985920"/>
            <a:ext cx="285556" cy="325208"/>
          </a:xfrm>
          <a:prstGeom prst="ellipse">
            <a:avLst/>
          </a:prstGeom>
          <a:solidFill>
            <a:schemeClr val="accent2"/>
          </a:solidFill>
          <a:ln>
            <a:noFill/>
          </a:ln>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latin typeface="Calibri" panose="020F0502020204030204" charset="0"/>
            </a:endParaRPr>
          </a:p>
        </p:txBody>
      </p:sp>
      <p:sp>
        <p:nvSpPr>
          <p:cNvPr id="21" name="A"/>
          <p:cNvSpPr txBox="1">
            <a:spLocks noChangeArrowheads="1"/>
          </p:cNvSpPr>
          <p:nvPr/>
        </p:nvSpPr>
        <p:spPr bwMode="auto">
          <a:xfrm rot="21097302">
            <a:off x="357614" y="2189020"/>
            <a:ext cx="625821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4400" b="1" i="1" dirty="0">
                <a:solidFill>
                  <a:srgbClr val="FF0000"/>
                </a:solidFill>
                <a:latin typeface="Arial Narrow" panose="020B0606020202030204" pitchFamily="34" charset="0"/>
                <a:ea typeface="方正姚体" panose="02010601030101010101" pitchFamily="2" charset="-122"/>
              </a:rPr>
              <a:t>让思维插上腾飞的翅膀</a:t>
            </a:r>
          </a:p>
        </p:txBody>
      </p:sp>
      <p:sp>
        <p:nvSpPr>
          <p:cNvPr id="22" name="TextBox 8"/>
          <p:cNvSpPr txBox="1">
            <a:spLocks noChangeArrowheads="1"/>
          </p:cNvSpPr>
          <p:nvPr/>
        </p:nvSpPr>
        <p:spPr bwMode="auto">
          <a:xfrm rot="21136973">
            <a:off x="1409065" y="1389380"/>
            <a:ext cx="441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i="1" dirty="0">
                <a:solidFill>
                  <a:srgbClr val="FFFFFF"/>
                </a:solidFill>
                <a:latin typeface="华文琥珀" panose="02010800040101010101" pitchFamily="2" charset="-122"/>
                <a:ea typeface="华文琥珀" panose="02010800040101010101" pitchFamily="2" charset="-122"/>
              </a:rPr>
              <a:t>要点关联，重点拓展</a:t>
            </a:r>
          </a:p>
        </p:txBody>
      </p:sp>
      <p:sp>
        <p:nvSpPr>
          <p:cNvPr id="16" name="文本框 1"/>
          <p:cNvSpPr txBox="1"/>
          <p:nvPr/>
        </p:nvSpPr>
        <p:spPr>
          <a:xfrm>
            <a:off x="6638290" y="1976755"/>
            <a:ext cx="5179060" cy="1424940"/>
          </a:xfrm>
          <a:prstGeom prst="rect">
            <a:avLst/>
          </a:prstGeom>
          <a:noFill/>
        </p:spPr>
        <p:txBody>
          <a:bodyPr wrap="square" rtlCol="0" anchor="t">
            <a:spAutoFit/>
          </a:bodyPr>
          <a:lstStyle/>
          <a:p>
            <a:pPr indent="0" fontAlgn="auto">
              <a:lnSpc>
                <a:spcPts val="5200"/>
              </a:lnSpc>
              <a:buFont typeface="Wingdings" panose="05000000000000000000" charset="0"/>
              <a:buNone/>
            </a:pPr>
            <a:r>
              <a:rPr lang="en-US" altLang="zh-CN" sz="3600" b="1" dirty="0" err="1">
                <a:solidFill>
                  <a:schemeClr val="bg1"/>
                </a:solidFill>
                <a:sym typeface="+mn-ea"/>
              </a:rPr>
              <a:t>合理拓展，语义连贯，彰显</a:t>
            </a:r>
            <a:r>
              <a:rPr lang="zh-CN" altLang="en-US" sz="3600" b="1" dirty="0" err="1">
                <a:solidFill>
                  <a:schemeClr val="bg1"/>
                </a:solidFill>
                <a:sym typeface="+mn-ea"/>
              </a:rPr>
              <a:t>良好的</a:t>
            </a:r>
            <a:r>
              <a:rPr lang="en-US" altLang="zh-CN" sz="3600" b="1" dirty="0" err="1">
                <a:solidFill>
                  <a:schemeClr val="bg1"/>
                </a:solidFill>
                <a:sym typeface="+mn-ea"/>
              </a:rPr>
              <a:t>思维品质</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42" presetClass="entr" presetSubtype="0" fill="hold" grpId="0" nodeType="withEffect">
                                  <p:stCondLst>
                                    <p:cond delay="52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
                                        <p:tgtEl>
                                          <p:spTgt spid="21"/>
                                        </p:tgtEl>
                                      </p:cBhvr>
                                    </p:animEffect>
                                    <p:anim calcmode="lin" valueType="num">
                                      <p:cBhvr>
                                        <p:cTn id="15" dur="200" fill="hold"/>
                                        <p:tgtEl>
                                          <p:spTgt spid="21"/>
                                        </p:tgtEl>
                                        <p:attrNameLst>
                                          <p:attrName>ppt_x</p:attrName>
                                        </p:attrNameLst>
                                      </p:cBhvr>
                                      <p:tavLst>
                                        <p:tav tm="0">
                                          <p:val>
                                            <p:strVal val="#ppt_x"/>
                                          </p:val>
                                        </p:tav>
                                        <p:tav tm="100000">
                                          <p:val>
                                            <p:strVal val="#ppt_x"/>
                                          </p:val>
                                        </p:tav>
                                      </p:tavLst>
                                    </p:anim>
                                    <p:anim calcmode="lin" valueType="num">
                                      <p:cBhvr>
                                        <p:cTn id="16" dur="200" fill="hold"/>
                                        <p:tgtEl>
                                          <p:spTgt spid="21"/>
                                        </p:tgtEl>
                                        <p:attrNameLst>
                                          <p:attrName>ppt_y</p:attrName>
                                        </p:attrNameLst>
                                      </p:cBhvr>
                                      <p:tavLst>
                                        <p:tav tm="0">
                                          <p:val>
                                            <p:strVal val="#ppt_y+.1"/>
                                          </p:val>
                                        </p:tav>
                                        <p:tav tm="100000">
                                          <p:val>
                                            <p:strVal val="#ppt_y"/>
                                          </p:val>
                                        </p:tav>
                                      </p:tavLst>
                                    </p:anim>
                                  </p:childTnLst>
                                </p:cTn>
                              </p:par>
                              <p:par>
                                <p:cTn id="17" presetID="23" presetClass="entr" presetSubtype="16" fill="hold" grpId="2"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par>
                                <p:cTn id="21" presetID="1" presetClass="entr" presetSubtype="0" fill="hold" grpId="1" nodeType="withEffect">
                                  <p:stCondLst>
                                    <p:cond delay="300"/>
                                  </p:stCondLst>
                                  <p:childTnLst>
                                    <p:set>
                                      <p:cBhvr>
                                        <p:cTn id="22" dur="1" fill="hold">
                                          <p:stCondLst>
                                            <p:cond delay="0"/>
                                          </p:stCondLst>
                                        </p:cTn>
                                        <p:tgtEl>
                                          <p:spTgt spid="17"/>
                                        </p:tgtEl>
                                        <p:attrNameLst>
                                          <p:attrName>style.visibility</p:attrName>
                                        </p:attrNameLst>
                                      </p:cBhvr>
                                      <p:to>
                                        <p:strVal val="visible"/>
                                      </p:to>
                                    </p:set>
                                  </p:childTnLst>
                                </p:cTn>
                              </p:par>
                              <p:par>
                                <p:cTn id="23" presetID="21" presetClass="entr" presetSubtype="1" fill="hold" grpId="0" nodeType="withEffect">
                                  <p:stCondLst>
                                    <p:cond delay="30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500"/>
                                        <p:tgtEl>
                                          <p:spTgt spid="18"/>
                                        </p:tgtEl>
                                      </p:cBhvr>
                                    </p:animEffect>
                                  </p:childTnLst>
                                </p:cTn>
                              </p:par>
                              <p:par>
                                <p:cTn id="26" presetID="8" presetClass="emph" presetSubtype="0" repeatCount="indefinite" fill="hold" grpId="0" nodeType="withEffect">
                                  <p:stCondLst>
                                    <p:cond delay="0"/>
                                  </p:stCondLst>
                                  <p:childTnLst>
                                    <p:animRot by="21600000">
                                      <p:cBhvr>
                                        <p:cTn id="27" dur="4000" fill="hold"/>
                                        <p:tgtEl>
                                          <p:spTgt spid="17"/>
                                        </p:tgtEl>
                                        <p:attrNameLst>
                                          <p:attrName>r</p:attrName>
                                        </p:attrNameLst>
                                      </p:cBhvr>
                                    </p:animRot>
                                  </p:childTnLst>
                                </p:cTn>
                              </p:par>
                              <p:par>
                                <p:cTn id="28" presetID="8" presetClass="emph" presetSubtype="0" repeatCount="indefinite" fill="hold" grpId="1" nodeType="withEffect">
                                  <p:stCondLst>
                                    <p:cond delay="0"/>
                                  </p:stCondLst>
                                  <p:childTnLst>
                                    <p:animRot by="-21600000">
                                      <p:cBhvr>
                                        <p:cTn id="29" dur="5000" fill="hold"/>
                                        <p:tgtEl>
                                          <p:spTgt spid="18"/>
                                        </p:tgtEl>
                                        <p:attrNameLst>
                                          <p:attrName>r</p:attrName>
                                        </p:attrNameLst>
                                      </p:cBhvr>
                                    </p:animRot>
                                  </p:childTnLst>
                                </p:cTn>
                              </p:par>
                              <p:par>
                                <p:cTn id="30" presetID="1" presetClass="entr" presetSubtype="0" fill="hold" grpId="1" nodeType="withEffect">
                                  <p:stCondLst>
                                    <p:cond delay="50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path" presetSubtype="0" repeatCount="indefinite" accel="50000" decel="50000" fill="hold" grpId="0" nodeType="withEffect">
                                  <p:stCondLst>
                                    <p:cond delay="500"/>
                                  </p:stCondLst>
                                  <p:childTnLst>
                                    <p:animMotion origin="layout" path="M 0.00013 0.00069 C 0.00039 -0.17037 0.07814 -0.30833 0.1745 -0.30949 C 0.27061 -0.30903 0.34809 -0.17037 0.34809 0.00069 C 0.34809 0.16921 0.27061 0.30509 0.1745 0.31042 C 0.07918 0.31018 0.00026 0.17153 0.00013 0.00069 Z " pathEditMode="relative" rAng="16200000" ptsTypes="fffff">
                                      <p:cBhvr>
                                        <p:cTn id="33" dur="2000" fill="hold"/>
                                        <p:tgtEl>
                                          <p:spTgt spid="20"/>
                                        </p:tgtEl>
                                        <p:attrNameLst>
                                          <p:attrName>ppt_x</p:attrName>
                                          <p:attrName>ppt_y</p:attrName>
                                        </p:attrNameLst>
                                      </p:cBhvr>
                                      <p:rCtr x="1739800" y="-2300"/>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4" grpId="0" bldLvl="0" animBg="1"/>
      <p:bldP spid="17" grpId="0" bldLvl="0" animBg="1"/>
      <p:bldP spid="17" grpId="1" bldLvl="0" animBg="1"/>
      <p:bldP spid="17" grpId="2" bldLvl="0" animBg="1"/>
      <p:bldP spid="18" grpId="0" bldLvl="0" animBg="1"/>
      <p:bldP spid="18" grpId="1" bldLvl="0" animBg="1"/>
      <p:bldP spid="20" grpId="0" bldLvl="0" animBg="1"/>
      <p:bldP spid="20" grpId="1" bldLvl="0" animBg="1"/>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6410" y="300355"/>
            <a:ext cx="8305800" cy="583565"/>
          </a:xfrm>
          <a:prstGeom prst="rect">
            <a:avLst/>
          </a:prstGeom>
          <a:noFill/>
        </p:spPr>
        <p:txBody>
          <a:bodyPr wrap="square" rtlCol="0">
            <a:spAutoFit/>
          </a:bodyPr>
          <a:lstStyle/>
          <a:p>
            <a:r>
              <a:rPr lang="en-US" altLang="zh-CN" sz="3200"/>
              <a:t>2. </a:t>
            </a:r>
            <a:r>
              <a:rPr lang="zh-CN" altLang="en-US" sz="3200"/>
              <a:t>合理拓展，语义连贯，彰显思维品质</a:t>
            </a:r>
          </a:p>
        </p:txBody>
      </p:sp>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1419860" y="2943225"/>
            <a:ext cx="1296670" cy="1377315"/>
            <a:chOff x="390847" y="2871710"/>
            <a:chExt cx="1646263" cy="1645963"/>
          </a:xfrm>
        </p:grpSpPr>
        <p:grpSp>
          <p:nvGrpSpPr>
            <p:cNvPr id="28" name="组合 27"/>
            <p:cNvGrpSpPr/>
            <p:nvPr/>
          </p:nvGrpSpPr>
          <p:grpSpPr>
            <a:xfrm>
              <a:off x="390847" y="2871710"/>
              <a:ext cx="1646263" cy="1645963"/>
              <a:chOff x="304072" y="673100"/>
              <a:chExt cx="4001228"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rgbClr val="FFFFFF"/>
                  </a:gs>
                  <a:gs pos="55000">
                    <a:srgbClr val="FFFFFF">
                      <a:lumMod val="95000"/>
                    </a:srgbClr>
                  </a:gs>
                  <a:gs pos="100000">
                    <a:srgbClr val="FFFFFF">
                      <a:lumMod val="65000"/>
                    </a:srgbClr>
                  </a:gs>
                </a:gsLst>
                <a:lin ang="8100000" scaled="0"/>
              </a:gradFill>
              <a:ln w="25400" cap="flat" cmpd="sng" algn="ctr">
                <a:noFill/>
                <a:prstDash val="solid"/>
              </a:ln>
              <a:effectLst/>
            </p:spPr>
            <p:txBody>
              <a:bodyPr rtlCol="0" anchor="ctr"/>
              <a:lstStyle/>
              <a:p>
                <a:pPr algn="ctr"/>
                <a:endParaRPr lang="zh-CN" altLang="en-US" sz="1350">
                  <a:solidFill>
                    <a:srgbClr val="262626"/>
                  </a:solidFill>
                </a:endParaRPr>
              </a:p>
            </p:txBody>
          </p:sp>
          <p:sp>
            <p:nvSpPr>
              <p:cNvPr id="30" name="椭圆 29"/>
              <p:cNvSpPr/>
              <p:nvPr/>
            </p:nvSpPr>
            <p:spPr>
              <a:xfrm>
                <a:off x="304072" y="761771"/>
                <a:ext cx="3825874" cy="3825874"/>
              </a:xfrm>
              <a:prstGeom prst="ellipse">
                <a:avLst/>
              </a:prstGeom>
              <a:gradFill>
                <a:gsLst>
                  <a:gs pos="0">
                    <a:srgbClr val="FFFFFF"/>
                  </a:gs>
                  <a:gs pos="51000">
                    <a:srgbClr val="FFFFFF">
                      <a:lumMod val="95000"/>
                    </a:srgbClr>
                  </a:gs>
                  <a:gs pos="100000">
                    <a:srgbClr val="FFFFFF">
                      <a:lumMod val="75000"/>
                    </a:srgbClr>
                  </a:gs>
                </a:gsLst>
                <a:lin ang="18900000" scaled="0"/>
              </a:gradFill>
              <a:ln w="25400" cap="flat" cmpd="sng" algn="ctr">
                <a:noFill/>
                <a:prstDash val="solid"/>
              </a:ln>
              <a:effectLst/>
            </p:spPr>
            <p:txBody>
              <a:bodyPr rtlCol="0" anchor="ctr"/>
              <a:lstStyle/>
              <a:p>
                <a:pPr algn="ctr"/>
                <a:endParaRPr lang="zh-CN" altLang="en-US" sz="1350"/>
              </a:p>
            </p:txBody>
          </p:sp>
        </p:grpSp>
        <p:sp>
          <p:nvSpPr>
            <p:cNvPr id="31" name="TextBox 30"/>
            <p:cNvSpPr txBox="1"/>
            <p:nvPr/>
          </p:nvSpPr>
          <p:spPr>
            <a:xfrm>
              <a:off x="485436" y="3252170"/>
              <a:ext cx="1438320" cy="882552"/>
            </a:xfrm>
            <a:prstGeom prst="rect">
              <a:avLst/>
            </a:prstGeom>
            <a:noFill/>
          </p:spPr>
          <p:txBody>
            <a:bodyPr wrap="square" lIns="0" tIns="0" rIns="0" bIns="0" rtlCol="0">
              <a:spAutoFit/>
            </a:bodyPr>
            <a:lstStyle/>
            <a:p>
              <a:pPr algn="ctr"/>
              <a:r>
                <a:rPr lang="zh-CN" altLang="en-US" sz="2400" b="1" dirty="0">
                  <a:solidFill>
                    <a:srgbClr val="8E4732"/>
                  </a:solidFill>
                  <a:latin typeface="微软雅黑" panose="020B0503020204020204" pitchFamily="34" charset="-122"/>
                  <a:ea typeface="微软雅黑" panose="020B0503020204020204" pitchFamily="34" charset="-122"/>
                </a:rPr>
                <a:t>合理</a:t>
              </a:r>
            </a:p>
            <a:p>
              <a:pPr algn="ctr"/>
              <a:r>
                <a:rPr lang="zh-CN" altLang="en-US" sz="2400" b="1" dirty="0">
                  <a:solidFill>
                    <a:srgbClr val="8E4732"/>
                  </a:solidFill>
                  <a:latin typeface="微软雅黑" panose="020B0503020204020204" pitchFamily="34" charset="-122"/>
                  <a:ea typeface="微软雅黑" panose="020B0503020204020204" pitchFamily="34" charset="-122"/>
                </a:rPr>
                <a:t>拓展</a:t>
              </a:r>
            </a:p>
          </p:txBody>
        </p:sp>
      </p:grpSp>
      <p:sp>
        <p:nvSpPr>
          <p:cNvPr id="32" name="Freeform 5"/>
          <p:cNvSpPr/>
          <p:nvPr/>
        </p:nvSpPr>
        <p:spPr bwMode="auto">
          <a:xfrm>
            <a:off x="2809875" y="1791335"/>
            <a:ext cx="377825" cy="3502025"/>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C6B1AD"/>
          </a:solidFill>
          <a:ln w="12700" cap="flat" cmpd="sng" algn="ctr">
            <a:gradFill>
              <a:gsLst>
                <a:gs pos="0">
                  <a:srgbClr val="FFFFFF"/>
                </a:gs>
                <a:gs pos="100000">
                  <a:srgbClr val="FFFFFF">
                    <a:lumMod val="85000"/>
                  </a:srgbClr>
                </a:gs>
              </a:gsLst>
              <a:lin ang="5400000" scaled="0"/>
            </a:gradFill>
            <a:prstDash val="solid"/>
          </a:ln>
          <a:effectLst>
            <a:outerShdw blurRad="50800" dist="38100" dir="2700000" algn="tl" rotWithShape="0">
              <a:prstClr val="black">
                <a:alpha val="40000"/>
              </a:prstClr>
            </a:outerShdw>
          </a:effectLst>
        </p:spPr>
        <p:txBody>
          <a:bodyPr rtlCol="0" anchor="ctr"/>
          <a:lstStyle/>
          <a:p>
            <a:pPr algn="ctr"/>
            <a:endParaRPr lang="zh-CN" altLang="en-US" sz="1350" dirty="0"/>
          </a:p>
        </p:txBody>
      </p:sp>
      <p:grpSp>
        <p:nvGrpSpPr>
          <p:cNvPr id="52" name="组合 51"/>
          <p:cNvGrpSpPr/>
          <p:nvPr/>
        </p:nvGrpSpPr>
        <p:grpSpPr>
          <a:xfrm>
            <a:off x="3281045" y="1548130"/>
            <a:ext cx="2439670" cy="702310"/>
            <a:chOff x="3237789" y="1193772"/>
            <a:chExt cx="3636000" cy="967932"/>
          </a:xfrm>
        </p:grpSpPr>
        <p:grpSp>
          <p:nvGrpSpPr>
            <p:cNvPr id="2" name="组合 1"/>
            <p:cNvGrpSpPr/>
            <p:nvPr/>
          </p:nvGrpSpPr>
          <p:grpSpPr>
            <a:xfrm>
              <a:off x="3237789" y="1193772"/>
              <a:ext cx="3636000" cy="967932"/>
              <a:chOff x="4139952" y="1170041"/>
              <a:chExt cx="3559469" cy="536519"/>
            </a:xfrm>
          </p:grpSpPr>
          <p:sp>
            <p:nvSpPr>
              <p:cNvPr id="7" name="圆角矩形 6"/>
              <p:cNvSpPr/>
              <p:nvPr/>
            </p:nvSpPr>
            <p:spPr>
              <a:xfrm>
                <a:off x="4139952" y="1170041"/>
                <a:ext cx="3559469" cy="536519"/>
              </a:xfrm>
              <a:prstGeom prst="roundRect">
                <a:avLst>
                  <a:gd name="adj" fmla="val 50000"/>
                </a:avLst>
              </a:prstGeom>
              <a:gradFill flip="none" rotWithShape="1">
                <a:gsLst>
                  <a:gs pos="45000">
                    <a:srgbClr val="FFFFFF"/>
                  </a:gs>
                  <a:gs pos="100000">
                    <a:srgbClr val="FFFFFF">
                      <a:lumMod val="85000"/>
                    </a:srgbClr>
                  </a:gs>
                </a:gsLst>
                <a:lin ang="18000000" scaled="0"/>
                <a:tileRect/>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algn="ctr"/>
                <a:endParaRPr lang="zh-CN" altLang="en-US" sz="790">
                  <a:solidFill>
                    <a:srgbClr val="262626">
                      <a:lumMod val="65000"/>
                      <a:lumOff val="35000"/>
                    </a:srgbClr>
                  </a:solidFill>
                  <a:latin typeface="微软雅黑" panose="020B0503020204020204" pitchFamily="34" charset="-122"/>
                  <a:ea typeface="微软雅黑" panose="020B0503020204020204" pitchFamily="34" charset="-122"/>
                </a:endParaRPr>
              </a:p>
            </p:txBody>
          </p:sp>
          <p:sp>
            <p:nvSpPr>
              <p:cNvPr id="3" name="圆角矩形 113"/>
              <p:cNvSpPr/>
              <p:nvPr/>
            </p:nvSpPr>
            <p:spPr>
              <a:xfrm>
                <a:off x="4716017"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4F81BD"/>
              </a:solidFill>
              <a:ln w="6350" cap="flat" cmpd="sng" algn="ctr">
                <a:noFill/>
                <a:prstDash val="solid"/>
              </a:ln>
              <a:effectLst>
                <a:innerShdw blurRad="63500" dist="50800" dir="16200000">
                  <a:prstClr val="black">
                    <a:alpha val="32000"/>
                  </a:prstClr>
                </a:innerShdw>
              </a:effectLst>
            </p:spPr>
            <p:txBody>
              <a:bodyPr rtlCol="0" anchor="ctr"/>
              <a:lstStyle/>
              <a:p>
                <a:pPr algn="ctr"/>
                <a:endParaRPr lang="zh-CN" altLang="en-US" sz="790" dirty="0">
                  <a:solidFill>
                    <a:srgbClr val="262626">
                      <a:lumMod val="65000"/>
                      <a:lumOff val="35000"/>
                    </a:srgbClr>
                  </a:solidFill>
                  <a:latin typeface="微软雅黑" panose="020B0503020204020204" pitchFamily="34" charset="-122"/>
                  <a:ea typeface="微软雅黑" panose="020B0503020204020204" pitchFamily="34" charset="-122"/>
                </a:endParaRPr>
              </a:p>
            </p:txBody>
          </p:sp>
        </p:grpSp>
        <p:sp>
          <p:nvSpPr>
            <p:cNvPr id="9" name="TextBox 5"/>
            <p:cNvSpPr txBox="1"/>
            <p:nvPr/>
          </p:nvSpPr>
          <p:spPr>
            <a:xfrm>
              <a:off x="3983539" y="1412237"/>
              <a:ext cx="2580784" cy="634494"/>
            </a:xfrm>
            <a:prstGeom prst="rect">
              <a:avLst/>
            </a:prstGeom>
            <a:noFill/>
          </p:spPr>
          <p:txBody>
            <a:bodyPr wrap="square" rtlCol="0">
              <a:spAutoFit/>
            </a:bodyPr>
            <a:lstStyle/>
            <a:p>
              <a:pPr algn="ctr"/>
              <a:r>
                <a:rPr lang="zh-CN" altLang="en-US" sz="2400" b="1" dirty="0">
                  <a:solidFill>
                    <a:srgbClr val="FFFFFF"/>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交际性拓展</a:t>
              </a:r>
            </a:p>
          </p:txBody>
        </p:sp>
      </p:grpSp>
      <p:grpSp>
        <p:nvGrpSpPr>
          <p:cNvPr id="53" name="组合 52"/>
          <p:cNvGrpSpPr/>
          <p:nvPr/>
        </p:nvGrpSpPr>
        <p:grpSpPr>
          <a:xfrm>
            <a:off x="3337560" y="3087370"/>
            <a:ext cx="2385060" cy="705485"/>
            <a:chOff x="3237789" y="2461817"/>
            <a:chExt cx="3636000" cy="967932"/>
          </a:xfrm>
        </p:grpSpPr>
        <p:grpSp>
          <p:nvGrpSpPr>
            <p:cNvPr id="23" name="组合 22"/>
            <p:cNvGrpSpPr/>
            <p:nvPr/>
          </p:nvGrpSpPr>
          <p:grpSpPr>
            <a:xfrm>
              <a:off x="3237789" y="2461817"/>
              <a:ext cx="3636000" cy="967932"/>
              <a:chOff x="4139952" y="1170041"/>
              <a:chExt cx="3559469" cy="536519"/>
            </a:xfrm>
          </p:grpSpPr>
          <p:sp>
            <p:nvSpPr>
              <p:cNvPr id="25" name="圆角矩形 24"/>
              <p:cNvSpPr/>
              <p:nvPr/>
            </p:nvSpPr>
            <p:spPr>
              <a:xfrm>
                <a:off x="4139952" y="1170041"/>
                <a:ext cx="3559469" cy="536519"/>
              </a:xfrm>
              <a:prstGeom prst="roundRect">
                <a:avLst>
                  <a:gd name="adj" fmla="val 50000"/>
                </a:avLst>
              </a:prstGeom>
              <a:gradFill flip="none" rotWithShape="1">
                <a:gsLst>
                  <a:gs pos="45000">
                    <a:srgbClr val="FFFFFF"/>
                  </a:gs>
                  <a:gs pos="100000">
                    <a:srgbClr val="FFFFFF">
                      <a:lumMod val="85000"/>
                    </a:srgbClr>
                  </a:gs>
                </a:gsLst>
                <a:lin ang="18000000" scaled="0"/>
                <a:tileRect/>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algn="ctr"/>
                <a:endParaRPr lang="zh-CN" altLang="en-US" sz="790">
                  <a:solidFill>
                    <a:srgbClr val="262626">
                      <a:lumMod val="65000"/>
                      <a:lumOff val="35000"/>
                    </a:srgbClr>
                  </a:solidFill>
                  <a:latin typeface="微软雅黑" panose="020B0503020204020204" pitchFamily="34" charset="-122"/>
                  <a:ea typeface="微软雅黑" panose="020B0503020204020204" pitchFamily="34" charset="-122"/>
                </a:endParaRPr>
              </a:p>
            </p:txBody>
          </p:sp>
          <p:sp>
            <p:nvSpPr>
              <p:cNvPr id="26" name="圆角矩形 113"/>
              <p:cNvSpPr/>
              <p:nvPr/>
            </p:nvSpPr>
            <p:spPr>
              <a:xfrm>
                <a:off x="4716016" y="1250029"/>
                <a:ext cx="281938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FF6600"/>
              </a:solidFill>
              <a:ln w="6350" cap="flat" cmpd="sng" algn="ctr">
                <a:noFill/>
                <a:prstDash val="solid"/>
              </a:ln>
              <a:effectLst>
                <a:innerShdw blurRad="63500" dist="50800" dir="16200000">
                  <a:prstClr val="black">
                    <a:alpha val="32000"/>
                  </a:prstClr>
                </a:innerShdw>
              </a:effectLst>
            </p:spPr>
            <p:txBody>
              <a:bodyPr rtlCol="0" anchor="ctr"/>
              <a:lstStyle/>
              <a:p>
                <a:pPr algn="ctr"/>
                <a:endParaRPr lang="zh-CN" altLang="en-US" sz="790" dirty="0">
                  <a:solidFill>
                    <a:srgbClr val="262626">
                      <a:lumMod val="65000"/>
                      <a:lumOff val="35000"/>
                    </a:srgbClr>
                  </a:solidFill>
                  <a:latin typeface="微软雅黑" panose="020B0503020204020204" pitchFamily="34" charset="-122"/>
                  <a:ea typeface="微软雅黑" panose="020B0503020204020204" pitchFamily="34" charset="-122"/>
                </a:endParaRPr>
              </a:p>
            </p:txBody>
          </p:sp>
        </p:grpSp>
        <p:sp>
          <p:nvSpPr>
            <p:cNvPr id="36" name="TextBox 35"/>
            <p:cNvSpPr txBox="1"/>
            <p:nvPr/>
          </p:nvSpPr>
          <p:spPr>
            <a:xfrm>
              <a:off x="3826364" y="2688336"/>
              <a:ext cx="2779275" cy="631639"/>
            </a:xfrm>
            <a:prstGeom prst="rect">
              <a:avLst/>
            </a:prstGeom>
            <a:noFill/>
          </p:spPr>
          <p:txBody>
            <a:bodyPr wrap="square" rtlCol="0">
              <a:spAutoFit/>
            </a:bodyPr>
            <a:lstStyle/>
            <a:p>
              <a:pPr algn="ctr"/>
              <a:r>
                <a:rPr lang="zh-CN" altLang="en-US" sz="2400" b="1" dirty="0">
                  <a:solidFill>
                    <a:srgbClr val="FFFFFF"/>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细节性拓展</a:t>
              </a:r>
            </a:p>
          </p:txBody>
        </p:sp>
      </p:grpSp>
      <p:grpSp>
        <p:nvGrpSpPr>
          <p:cNvPr id="54" name="组合 53"/>
          <p:cNvGrpSpPr/>
          <p:nvPr/>
        </p:nvGrpSpPr>
        <p:grpSpPr>
          <a:xfrm>
            <a:off x="3390265" y="4770755"/>
            <a:ext cx="2334895" cy="680085"/>
            <a:chOff x="3249768" y="3729867"/>
            <a:chExt cx="3636000" cy="967932"/>
          </a:xfrm>
        </p:grpSpPr>
        <p:grpSp>
          <p:nvGrpSpPr>
            <p:cNvPr id="11" name="组合 10"/>
            <p:cNvGrpSpPr/>
            <p:nvPr/>
          </p:nvGrpSpPr>
          <p:grpSpPr>
            <a:xfrm>
              <a:off x="3249768" y="3729867"/>
              <a:ext cx="3636000" cy="967932"/>
              <a:chOff x="4139952" y="1170041"/>
              <a:chExt cx="3559469" cy="536519"/>
            </a:xfrm>
          </p:grpSpPr>
          <p:sp>
            <p:nvSpPr>
              <p:cNvPr id="13" name="圆角矩形 12"/>
              <p:cNvSpPr/>
              <p:nvPr/>
            </p:nvSpPr>
            <p:spPr>
              <a:xfrm>
                <a:off x="4139952" y="1170041"/>
                <a:ext cx="3559469" cy="536519"/>
              </a:xfrm>
              <a:prstGeom prst="roundRect">
                <a:avLst>
                  <a:gd name="adj" fmla="val 50000"/>
                </a:avLst>
              </a:prstGeom>
              <a:gradFill flip="none" rotWithShape="1">
                <a:gsLst>
                  <a:gs pos="45000">
                    <a:srgbClr val="FFFFFF"/>
                  </a:gs>
                  <a:gs pos="100000">
                    <a:srgbClr val="FFFFFF">
                      <a:lumMod val="85000"/>
                    </a:srgbClr>
                  </a:gs>
                </a:gsLst>
                <a:lin ang="18000000" scaled="0"/>
                <a:tileRect/>
              </a:gradFill>
              <a:ln w="6350" cap="flat" cmpd="sng" algn="ctr">
                <a:gradFill>
                  <a:gsLst>
                    <a:gs pos="0">
                      <a:srgbClr val="FFFFFF">
                        <a:lumMod val="85000"/>
                      </a:srgbClr>
                    </a:gs>
                    <a:gs pos="100000">
                      <a:srgbClr val="FFFFFF"/>
                    </a:gs>
                  </a:gsLst>
                  <a:lin ang="17400000" scaled="0"/>
                </a:gradFill>
                <a:prstDash val="solid"/>
              </a:ln>
              <a:effectLst>
                <a:outerShdw blurRad="152400" dist="38100" dir="8100000" algn="tr" rotWithShape="0">
                  <a:prstClr val="black">
                    <a:alpha val="34000"/>
                  </a:prstClr>
                </a:outerShdw>
              </a:effectLst>
            </p:spPr>
            <p:txBody>
              <a:bodyPr rtlCol="0" anchor="ctr"/>
              <a:lstStyle/>
              <a:p>
                <a:pPr algn="ctr"/>
                <a:endParaRPr lang="zh-CN" altLang="en-US" sz="790">
                  <a:solidFill>
                    <a:srgbClr val="262626">
                      <a:lumMod val="65000"/>
                      <a:lumOff val="35000"/>
                    </a:srgbClr>
                  </a:solidFill>
                  <a:latin typeface="微软雅黑" panose="020B0503020204020204" pitchFamily="34" charset="-122"/>
                  <a:ea typeface="微软雅黑" panose="020B0503020204020204" pitchFamily="34" charset="-122"/>
                </a:endParaRPr>
              </a:p>
            </p:txBody>
          </p:sp>
          <p:sp>
            <p:nvSpPr>
              <p:cNvPr id="14" name="圆角矩形 113"/>
              <p:cNvSpPr/>
              <p:nvPr/>
            </p:nvSpPr>
            <p:spPr>
              <a:xfrm>
                <a:off x="4716016"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7030A0"/>
              </a:solidFill>
              <a:ln w="6350" cap="flat" cmpd="sng" algn="ctr">
                <a:noFill/>
                <a:prstDash val="solid"/>
              </a:ln>
              <a:effectLst>
                <a:innerShdw blurRad="63500" dist="50800" dir="16200000">
                  <a:prstClr val="black">
                    <a:alpha val="32000"/>
                  </a:prstClr>
                </a:innerShdw>
              </a:effectLst>
            </p:spPr>
            <p:txBody>
              <a:bodyPr rtlCol="0" anchor="ctr"/>
              <a:lstStyle/>
              <a:p>
                <a:pPr algn="ctr"/>
                <a:endParaRPr lang="zh-CN" altLang="en-US" sz="790">
                  <a:solidFill>
                    <a:srgbClr val="262626">
                      <a:lumMod val="65000"/>
                      <a:lumOff val="35000"/>
                    </a:srgbClr>
                  </a:solidFill>
                  <a:latin typeface="微软雅黑" panose="020B0503020204020204" pitchFamily="34" charset="-122"/>
                  <a:ea typeface="微软雅黑" panose="020B0503020204020204" pitchFamily="34" charset="-122"/>
                </a:endParaRPr>
              </a:p>
            </p:txBody>
          </p:sp>
        </p:grpSp>
        <p:sp>
          <p:nvSpPr>
            <p:cNvPr id="37" name="TextBox 36"/>
            <p:cNvSpPr txBox="1"/>
            <p:nvPr/>
          </p:nvSpPr>
          <p:spPr>
            <a:xfrm>
              <a:off x="3838134" y="3974787"/>
              <a:ext cx="2738125" cy="655229"/>
            </a:xfrm>
            <a:prstGeom prst="rect">
              <a:avLst/>
            </a:prstGeom>
            <a:noFill/>
            <a:extLst>
              <a:ext uri="{909E8E84-426E-40DD-AFC4-6F175D3DCCD1}">
                <a14:hiddenFill xmlns:a14="http://schemas.microsoft.com/office/drawing/2010/main">
                  <a:solidFill>
                    <a:srgbClr val="9966FF"/>
                  </a:solidFill>
                </a14:hiddenFill>
              </a:ext>
            </a:extLst>
          </p:spPr>
          <p:txBody>
            <a:bodyPr wrap="square" rtlCol="0">
              <a:spAutoFit/>
            </a:bodyPr>
            <a:lstStyle/>
            <a:p>
              <a:pPr algn="ctr"/>
              <a:r>
                <a:rPr lang="zh-CN" altLang="en-US" sz="2400" b="1" dirty="0">
                  <a:solidFill>
                    <a:srgbClr val="FFFFFF"/>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逻辑性拓展</a:t>
              </a:r>
            </a:p>
          </p:txBody>
        </p:sp>
      </p:grpSp>
      <p:sp>
        <p:nvSpPr>
          <p:cNvPr id="10" name="矩形 47"/>
          <p:cNvSpPr>
            <a:spLocks noChangeArrowheads="1"/>
          </p:cNvSpPr>
          <p:nvPr/>
        </p:nvSpPr>
        <p:spPr bwMode="auto">
          <a:xfrm>
            <a:off x="5834380" y="1503045"/>
            <a:ext cx="5554345" cy="829945"/>
          </a:xfrm>
          <a:prstGeom prst="rect">
            <a:avLst/>
          </a:prstGeom>
          <a:noFill/>
          <a:ln w="9525">
            <a:noFill/>
            <a:prstDash val="sysDot"/>
            <a:miter lim="800000"/>
          </a:ln>
          <a:extLst>
            <a:ext uri="{909E8E84-426E-40DD-AFC4-6F175D3DCCD1}">
              <a14:hiddenFill xmlns:a14="http://schemas.microsoft.com/office/drawing/2010/main">
                <a:solidFill>
                  <a:srgbClr val="FFFFFF"/>
                </a:solidFill>
              </a14:hiddenFill>
            </a:ext>
          </a:extLst>
        </p:spPr>
        <p:txBody>
          <a:bodyPr wrap="square">
            <a:spAutoFit/>
          </a:bodyPr>
          <a:lstStyle/>
          <a:p>
            <a:pPr>
              <a:lnSpc>
                <a:spcPct val="120000"/>
              </a:lnSpc>
            </a:pPr>
            <a:r>
              <a:rPr lang="zh-CN" altLang="en-US" sz="2000" b="1" u="sng" dirty="0">
                <a:solidFill>
                  <a:srgbClr val="002060"/>
                </a:solidFill>
                <a:latin typeface="宋体" panose="02010600030101010101" pitchFamily="2" charset="-122"/>
                <a:ea typeface="宋体" panose="02010600030101010101" pitchFamily="2" charset="-122"/>
                <a:cs typeface="幼圆" panose="02010509060101010101" charset="-122"/>
                <a:sym typeface="Adobe Caslon Pro" charset="0"/>
              </a:rPr>
              <a:t>合理问候</a:t>
            </a:r>
            <a:r>
              <a:rPr lang="zh-CN" altLang="en-US" sz="2000" b="1" u="sng" baseline="-25000" dirty="0">
                <a:solidFill>
                  <a:srgbClr val="002060"/>
                </a:solidFill>
                <a:latin typeface="宋体" panose="02010600030101010101" pitchFamily="2" charset="-122"/>
                <a:ea typeface="宋体" panose="02010600030101010101" pitchFamily="2" charset="-122"/>
                <a:cs typeface="幼圆" panose="02010509060101010101" charset="-122"/>
                <a:sym typeface="Adobe Caslon Pro" charset="0"/>
              </a:rPr>
              <a:t>？</a:t>
            </a:r>
            <a:r>
              <a:rPr lang="zh-CN" altLang="en-US" sz="2000" b="1" dirty="0">
                <a:solidFill>
                  <a:srgbClr val="002060"/>
                </a:solidFill>
                <a:latin typeface="宋体" panose="02010600030101010101" pitchFamily="2" charset="-122"/>
                <a:ea typeface="宋体" panose="02010600030101010101" pitchFamily="2" charset="-122"/>
                <a:cs typeface="幼圆" panose="02010509060101010101" charset="-122"/>
                <a:sym typeface="Adobe Caslon Pro" charset="0"/>
              </a:rPr>
              <a:t>、</a:t>
            </a:r>
            <a:r>
              <a:rPr lang="zh-CN" altLang="en-US" sz="2000" b="1" u="sng" dirty="0">
                <a:solidFill>
                  <a:srgbClr val="002060"/>
                </a:solidFill>
                <a:latin typeface="宋体" panose="02010600030101010101" pitchFamily="2" charset="-122"/>
                <a:ea typeface="宋体" panose="02010600030101010101" pitchFamily="2" charset="-122"/>
                <a:cs typeface="幼圆" panose="02010509060101010101" charset="-122"/>
                <a:sym typeface="Adobe Caslon Pro" charset="0"/>
              </a:rPr>
              <a:t>自我介绍</a:t>
            </a:r>
            <a:r>
              <a:rPr lang="zh-CN" altLang="en-US" sz="2000" b="1" u="sng" baseline="-25000" dirty="0">
                <a:solidFill>
                  <a:srgbClr val="002060"/>
                </a:solidFill>
                <a:latin typeface="宋体" panose="02010600030101010101" pitchFamily="2" charset="-122"/>
                <a:ea typeface="宋体" panose="02010600030101010101" pitchFamily="2" charset="-122"/>
                <a:cs typeface="幼圆" panose="02010509060101010101" charset="-122"/>
                <a:sym typeface="Adobe Caslon Pro" charset="0"/>
              </a:rPr>
              <a:t>？</a:t>
            </a:r>
            <a:r>
              <a:rPr lang="zh-CN" altLang="en-US" sz="2000" b="1" dirty="0">
                <a:solidFill>
                  <a:srgbClr val="002060"/>
                </a:solidFill>
                <a:latin typeface="宋体" panose="02010600030101010101" pitchFamily="2" charset="-122"/>
                <a:ea typeface="宋体" panose="02010600030101010101" pitchFamily="2" charset="-122"/>
                <a:cs typeface="幼圆" panose="02010509060101010101" charset="-122"/>
                <a:sym typeface="Adobe Caslon Pro" charset="0"/>
              </a:rPr>
              <a:t>、写信背景、写信目的、祝福期待</a:t>
            </a:r>
          </a:p>
        </p:txBody>
      </p:sp>
      <p:sp>
        <p:nvSpPr>
          <p:cNvPr id="12" name="TextBox 13"/>
          <p:cNvSpPr txBox="1"/>
          <p:nvPr/>
        </p:nvSpPr>
        <p:spPr>
          <a:xfrm>
            <a:off x="5927725" y="4743450"/>
            <a:ext cx="5275580" cy="755650"/>
          </a:xfrm>
          <a:prstGeom prst="rect">
            <a:avLst/>
          </a:prstGeom>
          <a:noFill/>
        </p:spPr>
        <p:txBody>
          <a:bodyPr wrap="square" rtlCol="0">
            <a:spAutoFit/>
          </a:bodyPr>
          <a:lstStyle/>
          <a:p>
            <a:pPr algn="l">
              <a:lnSpc>
                <a:spcPct val="120000"/>
              </a:lnSpc>
            </a:pPr>
            <a:r>
              <a:rPr lang="zh-CN" altLang="en-US" sz="2000" b="1" dirty="0">
                <a:solidFill>
                  <a:srgbClr val="7030A0"/>
                </a:solidFill>
                <a:latin typeface="宋体" panose="02010600030101010101" pitchFamily="2" charset="-122"/>
                <a:ea typeface="宋体" panose="02010600030101010101" pitchFamily="2" charset="-122"/>
                <a:cs typeface="幼圆" panose="02010509060101010101" charset="-122"/>
                <a:sym typeface="Adobe Caslon Pro" charset="0"/>
              </a:rPr>
              <a:t>运用因果逻辑，彰显思维品质</a:t>
            </a:r>
          </a:p>
          <a:p>
            <a:pPr algn="l">
              <a:lnSpc>
                <a:spcPct val="120000"/>
              </a:lnSpc>
            </a:pPr>
            <a:r>
              <a:rPr lang="zh-CN" altLang="en-US" sz="1600" b="1" dirty="0">
                <a:solidFill>
                  <a:srgbClr val="7030A0"/>
                </a:solidFill>
                <a:latin typeface="宋体" panose="02010600030101010101" pitchFamily="2" charset="-122"/>
                <a:ea typeface="宋体" panose="02010600030101010101" pitchFamily="2" charset="-122"/>
                <a:cs typeface="幼圆" panose="02010509060101010101" charset="-122"/>
                <a:sym typeface="Adobe Caslon Pro" charset="0"/>
              </a:rPr>
              <a:t>因果</a:t>
            </a:r>
            <a:r>
              <a:rPr lang="zh-CN" altLang="en-US" sz="1600" b="1" dirty="0">
                <a:solidFill>
                  <a:srgbClr val="7030A0"/>
                </a:solidFill>
                <a:latin typeface="宋体" panose="02010600030101010101" pitchFamily="2" charset="-122"/>
                <a:ea typeface="宋体" panose="02010600030101010101" pitchFamily="2" charset="-122"/>
                <a:sym typeface="幼圆" panose="02010509060101010101" charset="-122"/>
              </a:rPr>
              <a:t>、条件、目的、方式、让步</a:t>
            </a:r>
            <a:endParaRPr lang="zh-CN" altLang="en-US" sz="1600" b="1" dirty="0">
              <a:solidFill>
                <a:srgbClr val="7030A0"/>
              </a:solidFill>
              <a:latin typeface="宋体" panose="02010600030101010101" pitchFamily="2" charset="-122"/>
              <a:ea typeface="宋体" panose="02010600030101010101" pitchFamily="2" charset="-122"/>
              <a:cs typeface="幼圆" panose="02010509060101010101" charset="-122"/>
              <a:sym typeface="幼圆" panose="02010509060101010101" charset="-122"/>
            </a:endParaRPr>
          </a:p>
        </p:txBody>
      </p:sp>
      <p:sp>
        <p:nvSpPr>
          <p:cNvPr id="15" name="矩形 48"/>
          <p:cNvSpPr>
            <a:spLocks noChangeArrowheads="1"/>
          </p:cNvSpPr>
          <p:nvPr/>
        </p:nvSpPr>
        <p:spPr bwMode="auto">
          <a:xfrm>
            <a:off x="5834380" y="2698750"/>
            <a:ext cx="554164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2000" b="1" dirty="0">
                <a:solidFill>
                  <a:srgbClr val="C00000"/>
                </a:solidFill>
                <a:latin typeface="宋体" panose="02010600030101010101" pitchFamily="2" charset="-122"/>
                <a:ea typeface="宋体" panose="02010600030101010101" pitchFamily="2" charset="-122"/>
                <a:cs typeface="幼圆" panose="02010509060101010101" charset="-122"/>
                <a:sym typeface="Adobe Caslon Pro" charset="0"/>
              </a:rPr>
              <a:t>活动</a:t>
            </a:r>
            <a:r>
              <a:rPr lang="en-US" altLang="zh-CN" sz="2000" b="1" dirty="0">
                <a:solidFill>
                  <a:srgbClr val="C00000"/>
                </a:solidFill>
                <a:latin typeface="宋体" panose="02010600030101010101" pitchFamily="2" charset="-122"/>
                <a:ea typeface="宋体" panose="02010600030101010101" pitchFamily="2" charset="-122"/>
                <a:cs typeface="幼圆" panose="02010509060101010101" charset="-122"/>
                <a:sym typeface="Adobe Caslon Pro" charset="0"/>
              </a:rPr>
              <a:t>:</a:t>
            </a:r>
            <a:r>
              <a:rPr lang="zh-CN" altLang="en-US" sz="2000" b="1" dirty="0">
                <a:solidFill>
                  <a:srgbClr val="C00000"/>
                </a:solidFill>
                <a:latin typeface="宋体" panose="02010600030101010101" pitchFamily="2" charset="-122"/>
                <a:ea typeface="宋体" panose="02010600030101010101" pitchFamily="2" charset="-122"/>
                <a:cs typeface="幼圆" panose="02010509060101010101" charset="-122"/>
                <a:sym typeface="Adobe Caslon Pro" charset="0"/>
              </a:rPr>
              <a:t>目的、意义、时间、地点；</a:t>
            </a:r>
          </a:p>
          <a:p>
            <a:pPr>
              <a:lnSpc>
                <a:spcPct val="120000"/>
              </a:lnSpc>
            </a:pPr>
            <a:r>
              <a:rPr lang="zh-CN" altLang="en-US" sz="2000" b="1" dirty="0">
                <a:solidFill>
                  <a:srgbClr val="C00000"/>
                </a:solidFill>
                <a:latin typeface="宋体" panose="02010600030101010101" pitchFamily="2" charset="-122"/>
                <a:ea typeface="宋体" panose="02010600030101010101" pitchFamily="2" charset="-122"/>
                <a:cs typeface="幼圆" panose="02010509060101010101" charset="-122"/>
                <a:sym typeface="幼圆" panose="02010509060101010101" charset="-122"/>
              </a:rPr>
              <a:t>个人感受、评价；</a:t>
            </a:r>
          </a:p>
          <a:p>
            <a:pPr>
              <a:lnSpc>
                <a:spcPct val="120000"/>
              </a:lnSpc>
            </a:pPr>
            <a:r>
              <a:rPr lang="zh-CN" altLang="en-US" sz="2000" b="1" dirty="0">
                <a:solidFill>
                  <a:srgbClr val="C00000"/>
                </a:solidFill>
                <a:latin typeface="宋体" panose="02010600030101010101" pitchFamily="2" charset="-122"/>
                <a:ea typeface="宋体" panose="02010600030101010101" pitchFamily="2" charset="-122"/>
                <a:cs typeface="幼圆" panose="02010509060101010101" charset="-122"/>
                <a:sym typeface="Adobe Caslon Pro" charset="0"/>
              </a:rPr>
              <a:t>下义延伸</a:t>
            </a:r>
            <a:r>
              <a:rPr lang="zh-CN" altLang="en-US" sz="1600" b="1" dirty="0">
                <a:solidFill>
                  <a:srgbClr val="C00000"/>
                </a:solidFill>
                <a:latin typeface="宋体" panose="02010600030101010101" pitchFamily="2" charset="-122"/>
                <a:ea typeface="宋体" panose="02010600030101010101" pitchFamily="2" charset="-122"/>
                <a:cs typeface="幼圆" panose="02010509060101010101" charset="-122"/>
                <a:sym typeface="Adobe Caslon Pro" charset="0"/>
              </a:rPr>
              <a:t>（例子）</a:t>
            </a:r>
            <a:r>
              <a:rPr lang="zh-CN" altLang="en-US" sz="2000" b="1" dirty="0">
                <a:solidFill>
                  <a:srgbClr val="C00000"/>
                </a:solidFill>
                <a:latin typeface="宋体" panose="02010600030101010101" pitchFamily="2" charset="-122"/>
                <a:ea typeface="宋体" panose="02010600030101010101" pitchFamily="2" charset="-122"/>
                <a:cs typeface="幼圆" panose="02010509060101010101" charset="-122"/>
                <a:sym typeface="Adobe Caslon Pro" charset="0"/>
              </a:rPr>
              <a:t>；</a:t>
            </a:r>
          </a:p>
          <a:p>
            <a:pPr>
              <a:lnSpc>
                <a:spcPct val="120000"/>
              </a:lnSpc>
            </a:pPr>
            <a:r>
              <a:rPr lang="zh-CN" altLang="en-US" sz="2000" b="1" dirty="0">
                <a:solidFill>
                  <a:srgbClr val="C00000"/>
                </a:solidFill>
                <a:latin typeface="宋体" panose="02010600030101010101" pitchFamily="2" charset="-122"/>
                <a:ea typeface="宋体" panose="02010600030101010101" pitchFamily="2" charset="-122"/>
                <a:cs typeface="幼圆" panose="02010509060101010101" charset="-122"/>
                <a:sym typeface="Adobe Caslon Pro" charset="0"/>
              </a:rPr>
              <a:t>平行拓展</a:t>
            </a:r>
            <a:r>
              <a:rPr lang="zh-CN" altLang="en-US" sz="1600" b="1" dirty="0">
                <a:solidFill>
                  <a:srgbClr val="C00000"/>
                </a:solidFill>
                <a:latin typeface="宋体" panose="02010600030101010101" pitchFamily="2" charset="-122"/>
                <a:ea typeface="宋体" panose="02010600030101010101" pitchFamily="2" charset="-122"/>
                <a:cs typeface="幼圆" panose="02010509060101010101" charset="-122"/>
                <a:sym typeface="Adobe Caslon Pro" charset="0"/>
              </a:rPr>
              <a:t>（挖掘写作对象的不同方面）</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6410" y="300355"/>
            <a:ext cx="8305800" cy="583565"/>
          </a:xfrm>
          <a:prstGeom prst="rect">
            <a:avLst/>
          </a:prstGeom>
          <a:noFill/>
        </p:spPr>
        <p:txBody>
          <a:bodyPr wrap="square" rtlCol="0">
            <a:spAutoFit/>
          </a:bodyPr>
          <a:lstStyle/>
          <a:p>
            <a:r>
              <a:rPr lang="en-US" altLang="zh-CN" sz="3200"/>
              <a:t>2. </a:t>
            </a:r>
            <a:r>
              <a:rPr lang="zh-CN" altLang="en-US" sz="3200">
                <a:solidFill>
                  <a:srgbClr val="C00000"/>
                </a:solidFill>
              </a:rPr>
              <a:t>合理拓展</a:t>
            </a:r>
            <a:r>
              <a:rPr lang="zh-CN" altLang="en-US" sz="3200"/>
              <a:t>，语义连贯，彰显思维品质</a:t>
            </a:r>
          </a:p>
        </p:txBody>
      </p:sp>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6"/>
          <p:cNvSpPr txBox="1">
            <a:spLocks noChangeArrowheads="1"/>
          </p:cNvSpPr>
          <p:nvPr/>
        </p:nvSpPr>
        <p:spPr bwMode="auto">
          <a:xfrm>
            <a:off x="296545" y="1033780"/>
            <a:ext cx="11579860" cy="706755"/>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125000"/>
              </a:lnSpc>
              <a:spcBef>
                <a:spcPct val="20000"/>
              </a:spcBef>
              <a:buChar char="•"/>
              <a:defRPr sz="3200">
                <a:solidFill>
                  <a:sysClr val="window" lastClr="FFFFFF"/>
                </a:solidFill>
                <a:latin typeface="Arial" panose="020B0604020202020204" pitchFamily="34" charset="0"/>
                <a:ea typeface="华文隶书" panose="02010800040101010101" charset="-122"/>
              </a:defRPr>
            </a:lvl1pPr>
            <a:lvl2pPr marL="742950" indent="-285750">
              <a:lnSpc>
                <a:spcPct val="125000"/>
              </a:lnSpc>
              <a:spcBef>
                <a:spcPct val="20000"/>
              </a:spcBef>
              <a:buChar char="–"/>
              <a:defRPr sz="2800">
                <a:solidFill>
                  <a:sysClr val="window" lastClr="FFFFFF"/>
                </a:solidFill>
                <a:latin typeface="Arial" panose="020B0604020202020204" pitchFamily="34" charset="0"/>
                <a:ea typeface="华文隶书" panose="02010800040101010101" charset="-122"/>
              </a:defRPr>
            </a:lvl2pPr>
            <a:lvl3pPr marL="1143000" indent="-228600">
              <a:lnSpc>
                <a:spcPct val="125000"/>
              </a:lnSpc>
              <a:spcBef>
                <a:spcPct val="20000"/>
              </a:spcBef>
              <a:buChar char="•"/>
              <a:defRPr sz="2400">
                <a:solidFill>
                  <a:sysClr val="window" lastClr="FFFFFF"/>
                </a:solidFill>
                <a:latin typeface="Arial" panose="020B0604020202020204" pitchFamily="34" charset="0"/>
                <a:ea typeface="华文隶书" panose="02010800040101010101" charset="-122"/>
              </a:defRPr>
            </a:lvl3pPr>
            <a:lvl4pPr marL="1600200" indent="-228600">
              <a:lnSpc>
                <a:spcPct val="125000"/>
              </a:lnSpc>
              <a:spcBef>
                <a:spcPct val="20000"/>
              </a:spcBef>
              <a:buChar char="–"/>
              <a:defRPr sz="2000">
                <a:solidFill>
                  <a:sysClr val="window" lastClr="FFFFFF"/>
                </a:solidFill>
                <a:latin typeface="Arial" panose="020B0604020202020204" pitchFamily="34" charset="0"/>
                <a:ea typeface="华文隶书" panose="02010800040101010101" charset="-122"/>
              </a:defRPr>
            </a:lvl4pPr>
            <a:lvl5pPr marL="2057400" indent="-228600">
              <a:lnSpc>
                <a:spcPct val="125000"/>
              </a:lnSpc>
              <a:spcBef>
                <a:spcPct val="20000"/>
              </a:spcBef>
              <a:buChar char="»"/>
              <a:defRPr sz="2000">
                <a:solidFill>
                  <a:sysClr val="window" lastClr="FFFFFF"/>
                </a:solidFill>
                <a:latin typeface="Arial" panose="020B0604020202020204" pitchFamily="34" charset="0"/>
                <a:ea typeface="华文隶书" panose="02010800040101010101" charset="-122"/>
              </a:defRPr>
            </a:lvl5pPr>
            <a:lvl6pPr marL="25146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6pPr>
            <a:lvl7pPr marL="29718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7pPr>
            <a:lvl8pPr marL="34290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8pPr>
            <a:lvl9pPr marL="38862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9pPr>
          </a:lstStyle>
          <a:p>
            <a:pPr defTabSz="914400" eaLnBrk="0" fontAlgn="base" hangingPunct="0">
              <a:lnSpc>
                <a:spcPct val="100000"/>
              </a:lnSpc>
              <a:spcBef>
                <a:spcPct val="0"/>
              </a:spcBef>
              <a:spcAft>
                <a:spcPct val="0"/>
              </a:spcAft>
              <a:buFontTx/>
              <a:buNone/>
            </a:pPr>
            <a:r>
              <a:rPr lang="zh-CN" altLang="en-US" sz="2000" b="1" dirty="0">
                <a:solidFill>
                  <a:schemeClr val="tx1"/>
                </a:solidFill>
                <a:latin typeface="华文行楷" panose="02010800040101010101" charset="-122"/>
              </a:rPr>
              <a:t>  </a:t>
            </a:r>
            <a:r>
              <a:rPr lang="en-US" altLang="zh-CN" sz="1600" b="1" i="1" kern="10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en-US" altLang="zh-CN" sz="1600" b="1" i="1" kern="100" dirty="0">
                <a:solidFill>
                  <a:schemeClr val="tx1"/>
                </a:solidFill>
                <a:latin typeface="宋体" panose="02010600030101010101" pitchFamily="2" charset="-122"/>
                <a:ea typeface="宋体" panose="02010600030101010101" pitchFamily="2" charset="-122"/>
                <a:cs typeface="Times New Roman" panose="02020603050405020304" charset="0"/>
                <a:sym typeface="等线" panose="02010600030101010101" charset="-122"/>
              </a:rPr>
              <a:t>2018年06月</a:t>
            </a:r>
            <a:r>
              <a:rPr lang="zh-CN" altLang="en-US" sz="1600" b="1" i="1" kern="100" dirty="0">
                <a:solidFill>
                  <a:schemeClr val="tx1"/>
                </a:solidFill>
                <a:latin typeface="宋体" panose="02010600030101010101" pitchFamily="2" charset="-122"/>
                <a:ea typeface="宋体" panose="02010600030101010101" pitchFamily="2" charset="-122"/>
                <a:cs typeface="Times New Roman" panose="02020603050405020304" charset="0"/>
                <a:sym typeface="等线" panose="02010600030101010101" charset="-122"/>
              </a:rPr>
              <a:t>浙江</a:t>
            </a:r>
            <a:r>
              <a:rPr lang="en-US" altLang="zh-CN" sz="1600" b="1" i="1" kern="100" dirty="0">
                <a:solidFill>
                  <a:schemeClr val="tx1"/>
                </a:solidFill>
                <a:latin typeface="宋体" panose="02010600030101010101" pitchFamily="2" charset="-122"/>
                <a:ea typeface="宋体" panose="02010600030101010101" pitchFamily="2" charset="-122"/>
                <a:cs typeface="Times New Roman" panose="02020603050405020304" charset="0"/>
                <a:sym typeface="等线" panose="02010600030101010101" charset="-122"/>
              </a:rPr>
              <a:t>高考</a:t>
            </a:r>
            <a:r>
              <a:rPr lang="zh-CN" altLang="en-US" sz="1600" b="1" i="1" kern="100" dirty="0">
                <a:solidFill>
                  <a:schemeClr val="tx1"/>
                </a:solidFill>
                <a:latin typeface="宋体" panose="02010600030101010101" pitchFamily="2" charset="-122"/>
                <a:ea typeface="宋体" panose="02010600030101010101" pitchFamily="2" charset="-122"/>
                <a:cs typeface="Times New Roman" panose="02020603050405020304" charset="0"/>
                <a:sym typeface="等线" panose="02010600030101010101" charset="-122"/>
              </a:rPr>
              <a:t>）</a:t>
            </a:r>
            <a:r>
              <a:rPr lang="zh-CN" altLang="en-US" sz="2000" b="1" dirty="0">
                <a:solidFill>
                  <a:schemeClr val="tx1"/>
                </a:solidFill>
                <a:latin typeface="华文行楷" panose="02010800040101010101" charset="-122"/>
              </a:rPr>
              <a:t>假如你是李华，你校英语协会招聘志愿者，接待来访的外国中学生。请你写信应聘，内容包括：</a:t>
            </a:r>
            <a:r>
              <a:rPr lang="en-US" altLang="zh-CN" sz="2000" b="1" dirty="0">
                <a:solidFill>
                  <a:schemeClr val="tx1"/>
                </a:solidFill>
                <a:latin typeface="华文行楷" panose="02010800040101010101" charset="-122"/>
              </a:rPr>
              <a:t> 1.</a:t>
            </a:r>
            <a:r>
              <a:rPr lang="zh-CN" altLang="en-US" sz="2000" b="1" dirty="0">
                <a:solidFill>
                  <a:schemeClr val="tx1"/>
                </a:solidFill>
                <a:latin typeface="华文行楷" panose="02010800040101010101" charset="-122"/>
              </a:rPr>
              <a:t>口语能力；</a:t>
            </a:r>
            <a:r>
              <a:rPr lang="en-US" altLang="zh-CN" sz="2000" b="1" dirty="0">
                <a:solidFill>
                  <a:schemeClr val="tx1"/>
                </a:solidFill>
                <a:latin typeface="华文行楷" panose="02010800040101010101" charset="-122"/>
              </a:rPr>
              <a:t>2.</a:t>
            </a:r>
            <a:r>
              <a:rPr lang="zh-CN" altLang="en-US" sz="2000" b="1" dirty="0">
                <a:solidFill>
                  <a:schemeClr val="tx1"/>
                </a:solidFill>
                <a:latin typeface="华文行楷" panose="02010800040101010101" charset="-122"/>
              </a:rPr>
              <a:t>相关经验；</a:t>
            </a:r>
            <a:r>
              <a:rPr lang="en-US" altLang="zh-CN" sz="2000" b="1" dirty="0">
                <a:solidFill>
                  <a:schemeClr val="tx1"/>
                </a:solidFill>
                <a:latin typeface="华文行楷" panose="02010800040101010101" charset="-122"/>
              </a:rPr>
              <a:t>3.</a:t>
            </a:r>
            <a:r>
              <a:rPr lang="zh-CN" altLang="en-US" sz="2000" b="1" dirty="0">
                <a:solidFill>
                  <a:schemeClr val="tx1"/>
                </a:solidFill>
                <a:latin typeface="华文行楷" panose="02010800040101010101" charset="-122"/>
              </a:rPr>
              <a:t>应聘目的。</a:t>
            </a:r>
          </a:p>
        </p:txBody>
      </p:sp>
      <p:sp>
        <p:nvSpPr>
          <p:cNvPr id="3" name="文本框 2"/>
          <p:cNvSpPr txBox="1"/>
          <p:nvPr/>
        </p:nvSpPr>
        <p:spPr>
          <a:xfrm>
            <a:off x="211455" y="1808480"/>
            <a:ext cx="5597525" cy="4523105"/>
          </a:xfrm>
          <a:prstGeom prst="rect">
            <a:avLst/>
          </a:prstGeom>
          <a:noFill/>
          <a:ln>
            <a:solidFill>
              <a:schemeClr val="tx1">
                <a:lumMod val="65000"/>
                <a:lumOff val="35000"/>
              </a:schemeClr>
            </a:solidFill>
          </a:ln>
        </p:spPr>
        <p:txBody>
          <a:bodyPr wrap="square" rtlCol="0" anchor="t">
            <a:spAutoFit/>
          </a:bodyPr>
          <a:lstStyle/>
          <a:p>
            <a:r>
              <a:rPr lang="zh-CN" altLang="en-US" b="1">
                <a:latin typeface="Times New Roman" panose="02020603050405020304" charset="0"/>
                <a:cs typeface="Times New Roman" panose="02020603050405020304" charset="0"/>
              </a:rPr>
              <a:t>Dear Sir/Madam,</a:t>
            </a:r>
          </a:p>
          <a:p>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On hearing that volunteers are  in desperate need for receiving the foreign students, I can't wait to be part of you.</a:t>
            </a:r>
          </a:p>
          <a:p>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Equipped with a briliant spoken-English,</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I </a:t>
            </a:r>
            <a:r>
              <a:rPr lang="en-US" altLang="zh-CN" b="1">
                <a:latin typeface="Times New Roman" panose="02020603050405020304" charset="0"/>
                <a:cs typeface="Times New Roman" panose="02020603050405020304" charset="0"/>
              </a:rPr>
              <a:t>c</a:t>
            </a:r>
            <a:r>
              <a:rPr lang="zh-CN" altLang="en-US" b="1">
                <a:latin typeface="Times New Roman" panose="02020603050405020304" charset="0"/>
                <a:cs typeface="Times New Roman" panose="02020603050405020304" charset="0"/>
              </a:rPr>
              <a:t>an surely meet with the request</a:t>
            </a:r>
            <a:r>
              <a:rPr lang="en-US" altLang="zh-CN" b="1">
                <a:latin typeface="Times New Roman" panose="02020603050405020304" charset="0"/>
                <a:cs typeface="Times New Roman" panose="02020603050405020304" charset="0"/>
              </a:rPr>
              <a:t>m</a:t>
            </a:r>
            <a:r>
              <a:rPr lang="zh-CN" altLang="en-US" b="1">
                <a:latin typeface="Times New Roman" panose="02020603050405020304" charset="0"/>
                <a:cs typeface="Times New Roman" panose="02020603050405020304" charset="0"/>
              </a:rPr>
              <a:t>ents.</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Besides,</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my great sense of humor also adds to my strength. Overwhelming with abundant relevant experience, I am bound to be qualified f</a:t>
            </a:r>
            <a:r>
              <a:rPr lang="en-US" altLang="zh-CN" b="1">
                <a:latin typeface="Times New Roman" panose="02020603050405020304" charset="0"/>
                <a:cs typeface="Times New Roman" panose="02020603050405020304" charset="0"/>
              </a:rPr>
              <a:t>o</a:t>
            </a:r>
            <a:r>
              <a:rPr lang="zh-CN" altLang="en-US" b="1">
                <a:latin typeface="Times New Roman" panose="02020603050405020304" charset="0"/>
                <a:cs typeface="Times New Roman" panose="02020603050405020304" charset="0"/>
              </a:rPr>
              <a:t>r the job. Additionally,</a:t>
            </a:r>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I ca</a:t>
            </a:r>
            <a:r>
              <a:rPr lang="en-US" altLang="zh-CN" b="1">
                <a:latin typeface="Times New Roman" panose="02020603050405020304" charset="0"/>
                <a:cs typeface="Times New Roman" panose="02020603050405020304" charset="0"/>
              </a:rPr>
              <a:t>n</a:t>
            </a:r>
            <a:r>
              <a:rPr lang="zh-CN" altLang="en-US" b="1">
                <a:latin typeface="Times New Roman" panose="02020603050405020304" charset="0"/>
                <a:cs typeface="Times New Roman" panose="02020603050405020304" charset="0"/>
              </a:rPr>
              <a:t>'t let the golden opportunity to practice my spolken-English slip through my fingers</a:t>
            </a:r>
            <a:r>
              <a:rPr lang="en-US" altLang="zh-CN" b="1">
                <a:latin typeface="Times New Roman" panose="02020603050405020304" charset="0"/>
                <a:cs typeface="Times New Roman" panose="02020603050405020304" charset="0"/>
              </a:rPr>
              <a:t>.</a:t>
            </a:r>
            <a:endParaRPr lang="zh-CN" altLang="en-US" b="1">
              <a:latin typeface="Times New Roman" panose="02020603050405020304" charset="0"/>
              <a:cs typeface="Times New Roman" panose="02020603050405020304" charset="0"/>
            </a:endParaRPr>
          </a:p>
          <a:p>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I would appreciate itif you could take my application into favorable consideration.Looking forward to your reply.</a:t>
            </a:r>
          </a:p>
          <a:p>
            <a:r>
              <a:rPr lang="en-US" altLang="zh-CN" b="1">
                <a:latin typeface="Times New Roman" panose="02020603050405020304" charset="0"/>
                <a:cs typeface="Times New Roman" panose="02020603050405020304" charset="0"/>
              </a:rPr>
              <a:t>                                                               </a:t>
            </a:r>
            <a:r>
              <a:rPr lang="zh-CN" altLang="en-US" b="1">
                <a:latin typeface="Times New Roman" panose="02020603050405020304" charset="0"/>
                <a:cs typeface="Times New Roman" panose="02020603050405020304" charset="0"/>
              </a:rPr>
              <a:t>Sincerely yours,</a:t>
            </a:r>
          </a:p>
          <a:p>
            <a:r>
              <a:rPr lang="zh-CN" altLang="en-US" b="1">
                <a:latin typeface="Times New Roman" panose="02020603050405020304" charset="0"/>
                <a:cs typeface="Times New Roman" panose="02020603050405020304" charset="0"/>
              </a:rPr>
              <a:t>                                                               Li Hua</a:t>
            </a:r>
          </a:p>
        </p:txBody>
      </p:sp>
      <p:sp>
        <p:nvSpPr>
          <p:cNvPr id="5" name="椭圆 4"/>
          <p:cNvSpPr/>
          <p:nvPr/>
        </p:nvSpPr>
        <p:spPr>
          <a:xfrm>
            <a:off x="1647825" y="3180080"/>
            <a:ext cx="1417955" cy="276225"/>
          </a:xfrm>
          <a:prstGeom prst="ellipse">
            <a:avLst/>
          </a:prstGeom>
          <a:noFill/>
          <a:ln w="254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a:ea typeface="微软雅黑" panose="020B0503020204020204" pitchFamily="34" charset="-122"/>
              <a:cs typeface="+mn-ea"/>
            </a:endParaRPr>
          </a:p>
        </p:txBody>
      </p:sp>
      <p:sp>
        <p:nvSpPr>
          <p:cNvPr id="7" name="椭圆 6"/>
          <p:cNvSpPr/>
          <p:nvPr/>
        </p:nvSpPr>
        <p:spPr>
          <a:xfrm rot="21360000">
            <a:off x="376555" y="3415030"/>
            <a:ext cx="5047615" cy="360045"/>
          </a:xfrm>
          <a:prstGeom prst="ellipse">
            <a:avLst/>
          </a:prstGeom>
          <a:no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a:ea typeface="微软雅黑" panose="020B0503020204020204" pitchFamily="34" charset="-122"/>
              <a:cs typeface="+mn-ea"/>
            </a:endParaRPr>
          </a:p>
        </p:txBody>
      </p:sp>
      <p:sp>
        <p:nvSpPr>
          <p:cNvPr id="9" name="椭圆 8"/>
          <p:cNvSpPr/>
          <p:nvPr/>
        </p:nvSpPr>
        <p:spPr>
          <a:xfrm rot="21360000">
            <a:off x="483870" y="4128135"/>
            <a:ext cx="5047615" cy="712470"/>
          </a:xfrm>
          <a:prstGeom prst="ellipse">
            <a:avLst/>
          </a:prstGeom>
          <a:noFill/>
          <a:ln w="254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a:ea typeface="微软雅黑" panose="020B0503020204020204" pitchFamily="34" charset="-122"/>
              <a:cs typeface="+mn-ea"/>
            </a:endParaRPr>
          </a:p>
        </p:txBody>
      </p:sp>
      <p:sp>
        <p:nvSpPr>
          <p:cNvPr id="11" name="文本框 10"/>
          <p:cNvSpPr txBox="1"/>
          <p:nvPr/>
        </p:nvSpPr>
        <p:spPr>
          <a:xfrm flipH="1">
            <a:off x="5894070" y="3217545"/>
            <a:ext cx="593217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FF0000"/>
                </a:solidFill>
                <a:effectLst/>
                <a:uLnTx/>
                <a:uFillTx/>
                <a:latin typeface="Times New Roman" panose="02020603050405020304"/>
                <a:ea typeface="微软雅黑" panose="020B0503020204020204" pitchFamily="34" charset="-122"/>
                <a:cs typeface="+mn-ea"/>
              </a:rPr>
              <a:t>3. </a:t>
            </a:r>
            <a:r>
              <a:rPr kumimoji="0" lang="zh-CN" altLang="en-US" sz="1800" b="1" i="0" u="none" strike="noStrike" kern="1200" cap="none" spc="0" normalizeH="0" baseline="0" noProof="0" dirty="0">
                <a:ln>
                  <a:noFill/>
                </a:ln>
                <a:solidFill>
                  <a:srgbClr val="FF0000"/>
                </a:solidFill>
                <a:effectLst/>
                <a:uLnTx/>
                <a:uFillTx/>
                <a:latin typeface="Times New Roman" panose="02020603050405020304"/>
                <a:ea typeface="微软雅黑" panose="020B0503020204020204" pitchFamily="34" charset="-122"/>
                <a:cs typeface="+mn-ea"/>
              </a:rPr>
              <a:t>要点不明</a:t>
            </a:r>
            <a:r>
              <a:rPr kumimoji="0" lang="en-US" altLang="zh-CN" sz="1800" b="1" i="0" u="none" strike="noStrike" kern="1200" cap="none" spc="0" normalizeH="0" baseline="0" noProof="0" dirty="0">
                <a:ln>
                  <a:noFill/>
                </a:ln>
                <a:solidFill>
                  <a:srgbClr val="FF0000"/>
                </a:solidFill>
                <a:effectLst/>
                <a:uLnTx/>
                <a:uFillTx/>
                <a:latin typeface="Times New Roman" panose="02020603050405020304"/>
                <a:ea typeface="微软雅黑" panose="020B0503020204020204" pitchFamily="34" charset="-122"/>
                <a:cs typeface="+mn-ea"/>
              </a:rPr>
              <a:t>, </a:t>
            </a:r>
            <a:r>
              <a:rPr kumimoji="0" lang="zh-CN" altLang="en-US" sz="1800" b="1" i="0" u="none" strike="noStrike" kern="1200" cap="none" spc="0" normalizeH="0" baseline="0" noProof="0" dirty="0">
                <a:ln>
                  <a:noFill/>
                </a:ln>
                <a:solidFill>
                  <a:srgbClr val="FF0000"/>
                </a:solidFill>
                <a:effectLst/>
                <a:uLnTx/>
                <a:uFillTx/>
                <a:latin typeface="Times New Roman" panose="02020603050405020304"/>
                <a:ea typeface="微软雅黑" panose="020B0503020204020204" pitchFamily="34" charset="-122"/>
                <a:cs typeface="+mn-ea"/>
              </a:rPr>
              <a:t>既不是</a:t>
            </a:r>
            <a:r>
              <a:rPr kumimoji="0" lang="en-US" altLang="zh-CN" sz="1800" b="1" i="0" u="none" strike="noStrike" kern="1200" cap="none" spc="0" normalizeH="0" baseline="0" noProof="0" dirty="0">
                <a:ln>
                  <a:noFill/>
                </a:ln>
                <a:solidFill>
                  <a:srgbClr val="FF0000"/>
                </a:solidFill>
                <a:effectLst/>
                <a:uLnTx/>
                <a:uFillTx/>
                <a:latin typeface="Times New Roman" panose="02020603050405020304"/>
                <a:ea typeface="微软雅黑" panose="020B0503020204020204" pitchFamily="34" charset="-122"/>
                <a:cs typeface="+mn-ea"/>
              </a:rPr>
              <a:t>“相关经验”</a:t>
            </a:r>
            <a:r>
              <a:rPr kumimoji="0" lang="zh-CN" altLang="en-US" sz="1800" b="1" i="0" u="none" strike="noStrike" kern="1200" cap="none" spc="0" normalizeH="0" baseline="0" noProof="0" dirty="0">
                <a:ln>
                  <a:noFill/>
                </a:ln>
                <a:solidFill>
                  <a:srgbClr val="FF0000"/>
                </a:solidFill>
                <a:effectLst/>
                <a:uLnTx/>
                <a:uFillTx/>
                <a:latin typeface="Times New Roman" panose="02020603050405020304"/>
                <a:ea typeface="微软雅黑" panose="020B0503020204020204" pitchFamily="34" charset="-122"/>
                <a:cs typeface="+mn-ea"/>
              </a:rPr>
              <a:t>，又不是</a:t>
            </a:r>
            <a:r>
              <a:rPr kumimoji="0" lang="en-US" altLang="zh-CN" sz="1800" b="1" i="0" u="none" strike="noStrike" kern="1200" cap="none" spc="0" normalizeH="0" baseline="0" noProof="0" dirty="0">
                <a:ln>
                  <a:noFill/>
                </a:ln>
                <a:solidFill>
                  <a:srgbClr val="FF0000"/>
                </a:solidFill>
                <a:effectLst/>
                <a:uLnTx/>
                <a:uFillTx/>
                <a:latin typeface="Times New Roman" panose="02020603050405020304"/>
                <a:ea typeface="微软雅黑" panose="020B0503020204020204" pitchFamily="34" charset="-122"/>
                <a:cs typeface="+mn-ea"/>
              </a:rPr>
              <a:t>“应聘目的”</a:t>
            </a:r>
            <a:r>
              <a:rPr kumimoji="0" lang="zh-CN" altLang="en-US" sz="1800" b="1" i="0" u="none" strike="noStrike" kern="1200" cap="none" spc="0" normalizeH="0" baseline="0" noProof="0" dirty="0">
                <a:ln>
                  <a:noFill/>
                </a:ln>
                <a:solidFill>
                  <a:srgbClr val="FF0000"/>
                </a:solidFill>
                <a:effectLst/>
                <a:uLnTx/>
                <a:uFillTx/>
                <a:latin typeface="Times New Roman" panose="02020603050405020304"/>
                <a:ea typeface="微软雅黑" panose="020B0503020204020204" pitchFamily="34" charset="-122"/>
                <a:cs typeface="+mn-ea"/>
              </a:rPr>
              <a:t>。尽管语言能力还好，应在</a:t>
            </a:r>
            <a:r>
              <a:rPr kumimoji="0" lang="en-US" altLang="zh-CN" sz="1800" b="1" i="0" u="none" strike="noStrike" kern="1200" cap="none" spc="0" normalizeH="0" baseline="0" noProof="0" dirty="0">
                <a:ln>
                  <a:noFill/>
                </a:ln>
                <a:solidFill>
                  <a:srgbClr val="FF0000"/>
                </a:solidFill>
                <a:effectLst/>
                <a:uLnTx/>
                <a:uFillTx/>
                <a:latin typeface="Times New Roman" panose="02020603050405020304"/>
                <a:ea typeface="微软雅黑" panose="020B0503020204020204" pitchFamily="34" charset="-122"/>
                <a:cs typeface="+mn-ea"/>
              </a:rPr>
              <a:t>3</a:t>
            </a:r>
            <a:r>
              <a:rPr kumimoji="0" lang="zh-CN" altLang="en-US" sz="1800" b="1" i="0" u="none" strike="noStrike" kern="1200" cap="none" spc="0" normalizeH="0" baseline="0" noProof="0" dirty="0">
                <a:ln>
                  <a:noFill/>
                </a:ln>
                <a:solidFill>
                  <a:srgbClr val="FF0000"/>
                </a:solidFill>
                <a:effectLst/>
                <a:uLnTx/>
                <a:uFillTx/>
                <a:latin typeface="Times New Roman" panose="02020603050405020304"/>
                <a:ea typeface="微软雅黑" panose="020B0503020204020204" pitchFamily="34" charset="-122"/>
                <a:cs typeface="+mn-ea"/>
              </a:rPr>
              <a:t>档区间。</a:t>
            </a:r>
          </a:p>
        </p:txBody>
      </p:sp>
      <p:sp>
        <p:nvSpPr>
          <p:cNvPr id="10" name="文本框 9"/>
          <p:cNvSpPr txBox="1"/>
          <p:nvPr/>
        </p:nvSpPr>
        <p:spPr>
          <a:xfrm>
            <a:off x="5894070" y="2771140"/>
            <a:ext cx="3782060" cy="3683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rgbClr val="0070C0"/>
                </a:solidFill>
                <a:effectLst/>
                <a:uLnTx/>
                <a:uFillTx/>
                <a:latin typeface="Times New Roman" panose="02020603050405020304"/>
                <a:ea typeface="微软雅黑" panose="020B0503020204020204" pitchFamily="34" charset="-122"/>
                <a:cs typeface="+mn-ea"/>
              </a:rPr>
              <a:t>2.</a:t>
            </a:r>
            <a:r>
              <a:rPr kumimoji="0" lang="zh-CN" altLang="en-US" sz="1800" b="1" i="0" u="none" strike="noStrike" kern="1200" cap="none" spc="0" normalizeH="0" baseline="0" noProof="0" dirty="0">
                <a:ln>
                  <a:noFill/>
                </a:ln>
                <a:solidFill>
                  <a:srgbClr val="0070C0"/>
                </a:solidFill>
                <a:effectLst/>
                <a:uLnTx/>
                <a:uFillTx/>
                <a:latin typeface="Times New Roman" panose="02020603050405020304"/>
                <a:ea typeface="微软雅黑" panose="020B0503020204020204" pitchFamily="34" charset="-122"/>
                <a:cs typeface="+mn-ea"/>
              </a:rPr>
              <a:t>不是</a:t>
            </a:r>
            <a:r>
              <a:rPr kumimoji="0" lang="en-US" altLang="zh-CN" sz="1800" b="1" i="0" u="none" strike="noStrike" kern="1200" cap="none" spc="0" normalizeH="0" baseline="0" noProof="0" dirty="0">
                <a:ln>
                  <a:noFill/>
                </a:ln>
                <a:solidFill>
                  <a:srgbClr val="0070C0"/>
                </a:solidFill>
                <a:effectLst/>
                <a:uLnTx/>
                <a:uFillTx/>
                <a:latin typeface="Times New Roman" panose="02020603050405020304"/>
                <a:ea typeface="微软雅黑" panose="020B0503020204020204" pitchFamily="34" charset="-122"/>
                <a:cs typeface="+mn-ea"/>
              </a:rPr>
              <a:t>“口语能力”</a:t>
            </a:r>
            <a:r>
              <a:rPr kumimoji="0" lang="zh-CN" altLang="en-US" sz="1800" b="1" i="0" u="none" strike="noStrike" kern="1200" cap="none" spc="0" normalizeH="0" baseline="0" noProof="0" dirty="0">
                <a:ln>
                  <a:noFill/>
                </a:ln>
                <a:solidFill>
                  <a:srgbClr val="0070C0"/>
                </a:solidFill>
                <a:effectLst/>
                <a:uLnTx/>
                <a:uFillTx/>
                <a:latin typeface="Times New Roman" panose="02020603050405020304"/>
                <a:ea typeface="微软雅黑" panose="020B0503020204020204" pitchFamily="34" charset="-122"/>
                <a:cs typeface="+mn-ea"/>
              </a:rPr>
              <a:t>，属于无效信息</a:t>
            </a:r>
          </a:p>
        </p:txBody>
      </p:sp>
      <p:sp>
        <p:nvSpPr>
          <p:cNvPr id="12" name="文本框 11"/>
          <p:cNvSpPr txBox="1"/>
          <p:nvPr/>
        </p:nvSpPr>
        <p:spPr>
          <a:xfrm>
            <a:off x="5894070" y="2346960"/>
            <a:ext cx="1302385" cy="368300"/>
          </a:xfrm>
          <a:prstGeom prst="rect">
            <a:avLst/>
          </a:prstGeom>
          <a:noFill/>
        </p:spPr>
        <p:txBody>
          <a:bodyPr wrap="square" rtlCol="0">
            <a:spAutoFit/>
          </a:bodyPr>
          <a:lstStyle/>
          <a:p>
            <a:r>
              <a:rPr lang="en-US" altLang="zh-CN" b="1">
                <a:solidFill>
                  <a:srgbClr val="00B050"/>
                </a:solidFill>
              </a:rPr>
              <a:t>1.</a:t>
            </a:r>
            <a:r>
              <a:rPr lang="zh-CN" altLang="en-US" b="1">
                <a:solidFill>
                  <a:srgbClr val="00B050"/>
                </a:solidFill>
              </a:rPr>
              <a:t>拼写错误</a:t>
            </a:r>
          </a:p>
        </p:txBody>
      </p:sp>
      <p:sp>
        <p:nvSpPr>
          <p:cNvPr id="13" name="Rectangle 3"/>
          <p:cNvSpPr>
            <a:spLocks noChangeArrowheads="1"/>
          </p:cNvSpPr>
          <p:nvPr/>
        </p:nvSpPr>
        <p:spPr bwMode="auto">
          <a:xfrm>
            <a:off x="5894070" y="1892300"/>
            <a:ext cx="6066155" cy="39878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defRPr>
            </a:lvl1pPr>
            <a:lvl2pPr marL="742950" indent="-285750" eaLnBrk="0" hangingPunct="0">
              <a:defRPr>
                <a:solidFill>
                  <a:sysClr val="windowText" lastClr="000000"/>
                </a:solidFill>
                <a:latin typeface="Arial" panose="020B0604020202020204" pitchFamily="34" charset="0"/>
              </a:defRPr>
            </a:lvl2pPr>
            <a:lvl3pPr marL="1143000" indent="-228600" eaLnBrk="0" hangingPunct="0">
              <a:defRPr>
                <a:solidFill>
                  <a:sysClr val="windowText" lastClr="000000"/>
                </a:solidFill>
                <a:latin typeface="Arial" panose="020B0604020202020204" pitchFamily="34" charset="0"/>
              </a:defRPr>
            </a:lvl3pPr>
            <a:lvl4pPr marL="1600200" indent="-228600" eaLnBrk="0" hangingPunct="0">
              <a:defRPr>
                <a:solidFill>
                  <a:sysClr val="windowText" lastClr="000000"/>
                </a:solidFill>
                <a:latin typeface="Arial" panose="020B0604020202020204" pitchFamily="34" charset="0"/>
              </a:defRPr>
            </a:lvl4pPr>
            <a:lvl5pPr marL="2057400" indent="-228600" eaLnBrk="0" hangingPunct="0">
              <a:defRPr>
                <a:solidFill>
                  <a:sysClr val="windowText" lastClr="000000"/>
                </a:solidFill>
                <a:latin typeface="Arial" panose="020B0604020202020204" pitchFamily="34" charset="0"/>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defRPr>
            </a:lvl9pPr>
          </a:lstStyle>
          <a:p>
            <a:pPr eaLnBrk="1" hangingPunct="1"/>
            <a:r>
              <a:rPr lang="zh-CN" altLang="en-US" sz="2000" b="1" dirty="0">
                <a:solidFill>
                  <a:srgbClr val="C00000"/>
                </a:solidFill>
                <a:latin typeface="微软雅黑" panose="020B0503020204020204" pitchFamily="34" charset="-122"/>
              </a:rPr>
              <a:t>请你来评分，这篇习作你打多少分？并找出不足之处。</a:t>
            </a:r>
          </a:p>
        </p:txBody>
      </p:sp>
      <p:sp>
        <p:nvSpPr>
          <p:cNvPr id="14" name="文本框 13"/>
          <p:cNvSpPr txBox="1"/>
          <p:nvPr/>
        </p:nvSpPr>
        <p:spPr>
          <a:xfrm>
            <a:off x="5894070" y="4178300"/>
            <a:ext cx="2814955" cy="460375"/>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Times New Roman" panose="02020603050405020304"/>
                <a:ea typeface="微软雅黑" panose="020B0503020204020204" pitchFamily="34" charset="-122"/>
                <a:cs typeface="+mn-ea"/>
              </a:rPr>
              <a:t>问题：思维薄弱！</a:t>
            </a:r>
            <a:endParaRPr kumimoji="0" lang="zh-CN" altLang="en-US" sz="2400" b="1" i="0" u="none" strike="noStrike" kern="1200" cap="none" spc="0" normalizeH="0" baseline="0" noProof="0" dirty="0">
              <a:ln>
                <a:noFill/>
              </a:ln>
              <a:solidFill>
                <a:srgbClr val="56DFDF"/>
              </a:solidFill>
              <a:effectLst/>
              <a:uLnTx/>
              <a:uFillTx/>
              <a:latin typeface="Times New Roman" panose="02020603050405020304"/>
              <a:ea typeface="微软雅黑" panose="020B0503020204020204" pitchFamily="34" charset="-122"/>
              <a:cs typeface="+mn-ea"/>
            </a:endParaRPr>
          </a:p>
        </p:txBody>
      </p:sp>
      <p:sp>
        <p:nvSpPr>
          <p:cNvPr id="15" name="文本框 14"/>
          <p:cNvSpPr txBox="1"/>
          <p:nvPr/>
        </p:nvSpPr>
        <p:spPr>
          <a:xfrm>
            <a:off x="9005570" y="3962400"/>
            <a:ext cx="2600960" cy="829945"/>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2060"/>
                </a:solidFill>
                <a:effectLst/>
                <a:uLnTx/>
                <a:uFillTx/>
                <a:latin typeface="Times New Roman" panose="02020603050405020304"/>
                <a:ea typeface="微软雅黑" panose="020B0503020204020204" pitchFamily="34" charset="-122"/>
                <a:cs typeface="+mn-ea"/>
              </a:rPr>
              <a:t>反思：语言能力</a:t>
            </a:r>
            <a:r>
              <a:rPr kumimoji="0" lang="en-US" altLang="zh-CN" sz="2400" b="1" i="0" u="none" strike="noStrike" kern="1200" cap="none" spc="0" normalizeH="0" baseline="0" noProof="0" dirty="0">
                <a:ln>
                  <a:noFill/>
                </a:ln>
                <a:solidFill>
                  <a:srgbClr val="002060"/>
                </a:solidFill>
                <a:effectLst/>
                <a:uLnTx/>
                <a:uFillTx/>
                <a:latin typeface="Times New Roman" panose="02020603050405020304"/>
                <a:ea typeface="微软雅黑" panose="020B0503020204020204" pitchFamily="34" charset="-122"/>
                <a:cs typeface="+mn-ea"/>
              </a:rPr>
              <a: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002060"/>
                </a:solidFill>
                <a:effectLst/>
                <a:uLnTx/>
                <a:uFillTx/>
                <a:latin typeface="Times New Roman" panose="02020603050405020304"/>
                <a:ea typeface="微软雅黑" panose="020B0503020204020204" pitchFamily="34" charset="-122"/>
                <a:cs typeface="+mn-ea"/>
              </a:rPr>
              <a:t>            </a:t>
            </a:r>
            <a:r>
              <a:rPr kumimoji="0" lang="zh-CN" altLang="en-US" sz="2400" b="1" i="0" u="none" strike="noStrike" kern="1200" cap="none" spc="0" normalizeH="0" baseline="0" noProof="0" dirty="0">
                <a:ln>
                  <a:noFill/>
                </a:ln>
                <a:solidFill>
                  <a:srgbClr val="002060"/>
                </a:solidFill>
                <a:effectLst/>
                <a:uLnTx/>
                <a:uFillTx/>
                <a:latin typeface="Times New Roman" panose="02020603050405020304"/>
                <a:ea typeface="微软雅黑" panose="020B0503020204020204" pitchFamily="34" charset="-122"/>
                <a:cs typeface="+mn-ea"/>
              </a:rPr>
              <a:t>思维品质</a:t>
            </a:r>
            <a:r>
              <a:rPr kumimoji="0" lang="en-US" altLang="zh-CN" sz="2400" b="1" i="0" u="none" strike="noStrike" kern="1200" cap="none" spc="0" normalizeH="0" baseline="0" noProof="0" dirty="0">
                <a:ln>
                  <a:noFill/>
                </a:ln>
                <a:solidFill>
                  <a:srgbClr val="002060"/>
                </a:solidFill>
                <a:effectLst/>
                <a:uLnTx/>
                <a:uFillTx/>
                <a:latin typeface="Times New Roman" panose="02020603050405020304"/>
                <a:ea typeface="微软雅黑" panose="020B0503020204020204" pitchFamily="34" charset="-122"/>
                <a:cs typeface="+mn-ea"/>
              </a:rPr>
              <a:t>?</a:t>
            </a:r>
          </a:p>
        </p:txBody>
      </p:sp>
      <p:sp>
        <p:nvSpPr>
          <p:cNvPr id="16" name="文本框 15"/>
          <p:cNvSpPr txBox="1"/>
          <p:nvPr/>
        </p:nvSpPr>
        <p:spPr>
          <a:xfrm>
            <a:off x="9053195" y="4257040"/>
            <a:ext cx="2641600" cy="1076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1" noProof="0" dirty="0">
                <a:ln>
                  <a:noFill/>
                </a:ln>
                <a:solidFill>
                  <a:srgbClr val="C59EE2"/>
                </a:solidFill>
                <a:effectLst/>
                <a:uLnTx/>
                <a:uFillTx/>
                <a:latin typeface="Times New Roman" panose="02020603050405020304"/>
                <a:ea typeface="微软雅黑" panose="020B0503020204020204" pitchFamily="34" charset="-122"/>
                <a:sym typeface="微软雅黑" panose="020B0503020204020204" pitchFamily="34" charset="-122"/>
              </a:rPr>
              <a:t>              </a:t>
            </a:r>
            <a:r>
              <a:rPr lang="zh-CN" altLang="en-US" sz="3600" b="1" noProof="0" dirty="0">
                <a:ln>
                  <a:noFill/>
                </a:ln>
                <a:solidFill>
                  <a:srgbClr val="C59EE2"/>
                </a:solidFill>
                <a:effectLst/>
                <a:uLnTx/>
                <a:uFillTx/>
                <a:latin typeface="Times New Roman" panose="02020603050405020304"/>
                <a:ea typeface="微软雅黑" panose="020B0503020204020204" pitchFamily="34" charset="-122"/>
                <a:sym typeface="微软雅黑" panose="020B0503020204020204" pitchFamily="34" charset="-122"/>
              </a:rPr>
              <a:t>✔</a:t>
            </a:r>
            <a:endParaRPr kumimoji="0" lang="zh-CN" altLang="en-US" sz="2800" b="1" i="0" u="none" strike="noStrike" kern="1200" cap="none" spc="0" normalizeH="0" baseline="0" noProof="0" dirty="0">
              <a:ln>
                <a:noFill/>
              </a:ln>
              <a:solidFill>
                <a:srgbClr val="C59EE2"/>
              </a:solidFill>
              <a:effectLst/>
              <a:uLnTx/>
              <a:uFillTx/>
              <a:latin typeface="Times New Roman" panose="02020603050405020304"/>
              <a:ea typeface="微软雅黑" panose="020B0503020204020204" pitchFamily="34" charset="-122"/>
              <a:cs typeface="+mn-ea"/>
              <a:sym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C59EE2"/>
                </a:solidFill>
                <a:effectLst/>
                <a:uLnTx/>
                <a:uFillTx/>
                <a:latin typeface="Times New Roman" panose="02020603050405020304"/>
                <a:ea typeface="微软雅黑" panose="020B0503020204020204" pitchFamily="34" charset="-122"/>
                <a:cs typeface="+mn-ea"/>
              </a:rPr>
              <a:t>中档作文提分关键</a:t>
            </a:r>
            <a:r>
              <a:rPr kumimoji="0" lang="zh-CN" altLang="en-US" sz="2800" b="1" i="0" u="none" strike="noStrike" kern="1200" cap="none" spc="0" normalizeH="0" baseline="0" noProof="0" dirty="0">
                <a:ln>
                  <a:noFill/>
                </a:ln>
                <a:solidFill>
                  <a:srgbClr val="C59EE2"/>
                </a:solidFill>
                <a:effectLst/>
                <a:uLnTx/>
                <a:uFillTx/>
                <a:latin typeface="Times New Roman" panose="02020603050405020304"/>
                <a:ea typeface="微软雅黑" panose="020B0503020204020204" pitchFamily="34" charset="-122"/>
                <a:cs typeface="+mn-ea"/>
              </a:rPr>
              <a:t>            </a:t>
            </a:r>
          </a:p>
        </p:txBody>
      </p:sp>
      <p:sp>
        <p:nvSpPr>
          <p:cNvPr id="17" name="文本框 16"/>
          <p:cNvSpPr txBox="1"/>
          <p:nvPr/>
        </p:nvSpPr>
        <p:spPr>
          <a:xfrm>
            <a:off x="2808605" y="5405120"/>
            <a:ext cx="9151620" cy="1198880"/>
          </a:xfrm>
          <a:prstGeom prst="rect">
            <a:avLst/>
          </a:prstGeom>
          <a:solidFill>
            <a:schemeClr val="bg1">
              <a:lumMod val="85000"/>
            </a:schemeClr>
          </a:solidFill>
          <a:effectLst>
            <a:innerShdw blurRad="63500" dist="50800" dir="13500000">
              <a:prstClr val="black">
                <a:alpha val="50000"/>
              </a:prstClr>
            </a:innerShdw>
          </a:effectLst>
        </p:spPr>
        <p:txBody>
          <a:bodyPr wrap="square" rtlCol="0">
            <a:spAutoFit/>
          </a:bodyPr>
          <a:lstStyle/>
          <a:p>
            <a:r>
              <a:rPr lang="en-US" altLang="zh-CN" sz="2400" b="1">
                <a:solidFill>
                  <a:srgbClr val="FF0000"/>
                </a:solidFill>
              </a:rPr>
              <a:t>Tips: </a:t>
            </a:r>
            <a:r>
              <a:rPr lang="zh-CN" altLang="en-US" sz="2400" b="1">
                <a:solidFill>
                  <a:srgbClr val="FF0000"/>
                </a:solidFill>
              </a:rPr>
              <a:t>细致审题</a:t>
            </a:r>
            <a:r>
              <a:rPr lang="zh-CN" altLang="en-US" sz="2400">
                <a:solidFill>
                  <a:srgbClr val="FF0000"/>
                </a:solidFill>
              </a:rPr>
              <a:t>是思维的切口；</a:t>
            </a:r>
          </a:p>
          <a:p>
            <a:r>
              <a:rPr lang="en-US" altLang="zh-CN" sz="2400">
                <a:solidFill>
                  <a:srgbClr val="FF0000"/>
                </a:solidFill>
              </a:rPr>
              <a:t>         </a:t>
            </a:r>
            <a:r>
              <a:rPr lang="zh-CN" altLang="en-US" sz="2400">
                <a:solidFill>
                  <a:srgbClr val="8E5831"/>
                </a:solidFill>
              </a:rPr>
              <a:t>而不能完全依赖不是你背下的高分范文和句子！（双刃剑）</a:t>
            </a:r>
            <a:endParaRPr lang="zh-CN" altLang="en-US" sz="2400">
              <a:solidFill>
                <a:srgbClr val="FF0000"/>
              </a:solidFill>
            </a:endParaRPr>
          </a:p>
          <a:p>
            <a:r>
              <a:rPr lang="en-US" altLang="zh-CN" sz="2400">
                <a:solidFill>
                  <a:srgbClr val="FF0000"/>
                </a:solidFill>
              </a:rPr>
              <a:t>         </a:t>
            </a:r>
            <a:r>
              <a:rPr lang="zh-CN" altLang="en-US" sz="2400">
                <a:solidFill>
                  <a:srgbClr val="002060"/>
                </a:solidFill>
              </a:rPr>
              <a:t>忌：思维混乱、没有焦点、联想过度、语言累赘</a:t>
            </a:r>
          </a:p>
        </p:txBody>
      </p:sp>
      <p:grpSp>
        <p:nvGrpSpPr>
          <p:cNvPr id="19" name="组合 18"/>
          <p:cNvGrpSpPr/>
          <p:nvPr/>
        </p:nvGrpSpPr>
        <p:grpSpPr>
          <a:xfrm>
            <a:off x="621163" y="5284046"/>
            <a:ext cx="2261102" cy="1231112"/>
            <a:chOff x="682086" y="3216297"/>
            <a:chExt cx="3735812" cy="2034054"/>
          </a:xfrm>
        </p:grpSpPr>
        <p:sp>
          <p:nvSpPr>
            <p:cNvPr id="75" name="Freeform 5"/>
            <p:cNvSpPr>
              <a:spLocks noEditPoints="1"/>
            </p:cNvSpPr>
            <p:nvPr/>
          </p:nvSpPr>
          <p:spPr bwMode="auto">
            <a:xfrm rot="3554928">
              <a:off x="1532965" y="2365418"/>
              <a:ext cx="2034054" cy="3735812"/>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6" name="Freeform 6"/>
            <p:cNvSpPr>
              <a:spLocks noEditPoints="1"/>
            </p:cNvSpPr>
            <p:nvPr/>
          </p:nvSpPr>
          <p:spPr bwMode="auto">
            <a:xfrm rot="3554928">
              <a:off x="1245206" y="4832645"/>
              <a:ext cx="168665" cy="168665"/>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
            <p:cNvSpPr/>
            <p:nvPr/>
          </p:nvSpPr>
          <p:spPr bwMode="auto">
            <a:xfrm rot="3554928">
              <a:off x="1284607" y="4873165"/>
              <a:ext cx="85591" cy="75522"/>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p:nvPr/>
          </p:nvSpPr>
          <p:spPr bwMode="auto">
            <a:xfrm rot="3554928">
              <a:off x="2351726" y="4646475"/>
              <a:ext cx="90626" cy="52865"/>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heel(1)">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ircle(in)">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80">
                                          <p:stCondLst>
                                            <p:cond delay="0"/>
                                          </p:stCondLst>
                                        </p:cTn>
                                        <p:tgtEl>
                                          <p:spTgt spid="15"/>
                                        </p:tgtEl>
                                      </p:cBhvr>
                                    </p:animEffect>
                                    <p:anim calcmode="lin" valueType="num">
                                      <p:cBhvr>
                                        <p:cTn id="5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7" dur="26">
                                          <p:stCondLst>
                                            <p:cond delay="650"/>
                                          </p:stCondLst>
                                        </p:cTn>
                                        <p:tgtEl>
                                          <p:spTgt spid="15"/>
                                        </p:tgtEl>
                                      </p:cBhvr>
                                      <p:to x="100000" y="60000"/>
                                    </p:animScale>
                                    <p:animScale>
                                      <p:cBhvr>
                                        <p:cTn id="58" dur="166" decel="50000">
                                          <p:stCondLst>
                                            <p:cond delay="676"/>
                                          </p:stCondLst>
                                        </p:cTn>
                                        <p:tgtEl>
                                          <p:spTgt spid="15"/>
                                        </p:tgtEl>
                                      </p:cBhvr>
                                      <p:to x="100000" y="100000"/>
                                    </p:animScale>
                                    <p:animScale>
                                      <p:cBhvr>
                                        <p:cTn id="59" dur="26">
                                          <p:stCondLst>
                                            <p:cond delay="1312"/>
                                          </p:stCondLst>
                                        </p:cTn>
                                        <p:tgtEl>
                                          <p:spTgt spid="15"/>
                                        </p:tgtEl>
                                      </p:cBhvr>
                                      <p:to x="100000" y="80000"/>
                                    </p:animScale>
                                    <p:animScale>
                                      <p:cBhvr>
                                        <p:cTn id="60" dur="166" decel="50000">
                                          <p:stCondLst>
                                            <p:cond delay="1338"/>
                                          </p:stCondLst>
                                        </p:cTn>
                                        <p:tgtEl>
                                          <p:spTgt spid="15"/>
                                        </p:tgtEl>
                                      </p:cBhvr>
                                      <p:to x="100000" y="100000"/>
                                    </p:animScale>
                                    <p:animScale>
                                      <p:cBhvr>
                                        <p:cTn id="61" dur="26">
                                          <p:stCondLst>
                                            <p:cond delay="1642"/>
                                          </p:stCondLst>
                                        </p:cTn>
                                        <p:tgtEl>
                                          <p:spTgt spid="15"/>
                                        </p:tgtEl>
                                      </p:cBhvr>
                                      <p:to x="100000" y="90000"/>
                                    </p:animScale>
                                    <p:animScale>
                                      <p:cBhvr>
                                        <p:cTn id="62" dur="166" decel="50000">
                                          <p:stCondLst>
                                            <p:cond delay="1668"/>
                                          </p:stCondLst>
                                        </p:cTn>
                                        <p:tgtEl>
                                          <p:spTgt spid="15"/>
                                        </p:tgtEl>
                                      </p:cBhvr>
                                      <p:to x="100000" y="100000"/>
                                    </p:animScale>
                                    <p:animScale>
                                      <p:cBhvr>
                                        <p:cTn id="63" dur="26">
                                          <p:stCondLst>
                                            <p:cond delay="1808"/>
                                          </p:stCondLst>
                                        </p:cTn>
                                        <p:tgtEl>
                                          <p:spTgt spid="15"/>
                                        </p:tgtEl>
                                      </p:cBhvr>
                                      <p:to x="100000" y="95000"/>
                                    </p:animScale>
                                    <p:animScale>
                                      <p:cBhvr>
                                        <p:cTn id="64" dur="166" decel="50000">
                                          <p:stCondLst>
                                            <p:cond delay="1834"/>
                                          </p:stCondLst>
                                        </p:cTn>
                                        <p:tgtEl>
                                          <p:spTgt spid="15"/>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80">
                                          <p:stCondLst>
                                            <p:cond delay="0"/>
                                          </p:stCondLst>
                                        </p:cTn>
                                        <p:tgtEl>
                                          <p:spTgt spid="16"/>
                                        </p:tgtEl>
                                      </p:cBhvr>
                                    </p:animEffect>
                                    <p:anim calcmode="lin" valueType="num">
                                      <p:cBhvr>
                                        <p:cTn id="7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5" dur="26">
                                          <p:stCondLst>
                                            <p:cond delay="650"/>
                                          </p:stCondLst>
                                        </p:cTn>
                                        <p:tgtEl>
                                          <p:spTgt spid="16"/>
                                        </p:tgtEl>
                                      </p:cBhvr>
                                      <p:to x="100000" y="60000"/>
                                    </p:animScale>
                                    <p:animScale>
                                      <p:cBhvr>
                                        <p:cTn id="76" dur="166" decel="50000">
                                          <p:stCondLst>
                                            <p:cond delay="676"/>
                                          </p:stCondLst>
                                        </p:cTn>
                                        <p:tgtEl>
                                          <p:spTgt spid="16"/>
                                        </p:tgtEl>
                                      </p:cBhvr>
                                      <p:to x="100000" y="100000"/>
                                    </p:animScale>
                                    <p:animScale>
                                      <p:cBhvr>
                                        <p:cTn id="77" dur="26">
                                          <p:stCondLst>
                                            <p:cond delay="1312"/>
                                          </p:stCondLst>
                                        </p:cTn>
                                        <p:tgtEl>
                                          <p:spTgt spid="16"/>
                                        </p:tgtEl>
                                      </p:cBhvr>
                                      <p:to x="100000" y="80000"/>
                                    </p:animScale>
                                    <p:animScale>
                                      <p:cBhvr>
                                        <p:cTn id="78" dur="166" decel="50000">
                                          <p:stCondLst>
                                            <p:cond delay="1338"/>
                                          </p:stCondLst>
                                        </p:cTn>
                                        <p:tgtEl>
                                          <p:spTgt spid="16"/>
                                        </p:tgtEl>
                                      </p:cBhvr>
                                      <p:to x="100000" y="100000"/>
                                    </p:animScale>
                                    <p:animScale>
                                      <p:cBhvr>
                                        <p:cTn id="79" dur="26">
                                          <p:stCondLst>
                                            <p:cond delay="1642"/>
                                          </p:stCondLst>
                                        </p:cTn>
                                        <p:tgtEl>
                                          <p:spTgt spid="16"/>
                                        </p:tgtEl>
                                      </p:cBhvr>
                                      <p:to x="100000" y="90000"/>
                                    </p:animScale>
                                    <p:animScale>
                                      <p:cBhvr>
                                        <p:cTn id="80" dur="166" decel="50000">
                                          <p:stCondLst>
                                            <p:cond delay="1668"/>
                                          </p:stCondLst>
                                        </p:cTn>
                                        <p:tgtEl>
                                          <p:spTgt spid="16"/>
                                        </p:tgtEl>
                                      </p:cBhvr>
                                      <p:to x="100000" y="100000"/>
                                    </p:animScale>
                                    <p:animScale>
                                      <p:cBhvr>
                                        <p:cTn id="81" dur="26">
                                          <p:stCondLst>
                                            <p:cond delay="1808"/>
                                          </p:stCondLst>
                                        </p:cTn>
                                        <p:tgtEl>
                                          <p:spTgt spid="16"/>
                                        </p:tgtEl>
                                      </p:cBhvr>
                                      <p:to x="100000" y="95000"/>
                                    </p:animScale>
                                    <p:animScale>
                                      <p:cBhvr>
                                        <p:cTn id="82" dur="166" decel="50000">
                                          <p:stCondLst>
                                            <p:cond delay="1834"/>
                                          </p:stCondLst>
                                        </p:cTn>
                                        <p:tgtEl>
                                          <p:spTgt spid="16"/>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p:tgtEl>
                                          <p:spTgt spid="17"/>
                                        </p:tgtEl>
                                        <p:attrNameLst>
                                          <p:attrName>ppt_y</p:attrName>
                                        </p:attrNameLst>
                                      </p:cBhvr>
                                      <p:tavLst>
                                        <p:tav tm="0">
                                          <p:val>
                                            <p:strVal val="#ppt_y+#ppt_h*1.125000"/>
                                          </p:val>
                                        </p:tav>
                                        <p:tav tm="100000">
                                          <p:val>
                                            <p:strVal val="#ppt_y"/>
                                          </p:val>
                                        </p:tav>
                                      </p:tavLst>
                                    </p:anim>
                                    <p:animEffect transition="in" filter="wipe(up)">
                                      <p:cBhvr>
                                        <p:cTn id="88" dur="500"/>
                                        <p:tgtEl>
                                          <p:spTgt spid="17"/>
                                        </p:tgtEl>
                                      </p:cBhvr>
                                    </p:animEffect>
                                  </p:childTnLst>
                                </p:cTn>
                              </p:par>
                              <p:par>
                                <p:cTn id="89" presetID="20" presetClass="entr" presetSubtype="0" fill="hold"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edge">
                                      <p:cBhvr>
                                        <p:cTn id="9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P spid="7" grpId="0" bldLvl="0" animBg="1"/>
      <p:bldP spid="9" grpId="0" bldLvl="0" animBg="1"/>
      <p:bldP spid="11" grpId="0"/>
      <p:bldP spid="10" grpId="0"/>
      <p:bldP spid="12" grpId="0"/>
      <p:bldP spid="12" grpId="1"/>
      <p:bldP spid="13" grpId="0" bldLvl="0" animBg="1"/>
      <p:bldP spid="14" grpId="0" bldLvl="0" animBg="1"/>
      <p:bldP spid="15" grpId="0" bldLvl="0" animBg="1"/>
      <p:bldP spid="16" grpId="0"/>
      <p:bldP spid="1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6410" y="300355"/>
            <a:ext cx="8305800" cy="583565"/>
          </a:xfrm>
          <a:prstGeom prst="rect">
            <a:avLst/>
          </a:prstGeom>
          <a:noFill/>
        </p:spPr>
        <p:txBody>
          <a:bodyPr wrap="square" rtlCol="0">
            <a:spAutoFit/>
          </a:bodyPr>
          <a:lstStyle/>
          <a:p>
            <a:r>
              <a:rPr lang="en-US" altLang="zh-CN" sz="3200"/>
              <a:t>2. </a:t>
            </a:r>
            <a:r>
              <a:rPr lang="zh-CN" altLang="en-US" sz="3200">
                <a:solidFill>
                  <a:srgbClr val="C00000"/>
                </a:solidFill>
              </a:rPr>
              <a:t>合理拓展</a:t>
            </a:r>
            <a:r>
              <a:rPr lang="zh-CN" altLang="en-US" sz="3200"/>
              <a:t>，</a:t>
            </a:r>
            <a:r>
              <a:rPr lang="zh-CN" altLang="en-US" sz="3200">
                <a:solidFill>
                  <a:schemeClr val="tx1"/>
                </a:solidFill>
              </a:rPr>
              <a:t>语义连贯</a:t>
            </a:r>
            <a:r>
              <a:rPr lang="zh-CN" altLang="en-US" sz="3200"/>
              <a:t>，彰显思维品质</a:t>
            </a:r>
          </a:p>
        </p:txBody>
      </p:sp>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95275" y="1808480"/>
            <a:ext cx="11580495" cy="2861310"/>
          </a:xfrm>
          <a:prstGeom prst="rect">
            <a:avLst/>
          </a:prstGeom>
          <a:ln>
            <a:solidFill>
              <a:schemeClr val="tx1">
                <a:lumMod val="65000"/>
                <a:lumOff val="35000"/>
              </a:schemeClr>
            </a:solidFill>
          </a:ln>
        </p:spPr>
        <p:txBody>
          <a:bodyPr wrap="square">
            <a:spAutoFit/>
          </a:bodyPr>
          <a:lstStyle/>
          <a:p>
            <a:r>
              <a:rPr lang="en-US" altLang="zh-CN" b="1" dirty="0">
                <a:solidFill>
                  <a:schemeClr val="tx1"/>
                </a:solidFill>
              </a:rPr>
              <a:t>Dear Sir /Madam,</a:t>
            </a:r>
          </a:p>
          <a:p>
            <a:r>
              <a:rPr lang="en-US" altLang="zh-CN" b="1" dirty="0">
                <a:solidFill>
                  <a:schemeClr val="tx1"/>
                </a:solidFill>
              </a:rPr>
              <a:t>    </a:t>
            </a:r>
            <a:r>
              <a:rPr lang="en-US" altLang="zh-CN" b="1" dirty="0">
                <a:solidFill>
                  <a:srgbClr val="C00000"/>
                </a:solidFill>
              </a:rPr>
              <a:t> </a:t>
            </a:r>
            <a:r>
              <a:rPr lang="en-US" altLang="zh-CN" b="1" u="sng" dirty="0">
                <a:solidFill>
                  <a:srgbClr val="C00000"/>
                </a:solidFill>
              </a:rPr>
              <a:t>I am writing to apply for the post of volunteer advertised in the school newspaper</a:t>
            </a:r>
            <a:r>
              <a:rPr lang="en-US" altLang="zh-CN" b="1" dirty="0">
                <a:solidFill>
                  <a:schemeClr val="tx1"/>
                </a:solidFill>
              </a:rPr>
              <a:t>. </a:t>
            </a:r>
            <a:r>
              <a:rPr lang="en-US" altLang="zh-CN" b="1" dirty="0">
                <a:solidFill>
                  <a:srgbClr val="0070C0"/>
                </a:solidFill>
              </a:rPr>
              <a:t>I found this position quite appealing and I am well qualified for the job</a:t>
            </a:r>
            <a:r>
              <a:rPr lang="en-US" altLang="zh-CN" b="1" dirty="0">
                <a:solidFill>
                  <a:schemeClr val="tx1"/>
                </a:solidFill>
              </a:rPr>
              <a:t>.</a:t>
            </a:r>
          </a:p>
          <a:p>
            <a:r>
              <a:rPr lang="en-US" altLang="zh-CN" b="1" dirty="0">
                <a:solidFill>
                  <a:schemeClr val="tx1"/>
                </a:solidFill>
              </a:rPr>
              <a:t>     First, </a:t>
            </a:r>
            <a:r>
              <a:rPr lang="en-US" altLang="zh-CN" b="1" u="sng" dirty="0">
                <a:solidFill>
                  <a:srgbClr val="0070C0"/>
                </a:solidFill>
              </a:rPr>
              <a:t>I have a good command of spoken English</a:t>
            </a:r>
            <a:r>
              <a:rPr lang="en-US" altLang="zh-CN" b="1" dirty="0">
                <a:solidFill>
                  <a:schemeClr val="tx1"/>
                </a:solidFill>
              </a:rPr>
              <a:t>, </a:t>
            </a:r>
            <a:r>
              <a:rPr lang="en-US" altLang="zh-CN" b="1" dirty="0">
                <a:solidFill>
                  <a:srgbClr val="C00000"/>
                </a:solidFill>
              </a:rPr>
              <a:t>contributing to my interaction with foreign friends</a:t>
            </a:r>
            <a:r>
              <a:rPr lang="en-US" altLang="zh-CN" b="1" dirty="0">
                <a:solidFill>
                  <a:schemeClr val="tx1"/>
                </a:solidFill>
              </a:rPr>
              <a:t>. Second,</a:t>
            </a:r>
            <a:r>
              <a:rPr lang="en-US" altLang="zh-CN" b="1" u="sng" dirty="0">
                <a:solidFill>
                  <a:srgbClr val="0070C0"/>
                </a:solidFill>
              </a:rPr>
              <a:t> I have previous experience working as a volunteer for G20</a:t>
            </a:r>
            <a:r>
              <a:rPr lang="en-US" altLang="zh-CN" b="1" dirty="0">
                <a:solidFill>
                  <a:schemeClr val="tx1"/>
                </a:solidFill>
              </a:rPr>
              <a:t> so </a:t>
            </a:r>
            <a:r>
              <a:rPr lang="en-US" altLang="zh-CN" b="1" dirty="0">
                <a:solidFill>
                  <a:srgbClr val="C00000"/>
                </a:solidFill>
              </a:rPr>
              <a:t>I can communicate with foreigners without any obstacle</a:t>
            </a:r>
            <a:r>
              <a:rPr lang="en-US" altLang="zh-CN" b="1" dirty="0">
                <a:solidFill>
                  <a:schemeClr val="tx1"/>
                </a:solidFill>
              </a:rPr>
              <a:t>. Besides, I think</a:t>
            </a:r>
            <a:r>
              <a:rPr lang="en-US" altLang="zh-CN" b="1" dirty="0">
                <a:solidFill>
                  <a:srgbClr val="C00000"/>
                </a:solidFill>
              </a:rPr>
              <a:t> it an excellent opportunity</a:t>
            </a:r>
            <a:r>
              <a:rPr lang="en-US" altLang="zh-CN" b="1" dirty="0">
                <a:solidFill>
                  <a:schemeClr val="tx1"/>
                </a:solidFill>
              </a:rPr>
              <a:t> to </a:t>
            </a:r>
            <a:r>
              <a:rPr lang="en-US" altLang="zh-CN" b="1" u="sng" dirty="0">
                <a:solidFill>
                  <a:srgbClr val="0070C0"/>
                </a:solidFill>
              </a:rPr>
              <a:t>broaden horizons and improve social skills</a:t>
            </a:r>
            <a:r>
              <a:rPr lang="en-US" altLang="zh-CN" b="1" dirty="0">
                <a:solidFill>
                  <a:schemeClr val="tx1"/>
                </a:solidFill>
              </a:rPr>
              <a:t>.</a:t>
            </a:r>
          </a:p>
          <a:p>
            <a:r>
              <a:rPr lang="en-US" altLang="zh-CN" b="1" dirty="0">
                <a:solidFill>
                  <a:schemeClr val="tx1"/>
                </a:solidFill>
              </a:rPr>
              <a:t>    I’d highly appreciate it if you could give me the chance. Looking forward to your reply.</a:t>
            </a:r>
          </a:p>
          <a:p>
            <a:r>
              <a:rPr lang="en-US" altLang="zh-CN" b="1" dirty="0">
                <a:solidFill>
                  <a:schemeClr val="tx1"/>
                </a:solidFill>
              </a:rPr>
              <a:t>                                                                                                                                                Yours,</a:t>
            </a:r>
          </a:p>
          <a:p>
            <a:r>
              <a:rPr lang="en-US" altLang="zh-CN" b="1" dirty="0">
                <a:solidFill>
                  <a:schemeClr val="tx1"/>
                </a:solidFill>
              </a:rPr>
              <a:t>                                                                                                                                                Li Hua</a:t>
            </a:r>
          </a:p>
        </p:txBody>
      </p:sp>
      <p:sp>
        <p:nvSpPr>
          <p:cNvPr id="3" name="文本框 6"/>
          <p:cNvSpPr txBox="1">
            <a:spLocks noChangeArrowheads="1"/>
          </p:cNvSpPr>
          <p:nvPr/>
        </p:nvSpPr>
        <p:spPr bwMode="auto">
          <a:xfrm>
            <a:off x="296545" y="1033780"/>
            <a:ext cx="11579860" cy="706755"/>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125000"/>
              </a:lnSpc>
              <a:spcBef>
                <a:spcPct val="20000"/>
              </a:spcBef>
              <a:buChar char="•"/>
              <a:defRPr sz="3200">
                <a:solidFill>
                  <a:sysClr val="window" lastClr="FFFFFF"/>
                </a:solidFill>
                <a:latin typeface="Arial" panose="020B0604020202020204" pitchFamily="34" charset="0"/>
                <a:ea typeface="华文隶书" panose="02010800040101010101" charset="-122"/>
              </a:defRPr>
            </a:lvl1pPr>
            <a:lvl2pPr marL="742950" indent="-285750">
              <a:lnSpc>
                <a:spcPct val="125000"/>
              </a:lnSpc>
              <a:spcBef>
                <a:spcPct val="20000"/>
              </a:spcBef>
              <a:buChar char="–"/>
              <a:defRPr sz="2800">
                <a:solidFill>
                  <a:sysClr val="window" lastClr="FFFFFF"/>
                </a:solidFill>
                <a:latin typeface="Arial" panose="020B0604020202020204" pitchFamily="34" charset="0"/>
                <a:ea typeface="华文隶书" panose="02010800040101010101" charset="-122"/>
              </a:defRPr>
            </a:lvl2pPr>
            <a:lvl3pPr marL="1143000" indent="-228600">
              <a:lnSpc>
                <a:spcPct val="125000"/>
              </a:lnSpc>
              <a:spcBef>
                <a:spcPct val="20000"/>
              </a:spcBef>
              <a:buChar char="•"/>
              <a:defRPr sz="2400">
                <a:solidFill>
                  <a:sysClr val="window" lastClr="FFFFFF"/>
                </a:solidFill>
                <a:latin typeface="Arial" panose="020B0604020202020204" pitchFamily="34" charset="0"/>
                <a:ea typeface="华文隶书" panose="02010800040101010101" charset="-122"/>
              </a:defRPr>
            </a:lvl3pPr>
            <a:lvl4pPr marL="1600200" indent="-228600">
              <a:lnSpc>
                <a:spcPct val="125000"/>
              </a:lnSpc>
              <a:spcBef>
                <a:spcPct val="20000"/>
              </a:spcBef>
              <a:buChar char="–"/>
              <a:defRPr sz="2000">
                <a:solidFill>
                  <a:sysClr val="window" lastClr="FFFFFF"/>
                </a:solidFill>
                <a:latin typeface="Arial" panose="020B0604020202020204" pitchFamily="34" charset="0"/>
                <a:ea typeface="华文隶书" panose="02010800040101010101" charset="-122"/>
              </a:defRPr>
            </a:lvl4pPr>
            <a:lvl5pPr marL="2057400" indent="-228600">
              <a:lnSpc>
                <a:spcPct val="125000"/>
              </a:lnSpc>
              <a:spcBef>
                <a:spcPct val="20000"/>
              </a:spcBef>
              <a:buChar char="»"/>
              <a:defRPr sz="2000">
                <a:solidFill>
                  <a:sysClr val="window" lastClr="FFFFFF"/>
                </a:solidFill>
                <a:latin typeface="Arial" panose="020B0604020202020204" pitchFamily="34" charset="0"/>
                <a:ea typeface="华文隶书" panose="02010800040101010101" charset="-122"/>
              </a:defRPr>
            </a:lvl5pPr>
            <a:lvl6pPr marL="25146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6pPr>
            <a:lvl7pPr marL="29718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7pPr>
            <a:lvl8pPr marL="34290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8pPr>
            <a:lvl9pPr marL="38862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9pPr>
          </a:lstStyle>
          <a:p>
            <a:pPr defTabSz="914400" eaLnBrk="0" fontAlgn="base" hangingPunct="0">
              <a:lnSpc>
                <a:spcPct val="100000"/>
              </a:lnSpc>
              <a:spcBef>
                <a:spcPct val="0"/>
              </a:spcBef>
              <a:spcAft>
                <a:spcPct val="0"/>
              </a:spcAft>
              <a:buFontTx/>
              <a:buNone/>
            </a:pPr>
            <a:r>
              <a:rPr lang="zh-CN" altLang="en-US" sz="2000" b="1" dirty="0">
                <a:solidFill>
                  <a:schemeClr val="tx1"/>
                </a:solidFill>
                <a:latin typeface="华文行楷" panose="02010800040101010101" charset="-122"/>
              </a:rPr>
              <a:t>  </a:t>
            </a:r>
            <a:r>
              <a:rPr lang="en-US" altLang="zh-CN" sz="1600" b="1" i="1" kern="10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en-US" altLang="zh-CN" sz="1600" b="1" i="1" kern="100" dirty="0">
                <a:solidFill>
                  <a:schemeClr val="tx1"/>
                </a:solidFill>
                <a:latin typeface="宋体" panose="02010600030101010101" pitchFamily="2" charset="-122"/>
                <a:ea typeface="宋体" panose="02010600030101010101" pitchFamily="2" charset="-122"/>
                <a:cs typeface="Times New Roman" panose="02020603050405020304" charset="0"/>
                <a:sym typeface="等线" panose="02010600030101010101" charset="-122"/>
              </a:rPr>
              <a:t>2018年06月</a:t>
            </a:r>
            <a:r>
              <a:rPr lang="zh-CN" altLang="en-US" sz="1600" b="1" i="1" kern="100" dirty="0">
                <a:solidFill>
                  <a:schemeClr val="tx1"/>
                </a:solidFill>
                <a:latin typeface="宋体" panose="02010600030101010101" pitchFamily="2" charset="-122"/>
                <a:ea typeface="宋体" panose="02010600030101010101" pitchFamily="2" charset="-122"/>
                <a:cs typeface="Times New Roman" panose="02020603050405020304" charset="0"/>
                <a:sym typeface="等线" panose="02010600030101010101" charset="-122"/>
              </a:rPr>
              <a:t>浙江</a:t>
            </a:r>
            <a:r>
              <a:rPr lang="en-US" altLang="zh-CN" sz="1600" b="1" i="1" kern="100" dirty="0">
                <a:solidFill>
                  <a:schemeClr val="tx1"/>
                </a:solidFill>
                <a:latin typeface="宋体" panose="02010600030101010101" pitchFamily="2" charset="-122"/>
                <a:ea typeface="宋体" panose="02010600030101010101" pitchFamily="2" charset="-122"/>
                <a:cs typeface="Times New Roman" panose="02020603050405020304" charset="0"/>
                <a:sym typeface="等线" panose="02010600030101010101" charset="-122"/>
              </a:rPr>
              <a:t>高考</a:t>
            </a:r>
            <a:r>
              <a:rPr lang="zh-CN" altLang="en-US" sz="1600" b="1" i="1" kern="100" dirty="0">
                <a:solidFill>
                  <a:schemeClr val="tx1"/>
                </a:solidFill>
                <a:latin typeface="宋体" panose="02010600030101010101" pitchFamily="2" charset="-122"/>
                <a:ea typeface="宋体" panose="02010600030101010101" pitchFamily="2" charset="-122"/>
                <a:cs typeface="Times New Roman" panose="02020603050405020304" charset="0"/>
                <a:sym typeface="等线" panose="02010600030101010101" charset="-122"/>
              </a:rPr>
              <a:t>）</a:t>
            </a:r>
            <a:r>
              <a:rPr lang="zh-CN" altLang="en-US" sz="2000" b="1" dirty="0">
                <a:solidFill>
                  <a:schemeClr val="tx1"/>
                </a:solidFill>
                <a:latin typeface="华文行楷" panose="02010800040101010101" charset="-122"/>
              </a:rPr>
              <a:t>假如你是李华，你校英语协会招聘志愿者，接待来访的外国中学生。请你写信应聘，内容包括：</a:t>
            </a:r>
            <a:r>
              <a:rPr lang="en-US" altLang="zh-CN" sz="2000" b="1" dirty="0">
                <a:solidFill>
                  <a:schemeClr val="tx1"/>
                </a:solidFill>
                <a:latin typeface="华文行楷" panose="02010800040101010101" charset="-122"/>
              </a:rPr>
              <a:t> 1.</a:t>
            </a:r>
            <a:r>
              <a:rPr lang="zh-CN" altLang="en-US" sz="2000" b="1" dirty="0">
                <a:solidFill>
                  <a:schemeClr val="tx1"/>
                </a:solidFill>
                <a:latin typeface="华文行楷" panose="02010800040101010101" charset="-122"/>
              </a:rPr>
              <a:t>口语能力；</a:t>
            </a:r>
            <a:r>
              <a:rPr lang="en-US" altLang="zh-CN" sz="2000" b="1" dirty="0">
                <a:solidFill>
                  <a:schemeClr val="tx1"/>
                </a:solidFill>
                <a:latin typeface="华文行楷" panose="02010800040101010101" charset="-122"/>
              </a:rPr>
              <a:t>2.</a:t>
            </a:r>
            <a:r>
              <a:rPr lang="zh-CN" altLang="en-US" sz="2000" b="1" dirty="0">
                <a:solidFill>
                  <a:schemeClr val="tx1"/>
                </a:solidFill>
                <a:latin typeface="华文行楷" panose="02010800040101010101" charset="-122"/>
              </a:rPr>
              <a:t>相关经验；</a:t>
            </a:r>
            <a:r>
              <a:rPr lang="en-US" altLang="zh-CN" sz="2000" b="1" dirty="0">
                <a:solidFill>
                  <a:schemeClr val="tx1"/>
                </a:solidFill>
                <a:latin typeface="华文行楷" panose="02010800040101010101" charset="-122"/>
              </a:rPr>
              <a:t>3.</a:t>
            </a:r>
            <a:r>
              <a:rPr lang="zh-CN" altLang="en-US" sz="2000" b="1" dirty="0">
                <a:solidFill>
                  <a:schemeClr val="tx1"/>
                </a:solidFill>
                <a:latin typeface="华文行楷" panose="02010800040101010101" charset="-122"/>
              </a:rPr>
              <a:t>应聘目的。</a:t>
            </a:r>
          </a:p>
        </p:txBody>
      </p:sp>
      <p:sp>
        <p:nvSpPr>
          <p:cNvPr id="9" name="文本框 8"/>
          <p:cNvSpPr txBox="1"/>
          <p:nvPr/>
        </p:nvSpPr>
        <p:spPr>
          <a:xfrm>
            <a:off x="306705" y="4072890"/>
            <a:ext cx="11579225" cy="2614930"/>
          </a:xfrm>
          <a:prstGeom prst="rect">
            <a:avLst/>
          </a:prstGeom>
          <a:solidFill>
            <a:schemeClr val="bg1">
              <a:lumMod val="95000"/>
            </a:schemeClr>
          </a:solidFill>
          <a:ln>
            <a:solidFill>
              <a:srgbClr val="FFFF00"/>
            </a:solidFill>
          </a:ln>
          <a:effectLst>
            <a:innerShdw blurRad="63500" dist="50800" dir="13500000">
              <a:prstClr val="black">
                <a:alpha val="50000"/>
              </a:prstClr>
            </a:innerShdw>
          </a:effectLst>
        </p:spPr>
        <p:txBody>
          <a:bodyPr wrap="square" rtlCol="0">
            <a:spAutoFit/>
          </a:bodyPr>
          <a:lstStyle/>
          <a:p>
            <a:r>
              <a:rPr lang="zh-CN" altLang="en-US" sz="2000" b="1" dirty="0">
                <a:solidFill>
                  <a:srgbClr val="F95647">
                    <a:lumMod val="40000"/>
                    <a:lumOff val="60000"/>
                  </a:srgbClr>
                </a:solidFill>
                <a:latin typeface="宋体" panose="02010600030101010101" pitchFamily="2" charset="-122"/>
                <a:ea typeface="宋体" panose="02010600030101010101" pitchFamily="2" charset="-122"/>
                <a:cs typeface="宋体" panose="02010600030101010101" pitchFamily="2" charset="-122"/>
              </a:rPr>
              <a:t>   </a:t>
            </a:r>
            <a:r>
              <a:rPr dirty="0">
                <a:solidFill>
                  <a:schemeClr val="tx1"/>
                </a:solidFill>
              </a:rPr>
              <a:t>在这篇习作中，作者采用了</a:t>
            </a:r>
            <a:r>
              <a:rPr dirty="0">
                <a:solidFill>
                  <a:srgbClr val="002060"/>
                </a:solidFill>
              </a:rPr>
              <a:t>因果逻辑的思维方式</a:t>
            </a:r>
            <a:r>
              <a:rPr dirty="0">
                <a:solidFill>
                  <a:schemeClr val="tx1"/>
                </a:solidFill>
              </a:rPr>
              <a:t>合理拓展细节</a:t>
            </a:r>
            <a:r>
              <a:rPr lang="en-US" dirty="0">
                <a:solidFill>
                  <a:schemeClr val="tx1"/>
                </a:solidFill>
              </a:rPr>
              <a:t>, </a:t>
            </a:r>
            <a:r>
              <a:rPr lang="zh-CN" altLang="en-US" dirty="0">
                <a:solidFill>
                  <a:schemeClr val="tx1"/>
                </a:solidFill>
              </a:rPr>
              <a:t>彰显了良好的思维品质</a:t>
            </a:r>
            <a:r>
              <a:rPr dirty="0">
                <a:solidFill>
                  <a:schemeClr val="tx1"/>
                </a:solidFill>
              </a:rPr>
              <a:t>。</a:t>
            </a:r>
          </a:p>
          <a:p>
            <a:r>
              <a:rPr dirty="0">
                <a:solidFill>
                  <a:schemeClr val="tx1"/>
                </a:solidFill>
              </a:rPr>
              <a:t>   </a:t>
            </a:r>
            <a:r>
              <a:rPr lang="en-US" dirty="0">
                <a:solidFill>
                  <a:schemeClr val="tx1"/>
                </a:solidFill>
              </a:rPr>
              <a:t>  </a:t>
            </a:r>
            <a:r>
              <a:rPr dirty="0">
                <a:solidFill>
                  <a:schemeClr val="tx1"/>
                </a:solidFill>
              </a:rPr>
              <a:t>要点一</a:t>
            </a:r>
            <a:r>
              <a:rPr lang="en-US" dirty="0">
                <a:solidFill>
                  <a:schemeClr val="tx1"/>
                </a:solidFill>
              </a:rPr>
              <a:t> </a:t>
            </a:r>
            <a:r>
              <a:rPr dirty="0">
                <a:solidFill>
                  <a:schemeClr val="tx1"/>
                </a:solidFill>
              </a:rPr>
              <a:t>“</a:t>
            </a:r>
            <a:r>
              <a:rPr dirty="0">
                <a:solidFill>
                  <a:srgbClr val="C00000"/>
                </a:solidFill>
              </a:rPr>
              <a:t>I am writing to apply…”表结果</a:t>
            </a:r>
            <a:r>
              <a:rPr dirty="0">
                <a:solidFill>
                  <a:schemeClr val="tx1"/>
                </a:solidFill>
              </a:rPr>
              <a:t>（</a:t>
            </a:r>
            <a:r>
              <a:rPr u="sng" dirty="0">
                <a:solidFill>
                  <a:schemeClr val="tx1"/>
                </a:solidFill>
              </a:rPr>
              <a:t>已知信息</a:t>
            </a:r>
            <a:r>
              <a:rPr dirty="0">
                <a:solidFill>
                  <a:schemeClr val="tx1"/>
                </a:solidFill>
              </a:rPr>
              <a:t>），</a:t>
            </a:r>
            <a:r>
              <a:rPr dirty="0">
                <a:solidFill>
                  <a:srgbClr val="0070C0"/>
                </a:solidFill>
              </a:rPr>
              <a:t>“I found this position...”表原因</a:t>
            </a:r>
            <a:r>
              <a:rPr dirty="0">
                <a:solidFill>
                  <a:schemeClr val="tx1"/>
                </a:solidFill>
              </a:rPr>
              <a:t>（拓展信息），用因果逻辑关系展开写信目的，表达求职的迫切和真诚。</a:t>
            </a:r>
          </a:p>
          <a:p>
            <a:r>
              <a:rPr dirty="0">
                <a:solidFill>
                  <a:schemeClr val="tx1"/>
                </a:solidFill>
              </a:rPr>
              <a:t>   </a:t>
            </a:r>
            <a:r>
              <a:rPr lang="en-US" dirty="0">
                <a:solidFill>
                  <a:schemeClr val="tx1"/>
                </a:solidFill>
              </a:rPr>
              <a:t> </a:t>
            </a:r>
            <a:r>
              <a:rPr dirty="0">
                <a:solidFill>
                  <a:schemeClr val="tx1"/>
                </a:solidFill>
              </a:rPr>
              <a:t>要点二</a:t>
            </a:r>
            <a:r>
              <a:rPr lang="en-US" dirty="0">
                <a:solidFill>
                  <a:schemeClr val="tx1"/>
                </a:solidFill>
              </a:rPr>
              <a:t> </a:t>
            </a:r>
            <a:r>
              <a:rPr dirty="0">
                <a:solidFill>
                  <a:srgbClr val="0070C0"/>
                </a:solidFill>
              </a:rPr>
              <a:t>“I have a good command of…”表原因</a:t>
            </a:r>
            <a:r>
              <a:rPr dirty="0">
                <a:solidFill>
                  <a:schemeClr val="tx1"/>
                </a:solidFill>
              </a:rPr>
              <a:t>（</a:t>
            </a:r>
            <a:r>
              <a:rPr u="sng" dirty="0">
                <a:solidFill>
                  <a:schemeClr val="tx1"/>
                </a:solidFill>
              </a:rPr>
              <a:t>已知信息</a:t>
            </a:r>
            <a:r>
              <a:rPr dirty="0">
                <a:solidFill>
                  <a:schemeClr val="tx1"/>
                </a:solidFill>
              </a:rPr>
              <a:t>），“</a:t>
            </a:r>
            <a:r>
              <a:rPr dirty="0">
                <a:solidFill>
                  <a:srgbClr val="C00000"/>
                </a:solidFill>
              </a:rPr>
              <a:t>contributing to…”表结果</a:t>
            </a:r>
            <a:r>
              <a:rPr dirty="0">
                <a:solidFill>
                  <a:schemeClr val="tx1"/>
                </a:solidFill>
              </a:rPr>
              <a:t>（拓展信息），用因果逻辑关系拓展口语能力的支撑细节，阐明口语所达到的能力水平。</a:t>
            </a:r>
          </a:p>
          <a:p>
            <a:r>
              <a:rPr dirty="0">
                <a:solidFill>
                  <a:schemeClr val="tx1"/>
                </a:solidFill>
              </a:rPr>
              <a:t>  </a:t>
            </a:r>
            <a:r>
              <a:rPr lang="en-US" dirty="0">
                <a:solidFill>
                  <a:schemeClr val="tx1"/>
                </a:solidFill>
              </a:rPr>
              <a:t>  </a:t>
            </a:r>
            <a:r>
              <a:rPr dirty="0">
                <a:solidFill>
                  <a:schemeClr val="tx1"/>
                </a:solidFill>
              </a:rPr>
              <a:t>要点三</a:t>
            </a:r>
            <a:r>
              <a:rPr lang="en-US" dirty="0">
                <a:solidFill>
                  <a:schemeClr val="tx1"/>
                </a:solidFill>
              </a:rPr>
              <a:t> </a:t>
            </a:r>
            <a:r>
              <a:rPr dirty="0">
                <a:solidFill>
                  <a:srgbClr val="0070C0"/>
                </a:solidFill>
              </a:rPr>
              <a:t>“I have previous experience of…”表原因</a:t>
            </a:r>
            <a:r>
              <a:rPr dirty="0">
                <a:solidFill>
                  <a:schemeClr val="tx1"/>
                </a:solidFill>
              </a:rPr>
              <a:t>（</a:t>
            </a:r>
            <a:r>
              <a:rPr u="sng" dirty="0">
                <a:solidFill>
                  <a:schemeClr val="tx1"/>
                </a:solidFill>
              </a:rPr>
              <a:t>已知信息</a:t>
            </a:r>
            <a:r>
              <a:rPr dirty="0">
                <a:solidFill>
                  <a:schemeClr val="tx1"/>
                </a:solidFill>
              </a:rPr>
              <a:t>）， “</a:t>
            </a:r>
            <a:r>
              <a:rPr dirty="0">
                <a:solidFill>
                  <a:srgbClr val="C00000"/>
                </a:solidFill>
              </a:rPr>
              <a:t>I can communicate with…”表结果</a:t>
            </a:r>
            <a:r>
              <a:rPr dirty="0">
                <a:solidFill>
                  <a:schemeClr val="tx1"/>
                </a:solidFill>
              </a:rPr>
              <a:t>（拓展信息），用因果逻辑关系拓展相关经验，进一步证明交际能力。</a:t>
            </a:r>
          </a:p>
          <a:p>
            <a:r>
              <a:rPr dirty="0">
                <a:solidFill>
                  <a:schemeClr val="tx1"/>
                </a:solidFill>
              </a:rPr>
              <a:t> </a:t>
            </a:r>
            <a:r>
              <a:rPr lang="en-US" dirty="0">
                <a:solidFill>
                  <a:schemeClr val="tx1"/>
                </a:solidFill>
              </a:rPr>
              <a:t>   </a:t>
            </a:r>
            <a:r>
              <a:rPr dirty="0">
                <a:solidFill>
                  <a:schemeClr val="tx1"/>
                </a:solidFill>
              </a:rPr>
              <a:t>要点四</a:t>
            </a:r>
            <a:r>
              <a:rPr lang="en-US" dirty="0">
                <a:solidFill>
                  <a:schemeClr val="tx1"/>
                </a:solidFill>
              </a:rPr>
              <a:t> </a:t>
            </a:r>
            <a:r>
              <a:rPr dirty="0">
                <a:solidFill>
                  <a:schemeClr val="tx1"/>
                </a:solidFill>
              </a:rPr>
              <a:t>“</a:t>
            </a:r>
            <a:r>
              <a:rPr dirty="0">
                <a:solidFill>
                  <a:srgbClr val="C00000"/>
                </a:solidFill>
              </a:rPr>
              <a:t>I think it an excellent…”表结果</a:t>
            </a:r>
            <a:r>
              <a:rPr dirty="0">
                <a:solidFill>
                  <a:schemeClr val="tx1"/>
                </a:solidFill>
              </a:rPr>
              <a:t>（拓展信息）， “</a:t>
            </a:r>
            <a:r>
              <a:rPr dirty="0">
                <a:solidFill>
                  <a:srgbClr val="0070C0"/>
                </a:solidFill>
              </a:rPr>
              <a:t>broaden …and improve …”表原因</a:t>
            </a:r>
            <a:r>
              <a:rPr dirty="0">
                <a:solidFill>
                  <a:schemeClr val="tx1"/>
                </a:solidFill>
              </a:rPr>
              <a:t>（</a:t>
            </a:r>
            <a:r>
              <a:rPr u="sng" dirty="0">
                <a:solidFill>
                  <a:schemeClr val="tx1"/>
                </a:solidFill>
              </a:rPr>
              <a:t>已知信息</a:t>
            </a:r>
            <a:r>
              <a:rPr dirty="0">
                <a:solidFill>
                  <a:schemeClr val="tx1"/>
                </a:solidFill>
              </a:rPr>
              <a:t>），用因果逻辑关系拓展应聘目的，再次表达强烈求职意愿，易于打动招聘者。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表格 68"/>
          <p:cNvGraphicFramePr>
            <a:graphicFrameLocks noGrp="1"/>
          </p:cNvGraphicFramePr>
          <p:nvPr>
            <p:custDataLst>
              <p:tags r:id="rId2"/>
            </p:custDataLst>
          </p:nvPr>
        </p:nvGraphicFramePr>
        <p:xfrm>
          <a:off x="454660" y="2785241"/>
          <a:ext cx="11122660" cy="3769360"/>
        </p:xfrm>
        <a:graphic>
          <a:graphicData uri="http://schemas.openxmlformats.org/drawingml/2006/table">
            <a:tbl>
              <a:tblPr firstRow="1" bandRow="1">
                <a:effectLst/>
                <a:tableStyleId>{5940675A-B579-460E-94D1-54222C63F5DA}</a:tableStyleId>
              </a:tblPr>
              <a:tblGrid>
                <a:gridCol w="4956175">
                  <a:extLst>
                    <a:ext uri="{9D8B030D-6E8A-4147-A177-3AD203B41FA5}">
                      <a16:colId xmlns:a16="http://schemas.microsoft.com/office/drawing/2014/main" val="20000"/>
                    </a:ext>
                  </a:extLst>
                </a:gridCol>
                <a:gridCol w="6166485">
                  <a:extLst>
                    <a:ext uri="{9D8B030D-6E8A-4147-A177-3AD203B41FA5}">
                      <a16:colId xmlns:a16="http://schemas.microsoft.com/office/drawing/2014/main" val="20001"/>
                    </a:ext>
                  </a:extLst>
                </a:gridCol>
              </a:tblGrid>
              <a:tr h="579120">
                <a:tc>
                  <a:txBody>
                    <a:bodyPr/>
                    <a:lstStyle/>
                    <a:p>
                      <a:pPr algn="ctr">
                        <a:buNone/>
                      </a:pPr>
                      <a:r>
                        <a:rPr lang="en-US" altLang="zh-CN" sz="2000" b="1" dirty="0">
                          <a:solidFill>
                            <a:srgbClr val="FFFFFF"/>
                          </a:solidFill>
                          <a:latin typeface="Arial" panose="020B0604020202020204" pitchFamily="34" charset="0"/>
                          <a:ea typeface="黑体" panose="02010609060101010101" charset="-122"/>
                        </a:rPr>
                        <a:t> Li </a:t>
                      </a:r>
                      <a:r>
                        <a:rPr lang="en-US" altLang="zh-CN" sz="2000" b="1" dirty="0" err="1">
                          <a:solidFill>
                            <a:srgbClr val="FFFFFF"/>
                          </a:solidFill>
                          <a:latin typeface="Arial" panose="020B0604020202020204" pitchFamily="34" charset="0"/>
                          <a:ea typeface="黑体" panose="02010609060101010101" charset="-122"/>
                        </a:rPr>
                        <a:t>Hua's</a:t>
                      </a:r>
                      <a:r>
                        <a:rPr lang="en-US" altLang="zh-CN" sz="2000" b="1" dirty="0">
                          <a:solidFill>
                            <a:srgbClr val="FFFFFF"/>
                          </a:solidFill>
                          <a:latin typeface="Arial" panose="020B0604020202020204" pitchFamily="34" charset="0"/>
                          <a:ea typeface="黑体" panose="02010609060101010101" charset="-122"/>
                        </a:rPr>
                        <a:t> problems (cause) </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012454"/>
                    </a:solidFill>
                  </a:tcPr>
                </a:tc>
                <a:tc>
                  <a:txBody>
                    <a:bodyPr/>
                    <a:lstStyle/>
                    <a:p>
                      <a:pPr algn="ctr">
                        <a:buNone/>
                      </a:pPr>
                      <a:r>
                        <a:rPr lang="en-US" altLang="zh-CN" sz="2000" b="1">
                          <a:solidFill>
                            <a:srgbClr val="FFFFFF"/>
                          </a:solidFill>
                          <a:latin typeface="Arial" panose="020B0604020202020204" pitchFamily="34" charset="0"/>
                          <a:ea typeface="黑体" panose="02010609060101010101" charset="-122"/>
                        </a:rPr>
                        <a:t>Alex's help and Li Hua's progress (effect)</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solidFill>
                      <a:srgbClr val="012454"/>
                    </a:solidFill>
                  </a:tcPr>
                </a:tc>
                <a:extLst>
                  <a:ext uri="{0D108BD9-81ED-4DB2-BD59-A6C34878D82A}">
                    <a16:rowId xmlns:a16="http://schemas.microsoft.com/office/drawing/2014/main" val="10000"/>
                  </a:ext>
                </a:extLst>
              </a:tr>
              <a:tr h="611505">
                <a:tc>
                  <a:txBody>
                    <a:bodyPr/>
                    <a:lstStyle/>
                    <a:p>
                      <a:pPr>
                        <a:buNone/>
                      </a:pPr>
                      <a:r>
                        <a:rPr lang="en-US" altLang="zh-CN" sz="2000" b="1" dirty="0">
                          <a:solidFill>
                            <a:sysClr val="windowText" lastClr="000000"/>
                          </a:solidFill>
                          <a:latin typeface="Times New Roman" panose="02020603050405020304" charset="0"/>
                          <a:ea typeface="黑体" panose="02010609060101010101" charset="-122"/>
                          <a:cs typeface="Times New Roman" panose="02020603050405020304" charset="0"/>
                        </a:rPr>
                        <a:t>vocabulary </a:t>
                      </a:r>
                      <a:r>
                        <a:rPr lang="en-US" altLang="zh-CN" sz="2000" b="0" dirty="0">
                          <a:solidFill>
                            <a:sysClr val="windowText" lastClr="000000"/>
                          </a:solidFill>
                          <a:latin typeface="Times New Roman" panose="02020603050405020304" charset="0"/>
                          <a:ea typeface="黑体" panose="02010609060101010101" charset="-122"/>
                          <a:cs typeface="Times New Roman" panose="02020603050405020304" charset="0"/>
                        </a:rPr>
                        <a:t>(poor/limited)</a:t>
                      </a: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solidFill>
                      <a:srgbClr val="012454">
                        <a:tint val="40000"/>
                      </a:srgbClr>
                    </a:solidFill>
                  </a:tcPr>
                </a:tc>
                <a:tc>
                  <a:txBody>
                    <a:bodyPr/>
                    <a:lstStyle/>
                    <a:p>
                      <a:pPr>
                        <a:buNone/>
                      </a:pPr>
                      <a:r>
                        <a:rPr lang="en-US" altLang="zh-CN" sz="2000">
                          <a:solidFill>
                            <a:srgbClr val="000000"/>
                          </a:solidFill>
                          <a:latin typeface="Times New Roman" panose="02020603050405020304" charset="0"/>
                          <a:ea typeface="黑体" panose="02010609060101010101" charset="-122"/>
                          <a:cs typeface="Times New Roman" panose="02020603050405020304" charset="0"/>
                        </a:rPr>
                        <a:t> </a:t>
                      </a:r>
                      <a:r>
                        <a:rPr lang="en-US" altLang="zh-CN" sz="2000" b="1">
                          <a:solidFill>
                            <a:srgbClr val="000000"/>
                          </a:solidFill>
                          <a:latin typeface="Times New Roman" panose="02020603050405020304" charset="0"/>
                          <a:ea typeface="黑体" panose="02010609060101010101" charset="-122"/>
                          <a:cs typeface="Times New Roman" panose="02020603050405020304" charset="0"/>
                        </a:rPr>
                        <a:t>detailed explanation/ inspirational instructions, building up my vocabulary</a:t>
                      </a:r>
                    </a:p>
                  </a:txBody>
                  <a:tcP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solidFill>
                      <a:srgbClr val="012454">
                        <a:tint val="40000"/>
                      </a:srgbClr>
                    </a:solidFill>
                  </a:tcPr>
                </a:tc>
                <a:extLst>
                  <a:ext uri="{0D108BD9-81ED-4DB2-BD59-A6C34878D82A}">
                    <a16:rowId xmlns:a16="http://schemas.microsoft.com/office/drawing/2014/main" val="10001"/>
                  </a:ext>
                </a:extLst>
              </a:tr>
              <a:tr h="711200">
                <a:tc>
                  <a:txBody>
                    <a:bodyPr/>
                    <a:lstStyle/>
                    <a:p>
                      <a:pPr>
                        <a:buNone/>
                      </a:pPr>
                      <a:r>
                        <a:rPr lang="en-US" altLang="zh-CN" sz="2000" b="1" dirty="0">
                          <a:solidFill>
                            <a:sysClr val="windowText" lastClr="000000"/>
                          </a:solidFill>
                          <a:latin typeface="Times New Roman" panose="02020603050405020304" charset="0"/>
                          <a:ea typeface="黑体" panose="02010609060101010101" charset="-122"/>
                          <a:cs typeface="Times New Roman" panose="02020603050405020304" charset="0"/>
                        </a:rPr>
                        <a:t>speaking </a:t>
                      </a:r>
                      <a:r>
                        <a:rPr lang="en-US" altLang="zh-CN" sz="2000" b="0" dirty="0">
                          <a:solidFill>
                            <a:sysClr val="windowText" lastClr="000000"/>
                          </a:solidFill>
                          <a:latin typeface="Times New Roman" panose="02020603050405020304" charset="0"/>
                          <a:ea typeface="黑体" panose="02010609060101010101" charset="-122"/>
                          <a:cs typeface="Times New Roman" panose="02020603050405020304" charset="0"/>
                        </a:rPr>
                        <a:t>(embarrassing, especially in pronunciation and intonation)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FC200"/>
                    </a:solidFill>
                  </a:tcPr>
                </a:tc>
                <a:tc>
                  <a:txBody>
                    <a:bodyPr/>
                    <a:lstStyle/>
                    <a:p>
                      <a:pPr>
                        <a:buNone/>
                      </a:pPr>
                      <a:r>
                        <a:rPr lang="en-US" altLang="zh-CN" sz="2000" b="1">
                          <a:solidFill>
                            <a:srgbClr val="000000"/>
                          </a:solidFill>
                          <a:latin typeface="Times New Roman" panose="02020603050405020304" charset="0"/>
                          <a:ea typeface="黑体" panose="02010609060101010101" charset="-122"/>
                          <a:cs typeface="Times New Roman" panose="02020603050405020304" charset="0"/>
                        </a:rPr>
                        <a:t>patient guidance/ continuous encouragements, confident in public</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FC200"/>
                    </a:solidFill>
                  </a:tcPr>
                </a:tc>
                <a:extLst>
                  <a:ext uri="{0D108BD9-81ED-4DB2-BD59-A6C34878D82A}">
                    <a16:rowId xmlns:a16="http://schemas.microsoft.com/office/drawing/2014/main" val="10002"/>
                  </a:ext>
                </a:extLst>
              </a:tr>
              <a:tr h="726440">
                <a:tc>
                  <a:txBody>
                    <a:bodyPr/>
                    <a:lstStyle/>
                    <a:p>
                      <a:pPr>
                        <a:buNone/>
                      </a:pPr>
                      <a:r>
                        <a:rPr lang="en-US" altLang="zh-CN" sz="2000" b="1">
                          <a:solidFill>
                            <a:sysClr val="window" lastClr="FFFFFF"/>
                          </a:solidFill>
                          <a:latin typeface="Times New Roman" panose="02020603050405020304" charset="0"/>
                          <a:ea typeface="微软雅黑" panose="020B0503020204020204" pitchFamily="34" charset="-122"/>
                          <a:cs typeface="Times New Roman" panose="02020603050405020304" charset="0"/>
                        </a:rPr>
                        <a:t>writing </a:t>
                      </a:r>
                      <a:r>
                        <a:rPr lang="en-US" altLang="zh-CN" sz="2000" b="0">
                          <a:solidFill>
                            <a:sysClr val="window" lastClr="FFFFFF"/>
                          </a:solidFill>
                          <a:latin typeface="Times New Roman" panose="02020603050405020304" charset="0"/>
                          <a:ea typeface="微软雅黑" panose="020B0503020204020204" pitchFamily="34" charset="-122"/>
                          <a:cs typeface="Times New Roman" panose="02020603050405020304" charset="0"/>
                        </a:rPr>
                        <a:t>(poor in expressing ideas)</a:t>
                      </a:r>
                      <a:r>
                        <a:rPr lang="en-US" altLang="zh-CN" sz="2000" b="1">
                          <a:solidFill>
                            <a:sysClr val="window" lastClr="FFFFFF"/>
                          </a:solidFill>
                          <a:latin typeface="Times New Roman" panose="02020603050405020304" charset="0"/>
                          <a:ea typeface="微软雅黑" panose="020B0503020204020204" pitchFamily="34" charset="-122"/>
                          <a:cs typeface="Times New Roman" panose="02020603050405020304" charset="0"/>
                        </a:rPr>
                        <a:t>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ysClr val="windowText" lastClr="000000"/>
                    </a:solidFill>
                  </a:tcPr>
                </a:tc>
                <a:tc>
                  <a:txBody>
                    <a:bodyPr/>
                    <a:lstStyle/>
                    <a:p>
                      <a:pPr>
                        <a:buNone/>
                      </a:pPr>
                      <a:r>
                        <a:rPr lang="en-US" altLang="zh-CN" sz="2000" b="1">
                          <a:solidFill>
                            <a:sysClr val="window" lastClr="FFFFFF"/>
                          </a:solidFill>
                          <a:latin typeface="Times New Roman" panose="02020603050405020304" charset="0"/>
                          <a:ea typeface="黑体" panose="02010609060101010101" charset="-122"/>
                          <a:cs typeface="Times New Roman" panose="02020603050405020304" charset="0"/>
                          <a:sym typeface="微软雅黑" panose="020B0503020204020204" pitchFamily="34" charset="-122"/>
                        </a:rPr>
                        <a:t>impeccable lessons/correct errors/ polish writings, winning a writing contest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ysClr val="windowText" lastClr="000000"/>
                    </a:solidFill>
                  </a:tcPr>
                </a:tc>
                <a:extLst>
                  <a:ext uri="{0D108BD9-81ED-4DB2-BD59-A6C34878D82A}">
                    <a16:rowId xmlns:a16="http://schemas.microsoft.com/office/drawing/2014/main" val="10003"/>
                  </a:ext>
                </a:extLst>
              </a:tr>
              <a:tr h="1051560">
                <a:tc>
                  <a:txBody>
                    <a:bodyPr/>
                    <a:lstStyle/>
                    <a:p>
                      <a:pPr>
                        <a:buNone/>
                      </a:pPr>
                      <a:r>
                        <a:rPr lang="en-US" altLang="zh-CN" sz="2000" b="1">
                          <a:solidFill>
                            <a:schemeClr val="tx1"/>
                          </a:solidFill>
                          <a:latin typeface="Times New Roman" panose="02020603050405020304" charset="0"/>
                          <a:ea typeface="微软雅黑" panose="020B0503020204020204" pitchFamily="34" charset="-122"/>
                          <a:cs typeface="Times New Roman" panose="02020603050405020304" charset="0"/>
                        </a:rPr>
                        <a:t>cross-culture understanding </a:t>
                      </a:r>
                      <a:r>
                        <a:rPr lang="en-US" altLang="zh-CN" sz="2000" b="0">
                          <a:solidFill>
                            <a:schemeClr val="tx1"/>
                          </a:solidFill>
                          <a:latin typeface="Times New Roman" panose="02020603050405020304" charset="0"/>
                          <a:ea typeface="微软雅黑" panose="020B0503020204020204" pitchFamily="34" charset="-122"/>
                          <a:cs typeface="Times New Roman" panose="02020603050405020304" charset="0"/>
                        </a:rPr>
                        <a:t>(lacking in background information/ struggling to understand )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FC000"/>
                    </a:solidFill>
                  </a:tcPr>
                </a:tc>
                <a:tc>
                  <a:txBody>
                    <a:bodyPr/>
                    <a:lstStyle/>
                    <a:p>
                      <a:pPr>
                        <a:buNone/>
                      </a:pPr>
                      <a:r>
                        <a:rPr lang="en-US" altLang="zh-CN" sz="2000" b="1" dirty="0">
                          <a:solidFill>
                            <a:schemeClr val="tx1"/>
                          </a:solidFill>
                          <a:latin typeface="Times New Roman" panose="02020603050405020304" charset="0"/>
                          <a:ea typeface="黑体" panose="02010609060101010101" charset="-122"/>
                          <a:cs typeface="Times New Roman" panose="02020603050405020304" charset="0"/>
                          <a:sym typeface="微软雅黑" panose="020B0503020204020204" pitchFamily="34" charset="-122"/>
                        </a:rPr>
                        <a:t>appreciate literary works and embrace diverse cultures, broadening horizon, becoming a global citizen</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solidFill>
                      <a:srgbClr val="FFC000"/>
                    </a:solidFill>
                  </a:tcPr>
                </a:tc>
                <a:extLst>
                  <a:ext uri="{0D108BD9-81ED-4DB2-BD59-A6C34878D82A}">
                    <a16:rowId xmlns:a16="http://schemas.microsoft.com/office/drawing/2014/main" val="10004"/>
                  </a:ext>
                </a:extLst>
              </a:tr>
            </a:tbl>
          </a:graphicData>
        </a:graphic>
      </p:graphicFrame>
      <p:pic>
        <p:nvPicPr>
          <p:cNvPr id="5"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88950" y="1033976"/>
            <a:ext cx="11214735" cy="706755"/>
          </a:xfrm>
          <a:prstGeom prst="rect">
            <a:avLst/>
          </a:prstGeom>
          <a:ln>
            <a:solidFill>
              <a:srgbClr val="FFC000"/>
            </a:solidFill>
          </a:ln>
        </p:spPr>
        <p:txBody>
          <a:bodyPr wrap="square">
            <a:spAutoFit/>
          </a:bodyPr>
          <a:lstStyle/>
          <a:p>
            <a:r>
              <a:rPr lang="zh-CN" altLang="en-US" sz="2000" dirty="0">
                <a:solidFill>
                  <a:schemeClr val="tx1"/>
                </a:solidFill>
              </a:rPr>
              <a:t>假定你是李华，经常帮助你学习英语的朋友</a:t>
            </a:r>
            <a:r>
              <a:rPr lang="en-US" altLang="zh-CN" sz="2000" dirty="0">
                <a:solidFill>
                  <a:schemeClr val="tx1"/>
                </a:solidFill>
              </a:rPr>
              <a:t>Alex</a:t>
            </a:r>
            <a:r>
              <a:rPr lang="zh-CN" altLang="en-US" sz="2000" dirty="0">
                <a:solidFill>
                  <a:schemeClr val="tx1"/>
                </a:solidFill>
              </a:rPr>
              <a:t>即将返回自己的国家。请给他写一封邮件，内容包括：</a:t>
            </a:r>
            <a:r>
              <a:rPr lang="en-US" altLang="zh-CN" sz="2000" dirty="0">
                <a:solidFill>
                  <a:schemeClr val="tx1"/>
                </a:solidFill>
              </a:rPr>
              <a:t>1. </a:t>
            </a:r>
            <a:r>
              <a:rPr lang="zh-CN" altLang="en-US" sz="2000" dirty="0">
                <a:solidFill>
                  <a:schemeClr val="tx1"/>
                </a:solidFill>
              </a:rPr>
              <a:t>表示感谢；</a:t>
            </a:r>
            <a:r>
              <a:rPr lang="en-US" altLang="zh-CN" sz="2000" dirty="0">
                <a:solidFill>
                  <a:schemeClr val="tx1"/>
                </a:solidFill>
              </a:rPr>
              <a:t>2. </a:t>
            </a:r>
            <a:r>
              <a:rPr lang="zh-CN" altLang="en-US" sz="2000" dirty="0">
                <a:solidFill>
                  <a:schemeClr val="tx1"/>
                </a:solidFill>
              </a:rPr>
              <a:t>回顾</a:t>
            </a:r>
            <a:r>
              <a:rPr lang="en-US" altLang="zh-CN" sz="2000" dirty="0">
                <a:solidFill>
                  <a:schemeClr val="tx1"/>
                </a:solidFill>
              </a:rPr>
              <a:t>Alex</a:t>
            </a:r>
            <a:r>
              <a:rPr lang="zh-CN" altLang="en-US" sz="2000" dirty="0">
                <a:solidFill>
                  <a:schemeClr val="tx1"/>
                </a:solidFill>
              </a:rPr>
              <a:t>对你的帮助；</a:t>
            </a:r>
            <a:r>
              <a:rPr lang="en-US" altLang="zh-CN" sz="2000" dirty="0">
                <a:solidFill>
                  <a:schemeClr val="tx1"/>
                </a:solidFill>
              </a:rPr>
              <a:t>3. </a:t>
            </a:r>
            <a:r>
              <a:rPr lang="zh-CN" altLang="en-US" sz="2000" dirty="0">
                <a:solidFill>
                  <a:schemeClr val="tx1"/>
                </a:solidFill>
              </a:rPr>
              <a:t>临别祝愿。</a:t>
            </a:r>
            <a:r>
              <a:rPr lang="zh-CN" altLang="en-US" sz="1600" dirty="0">
                <a:solidFill>
                  <a:schemeClr val="tx1"/>
                </a:solidFill>
              </a:rPr>
              <a:t>（</a:t>
            </a:r>
            <a:r>
              <a:rPr lang="en-US" altLang="zh-CN" sz="1600" dirty="0">
                <a:solidFill>
                  <a:schemeClr val="tx1"/>
                </a:solidFill>
              </a:rPr>
              <a:t>2019</a:t>
            </a:r>
            <a:r>
              <a:rPr lang="zh-CN" altLang="en-US" sz="1600" dirty="0">
                <a:solidFill>
                  <a:schemeClr val="tx1"/>
                </a:solidFill>
              </a:rPr>
              <a:t>年</a:t>
            </a:r>
            <a:r>
              <a:rPr lang="en-US" altLang="zh-CN" sz="1600" dirty="0">
                <a:solidFill>
                  <a:schemeClr val="tx1"/>
                </a:solidFill>
              </a:rPr>
              <a:t>6</a:t>
            </a:r>
            <a:r>
              <a:rPr lang="zh-CN" altLang="en-US" sz="1600" dirty="0">
                <a:solidFill>
                  <a:schemeClr val="tx1"/>
                </a:solidFill>
              </a:rPr>
              <a:t>月浙江高考）</a:t>
            </a:r>
          </a:p>
        </p:txBody>
      </p:sp>
      <p:sp>
        <p:nvSpPr>
          <p:cNvPr id="3" name="文本框 2"/>
          <p:cNvSpPr txBox="1"/>
          <p:nvPr/>
        </p:nvSpPr>
        <p:spPr>
          <a:xfrm>
            <a:off x="486410" y="300355"/>
            <a:ext cx="8305800" cy="583565"/>
          </a:xfrm>
          <a:prstGeom prst="rect">
            <a:avLst/>
          </a:prstGeom>
          <a:noFill/>
        </p:spPr>
        <p:txBody>
          <a:bodyPr wrap="square" rtlCol="0">
            <a:spAutoFit/>
          </a:bodyPr>
          <a:lstStyle/>
          <a:p>
            <a:r>
              <a:rPr lang="en-US" altLang="zh-CN" sz="3200"/>
              <a:t>2. </a:t>
            </a:r>
            <a:r>
              <a:rPr lang="zh-CN" altLang="en-US" sz="3200">
                <a:solidFill>
                  <a:srgbClr val="C00000"/>
                </a:solidFill>
              </a:rPr>
              <a:t>合理拓展</a:t>
            </a:r>
            <a:r>
              <a:rPr lang="zh-CN" altLang="en-US" sz="3200"/>
              <a:t>，</a:t>
            </a:r>
            <a:r>
              <a:rPr lang="zh-CN" altLang="en-US" sz="3200">
                <a:solidFill>
                  <a:schemeClr val="tx1"/>
                </a:solidFill>
              </a:rPr>
              <a:t>语义连贯</a:t>
            </a:r>
            <a:r>
              <a:rPr lang="zh-CN" altLang="en-US" sz="3200"/>
              <a:t>，彰显思维品质</a:t>
            </a:r>
          </a:p>
        </p:txBody>
      </p:sp>
      <p:sp>
        <p:nvSpPr>
          <p:cNvPr id="6" name="右箭头 5"/>
          <p:cNvSpPr/>
          <p:nvPr/>
        </p:nvSpPr>
        <p:spPr>
          <a:xfrm>
            <a:off x="454660" y="1741170"/>
            <a:ext cx="8763635" cy="1018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88950" y="2032635"/>
            <a:ext cx="7781290" cy="460375"/>
          </a:xfrm>
          <a:prstGeom prst="rect">
            <a:avLst/>
          </a:prstGeom>
          <a:noFill/>
        </p:spPr>
        <p:txBody>
          <a:bodyPr wrap="square" rtlCol="0">
            <a:spAutoFit/>
          </a:bodyPr>
          <a:lstStyle/>
          <a:p>
            <a:r>
              <a:rPr lang="zh-CN" altLang="en-US" sz="2400">
                <a:solidFill>
                  <a:schemeClr val="bg1"/>
                </a:solidFill>
              </a:rPr>
              <a:t>因果逻辑思维</a:t>
            </a:r>
            <a:r>
              <a:rPr lang="zh-CN" altLang="en-US" sz="2400">
                <a:solidFill>
                  <a:schemeClr val="bg1"/>
                </a:solidFill>
                <a:sym typeface="+mn-ea"/>
              </a:rPr>
              <a:t>拓展</a:t>
            </a:r>
            <a:r>
              <a:rPr lang="zh-CN" altLang="en-US" sz="2400">
                <a:solidFill>
                  <a:schemeClr val="bg1"/>
                </a:solidFill>
              </a:rPr>
              <a:t>（Causality- make sentences logical）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2000"/>
                                        <p:tgtEl>
                                          <p:spTgt spid="4"/>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blinds(horizontal)">
                                      <p:cBhvr>
                                        <p:cTn id="2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6" grpId="1" animBg="1"/>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6410" y="300355"/>
            <a:ext cx="8305800" cy="583565"/>
          </a:xfrm>
          <a:prstGeom prst="rect">
            <a:avLst/>
          </a:prstGeom>
          <a:noFill/>
        </p:spPr>
        <p:txBody>
          <a:bodyPr wrap="square" rtlCol="0">
            <a:spAutoFit/>
          </a:bodyPr>
          <a:lstStyle/>
          <a:p>
            <a:r>
              <a:rPr lang="en-US" altLang="zh-CN" sz="3200"/>
              <a:t>2. </a:t>
            </a:r>
            <a:r>
              <a:rPr lang="zh-CN" altLang="en-US" sz="3200"/>
              <a:t>合理拓展，</a:t>
            </a:r>
            <a:r>
              <a:rPr lang="zh-CN" altLang="en-US" sz="3200">
                <a:solidFill>
                  <a:srgbClr val="C00000"/>
                </a:solidFill>
              </a:rPr>
              <a:t>语义连贯</a:t>
            </a:r>
            <a:r>
              <a:rPr lang="zh-CN" altLang="en-US" sz="3200"/>
              <a:t>，彰显思维品质</a:t>
            </a:r>
          </a:p>
        </p:txBody>
      </p:sp>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95275" y="1808480"/>
            <a:ext cx="11580495" cy="2861310"/>
          </a:xfrm>
          <a:prstGeom prst="rect">
            <a:avLst/>
          </a:prstGeom>
          <a:ln>
            <a:solidFill>
              <a:schemeClr val="tx1">
                <a:lumMod val="65000"/>
                <a:lumOff val="35000"/>
              </a:schemeClr>
            </a:solidFill>
          </a:ln>
        </p:spPr>
        <p:txBody>
          <a:bodyPr wrap="square">
            <a:spAutoFit/>
          </a:bodyPr>
          <a:lstStyle/>
          <a:p>
            <a:r>
              <a:rPr lang="en-US" altLang="zh-CN" b="1" dirty="0">
                <a:solidFill>
                  <a:schemeClr val="tx1"/>
                </a:solidFill>
              </a:rPr>
              <a:t>Dear Sir /Madam,</a:t>
            </a:r>
          </a:p>
          <a:p>
            <a:r>
              <a:rPr lang="en-US" altLang="zh-CN" b="1" dirty="0">
                <a:solidFill>
                  <a:schemeClr val="tx1"/>
                </a:solidFill>
              </a:rPr>
              <a:t>     I am writing to apply for the </a:t>
            </a:r>
            <a:r>
              <a:rPr lang="en-US" altLang="zh-CN" b="1" dirty="0">
                <a:solidFill>
                  <a:srgbClr val="00B050"/>
                </a:solidFill>
              </a:rPr>
              <a:t>post</a:t>
            </a:r>
            <a:r>
              <a:rPr lang="en-US" altLang="zh-CN" b="1" dirty="0">
                <a:solidFill>
                  <a:schemeClr val="tx1"/>
                </a:solidFill>
              </a:rPr>
              <a:t> of volunteer advertised in the school newspaper. I found this </a:t>
            </a:r>
            <a:r>
              <a:rPr lang="en-US" altLang="zh-CN" b="1" dirty="0">
                <a:solidFill>
                  <a:srgbClr val="00B050"/>
                </a:solidFill>
              </a:rPr>
              <a:t>position</a:t>
            </a:r>
            <a:r>
              <a:rPr lang="en-US" altLang="zh-CN" b="1" dirty="0">
                <a:solidFill>
                  <a:schemeClr val="tx1"/>
                </a:solidFill>
              </a:rPr>
              <a:t> quite appealing and I am well qualified for the </a:t>
            </a:r>
            <a:r>
              <a:rPr lang="en-US" altLang="zh-CN" b="1" dirty="0">
                <a:solidFill>
                  <a:srgbClr val="00B050"/>
                </a:solidFill>
              </a:rPr>
              <a:t>job.</a:t>
            </a:r>
            <a:endParaRPr lang="en-US" altLang="zh-CN" b="1" dirty="0">
              <a:solidFill>
                <a:schemeClr val="tx1"/>
              </a:solidFill>
            </a:endParaRPr>
          </a:p>
          <a:p>
            <a:r>
              <a:rPr lang="en-US" altLang="zh-CN" b="1" dirty="0">
                <a:solidFill>
                  <a:schemeClr val="tx1"/>
                </a:solidFill>
              </a:rPr>
              <a:t>     First, I have a good command of spoken English, contributing to my interaction with foreign friends. Second, I have previous experience working as a volunteer for G20 so I can communicate with foreigners without any obstacle. Besides, I think it an excellent </a:t>
            </a:r>
            <a:r>
              <a:rPr lang="en-US" altLang="zh-CN" b="1" dirty="0">
                <a:solidFill>
                  <a:srgbClr val="0070C0"/>
                </a:solidFill>
              </a:rPr>
              <a:t>opportunity</a:t>
            </a:r>
            <a:r>
              <a:rPr lang="en-US" altLang="zh-CN" b="1" dirty="0">
                <a:solidFill>
                  <a:schemeClr val="tx1"/>
                </a:solidFill>
              </a:rPr>
              <a:t> to broaden horizons and improve social skills.</a:t>
            </a:r>
          </a:p>
          <a:p>
            <a:r>
              <a:rPr lang="en-US" altLang="zh-CN" b="1" dirty="0">
                <a:solidFill>
                  <a:schemeClr val="tx1"/>
                </a:solidFill>
              </a:rPr>
              <a:t>    I’d highly appreciate it if you could give me the </a:t>
            </a:r>
            <a:r>
              <a:rPr lang="en-US" altLang="zh-CN" b="1" dirty="0">
                <a:solidFill>
                  <a:srgbClr val="0070C0"/>
                </a:solidFill>
              </a:rPr>
              <a:t>chance</a:t>
            </a:r>
            <a:r>
              <a:rPr lang="en-US" altLang="zh-CN" b="1" dirty="0">
                <a:solidFill>
                  <a:schemeClr val="tx1"/>
                </a:solidFill>
              </a:rPr>
              <a:t>. Looking forward to your reply.</a:t>
            </a:r>
          </a:p>
          <a:p>
            <a:r>
              <a:rPr lang="en-US" altLang="zh-CN" b="1" dirty="0">
                <a:solidFill>
                  <a:schemeClr val="tx1"/>
                </a:solidFill>
              </a:rPr>
              <a:t>                                                                                                                                                Yours,</a:t>
            </a:r>
          </a:p>
          <a:p>
            <a:r>
              <a:rPr lang="en-US" altLang="zh-CN" b="1" dirty="0">
                <a:solidFill>
                  <a:schemeClr val="tx1"/>
                </a:solidFill>
              </a:rPr>
              <a:t>                                                                                                                                                Li Hua</a:t>
            </a:r>
          </a:p>
        </p:txBody>
      </p:sp>
      <p:sp>
        <p:nvSpPr>
          <p:cNvPr id="3" name="文本框 6"/>
          <p:cNvSpPr txBox="1">
            <a:spLocks noChangeArrowheads="1"/>
          </p:cNvSpPr>
          <p:nvPr/>
        </p:nvSpPr>
        <p:spPr bwMode="auto">
          <a:xfrm>
            <a:off x="296545" y="1033780"/>
            <a:ext cx="11579860" cy="706755"/>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125000"/>
              </a:lnSpc>
              <a:spcBef>
                <a:spcPct val="20000"/>
              </a:spcBef>
              <a:buChar char="•"/>
              <a:defRPr sz="3200">
                <a:solidFill>
                  <a:sysClr val="window" lastClr="FFFFFF"/>
                </a:solidFill>
                <a:latin typeface="Arial" panose="020B0604020202020204" pitchFamily="34" charset="0"/>
                <a:ea typeface="华文隶书" panose="02010800040101010101" charset="-122"/>
              </a:defRPr>
            </a:lvl1pPr>
            <a:lvl2pPr marL="742950" indent="-285750">
              <a:lnSpc>
                <a:spcPct val="125000"/>
              </a:lnSpc>
              <a:spcBef>
                <a:spcPct val="20000"/>
              </a:spcBef>
              <a:buChar char="–"/>
              <a:defRPr sz="2800">
                <a:solidFill>
                  <a:sysClr val="window" lastClr="FFFFFF"/>
                </a:solidFill>
                <a:latin typeface="Arial" panose="020B0604020202020204" pitchFamily="34" charset="0"/>
                <a:ea typeface="华文隶书" panose="02010800040101010101" charset="-122"/>
              </a:defRPr>
            </a:lvl2pPr>
            <a:lvl3pPr marL="1143000" indent="-228600">
              <a:lnSpc>
                <a:spcPct val="125000"/>
              </a:lnSpc>
              <a:spcBef>
                <a:spcPct val="20000"/>
              </a:spcBef>
              <a:buChar char="•"/>
              <a:defRPr sz="2400">
                <a:solidFill>
                  <a:sysClr val="window" lastClr="FFFFFF"/>
                </a:solidFill>
                <a:latin typeface="Arial" panose="020B0604020202020204" pitchFamily="34" charset="0"/>
                <a:ea typeface="华文隶书" panose="02010800040101010101" charset="-122"/>
              </a:defRPr>
            </a:lvl3pPr>
            <a:lvl4pPr marL="1600200" indent="-228600">
              <a:lnSpc>
                <a:spcPct val="125000"/>
              </a:lnSpc>
              <a:spcBef>
                <a:spcPct val="20000"/>
              </a:spcBef>
              <a:buChar char="–"/>
              <a:defRPr sz="2000">
                <a:solidFill>
                  <a:sysClr val="window" lastClr="FFFFFF"/>
                </a:solidFill>
                <a:latin typeface="Arial" panose="020B0604020202020204" pitchFamily="34" charset="0"/>
                <a:ea typeface="华文隶书" panose="02010800040101010101" charset="-122"/>
              </a:defRPr>
            </a:lvl4pPr>
            <a:lvl5pPr marL="2057400" indent="-228600">
              <a:lnSpc>
                <a:spcPct val="125000"/>
              </a:lnSpc>
              <a:spcBef>
                <a:spcPct val="20000"/>
              </a:spcBef>
              <a:buChar char="»"/>
              <a:defRPr sz="2000">
                <a:solidFill>
                  <a:sysClr val="window" lastClr="FFFFFF"/>
                </a:solidFill>
                <a:latin typeface="Arial" panose="020B0604020202020204" pitchFamily="34" charset="0"/>
                <a:ea typeface="华文隶书" panose="02010800040101010101" charset="-122"/>
              </a:defRPr>
            </a:lvl5pPr>
            <a:lvl6pPr marL="25146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6pPr>
            <a:lvl7pPr marL="29718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7pPr>
            <a:lvl8pPr marL="34290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8pPr>
            <a:lvl9pPr marL="38862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9pPr>
          </a:lstStyle>
          <a:p>
            <a:pPr defTabSz="914400" eaLnBrk="0" fontAlgn="base" hangingPunct="0">
              <a:lnSpc>
                <a:spcPct val="100000"/>
              </a:lnSpc>
              <a:spcBef>
                <a:spcPct val="0"/>
              </a:spcBef>
              <a:spcAft>
                <a:spcPct val="0"/>
              </a:spcAft>
              <a:buFontTx/>
              <a:buNone/>
            </a:pPr>
            <a:r>
              <a:rPr lang="zh-CN" altLang="en-US" sz="2000" b="1" dirty="0">
                <a:solidFill>
                  <a:schemeClr val="tx1"/>
                </a:solidFill>
                <a:latin typeface="华文行楷" panose="02010800040101010101" charset="-122"/>
              </a:rPr>
              <a:t>  </a:t>
            </a:r>
            <a:r>
              <a:rPr lang="en-US" altLang="zh-CN" sz="1600" b="1" i="1" kern="100" dirty="0">
                <a:solidFill>
                  <a:schemeClr val="tx1"/>
                </a:solidFill>
                <a:latin typeface="宋体" panose="02010600030101010101" pitchFamily="2" charset="-122"/>
                <a:ea typeface="宋体" panose="02010600030101010101" pitchFamily="2" charset="-122"/>
                <a:cs typeface="Times New Roman" panose="02020603050405020304" charset="0"/>
              </a:rPr>
              <a:t>（</a:t>
            </a:r>
            <a:r>
              <a:rPr lang="en-US" altLang="zh-CN" sz="1600" b="1" i="1" kern="100" dirty="0">
                <a:solidFill>
                  <a:schemeClr val="tx1"/>
                </a:solidFill>
                <a:latin typeface="宋体" panose="02010600030101010101" pitchFamily="2" charset="-122"/>
                <a:ea typeface="宋体" panose="02010600030101010101" pitchFamily="2" charset="-122"/>
                <a:cs typeface="Times New Roman" panose="02020603050405020304" charset="0"/>
                <a:sym typeface="等线" panose="02010600030101010101" charset="-122"/>
              </a:rPr>
              <a:t>2018年06月</a:t>
            </a:r>
            <a:r>
              <a:rPr lang="zh-CN" altLang="en-US" sz="1600" b="1" i="1" kern="100" dirty="0">
                <a:solidFill>
                  <a:schemeClr val="tx1"/>
                </a:solidFill>
                <a:latin typeface="宋体" panose="02010600030101010101" pitchFamily="2" charset="-122"/>
                <a:ea typeface="宋体" panose="02010600030101010101" pitchFamily="2" charset="-122"/>
                <a:cs typeface="Times New Roman" panose="02020603050405020304" charset="0"/>
                <a:sym typeface="等线" panose="02010600030101010101" charset="-122"/>
              </a:rPr>
              <a:t>浙江</a:t>
            </a:r>
            <a:r>
              <a:rPr lang="en-US" altLang="zh-CN" sz="1600" b="1" i="1" kern="100" dirty="0">
                <a:solidFill>
                  <a:schemeClr val="tx1"/>
                </a:solidFill>
                <a:latin typeface="宋体" panose="02010600030101010101" pitchFamily="2" charset="-122"/>
                <a:ea typeface="宋体" panose="02010600030101010101" pitchFamily="2" charset="-122"/>
                <a:cs typeface="Times New Roman" panose="02020603050405020304" charset="0"/>
                <a:sym typeface="等线" panose="02010600030101010101" charset="-122"/>
              </a:rPr>
              <a:t>高考</a:t>
            </a:r>
            <a:r>
              <a:rPr lang="zh-CN" altLang="en-US" sz="1600" b="1" i="1" kern="100" dirty="0">
                <a:solidFill>
                  <a:schemeClr val="tx1"/>
                </a:solidFill>
                <a:latin typeface="宋体" panose="02010600030101010101" pitchFamily="2" charset="-122"/>
                <a:ea typeface="宋体" panose="02010600030101010101" pitchFamily="2" charset="-122"/>
                <a:cs typeface="Times New Roman" panose="02020603050405020304" charset="0"/>
                <a:sym typeface="等线" panose="02010600030101010101" charset="-122"/>
              </a:rPr>
              <a:t>）</a:t>
            </a:r>
            <a:r>
              <a:rPr lang="zh-CN" altLang="en-US" sz="2000" b="1" dirty="0">
                <a:solidFill>
                  <a:schemeClr val="tx1"/>
                </a:solidFill>
                <a:latin typeface="华文行楷" panose="02010800040101010101" charset="-122"/>
              </a:rPr>
              <a:t>假如你是李华，你校英语协会招聘志愿者，接待来访的外国中学生。请你写信应聘，内容包括：</a:t>
            </a:r>
            <a:r>
              <a:rPr lang="en-US" altLang="zh-CN" sz="2000" b="1" dirty="0">
                <a:solidFill>
                  <a:schemeClr val="tx1"/>
                </a:solidFill>
                <a:latin typeface="华文行楷" panose="02010800040101010101" charset="-122"/>
              </a:rPr>
              <a:t> 1.</a:t>
            </a:r>
            <a:r>
              <a:rPr lang="zh-CN" altLang="en-US" sz="2000" b="1" dirty="0">
                <a:solidFill>
                  <a:schemeClr val="tx1"/>
                </a:solidFill>
                <a:latin typeface="华文行楷" panose="02010800040101010101" charset="-122"/>
              </a:rPr>
              <a:t>口语能力；</a:t>
            </a:r>
            <a:r>
              <a:rPr lang="en-US" altLang="zh-CN" sz="2000" b="1" dirty="0">
                <a:solidFill>
                  <a:schemeClr val="tx1"/>
                </a:solidFill>
                <a:latin typeface="华文行楷" panose="02010800040101010101" charset="-122"/>
              </a:rPr>
              <a:t>2.</a:t>
            </a:r>
            <a:r>
              <a:rPr lang="zh-CN" altLang="en-US" sz="2000" b="1" dirty="0">
                <a:solidFill>
                  <a:schemeClr val="tx1"/>
                </a:solidFill>
                <a:latin typeface="华文行楷" panose="02010800040101010101" charset="-122"/>
              </a:rPr>
              <a:t>相关经验；</a:t>
            </a:r>
            <a:r>
              <a:rPr lang="en-US" altLang="zh-CN" sz="2000" b="1" dirty="0">
                <a:solidFill>
                  <a:schemeClr val="tx1"/>
                </a:solidFill>
                <a:latin typeface="华文行楷" panose="02010800040101010101" charset="-122"/>
              </a:rPr>
              <a:t>    3.</a:t>
            </a:r>
            <a:r>
              <a:rPr lang="zh-CN" altLang="en-US" sz="2000" b="1" dirty="0">
                <a:solidFill>
                  <a:schemeClr val="tx1"/>
                </a:solidFill>
                <a:latin typeface="华文行楷" panose="02010800040101010101" charset="-122"/>
              </a:rPr>
              <a:t>应聘目的。</a:t>
            </a:r>
          </a:p>
        </p:txBody>
      </p:sp>
      <p:cxnSp>
        <p:nvCxnSpPr>
          <p:cNvPr id="11" name="直接箭头连接符 10"/>
          <p:cNvCxnSpPr/>
          <p:nvPr/>
        </p:nvCxnSpPr>
        <p:spPr>
          <a:xfrm flipH="1">
            <a:off x="1125220" y="2272030"/>
            <a:ext cx="2769870" cy="222250"/>
          </a:xfrm>
          <a:prstGeom prst="straightConnector1">
            <a:avLst/>
          </a:prstGeom>
          <a:noFill/>
          <a:ln w="28575" cap="flat" cmpd="sng" algn="ctr">
            <a:solidFill>
              <a:srgbClr val="92D050"/>
            </a:solidFill>
            <a:prstDash val="solid"/>
            <a:tailEnd type="triangle"/>
          </a:ln>
          <a:effectLst/>
        </p:spPr>
      </p:cxnSp>
      <p:cxnSp>
        <p:nvCxnSpPr>
          <p:cNvPr id="13" name="直接箭头连接符 12"/>
          <p:cNvCxnSpPr/>
          <p:nvPr/>
        </p:nvCxnSpPr>
        <p:spPr>
          <a:xfrm>
            <a:off x="1311275" y="2494280"/>
            <a:ext cx="5081905" cy="21590"/>
          </a:xfrm>
          <a:prstGeom prst="straightConnector1">
            <a:avLst/>
          </a:prstGeom>
          <a:noFill/>
          <a:ln w="28575" cap="flat" cmpd="sng" algn="ctr">
            <a:solidFill>
              <a:srgbClr val="92D050"/>
            </a:solidFill>
            <a:prstDash val="solid"/>
            <a:tailEnd type="triangle"/>
          </a:ln>
          <a:effectLst/>
        </p:spPr>
      </p:cxnSp>
      <p:sp>
        <p:nvSpPr>
          <p:cNvPr id="16" name="椭圆 15"/>
          <p:cNvSpPr/>
          <p:nvPr/>
        </p:nvSpPr>
        <p:spPr>
          <a:xfrm>
            <a:off x="581660" y="2660015"/>
            <a:ext cx="729615" cy="313055"/>
          </a:xfrm>
          <a:prstGeom prst="ellipse">
            <a:avLst/>
          </a:prstGeom>
          <a:noFill/>
          <a:ln w="38100" cap="flat" cmpd="sng" algn="ctr">
            <a:solidFill>
              <a:srgbClr val="FF0000"/>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00"/>
              </a:solidFill>
              <a:effectLst/>
              <a:uLnTx/>
              <a:uFillTx/>
              <a:latin typeface="Arial" panose="020B0604020202020204"/>
              <a:ea typeface="华文隶书" panose="02010800040101010101" charset="-122"/>
              <a:cs typeface="+mn-ea"/>
            </a:endParaRPr>
          </a:p>
        </p:txBody>
      </p:sp>
      <p:sp>
        <p:nvSpPr>
          <p:cNvPr id="17" name="椭圆 16"/>
          <p:cNvSpPr/>
          <p:nvPr/>
        </p:nvSpPr>
        <p:spPr>
          <a:xfrm>
            <a:off x="375116" y="2924289"/>
            <a:ext cx="936104" cy="350170"/>
          </a:xfrm>
          <a:prstGeom prst="ellipse">
            <a:avLst/>
          </a:prstGeom>
          <a:noFill/>
          <a:ln w="38100" cap="flat" cmpd="sng" algn="ctr">
            <a:solidFill>
              <a:srgbClr val="FF0000"/>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00"/>
              </a:solidFill>
              <a:effectLst/>
              <a:uLnTx/>
              <a:uFillTx/>
              <a:latin typeface="Arial" panose="020B0604020202020204"/>
              <a:ea typeface="华文隶书" panose="02010800040101010101" charset="-122"/>
              <a:cs typeface="+mn-ea"/>
            </a:endParaRPr>
          </a:p>
        </p:txBody>
      </p:sp>
      <p:sp>
        <p:nvSpPr>
          <p:cNvPr id="18" name="椭圆 17"/>
          <p:cNvSpPr/>
          <p:nvPr/>
        </p:nvSpPr>
        <p:spPr>
          <a:xfrm>
            <a:off x="3894822" y="3183933"/>
            <a:ext cx="936104" cy="350170"/>
          </a:xfrm>
          <a:prstGeom prst="ellipse">
            <a:avLst/>
          </a:prstGeom>
          <a:noFill/>
          <a:ln w="38100" cap="flat" cmpd="sng" algn="ctr">
            <a:solidFill>
              <a:srgbClr val="FF0000"/>
            </a:solidFill>
            <a:prstDash val="solid"/>
            <a:miter lim="800000"/>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FFFF00"/>
              </a:solidFill>
              <a:effectLst/>
              <a:uLnTx/>
              <a:uFillTx/>
              <a:latin typeface="Arial" panose="020B0604020202020204"/>
              <a:ea typeface="华文隶书" panose="02010800040101010101" charset="-122"/>
              <a:cs typeface="+mn-ea"/>
            </a:endParaRPr>
          </a:p>
        </p:txBody>
      </p:sp>
      <p:cxnSp>
        <p:nvCxnSpPr>
          <p:cNvPr id="7" name="直接箭头连接符 6"/>
          <p:cNvCxnSpPr/>
          <p:nvPr/>
        </p:nvCxnSpPr>
        <p:spPr>
          <a:xfrm flipH="1">
            <a:off x="6083935" y="3481705"/>
            <a:ext cx="1605280" cy="381000"/>
          </a:xfrm>
          <a:prstGeom prst="straightConnector1">
            <a:avLst/>
          </a:prstGeom>
          <a:noFill/>
          <a:ln w="28575" cap="flat" cmpd="sng" algn="ctr">
            <a:solidFill>
              <a:srgbClr val="00B0F0"/>
            </a:solidFill>
            <a:prstDash val="solid"/>
            <a:tailEnd type="triangle"/>
          </a:ln>
          <a:effectLst/>
        </p:spPr>
      </p:cxnSp>
      <p:sp>
        <p:nvSpPr>
          <p:cNvPr id="9" name="文本框 8"/>
          <p:cNvSpPr txBox="1"/>
          <p:nvPr/>
        </p:nvSpPr>
        <p:spPr>
          <a:xfrm>
            <a:off x="296545" y="4911090"/>
            <a:ext cx="11531600" cy="1322070"/>
          </a:xfrm>
          <a:prstGeom prst="rect">
            <a:avLst/>
          </a:prstGeom>
          <a:noFill/>
          <a:ln>
            <a:solidFill>
              <a:srgbClr val="FFFF00"/>
            </a:solidFill>
          </a:ln>
        </p:spPr>
        <p:txBody>
          <a:bodyPr wrap="square" rtlCol="0">
            <a:spAutoFit/>
          </a:bodyPr>
          <a:lstStyle/>
          <a:p>
            <a:r>
              <a:rPr lang="zh-CN" altLang="en-US" sz="2000" b="1" dirty="0">
                <a:solidFill>
                  <a:srgbClr val="F95647">
                    <a:lumMod val="40000"/>
                    <a:lumOff val="60000"/>
                  </a:srgbClr>
                </a:solidFill>
                <a:latin typeface="宋体" panose="02010600030101010101" pitchFamily="2" charset="-122"/>
                <a:ea typeface="宋体" panose="02010600030101010101" pitchFamily="2" charset="-122"/>
                <a:cs typeface="宋体" panose="02010600030101010101" pitchFamily="2" charset="-122"/>
              </a:rPr>
              <a:t>   </a:t>
            </a:r>
            <a:r>
              <a:rPr lang="zh-CN" altLang="en-US" sz="2000" b="1" u="sng"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衔接</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微软雅黑" panose="020B0503020204020204" pitchFamily="34" charset="-122"/>
              </a:rPr>
              <a:t>即</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“明承接”，通过连接词</a:t>
            </a:r>
            <a:r>
              <a:rPr lang="en-US" alt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比如本文中</a:t>
            </a:r>
            <a:r>
              <a:rPr lang="en-US" altLang="zh-CN" sz="2000" b="1" dirty="0">
                <a:solidFill>
                  <a:srgbClr val="FF0000"/>
                </a:solidFill>
                <a:latin typeface="Times New Roman" panose="02020603050405020304" charset="0"/>
                <a:ea typeface="宋体" panose="02010600030101010101" pitchFamily="2" charset="-122"/>
                <a:cs typeface="Times New Roman" panose="02020603050405020304" charset="0"/>
              </a:rPr>
              <a:t>First, Second, Besides</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等</a:t>
            </a:r>
            <a:r>
              <a:rPr lang="en-US" alt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将句子有机连接起来。</a:t>
            </a:r>
            <a:endParaRPr lang="en-US" alt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r>
              <a:rPr lang="en-US" altLang="zh-CN" sz="2000" b="1" dirty="0">
                <a:solidFill>
                  <a:srgbClr val="7CB554">
                    <a:lumMod val="75000"/>
                  </a:srgbClr>
                </a:solidFill>
                <a:latin typeface="宋体" panose="02010600030101010101" pitchFamily="2" charset="-122"/>
                <a:ea typeface="宋体" panose="02010600030101010101" pitchFamily="2" charset="-122"/>
                <a:cs typeface="宋体" panose="02010600030101010101" pitchFamily="2" charset="-122"/>
              </a:rPr>
              <a:t>   </a:t>
            </a: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rPr>
              <a:t>语义</a:t>
            </a:r>
            <a:r>
              <a:rPr lang="zh-CN" altLang="en-US" sz="2000" b="1" u="sng" dirty="0">
                <a:solidFill>
                  <a:srgbClr val="002060"/>
                </a:solidFill>
                <a:latin typeface="微软雅黑" panose="020B0503020204020204" pitchFamily="34" charset="-122"/>
                <a:ea typeface="微软雅黑" panose="020B0503020204020204" pitchFamily="34" charset="-122"/>
                <a:cs typeface="宋体" panose="02010600030101010101" pitchFamily="2" charset="-122"/>
              </a:rPr>
              <a:t>连贯</a:t>
            </a:r>
            <a:r>
              <a:rPr lang="zh-CN" altLang="en-US" sz="2000" b="1" dirty="0">
                <a:solidFill>
                  <a:srgbClr val="002060"/>
                </a:solidFill>
                <a:latin typeface="宋体" panose="02010600030101010101" pitchFamily="2" charset="-122"/>
                <a:ea typeface="宋体" panose="02010600030101010101" pitchFamily="2" charset="-122"/>
                <a:cs typeface="宋体" panose="02010600030101010101" pitchFamily="2" charset="-122"/>
              </a:rPr>
              <a:t>指的是篇章的语义关联，是篇章的无形网络，存在于篇章的底层；衔接是篇章的一种语言显性特征，是篇章的有形网络，作者将这两种连接方式互相配合，娴熟使用，使全文文气通畅，读起来一气呵成。</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bldLvl="0" animBg="1"/>
      <p:bldP spid="17" grpId="0" bldLvl="0" animBg="1"/>
      <p:bldP spid="1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52178" y="147931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01</a:t>
              </a:r>
              <a:endParaRPr lang="zh-CN" altLang="en-US" sz="2800" dirty="0">
                <a:solidFill>
                  <a:sysClr val="window" lastClr="FFFFFF"/>
                </a:solidFill>
                <a:latin typeface="Impact" panose="020B0806030902050204" pitchFamily="34" charset="0"/>
              </a:endParaRPr>
            </a:p>
          </p:txBody>
        </p:sp>
      </p:grpSp>
      <p:grpSp>
        <p:nvGrpSpPr>
          <p:cNvPr id="48" name="组合 47"/>
          <p:cNvGrpSpPr/>
          <p:nvPr/>
        </p:nvGrpSpPr>
        <p:grpSpPr>
          <a:xfrm>
            <a:off x="211868" y="315460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02</a:t>
              </a:r>
              <a:endParaRPr lang="zh-CN" altLang="en-US" sz="2800" dirty="0">
                <a:solidFill>
                  <a:sysClr val="window" lastClr="FFFFFF"/>
                </a:solidFill>
                <a:latin typeface="Impact" panose="020B0806030902050204" pitchFamily="34" charset="0"/>
              </a:endParaRPr>
            </a:p>
          </p:txBody>
        </p:sp>
      </p:grpSp>
      <p:grpSp>
        <p:nvGrpSpPr>
          <p:cNvPr id="51" name="组合 50"/>
          <p:cNvGrpSpPr/>
          <p:nvPr/>
        </p:nvGrpSpPr>
        <p:grpSpPr>
          <a:xfrm>
            <a:off x="192183" y="5003899"/>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03</a:t>
              </a:r>
              <a:endParaRPr lang="zh-CN" altLang="en-US" sz="2800" dirty="0">
                <a:solidFill>
                  <a:sysClr val="window" lastClr="FFFFFF"/>
                </a:solidFill>
                <a:latin typeface="Impact" panose="020B0806030902050204" pitchFamily="34" charset="0"/>
              </a:endParaRPr>
            </a:p>
          </p:txBody>
        </p:sp>
      </p:grpSp>
      <p:grpSp>
        <p:nvGrpSpPr>
          <p:cNvPr id="60" name="组合 59"/>
          <p:cNvGrpSpPr/>
          <p:nvPr/>
        </p:nvGrpSpPr>
        <p:grpSpPr>
          <a:xfrm>
            <a:off x="503555" y="1704975"/>
            <a:ext cx="11184255" cy="1256030"/>
            <a:chOff x="4200115" y="884281"/>
            <a:chExt cx="4076672" cy="692009"/>
          </a:xfrm>
        </p:grpSpPr>
        <p:sp>
          <p:nvSpPr>
            <p:cNvPr id="61" name="矩形 60"/>
            <p:cNvSpPr/>
            <p:nvPr/>
          </p:nvSpPr>
          <p:spPr>
            <a:xfrm>
              <a:off x="4475782" y="1060404"/>
              <a:ext cx="3768139" cy="308920"/>
            </a:xfrm>
            <a:prstGeom prst="rect">
              <a:avLst/>
            </a:prstGeom>
            <a:ln w="15875">
              <a:noFill/>
            </a:ln>
          </p:spPr>
          <p:txBody>
            <a:bodyPr wrap="square" lIns="68580" tIns="34290" rIns="68580" bIns="34290">
              <a:spAutoFit/>
            </a:bodyPr>
            <a:lstStyle/>
            <a:p>
              <a:r>
                <a:rPr lang="zh-CN" altLang="en-US" sz="3200" b="1" dirty="0">
                  <a:solidFill>
                    <a:srgbClr val="7030A0"/>
                  </a:solidFill>
                  <a:latin typeface="微软雅黑" panose="020B0503020204020204" pitchFamily="34" charset="-122"/>
                  <a:ea typeface="微软雅黑" panose="020B0503020204020204" pitchFamily="34" charset="-122"/>
                </a:rPr>
                <a:t>状语，写作背景 </a:t>
              </a:r>
            </a:p>
          </p:txBody>
        </p:sp>
        <p:sp>
          <p:nvSpPr>
            <p:cNvPr id="62" name="平行四边形 61"/>
            <p:cNvSpPr/>
            <p:nvPr/>
          </p:nvSpPr>
          <p:spPr>
            <a:xfrm>
              <a:off x="4200115" y="884281"/>
              <a:ext cx="4076672" cy="692009"/>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grpSp>
        <p:nvGrpSpPr>
          <p:cNvPr id="63" name="组合 62"/>
          <p:cNvGrpSpPr/>
          <p:nvPr/>
        </p:nvGrpSpPr>
        <p:grpSpPr>
          <a:xfrm>
            <a:off x="619760" y="3337560"/>
            <a:ext cx="11091545" cy="1266825"/>
            <a:chOff x="4226697" y="1647579"/>
            <a:chExt cx="4065813" cy="1572253"/>
          </a:xfrm>
        </p:grpSpPr>
        <p:sp>
          <p:nvSpPr>
            <p:cNvPr id="64" name="矩形 63"/>
            <p:cNvSpPr/>
            <p:nvPr/>
          </p:nvSpPr>
          <p:spPr>
            <a:xfrm>
              <a:off x="4495316" y="2136066"/>
              <a:ext cx="3620289" cy="695889"/>
            </a:xfrm>
            <a:prstGeom prst="rect">
              <a:avLst/>
            </a:prstGeom>
            <a:ln w="15875">
              <a:noFill/>
            </a:ln>
          </p:spPr>
          <p:txBody>
            <a:bodyPr wrap="square" lIns="68580" tIns="34290" rIns="68580" bIns="34290">
              <a:spAutoFit/>
            </a:bodyPr>
            <a:lstStyle/>
            <a:p>
              <a:r>
                <a:rPr lang="zh-CN" altLang="en-US" sz="3200" b="1" dirty="0">
                  <a:solidFill>
                    <a:sysClr val="windowText" lastClr="000000">
                      <a:lumMod val="75000"/>
                      <a:lumOff val="25000"/>
                    </a:sysClr>
                  </a:solidFill>
                  <a:latin typeface="微软雅黑" panose="020B0503020204020204" pitchFamily="34" charset="-122"/>
                  <a:ea typeface="微软雅黑" panose="020B0503020204020204" pitchFamily="34" charset="-122"/>
                </a:rPr>
                <a:t>I</a:t>
              </a:r>
              <a:r>
                <a:rPr lang="en-US" altLang="zh-CN" sz="3200" b="1" dirty="0">
                  <a:solidFill>
                    <a:sysClr val="windowText" lastClr="000000">
                      <a:lumMod val="75000"/>
                      <a:lumOff val="25000"/>
                    </a:sysClr>
                  </a:solidFill>
                  <a:latin typeface="微软雅黑" panose="020B0503020204020204" pitchFamily="34" charset="-122"/>
                  <a:ea typeface="微软雅黑" panose="020B0503020204020204" pitchFamily="34" charset="-122"/>
                </a:rPr>
                <a:t>'</a:t>
              </a:r>
              <a:r>
                <a:rPr lang="zh-CN" altLang="en-US" sz="3200" b="1" dirty="0">
                  <a:solidFill>
                    <a:sysClr val="windowText" lastClr="000000">
                      <a:lumMod val="75000"/>
                      <a:lumOff val="25000"/>
                    </a:sysClr>
                  </a:solidFill>
                  <a:latin typeface="微软雅黑" panose="020B0503020204020204" pitchFamily="34" charset="-122"/>
                  <a:ea typeface="微软雅黑" panose="020B0503020204020204" pitchFamily="34" charset="-122"/>
                </a:rPr>
                <a:t>m writing for </a:t>
              </a:r>
              <a:r>
                <a:rPr lang="en-US" altLang="zh-CN" sz="3200" b="1" dirty="0">
                  <a:solidFill>
                    <a:sysClr val="windowText" lastClr="000000">
                      <a:lumMod val="75000"/>
                      <a:lumOff val="25000"/>
                    </a:sysClr>
                  </a:solidFill>
                  <a:latin typeface="微软雅黑" panose="020B0503020204020204" pitchFamily="34" charset="-122"/>
                  <a:ea typeface="微软雅黑" panose="020B0503020204020204" pitchFamily="34" charset="-122"/>
                </a:rPr>
                <a:t>/ to... </a:t>
              </a:r>
              <a:r>
                <a:rPr lang="zh-CN" altLang="en-US" sz="3200" b="1" u="sng" dirty="0">
                  <a:solidFill>
                    <a:sysClr val="windowText" lastClr="000000">
                      <a:lumMod val="75000"/>
                      <a:lumOff val="25000"/>
                    </a:sysClr>
                  </a:solidFill>
                  <a:latin typeface="微软雅黑" panose="020B0503020204020204" pitchFamily="34" charset="-122"/>
                  <a:ea typeface="微软雅黑" panose="020B0503020204020204" pitchFamily="34" charset="-122"/>
                </a:rPr>
                <a:t>写作体裁</a:t>
              </a:r>
              <a:r>
                <a:rPr lang="en-US" altLang="zh-CN" sz="3200" b="1" u="sng" dirty="0">
                  <a:solidFill>
                    <a:sysClr val="windowText" lastClr="000000">
                      <a:lumMod val="75000"/>
                      <a:lumOff val="25000"/>
                    </a:sysClr>
                  </a:solidFill>
                  <a:latin typeface="微软雅黑" panose="020B0503020204020204" pitchFamily="34" charset="-122"/>
                  <a:ea typeface="微软雅黑" panose="020B0503020204020204" pitchFamily="34" charset="-122"/>
                </a:rPr>
                <a:t> </a:t>
              </a:r>
            </a:p>
          </p:txBody>
        </p:sp>
        <p:sp>
          <p:nvSpPr>
            <p:cNvPr id="65" name="平行四边形 64"/>
            <p:cNvSpPr/>
            <p:nvPr/>
          </p:nvSpPr>
          <p:spPr>
            <a:xfrm>
              <a:off x="4226697" y="1647579"/>
              <a:ext cx="4065813" cy="1572253"/>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grpSp>
        <p:nvGrpSpPr>
          <p:cNvPr id="66" name="组合 65"/>
          <p:cNvGrpSpPr/>
          <p:nvPr/>
        </p:nvGrpSpPr>
        <p:grpSpPr>
          <a:xfrm>
            <a:off x="527050" y="4980940"/>
            <a:ext cx="11209655" cy="1319256"/>
            <a:chOff x="4254577" y="2486890"/>
            <a:chExt cx="3917157" cy="540045"/>
          </a:xfrm>
        </p:grpSpPr>
        <p:sp>
          <p:nvSpPr>
            <p:cNvPr id="67" name="矩形 66"/>
            <p:cNvSpPr/>
            <p:nvPr/>
          </p:nvSpPr>
          <p:spPr>
            <a:xfrm>
              <a:off x="4462170" y="2541366"/>
              <a:ext cx="3709564" cy="431242"/>
            </a:xfrm>
            <a:prstGeom prst="rect">
              <a:avLst/>
            </a:prstGeom>
            <a:ln w="15875">
              <a:noFill/>
            </a:ln>
          </p:spPr>
          <p:txBody>
            <a:bodyPr wrap="square" lIns="68580" tIns="34290" rIns="68580" bIns="34290">
              <a:spAutoFit/>
            </a:bodyPr>
            <a:lstStyle/>
            <a:p>
              <a:r>
                <a:rPr sz="3200" b="1" dirty="0">
                  <a:solidFill>
                    <a:sysClr val="windowText" lastClr="000000">
                      <a:lumMod val="75000"/>
                      <a:lumOff val="25000"/>
                    </a:sysClr>
                  </a:solidFill>
                  <a:latin typeface="微软雅黑" panose="020B0503020204020204" pitchFamily="34" charset="-122"/>
                  <a:ea typeface="微软雅黑" panose="020B0503020204020204" pitchFamily="34" charset="-122"/>
                </a:rPr>
                <a:t>with the purpose of </a:t>
              </a:r>
              <a:r>
                <a:rPr lang="en-US" sz="3200" b="1" dirty="0">
                  <a:solidFill>
                    <a:sysClr val="windowText" lastClr="000000">
                      <a:lumMod val="75000"/>
                      <a:lumOff val="25000"/>
                    </a:sysClr>
                  </a:solidFill>
                  <a:latin typeface="微软雅黑" panose="020B0503020204020204" pitchFamily="34" charset="-122"/>
                  <a:ea typeface="微软雅黑" panose="020B0503020204020204" pitchFamily="34" charset="-122"/>
                </a:rPr>
                <a:t>...</a:t>
              </a:r>
              <a:r>
                <a:rPr lang="en-US" sz="3200" b="1" dirty="0">
                  <a:solidFill>
                    <a:srgbClr val="C00000"/>
                  </a:solidFill>
                  <a:latin typeface="微软雅黑" panose="020B0503020204020204" pitchFamily="34" charset="-122"/>
                  <a:ea typeface="微软雅黑" panose="020B0503020204020204" pitchFamily="34" charset="-122"/>
                </a:rPr>
                <a:t>/</a:t>
              </a:r>
              <a:r>
                <a:rPr sz="3200" b="1" dirty="0">
                  <a:solidFill>
                    <a:srgbClr val="C00000"/>
                  </a:solidFill>
                  <a:latin typeface="微软雅黑" panose="020B0503020204020204" pitchFamily="34" charset="-122"/>
                  <a:ea typeface="微软雅黑" panose="020B0503020204020204" pitchFamily="34" charset="-122"/>
                </a:rPr>
                <a:t>for </a:t>
              </a:r>
              <a:r>
                <a:rPr lang="en-US" sz="3200" b="1" dirty="0">
                  <a:solidFill>
                    <a:srgbClr val="C00000"/>
                  </a:solidFill>
                  <a:latin typeface="微软雅黑" panose="020B0503020204020204" pitchFamily="34" charset="-122"/>
                  <a:ea typeface="微软雅黑" panose="020B0503020204020204" pitchFamily="34" charset="-122"/>
                </a:rPr>
                <a:t>...</a:t>
              </a:r>
              <a:r>
                <a:rPr lang="en-US" sz="3200" b="1" dirty="0">
                  <a:solidFill>
                    <a:srgbClr val="7030A0"/>
                  </a:solidFill>
                  <a:latin typeface="微软雅黑" panose="020B0503020204020204" pitchFamily="34" charset="-122"/>
                  <a:ea typeface="微软雅黑" panose="020B0503020204020204" pitchFamily="34" charset="-122"/>
                </a:rPr>
                <a:t>/</a:t>
              </a:r>
              <a:r>
                <a:rPr sz="3200" b="1" dirty="0">
                  <a:solidFill>
                    <a:srgbClr val="7030A0"/>
                  </a:solidFill>
                  <a:latin typeface="微软雅黑" panose="020B0503020204020204" pitchFamily="34" charset="-122"/>
                  <a:ea typeface="微软雅黑" panose="020B0503020204020204" pitchFamily="34" charset="-122"/>
                </a:rPr>
                <a:t>to </a:t>
              </a:r>
              <a:r>
                <a:rPr lang="en-US" sz="3200" b="1" dirty="0">
                  <a:solidFill>
                    <a:srgbClr val="7030A0"/>
                  </a:solidFill>
                  <a:latin typeface="微软雅黑" panose="020B0503020204020204" pitchFamily="34" charset="-122"/>
                  <a:ea typeface="微软雅黑" panose="020B0503020204020204" pitchFamily="34" charset="-122"/>
                </a:rPr>
                <a:t>... </a:t>
              </a:r>
            </a:p>
            <a:p>
              <a:r>
                <a:rPr lang="en-US" sz="3200" b="1" dirty="0">
                  <a:solidFill>
                    <a:srgbClr val="7030A0"/>
                  </a:solidFill>
                  <a:latin typeface="微软雅黑" panose="020B0503020204020204" pitchFamily="34" charset="-122"/>
                  <a:ea typeface="微软雅黑" panose="020B0503020204020204" pitchFamily="34" charset="-122"/>
                </a:rPr>
                <a:t>                           </a:t>
              </a:r>
              <a:r>
                <a:rPr lang="zh-CN" altLang="en-US" sz="3200" b="1" dirty="0">
                  <a:solidFill>
                    <a:srgbClr val="7030A0"/>
                  </a:solidFill>
                  <a:latin typeface="微软雅黑" panose="020B0503020204020204" pitchFamily="34" charset="-122"/>
                  <a:ea typeface="微软雅黑" panose="020B0503020204020204" pitchFamily="34" charset="-122"/>
                </a:rPr>
                <a:t>原因、目的、补充信息</a:t>
              </a:r>
            </a:p>
          </p:txBody>
        </p:sp>
        <p:sp>
          <p:nvSpPr>
            <p:cNvPr id="68" name="平行四边形 67"/>
            <p:cNvSpPr/>
            <p:nvPr/>
          </p:nvSpPr>
          <p:spPr>
            <a:xfrm>
              <a:off x="4254577" y="2486890"/>
              <a:ext cx="3907459" cy="540045"/>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pic>
        <p:nvPicPr>
          <p:cNvPr id="22"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50215" y="294005"/>
            <a:ext cx="11680825" cy="583565"/>
          </a:xfrm>
          <a:prstGeom prst="rect">
            <a:avLst/>
          </a:prstGeom>
          <a:noFill/>
        </p:spPr>
        <p:txBody>
          <a:bodyPr wrap="square" rtlCol="0">
            <a:spAutoFit/>
          </a:bodyPr>
          <a:lstStyle/>
          <a:p>
            <a:r>
              <a:rPr lang="en-US" altLang="zh-CN" sz="3200" dirty="0"/>
              <a:t>2. </a:t>
            </a:r>
            <a:r>
              <a:rPr lang="zh-CN" altLang="en-US" sz="3200">
                <a:solidFill>
                  <a:srgbClr val="C00000"/>
                </a:solidFill>
                <a:sym typeface="+mn-ea"/>
              </a:rPr>
              <a:t>合理拓展</a:t>
            </a:r>
            <a:r>
              <a:rPr lang="zh-CN" altLang="en-US" sz="3200">
                <a:sym typeface="+mn-ea"/>
              </a:rPr>
              <a:t>，</a:t>
            </a:r>
            <a:r>
              <a:rPr lang="zh-CN" altLang="en-US" sz="3200">
                <a:solidFill>
                  <a:schemeClr val="tx1"/>
                </a:solidFill>
                <a:sym typeface="+mn-ea"/>
              </a:rPr>
              <a:t>语义连贯，彰显</a:t>
            </a:r>
            <a:r>
              <a:rPr lang="zh-CN" altLang="en-US" sz="3200">
                <a:sym typeface="+mn-ea"/>
              </a:rPr>
              <a:t>思维品质</a:t>
            </a:r>
            <a:endParaRPr lang="zh-CN" altLang="en-US" sz="2800" dirty="0"/>
          </a:p>
        </p:txBody>
      </p:sp>
      <p:cxnSp>
        <p:nvCxnSpPr>
          <p:cNvPr id="23" name="直接连接符 22"/>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50215" y="937895"/>
            <a:ext cx="10778490" cy="706755"/>
          </a:xfrm>
          <a:prstGeom prst="rect">
            <a:avLst/>
          </a:prstGeom>
          <a:noFill/>
        </p:spPr>
        <p:txBody>
          <a:bodyPr wrap="square" rtlCol="0">
            <a:spAutoFit/>
          </a:bodyPr>
          <a:lstStyle/>
          <a:p>
            <a:pPr marL="342900" indent="-342900">
              <a:buFont typeface="Wingdings" panose="05000000000000000000" charset="0"/>
              <a:buChar char="Ø"/>
            </a:pPr>
            <a:r>
              <a:rPr lang="en-US" altLang="zh-CN" sz="2000">
                <a:solidFill>
                  <a:srgbClr val="C00000"/>
                </a:solidFill>
              </a:rPr>
              <a:t> </a:t>
            </a:r>
            <a:r>
              <a:rPr lang="en-US" altLang="zh-CN" sz="2000" b="1">
                <a:solidFill>
                  <a:srgbClr val="C00000"/>
                </a:solidFill>
              </a:rPr>
              <a:t>交际性拓展</a:t>
            </a:r>
            <a:r>
              <a:rPr lang="zh-CN" altLang="en-US" sz="2000" b="1">
                <a:solidFill>
                  <a:srgbClr val="C00000"/>
                </a:solidFill>
              </a:rPr>
              <a:t>：借助语言支架，进行产出性思维表达</a:t>
            </a:r>
          </a:p>
          <a:p>
            <a:r>
              <a:rPr lang="zh-CN" altLang="en-US" sz="2000" b="1">
                <a:solidFill>
                  <a:srgbClr val="FF0000"/>
                </a:solidFill>
              </a:rPr>
              <a:t> </a:t>
            </a:r>
            <a:r>
              <a:rPr lang="en-US" altLang="zh-CN" sz="2000" b="1">
                <a:solidFill>
                  <a:srgbClr val="FF0000"/>
                </a:solidFill>
              </a:rPr>
              <a:t>                        </a:t>
            </a:r>
            <a:r>
              <a:rPr lang="zh-CN" altLang="en-US" sz="2000" b="1">
                <a:solidFill>
                  <a:srgbClr val="002060"/>
                </a:solidFill>
              </a:rPr>
              <a:t>写信目的</a:t>
            </a:r>
            <a:r>
              <a:rPr lang="en-US" altLang="zh-CN" sz="2000" b="1">
                <a:solidFill>
                  <a:srgbClr val="002060"/>
                </a:solidFill>
              </a:rPr>
              <a:t>/</a:t>
            </a:r>
            <a:r>
              <a:rPr lang="zh-CN" altLang="en-US" sz="2000" b="1">
                <a:solidFill>
                  <a:srgbClr val="002060"/>
                </a:solidFill>
              </a:rPr>
              <a:t>背景信息</a:t>
            </a:r>
            <a:r>
              <a:rPr lang="zh-CN" altLang="en-US" sz="2000">
                <a:solidFill>
                  <a:srgbClr val="002060"/>
                </a:solidFill>
              </a:rPr>
              <a:t>（角色代入，第一层级信息，第一段</a:t>
            </a:r>
            <a:r>
              <a:rPr lang="zh-CN" altLang="en-US" sz="2000" b="1">
                <a:solidFill>
                  <a:srgbClr val="C00000"/>
                </a:solidFill>
              </a:rPr>
              <a:t>两行</a:t>
            </a:r>
            <a:r>
              <a:rPr lang="zh-CN" altLang="en-US" sz="2000">
                <a:solidFill>
                  <a:srgbClr val="00206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500" fill="hold"/>
                                        <p:tgtEl>
                                          <p:spTgt spid="63"/>
                                        </p:tgtEl>
                                        <p:attrNameLst>
                                          <p:attrName>ppt_x</p:attrName>
                                        </p:attrNameLst>
                                      </p:cBhvr>
                                      <p:tavLst>
                                        <p:tav tm="0">
                                          <p:val>
                                            <p:strVal val="1+#ppt_w/2"/>
                                          </p:val>
                                        </p:tav>
                                        <p:tav tm="100000">
                                          <p:val>
                                            <p:strVal val="#ppt_x"/>
                                          </p:val>
                                        </p:tav>
                                      </p:tavLst>
                                    </p:anim>
                                    <p:anim calcmode="lin" valueType="num">
                                      <p:cBhvr additive="base">
                                        <p:cTn id="21" dur="500" fill="hold"/>
                                        <p:tgtEl>
                                          <p:spTgt spid="6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0-#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1+#ppt_w/2"/>
                                          </p:val>
                                        </p:tav>
                                        <p:tav tm="100000">
                                          <p:val>
                                            <p:strVal val="#ppt_x"/>
                                          </p:val>
                                        </p:tav>
                                      </p:tavLst>
                                    </p:anim>
                                    <p:anim calcmode="lin" valueType="num">
                                      <p:cBhvr additive="base">
                                        <p:cTn id="30" dur="500" fill="hold"/>
                                        <p:tgtEl>
                                          <p:spTgt spid="66"/>
                                        </p:tgtEl>
                                        <p:attrNameLst>
                                          <p:attrName>ppt_y</p:attrName>
                                        </p:attrNameLst>
                                      </p:cBhvr>
                                      <p:tavLst>
                                        <p:tav tm="0">
                                          <p:val>
                                            <p:strVal val="#ppt_y"/>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52178" y="147931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01</a:t>
              </a:r>
              <a:endParaRPr lang="zh-CN" altLang="en-US" sz="2800" dirty="0">
                <a:solidFill>
                  <a:sysClr val="window" lastClr="FFFFFF"/>
                </a:solidFill>
                <a:latin typeface="Impact" panose="020B0806030902050204" pitchFamily="34" charset="0"/>
              </a:endParaRPr>
            </a:p>
          </p:txBody>
        </p:sp>
      </p:grpSp>
      <p:grpSp>
        <p:nvGrpSpPr>
          <p:cNvPr id="48" name="组合 47"/>
          <p:cNvGrpSpPr/>
          <p:nvPr/>
        </p:nvGrpSpPr>
        <p:grpSpPr>
          <a:xfrm>
            <a:off x="192183" y="3250491"/>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02</a:t>
              </a:r>
              <a:endParaRPr lang="zh-CN" altLang="en-US" sz="2800" dirty="0">
                <a:solidFill>
                  <a:sysClr val="window" lastClr="FFFFFF"/>
                </a:solidFill>
                <a:latin typeface="Impact" panose="020B0806030902050204" pitchFamily="34" charset="0"/>
              </a:endParaRPr>
            </a:p>
          </p:txBody>
        </p:sp>
      </p:grpSp>
      <p:grpSp>
        <p:nvGrpSpPr>
          <p:cNvPr id="51" name="组合 50"/>
          <p:cNvGrpSpPr/>
          <p:nvPr/>
        </p:nvGrpSpPr>
        <p:grpSpPr>
          <a:xfrm>
            <a:off x="192183" y="5003899"/>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03</a:t>
              </a:r>
              <a:endParaRPr lang="zh-CN" altLang="en-US" sz="2800" dirty="0">
                <a:solidFill>
                  <a:sysClr val="window" lastClr="FFFFFF"/>
                </a:solidFill>
                <a:latin typeface="Impact" panose="020B0806030902050204" pitchFamily="34" charset="0"/>
              </a:endParaRPr>
            </a:p>
          </p:txBody>
        </p:sp>
      </p:grpSp>
      <p:grpSp>
        <p:nvGrpSpPr>
          <p:cNvPr id="60" name="组合 59"/>
          <p:cNvGrpSpPr/>
          <p:nvPr/>
        </p:nvGrpSpPr>
        <p:grpSpPr>
          <a:xfrm>
            <a:off x="527049" y="1618615"/>
            <a:ext cx="11184254" cy="1576070"/>
            <a:chOff x="4200115" y="884281"/>
            <a:chExt cx="4076672" cy="692009"/>
          </a:xfrm>
        </p:grpSpPr>
        <p:sp>
          <p:nvSpPr>
            <p:cNvPr id="61" name="矩形 60"/>
            <p:cNvSpPr/>
            <p:nvPr/>
          </p:nvSpPr>
          <p:spPr>
            <a:xfrm>
              <a:off x="4416760" y="945062"/>
              <a:ext cx="3768139" cy="570447"/>
            </a:xfrm>
            <a:prstGeom prst="rect">
              <a:avLst/>
            </a:prstGeom>
            <a:ln w="15875">
              <a:noFill/>
            </a:ln>
          </p:spPr>
          <p:txBody>
            <a:bodyPr wrap="square" lIns="68580" tIns="34290" rIns="68580" bIns="34290">
              <a:spAutoFit/>
            </a:bodyPr>
            <a:lstStyle/>
            <a:p>
              <a:r>
                <a:rPr lang="zh-CN" altLang="en-US" sz="2000" b="1" dirty="0">
                  <a:solidFill>
                    <a:sysClr val="windowText" lastClr="000000">
                      <a:lumMod val="75000"/>
                      <a:lumOff val="25000"/>
                    </a:sysClr>
                  </a:solidFill>
                  <a:latin typeface="微软雅黑" panose="020B0503020204020204" pitchFamily="34" charset="-122"/>
                  <a:ea typeface="微软雅黑" panose="020B0503020204020204" pitchFamily="34" charset="-122"/>
                </a:rPr>
                <a:t>①</a:t>
              </a:r>
              <a:r>
                <a:rPr lang="zh-CN" altLang="en-US" sz="2000" b="1" u="sng" dirty="0">
                  <a:solidFill>
                    <a:sysClr val="windowText" lastClr="000000">
                      <a:lumMod val="75000"/>
                      <a:lumOff val="25000"/>
                    </a:sysClr>
                  </a:solidFill>
                  <a:latin typeface="微软雅黑" panose="020B0503020204020204" pitchFamily="34" charset="-122"/>
                  <a:ea typeface="微软雅黑" panose="020B0503020204020204" pitchFamily="34" charset="-122"/>
                </a:rPr>
                <a:t>Learning</a:t>
              </a:r>
              <a:r>
                <a:rPr lang="zh-CN" altLang="en-US" sz="2000" b="1" dirty="0">
                  <a:solidFill>
                    <a:sysClr val="windowText" lastClr="000000">
                      <a:lumMod val="75000"/>
                      <a:lumOff val="25000"/>
                    </a:sysClr>
                  </a:solidFill>
                  <a:latin typeface="微软雅黑" panose="020B0503020204020204" pitchFamily="34" charset="-122"/>
                  <a:ea typeface="微软雅黑" panose="020B0503020204020204" pitchFamily="34" charset="-122"/>
                </a:rPr>
                <a:t> you are recruiting volunteers to greet foreign students,</a:t>
              </a:r>
            </a:p>
            <a:p>
              <a:r>
                <a:rPr lang="zh-CN" altLang="en-US" sz="2000" b="1" dirty="0">
                  <a:solidFill>
                    <a:srgbClr val="C00000"/>
                  </a:solidFill>
                  <a:latin typeface="微软雅黑" panose="020B0503020204020204" pitchFamily="34" charset="-122"/>
                  <a:ea typeface="微软雅黑" panose="020B0503020204020204" pitchFamily="34" charset="-122"/>
                </a:rPr>
                <a:t>②</a:t>
              </a:r>
              <a:r>
                <a:rPr lang="zh-CN" altLang="en-US" sz="2000" b="1" u="sng" dirty="0">
                  <a:solidFill>
                    <a:srgbClr val="C00000"/>
                  </a:solidFill>
                  <a:latin typeface="微软雅黑" panose="020B0503020204020204" pitchFamily="34" charset="-122"/>
                  <a:ea typeface="微软雅黑" panose="020B0503020204020204" pitchFamily="34" charset="-122"/>
                </a:rPr>
                <a:t>Hearing</a:t>
              </a:r>
              <a:r>
                <a:rPr lang="zh-CN" altLang="en-US" sz="2000" b="1" dirty="0">
                  <a:solidFill>
                    <a:srgbClr val="C00000"/>
                  </a:solidFill>
                  <a:latin typeface="微软雅黑" panose="020B0503020204020204" pitchFamily="34" charset="-122"/>
                  <a:ea typeface="微软雅黑" panose="020B0503020204020204" pitchFamily="34" charset="-122"/>
                </a:rPr>
                <a:t> your departure, </a:t>
              </a:r>
            </a:p>
            <a:p>
              <a:r>
                <a:rPr lang="zh-CN" altLang="en-US" sz="2000" b="1" dirty="0">
                  <a:solidFill>
                    <a:srgbClr val="7030A0"/>
                  </a:solidFill>
                  <a:latin typeface="微软雅黑" panose="020B0503020204020204" pitchFamily="34" charset="-122"/>
                  <a:ea typeface="微软雅黑" panose="020B0503020204020204" pitchFamily="34" charset="-122"/>
                </a:rPr>
                <a:t>③</a:t>
              </a:r>
              <a:r>
                <a:rPr lang="zh-CN" altLang="en-US" sz="2000" b="1" u="sng" dirty="0">
                  <a:solidFill>
                    <a:srgbClr val="7030A0"/>
                  </a:solidFill>
                  <a:latin typeface="微软雅黑" panose="020B0503020204020204" pitchFamily="34" charset="-122"/>
                  <a:ea typeface="微软雅黑" panose="020B0503020204020204" pitchFamily="34" charset="-122"/>
                </a:rPr>
                <a:t>Hearing</a:t>
              </a:r>
              <a:r>
                <a:rPr lang="zh-CN" altLang="en-US" sz="2000" b="1" dirty="0">
                  <a:solidFill>
                    <a:srgbClr val="7030A0"/>
                  </a:solidFill>
                  <a:latin typeface="微软雅黑" panose="020B0503020204020204" pitchFamily="34" charset="-122"/>
                  <a:ea typeface="微软雅黑" panose="020B0503020204020204" pitchFamily="34" charset="-122"/>
                </a:rPr>
                <a:t> your schedule to stay in China in the coming winter vocation,</a:t>
              </a:r>
            </a:p>
            <a:p>
              <a:r>
                <a:rPr lang="zh-CN" altLang="en-US" sz="2000" b="1" dirty="0">
                  <a:solidFill>
                    <a:srgbClr val="548F9D"/>
                  </a:solidFill>
                  <a:latin typeface="微软雅黑" panose="020B0503020204020204" pitchFamily="34" charset="-122"/>
                  <a:ea typeface="微软雅黑" panose="020B0503020204020204" pitchFamily="34" charset="-122"/>
                </a:rPr>
                <a:t>④</a:t>
              </a:r>
              <a:r>
                <a:rPr lang="zh-CN" altLang="en-US" sz="2000" b="1" u="sng" dirty="0">
                  <a:solidFill>
                    <a:srgbClr val="548F9D"/>
                  </a:solidFill>
                  <a:latin typeface="微软雅黑" panose="020B0503020204020204" pitchFamily="34" charset="-122"/>
                  <a:ea typeface="微软雅黑" panose="020B0503020204020204" pitchFamily="34" charset="-122"/>
                </a:rPr>
                <a:t>Knowing</a:t>
              </a:r>
              <a:r>
                <a:rPr lang="zh-CN" altLang="en-US" sz="2000" b="1" dirty="0">
                  <a:solidFill>
                    <a:srgbClr val="548F9D"/>
                  </a:solidFill>
                  <a:latin typeface="微软雅黑" panose="020B0503020204020204" pitchFamily="34" charset="-122"/>
                  <a:ea typeface="微软雅黑" panose="020B0503020204020204" pitchFamily="34" charset="-122"/>
                </a:rPr>
                <a:t> that you</a:t>
              </a:r>
              <a:r>
                <a:rPr lang="en-US" altLang="zh-CN" sz="2000" b="1" dirty="0">
                  <a:solidFill>
                    <a:srgbClr val="548F9D"/>
                  </a:solidFill>
                  <a:latin typeface="微软雅黑" panose="020B0503020204020204" pitchFamily="34" charset="-122"/>
                  <a:ea typeface="微软雅黑" panose="020B0503020204020204" pitchFamily="34" charset="-122"/>
                </a:rPr>
                <a:t>'</a:t>
              </a:r>
              <a:r>
                <a:rPr lang="zh-CN" altLang="en-US" sz="2000" b="1" dirty="0">
                  <a:solidFill>
                    <a:srgbClr val="548F9D"/>
                  </a:solidFill>
                  <a:latin typeface="微软雅黑" panose="020B0503020204020204" pitchFamily="34" charset="-122"/>
                  <a:ea typeface="微软雅黑" panose="020B0503020204020204" pitchFamily="34" charset="-122"/>
                </a:rPr>
                <a:t>re really into learning Chinese</a:t>
              </a:r>
              <a:r>
                <a:rPr lang="en-US" altLang="zh-CN" sz="2000" b="1" dirty="0">
                  <a:solidFill>
                    <a:srgbClr val="548F9D"/>
                  </a:solidFill>
                  <a:latin typeface="微软雅黑" panose="020B0503020204020204" pitchFamily="34" charset="-122"/>
                  <a:ea typeface="微软雅黑" panose="020B0503020204020204" pitchFamily="34" charset="-122"/>
                </a:rPr>
                <a:t>/a lover of Chinese culture</a:t>
              </a:r>
              <a:r>
                <a:rPr lang="zh-CN" altLang="en-US" sz="2000" b="1" dirty="0">
                  <a:solidFill>
                    <a:srgbClr val="548F9D"/>
                  </a:solidFill>
                  <a:latin typeface="微软雅黑" panose="020B0503020204020204" pitchFamily="34" charset="-122"/>
                  <a:ea typeface="微软雅黑" panose="020B0503020204020204" pitchFamily="34" charset="-122"/>
                </a:rPr>
                <a:t>, </a:t>
              </a:r>
              <a:r>
                <a:rPr lang="zh-CN" altLang="en-US" sz="2000" b="1" dirty="0">
                  <a:solidFill>
                    <a:srgbClr val="7030A0"/>
                  </a:solidFill>
                  <a:latin typeface="微软雅黑" panose="020B0503020204020204" pitchFamily="34" charset="-122"/>
                  <a:ea typeface="微软雅黑" panose="020B0503020204020204" pitchFamily="34" charset="-122"/>
                </a:rPr>
                <a:t> </a:t>
              </a:r>
            </a:p>
          </p:txBody>
        </p:sp>
        <p:sp>
          <p:nvSpPr>
            <p:cNvPr id="62" name="平行四边形 61"/>
            <p:cNvSpPr/>
            <p:nvPr/>
          </p:nvSpPr>
          <p:spPr>
            <a:xfrm>
              <a:off x="4200115" y="884281"/>
              <a:ext cx="4076672" cy="692009"/>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grpSp>
        <p:nvGrpSpPr>
          <p:cNvPr id="63" name="组合 62"/>
          <p:cNvGrpSpPr/>
          <p:nvPr/>
        </p:nvGrpSpPr>
        <p:grpSpPr>
          <a:xfrm>
            <a:off x="572135" y="3397250"/>
            <a:ext cx="11091545" cy="1481455"/>
            <a:chOff x="4226697" y="1647579"/>
            <a:chExt cx="4065813" cy="1572253"/>
          </a:xfrm>
        </p:grpSpPr>
        <p:sp>
          <p:nvSpPr>
            <p:cNvPr id="64" name="矩形 63"/>
            <p:cNvSpPr/>
            <p:nvPr/>
          </p:nvSpPr>
          <p:spPr>
            <a:xfrm>
              <a:off x="4495083" y="1744519"/>
              <a:ext cx="3620289" cy="1378838"/>
            </a:xfrm>
            <a:prstGeom prst="rect">
              <a:avLst/>
            </a:prstGeom>
            <a:ln w="15875">
              <a:noFill/>
            </a:ln>
          </p:spPr>
          <p:txBody>
            <a:bodyPr wrap="square" lIns="68580" tIns="34290" rIns="68580" bIns="34290">
              <a:spAutoFit/>
            </a:bodyPr>
            <a:lstStyle/>
            <a:p>
              <a:r>
                <a:rPr lang="zh-CN" altLang="en-US" sz="2000" b="1" dirty="0">
                  <a:solidFill>
                    <a:sysClr val="windowText" lastClr="000000">
                      <a:lumMod val="75000"/>
                      <a:lumOff val="25000"/>
                    </a:sysClr>
                  </a:solidFill>
                  <a:latin typeface="微软雅黑" panose="020B0503020204020204" pitchFamily="34" charset="-122"/>
                  <a:ea typeface="微软雅黑" panose="020B0503020204020204" pitchFamily="34" charset="-122"/>
                </a:rPr>
                <a:t>①I</a:t>
              </a:r>
              <a:r>
                <a:rPr lang="en-US" altLang="zh-CN" sz="2000" b="1" dirty="0">
                  <a:solidFill>
                    <a:sysClr val="windowText" lastClr="000000">
                      <a:lumMod val="75000"/>
                      <a:lumOff val="25000"/>
                    </a:sysClr>
                  </a:solidFill>
                  <a:latin typeface="微软雅黑" panose="020B0503020204020204" pitchFamily="34" charset="-122"/>
                  <a:ea typeface="微软雅黑" panose="020B0503020204020204" pitchFamily="34" charset="-122"/>
                </a:rPr>
                <a:t>'</a:t>
              </a:r>
              <a:r>
                <a:rPr lang="zh-CN" altLang="en-US" sz="2000" b="1" dirty="0">
                  <a:solidFill>
                    <a:sysClr val="windowText" lastClr="000000">
                      <a:lumMod val="75000"/>
                      <a:lumOff val="25000"/>
                    </a:sysClr>
                  </a:solidFill>
                  <a:latin typeface="微软雅黑" panose="020B0503020204020204" pitchFamily="34" charset="-122"/>
                  <a:ea typeface="微软雅黑" panose="020B0503020204020204" pitchFamily="34" charset="-122"/>
                </a:rPr>
                <a:t>m writing </a:t>
              </a:r>
              <a:r>
                <a:rPr lang="zh-CN" altLang="en-US" sz="2000" b="1" u="sng" dirty="0">
                  <a:solidFill>
                    <a:sysClr val="windowText" lastClr="000000">
                      <a:lumMod val="75000"/>
                      <a:lumOff val="25000"/>
                    </a:sysClr>
                  </a:solidFill>
                  <a:latin typeface="微软雅黑" panose="020B0503020204020204" pitchFamily="34" charset="-122"/>
                  <a:ea typeface="微软雅黑" panose="020B0503020204020204" pitchFamily="34" charset="-122"/>
                </a:rPr>
                <a:t>for the position</a:t>
              </a:r>
              <a:r>
                <a:rPr lang="zh-CN" altLang="en-US" sz="2000" b="1" dirty="0">
                  <a:solidFill>
                    <a:sysClr val="windowText" lastClr="000000">
                      <a:lumMod val="75000"/>
                      <a:lumOff val="25000"/>
                    </a:sysClr>
                  </a:solidFill>
                  <a:latin typeface="微软雅黑" panose="020B0503020204020204" pitchFamily="34" charset="-122"/>
                  <a:ea typeface="微软雅黑" panose="020B0503020204020204" pitchFamily="34" charset="-122"/>
                </a:rPr>
                <a:t>,</a:t>
              </a:r>
              <a:r>
                <a:rPr lang="en-US" altLang="zh-CN" sz="2000" b="1" dirty="0">
                  <a:solidFill>
                    <a:sysClr val="windowText" lastClr="000000">
                      <a:lumMod val="75000"/>
                      <a:lumOff val="25000"/>
                    </a:sysClr>
                  </a:solidFill>
                  <a:latin typeface="微软雅黑" panose="020B0503020204020204" pitchFamily="34" charset="-122"/>
                  <a:ea typeface="微软雅黑" panose="020B0503020204020204" pitchFamily="34" charset="-122"/>
                </a:rPr>
                <a:t>(</a:t>
              </a:r>
              <a:r>
                <a:rPr lang="zh-CN" altLang="en-US" sz="2000" b="1" dirty="0">
                  <a:solidFill>
                    <a:sysClr val="windowText" lastClr="000000">
                      <a:lumMod val="75000"/>
                      <a:lumOff val="25000"/>
                    </a:sysClr>
                  </a:solidFill>
                  <a:latin typeface="微软雅黑" panose="020B0503020204020204" pitchFamily="34" charset="-122"/>
                  <a:ea typeface="微软雅黑" panose="020B0503020204020204" pitchFamily="34" charset="-122"/>
                </a:rPr>
                <a:t>申请信</a:t>
              </a:r>
              <a:r>
                <a:rPr lang="en-US" altLang="zh-CN" sz="2000" b="1" dirty="0">
                  <a:solidFill>
                    <a:sysClr val="windowText" lastClr="000000">
                      <a:lumMod val="75000"/>
                      <a:lumOff val="25000"/>
                    </a:sysClr>
                  </a:solidFill>
                  <a:latin typeface="微软雅黑" panose="020B0503020204020204" pitchFamily="34" charset="-122"/>
                  <a:ea typeface="微软雅黑" panose="020B0503020204020204" pitchFamily="34" charset="-122"/>
                </a:rPr>
                <a:t>)</a:t>
              </a:r>
              <a:endParaRPr lang="zh-CN" altLang="en-US" sz="2000" b="1"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r>
                <a:rPr lang="zh-CN" altLang="en-US" sz="2000" b="1" dirty="0">
                  <a:solidFill>
                    <a:srgbClr val="C00000"/>
                  </a:solidFill>
                  <a:latin typeface="微软雅黑" panose="020B0503020204020204" pitchFamily="34" charset="-122"/>
                  <a:ea typeface="微软雅黑" panose="020B0503020204020204" pitchFamily="34" charset="-122"/>
                </a:rPr>
                <a:t>②I</a:t>
              </a:r>
              <a:r>
                <a:rPr lang="en-US" altLang="zh-CN" sz="2000" b="1" dirty="0">
                  <a:solidFill>
                    <a:srgbClr val="C00000"/>
                  </a:solidFill>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m writing </a:t>
              </a:r>
              <a:r>
                <a:rPr lang="zh-CN" altLang="en-US" sz="2000" b="1" u="sng" dirty="0">
                  <a:solidFill>
                    <a:srgbClr val="C00000"/>
                  </a:solidFill>
                  <a:latin typeface="微软雅黑" panose="020B0503020204020204" pitchFamily="34" charset="-122"/>
                  <a:ea typeface="微软雅黑" panose="020B0503020204020204" pitchFamily="34" charset="-122"/>
                </a:rPr>
                <a:t>to express my sincere gratitude</a:t>
              </a:r>
              <a:r>
                <a:rPr lang="zh-CN" altLang="en-US" sz="2000" b="1" dirty="0">
                  <a:solidFill>
                    <a:srgbClr val="C00000"/>
                  </a:solidFill>
                  <a:latin typeface="微软雅黑" panose="020B0503020204020204" pitchFamily="34" charset="-122"/>
                  <a:ea typeface="微软雅黑" panose="020B0503020204020204" pitchFamily="34" charset="-122"/>
                </a:rPr>
                <a:t>（感谢信）</a:t>
              </a:r>
            </a:p>
            <a:p>
              <a:r>
                <a:rPr lang="zh-CN" altLang="en-US" sz="2000" b="1" dirty="0">
                  <a:solidFill>
                    <a:srgbClr val="7030A0"/>
                  </a:solidFill>
                  <a:latin typeface="微软雅黑" panose="020B0503020204020204" pitchFamily="34" charset="-122"/>
                  <a:ea typeface="微软雅黑" panose="020B0503020204020204" pitchFamily="34" charset="-122"/>
                </a:rPr>
                <a:t>③I</a:t>
              </a:r>
              <a:r>
                <a:rPr lang="en-US" altLang="zh-CN" sz="2000" b="1" dirty="0">
                  <a:solidFill>
                    <a:srgbClr val="7030A0"/>
                  </a:solidFill>
                  <a:latin typeface="微软雅黑" panose="020B0503020204020204" pitchFamily="34" charset="-122"/>
                  <a:ea typeface="微软雅黑" panose="020B0503020204020204" pitchFamily="34" charset="-122"/>
                </a:rPr>
                <a:t>'</a:t>
              </a:r>
              <a:r>
                <a:rPr lang="zh-CN" altLang="en-US" sz="2000" b="1" dirty="0">
                  <a:solidFill>
                    <a:srgbClr val="7030A0"/>
                  </a:solidFill>
                  <a:latin typeface="微软雅黑" panose="020B0503020204020204" pitchFamily="34" charset="-122"/>
                  <a:ea typeface="微软雅黑" panose="020B0503020204020204" pitchFamily="34" charset="-122"/>
                </a:rPr>
                <a:t>m writing </a:t>
              </a:r>
              <a:r>
                <a:rPr lang="zh-CN" altLang="en-US" sz="2000" b="1" u="sng" dirty="0">
                  <a:solidFill>
                    <a:srgbClr val="7030A0"/>
                  </a:solidFill>
                  <a:latin typeface="微软雅黑" panose="020B0503020204020204" pitchFamily="34" charset="-122"/>
                  <a:ea typeface="微软雅黑" panose="020B0503020204020204" pitchFamily="34" charset="-122"/>
                </a:rPr>
                <a:t>to extend my sincere invitation to you</a:t>
              </a:r>
              <a:r>
                <a:rPr lang="zh-CN" altLang="en-US" sz="2000" b="1" dirty="0">
                  <a:solidFill>
                    <a:srgbClr val="7030A0"/>
                  </a:solidFill>
                  <a:latin typeface="微软雅黑" panose="020B0503020204020204" pitchFamily="34" charset="-122"/>
                  <a:ea typeface="微软雅黑" panose="020B0503020204020204" pitchFamily="34" charset="-122"/>
                </a:rPr>
                <a:t>（邀请信）</a:t>
              </a:r>
            </a:p>
            <a:p>
              <a:r>
                <a:rPr lang="zh-CN" altLang="en-US" sz="2000" b="1" dirty="0">
                  <a:solidFill>
                    <a:srgbClr val="548F9D"/>
                  </a:solidFill>
                  <a:latin typeface="微软雅黑" panose="020B0503020204020204" pitchFamily="34" charset="-122"/>
                  <a:ea typeface="微软雅黑" panose="020B0503020204020204" pitchFamily="34" charset="-122"/>
                </a:rPr>
                <a:t>④I</a:t>
              </a:r>
              <a:r>
                <a:rPr lang="en-US" altLang="zh-CN" sz="2000" b="1" dirty="0">
                  <a:solidFill>
                    <a:srgbClr val="548F9D"/>
                  </a:solidFill>
                  <a:latin typeface="微软雅黑" panose="020B0503020204020204" pitchFamily="34" charset="-122"/>
                  <a:ea typeface="微软雅黑" panose="020B0503020204020204" pitchFamily="34" charset="-122"/>
                </a:rPr>
                <a:t>'</a:t>
              </a:r>
              <a:r>
                <a:rPr lang="zh-CN" altLang="en-US" sz="2000" b="1" dirty="0">
                  <a:solidFill>
                    <a:srgbClr val="548F9D"/>
                  </a:solidFill>
                  <a:latin typeface="微软雅黑" panose="020B0503020204020204" pitchFamily="34" charset="-122"/>
                  <a:ea typeface="微软雅黑" panose="020B0503020204020204" pitchFamily="34" charset="-122"/>
                </a:rPr>
                <a:t>m writing </a:t>
              </a:r>
              <a:r>
                <a:rPr lang="zh-CN" altLang="en-US" sz="2000" b="1" u="sng" dirty="0">
                  <a:solidFill>
                    <a:srgbClr val="548F9D"/>
                  </a:solidFill>
                  <a:latin typeface="微软雅黑" panose="020B0503020204020204" pitchFamily="34" charset="-122"/>
                  <a:ea typeface="微软雅黑" panose="020B0503020204020204" pitchFamily="34" charset="-122"/>
                </a:rPr>
                <a:t>to invite you</a:t>
              </a:r>
              <a:r>
                <a:rPr lang="zh-CN" altLang="en-US" sz="2000" b="1" dirty="0">
                  <a:solidFill>
                    <a:srgbClr val="548F9D"/>
                  </a:solidFill>
                  <a:latin typeface="微软雅黑" panose="020B0503020204020204" pitchFamily="34" charset="-122"/>
                  <a:ea typeface="微软雅黑" panose="020B0503020204020204" pitchFamily="34" charset="-122"/>
                </a:rPr>
                <a:t> to join in a Chinese </a:t>
              </a:r>
              <a:r>
                <a:rPr lang="en-US" altLang="zh-CN" sz="2000" b="1" dirty="0">
                  <a:solidFill>
                    <a:srgbClr val="548F9D"/>
                  </a:solidFill>
                  <a:latin typeface="微软雅黑" panose="020B0503020204020204" pitchFamily="34" charset="-122"/>
                  <a:ea typeface="微软雅黑" panose="020B0503020204020204" pitchFamily="34" charset="-122"/>
                </a:rPr>
                <a:t>S</a:t>
              </a:r>
              <a:r>
                <a:rPr lang="zh-CN" altLang="en-US" sz="2000" b="1" dirty="0">
                  <a:solidFill>
                    <a:srgbClr val="548F9D"/>
                  </a:solidFill>
                  <a:latin typeface="微软雅黑" panose="020B0503020204020204" pitchFamily="34" charset="-122"/>
                  <a:ea typeface="微软雅黑" panose="020B0503020204020204" pitchFamily="34" charset="-122"/>
                </a:rPr>
                <a:t>peech </a:t>
              </a:r>
              <a:r>
                <a:rPr lang="en-US" altLang="zh-CN" sz="2000" b="1" dirty="0">
                  <a:solidFill>
                    <a:srgbClr val="548F9D"/>
                  </a:solidFill>
                  <a:latin typeface="微软雅黑" panose="020B0503020204020204" pitchFamily="34" charset="-122"/>
                  <a:ea typeface="微软雅黑" panose="020B0503020204020204" pitchFamily="34" charset="-122"/>
                </a:rPr>
                <a:t>C</a:t>
              </a:r>
              <a:r>
                <a:rPr lang="zh-CN" altLang="en-US" sz="2000" b="1" dirty="0">
                  <a:solidFill>
                    <a:srgbClr val="548F9D"/>
                  </a:solidFill>
                  <a:latin typeface="微软雅黑" panose="020B0503020204020204" pitchFamily="34" charset="-122"/>
                  <a:ea typeface="微软雅黑" panose="020B0503020204020204" pitchFamily="34" charset="-122"/>
                </a:rPr>
                <a:t>ontest </a:t>
              </a:r>
              <a:r>
                <a:rPr lang="en-US" altLang="zh-CN" sz="2000" b="1" dirty="0">
                  <a:solidFill>
                    <a:srgbClr val="548F9D"/>
                  </a:solidFill>
                  <a:latin typeface="微软雅黑" panose="020B0503020204020204" pitchFamily="34" charset="-122"/>
                  <a:ea typeface="微软雅黑" panose="020B0503020204020204" pitchFamily="34" charset="-122"/>
                </a:rPr>
                <a:t>(</a:t>
              </a:r>
              <a:r>
                <a:rPr lang="zh-CN" altLang="en-US" sz="2000" b="1" dirty="0">
                  <a:solidFill>
                    <a:srgbClr val="548F9D"/>
                  </a:solidFill>
                  <a:latin typeface="微软雅黑" panose="020B0503020204020204" pitchFamily="34" charset="-122"/>
                  <a:ea typeface="微软雅黑" panose="020B0503020204020204" pitchFamily="34" charset="-122"/>
                </a:rPr>
                <a:t>邀请告知信</a:t>
              </a:r>
              <a:r>
                <a:rPr lang="en-US" altLang="zh-CN" sz="2000" b="1" dirty="0">
                  <a:solidFill>
                    <a:srgbClr val="548F9D"/>
                  </a:solidFill>
                  <a:latin typeface="微软雅黑" panose="020B0503020204020204" pitchFamily="34" charset="-122"/>
                  <a:ea typeface="微软雅黑" panose="020B0503020204020204" pitchFamily="34" charset="-122"/>
                </a:rPr>
                <a:t>)</a:t>
              </a:r>
            </a:p>
          </p:txBody>
        </p:sp>
        <p:sp>
          <p:nvSpPr>
            <p:cNvPr id="65" name="平行四边形 64"/>
            <p:cNvSpPr/>
            <p:nvPr/>
          </p:nvSpPr>
          <p:spPr>
            <a:xfrm>
              <a:off x="4226697" y="1647579"/>
              <a:ext cx="4065813" cy="1572253"/>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grpSp>
        <p:nvGrpSpPr>
          <p:cNvPr id="66" name="组合 65"/>
          <p:cNvGrpSpPr/>
          <p:nvPr/>
        </p:nvGrpSpPr>
        <p:grpSpPr>
          <a:xfrm>
            <a:off x="527050" y="5081270"/>
            <a:ext cx="11194414" cy="1457960"/>
            <a:chOff x="4254577" y="2486890"/>
            <a:chExt cx="3911831" cy="540045"/>
          </a:xfrm>
        </p:grpSpPr>
        <p:sp>
          <p:nvSpPr>
            <p:cNvPr id="67" name="矩形 66"/>
            <p:cNvSpPr/>
            <p:nvPr/>
          </p:nvSpPr>
          <p:spPr>
            <a:xfrm>
              <a:off x="4456844" y="2522876"/>
              <a:ext cx="3709564" cy="481242"/>
            </a:xfrm>
            <a:prstGeom prst="rect">
              <a:avLst/>
            </a:prstGeom>
            <a:ln w="15875">
              <a:noFill/>
            </a:ln>
          </p:spPr>
          <p:txBody>
            <a:bodyPr wrap="square" lIns="68580" tIns="34290" rIns="68580" bIns="34290">
              <a:spAutoFit/>
            </a:bodyPr>
            <a:lstStyle/>
            <a:p>
              <a:r>
                <a:rPr sz="2000" b="1" dirty="0">
                  <a:solidFill>
                    <a:sysClr val="windowText" lastClr="000000">
                      <a:lumMod val="75000"/>
                      <a:lumOff val="25000"/>
                    </a:sysClr>
                  </a:solidFill>
                  <a:latin typeface="微软雅黑" panose="020B0503020204020204" pitchFamily="34" charset="-122"/>
                  <a:ea typeface="微软雅黑" panose="020B0503020204020204" pitchFamily="34" charset="-122"/>
                </a:rPr>
                <a:t>①with the purpose of improving my English level and accumulating experience.</a:t>
              </a:r>
            </a:p>
            <a:p>
              <a:r>
                <a:rPr sz="2000" b="1" dirty="0">
                  <a:solidFill>
                    <a:srgbClr val="C00000"/>
                  </a:solidFill>
                  <a:latin typeface="微软雅黑" panose="020B0503020204020204" pitchFamily="34" charset="-122"/>
                  <a:ea typeface="微软雅黑" panose="020B0503020204020204" pitchFamily="34" charset="-122"/>
                </a:rPr>
                <a:t>②for your generous help. </a:t>
              </a:r>
            </a:p>
            <a:p>
              <a:r>
                <a:rPr sz="2000" b="1" dirty="0">
                  <a:solidFill>
                    <a:srgbClr val="7030A0"/>
                  </a:solidFill>
                  <a:latin typeface="微软雅黑" panose="020B0503020204020204" pitchFamily="34" charset="-122"/>
                  <a:ea typeface="微软雅黑" panose="020B0503020204020204" pitchFamily="34" charset="-122"/>
                </a:rPr>
                <a:t>③to spend the Spring Festival with my family.</a:t>
              </a:r>
            </a:p>
            <a:p>
              <a:r>
                <a:rPr sz="2000" b="1" dirty="0">
                  <a:solidFill>
                    <a:srgbClr val="548F9D"/>
                  </a:solidFill>
                  <a:latin typeface="微软雅黑" panose="020B0503020204020204" pitchFamily="34" charset="-122"/>
                  <a:ea typeface="微软雅黑" panose="020B0503020204020204" pitchFamily="34" charset="-122"/>
                </a:rPr>
                <a:t>④to be hosted in our school auditorium from 2:00</a:t>
              </a:r>
              <a:r>
                <a:rPr lang="en-US" sz="2000" b="1" dirty="0">
                  <a:solidFill>
                    <a:srgbClr val="548F9D"/>
                  </a:solidFill>
                  <a:latin typeface="微软雅黑" panose="020B0503020204020204" pitchFamily="34" charset="-122"/>
                  <a:ea typeface="微软雅黑" panose="020B0503020204020204" pitchFamily="34" charset="-122"/>
                </a:rPr>
                <a:t>pm</a:t>
              </a:r>
              <a:r>
                <a:rPr sz="2000" b="1" dirty="0">
                  <a:solidFill>
                    <a:srgbClr val="548F9D"/>
                  </a:solidFill>
                  <a:latin typeface="微软雅黑" panose="020B0503020204020204" pitchFamily="34" charset="-122"/>
                  <a:ea typeface="微软雅黑" panose="020B0503020204020204" pitchFamily="34" charset="-122"/>
                </a:rPr>
                <a:t> to 5:00</a:t>
              </a:r>
              <a:r>
                <a:rPr lang="en-US" sz="2000" b="1" dirty="0">
                  <a:solidFill>
                    <a:srgbClr val="548F9D"/>
                  </a:solidFill>
                  <a:latin typeface="微软雅黑" panose="020B0503020204020204" pitchFamily="34" charset="-122"/>
                  <a:ea typeface="微软雅黑" panose="020B0503020204020204" pitchFamily="34" charset="-122"/>
                </a:rPr>
                <a:t>pm</a:t>
              </a:r>
              <a:r>
                <a:rPr sz="2000" b="1" dirty="0">
                  <a:solidFill>
                    <a:srgbClr val="548F9D"/>
                  </a:solidFill>
                  <a:latin typeface="微软雅黑" panose="020B0503020204020204" pitchFamily="34" charset="-122"/>
                  <a:ea typeface="微软雅黑" panose="020B0503020204020204" pitchFamily="34" charset="-122"/>
                </a:rPr>
                <a:t> </a:t>
              </a:r>
              <a:r>
                <a:rPr lang="en-US" sz="2000" b="1" dirty="0">
                  <a:solidFill>
                    <a:srgbClr val="548F9D"/>
                  </a:solidFill>
                  <a:latin typeface="微软雅黑" panose="020B0503020204020204" pitchFamily="34" charset="-122"/>
                  <a:ea typeface="微软雅黑" panose="020B0503020204020204" pitchFamily="34" charset="-122"/>
                </a:rPr>
                <a:t>on</a:t>
              </a:r>
              <a:r>
                <a:rPr sz="2000" b="1" dirty="0">
                  <a:solidFill>
                    <a:srgbClr val="548F9D"/>
                  </a:solidFill>
                  <a:latin typeface="微软雅黑" panose="020B0503020204020204" pitchFamily="34" charset="-122"/>
                  <a:ea typeface="微软雅黑" panose="020B0503020204020204" pitchFamily="34" charset="-122"/>
                </a:rPr>
                <a:t> Feb. 6</a:t>
              </a:r>
              <a:r>
                <a:rPr sz="2000" b="1" baseline="30000" dirty="0">
                  <a:solidFill>
                    <a:srgbClr val="548F9D"/>
                  </a:solidFill>
                  <a:latin typeface="微软雅黑" panose="020B0503020204020204" pitchFamily="34" charset="-122"/>
                  <a:ea typeface="微软雅黑" panose="020B0503020204020204" pitchFamily="34" charset="-122"/>
                </a:rPr>
                <a:t>th</a:t>
              </a:r>
              <a:r>
                <a:rPr sz="2000" b="1" dirty="0">
                  <a:solidFill>
                    <a:srgbClr val="548F9D"/>
                  </a:solidFill>
                  <a:latin typeface="微软雅黑" panose="020B0503020204020204" pitchFamily="34" charset="-122"/>
                  <a:ea typeface="微软雅黑" panose="020B0503020204020204" pitchFamily="34" charset="-122"/>
                </a:rPr>
                <a:t> .</a:t>
              </a:r>
            </a:p>
          </p:txBody>
        </p:sp>
        <p:sp>
          <p:nvSpPr>
            <p:cNvPr id="68" name="平行四边形 67"/>
            <p:cNvSpPr/>
            <p:nvPr/>
          </p:nvSpPr>
          <p:spPr>
            <a:xfrm>
              <a:off x="4254577" y="2486890"/>
              <a:ext cx="3907459" cy="540045"/>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pic>
        <p:nvPicPr>
          <p:cNvPr id="22"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接连接符 22"/>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50215" y="294005"/>
            <a:ext cx="11680825" cy="583565"/>
          </a:xfrm>
          <a:prstGeom prst="rect">
            <a:avLst/>
          </a:prstGeom>
          <a:noFill/>
        </p:spPr>
        <p:txBody>
          <a:bodyPr wrap="square" rtlCol="0">
            <a:spAutoFit/>
          </a:bodyPr>
          <a:lstStyle/>
          <a:p>
            <a:r>
              <a:rPr lang="en-US" altLang="zh-CN" sz="3200" dirty="0"/>
              <a:t>2. </a:t>
            </a:r>
            <a:r>
              <a:rPr lang="zh-CN" altLang="en-US" sz="3200">
                <a:solidFill>
                  <a:srgbClr val="C00000"/>
                </a:solidFill>
                <a:sym typeface="+mn-ea"/>
              </a:rPr>
              <a:t>合理拓展</a:t>
            </a:r>
            <a:r>
              <a:rPr lang="zh-CN" altLang="en-US" sz="3200">
                <a:sym typeface="+mn-ea"/>
              </a:rPr>
              <a:t>，</a:t>
            </a:r>
            <a:r>
              <a:rPr lang="zh-CN" altLang="en-US" sz="3200">
                <a:solidFill>
                  <a:schemeClr val="tx1"/>
                </a:solidFill>
                <a:sym typeface="+mn-ea"/>
              </a:rPr>
              <a:t>语义连贯，彰显</a:t>
            </a:r>
            <a:r>
              <a:rPr lang="zh-CN" altLang="en-US" sz="3200">
                <a:sym typeface="+mn-ea"/>
              </a:rPr>
              <a:t>思维品质</a:t>
            </a:r>
            <a:endParaRPr lang="zh-CN" altLang="en-US" sz="2800" dirty="0"/>
          </a:p>
        </p:txBody>
      </p:sp>
      <p:sp>
        <p:nvSpPr>
          <p:cNvPr id="3" name="文本框 2"/>
          <p:cNvSpPr txBox="1"/>
          <p:nvPr/>
        </p:nvSpPr>
        <p:spPr>
          <a:xfrm>
            <a:off x="320040" y="937895"/>
            <a:ext cx="10908665" cy="706755"/>
          </a:xfrm>
          <a:prstGeom prst="rect">
            <a:avLst/>
          </a:prstGeom>
          <a:noFill/>
        </p:spPr>
        <p:txBody>
          <a:bodyPr wrap="square" rtlCol="0">
            <a:spAutoFit/>
          </a:bodyPr>
          <a:lstStyle/>
          <a:p>
            <a:pPr marL="342900" indent="-342900">
              <a:buFont typeface="Wingdings" panose="05000000000000000000" charset="0"/>
              <a:buChar char="Ø"/>
            </a:pPr>
            <a:r>
              <a:rPr lang="en-US" altLang="zh-CN" sz="2000">
                <a:solidFill>
                  <a:srgbClr val="C00000"/>
                </a:solidFill>
              </a:rPr>
              <a:t> </a:t>
            </a:r>
            <a:r>
              <a:rPr lang="en-US" altLang="zh-CN" sz="2000" b="1">
                <a:solidFill>
                  <a:srgbClr val="C00000"/>
                </a:solidFill>
              </a:rPr>
              <a:t>交际性拓展</a:t>
            </a:r>
            <a:r>
              <a:rPr lang="zh-CN" altLang="en-US" sz="2000" b="1">
                <a:solidFill>
                  <a:srgbClr val="C00000"/>
                </a:solidFill>
              </a:rPr>
              <a:t>：借助语言支架，进行产出性思维表达</a:t>
            </a:r>
          </a:p>
          <a:p>
            <a:r>
              <a:rPr lang="zh-CN" altLang="en-US" sz="2000" b="1">
                <a:solidFill>
                  <a:srgbClr val="FF0000"/>
                </a:solidFill>
              </a:rPr>
              <a:t> </a:t>
            </a:r>
            <a:r>
              <a:rPr lang="en-US" altLang="zh-CN" sz="2000" b="1">
                <a:solidFill>
                  <a:srgbClr val="FF0000"/>
                </a:solidFill>
              </a:rPr>
              <a:t>                        </a:t>
            </a:r>
            <a:r>
              <a:rPr lang="zh-CN" altLang="en-US" sz="2000" b="1">
                <a:solidFill>
                  <a:srgbClr val="002060"/>
                </a:solidFill>
              </a:rPr>
              <a:t>写信目的</a:t>
            </a:r>
            <a:r>
              <a:rPr lang="en-US" altLang="zh-CN" sz="2000" b="1">
                <a:solidFill>
                  <a:srgbClr val="002060"/>
                </a:solidFill>
              </a:rPr>
              <a:t>/</a:t>
            </a:r>
            <a:r>
              <a:rPr lang="zh-CN" altLang="en-US" sz="2000" b="1">
                <a:solidFill>
                  <a:srgbClr val="002060"/>
                </a:solidFill>
              </a:rPr>
              <a:t>背景信息</a:t>
            </a:r>
            <a:r>
              <a:rPr lang="zh-CN" altLang="en-US" sz="2000">
                <a:solidFill>
                  <a:srgbClr val="002060"/>
                </a:solidFill>
              </a:rPr>
              <a:t>（角色代入，第一层级信息，第一段</a:t>
            </a:r>
            <a:r>
              <a:rPr lang="zh-CN" altLang="en-US" sz="2000" b="1">
                <a:solidFill>
                  <a:srgbClr val="C00000"/>
                </a:solidFill>
              </a:rPr>
              <a:t>两行</a:t>
            </a:r>
            <a:r>
              <a:rPr lang="zh-CN" altLang="en-US" sz="2000">
                <a:solidFill>
                  <a:srgbClr val="00206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500" fill="hold"/>
                                        <p:tgtEl>
                                          <p:spTgt spid="63"/>
                                        </p:tgtEl>
                                        <p:attrNameLst>
                                          <p:attrName>ppt_x</p:attrName>
                                        </p:attrNameLst>
                                      </p:cBhvr>
                                      <p:tavLst>
                                        <p:tav tm="0">
                                          <p:val>
                                            <p:strVal val="1+#ppt_w/2"/>
                                          </p:val>
                                        </p:tav>
                                        <p:tav tm="100000">
                                          <p:val>
                                            <p:strVal val="#ppt_x"/>
                                          </p:val>
                                        </p:tav>
                                      </p:tavLst>
                                    </p:anim>
                                    <p:anim calcmode="lin" valueType="num">
                                      <p:cBhvr additive="base">
                                        <p:cTn id="21" dur="500" fill="hold"/>
                                        <p:tgtEl>
                                          <p:spTgt spid="6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0-#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1+#ppt_w/2"/>
                                          </p:val>
                                        </p:tav>
                                        <p:tav tm="100000">
                                          <p:val>
                                            <p:strVal val="#ppt_x"/>
                                          </p:val>
                                        </p:tav>
                                      </p:tavLst>
                                    </p:anim>
                                    <p:anim calcmode="lin" valueType="num">
                                      <p:cBhvr additive="base">
                                        <p:cTn id="30" dur="500" fill="hold"/>
                                        <p:tgtEl>
                                          <p:spTgt spid="66"/>
                                        </p:tgtEl>
                                        <p:attrNameLst>
                                          <p:attrName>ppt_y</p:attrName>
                                        </p:attrNameLst>
                                      </p:cBhvr>
                                      <p:tavLst>
                                        <p:tav tm="0">
                                          <p:val>
                                            <p:strVal val="#ppt_y"/>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63213" y="226281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01</a:t>
              </a:r>
              <a:endParaRPr lang="zh-CN" altLang="en-US" sz="2800" dirty="0">
                <a:solidFill>
                  <a:sysClr val="window" lastClr="FFFFFF"/>
                </a:solidFill>
                <a:latin typeface="Impact" panose="020B0806030902050204" pitchFamily="34" charset="0"/>
              </a:endParaRPr>
            </a:p>
          </p:txBody>
        </p:sp>
      </p:grpSp>
      <p:grpSp>
        <p:nvGrpSpPr>
          <p:cNvPr id="48" name="组合 47"/>
          <p:cNvGrpSpPr/>
          <p:nvPr/>
        </p:nvGrpSpPr>
        <p:grpSpPr>
          <a:xfrm>
            <a:off x="85765" y="3314524"/>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02</a:t>
              </a:r>
              <a:endParaRPr lang="zh-CN" altLang="en-US" sz="2800" dirty="0">
                <a:solidFill>
                  <a:sysClr val="window" lastClr="FFFFFF"/>
                </a:solidFill>
                <a:latin typeface="Impact" panose="020B0806030902050204" pitchFamily="34" charset="0"/>
              </a:endParaRPr>
            </a:p>
          </p:txBody>
        </p:sp>
      </p:grpSp>
      <p:grpSp>
        <p:nvGrpSpPr>
          <p:cNvPr id="51" name="组合 50"/>
          <p:cNvGrpSpPr/>
          <p:nvPr/>
        </p:nvGrpSpPr>
        <p:grpSpPr>
          <a:xfrm>
            <a:off x="74672" y="4367353"/>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03</a:t>
              </a:r>
              <a:endParaRPr lang="zh-CN" altLang="en-US" sz="2800" dirty="0">
                <a:solidFill>
                  <a:sysClr val="window" lastClr="FFFFFF"/>
                </a:solidFill>
                <a:latin typeface="Impact" panose="020B0806030902050204" pitchFamily="34" charset="0"/>
              </a:endParaRPr>
            </a:p>
          </p:txBody>
        </p:sp>
      </p:grpSp>
      <p:grpSp>
        <p:nvGrpSpPr>
          <p:cNvPr id="60" name="组合 59"/>
          <p:cNvGrpSpPr/>
          <p:nvPr/>
        </p:nvGrpSpPr>
        <p:grpSpPr>
          <a:xfrm>
            <a:off x="619759" y="2262814"/>
            <a:ext cx="11091543" cy="715536"/>
            <a:chOff x="4200115" y="884282"/>
            <a:chExt cx="4076672" cy="763763"/>
          </a:xfrm>
        </p:grpSpPr>
        <p:sp>
          <p:nvSpPr>
            <p:cNvPr id="61" name="矩形 60"/>
            <p:cNvSpPr/>
            <p:nvPr/>
          </p:nvSpPr>
          <p:spPr>
            <a:xfrm>
              <a:off x="4340275" y="917086"/>
              <a:ext cx="3768139" cy="730959"/>
            </a:xfrm>
            <a:prstGeom prst="rect">
              <a:avLst/>
            </a:prstGeom>
            <a:ln w="15875">
              <a:noFill/>
            </a:ln>
          </p:spPr>
          <p:txBody>
            <a:bodyPr wrap="square" lIns="68580" tIns="34290" rIns="68580" bIns="34290">
              <a:spAutoFit/>
            </a:bodyPr>
            <a:lstStyle/>
            <a:p>
              <a:r>
                <a:rPr lang="en-US" altLang="zh-CN" sz="2400" b="1" dirty="0">
                  <a:solidFill>
                    <a:srgbClr val="002060"/>
                  </a:solidFill>
                  <a:latin typeface="微软雅黑" panose="020B0503020204020204" pitchFamily="34" charset="-122"/>
                  <a:ea typeface="微软雅黑" panose="020B0503020204020204" pitchFamily="34" charset="-122"/>
                </a:rPr>
                <a:t>Knowing your ardent zest for Chinese, </a:t>
              </a:r>
            </a:p>
            <a:p>
              <a:r>
                <a:rPr lang="en-US" altLang="zh-CN" sz="1600" i="1" dirty="0">
                  <a:solidFill>
                    <a:srgbClr val="002060"/>
                  </a:solidFill>
                  <a:latin typeface="微软雅黑" panose="020B0503020204020204" pitchFamily="34" charset="-122"/>
                  <a:ea typeface="微软雅黑" panose="020B0503020204020204" pitchFamily="34" charset="-122"/>
                </a:rPr>
                <a:t>ardent /ˈ</a:t>
              </a:r>
              <a:r>
                <a:rPr lang="en-US" altLang="zh-CN" sz="1600" i="1" dirty="0" err="1">
                  <a:solidFill>
                    <a:srgbClr val="002060"/>
                  </a:solidFill>
                  <a:latin typeface="微软雅黑" panose="020B0503020204020204" pitchFamily="34" charset="-122"/>
                  <a:ea typeface="微软雅黑" panose="020B0503020204020204" pitchFamily="34" charset="-122"/>
                </a:rPr>
                <a:t>ɑːdnt</a:t>
              </a:r>
              <a:r>
                <a:rPr lang="en-US" altLang="zh-CN" sz="1600" i="1" dirty="0">
                  <a:solidFill>
                    <a:srgbClr val="002060"/>
                  </a:solidFill>
                  <a:latin typeface="微软雅黑" panose="020B0503020204020204" pitchFamily="34" charset="-122"/>
                  <a:ea typeface="微软雅黑" panose="020B0503020204020204" pitchFamily="34" charset="-122"/>
                </a:rPr>
                <a:t>/ adj. </a:t>
              </a:r>
              <a:r>
                <a:rPr lang="zh-CN" altLang="en-US" sz="1600" i="1" dirty="0">
                  <a:solidFill>
                    <a:srgbClr val="002060"/>
                  </a:solidFill>
                  <a:latin typeface="微软雅黑" panose="020B0503020204020204" pitchFamily="34" charset="-122"/>
                  <a:ea typeface="微软雅黑" panose="020B0503020204020204" pitchFamily="34" charset="-122"/>
                </a:rPr>
                <a:t>热情的；热心的；激烈的          </a:t>
              </a:r>
              <a:r>
                <a:rPr lang="en-US" altLang="zh-CN" sz="1600" i="1" dirty="0">
                  <a:solidFill>
                    <a:srgbClr val="002060"/>
                  </a:solidFill>
                  <a:latin typeface="微软雅黑" panose="020B0503020204020204" pitchFamily="34" charset="-122"/>
                  <a:ea typeface="微软雅黑" panose="020B0503020204020204" pitchFamily="34" charset="-122"/>
                </a:rPr>
                <a:t>zest /zest/  n. </a:t>
              </a:r>
              <a:r>
                <a:rPr lang="zh-CN" altLang="en-US" sz="1600" i="1" dirty="0">
                  <a:solidFill>
                    <a:srgbClr val="002060"/>
                  </a:solidFill>
                  <a:latin typeface="微软雅黑" panose="020B0503020204020204" pitchFamily="34" charset="-122"/>
                  <a:ea typeface="微软雅黑" panose="020B0503020204020204" pitchFamily="34" charset="-122"/>
                </a:rPr>
                <a:t>热心；强烈的兴趣  </a:t>
              </a:r>
              <a:r>
                <a:rPr lang="en-US" altLang="zh-CN" sz="1600" i="1" dirty="0" err="1">
                  <a:solidFill>
                    <a:srgbClr val="002060"/>
                  </a:solidFill>
                  <a:latin typeface="微软雅黑" panose="020B0503020204020204" pitchFamily="34" charset="-122"/>
                  <a:ea typeface="微软雅黑" panose="020B0503020204020204" pitchFamily="34" charset="-122"/>
                </a:rPr>
                <a:t>vt.</a:t>
              </a:r>
              <a:r>
                <a:rPr lang="en-US" altLang="zh-CN" sz="1600" i="1" dirty="0">
                  <a:solidFill>
                    <a:srgbClr val="002060"/>
                  </a:solidFill>
                  <a:latin typeface="微软雅黑" panose="020B0503020204020204" pitchFamily="34" charset="-122"/>
                  <a:ea typeface="微软雅黑" panose="020B0503020204020204" pitchFamily="34" charset="-122"/>
                </a:rPr>
                <a:t> </a:t>
              </a:r>
              <a:r>
                <a:rPr lang="zh-CN" altLang="en-US" sz="1600" i="1" dirty="0">
                  <a:solidFill>
                    <a:srgbClr val="002060"/>
                  </a:solidFill>
                  <a:latin typeface="微软雅黑" panose="020B0503020204020204" pitchFamily="34" charset="-122"/>
                  <a:ea typeface="微软雅黑" panose="020B0503020204020204" pitchFamily="34" charset="-122"/>
                </a:rPr>
                <a:t>给</a:t>
              </a:r>
              <a:r>
                <a:rPr lang="en-US" altLang="zh-CN" sz="1600" i="1" dirty="0">
                  <a:solidFill>
                    <a:srgbClr val="002060"/>
                  </a:solidFill>
                  <a:latin typeface="微软雅黑" panose="020B0503020204020204" pitchFamily="34" charset="-122"/>
                  <a:ea typeface="微软雅黑" panose="020B0503020204020204" pitchFamily="34" charset="-122"/>
                </a:rPr>
                <a:t>…</a:t>
              </a:r>
              <a:r>
                <a:rPr lang="zh-CN" altLang="en-US" sz="1600" i="1" dirty="0">
                  <a:solidFill>
                    <a:srgbClr val="002060"/>
                  </a:solidFill>
                  <a:latin typeface="微软雅黑" panose="020B0503020204020204" pitchFamily="34" charset="-122"/>
                  <a:ea typeface="微软雅黑" panose="020B0503020204020204" pitchFamily="34" charset="-122"/>
                </a:rPr>
                <a:t>调味</a:t>
              </a:r>
            </a:p>
          </p:txBody>
        </p:sp>
        <p:sp>
          <p:nvSpPr>
            <p:cNvPr id="62" name="平行四边形 61"/>
            <p:cNvSpPr/>
            <p:nvPr/>
          </p:nvSpPr>
          <p:spPr>
            <a:xfrm>
              <a:off x="4200115" y="884282"/>
              <a:ext cx="4076672" cy="763763"/>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grpSp>
        <p:nvGrpSpPr>
          <p:cNvPr id="63" name="组合 62"/>
          <p:cNvGrpSpPr/>
          <p:nvPr/>
        </p:nvGrpSpPr>
        <p:grpSpPr>
          <a:xfrm>
            <a:off x="624347" y="3184635"/>
            <a:ext cx="11112359" cy="1017020"/>
            <a:chOff x="4226697" y="1300878"/>
            <a:chExt cx="4065813" cy="1918958"/>
          </a:xfrm>
        </p:grpSpPr>
        <p:sp>
          <p:nvSpPr>
            <p:cNvPr id="64" name="矩形 63"/>
            <p:cNvSpPr/>
            <p:nvPr/>
          </p:nvSpPr>
          <p:spPr>
            <a:xfrm>
              <a:off x="4364543" y="1545956"/>
              <a:ext cx="3881543" cy="1524405"/>
            </a:xfrm>
            <a:prstGeom prst="rect">
              <a:avLst/>
            </a:prstGeom>
            <a:ln w="15875">
              <a:noFill/>
            </a:ln>
          </p:spPr>
          <p:txBody>
            <a:bodyPr wrap="square" lIns="68580" tIns="34290" rIns="68580" bIns="34290">
              <a:spAutoFit/>
            </a:bodyPr>
            <a:lstStyle/>
            <a:p>
              <a:r>
                <a:rPr lang="en-US" altLang="zh-CN" sz="2400" b="1" dirty="0">
                  <a:latin typeface="微软雅黑" panose="020B0503020204020204" pitchFamily="34" charset="-122"/>
                  <a:ea typeface="微软雅黑" panose="020B0503020204020204" pitchFamily="34" charset="-122"/>
                </a:rPr>
                <a:t> I'm writing with utter sincerity </a:t>
              </a:r>
              <a:r>
                <a:rPr lang="en-US" altLang="zh-CN" sz="2400" b="1" u="sng" dirty="0">
                  <a:latin typeface="微软雅黑" panose="020B0503020204020204" pitchFamily="34" charset="-122"/>
                  <a:ea typeface="微软雅黑" panose="020B0503020204020204" pitchFamily="34" charset="-122"/>
                </a:rPr>
                <a:t>to invite </a:t>
              </a:r>
              <a:r>
                <a:rPr lang="en-US" altLang="zh-CN" sz="2400" b="1" dirty="0">
                  <a:latin typeface="微软雅黑" panose="020B0503020204020204" pitchFamily="34" charset="-122"/>
                  <a:ea typeface="微软雅黑" panose="020B0503020204020204" pitchFamily="34" charset="-122"/>
                </a:rPr>
                <a:t>you to participate in a Chinese speech competition</a:t>
              </a:r>
              <a:endParaRPr lang="en-US" altLang="zh-CN" sz="2400" b="1" u="sng" dirty="0">
                <a:latin typeface="微软雅黑" panose="020B0503020204020204" pitchFamily="34" charset="-122"/>
                <a:ea typeface="微软雅黑" panose="020B0503020204020204" pitchFamily="34" charset="-122"/>
              </a:endParaRPr>
            </a:p>
          </p:txBody>
        </p:sp>
        <p:sp>
          <p:nvSpPr>
            <p:cNvPr id="65" name="平行四边形 64"/>
            <p:cNvSpPr/>
            <p:nvPr/>
          </p:nvSpPr>
          <p:spPr>
            <a:xfrm>
              <a:off x="4226697" y="1300878"/>
              <a:ext cx="4065813" cy="1918958"/>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grpSp>
        <p:nvGrpSpPr>
          <p:cNvPr id="66" name="组合 65"/>
          <p:cNvGrpSpPr/>
          <p:nvPr/>
        </p:nvGrpSpPr>
        <p:grpSpPr>
          <a:xfrm>
            <a:off x="624347" y="4410366"/>
            <a:ext cx="11122992" cy="715441"/>
            <a:chOff x="4254577" y="2486890"/>
            <a:chExt cx="3907459" cy="540045"/>
          </a:xfrm>
        </p:grpSpPr>
        <p:sp>
          <p:nvSpPr>
            <p:cNvPr id="67" name="矩形 66"/>
            <p:cNvSpPr/>
            <p:nvPr/>
          </p:nvSpPr>
          <p:spPr>
            <a:xfrm>
              <a:off x="4386928" y="2510017"/>
              <a:ext cx="3709564" cy="516918"/>
            </a:xfrm>
            <a:prstGeom prst="rect">
              <a:avLst/>
            </a:prstGeom>
            <a:ln w="15875">
              <a:noFill/>
            </a:ln>
          </p:spPr>
          <p:txBody>
            <a:bodyPr wrap="square" lIns="68580" tIns="34290" rIns="68580" bIns="34290">
              <a:spAutoFit/>
            </a:bodyPr>
            <a:lstStyle/>
            <a:p>
              <a:r>
                <a:rPr lang="en-US" sz="2400" b="1" dirty="0">
                  <a:solidFill>
                    <a:schemeClr val="accent4">
                      <a:lumMod val="50000"/>
                    </a:schemeClr>
                  </a:solidFill>
                  <a:latin typeface="微软雅黑" panose="020B0503020204020204" pitchFamily="34" charset="-122"/>
                  <a:ea typeface="微软雅黑" panose="020B0503020204020204" pitchFamily="34" charset="-122"/>
                </a:rPr>
                <a:t>and inform you of the pertinent details. </a:t>
              </a:r>
            </a:p>
            <a:p>
              <a:r>
                <a:rPr lang="en-US" sz="1600" i="1" dirty="0">
                  <a:solidFill>
                    <a:schemeClr val="accent4">
                      <a:lumMod val="50000"/>
                    </a:schemeClr>
                  </a:solidFill>
                  <a:latin typeface="微软雅黑" panose="020B0503020204020204" pitchFamily="34" charset="-122"/>
                  <a:ea typeface="微软雅黑" panose="020B0503020204020204" pitchFamily="34" charset="-122"/>
                </a:rPr>
                <a:t>pertinent/ˈ</a:t>
              </a:r>
              <a:r>
                <a:rPr lang="en-US" sz="1600" i="1" dirty="0" err="1">
                  <a:solidFill>
                    <a:schemeClr val="accent4">
                      <a:lumMod val="50000"/>
                    </a:schemeClr>
                  </a:solidFill>
                  <a:latin typeface="微软雅黑" panose="020B0503020204020204" pitchFamily="34" charset="-122"/>
                  <a:ea typeface="微软雅黑" panose="020B0503020204020204" pitchFamily="34" charset="-122"/>
                </a:rPr>
                <a:t>pɜːtɪnənt</a:t>
              </a:r>
              <a:r>
                <a:rPr lang="en-US" sz="1600" i="1" dirty="0">
                  <a:solidFill>
                    <a:schemeClr val="accent4">
                      <a:lumMod val="50000"/>
                    </a:schemeClr>
                  </a:solidFill>
                  <a:latin typeface="微软雅黑" panose="020B0503020204020204" pitchFamily="34" charset="-122"/>
                  <a:ea typeface="微软雅黑" panose="020B0503020204020204" pitchFamily="34" charset="-122"/>
                </a:rPr>
                <a:t>/    </a:t>
              </a:r>
              <a:r>
                <a:rPr lang="en-US" altLang="zh-CN" sz="1600" i="1" dirty="0">
                  <a:solidFill>
                    <a:schemeClr val="accent4">
                      <a:lumMod val="50000"/>
                    </a:schemeClr>
                  </a:solidFill>
                  <a:latin typeface="微软雅黑" panose="020B0503020204020204" pitchFamily="34" charset="-122"/>
                  <a:ea typeface="微软雅黑" panose="020B0503020204020204" pitchFamily="34" charset="-122"/>
                </a:rPr>
                <a:t>adj. </a:t>
              </a:r>
              <a:r>
                <a:rPr lang="zh-CN" altLang="en-US" sz="1600" i="1" dirty="0">
                  <a:solidFill>
                    <a:schemeClr val="accent4">
                      <a:lumMod val="50000"/>
                    </a:schemeClr>
                  </a:solidFill>
                  <a:latin typeface="微软雅黑" panose="020B0503020204020204" pitchFamily="34" charset="-122"/>
                  <a:ea typeface="微软雅黑" panose="020B0503020204020204" pitchFamily="34" charset="-122"/>
                </a:rPr>
                <a:t>相关的，相干的；中肯的；切题的   </a:t>
              </a:r>
              <a:r>
                <a:rPr lang="en-US" altLang="zh-CN" sz="1600" i="1" dirty="0">
                  <a:solidFill>
                    <a:schemeClr val="accent4">
                      <a:lumMod val="50000"/>
                    </a:schemeClr>
                  </a:solidFill>
                  <a:latin typeface="微软雅黑" panose="020B0503020204020204" pitchFamily="34" charset="-122"/>
                  <a:ea typeface="微软雅黑" panose="020B0503020204020204" pitchFamily="34" charset="-122"/>
                </a:rPr>
                <a:t>= relevant  </a:t>
              </a:r>
              <a:endParaRPr lang="zh-CN" altLang="en-US" sz="1600" i="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254577" y="2486890"/>
              <a:ext cx="3907459" cy="540045"/>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pic>
        <p:nvPicPr>
          <p:cNvPr id="22"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接连接符 22"/>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平行四边形 23"/>
          <p:cNvSpPr/>
          <p:nvPr/>
        </p:nvSpPr>
        <p:spPr>
          <a:xfrm>
            <a:off x="473075" y="1506855"/>
            <a:ext cx="11414760" cy="645160"/>
          </a:xfrm>
          <a:prstGeom prst="parallelogram">
            <a:avLst>
              <a:gd name="adj" fmla="val 48207"/>
            </a:avLst>
          </a:prstGeom>
          <a:solidFill>
            <a:schemeClr val="bg2">
              <a:lumMod val="50000"/>
            </a:schemeClr>
          </a:solidFill>
          <a:ln w="15875" cap="flat" cmpd="sng" algn="ctr">
            <a:solidFill>
              <a:srgbClr val="944E1D"/>
            </a:solidFill>
            <a:prstDash val="solid"/>
          </a:ln>
          <a:effectLst/>
        </p:spPr>
        <p:txBody>
          <a:bodyPr lIns="68580" tIns="34290" rIns="68580" bIns="34290" rtlCol="0" anchor="ctr"/>
          <a:lstStyle/>
          <a:p>
            <a:endParaRPr lang="zh-CN" altLang="en-US" sz="1600" b="1">
              <a:solidFill>
                <a:schemeClr val="bg1"/>
              </a:solidFill>
            </a:endParaRPr>
          </a:p>
        </p:txBody>
      </p:sp>
      <p:sp>
        <p:nvSpPr>
          <p:cNvPr id="2" name="矩形 1"/>
          <p:cNvSpPr/>
          <p:nvPr/>
        </p:nvSpPr>
        <p:spPr>
          <a:xfrm>
            <a:off x="613564" y="1507092"/>
            <a:ext cx="10615590" cy="645160"/>
          </a:xfrm>
          <a:prstGeom prst="rect">
            <a:avLst/>
          </a:prstGeom>
        </p:spPr>
        <p:txBody>
          <a:bodyPr wrap="square">
            <a:spAutoFit/>
          </a:bodyPr>
          <a:lstStyle/>
          <a:p>
            <a:r>
              <a:rPr lang="zh-CN" altLang="en-US" b="1" dirty="0">
                <a:solidFill>
                  <a:schemeClr val="bg1"/>
                </a:solidFill>
              </a:rPr>
              <a:t>（</a:t>
            </a:r>
            <a:r>
              <a:rPr lang="en-US" altLang="zh-CN" b="1" dirty="0">
                <a:solidFill>
                  <a:schemeClr val="bg1"/>
                </a:solidFill>
              </a:rPr>
              <a:t>2020</a:t>
            </a:r>
            <a:r>
              <a:rPr lang="zh-CN" altLang="en-US" b="1" dirty="0">
                <a:solidFill>
                  <a:schemeClr val="bg1"/>
                </a:solidFill>
              </a:rPr>
              <a:t>年</a:t>
            </a:r>
            <a:r>
              <a:rPr lang="en-US" altLang="zh-CN" b="1" dirty="0">
                <a:solidFill>
                  <a:schemeClr val="bg1"/>
                </a:solidFill>
              </a:rPr>
              <a:t>1</a:t>
            </a:r>
            <a:r>
              <a:rPr lang="zh-CN" altLang="en-US" b="1" dirty="0">
                <a:solidFill>
                  <a:schemeClr val="bg1"/>
                </a:solidFill>
              </a:rPr>
              <a:t>月浙江高考试题应用文</a:t>
            </a:r>
            <a:r>
              <a:rPr lang="en-US" altLang="zh-CN" b="1" dirty="0">
                <a:solidFill>
                  <a:schemeClr val="bg1"/>
                </a:solidFill>
              </a:rPr>
              <a:t>——</a:t>
            </a:r>
            <a:r>
              <a:rPr lang="zh-CN" altLang="en-US" b="1" dirty="0">
                <a:solidFill>
                  <a:schemeClr val="bg1"/>
                </a:solidFill>
              </a:rPr>
              <a:t>邀请告知信）假定你是李华，你校将举办外国学生中文演讲比赛，请给你的英国朋友</a:t>
            </a:r>
            <a:r>
              <a:rPr lang="en-US" altLang="zh-CN" b="1" dirty="0">
                <a:solidFill>
                  <a:schemeClr val="bg1"/>
                </a:solidFill>
              </a:rPr>
              <a:t>George </a:t>
            </a:r>
            <a:r>
              <a:rPr lang="zh-CN" altLang="en-US" b="1" dirty="0">
                <a:solidFill>
                  <a:schemeClr val="bg1"/>
                </a:solidFill>
              </a:rPr>
              <a:t>写封邮件邀请他参加。</a:t>
            </a:r>
          </a:p>
        </p:txBody>
      </p:sp>
      <p:sp>
        <p:nvSpPr>
          <p:cNvPr id="3" name="矩形 2"/>
          <p:cNvSpPr/>
          <p:nvPr/>
        </p:nvSpPr>
        <p:spPr>
          <a:xfrm>
            <a:off x="339725" y="5514568"/>
            <a:ext cx="11533319" cy="784830"/>
          </a:xfrm>
          <a:prstGeom prst="rect">
            <a:avLst/>
          </a:prstGeom>
        </p:spPr>
        <p:txBody>
          <a:bodyPr wrap="square">
            <a:spAutoFit/>
          </a:bodyPr>
          <a:lstStyle/>
          <a:p>
            <a:pPr>
              <a:lnSpc>
                <a:spcPts val="2700"/>
              </a:lnSpc>
            </a:pPr>
            <a:r>
              <a:rPr lang="zh-CN" altLang="en-US" b="1" dirty="0">
                <a:solidFill>
                  <a:srgbClr val="C00000"/>
                </a:solidFill>
              </a:rPr>
              <a:t>状语</a:t>
            </a:r>
            <a:r>
              <a:rPr lang="en-US" altLang="zh-CN" b="1" dirty="0">
                <a:solidFill>
                  <a:srgbClr val="C00000"/>
                </a:solidFill>
              </a:rPr>
              <a:t>(</a:t>
            </a:r>
            <a:r>
              <a:rPr lang="zh-CN" altLang="en-US" b="1" dirty="0">
                <a:solidFill>
                  <a:srgbClr val="C00000"/>
                </a:solidFill>
              </a:rPr>
              <a:t>写作背景</a:t>
            </a:r>
            <a:r>
              <a:rPr lang="en-US" altLang="zh-CN" b="1" dirty="0">
                <a:solidFill>
                  <a:srgbClr val="C00000"/>
                </a:solidFill>
              </a:rPr>
              <a:t>)+ I'm writing for / to... (</a:t>
            </a:r>
            <a:r>
              <a:rPr lang="zh-CN" altLang="en-US" b="1" dirty="0">
                <a:solidFill>
                  <a:srgbClr val="C00000"/>
                </a:solidFill>
              </a:rPr>
              <a:t>写作体裁</a:t>
            </a:r>
            <a:r>
              <a:rPr lang="en-US" altLang="zh-CN" b="1" dirty="0">
                <a:solidFill>
                  <a:srgbClr val="C00000"/>
                </a:solidFill>
              </a:rPr>
              <a:t>) + with the purpose of .../for .../to ...   (</a:t>
            </a:r>
            <a:r>
              <a:rPr lang="zh-CN" altLang="en-US" b="1" dirty="0">
                <a:solidFill>
                  <a:srgbClr val="C00000"/>
                </a:solidFill>
              </a:rPr>
              <a:t>原因、目的、补充信息</a:t>
            </a:r>
            <a:r>
              <a:rPr lang="en-US" altLang="zh-CN" b="1" dirty="0">
                <a:solidFill>
                  <a:srgbClr val="C00000"/>
                </a:solidFill>
              </a:rPr>
              <a:t>)</a:t>
            </a:r>
            <a:endParaRPr lang="zh-CN" altLang="en-US" b="1" dirty="0">
              <a:solidFill>
                <a:srgbClr val="C00000"/>
              </a:solidFill>
            </a:endParaRPr>
          </a:p>
          <a:p>
            <a:pPr>
              <a:lnSpc>
                <a:spcPts val="2700"/>
              </a:lnSpc>
            </a:pPr>
            <a:r>
              <a:rPr lang="zh-CN" altLang="en-US" sz="2400" dirty="0"/>
              <a:t>☞了解你对汉语的热情</a:t>
            </a:r>
            <a:r>
              <a:rPr lang="en-US" altLang="zh-CN" sz="2400" dirty="0"/>
              <a:t>,</a:t>
            </a:r>
            <a:r>
              <a:rPr lang="zh-CN" altLang="en-US" sz="2400" dirty="0"/>
              <a:t>我用真心诚意邀请你参加汉语演讲比赛和告诉你的相关信息。</a:t>
            </a:r>
          </a:p>
        </p:txBody>
      </p:sp>
      <p:sp>
        <p:nvSpPr>
          <p:cNvPr id="5" name="文本框 4"/>
          <p:cNvSpPr txBox="1"/>
          <p:nvPr/>
        </p:nvSpPr>
        <p:spPr>
          <a:xfrm>
            <a:off x="450215" y="294005"/>
            <a:ext cx="11680825" cy="583565"/>
          </a:xfrm>
          <a:prstGeom prst="rect">
            <a:avLst/>
          </a:prstGeom>
          <a:noFill/>
        </p:spPr>
        <p:txBody>
          <a:bodyPr wrap="square" rtlCol="0">
            <a:spAutoFit/>
          </a:bodyPr>
          <a:lstStyle/>
          <a:p>
            <a:r>
              <a:rPr lang="en-US" altLang="zh-CN" sz="3200" dirty="0"/>
              <a:t>2. </a:t>
            </a:r>
            <a:r>
              <a:rPr lang="zh-CN" altLang="en-US" sz="3200">
                <a:solidFill>
                  <a:srgbClr val="C00000"/>
                </a:solidFill>
                <a:sym typeface="+mn-ea"/>
              </a:rPr>
              <a:t>合理拓展</a:t>
            </a:r>
            <a:r>
              <a:rPr lang="zh-CN" altLang="en-US" sz="3200">
                <a:sym typeface="+mn-ea"/>
              </a:rPr>
              <a:t>，</a:t>
            </a:r>
            <a:r>
              <a:rPr lang="zh-CN" altLang="en-US" sz="3200">
                <a:solidFill>
                  <a:schemeClr val="tx1"/>
                </a:solidFill>
                <a:sym typeface="+mn-ea"/>
              </a:rPr>
              <a:t>语义连贯，彰显</a:t>
            </a:r>
            <a:r>
              <a:rPr lang="zh-CN" altLang="en-US" sz="3200">
                <a:sym typeface="+mn-ea"/>
              </a:rPr>
              <a:t>思维品质</a:t>
            </a:r>
            <a:endParaRPr lang="zh-CN" altLang="en-US" sz="2800" dirty="0"/>
          </a:p>
        </p:txBody>
      </p:sp>
      <p:sp>
        <p:nvSpPr>
          <p:cNvPr id="4" name="文本框 3"/>
          <p:cNvSpPr txBox="1"/>
          <p:nvPr/>
        </p:nvSpPr>
        <p:spPr>
          <a:xfrm>
            <a:off x="212725" y="1040130"/>
            <a:ext cx="11534775" cy="398780"/>
          </a:xfrm>
          <a:prstGeom prst="rect">
            <a:avLst/>
          </a:prstGeom>
          <a:noFill/>
        </p:spPr>
        <p:txBody>
          <a:bodyPr wrap="square" rtlCol="0">
            <a:spAutoFit/>
          </a:bodyPr>
          <a:lstStyle/>
          <a:p>
            <a:pPr marL="342900" indent="-342900">
              <a:buFont typeface="Wingdings" panose="05000000000000000000" charset="0"/>
              <a:buChar char="Ø"/>
            </a:pPr>
            <a:r>
              <a:rPr lang="en-US" altLang="zh-CN" sz="2000">
                <a:solidFill>
                  <a:srgbClr val="C00000"/>
                </a:solidFill>
              </a:rPr>
              <a:t> </a:t>
            </a:r>
            <a:r>
              <a:rPr lang="en-US" altLang="zh-CN" sz="2000" b="1">
                <a:solidFill>
                  <a:srgbClr val="C00000"/>
                </a:solidFill>
              </a:rPr>
              <a:t>交际性拓展</a:t>
            </a:r>
            <a:r>
              <a:rPr lang="zh-CN" altLang="en-US" sz="2000" b="1">
                <a:solidFill>
                  <a:srgbClr val="C00000"/>
                </a:solidFill>
              </a:rPr>
              <a:t>：借助语言支架，进行产出性思维表达</a:t>
            </a:r>
            <a:r>
              <a:rPr lang="en-US" altLang="zh-CN" sz="2000" b="1">
                <a:solidFill>
                  <a:srgbClr val="C00000"/>
                </a:solidFill>
              </a:rPr>
              <a:t>, </a:t>
            </a:r>
            <a:r>
              <a:rPr lang="zh-CN" altLang="en-US" sz="2000" b="1">
                <a:solidFill>
                  <a:srgbClr val="002060"/>
                </a:solidFill>
              </a:rPr>
              <a:t>写信目的</a:t>
            </a:r>
            <a:r>
              <a:rPr lang="en-US" altLang="zh-CN" sz="2000" b="1">
                <a:solidFill>
                  <a:srgbClr val="002060"/>
                </a:solidFill>
              </a:rPr>
              <a:t>/</a:t>
            </a:r>
            <a:r>
              <a:rPr lang="zh-CN" altLang="en-US" sz="2000" b="1">
                <a:solidFill>
                  <a:srgbClr val="002060"/>
                </a:solidFill>
              </a:rPr>
              <a:t>背景信息</a:t>
            </a:r>
            <a:r>
              <a:rPr lang="zh-CN" altLang="en-US" sz="2000">
                <a:solidFill>
                  <a:srgbClr val="002060"/>
                </a:solidFill>
              </a:rPr>
              <a:t>（角色代入，第一层级信息</a:t>
            </a:r>
            <a:r>
              <a:rPr lang="en-US" altLang="zh-CN" sz="2000">
                <a:solidFill>
                  <a:srgbClr val="00206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0-#ppt_w/2"/>
                                          </p:val>
                                        </p:tav>
                                        <p:tav tm="100000">
                                          <p:val>
                                            <p:strVal val="#ppt_x"/>
                                          </p:val>
                                        </p:tav>
                                      </p:tavLst>
                                    </p:anim>
                                    <p:anim calcmode="lin" valueType="num">
                                      <p:cBhvr additive="base">
                                        <p:cTn id="13" dur="500" fill="hold"/>
                                        <p:tgtEl>
                                          <p:spTgt spid="4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fill="hold"/>
                                        <p:tgtEl>
                                          <p:spTgt spid="60"/>
                                        </p:tgtEl>
                                        <p:attrNameLst>
                                          <p:attrName>ppt_x</p:attrName>
                                        </p:attrNameLst>
                                      </p:cBhvr>
                                      <p:tavLst>
                                        <p:tav tm="0">
                                          <p:val>
                                            <p:strVal val="1+#ppt_w/2"/>
                                          </p:val>
                                        </p:tav>
                                        <p:tav tm="100000">
                                          <p:val>
                                            <p:strVal val="#ppt_x"/>
                                          </p:val>
                                        </p:tav>
                                      </p:tavLst>
                                    </p:anim>
                                    <p:anim calcmode="lin" valueType="num">
                                      <p:cBhvr additive="base">
                                        <p:cTn id="17" dur="500" fill="hold"/>
                                        <p:tgtEl>
                                          <p:spTgt spid="60"/>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0-#ppt_w/2"/>
                                          </p:val>
                                        </p:tav>
                                        <p:tav tm="100000">
                                          <p:val>
                                            <p:strVal val="#ppt_x"/>
                                          </p:val>
                                        </p:tav>
                                      </p:tavLst>
                                    </p:anim>
                                    <p:anim calcmode="lin" valueType="num">
                                      <p:cBhvr additive="base">
                                        <p:cTn id="22" dur="500" fill="hold"/>
                                        <p:tgtEl>
                                          <p:spTgt spid="4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1+#ppt_w/2"/>
                                          </p:val>
                                        </p:tav>
                                        <p:tav tm="100000">
                                          <p:val>
                                            <p:strVal val="#ppt_x"/>
                                          </p:val>
                                        </p:tav>
                                      </p:tavLst>
                                    </p:anim>
                                    <p:anim calcmode="lin" valueType="num">
                                      <p:cBhvr additive="base">
                                        <p:cTn id="26" dur="500" fill="hold"/>
                                        <p:tgtEl>
                                          <p:spTgt spid="6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0-#ppt_w/2"/>
                                          </p:val>
                                        </p:tav>
                                        <p:tav tm="100000">
                                          <p:val>
                                            <p:strVal val="#ppt_x"/>
                                          </p:val>
                                        </p:tav>
                                      </p:tavLst>
                                    </p:anim>
                                    <p:anim calcmode="lin" valueType="num">
                                      <p:cBhvr additive="base">
                                        <p:cTn id="31" dur="500" fill="hold"/>
                                        <p:tgtEl>
                                          <p:spTgt spid="5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1+#ppt_w/2"/>
                                          </p:val>
                                        </p:tav>
                                        <p:tav tm="100000">
                                          <p:val>
                                            <p:strVal val="#ppt_x"/>
                                          </p:val>
                                        </p:tav>
                                      </p:tavLst>
                                    </p:anim>
                                    <p:anim calcmode="lin" valueType="num">
                                      <p:cBhvr additive="base">
                                        <p:cTn id="35"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55065" y="2481580"/>
            <a:ext cx="9775190" cy="768350"/>
          </a:xfrm>
          <a:prstGeom prst="rect">
            <a:avLst/>
          </a:prstGeom>
          <a:noFill/>
          <a:effectLst>
            <a:glow rad="25400">
              <a:srgbClr val="DDEEF3"/>
            </a:glow>
          </a:effectLst>
        </p:spPr>
        <p:txBody>
          <a:bodyPr wrap="square" rtlCol="0">
            <a:spAutoFit/>
          </a:bodyPr>
          <a:lstStyle/>
          <a:p>
            <a:pPr algn="l"/>
            <a:r>
              <a:rPr lang="zh-CN" altLang="en-US" sz="4400" dirty="0">
                <a:solidFill>
                  <a:srgbClr val="FEFEFE"/>
                </a:solidFill>
                <a:effectLst>
                  <a:glow rad="12700">
                    <a:srgbClr val="DDEEF3"/>
                  </a:glow>
                </a:effectLst>
                <a:latin typeface="方正准圆_GBK" panose="03000509000000000000" pitchFamily="65" charset="-122"/>
                <a:ea typeface="方正准圆_GBK" panose="03000509000000000000" pitchFamily="65" charset="-122"/>
              </a:rPr>
              <a:t>角色代入审题</a:t>
            </a:r>
            <a:r>
              <a:rPr lang="zh-CN" altLang="en-US" sz="4400" dirty="0">
                <a:solidFill>
                  <a:srgbClr val="FEFEFE"/>
                </a:solidFill>
                <a:effectLst>
                  <a:glow rad="12700">
                    <a:srgbClr val="DDEEF3"/>
                  </a:glow>
                </a:effectLst>
                <a:latin typeface="方正准圆_GBK" panose="03000509000000000000" pitchFamily="65" charset="-122"/>
                <a:ea typeface="方正准圆_GBK" panose="03000509000000000000" pitchFamily="65" charset="-122"/>
                <a:sym typeface="+mn-ea"/>
              </a:rPr>
              <a:t>细致</a:t>
            </a:r>
            <a:r>
              <a:rPr lang="zh-CN" altLang="en-US" sz="4400" dirty="0">
                <a:solidFill>
                  <a:srgbClr val="FEFEFE"/>
                </a:solidFill>
                <a:effectLst>
                  <a:glow rad="12700">
                    <a:srgbClr val="DDEEF3"/>
                  </a:glow>
                </a:effectLst>
                <a:latin typeface="方正准圆_GBK" panose="03000509000000000000" pitchFamily="65" charset="-122"/>
                <a:ea typeface="方正准圆_GBK" panose="03000509000000000000" pitchFamily="65" charset="-122"/>
              </a:rPr>
              <a:t>，真实交际得体为先</a:t>
            </a:r>
          </a:p>
        </p:txBody>
      </p:sp>
      <p:sp>
        <p:nvSpPr>
          <p:cNvPr id="7" name="文本框 6"/>
          <p:cNvSpPr txBox="1"/>
          <p:nvPr/>
        </p:nvSpPr>
        <p:spPr>
          <a:xfrm>
            <a:off x="1155065" y="1397635"/>
            <a:ext cx="5154930" cy="460375"/>
          </a:xfrm>
          <a:prstGeom prst="rect">
            <a:avLst/>
          </a:prstGeom>
          <a:noFill/>
        </p:spPr>
        <p:txBody>
          <a:bodyPr wrap="square" rtlCol="0">
            <a:spAutoFit/>
          </a:bodyPr>
          <a:lstStyle/>
          <a:p>
            <a:pPr algn="dist"/>
            <a:r>
              <a:rPr lang="en-US" altLang="zh-CN" sz="2400" b="1" dirty="0">
                <a:solidFill>
                  <a:srgbClr val="FAFAFA"/>
                </a:solidFill>
                <a:latin typeface="Impact" panose="020B0806030902050204" pitchFamily="34" charset="0"/>
              </a:rPr>
              <a:t>2021</a:t>
            </a:r>
            <a:r>
              <a:rPr lang="zh-CN" altLang="en-US" sz="2400" b="1" dirty="0">
                <a:solidFill>
                  <a:srgbClr val="FAFAFA"/>
                </a:solidFill>
                <a:latin typeface="Impact" panose="020B0806030902050204" pitchFamily="34" charset="0"/>
              </a:rPr>
              <a:t>年</a:t>
            </a:r>
            <a:r>
              <a:rPr lang="en-US" altLang="zh-CN" sz="2400" b="1" dirty="0">
                <a:solidFill>
                  <a:srgbClr val="FAFAFA"/>
                </a:solidFill>
                <a:latin typeface="Impact" panose="020B0806030902050204" pitchFamily="34" charset="0"/>
              </a:rPr>
              <a:t>6</a:t>
            </a:r>
            <a:r>
              <a:rPr lang="zh-CN" altLang="en-US" sz="2400" b="1" dirty="0">
                <a:solidFill>
                  <a:srgbClr val="FAFAFA"/>
                </a:solidFill>
                <a:latin typeface="Impact" panose="020B0806030902050204" pitchFamily="34" charset="0"/>
              </a:rPr>
              <a:t>月高考应用文写作临门一脚</a:t>
            </a:r>
          </a:p>
        </p:txBody>
      </p:sp>
      <p:sp>
        <p:nvSpPr>
          <p:cNvPr id="8" name="文本框 136"/>
          <p:cNvSpPr txBox="1"/>
          <p:nvPr/>
        </p:nvSpPr>
        <p:spPr>
          <a:xfrm>
            <a:off x="2443242" y="3732440"/>
            <a:ext cx="6796494" cy="337185"/>
          </a:xfrm>
          <a:prstGeom prst="rect">
            <a:avLst/>
          </a:prstGeom>
          <a:noFill/>
        </p:spPr>
        <p:txBody>
          <a:bodyPr wrap="square" rtlCol="0">
            <a:spAutoFit/>
          </a:bodyPr>
          <a:lstStyle/>
          <a:p>
            <a:pPr algn="dist"/>
            <a:r>
              <a:rPr lang="zh-CN" altLang="en-US" sz="1600" dirty="0">
                <a:solidFill>
                  <a:srgbClr val="F9F9F9"/>
                </a:solidFill>
                <a:latin typeface="微软雅黑" panose="020B0503020204020204" pitchFamily="34" charset="-122"/>
                <a:ea typeface="微软雅黑" panose="020B0503020204020204" pitchFamily="34" charset="-122"/>
              </a:rPr>
              <a:t>角色代入</a:t>
            </a:r>
            <a:r>
              <a:rPr lang="en-US" altLang="zh-CN" sz="1600" dirty="0">
                <a:solidFill>
                  <a:srgbClr val="F9F9F9"/>
                </a:solidFill>
                <a:latin typeface="微软雅黑" panose="020B0503020204020204" pitchFamily="34" charset="-122"/>
                <a:ea typeface="微软雅黑" panose="020B0503020204020204" pitchFamily="34" charset="-122"/>
              </a:rPr>
              <a:t>/</a:t>
            </a:r>
            <a:r>
              <a:rPr lang="zh-CN" altLang="en-US" sz="1600" dirty="0">
                <a:solidFill>
                  <a:srgbClr val="F9F9F9"/>
                </a:solidFill>
                <a:latin typeface="微软雅黑" panose="020B0503020204020204" pitchFamily="34" charset="-122"/>
                <a:ea typeface="微软雅黑" panose="020B0503020204020204" pitchFamily="34" charset="-122"/>
              </a:rPr>
              <a:t>层级信息</a:t>
            </a:r>
            <a:r>
              <a:rPr lang="en-US" altLang="zh-CN" sz="1600" dirty="0">
                <a:solidFill>
                  <a:srgbClr val="F9F9F9"/>
                </a:solidFill>
                <a:latin typeface="微软雅黑" panose="020B0503020204020204" pitchFamily="34" charset="-122"/>
                <a:ea typeface="微软雅黑" panose="020B0503020204020204" pitchFamily="34" charset="-122"/>
              </a:rPr>
              <a:t>/</a:t>
            </a:r>
            <a:r>
              <a:rPr lang="zh-CN" altLang="en-US" sz="1600" dirty="0">
                <a:solidFill>
                  <a:srgbClr val="F9F9F9"/>
                </a:solidFill>
                <a:latin typeface="微软雅黑" panose="020B0503020204020204" pitchFamily="34" charset="-122"/>
                <a:ea typeface="微软雅黑" panose="020B0503020204020204" pitchFamily="34" charset="-122"/>
              </a:rPr>
              <a:t>要点覆盖</a:t>
            </a:r>
            <a:r>
              <a:rPr lang="en-US" altLang="zh-CN" sz="1600" dirty="0">
                <a:solidFill>
                  <a:srgbClr val="F9F9F9"/>
                </a:solidFill>
                <a:latin typeface="微软雅黑" panose="020B0503020204020204" pitchFamily="34" charset="-122"/>
                <a:ea typeface="微软雅黑" panose="020B0503020204020204" pitchFamily="34" charset="-122"/>
              </a:rPr>
              <a:t>/</a:t>
            </a:r>
            <a:r>
              <a:rPr sz="1600" dirty="0">
                <a:solidFill>
                  <a:srgbClr val="F9F9F9"/>
                </a:solidFill>
                <a:latin typeface="微软雅黑" panose="020B0503020204020204" pitchFamily="34" charset="-122"/>
                <a:ea typeface="微软雅黑" panose="020B0503020204020204" pitchFamily="34" charset="-122"/>
              </a:rPr>
              <a:t>因果拓展</a:t>
            </a:r>
            <a:r>
              <a:rPr lang="en-US" sz="1600" dirty="0">
                <a:solidFill>
                  <a:srgbClr val="F9F9F9"/>
                </a:solidFill>
                <a:latin typeface="微软雅黑" panose="020B0503020204020204" pitchFamily="34" charset="-122"/>
                <a:ea typeface="微软雅黑" panose="020B0503020204020204" pitchFamily="34" charset="-122"/>
              </a:rPr>
              <a:t>/有效交际</a:t>
            </a:r>
          </a:p>
        </p:txBody>
      </p:sp>
      <p:sp>
        <p:nvSpPr>
          <p:cNvPr id="9" name="文本框 138"/>
          <p:cNvSpPr txBox="1"/>
          <p:nvPr/>
        </p:nvSpPr>
        <p:spPr>
          <a:xfrm>
            <a:off x="6591052" y="4714286"/>
            <a:ext cx="2263140" cy="398780"/>
          </a:xfrm>
          <a:prstGeom prst="rect">
            <a:avLst/>
          </a:prstGeom>
          <a:noFill/>
        </p:spPr>
        <p:txBody>
          <a:bodyPr wrap="none" rtlCol="0">
            <a:spAutoFit/>
          </a:bodyPr>
          <a:lstStyle/>
          <a:p>
            <a:pPr algn="l"/>
            <a:r>
              <a:rPr lang="zh-CN" altLang="en-US" sz="2000" b="1" dirty="0">
                <a:solidFill>
                  <a:srgbClr val="F6F6F6"/>
                </a:solidFill>
                <a:latin typeface="微软雅黑" panose="020B0503020204020204" pitchFamily="34" charset="-122"/>
                <a:ea typeface="微软雅黑" panose="020B0503020204020204" pitchFamily="34" charset="-122"/>
              </a:rPr>
              <a:t>常山一中 </a:t>
            </a:r>
            <a:r>
              <a:rPr lang="en-US" altLang="zh-CN" sz="2000" b="1" dirty="0">
                <a:solidFill>
                  <a:srgbClr val="F6F6F6"/>
                </a:solidFill>
                <a:latin typeface="微软雅黑" panose="020B0503020204020204" pitchFamily="34" charset="-122"/>
                <a:ea typeface="微软雅黑" panose="020B0503020204020204" pitchFamily="34" charset="-122"/>
              </a:rPr>
              <a:t>   </a:t>
            </a:r>
            <a:r>
              <a:rPr lang="zh-CN" altLang="en-US" sz="2000" b="1" dirty="0">
                <a:solidFill>
                  <a:srgbClr val="F6F6F6"/>
                </a:solidFill>
                <a:latin typeface="微软雅黑" panose="020B0503020204020204" pitchFamily="34" charset="-122"/>
                <a:ea typeface="微软雅黑" panose="020B0503020204020204" pitchFamily="34" charset="-122"/>
              </a:rPr>
              <a:t>吴俊峰</a:t>
            </a:r>
          </a:p>
        </p:txBody>
      </p:sp>
      <p:pic>
        <p:nvPicPr>
          <p:cNvPr id="2" name="图片 1"/>
          <p:cNvPicPr>
            <a:picLocks noChangeAspect="1"/>
          </p:cNvPicPr>
          <p:nvPr/>
        </p:nvPicPr>
        <p:blipFill>
          <a:blip r:embed="rId5"/>
          <a:stretch>
            <a:fillRect/>
          </a:stretch>
        </p:blipFill>
        <p:spPr>
          <a:xfrm>
            <a:off x="0" y="-635"/>
            <a:ext cx="12192635" cy="6910070"/>
          </a:xfrm>
          <a:prstGeom prst="rect">
            <a:avLst/>
          </a:prstGeom>
        </p:spPr>
      </p:pic>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63213" y="226281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01</a:t>
              </a:r>
              <a:endParaRPr lang="zh-CN" altLang="en-US" sz="2800" dirty="0">
                <a:solidFill>
                  <a:sysClr val="window" lastClr="FFFFFF"/>
                </a:solidFill>
                <a:latin typeface="Impact" panose="020B0806030902050204" pitchFamily="34" charset="0"/>
              </a:endParaRPr>
            </a:p>
          </p:txBody>
        </p:sp>
      </p:grpSp>
      <p:grpSp>
        <p:nvGrpSpPr>
          <p:cNvPr id="48" name="组合 47"/>
          <p:cNvGrpSpPr/>
          <p:nvPr/>
        </p:nvGrpSpPr>
        <p:grpSpPr>
          <a:xfrm>
            <a:off x="85765" y="3314524"/>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02</a:t>
              </a:r>
              <a:endParaRPr lang="zh-CN" altLang="en-US" sz="2800" dirty="0">
                <a:solidFill>
                  <a:sysClr val="window" lastClr="FFFFFF"/>
                </a:solidFill>
                <a:latin typeface="Impact" panose="020B0806030902050204" pitchFamily="34" charset="0"/>
              </a:endParaRPr>
            </a:p>
          </p:txBody>
        </p:sp>
      </p:grpSp>
      <p:grpSp>
        <p:nvGrpSpPr>
          <p:cNvPr id="51" name="组合 50"/>
          <p:cNvGrpSpPr/>
          <p:nvPr/>
        </p:nvGrpSpPr>
        <p:grpSpPr>
          <a:xfrm>
            <a:off x="74672" y="4367353"/>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03</a:t>
              </a:r>
              <a:endParaRPr lang="zh-CN" altLang="en-US" sz="2800" dirty="0">
                <a:solidFill>
                  <a:sysClr val="window" lastClr="FFFFFF"/>
                </a:solidFill>
                <a:latin typeface="Impact" panose="020B0806030902050204" pitchFamily="34" charset="0"/>
              </a:endParaRPr>
            </a:p>
          </p:txBody>
        </p:sp>
      </p:grpSp>
      <p:grpSp>
        <p:nvGrpSpPr>
          <p:cNvPr id="60" name="组合 59"/>
          <p:cNvGrpSpPr/>
          <p:nvPr/>
        </p:nvGrpSpPr>
        <p:grpSpPr>
          <a:xfrm>
            <a:off x="619759" y="2216626"/>
            <a:ext cx="11091543" cy="807912"/>
            <a:chOff x="4200115" y="834981"/>
            <a:chExt cx="4076672" cy="862366"/>
          </a:xfrm>
        </p:grpSpPr>
        <p:sp>
          <p:nvSpPr>
            <p:cNvPr id="61" name="矩形 60"/>
            <p:cNvSpPr/>
            <p:nvPr/>
          </p:nvSpPr>
          <p:spPr>
            <a:xfrm>
              <a:off x="4332826" y="834981"/>
              <a:ext cx="3881181" cy="862366"/>
            </a:xfrm>
            <a:prstGeom prst="rect">
              <a:avLst/>
            </a:prstGeom>
            <a:ln w="15875">
              <a:noFill/>
            </a:ln>
          </p:spPr>
          <p:txBody>
            <a:bodyPr wrap="square" lIns="68580" tIns="34290" rIns="68580" bIns="34290">
              <a:spAutoFit/>
            </a:bodyPr>
            <a:lstStyle/>
            <a:p>
              <a:r>
                <a:rPr lang="en-US" altLang="zh-CN" sz="2400" b="1" dirty="0">
                  <a:solidFill>
                    <a:srgbClr val="002060"/>
                  </a:solidFill>
                  <a:latin typeface="微软雅黑" panose="020B0503020204020204" pitchFamily="34" charset="-122"/>
                  <a:ea typeface="微软雅黑" panose="020B0503020204020204" pitchFamily="34" charset="-122"/>
                </a:rPr>
                <a:t>Knowing that you're really into learning Chinese/a lover of Chinese culture, </a:t>
              </a:r>
              <a:endParaRPr lang="zh-CN" altLang="en-US" sz="1600" i="1" dirty="0">
                <a:solidFill>
                  <a:srgbClr val="002060"/>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200115" y="884282"/>
              <a:ext cx="4076672" cy="763763"/>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grpSp>
        <p:nvGrpSpPr>
          <p:cNvPr id="63" name="组合 62"/>
          <p:cNvGrpSpPr/>
          <p:nvPr/>
        </p:nvGrpSpPr>
        <p:grpSpPr>
          <a:xfrm>
            <a:off x="624347" y="3184635"/>
            <a:ext cx="11112359" cy="1017020"/>
            <a:chOff x="4226697" y="1300878"/>
            <a:chExt cx="4065813" cy="1918958"/>
          </a:xfrm>
        </p:grpSpPr>
        <p:sp>
          <p:nvSpPr>
            <p:cNvPr id="64" name="矩形 63"/>
            <p:cNvSpPr/>
            <p:nvPr/>
          </p:nvSpPr>
          <p:spPr>
            <a:xfrm>
              <a:off x="4339176" y="1851472"/>
              <a:ext cx="3881543" cy="827536"/>
            </a:xfrm>
            <a:prstGeom prst="rect">
              <a:avLst/>
            </a:prstGeom>
            <a:ln w="15875">
              <a:noFill/>
            </a:ln>
          </p:spPr>
          <p:txBody>
            <a:bodyPr wrap="square" lIns="68580" tIns="34290" rIns="68580" bIns="34290">
              <a:spAutoFit/>
            </a:bodyPr>
            <a:lstStyle/>
            <a:p>
              <a:r>
                <a:rPr lang="en-US" altLang="zh-CN" sz="2400" b="1" dirty="0">
                  <a:latin typeface="微软雅黑" panose="020B0503020204020204" pitchFamily="34" charset="-122"/>
                  <a:ea typeface="微软雅黑" panose="020B0503020204020204" pitchFamily="34" charset="-122"/>
                </a:rPr>
                <a:t> I'm writing to invite you to participate in a Chinese Speech Contest,</a:t>
              </a:r>
              <a:endParaRPr lang="en-US" altLang="zh-CN" sz="2400" b="1" u="sng" dirty="0">
                <a:latin typeface="微软雅黑" panose="020B0503020204020204" pitchFamily="34" charset="-122"/>
                <a:ea typeface="微软雅黑" panose="020B0503020204020204" pitchFamily="34" charset="-122"/>
              </a:endParaRPr>
            </a:p>
          </p:txBody>
        </p:sp>
        <p:sp>
          <p:nvSpPr>
            <p:cNvPr id="65" name="平行四边形 64"/>
            <p:cNvSpPr/>
            <p:nvPr/>
          </p:nvSpPr>
          <p:spPr>
            <a:xfrm>
              <a:off x="4226697" y="1300878"/>
              <a:ext cx="4065813" cy="1918958"/>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grpSp>
        <p:nvGrpSpPr>
          <p:cNvPr id="66" name="组合 65"/>
          <p:cNvGrpSpPr/>
          <p:nvPr/>
        </p:nvGrpSpPr>
        <p:grpSpPr>
          <a:xfrm>
            <a:off x="624347" y="4410366"/>
            <a:ext cx="11122992" cy="978078"/>
            <a:chOff x="4254577" y="2486890"/>
            <a:chExt cx="3907459" cy="632972"/>
          </a:xfrm>
        </p:grpSpPr>
        <p:sp>
          <p:nvSpPr>
            <p:cNvPr id="67" name="矩形 66"/>
            <p:cNvSpPr/>
            <p:nvPr/>
          </p:nvSpPr>
          <p:spPr>
            <a:xfrm>
              <a:off x="4386928" y="2510016"/>
              <a:ext cx="3709564" cy="609846"/>
            </a:xfrm>
            <a:prstGeom prst="rect">
              <a:avLst/>
            </a:prstGeom>
            <a:ln w="15875">
              <a:noFill/>
            </a:ln>
          </p:spPr>
          <p:txBody>
            <a:bodyPr wrap="square" lIns="68580" tIns="34290" rIns="68580" bIns="34290">
              <a:spAutoFit/>
            </a:bodyPr>
            <a:lstStyle/>
            <a:p>
              <a:r>
                <a:rPr lang="en-US" sz="2400" b="1" dirty="0">
                  <a:solidFill>
                    <a:schemeClr val="accent4">
                      <a:lumMod val="50000"/>
                    </a:schemeClr>
                  </a:solidFill>
                  <a:latin typeface="微软雅黑" panose="020B0503020204020204" pitchFamily="34" charset="-122"/>
                  <a:ea typeface="微软雅黑" panose="020B0503020204020204" pitchFamily="34" charset="-122"/>
                </a:rPr>
                <a:t>to be hosted in our school auditorium from 2:00pm to 5:00pm on Feb. 6th .</a:t>
              </a:r>
            </a:p>
          </p:txBody>
        </p:sp>
        <p:sp>
          <p:nvSpPr>
            <p:cNvPr id="68" name="平行四边形 67"/>
            <p:cNvSpPr/>
            <p:nvPr/>
          </p:nvSpPr>
          <p:spPr>
            <a:xfrm>
              <a:off x="4254577" y="2486890"/>
              <a:ext cx="3907459" cy="540045"/>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pic>
        <p:nvPicPr>
          <p:cNvPr id="22"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接连接符 22"/>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60490" y="5388444"/>
            <a:ext cx="11533319" cy="1131079"/>
          </a:xfrm>
          <a:prstGeom prst="rect">
            <a:avLst/>
          </a:prstGeom>
        </p:spPr>
        <p:txBody>
          <a:bodyPr wrap="square">
            <a:spAutoFit/>
          </a:bodyPr>
          <a:lstStyle/>
          <a:p>
            <a:pPr>
              <a:lnSpc>
                <a:spcPts val="2700"/>
              </a:lnSpc>
            </a:pPr>
            <a:r>
              <a:rPr lang="zh-CN" altLang="en-US" b="1" dirty="0">
                <a:solidFill>
                  <a:srgbClr val="C00000"/>
                </a:solidFill>
              </a:rPr>
              <a:t>状语</a:t>
            </a:r>
            <a:r>
              <a:rPr lang="en-US" altLang="zh-CN" b="1" dirty="0">
                <a:solidFill>
                  <a:srgbClr val="C00000"/>
                </a:solidFill>
              </a:rPr>
              <a:t>(</a:t>
            </a:r>
            <a:r>
              <a:rPr lang="zh-CN" altLang="en-US" b="1" dirty="0">
                <a:solidFill>
                  <a:srgbClr val="C00000"/>
                </a:solidFill>
              </a:rPr>
              <a:t>写作背景</a:t>
            </a:r>
            <a:r>
              <a:rPr lang="en-US" altLang="zh-CN" b="1" dirty="0">
                <a:solidFill>
                  <a:srgbClr val="C00000"/>
                </a:solidFill>
              </a:rPr>
              <a:t>)+ I'm writing for / to... (</a:t>
            </a:r>
            <a:r>
              <a:rPr lang="zh-CN" altLang="en-US" b="1" dirty="0">
                <a:solidFill>
                  <a:srgbClr val="C00000"/>
                </a:solidFill>
              </a:rPr>
              <a:t>写作体裁</a:t>
            </a:r>
            <a:r>
              <a:rPr lang="en-US" altLang="zh-CN" b="1" dirty="0">
                <a:solidFill>
                  <a:srgbClr val="C00000"/>
                </a:solidFill>
              </a:rPr>
              <a:t>) + with the purpose of .../for .../to ...   (</a:t>
            </a:r>
            <a:r>
              <a:rPr lang="zh-CN" altLang="en-US" b="1" dirty="0">
                <a:solidFill>
                  <a:srgbClr val="C00000"/>
                </a:solidFill>
              </a:rPr>
              <a:t>原因、目的、补充信息</a:t>
            </a:r>
            <a:r>
              <a:rPr lang="en-US" altLang="zh-CN" b="1" dirty="0">
                <a:solidFill>
                  <a:srgbClr val="C00000"/>
                </a:solidFill>
              </a:rPr>
              <a:t>)</a:t>
            </a:r>
            <a:endParaRPr lang="zh-CN" altLang="en-US" b="1" dirty="0">
              <a:solidFill>
                <a:srgbClr val="C00000"/>
              </a:solidFill>
            </a:endParaRPr>
          </a:p>
          <a:p>
            <a:pPr>
              <a:lnSpc>
                <a:spcPts val="2700"/>
              </a:lnSpc>
            </a:pPr>
            <a:r>
              <a:rPr lang="zh-CN" altLang="en-US" sz="2400" dirty="0"/>
              <a:t>☞知道你真的很喜欢学习中文</a:t>
            </a:r>
            <a:r>
              <a:rPr lang="en-US" altLang="zh-CN" sz="2400" dirty="0"/>
              <a:t>/</a:t>
            </a:r>
            <a:r>
              <a:rPr lang="zh-CN" altLang="en-US" sz="2400" dirty="0"/>
              <a:t>热爱中国文化，我写信邀请你参加将于</a:t>
            </a:r>
            <a:r>
              <a:rPr lang="en-US" altLang="zh-CN" sz="2400" dirty="0"/>
              <a:t>2</a:t>
            </a:r>
            <a:r>
              <a:rPr lang="zh-CN" altLang="en-US" sz="2400" dirty="0"/>
              <a:t>月</a:t>
            </a:r>
            <a:r>
              <a:rPr lang="en-US" altLang="zh-CN" sz="2400" dirty="0"/>
              <a:t>6</a:t>
            </a:r>
            <a:r>
              <a:rPr lang="zh-CN" altLang="en-US" sz="2400" dirty="0"/>
              <a:t>日下午</a:t>
            </a:r>
            <a:r>
              <a:rPr lang="en-US" altLang="zh-CN" sz="2400" dirty="0"/>
              <a:t>2</a:t>
            </a:r>
            <a:r>
              <a:rPr lang="zh-CN" altLang="en-US" sz="2400" dirty="0"/>
              <a:t>点到</a:t>
            </a:r>
            <a:r>
              <a:rPr lang="en-US" altLang="zh-CN" sz="2400" dirty="0"/>
              <a:t>5</a:t>
            </a:r>
            <a:r>
              <a:rPr lang="zh-CN" altLang="en-US" sz="2400" dirty="0"/>
              <a:t>点在学校礼堂举行的汉语演讲比赛。</a:t>
            </a:r>
          </a:p>
        </p:txBody>
      </p:sp>
      <p:sp>
        <p:nvSpPr>
          <p:cNvPr id="5" name="文本框 4"/>
          <p:cNvSpPr txBox="1"/>
          <p:nvPr/>
        </p:nvSpPr>
        <p:spPr>
          <a:xfrm>
            <a:off x="450215" y="294005"/>
            <a:ext cx="11680825" cy="583565"/>
          </a:xfrm>
          <a:prstGeom prst="rect">
            <a:avLst/>
          </a:prstGeom>
          <a:noFill/>
        </p:spPr>
        <p:txBody>
          <a:bodyPr wrap="square" rtlCol="0">
            <a:spAutoFit/>
          </a:bodyPr>
          <a:lstStyle/>
          <a:p>
            <a:r>
              <a:rPr lang="en-US" altLang="zh-CN" sz="3200" dirty="0"/>
              <a:t>2. </a:t>
            </a:r>
            <a:r>
              <a:rPr lang="zh-CN" altLang="en-US" sz="3200">
                <a:solidFill>
                  <a:srgbClr val="C00000"/>
                </a:solidFill>
                <a:sym typeface="+mn-ea"/>
              </a:rPr>
              <a:t>合理拓展</a:t>
            </a:r>
            <a:r>
              <a:rPr lang="zh-CN" altLang="en-US" sz="3200">
                <a:sym typeface="+mn-ea"/>
              </a:rPr>
              <a:t>，</a:t>
            </a:r>
            <a:r>
              <a:rPr lang="zh-CN" altLang="en-US" sz="3200">
                <a:solidFill>
                  <a:schemeClr val="tx1"/>
                </a:solidFill>
                <a:sym typeface="+mn-ea"/>
              </a:rPr>
              <a:t>语义连贯，彰显</a:t>
            </a:r>
            <a:r>
              <a:rPr lang="zh-CN" altLang="en-US" sz="3200">
                <a:sym typeface="+mn-ea"/>
              </a:rPr>
              <a:t>思维品质</a:t>
            </a:r>
            <a:endParaRPr lang="zh-CN" altLang="en-US" sz="2800" dirty="0"/>
          </a:p>
        </p:txBody>
      </p:sp>
      <p:sp>
        <p:nvSpPr>
          <p:cNvPr id="6" name="平行四边形 5"/>
          <p:cNvSpPr/>
          <p:nvPr/>
        </p:nvSpPr>
        <p:spPr>
          <a:xfrm>
            <a:off x="473075" y="1506855"/>
            <a:ext cx="11414760" cy="645160"/>
          </a:xfrm>
          <a:prstGeom prst="parallelogram">
            <a:avLst>
              <a:gd name="adj" fmla="val 48207"/>
            </a:avLst>
          </a:prstGeom>
          <a:solidFill>
            <a:schemeClr val="bg2">
              <a:lumMod val="50000"/>
            </a:schemeClr>
          </a:solidFill>
          <a:ln w="15875" cap="flat" cmpd="sng" algn="ctr">
            <a:solidFill>
              <a:srgbClr val="944E1D"/>
            </a:solidFill>
            <a:prstDash val="solid"/>
          </a:ln>
          <a:effectLst/>
        </p:spPr>
        <p:txBody>
          <a:bodyPr lIns="68580" tIns="34290" rIns="68580" bIns="34290" rtlCol="0" anchor="ctr"/>
          <a:lstStyle/>
          <a:p>
            <a:endParaRPr lang="zh-CN" altLang="en-US" sz="1600" b="1">
              <a:solidFill>
                <a:schemeClr val="bg1"/>
              </a:solidFill>
            </a:endParaRPr>
          </a:p>
        </p:txBody>
      </p:sp>
      <p:sp>
        <p:nvSpPr>
          <p:cNvPr id="7" name="矩形 6"/>
          <p:cNvSpPr/>
          <p:nvPr/>
        </p:nvSpPr>
        <p:spPr>
          <a:xfrm>
            <a:off x="613564" y="1507092"/>
            <a:ext cx="10615590" cy="645160"/>
          </a:xfrm>
          <a:prstGeom prst="rect">
            <a:avLst/>
          </a:prstGeom>
        </p:spPr>
        <p:txBody>
          <a:bodyPr wrap="square">
            <a:spAutoFit/>
          </a:bodyPr>
          <a:lstStyle/>
          <a:p>
            <a:r>
              <a:rPr lang="zh-CN" altLang="en-US" b="1" dirty="0">
                <a:solidFill>
                  <a:schemeClr val="bg1"/>
                </a:solidFill>
              </a:rPr>
              <a:t>（</a:t>
            </a:r>
            <a:r>
              <a:rPr lang="en-US" altLang="zh-CN" b="1" dirty="0">
                <a:solidFill>
                  <a:schemeClr val="bg1"/>
                </a:solidFill>
              </a:rPr>
              <a:t>2020</a:t>
            </a:r>
            <a:r>
              <a:rPr lang="zh-CN" altLang="en-US" b="1" dirty="0">
                <a:solidFill>
                  <a:schemeClr val="bg1"/>
                </a:solidFill>
              </a:rPr>
              <a:t>年</a:t>
            </a:r>
            <a:r>
              <a:rPr lang="en-US" altLang="zh-CN" b="1" dirty="0">
                <a:solidFill>
                  <a:schemeClr val="bg1"/>
                </a:solidFill>
              </a:rPr>
              <a:t>1</a:t>
            </a:r>
            <a:r>
              <a:rPr lang="zh-CN" altLang="en-US" b="1" dirty="0">
                <a:solidFill>
                  <a:schemeClr val="bg1"/>
                </a:solidFill>
              </a:rPr>
              <a:t>月浙江高考试题应用文</a:t>
            </a:r>
            <a:r>
              <a:rPr lang="en-US" altLang="zh-CN" b="1" dirty="0">
                <a:solidFill>
                  <a:schemeClr val="bg1"/>
                </a:solidFill>
              </a:rPr>
              <a:t>——</a:t>
            </a:r>
            <a:r>
              <a:rPr lang="zh-CN" altLang="en-US" b="1" dirty="0">
                <a:solidFill>
                  <a:schemeClr val="bg1"/>
                </a:solidFill>
              </a:rPr>
              <a:t>邀请告知信）假定你是李华，你校将举办外国学生中文演讲比赛，请给你的英国朋友</a:t>
            </a:r>
            <a:r>
              <a:rPr lang="en-US" altLang="zh-CN" b="1" dirty="0">
                <a:solidFill>
                  <a:schemeClr val="bg1"/>
                </a:solidFill>
              </a:rPr>
              <a:t>George </a:t>
            </a:r>
            <a:r>
              <a:rPr lang="zh-CN" altLang="en-US" b="1" dirty="0">
                <a:solidFill>
                  <a:schemeClr val="bg1"/>
                </a:solidFill>
              </a:rPr>
              <a:t>写封邮件邀请他参加。</a:t>
            </a:r>
          </a:p>
        </p:txBody>
      </p:sp>
      <p:sp>
        <p:nvSpPr>
          <p:cNvPr id="8" name="文本框 7"/>
          <p:cNvSpPr txBox="1"/>
          <p:nvPr/>
        </p:nvSpPr>
        <p:spPr>
          <a:xfrm>
            <a:off x="295910" y="997585"/>
            <a:ext cx="11518265" cy="398780"/>
          </a:xfrm>
          <a:prstGeom prst="rect">
            <a:avLst/>
          </a:prstGeom>
          <a:noFill/>
        </p:spPr>
        <p:txBody>
          <a:bodyPr wrap="square" rtlCol="0">
            <a:spAutoFit/>
          </a:bodyPr>
          <a:lstStyle/>
          <a:p>
            <a:pPr marL="342900" indent="-342900">
              <a:buFont typeface="Wingdings" panose="05000000000000000000" charset="0"/>
              <a:buChar char="Ø"/>
            </a:pPr>
            <a:r>
              <a:rPr lang="en-US" altLang="zh-CN" sz="2000">
                <a:solidFill>
                  <a:srgbClr val="C00000"/>
                </a:solidFill>
              </a:rPr>
              <a:t> </a:t>
            </a:r>
            <a:r>
              <a:rPr lang="en-US" altLang="zh-CN" sz="2000" b="1">
                <a:solidFill>
                  <a:srgbClr val="C00000"/>
                </a:solidFill>
              </a:rPr>
              <a:t>交际性拓展</a:t>
            </a:r>
            <a:r>
              <a:rPr lang="zh-CN" altLang="en-US" sz="2000" b="1">
                <a:solidFill>
                  <a:srgbClr val="C00000"/>
                </a:solidFill>
              </a:rPr>
              <a:t>：借助语言支架，进行产出性思维表达</a:t>
            </a:r>
            <a:r>
              <a:rPr lang="en-US" altLang="zh-CN" sz="2000" b="1">
                <a:solidFill>
                  <a:srgbClr val="C00000"/>
                </a:solidFill>
              </a:rPr>
              <a:t>, </a:t>
            </a:r>
            <a:r>
              <a:rPr lang="zh-CN" altLang="en-US" sz="2000" b="1">
                <a:solidFill>
                  <a:srgbClr val="002060"/>
                </a:solidFill>
              </a:rPr>
              <a:t>写信目的</a:t>
            </a:r>
            <a:r>
              <a:rPr lang="en-US" altLang="zh-CN" sz="2000" b="1">
                <a:solidFill>
                  <a:srgbClr val="002060"/>
                </a:solidFill>
              </a:rPr>
              <a:t>/</a:t>
            </a:r>
            <a:r>
              <a:rPr lang="zh-CN" altLang="en-US" sz="2000" b="1">
                <a:solidFill>
                  <a:srgbClr val="002060"/>
                </a:solidFill>
              </a:rPr>
              <a:t>背景信息</a:t>
            </a:r>
            <a:r>
              <a:rPr lang="zh-CN" altLang="en-US" sz="2000">
                <a:solidFill>
                  <a:srgbClr val="002060"/>
                </a:solidFill>
              </a:rPr>
              <a:t>（角色代入，第一层级信息</a:t>
            </a:r>
            <a:r>
              <a:rPr lang="en-US" altLang="zh-CN" sz="2000">
                <a:solidFill>
                  <a:srgbClr val="00206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0-#ppt_w/2"/>
                                          </p:val>
                                        </p:tav>
                                        <p:tav tm="100000">
                                          <p:val>
                                            <p:strVal val="#ppt_x"/>
                                          </p:val>
                                        </p:tav>
                                      </p:tavLst>
                                    </p:anim>
                                    <p:anim calcmode="lin" valueType="num">
                                      <p:cBhvr additive="base">
                                        <p:cTn id="13" dur="500" fill="hold"/>
                                        <p:tgtEl>
                                          <p:spTgt spid="4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fill="hold"/>
                                        <p:tgtEl>
                                          <p:spTgt spid="60"/>
                                        </p:tgtEl>
                                        <p:attrNameLst>
                                          <p:attrName>ppt_x</p:attrName>
                                        </p:attrNameLst>
                                      </p:cBhvr>
                                      <p:tavLst>
                                        <p:tav tm="0">
                                          <p:val>
                                            <p:strVal val="1+#ppt_w/2"/>
                                          </p:val>
                                        </p:tav>
                                        <p:tav tm="100000">
                                          <p:val>
                                            <p:strVal val="#ppt_x"/>
                                          </p:val>
                                        </p:tav>
                                      </p:tavLst>
                                    </p:anim>
                                    <p:anim calcmode="lin" valueType="num">
                                      <p:cBhvr additive="base">
                                        <p:cTn id="17" dur="500" fill="hold"/>
                                        <p:tgtEl>
                                          <p:spTgt spid="60"/>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0-#ppt_w/2"/>
                                          </p:val>
                                        </p:tav>
                                        <p:tav tm="100000">
                                          <p:val>
                                            <p:strVal val="#ppt_x"/>
                                          </p:val>
                                        </p:tav>
                                      </p:tavLst>
                                    </p:anim>
                                    <p:anim calcmode="lin" valueType="num">
                                      <p:cBhvr additive="base">
                                        <p:cTn id="22" dur="500" fill="hold"/>
                                        <p:tgtEl>
                                          <p:spTgt spid="4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1+#ppt_w/2"/>
                                          </p:val>
                                        </p:tav>
                                        <p:tav tm="100000">
                                          <p:val>
                                            <p:strVal val="#ppt_x"/>
                                          </p:val>
                                        </p:tav>
                                      </p:tavLst>
                                    </p:anim>
                                    <p:anim calcmode="lin" valueType="num">
                                      <p:cBhvr additive="base">
                                        <p:cTn id="26" dur="500" fill="hold"/>
                                        <p:tgtEl>
                                          <p:spTgt spid="6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0-#ppt_w/2"/>
                                          </p:val>
                                        </p:tav>
                                        <p:tav tm="100000">
                                          <p:val>
                                            <p:strVal val="#ppt_x"/>
                                          </p:val>
                                        </p:tav>
                                      </p:tavLst>
                                    </p:anim>
                                    <p:anim calcmode="lin" valueType="num">
                                      <p:cBhvr additive="base">
                                        <p:cTn id="31" dur="500" fill="hold"/>
                                        <p:tgtEl>
                                          <p:spTgt spid="5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1+#ppt_w/2"/>
                                          </p:val>
                                        </p:tav>
                                        <p:tav tm="100000">
                                          <p:val>
                                            <p:strVal val="#ppt_x"/>
                                          </p:val>
                                        </p:tav>
                                      </p:tavLst>
                                    </p:anim>
                                    <p:anim calcmode="lin" valueType="num">
                                      <p:cBhvr additive="base">
                                        <p:cTn id="35"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63213" y="226281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01</a:t>
              </a:r>
              <a:endParaRPr lang="zh-CN" altLang="en-US" sz="2800" dirty="0">
                <a:solidFill>
                  <a:sysClr val="window" lastClr="FFFFFF"/>
                </a:solidFill>
                <a:latin typeface="Impact" panose="020B0806030902050204" pitchFamily="34" charset="0"/>
              </a:endParaRPr>
            </a:p>
          </p:txBody>
        </p:sp>
      </p:grpSp>
      <p:grpSp>
        <p:nvGrpSpPr>
          <p:cNvPr id="48" name="组合 47"/>
          <p:cNvGrpSpPr/>
          <p:nvPr/>
        </p:nvGrpSpPr>
        <p:grpSpPr>
          <a:xfrm>
            <a:off x="85765" y="3314524"/>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02</a:t>
              </a:r>
              <a:endParaRPr lang="zh-CN" altLang="en-US" sz="2800" dirty="0">
                <a:solidFill>
                  <a:sysClr val="window" lastClr="FFFFFF"/>
                </a:solidFill>
                <a:latin typeface="Impact" panose="020B0806030902050204" pitchFamily="34" charset="0"/>
              </a:endParaRPr>
            </a:p>
          </p:txBody>
        </p:sp>
      </p:grpSp>
      <p:grpSp>
        <p:nvGrpSpPr>
          <p:cNvPr id="51" name="组合 50"/>
          <p:cNvGrpSpPr/>
          <p:nvPr/>
        </p:nvGrpSpPr>
        <p:grpSpPr>
          <a:xfrm>
            <a:off x="74672" y="4367353"/>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03</a:t>
              </a:r>
              <a:endParaRPr lang="zh-CN" altLang="en-US" sz="2800" dirty="0">
                <a:solidFill>
                  <a:sysClr val="window" lastClr="FFFFFF"/>
                </a:solidFill>
                <a:latin typeface="Impact" panose="020B0806030902050204" pitchFamily="34" charset="0"/>
              </a:endParaRPr>
            </a:p>
          </p:txBody>
        </p:sp>
      </p:grpSp>
      <p:grpSp>
        <p:nvGrpSpPr>
          <p:cNvPr id="60" name="组合 59"/>
          <p:cNvGrpSpPr/>
          <p:nvPr/>
        </p:nvGrpSpPr>
        <p:grpSpPr>
          <a:xfrm>
            <a:off x="619759" y="2262814"/>
            <a:ext cx="11091543" cy="715536"/>
            <a:chOff x="4200115" y="884282"/>
            <a:chExt cx="4076672" cy="763763"/>
          </a:xfrm>
        </p:grpSpPr>
        <p:sp>
          <p:nvSpPr>
            <p:cNvPr id="61" name="矩形 60"/>
            <p:cNvSpPr/>
            <p:nvPr/>
          </p:nvSpPr>
          <p:spPr>
            <a:xfrm>
              <a:off x="4340275" y="1032092"/>
              <a:ext cx="3768139" cy="468142"/>
            </a:xfrm>
            <a:prstGeom prst="rect">
              <a:avLst/>
            </a:prstGeom>
            <a:ln w="15875">
              <a:noFill/>
            </a:ln>
          </p:spPr>
          <p:txBody>
            <a:bodyPr wrap="square" lIns="68580" tIns="34290" rIns="68580" bIns="34290">
              <a:spAutoFit/>
            </a:bodyPr>
            <a:lstStyle/>
            <a:p>
              <a:r>
                <a:rPr lang="en-US" altLang="zh-CN" sz="2400" b="1" dirty="0">
                  <a:solidFill>
                    <a:srgbClr val="002060"/>
                  </a:solidFill>
                  <a:latin typeface="微软雅黑" panose="020B0503020204020204" pitchFamily="34" charset="-122"/>
                  <a:ea typeface="微软雅黑" panose="020B0503020204020204" pitchFamily="34" charset="-122"/>
                </a:rPr>
                <a:t>With the long-awaited Chinese speech contest drawing,</a:t>
              </a:r>
              <a:endParaRPr lang="zh-CN" altLang="en-US" sz="1600" i="1" dirty="0">
                <a:solidFill>
                  <a:srgbClr val="002060"/>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200115" y="884282"/>
              <a:ext cx="4076672" cy="763763"/>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grpSp>
        <p:nvGrpSpPr>
          <p:cNvPr id="63" name="组合 62"/>
          <p:cNvGrpSpPr/>
          <p:nvPr/>
        </p:nvGrpSpPr>
        <p:grpSpPr>
          <a:xfrm>
            <a:off x="624347" y="3184635"/>
            <a:ext cx="11112359" cy="1017020"/>
            <a:chOff x="4226697" y="1300878"/>
            <a:chExt cx="4065813" cy="1918958"/>
          </a:xfrm>
        </p:grpSpPr>
        <p:sp>
          <p:nvSpPr>
            <p:cNvPr id="64" name="矩形 63"/>
            <p:cNvSpPr/>
            <p:nvPr/>
          </p:nvSpPr>
          <p:spPr>
            <a:xfrm>
              <a:off x="4364543" y="1545956"/>
              <a:ext cx="3881543" cy="1524406"/>
            </a:xfrm>
            <a:prstGeom prst="rect">
              <a:avLst/>
            </a:prstGeom>
            <a:ln w="15875">
              <a:noFill/>
            </a:ln>
          </p:spPr>
          <p:txBody>
            <a:bodyPr wrap="square" lIns="68580" tIns="34290" rIns="68580" bIns="34290">
              <a:spAutoFit/>
            </a:bodyPr>
            <a:lstStyle/>
            <a:p>
              <a:r>
                <a:rPr lang="en-US" altLang="zh-CN" sz="2400" b="1" dirty="0">
                  <a:latin typeface="微软雅黑" panose="020B0503020204020204" pitchFamily="34" charset="-122"/>
                  <a:ea typeface="微软雅黑" panose="020B0503020204020204" pitchFamily="34" charset="-122"/>
                </a:rPr>
                <a:t> I'm writing to </a:t>
              </a:r>
              <a:r>
                <a:rPr lang="en-US" altLang="zh-CN" sz="2400" b="1" u="sng" dirty="0">
                  <a:latin typeface="微软雅黑" panose="020B0503020204020204" pitchFamily="34" charset="-122"/>
                  <a:ea typeface="微软雅黑" panose="020B0503020204020204" pitchFamily="34" charset="-122"/>
                </a:rPr>
                <a:t>issue a genuine/cordial invitation </a:t>
              </a:r>
              <a:r>
                <a:rPr lang="en-US" altLang="zh-CN" sz="2400" b="1" dirty="0">
                  <a:latin typeface="微软雅黑" panose="020B0503020204020204" pitchFamily="34" charset="-122"/>
                  <a:ea typeface="微软雅黑" panose="020B0503020204020204" pitchFamily="34" charset="-122"/>
                </a:rPr>
                <a:t>for your participation,</a:t>
              </a:r>
              <a:endParaRPr lang="en-US" altLang="zh-CN" sz="2400" b="1" u="sng" dirty="0">
                <a:latin typeface="微软雅黑" panose="020B0503020204020204" pitchFamily="34" charset="-122"/>
                <a:ea typeface="微软雅黑" panose="020B0503020204020204" pitchFamily="34" charset="-122"/>
              </a:endParaRPr>
            </a:p>
          </p:txBody>
        </p:sp>
        <p:sp>
          <p:nvSpPr>
            <p:cNvPr id="65" name="平行四边形 64"/>
            <p:cNvSpPr/>
            <p:nvPr/>
          </p:nvSpPr>
          <p:spPr>
            <a:xfrm>
              <a:off x="4226697" y="1300878"/>
              <a:ext cx="4065813" cy="1918958"/>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grpSp>
        <p:nvGrpSpPr>
          <p:cNvPr id="66" name="组合 65"/>
          <p:cNvGrpSpPr/>
          <p:nvPr/>
        </p:nvGrpSpPr>
        <p:grpSpPr>
          <a:xfrm>
            <a:off x="624347" y="4410366"/>
            <a:ext cx="11122992" cy="715441"/>
            <a:chOff x="4254577" y="2486890"/>
            <a:chExt cx="3907459" cy="540045"/>
          </a:xfrm>
        </p:grpSpPr>
        <p:sp>
          <p:nvSpPr>
            <p:cNvPr id="67" name="矩形 66"/>
            <p:cNvSpPr/>
            <p:nvPr/>
          </p:nvSpPr>
          <p:spPr>
            <a:xfrm>
              <a:off x="4386928" y="2510017"/>
              <a:ext cx="3709564" cy="516918"/>
            </a:xfrm>
            <a:prstGeom prst="rect">
              <a:avLst/>
            </a:prstGeom>
            <a:ln w="15875">
              <a:noFill/>
            </a:ln>
          </p:spPr>
          <p:txBody>
            <a:bodyPr wrap="square" lIns="68580" tIns="34290" rIns="68580" bIns="34290">
              <a:spAutoFit/>
            </a:bodyPr>
            <a:lstStyle/>
            <a:p>
              <a:r>
                <a:rPr lang="en-US" sz="2400" b="1" dirty="0">
                  <a:solidFill>
                    <a:schemeClr val="accent4">
                      <a:lumMod val="50000"/>
                    </a:schemeClr>
                  </a:solidFill>
                  <a:latin typeface="微软雅黑" panose="020B0503020204020204" pitchFamily="34" charset="-122"/>
                  <a:ea typeface="微软雅黑" panose="020B0503020204020204" pitchFamily="34" charset="-122"/>
                </a:rPr>
                <a:t>which is tailored annually for foreign students. </a:t>
              </a:r>
            </a:p>
            <a:p>
              <a:r>
                <a:rPr lang="en-US" sz="1600" i="1" dirty="0">
                  <a:solidFill>
                    <a:schemeClr val="accent4">
                      <a:lumMod val="50000"/>
                    </a:schemeClr>
                  </a:solidFill>
                  <a:latin typeface="微软雅黑" panose="020B0503020204020204" pitchFamily="34" charset="-122"/>
                  <a:ea typeface="微软雅黑" panose="020B0503020204020204" pitchFamily="34" charset="-122"/>
                </a:rPr>
                <a:t>tailor /ˈ</a:t>
              </a:r>
              <a:r>
                <a:rPr lang="en-US" sz="1600" i="1" dirty="0" err="1">
                  <a:solidFill>
                    <a:schemeClr val="accent4">
                      <a:lumMod val="50000"/>
                    </a:schemeClr>
                  </a:solidFill>
                  <a:latin typeface="微软雅黑" panose="020B0503020204020204" pitchFamily="34" charset="-122"/>
                  <a:ea typeface="微软雅黑" panose="020B0503020204020204" pitchFamily="34" charset="-122"/>
                </a:rPr>
                <a:t>teɪlə</a:t>
              </a:r>
              <a:r>
                <a:rPr lang="en-US" sz="1600" i="1" dirty="0">
                  <a:solidFill>
                    <a:schemeClr val="accent4">
                      <a:lumMod val="50000"/>
                    </a:schemeClr>
                  </a:solidFill>
                  <a:latin typeface="微软雅黑" panose="020B0503020204020204" pitchFamily="34" charset="-122"/>
                  <a:ea typeface="微软雅黑" panose="020B0503020204020204" pitchFamily="34" charset="-122"/>
                </a:rPr>
                <a:t>(r)/ </a:t>
              </a:r>
              <a:r>
                <a:rPr lang="en-US" altLang="zh-CN" sz="1600" i="1" dirty="0">
                  <a:solidFill>
                    <a:schemeClr val="accent4">
                      <a:lumMod val="50000"/>
                    </a:schemeClr>
                  </a:solidFill>
                  <a:latin typeface="微软雅黑" panose="020B0503020204020204" pitchFamily="34" charset="-122"/>
                  <a:ea typeface="微软雅黑" panose="020B0503020204020204" pitchFamily="34" charset="-122"/>
                </a:rPr>
                <a:t>n. </a:t>
              </a:r>
              <a:r>
                <a:rPr lang="zh-CN" altLang="en-US" sz="1600" i="1" dirty="0">
                  <a:solidFill>
                    <a:schemeClr val="accent4">
                      <a:lumMod val="50000"/>
                    </a:schemeClr>
                  </a:solidFill>
                  <a:latin typeface="微软雅黑" panose="020B0503020204020204" pitchFamily="34" charset="-122"/>
                  <a:ea typeface="微软雅黑" panose="020B0503020204020204" pitchFamily="34" charset="-122"/>
                </a:rPr>
                <a:t>裁缝 </a:t>
              </a:r>
              <a:r>
                <a:rPr lang="en-US" altLang="zh-CN" sz="1600" i="1" dirty="0">
                  <a:solidFill>
                    <a:schemeClr val="accent4">
                      <a:lumMod val="50000"/>
                    </a:schemeClr>
                  </a:solidFill>
                  <a:latin typeface="微软雅黑" panose="020B0503020204020204" pitchFamily="34" charset="-122"/>
                  <a:ea typeface="微软雅黑" panose="020B0503020204020204" pitchFamily="34" charset="-122"/>
                </a:rPr>
                <a:t>v. </a:t>
              </a:r>
              <a:r>
                <a:rPr lang="zh-CN" altLang="en-US" sz="1600" i="1" dirty="0">
                  <a:solidFill>
                    <a:schemeClr val="accent4">
                      <a:lumMod val="50000"/>
                    </a:schemeClr>
                  </a:solidFill>
                  <a:latin typeface="微软雅黑" panose="020B0503020204020204" pitchFamily="34" charset="-122"/>
                  <a:ea typeface="微软雅黑" panose="020B0503020204020204" pitchFamily="34" charset="-122"/>
                </a:rPr>
                <a:t>专门订做</a:t>
              </a:r>
            </a:p>
          </p:txBody>
        </p:sp>
        <p:sp>
          <p:nvSpPr>
            <p:cNvPr id="68" name="平行四边形 67"/>
            <p:cNvSpPr/>
            <p:nvPr/>
          </p:nvSpPr>
          <p:spPr>
            <a:xfrm>
              <a:off x="4254577" y="2486890"/>
              <a:ext cx="3907459" cy="540045"/>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pic>
        <p:nvPicPr>
          <p:cNvPr id="22"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接连接符 22"/>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60490" y="5388444"/>
            <a:ext cx="11533319" cy="1131079"/>
          </a:xfrm>
          <a:prstGeom prst="rect">
            <a:avLst/>
          </a:prstGeom>
        </p:spPr>
        <p:txBody>
          <a:bodyPr wrap="square">
            <a:spAutoFit/>
          </a:bodyPr>
          <a:lstStyle/>
          <a:p>
            <a:pPr>
              <a:lnSpc>
                <a:spcPts val="2700"/>
              </a:lnSpc>
            </a:pPr>
            <a:r>
              <a:rPr lang="zh-CN" altLang="en-US" b="1" dirty="0">
                <a:solidFill>
                  <a:srgbClr val="C00000"/>
                </a:solidFill>
              </a:rPr>
              <a:t>状语</a:t>
            </a:r>
            <a:r>
              <a:rPr lang="en-US" altLang="zh-CN" b="1" dirty="0">
                <a:solidFill>
                  <a:srgbClr val="C00000"/>
                </a:solidFill>
              </a:rPr>
              <a:t>(</a:t>
            </a:r>
            <a:r>
              <a:rPr lang="zh-CN" altLang="en-US" b="1" dirty="0">
                <a:solidFill>
                  <a:srgbClr val="C00000"/>
                </a:solidFill>
              </a:rPr>
              <a:t>写作背景</a:t>
            </a:r>
            <a:r>
              <a:rPr lang="en-US" altLang="zh-CN" b="1" dirty="0">
                <a:solidFill>
                  <a:srgbClr val="C00000"/>
                </a:solidFill>
              </a:rPr>
              <a:t>)+ I'm writing for / to... (</a:t>
            </a:r>
            <a:r>
              <a:rPr lang="zh-CN" altLang="en-US" b="1" dirty="0">
                <a:solidFill>
                  <a:srgbClr val="C00000"/>
                </a:solidFill>
              </a:rPr>
              <a:t>写作体裁</a:t>
            </a:r>
            <a:r>
              <a:rPr lang="en-US" altLang="zh-CN" b="1" dirty="0">
                <a:solidFill>
                  <a:srgbClr val="C00000"/>
                </a:solidFill>
              </a:rPr>
              <a:t>) + with the purpose of .../for .../to ...   (</a:t>
            </a:r>
            <a:r>
              <a:rPr lang="zh-CN" altLang="en-US" b="1" dirty="0">
                <a:solidFill>
                  <a:srgbClr val="C00000"/>
                </a:solidFill>
              </a:rPr>
              <a:t>原因、目的、补充信息</a:t>
            </a:r>
            <a:r>
              <a:rPr lang="en-US" altLang="zh-CN" b="1" dirty="0">
                <a:solidFill>
                  <a:srgbClr val="C00000"/>
                </a:solidFill>
              </a:rPr>
              <a:t>)</a:t>
            </a:r>
            <a:endParaRPr lang="zh-CN" altLang="en-US" b="1" dirty="0">
              <a:solidFill>
                <a:srgbClr val="C00000"/>
              </a:solidFill>
            </a:endParaRPr>
          </a:p>
          <a:p>
            <a:pPr>
              <a:lnSpc>
                <a:spcPts val="2700"/>
              </a:lnSpc>
            </a:pPr>
            <a:r>
              <a:rPr lang="zh-CN" altLang="en-US" sz="2400" dirty="0"/>
              <a:t>☞随着期待已久的汉语演讲比赛的临近，我写信向您发出一份真诚的邀请，请您参加每年为外国学生举办的汉语演讲比赛。</a:t>
            </a:r>
          </a:p>
        </p:txBody>
      </p:sp>
      <p:sp>
        <p:nvSpPr>
          <p:cNvPr id="5" name="文本框 4"/>
          <p:cNvSpPr txBox="1"/>
          <p:nvPr/>
        </p:nvSpPr>
        <p:spPr>
          <a:xfrm>
            <a:off x="450215" y="294005"/>
            <a:ext cx="11680825" cy="583565"/>
          </a:xfrm>
          <a:prstGeom prst="rect">
            <a:avLst/>
          </a:prstGeom>
          <a:noFill/>
        </p:spPr>
        <p:txBody>
          <a:bodyPr wrap="square" rtlCol="0">
            <a:spAutoFit/>
          </a:bodyPr>
          <a:lstStyle/>
          <a:p>
            <a:r>
              <a:rPr lang="en-US" altLang="zh-CN" sz="3200" dirty="0"/>
              <a:t>2. </a:t>
            </a:r>
            <a:r>
              <a:rPr lang="zh-CN" altLang="en-US" sz="3200">
                <a:solidFill>
                  <a:srgbClr val="C00000"/>
                </a:solidFill>
                <a:sym typeface="+mn-ea"/>
              </a:rPr>
              <a:t>合理拓展</a:t>
            </a:r>
            <a:r>
              <a:rPr lang="zh-CN" altLang="en-US" sz="3200">
                <a:sym typeface="+mn-ea"/>
              </a:rPr>
              <a:t>，</a:t>
            </a:r>
            <a:r>
              <a:rPr lang="zh-CN" altLang="en-US" sz="3200">
                <a:solidFill>
                  <a:schemeClr val="tx1"/>
                </a:solidFill>
                <a:sym typeface="+mn-ea"/>
              </a:rPr>
              <a:t>语义连贯，彰显</a:t>
            </a:r>
            <a:r>
              <a:rPr lang="zh-CN" altLang="en-US" sz="3200">
                <a:sym typeface="+mn-ea"/>
              </a:rPr>
              <a:t>思维品质</a:t>
            </a:r>
            <a:endParaRPr lang="zh-CN" altLang="en-US" sz="2800" dirty="0"/>
          </a:p>
        </p:txBody>
      </p:sp>
      <p:sp>
        <p:nvSpPr>
          <p:cNvPr id="6" name="平行四边形 5"/>
          <p:cNvSpPr/>
          <p:nvPr/>
        </p:nvSpPr>
        <p:spPr>
          <a:xfrm>
            <a:off x="473075" y="1506855"/>
            <a:ext cx="11414760" cy="645160"/>
          </a:xfrm>
          <a:prstGeom prst="parallelogram">
            <a:avLst>
              <a:gd name="adj" fmla="val 48207"/>
            </a:avLst>
          </a:prstGeom>
          <a:solidFill>
            <a:schemeClr val="bg2">
              <a:lumMod val="50000"/>
            </a:schemeClr>
          </a:solidFill>
          <a:ln w="15875" cap="flat" cmpd="sng" algn="ctr">
            <a:solidFill>
              <a:srgbClr val="944E1D"/>
            </a:solidFill>
            <a:prstDash val="solid"/>
          </a:ln>
          <a:effectLst/>
        </p:spPr>
        <p:txBody>
          <a:bodyPr lIns="68580" tIns="34290" rIns="68580" bIns="34290" rtlCol="0" anchor="ctr"/>
          <a:lstStyle/>
          <a:p>
            <a:endParaRPr lang="zh-CN" altLang="en-US" sz="1600" b="1">
              <a:solidFill>
                <a:schemeClr val="bg1"/>
              </a:solidFill>
            </a:endParaRPr>
          </a:p>
        </p:txBody>
      </p:sp>
      <p:sp>
        <p:nvSpPr>
          <p:cNvPr id="7" name="矩形 6"/>
          <p:cNvSpPr/>
          <p:nvPr/>
        </p:nvSpPr>
        <p:spPr>
          <a:xfrm>
            <a:off x="613564" y="1507092"/>
            <a:ext cx="10615590" cy="645160"/>
          </a:xfrm>
          <a:prstGeom prst="rect">
            <a:avLst/>
          </a:prstGeom>
        </p:spPr>
        <p:txBody>
          <a:bodyPr wrap="square">
            <a:spAutoFit/>
          </a:bodyPr>
          <a:lstStyle/>
          <a:p>
            <a:r>
              <a:rPr lang="zh-CN" altLang="en-US" b="1" dirty="0">
                <a:solidFill>
                  <a:schemeClr val="bg1"/>
                </a:solidFill>
              </a:rPr>
              <a:t>（</a:t>
            </a:r>
            <a:r>
              <a:rPr lang="en-US" altLang="zh-CN" b="1" dirty="0">
                <a:solidFill>
                  <a:schemeClr val="bg1"/>
                </a:solidFill>
              </a:rPr>
              <a:t>2020</a:t>
            </a:r>
            <a:r>
              <a:rPr lang="zh-CN" altLang="en-US" b="1" dirty="0">
                <a:solidFill>
                  <a:schemeClr val="bg1"/>
                </a:solidFill>
              </a:rPr>
              <a:t>年</a:t>
            </a:r>
            <a:r>
              <a:rPr lang="en-US" altLang="zh-CN" b="1" dirty="0">
                <a:solidFill>
                  <a:schemeClr val="bg1"/>
                </a:solidFill>
              </a:rPr>
              <a:t>1</a:t>
            </a:r>
            <a:r>
              <a:rPr lang="zh-CN" altLang="en-US" b="1" dirty="0">
                <a:solidFill>
                  <a:schemeClr val="bg1"/>
                </a:solidFill>
              </a:rPr>
              <a:t>月浙江高考试题应用文</a:t>
            </a:r>
            <a:r>
              <a:rPr lang="en-US" altLang="zh-CN" b="1" dirty="0">
                <a:solidFill>
                  <a:schemeClr val="bg1"/>
                </a:solidFill>
              </a:rPr>
              <a:t>——</a:t>
            </a:r>
            <a:r>
              <a:rPr lang="zh-CN" altLang="en-US" b="1" dirty="0">
                <a:solidFill>
                  <a:schemeClr val="bg1"/>
                </a:solidFill>
              </a:rPr>
              <a:t>邀请告知信）假定你是李华，你校将举办外国学生中文演讲比赛，请给你的英国朋友</a:t>
            </a:r>
            <a:r>
              <a:rPr lang="en-US" altLang="zh-CN" b="1" dirty="0">
                <a:solidFill>
                  <a:schemeClr val="bg1"/>
                </a:solidFill>
              </a:rPr>
              <a:t>George </a:t>
            </a:r>
            <a:r>
              <a:rPr lang="zh-CN" altLang="en-US" b="1" dirty="0">
                <a:solidFill>
                  <a:schemeClr val="bg1"/>
                </a:solidFill>
              </a:rPr>
              <a:t>写封邮件邀请他参加。</a:t>
            </a:r>
          </a:p>
        </p:txBody>
      </p:sp>
      <p:sp>
        <p:nvSpPr>
          <p:cNvPr id="8" name="文本框 7"/>
          <p:cNvSpPr txBox="1"/>
          <p:nvPr/>
        </p:nvSpPr>
        <p:spPr>
          <a:xfrm>
            <a:off x="191135" y="1036955"/>
            <a:ext cx="11584940" cy="398780"/>
          </a:xfrm>
          <a:prstGeom prst="rect">
            <a:avLst/>
          </a:prstGeom>
          <a:noFill/>
        </p:spPr>
        <p:txBody>
          <a:bodyPr wrap="square" rtlCol="0">
            <a:spAutoFit/>
          </a:bodyPr>
          <a:lstStyle/>
          <a:p>
            <a:pPr marL="342900" indent="-342900">
              <a:buFont typeface="Wingdings" panose="05000000000000000000" charset="0"/>
              <a:buChar char="Ø"/>
            </a:pPr>
            <a:r>
              <a:rPr lang="en-US" altLang="zh-CN" sz="2000">
                <a:solidFill>
                  <a:srgbClr val="C00000"/>
                </a:solidFill>
              </a:rPr>
              <a:t> </a:t>
            </a:r>
            <a:r>
              <a:rPr lang="en-US" altLang="zh-CN" sz="2000" b="1">
                <a:solidFill>
                  <a:srgbClr val="C00000"/>
                </a:solidFill>
              </a:rPr>
              <a:t>交际性拓展</a:t>
            </a:r>
            <a:r>
              <a:rPr lang="zh-CN" altLang="en-US" sz="2000" b="1">
                <a:solidFill>
                  <a:srgbClr val="C00000"/>
                </a:solidFill>
              </a:rPr>
              <a:t>：借助语言支架，进行产出性思维表达</a:t>
            </a:r>
            <a:r>
              <a:rPr lang="en-US" altLang="zh-CN" sz="2000" b="1">
                <a:solidFill>
                  <a:srgbClr val="C00000"/>
                </a:solidFill>
              </a:rPr>
              <a:t>, </a:t>
            </a:r>
            <a:r>
              <a:rPr lang="zh-CN" altLang="en-US" sz="2000" b="1">
                <a:solidFill>
                  <a:srgbClr val="002060"/>
                </a:solidFill>
              </a:rPr>
              <a:t>写信目的</a:t>
            </a:r>
            <a:r>
              <a:rPr lang="en-US" altLang="zh-CN" sz="2000" b="1">
                <a:solidFill>
                  <a:srgbClr val="002060"/>
                </a:solidFill>
              </a:rPr>
              <a:t>/</a:t>
            </a:r>
            <a:r>
              <a:rPr lang="zh-CN" altLang="en-US" sz="2000" b="1">
                <a:solidFill>
                  <a:srgbClr val="002060"/>
                </a:solidFill>
              </a:rPr>
              <a:t>背景信息</a:t>
            </a:r>
            <a:r>
              <a:rPr lang="zh-CN" altLang="en-US" sz="2000">
                <a:solidFill>
                  <a:srgbClr val="002060"/>
                </a:solidFill>
              </a:rPr>
              <a:t>（角色代入，第一层级信息</a:t>
            </a:r>
            <a:r>
              <a:rPr lang="en-US" altLang="zh-CN" sz="2000">
                <a:solidFill>
                  <a:srgbClr val="00206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0-#ppt_w/2"/>
                                          </p:val>
                                        </p:tav>
                                        <p:tav tm="100000">
                                          <p:val>
                                            <p:strVal val="#ppt_x"/>
                                          </p:val>
                                        </p:tav>
                                      </p:tavLst>
                                    </p:anim>
                                    <p:anim calcmode="lin" valueType="num">
                                      <p:cBhvr additive="base">
                                        <p:cTn id="13" dur="500" fill="hold"/>
                                        <p:tgtEl>
                                          <p:spTgt spid="4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fill="hold"/>
                                        <p:tgtEl>
                                          <p:spTgt spid="60"/>
                                        </p:tgtEl>
                                        <p:attrNameLst>
                                          <p:attrName>ppt_x</p:attrName>
                                        </p:attrNameLst>
                                      </p:cBhvr>
                                      <p:tavLst>
                                        <p:tav tm="0">
                                          <p:val>
                                            <p:strVal val="1+#ppt_w/2"/>
                                          </p:val>
                                        </p:tav>
                                        <p:tav tm="100000">
                                          <p:val>
                                            <p:strVal val="#ppt_x"/>
                                          </p:val>
                                        </p:tav>
                                      </p:tavLst>
                                    </p:anim>
                                    <p:anim calcmode="lin" valueType="num">
                                      <p:cBhvr additive="base">
                                        <p:cTn id="17" dur="500" fill="hold"/>
                                        <p:tgtEl>
                                          <p:spTgt spid="60"/>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additive="base">
                                        <p:cTn id="21" dur="500" fill="hold"/>
                                        <p:tgtEl>
                                          <p:spTgt spid="48"/>
                                        </p:tgtEl>
                                        <p:attrNameLst>
                                          <p:attrName>ppt_x</p:attrName>
                                        </p:attrNameLst>
                                      </p:cBhvr>
                                      <p:tavLst>
                                        <p:tav tm="0">
                                          <p:val>
                                            <p:strVal val="0-#ppt_w/2"/>
                                          </p:val>
                                        </p:tav>
                                        <p:tav tm="100000">
                                          <p:val>
                                            <p:strVal val="#ppt_x"/>
                                          </p:val>
                                        </p:tav>
                                      </p:tavLst>
                                    </p:anim>
                                    <p:anim calcmode="lin" valueType="num">
                                      <p:cBhvr additive="base">
                                        <p:cTn id="22" dur="500" fill="hold"/>
                                        <p:tgtEl>
                                          <p:spTgt spid="48"/>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1+#ppt_w/2"/>
                                          </p:val>
                                        </p:tav>
                                        <p:tav tm="100000">
                                          <p:val>
                                            <p:strVal val="#ppt_x"/>
                                          </p:val>
                                        </p:tav>
                                      </p:tavLst>
                                    </p:anim>
                                    <p:anim calcmode="lin" valueType="num">
                                      <p:cBhvr additive="base">
                                        <p:cTn id="26" dur="500" fill="hold"/>
                                        <p:tgtEl>
                                          <p:spTgt spid="6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51"/>
                                        </p:tgtEl>
                                        <p:attrNameLst>
                                          <p:attrName>style.visibility</p:attrName>
                                        </p:attrNameLst>
                                      </p:cBhvr>
                                      <p:to>
                                        <p:strVal val="visible"/>
                                      </p:to>
                                    </p:set>
                                    <p:anim calcmode="lin" valueType="num">
                                      <p:cBhvr additive="base">
                                        <p:cTn id="30" dur="500" fill="hold"/>
                                        <p:tgtEl>
                                          <p:spTgt spid="51"/>
                                        </p:tgtEl>
                                        <p:attrNameLst>
                                          <p:attrName>ppt_x</p:attrName>
                                        </p:attrNameLst>
                                      </p:cBhvr>
                                      <p:tavLst>
                                        <p:tav tm="0">
                                          <p:val>
                                            <p:strVal val="0-#ppt_w/2"/>
                                          </p:val>
                                        </p:tav>
                                        <p:tav tm="100000">
                                          <p:val>
                                            <p:strVal val="#ppt_x"/>
                                          </p:val>
                                        </p:tav>
                                      </p:tavLst>
                                    </p:anim>
                                    <p:anim calcmode="lin" valueType="num">
                                      <p:cBhvr additive="base">
                                        <p:cTn id="31" dur="500" fill="hold"/>
                                        <p:tgtEl>
                                          <p:spTgt spid="51"/>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 calcmode="lin" valueType="num">
                                      <p:cBhvr additive="base">
                                        <p:cTn id="34" dur="500" fill="hold"/>
                                        <p:tgtEl>
                                          <p:spTgt spid="66"/>
                                        </p:tgtEl>
                                        <p:attrNameLst>
                                          <p:attrName>ppt_x</p:attrName>
                                        </p:attrNameLst>
                                      </p:cBhvr>
                                      <p:tavLst>
                                        <p:tav tm="0">
                                          <p:val>
                                            <p:strVal val="1+#ppt_w/2"/>
                                          </p:val>
                                        </p:tav>
                                        <p:tav tm="100000">
                                          <p:val>
                                            <p:strVal val="#ppt_x"/>
                                          </p:val>
                                        </p:tav>
                                      </p:tavLst>
                                    </p:anim>
                                    <p:anim calcmode="lin" valueType="num">
                                      <p:cBhvr additive="base">
                                        <p:cTn id="35"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152178" y="147931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01</a:t>
              </a:r>
              <a:endParaRPr lang="zh-CN" altLang="en-US" sz="2800" dirty="0">
                <a:solidFill>
                  <a:sysClr val="window" lastClr="FFFFFF"/>
                </a:solidFill>
                <a:latin typeface="Impact" panose="020B0806030902050204" pitchFamily="34" charset="0"/>
              </a:endParaRPr>
            </a:p>
          </p:txBody>
        </p:sp>
      </p:grpSp>
      <p:grpSp>
        <p:nvGrpSpPr>
          <p:cNvPr id="48" name="组合 47"/>
          <p:cNvGrpSpPr/>
          <p:nvPr/>
        </p:nvGrpSpPr>
        <p:grpSpPr>
          <a:xfrm>
            <a:off x="211868" y="315460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02</a:t>
              </a:r>
              <a:endParaRPr lang="zh-CN" altLang="en-US" sz="2800" dirty="0">
                <a:solidFill>
                  <a:sysClr val="window" lastClr="FFFFFF"/>
                </a:solidFill>
                <a:latin typeface="Impact" panose="020B0806030902050204" pitchFamily="34" charset="0"/>
              </a:endParaRPr>
            </a:p>
          </p:txBody>
        </p:sp>
      </p:grpSp>
      <p:grpSp>
        <p:nvGrpSpPr>
          <p:cNvPr id="51" name="组合 50"/>
          <p:cNvGrpSpPr/>
          <p:nvPr/>
        </p:nvGrpSpPr>
        <p:grpSpPr>
          <a:xfrm>
            <a:off x="192183" y="5003899"/>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rgbClr val="000000">
                <a:lumMod val="75000"/>
                <a:lumOff val="25000"/>
              </a:srgbClr>
            </a:solidFill>
            <a:ln w="25400" cap="flat" cmpd="sng" algn="ctr">
              <a:noFill/>
              <a:prstDash val="solid"/>
            </a:ln>
            <a:effectLst/>
          </p:spPr>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ysClr val="window" lastClr="FFFFFF"/>
                  </a:solidFill>
                  <a:latin typeface="Impact" panose="020B0806030902050204" pitchFamily="34" charset="0"/>
                </a:rPr>
                <a:t>03</a:t>
              </a:r>
              <a:endParaRPr lang="zh-CN" altLang="en-US" sz="2800" dirty="0">
                <a:solidFill>
                  <a:sysClr val="window" lastClr="FFFFFF"/>
                </a:solidFill>
                <a:latin typeface="Impact" panose="020B0806030902050204" pitchFamily="34" charset="0"/>
              </a:endParaRPr>
            </a:p>
          </p:txBody>
        </p:sp>
      </p:grpSp>
      <p:grpSp>
        <p:nvGrpSpPr>
          <p:cNvPr id="60" name="组合 59"/>
          <p:cNvGrpSpPr/>
          <p:nvPr/>
        </p:nvGrpSpPr>
        <p:grpSpPr>
          <a:xfrm>
            <a:off x="503555" y="1954530"/>
            <a:ext cx="11184255" cy="1006475"/>
            <a:chOff x="4200115" y="884281"/>
            <a:chExt cx="4076672" cy="692009"/>
          </a:xfrm>
        </p:grpSpPr>
        <p:sp>
          <p:nvSpPr>
            <p:cNvPr id="61" name="矩形 60"/>
            <p:cNvSpPr/>
            <p:nvPr/>
          </p:nvSpPr>
          <p:spPr>
            <a:xfrm>
              <a:off x="4475782" y="1060404"/>
              <a:ext cx="3768139" cy="385517"/>
            </a:xfrm>
            <a:prstGeom prst="rect">
              <a:avLst/>
            </a:prstGeom>
            <a:ln w="15875">
              <a:noFill/>
            </a:ln>
          </p:spPr>
          <p:txBody>
            <a:bodyPr wrap="square" lIns="68580" tIns="34290" rIns="68580" bIns="34290">
              <a:spAutoFit/>
            </a:bodyPr>
            <a:lstStyle/>
            <a:p>
              <a:r>
                <a:rPr lang="zh-CN" altLang="en-US" sz="3200" b="1" dirty="0">
                  <a:solidFill>
                    <a:srgbClr val="7030A0"/>
                  </a:solidFill>
                  <a:latin typeface="微软雅黑" panose="020B0503020204020204" pitchFamily="34" charset="-122"/>
                  <a:ea typeface="微软雅黑" panose="020B0503020204020204" pitchFamily="34" charset="-122"/>
                </a:rPr>
                <a:t>写作者 </a:t>
              </a:r>
            </a:p>
          </p:txBody>
        </p:sp>
        <p:sp>
          <p:nvSpPr>
            <p:cNvPr id="62" name="平行四边形 61"/>
            <p:cNvSpPr/>
            <p:nvPr/>
          </p:nvSpPr>
          <p:spPr>
            <a:xfrm>
              <a:off x="4200115" y="884281"/>
              <a:ext cx="4076672" cy="692009"/>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grpSp>
        <p:nvGrpSpPr>
          <p:cNvPr id="63" name="组合 62"/>
          <p:cNvGrpSpPr/>
          <p:nvPr/>
        </p:nvGrpSpPr>
        <p:grpSpPr>
          <a:xfrm>
            <a:off x="619760" y="3705225"/>
            <a:ext cx="11091545" cy="899160"/>
            <a:chOff x="4226697" y="1647579"/>
            <a:chExt cx="4065813" cy="1572253"/>
          </a:xfrm>
        </p:grpSpPr>
        <p:sp>
          <p:nvSpPr>
            <p:cNvPr id="64" name="矩形 63"/>
            <p:cNvSpPr/>
            <p:nvPr/>
          </p:nvSpPr>
          <p:spPr>
            <a:xfrm>
              <a:off x="4495316" y="2136066"/>
              <a:ext cx="3620289" cy="980437"/>
            </a:xfrm>
            <a:prstGeom prst="rect">
              <a:avLst/>
            </a:prstGeom>
            <a:ln w="15875">
              <a:noFill/>
            </a:ln>
          </p:spPr>
          <p:txBody>
            <a:bodyPr wrap="square" lIns="68580" tIns="34290" rIns="68580" bIns="34290">
              <a:spAutoFit/>
            </a:bodyPr>
            <a:lstStyle/>
            <a:p>
              <a:r>
                <a:rPr lang="zh-CN" altLang="en-US" sz="3200" b="1" u="sng" dirty="0">
                  <a:solidFill>
                    <a:sysClr val="windowText" lastClr="000000">
                      <a:lumMod val="75000"/>
                      <a:lumOff val="25000"/>
                    </a:sysClr>
                  </a:solidFill>
                  <a:latin typeface="微软雅黑" panose="020B0503020204020204" pitchFamily="34" charset="-122"/>
                  <a:ea typeface="微软雅黑" panose="020B0503020204020204" pitchFamily="34" charset="-122"/>
                </a:rPr>
                <a:t>写作</a:t>
              </a:r>
              <a:r>
                <a:rPr lang="zh-CN" altLang="en-US" sz="3200" b="1" u="sng" dirty="0">
                  <a:solidFill>
                    <a:srgbClr val="C00000"/>
                  </a:solidFill>
                  <a:latin typeface="微软雅黑" panose="020B0503020204020204" pitchFamily="34" charset="-122"/>
                  <a:ea typeface="微软雅黑" panose="020B0503020204020204" pitchFamily="34" charset="-122"/>
                </a:rPr>
                <a:t>体裁</a:t>
              </a:r>
              <a:r>
                <a:rPr lang="zh-CN" altLang="en-US" sz="3200" b="1" u="sng" dirty="0">
                  <a:solidFill>
                    <a:sysClr val="windowText" lastClr="000000">
                      <a:lumMod val="75000"/>
                      <a:lumOff val="25000"/>
                    </a:sysClr>
                  </a:solidFill>
                  <a:latin typeface="微软雅黑" panose="020B0503020204020204" pitchFamily="34" charset="-122"/>
                  <a:ea typeface="微软雅黑" panose="020B0503020204020204" pitchFamily="34" charset="-122"/>
                </a:rPr>
                <a:t>框架下的</a:t>
              </a:r>
              <a:r>
                <a:rPr lang="zh-CN" altLang="en-US" sz="3200" b="1" dirty="0">
                  <a:solidFill>
                    <a:srgbClr val="C00000"/>
                  </a:solidFill>
                  <a:latin typeface="微软雅黑" panose="020B0503020204020204" pitchFamily="34" charset="-122"/>
                  <a:ea typeface="微软雅黑" panose="020B0503020204020204" pitchFamily="34" charset="-122"/>
                </a:rPr>
                <a:t>期盼、祝愿、鼓励等情感</a:t>
              </a:r>
              <a:r>
                <a:rPr lang="en-US" altLang="zh-CN" sz="3200" b="1" u="sng" dirty="0">
                  <a:solidFill>
                    <a:sysClr val="windowText" lastClr="000000">
                      <a:lumMod val="75000"/>
                      <a:lumOff val="25000"/>
                    </a:sysClr>
                  </a:solidFill>
                  <a:latin typeface="微软雅黑" panose="020B0503020204020204" pitchFamily="34" charset="-122"/>
                  <a:ea typeface="微软雅黑" panose="020B0503020204020204" pitchFamily="34" charset="-122"/>
                </a:rPr>
                <a:t> </a:t>
              </a:r>
            </a:p>
          </p:txBody>
        </p:sp>
        <p:sp>
          <p:nvSpPr>
            <p:cNvPr id="65" name="平行四边形 64"/>
            <p:cNvSpPr/>
            <p:nvPr/>
          </p:nvSpPr>
          <p:spPr>
            <a:xfrm>
              <a:off x="4226697" y="1647579"/>
              <a:ext cx="4065813" cy="1572253"/>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grpSp>
        <p:nvGrpSpPr>
          <p:cNvPr id="66" name="组合 65"/>
          <p:cNvGrpSpPr/>
          <p:nvPr/>
        </p:nvGrpSpPr>
        <p:grpSpPr>
          <a:xfrm>
            <a:off x="527050" y="5323205"/>
            <a:ext cx="11254105" cy="977265"/>
            <a:chOff x="4254577" y="2486890"/>
            <a:chExt cx="3932690" cy="540045"/>
          </a:xfrm>
        </p:grpSpPr>
        <p:sp>
          <p:nvSpPr>
            <p:cNvPr id="67" name="矩形 66"/>
            <p:cNvSpPr/>
            <p:nvPr/>
          </p:nvSpPr>
          <p:spPr>
            <a:xfrm>
              <a:off x="4477703" y="2640663"/>
              <a:ext cx="3709564" cy="309850"/>
            </a:xfrm>
            <a:prstGeom prst="rect">
              <a:avLst/>
            </a:prstGeom>
            <a:ln w="15875">
              <a:noFill/>
            </a:ln>
          </p:spPr>
          <p:txBody>
            <a:bodyPr wrap="square" lIns="68580" tIns="34290" rIns="68580" bIns="34290">
              <a:spAutoFit/>
            </a:bodyPr>
            <a:lstStyle/>
            <a:p>
              <a:r>
                <a:rPr lang="zh-CN" altLang="en-US" sz="3200" b="1" dirty="0">
                  <a:solidFill>
                    <a:srgbClr val="002060"/>
                  </a:solidFill>
                  <a:latin typeface="微软雅黑" panose="020B0503020204020204" pitchFamily="34" charset="-122"/>
                  <a:ea typeface="微软雅黑" panose="020B0503020204020204" pitchFamily="34" charset="-122"/>
                </a:rPr>
                <a:t>写作对象</a:t>
              </a:r>
              <a:r>
                <a:rPr lang="en-US" sz="3200" b="1" dirty="0">
                  <a:solidFill>
                    <a:srgbClr val="7030A0"/>
                  </a:solidFill>
                  <a:latin typeface="微软雅黑" panose="020B0503020204020204" pitchFamily="34" charset="-122"/>
                  <a:ea typeface="微软雅黑" panose="020B0503020204020204" pitchFamily="34" charset="-122"/>
                </a:rPr>
                <a:t>                        </a:t>
              </a:r>
              <a:endParaRPr lang="zh-CN" altLang="en-US" sz="3200" b="1" dirty="0">
                <a:solidFill>
                  <a:srgbClr val="7030A0"/>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254577" y="2486890"/>
              <a:ext cx="3907459" cy="540045"/>
            </a:xfrm>
            <a:prstGeom prst="parallelogram">
              <a:avLst>
                <a:gd name="adj" fmla="val 48207"/>
              </a:avLst>
            </a:prstGeom>
            <a:noFill/>
            <a:ln w="15875" cap="flat" cmpd="sng" algn="ctr">
              <a:solidFill>
                <a:srgbClr val="944E1D"/>
              </a:solidFill>
              <a:prstDash val="solid"/>
            </a:ln>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pic>
        <p:nvPicPr>
          <p:cNvPr id="22"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50215" y="294005"/>
            <a:ext cx="11680825" cy="583565"/>
          </a:xfrm>
          <a:prstGeom prst="rect">
            <a:avLst/>
          </a:prstGeom>
          <a:noFill/>
        </p:spPr>
        <p:txBody>
          <a:bodyPr wrap="square" rtlCol="0">
            <a:spAutoFit/>
          </a:bodyPr>
          <a:lstStyle/>
          <a:p>
            <a:r>
              <a:rPr lang="en-US" altLang="zh-CN" sz="3200" dirty="0"/>
              <a:t>2. </a:t>
            </a:r>
            <a:r>
              <a:rPr lang="zh-CN" altLang="en-US" sz="3200">
                <a:solidFill>
                  <a:srgbClr val="C00000"/>
                </a:solidFill>
                <a:sym typeface="+mn-ea"/>
              </a:rPr>
              <a:t>合理拓展</a:t>
            </a:r>
            <a:r>
              <a:rPr lang="zh-CN" altLang="en-US" sz="3200">
                <a:sym typeface="+mn-ea"/>
              </a:rPr>
              <a:t>，</a:t>
            </a:r>
            <a:r>
              <a:rPr lang="zh-CN" altLang="en-US" sz="3200">
                <a:solidFill>
                  <a:schemeClr val="tx1"/>
                </a:solidFill>
                <a:sym typeface="+mn-ea"/>
              </a:rPr>
              <a:t>语义连贯，彰显</a:t>
            </a:r>
            <a:r>
              <a:rPr lang="zh-CN" altLang="en-US" sz="3200">
                <a:sym typeface="+mn-ea"/>
              </a:rPr>
              <a:t>思维品质</a:t>
            </a:r>
            <a:endParaRPr lang="zh-CN" altLang="en-US" sz="2800" dirty="0"/>
          </a:p>
        </p:txBody>
      </p:sp>
      <p:cxnSp>
        <p:nvCxnSpPr>
          <p:cNvPr id="23" name="直接连接符 22"/>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679450" y="1136015"/>
            <a:ext cx="10725785" cy="398780"/>
          </a:xfrm>
          <a:prstGeom prst="rect">
            <a:avLst/>
          </a:prstGeom>
          <a:noFill/>
        </p:spPr>
        <p:txBody>
          <a:bodyPr wrap="square" rtlCol="0">
            <a:spAutoFit/>
          </a:bodyPr>
          <a:lstStyle/>
          <a:p>
            <a:pPr marL="342900" indent="-342900">
              <a:buFont typeface="Wingdings" panose="05000000000000000000" charset="0"/>
              <a:buChar char="Ø"/>
            </a:pPr>
            <a:r>
              <a:rPr lang="en-US" altLang="zh-CN" sz="2000">
                <a:solidFill>
                  <a:srgbClr val="C00000"/>
                </a:solidFill>
              </a:rPr>
              <a:t> </a:t>
            </a:r>
            <a:r>
              <a:rPr lang="en-US" altLang="zh-CN" sz="2000" b="1">
                <a:solidFill>
                  <a:srgbClr val="C00000"/>
                </a:solidFill>
              </a:rPr>
              <a:t>交际性拓展</a:t>
            </a:r>
            <a:r>
              <a:rPr lang="zh-CN" altLang="en-US" sz="2000" b="1">
                <a:solidFill>
                  <a:srgbClr val="C00000"/>
                </a:solidFill>
              </a:rPr>
              <a:t>：借助语言支架，进行产出性思维表达，</a:t>
            </a:r>
            <a:r>
              <a:rPr lang="en-US" altLang="zh-CN" sz="2000" b="1">
                <a:solidFill>
                  <a:srgbClr val="FF0000"/>
                </a:solidFill>
              </a:rPr>
              <a:t> </a:t>
            </a:r>
            <a:r>
              <a:rPr lang="zh-CN" altLang="en-US" sz="2000" b="1">
                <a:solidFill>
                  <a:srgbClr val="002060"/>
                </a:solidFill>
              </a:rPr>
              <a:t>写信结束语</a:t>
            </a:r>
            <a:r>
              <a:rPr lang="zh-CN" altLang="en-US" sz="2000">
                <a:solidFill>
                  <a:srgbClr val="002060"/>
                </a:solidFill>
              </a:rPr>
              <a:t>（角色代入，第三段</a:t>
            </a:r>
            <a:r>
              <a:rPr lang="en-US" altLang="zh-CN" sz="2000">
                <a:solidFill>
                  <a:srgbClr val="C00000"/>
                </a:solidFill>
              </a:rPr>
              <a:t>1-2</a:t>
            </a:r>
            <a:r>
              <a:rPr lang="zh-CN" altLang="en-US" sz="2000" b="1">
                <a:solidFill>
                  <a:srgbClr val="C00000"/>
                </a:solidFill>
              </a:rPr>
              <a:t>行</a:t>
            </a:r>
            <a:r>
              <a:rPr lang="zh-CN" altLang="en-US" sz="2000">
                <a:solidFill>
                  <a:srgbClr val="00206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500" fill="hold"/>
                                        <p:tgtEl>
                                          <p:spTgt spid="48"/>
                                        </p:tgtEl>
                                        <p:attrNameLst>
                                          <p:attrName>ppt_x</p:attrName>
                                        </p:attrNameLst>
                                      </p:cBhvr>
                                      <p:tavLst>
                                        <p:tav tm="0">
                                          <p:val>
                                            <p:strVal val="0-#ppt_w/2"/>
                                          </p:val>
                                        </p:tav>
                                        <p:tav tm="100000">
                                          <p:val>
                                            <p:strVal val="#ppt_x"/>
                                          </p:val>
                                        </p:tav>
                                      </p:tavLst>
                                    </p:anim>
                                    <p:anim calcmode="lin" valueType="num">
                                      <p:cBhvr additive="base">
                                        <p:cTn id="17" dur="500" fill="hold"/>
                                        <p:tgtEl>
                                          <p:spTgt spid="4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500" fill="hold"/>
                                        <p:tgtEl>
                                          <p:spTgt spid="63"/>
                                        </p:tgtEl>
                                        <p:attrNameLst>
                                          <p:attrName>ppt_x</p:attrName>
                                        </p:attrNameLst>
                                      </p:cBhvr>
                                      <p:tavLst>
                                        <p:tav tm="0">
                                          <p:val>
                                            <p:strVal val="1+#ppt_w/2"/>
                                          </p:val>
                                        </p:tav>
                                        <p:tav tm="100000">
                                          <p:val>
                                            <p:strVal val="#ppt_x"/>
                                          </p:val>
                                        </p:tav>
                                      </p:tavLst>
                                    </p:anim>
                                    <p:anim calcmode="lin" valueType="num">
                                      <p:cBhvr additive="base">
                                        <p:cTn id="21" dur="500" fill="hold"/>
                                        <p:tgtEl>
                                          <p:spTgt spid="6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500" fill="hold"/>
                                        <p:tgtEl>
                                          <p:spTgt spid="51"/>
                                        </p:tgtEl>
                                        <p:attrNameLst>
                                          <p:attrName>ppt_x</p:attrName>
                                        </p:attrNameLst>
                                      </p:cBhvr>
                                      <p:tavLst>
                                        <p:tav tm="0">
                                          <p:val>
                                            <p:strVal val="0-#ppt_w/2"/>
                                          </p:val>
                                        </p:tav>
                                        <p:tav tm="100000">
                                          <p:val>
                                            <p:strVal val="#ppt_x"/>
                                          </p:val>
                                        </p:tav>
                                      </p:tavLst>
                                    </p:anim>
                                    <p:anim calcmode="lin" valueType="num">
                                      <p:cBhvr additive="base">
                                        <p:cTn id="26" dur="500" fill="hold"/>
                                        <p:tgtEl>
                                          <p:spTgt spid="5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additive="base">
                                        <p:cTn id="29" dur="500" fill="hold"/>
                                        <p:tgtEl>
                                          <p:spTgt spid="66"/>
                                        </p:tgtEl>
                                        <p:attrNameLst>
                                          <p:attrName>ppt_x</p:attrName>
                                        </p:attrNameLst>
                                      </p:cBhvr>
                                      <p:tavLst>
                                        <p:tav tm="0">
                                          <p:val>
                                            <p:strVal val="1+#ppt_w/2"/>
                                          </p:val>
                                        </p:tav>
                                        <p:tav tm="100000">
                                          <p:val>
                                            <p:strVal val="#ppt_x"/>
                                          </p:val>
                                        </p:tav>
                                      </p:tavLst>
                                    </p:anim>
                                    <p:anim calcmode="lin" valueType="num">
                                      <p:cBhvr additive="base">
                                        <p:cTn id="30" dur="500" fill="hold"/>
                                        <p:tgtEl>
                                          <p:spTgt spid="66"/>
                                        </p:tgtEl>
                                        <p:attrNameLst>
                                          <p:attrName>ppt_y</p:attrName>
                                        </p:attrNameLst>
                                      </p:cBhvr>
                                      <p:tavLst>
                                        <p:tav tm="0">
                                          <p:val>
                                            <p:strVal val="#ppt_y"/>
                                          </p:val>
                                        </p:tav>
                                        <p:tav tm="100000">
                                          <p:val>
                                            <p:strVal val="#ppt_y"/>
                                          </p:val>
                                        </p:tav>
                                      </p:tavLst>
                                    </p:anim>
                                  </p:childTnLst>
                                </p:cTn>
                              </p:par>
                              <p:par>
                                <p:cTn id="31" presetID="16" presetClass="entr" presetSubtype="21"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58800" y="1616710"/>
            <a:ext cx="11184255" cy="557530"/>
            <a:chOff x="4200115" y="884281"/>
            <a:chExt cx="4076672" cy="692009"/>
          </a:xfrm>
        </p:grpSpPr>
        <p:sp>
          <p:nvSpPr>
            <p:cNvPr id="61" name="矩形 60"/>
            <p:cNvSpPr/>
            <p:nvPr/>
          </p:nvSpPr>
          <p:spPr>
            <a:xfrm>
              <a:off x="4475782" y="959519"/>
              <a:ext cx="3768139" cy="543046"/>
            </a:xfrm>
            <a:prstGeom prst="rect">
              <a:avLst/>
            </a:prstGeom>
            <a:ln w="15875">
              <a:noFill/>
            </a:ln>
          </p:spPr>
          <p:txBody>
            <a:bodyPr wrap="square" lIns="68580" tIns="34290" rIns="68580" bIns="34290">
              <a:spAutoFit/>
            </a:bodyPr>
            <a:lstStyle/>
            <a:p>
              <a:r>
                <a:rPr lang="zh-CN" altLang="en-US" sz="2400" b="1" dirty="0">
                  <a:solidFill>
                    <a:srgbClr val="7030A0"/>
                  </a:solidFill>
                  <a:latin typeface="微软雅黑" panose="020B0503020204020204" pitchFamily="34" charset="-122"/>
                  <a:ea typeface="微软雅黑" panose="020B0503020204020204" pitchFamily="34" charset="-122"/>
                </a:rPr>
                <a:t>写作者</a:t>
              </a:r>
              <a:r>
                <a:rPr lang="en-US" altLang="zh-CN" sz="2400" b="1" dirty="0">
                  <a:solidFill>
                    <a:srgbClr val="7030A0"/>
                  </a:solidFill>
                  <a:latin typeface="微软雅黑" panose="020B0503020204020204" pitchFamily="34" charset="-122"/>
                  <a:ea typeface="微软雅黑" panose="020B0503020204020204" pitchFamily="34" charset="-122"/>
                </a:rPr>
                <a:t>+</a:t>
              </a:r>
              <a:r>
                <a:rPr lang="zh-CN" altLang="en-US" sz="2400" b="1" u="sng" dirty="0">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写作</a:t>
              </a:r>
              <a:r>
                <a:rPr lang="zh-CN" altLang="en-US" sz="2400" b="1" u="sng" dirty="0">
                  <a:solidFill>
                    <a:srgbClr val="C00000"/>
                  </a:solidFill>
                  <a:latin typeface="微软雅黑" panose="020B0503020204020204" pitchFamily="34" charset="-122"/>
                  <a:ea typeface="微软雅黑" panose="020B0503020204020204" pitchFamily="34" charset="-122"/>
                  <a:sym typeface="+mn-ea"/>
                </a:rPr>
                <a:t>体裁</a:t>
              </a:r>
              <a:r>
                <a:rPr lang="zh-CN" altLang="en-US" sz="2400" b="1" u="sng" dirty="0">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框架下的</a:t>
              </a:r>
              <a:r>
                <a:rPr lang="zh-CN" altLang="en-US" sz="2400" b="1" dirty="0">
                  <a:solidFill>
                    <a:srgbClr val="C00000"/>
                  </a:solidFill>
                  <a:latin typeface="微软雅黑" panose="020B0503020204020204" pitchFamily="34" charset="-122"/>
                  <a:ea typeface="微软雅黑" panose="020B0503020204020204" pitchFamily="34" charset="-122"/>
                  <a:sym typeface="+mn-ea"/>
                </a:rPr>
                <a:t>期盼、祝愿、鼓励等情感</a:t>
              </a:r>
              <a:r>
                <a:rPr lang="en-US" altLang="zh-CN" sz="2400" b="1" dirty="0">
                  <a:solidFill>
                    <a:srgbClr val="C00000"/>
                  </a:solidFill>
                  <a:latin typeface="微软雅黑" panose="020B0503020204020204" pitchFamily="34" charset="-122"/>
                  <a:ea typeface="微软雅黑" panose="020B0503020204020204" pitchFamily="34" charset="-122"/>
                  <a:sym typeface="+mn-ea"/>
                </a:rPr>
                <a:t>+</a:t>
              </a:r>
              <a:r>
                <a:rPr lang="zh-CN" altLang="en-US" sz="2400" b="1" dirty="0">
                  <a:solidFill>
                    <a:srgbClr val="0070C0"/>
                  </a:solidFill>
                  <a:latin typeface="微软雅黑" panose="020B0503020204020204" pitchFamily="34" charset="-122"/>
                  <a:ea typeface="微软雅黑" panose="020B0503020204020204" pitchFamily="34" charset="-122"/>
                  <a:sym typeface="+mn-ea"/>
                </a:rPr>
                <a:t>写作对象</a:t>
              </a:r>
              <a:r>
                <a:rPr lang="zh-CN" altLang="en-US" sz="2400" b="1" dirty="0">
                  <a:solidFill>
                    <a:srgbClr val="7030A0"/>
                  </a:solidFill>
                  <a:latin typeface="微软雅黑" panose="020B0503020204020204" pitchFamily="34" charset="-122"/>
                  <a:ea typeface="微软雅黑" panose="020B0503020204020204" pitchFamily="34" charset="-122"/>
                </a:rPr>
                <a:t> </a:t>
              </a:r>
            </a:p>
          </p:txBody>
        </p:sp>
        <p:sp>
          <p:nvSpPr>
            <p:cNvPr id="62" name="平行四边形 61"/>
            <p:cNvSpPr/>
            <p:nvPr/>
          </p:nvSpPr>
          <p:spPr>
            <a:xfrm>
              <a:off x="4200115" y="884281"/>
              <a:ext cx="4076672" cy="692009"/>
            </a:xfrm>
            <a:prstGeom prst="parallelogram">
              <a:avLst>
                <a:gd name="adj" fmla="val 48207"/>
              </a:avLst>
            </a:prstGeom>
            <a:noFill/>
            <a:ln w="15875" cap="flat" cmpd="sng" algn="ctr">
              <a:solidFill>
                <a:srgbClr val="944E1D"/>
              </a:solidFill>
              <a:prstDash val="solid"/>
            </a:ln>
            <a:effectLst>
              <a:outerShdw blurRad="50800" dist="38100" dir="2700000" algn="tl" rotWithShape="0">
                <a:prstClr val="black">
                  <a:alpha val="40000"/>
                </a:prstClr>
              </a:outerShdw>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pic>
        <p:nvPicPr>
          <p:cNvPr id="22"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50215" y="294005"/>
            <a:ext cx="11680825" cy="583565"/>
          </a:xfrm>
          <a:prstGeom prst="rect">
            <a:avLst/>
          </a:prstGeom>
          <a:noFill/>
        </p:spPr>
        <p:txBody>
          <a:bodyPr wrap="square" rtlCol="0">
            <a:spAutoFit/>
          </a:bodyPr>
          <a:lstStyle/>
          <a:p>
            <a:r>
              <a:rPr lang="en-US" altLang="zh-CN" sz="3200" dirty="0"/>
              <a:t>2. </a:t>
            </a:r>
            <a:r>
              <a:rPr lang="zh-CN" altLang="en-US" sz="3200">
                <a:solidFill>
                  <a:srgbClr val="C00000"/>
                </a:solidFill>
                <a:sym typeface="+mn-ea"/>
              </a:rPr>
              <a:t>合理拓展</a:t>
            </a:r>
            <a:r>
              <a:rPr lang="zh-CN" altLang="en-US" sz="3200">
                <a:sym typeface="+mn-ea"/>
              </a:rPr>
              <a:t>，</a:t>
            </a:r>
            <a:r>
              <a:rPr lang="zh-CN" altLang="en-US" sz="3200">
                <a:solidFill>
                  <a:schemeClr val="tx1"/>
                </a:solidFill>
                <a:sym typeface="+mn-ea"/>
              </a:rPr>
              <a:t>语义连贯，彰显</a:t>
            </a:r>
            <a:r>
              <a:rPr lang="zh-CN" altLang="en-US" sz="3200">
                <a:sym typeface="+mn-ea"/>
              </a:rPr>
              <a:t>思维品质</a:t>
            </a:r>
            <a:endParaRPr lang="zh-CN" altLang="en-US" sz="2800" dirty="0"/>
          </a:p>
        </p:txBody>
      </p:sp>
      <p:cxnSp>
        <p:nvCxnSpPr>
          <p:cNvPr id="23" name="直接连接符 22"/>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91795" y="1136015"/>
            <a:ext cx="11013440" cy="398780"/>
          </a:xfrm>
          <a:prstGeom prst="rect">
            <a:avLst/>
          </a:prstGeom>
          <a:noFill/>
        </p:spPr>
        <p:txBody>
          <a:bodyPr wrap="square" rtlCol="0">
            <a:spAutoFit/>
          </a:bodyPr>
          <a:lstStyle/>
          <a:p>
            <a:pPr marL="342900" indent="-342900">
              <a:buFont typeface="Wingdings" panose="05000000000000000000" charset="0"/>
              <a:buChar char="Ø"/>
            </a:pPr>
            <a:r>
              <a:rPr lang="en-US" altLang="zh-CN" sz="2000">
                <a:solidFill>
                  <a:srgbClr val="C00000"/>
                </a:solidFill>
              </a:rPr>
              <a:t> </a:t>
            </a:r>
            <a:r>
              <a:rPr lang="en-US" altLang="zh-CN" sz="2000" b="1">
                <a:solidFill>
                  <a:srgbClr val="C00000"/>
                </a:solidFill>
              </a:rPr>
              <a:t>交际性拓展</a:t>
            </a:r>
            <a:r>
              <a:rPr lang="zh-CN" altLang="en-US" sz="2000" b="1">
                <a:solidFill>
                  <a:srgbClr val="C00000"/>
                </a:solidFill>
              </a:rPr>
              <a:t>：借助语言支架，进行产出性思维表达，</a:t>
            </a:r>
            <a:r>
              <a:rPr lang="en-US" altLang="zh-CN" sz="2000" b="1">
                <a:solidFill>
                  <a:srgbClr val="FF0000"/>
                </a:solidFill>
              </a:rPr>
              <a:t> </a:t>
            </a:r>
            <a:r>
              <a:rPr lang="zh-CN" altLang="en-US" sz="2000" b="1">
                <a:solidFill>
                  <a:srgbClr val="002060"/>
                </a:solidFill>
              </a:rPr>
              <a:t>写信结束语</a:t>
            </a:r>
            <a:r>
              <a:rPr lang="zh-CN" altLang="en-US" sz="2000">
                <a:solidFill>
                  <a:srgbClr val="002060"/>
                </a:solidFill>
              </a:rPr>
              <a:t>（角色代入，第三段</a:t>
            </a:r>
            <a:r>
              <a:rPr lang="en-US" altLang="zh-CN" sz="2000">
                <a:solidFill>
                  <a:srgbClr val="C00000"/>
                </a:solidFill>
              </a:rPr>
              <a:t>1-2</a:t>
            </a:r>
            <a:r>
              <a:rPr lang="zh-CN" altLang="en-US" sz="2000" b="1">
                <a:solidFill>
                  <a:srgbClr val="C00000"/>
                </a:solidFill>
              </a:rPr>
              <a:t>行</a:t>
            </a:r>
            <a:r>
              <a:rPr lang="zh-CN" altLang="en-US" sz="2000">
                <a:solidFill>
                  <a:srgbClr val="002060"/>
                </a:solidFill>
              </a:rPr>
              <a:t>）</a:t>
            </a:r>
          </a:p>
        </p:txBody>
      </p:sp>
      <p:sp>
        <p:nvSpPr>
          <p:cNvPr id="3" name="文本框 2"/>
          <p:cNvSpPr txBox="1"/>
          <p:nvPr/>
        </p:nvSpPr>
        <p:spPr>
          <a:xfrm>
            <a:off x="558800" y="2329180"/>
            <a:ext cx="10906125" cy="1198880"/>
          </a:xfrm>
          <a:prstGeom prst="rect">
            <a:avLst/>
          </a:prstGeom>
          <a:noFill/>
          <a:ln>
            <a:solidFill>
              <a:schemeClr val="accent1"/>
            </a:solidFill>
          </a:ln>
        </p:spPr>
        <p:txBody>
          <a:bodyPr wrap="square" rtlCol="0" anchor="t">
            <a:spAutoFit/>
          </a:bodyPr>
          <a:lstStyle/>
          <a:p>
            <a:r>
              <a:rPr lang="en-US" altLang="zh-CN" sz="2400"/>
              <a:t>1.</a:t>
            </a:r>
            <a:r>
              <a:rPr lang="zh-CN" altLang="en-US" sz="2400" b="1">
                <a:solidFill>
                  <a:srgbClr val="7030A0"/>
                </a:solidFill>
              </a:rPr>
              <a:t>We</a:t>
            </a:r>
            <a:r>
              <a:rPr lang="zh-CN" altLang="en-US" sz="2400"/>
              <a:t> are looking forward to </a:t>
            </a:r>
            <a:r>
              <a:rPr lang="zh-CN" altLang="en-US" sz="2400">
                <a:solidFill>
                  <a:srgbClr val="0070C0"/>
                </a:solidFill>
              </a:rPr>
              <a:t>your</a:t>
            </a:r>
            <a:r>
              <a:rPr lang="zh-CN" altLang="en-US" sz="2400"/>
              <a:t> </a:t>
            </a:r>
            <a:r>
              <a:rPr lang="zh-CN" altLang="en-US" sz="2400">
                <a:solidFill>
                  <a:srgbClr val="C00000"/>
                </a:solidFill>
              </a:rPr>
              <a:t>coming</a:t>
            </a:r>
            <a:r>
              <a:rPr lang="zh-CN" altLang="en-US" sz="2400"/>
              <a:t> </a:t>
            </a:r>
            <a:r>
              <a:rPr lang="zh-CN" altLang="en-US" sz="2400" u="sng"/>
              <a:t>with great pleasure</a:t>
            </a:r>
            <a:r>
              <a:rPr lang="en-US" altLang="zh-CN" sz="2400" u="sng"/>
              <a:t>.</a:t>
            </a:r>
            <a:r>
              <a:rPr lang="zh-CN" altLang="en-US" sz="2400"/>
              <a:t>（邀请</a:t>
            </a:r>
            <a:r>
              <a:rPr lang="en-US" altLang="zh-CN" sz="2400"/>
              <a:t>+</a:t>
            </a:r>
            <a:r>
              <a:rPr lang="zh-CN" altLang="en-US" sz="2400" u="sng"/>
              <a:t>祝愿</a:t>
            </a:r>
            <a:r>
              <a:rPr lang="zh-CN" altLang="en-US" sz="2400"/>
              <a:t>）</a:t>
            </a:r>
          </a:p>
          <a:p>
            <a:r>
              <a:rPr lang="en-US" altLang="zh-CN" sz="2400"/>
              <a:t>2.</a:t>
            </a:r>
            <a:r>
              <a:rPr lang="zh-CN" altLang="en-US" sz="2400"/>
              <a:t>Anticipate to </a:t>
            </a:r>
            <a:r>
              <a:rPr lang="zh-CN" altLang="en-US" sz="2400">
                <a:solidFill>
                  <a:srgbClr val="0070C0"/>
                </a:solidFill>
              </a:rPr>
              <a:t>your</a:t>
            </a:r>
            <a:r>
              <a:rPr lang="zh-CN" altLang="en-US" sz="2400"/>
              <a:t> </a:t>
            </a:r>
            <a:r>
              <a:rPr lang="zh-CN" altLang="en-US" sz="2400" u="sng"/>
              <a:t>involvement</a:t>
            </a:r>
            <a:r>
              <a:rPr lang="zh-CN" altLang="en-US" sz="2400"/>
              <a:t> and look forward to </a:t>
            </a:r>
            <a:r>
              <a:rPr lang="zh-CN" altLang="en-US" sz="2400" u="sng">
                <a:solidFill>
                  <a:srgbClr val="0070C0"/>
                </a:solidFill>
              </a:rPr>
              <a:t>your</a:t>
            </a:r>
            <a:r>
              <a:rPr lang="zh-CN" altLang="en-US" sz="2400" u="sng"/>
              <a:t> earliest response</a:t>
            </a:r>
            <a:r>
              <a:rPr lang="zh-CN" altLang="en-US" sz="2400"/>
              <a:t>.</a:t>
            </a:r>
            <a:r>
              <a:rPr lang="zh-CN" altLang="en-US" sz="2400">
                <a:sym typeface="+mn-ea"/>
              </a:rPr>
              <a:t>（邀请</a:t>
            </a:r>
            <a:r>
              <a:rPr lang="en-US" altLang="zh-CN" sz="2400">
                <a:sym typeface="+mn-ea"/>
              </a:rPr>
              <a:t>+</a:t>
            </a:r>
            <a:r>
              <a:rPr lang="zh-CN" altLang="en-US" sz="2400">
                <a:sym typeface="+mn-ea"/>
              </a:rPr>
              <a:t>期盼）</a:t>
            </a:r>
            <a:endParaRPr lang="zh-CN" altLang="en-US" sz="2400"/>
          </a:p>
        </p:txBody>
      </p:sp>
      <p:sp>
        <p:nvSpPr>
          <p:cNvPr id="5" name="文本框 4"/>
          <p:cNvSpPr txBox="1"/>
          <p:nvPr/>
        </p:nvSpPr>
        <p:spPr>
          <a:xfrm>
            <a:off x="558165" y="3683000"/>
            <a:ext cx="10906125" cy="1568450"/>
          </a:xfrm>
          <a:prstGeom prst="rect">
            <a:avLst/>
          </a:prstGeom>
          <a:noFill/>
          <a:ln>
            <a:solidFill>
              <a:schemeClr val="accent1"/>
            </a:solidFill>
          </a:ln>
        </p:spPr>
        <p:txBody>
          <a:bodyPr wrap="square" rtlCol="0" anchor="t">
            <a:spAutoFit/>
          </a:bodyPr>
          <a:lstStyle/>
          <a:p>
            <a:r>
              <a:rPr lang="zh-CN" altLang="en-US" sz="2400"/>
              <a:t>1. Please accept </a:t>
            </a:r>
            <a:r>
              <a:rPr lang="zh-CN" altLang="en-US" sz="2400">
                <a:solidFill>
                  <a:srgbClr val="7030A0"/>
                </a:solidFill>
              </a:rPr>
              <a:t>my</a:t>
            </a:r>
            <a:r>
              <a:rPr lang="zh-CN" altLang="en-US" sz="2400"/>
              <a:t> heartiest </a:t>
            </a:r>
            <a:r>
              <a:rPr lang="zh-CN" altLang="en-US" sz="2400">
                <a:solidFill>
                  <a:srgbClr val="C00000"/>
                </a:solidFill>
              </a:rPr>
              <a:t>congratulation</a:t>
            </a:r>
            <a:r>
              <a:rPr lang="zh-CN" altLang="en-US" sz="2400"/>
              <a:t>. </a:t>
            </a:r>
            <a:r>
              <a:rPr lang="zh-CN" altLang="en-US" sz="2400">
                <a:solidFill>
                  <a:srgbClr val="7030A0"/>
                </a:solidFill>
              </a:rPr>
              <a:t>I </a:t>
            </a:r>
            <a:r>
              <a:rPr lang="zh-CN" altLang="en-US" sz="2400"/>
              <a:t>hope </a:t>
            </a:r>
            <a:r>
              <a:rPr lang="zh-CN" altLang="en-US" sz="2400" u="sng"/>
              <a:t>the learning of Chinese traditional cultures will be enjoyable and glorious</a:t>
            </a:r>
            <a:r>
              <a:rPr lang="zh-CN" altLang="en-US" sz="2400"/>
              <a:t>.     （祝贺</a:t>
            </a:r>
            <a:r>
              <a:rPr lang="en-US" altLang="zh-CN" sz="2400"/>
              <a:t>+</a:t>
            </a:r>
            <a:r>
              <a:rPr lang="zh-CN" altLang="en-US" sz="2400" u="sng"/>
              <a:t>祝愿</a:t>
            </a:r>
            <a:r>
              <a:rPr lang="zh-CN" altLang="en-US" sz="2400"/>
              <a:t>）</a:t>
            </a:r>
          </a:p>
          <a:p>
            <a:r>
              <a:rPr lang="zh-CN" altLang="en-US" sz="2400"/>
              <a:t>2. Please accept </a:t>
            </a:r>
            <a:r>
              <a:rPr lang="zh-CN" altLang="en-US" sz="2400">
                <a:solidFill>
                  <a:srgbClr val="7030A0"/>
                </a:solidFill>
              </a:rPr>
              <a:t>my</a:t>
            </a:r>
            <a:r>
              <a:rPr lang="zh-CN" altLang="en-US" sz="2400"/>
              <a:t> </a:t>
            </a:r>
            <a:r>
              <a:rPr lang="zh-CN" altLang="en-US" sz="2400">
                <a:solidFill>
                  <a:srgbClr val="C00000"/>
                </a:solidFill>
              </a:rPr>
              <a:t>congratulations </a:t>
            </a:r>
            <a:r>
              <a:rPr lang="zh-CN" altLang="en-US" sz="2400"/>
              <a:t>again. And </a:t>
            </a:r>
            <a:r>
              <a:rPr lang="zh-CN" altLang="en-US" sz="2400">
                <a:solidFill>
                  <a:srgbClr val="7030A0"/>
                </a:solidFill>
              </a:rPr>
              <a:t>I</a:t>
            </a:r>
            <a:r>
              <a:rPr lang="zh-CN" altLang="en-US" sz="2400"/>
              <a:t> do believe </a:t>
            </a:r>
            <a:r>
              <a:rPr lang="zh-CN" altLang="en-US" sz="2400" u="sng">
                <a:solidFill>
                  <a:srgbClr val="0070C0"/>
                </a:solidFill>
              </a:rPr>
              <a:t>you</a:t>
            </a:r>
            <a:r>
              <a:rPr lang="zh-CN" altLang="en-US" sz="2400" u="sng"/>
              <a:t> will achieve one success after another</a:t>
            </a:r>
            <a:r>
              <a:rPr lang="zh-CN" altLang="en-US" sz="2400"/>
              <a:t>.（祝贺</a:t>
            </a:r>
            <a:r>
              <a:rPr lang="en-US" altLang="zh-CN" sz="2400"/>
              <a:t>+</a:t>
            </a:r>
            <a:r>
              <a:rPr lang="zh-CN" altLang="en-US" sz="2400" u="sng"/>
              <a:t>祝愿</a:t>
            </a:r>
            <a:r>
              <a:rPr lang="zh-CN" altLang="en-US" sz="2400"/>
              <a:t>）</a:t>
            </a:r>
          </a:p>
        </p:txBody>
      </p:sp>
      <p:sp>
        <p:nvSpPr>
          <p:cNvPr id="6" name="文本框 5"/>
          <p:cNvSpPr txBox="1"/>
          <p:nvPr/>
        </p:nvSpPr>
        <p:spPr>
          <a:xfrm>
            <a:off x="559435" y="5470525"/>
            <a:ext cx="10905490" cy="829945"/>
          </a:xfrm>
          <a:prstGeom prst="rect">
            <a:avLst/>
          </a:prstGeom>
          <a:noFill/>
          <a:ln>
            <a:solidFill>
              <a:schemeClr val="accent1"/>
            </a:solidFill>
          </a:ln>
        </p:spPr>
        <p:txBody>
          <a:bodyPr wrap="square" rtlCol="0" anchor="t">
            <a:spAutoFit/>
          </a:bodyPr>
          <a:lstStyle/>
          <a:p>
            <a:r>
              <a:rPr lang="zh-CN" altLang="en-US" sz="2400" b="1">
                <a:solidFill>
                  <a:srgbClr val="7030A0"/>
                </a:solidFill>
              </a:rPr>
              <a:t>I</a:t>
            </a:r>
            <a:r>
              <a:rPr lang="zh-CN" altLang="en-US" sz="2400" b="1"/>
              <a:t> </a:t>
            </a:r>
            <a:r>
              <a:rPr lang="zh-CN" altLang="en-US" sz="2400"/>
              <a:t>hope </a:t>
            </a:r>
            <a:r>
              <a:rPr lang="zh-CN" altLang="en-US" sz="2400">
                <a:solidFill>
                  <a:srgbClr val="0070C0"/>
                </a:solidFill>
              </a:rPr>
              <a:t>you</a:t>
            </a:r>
            <a:r>
              <a:rPr lang="zh-CN" altLang="en-US" sz="2400"/>
              <a:t> will find these</a:t>
            </a:r>
            <a:r>
              <a:rPr lang="zh-CN" altLang="en-US" sz="2400">
                <a:solidFill>
                  <a:srgbClr val="C00000"/>
                </a:solidFill>
              </a:rPr>
              <a:t> proposals/</a:t>
            </a:r>
            <a:r>
              <a:rPr lang="en-US" altLang="zh-CN" sz="2400">
                <a:solidFill>
                  <a:srgbClr val="C00000"/>
                </a:solidFill>
              </a:rPr>
              <a:t> </a:t>
            </a:r>
            <a:r>
              <a:rPr lang="zh-CN" altLang="en-US" sz="2400">
                <a:solidFill>
                  <a:srgbClr val="C00000"/>
                </a:solidFill>
              </a:rPr>
              <a:t>suggestions</a:t>
            </a:r>
            <a:r>
              <a:rPr lang="en-US" altLang="zh-CN" sz="2400"/>
              <a:t> </a:t>
            </a:r>
            <a:r>
              <a:rPr lang="zh-CN" altLang="en-US" sz="2400"/>
              <a:t>practical/helpful</a:t>
            </a:r>
            <a:r>
              <a:rPr lang="en-US" altLang="zh-CN" sz="2400"/>
              <a:t>. Whatever </a:t>
            </a:r>
            <a:r>
              <a:rPr lang="en-US" altLang="zh-CN" sz="2400">
                <a:solidFill>
                  <a:srgbClr val="0070C0"/>
                </a:solidFill>
              </a:rPr>
              <a:t>you</a:t>
            </a:r>
            <a:r>
              <a:rPr lang="en-US" altLang="zh-CN" sz="2400"/>
              <a:t> decide to do, </a:t>
            </a:r>
            <a:r>
              <a:rPr lang="en-US" altLang="zh-CN" sz="2400" u="sng"/>
              <a:t>good luck with </a:t>
            </a:r>
            <a:r>
              <a:rPr lang="en-US" altLang="zh-CN" sz="2400" u="sng">
                <a:solidFill>
                  <a:srgbClr val="0070C0"/>
                </a:solidFill>
              </a:rPr>
              <a:t>your</a:t>
            </a:r>
            <a:r>
              <a:rPr lang="en-US" altLang="zh-CN" sz="2400" u="sng"/>
              <a:t> studies/work</a:t>
            </a:r>
            <a:r>
              <a:rPr lang="en-US" altLang="zh-CN" sz="2400"/>
              <a:t>！（</a:t>
            </a:r>
            <a:r>
              <a:rPr lang="zh-CN" altLang="en-US" sz="2400"/>
              <a:t>建议</a:t>
            </a:r>
            <a:r>
              <a:rPr lang="en-US" altLang="zh-CN" sz="2400"/>
              <a:t>+</a:t>
            </a:r>
            <a:r>
              <a:rPr lang="zh-CN" altLang="en-US" sz="2400" u="sng"/>
              <a:t>祝愿</a:t>
            </a:r>
            <a:r>
              <a:rPr lang="en-US" altLang="zh-CN" sz="2400"/>
              <a:t>）</a:t>
            </a:r>
          </a:p>
        </p:txBody>
      </p:sp>
      <p:cxnSp>
        <p:nvCxnSpPr>
          <p:cNvPr id="7" name="直接连接符 6"/>
          <p:cNvCxnSpPr/>
          <p:nvPr/>
        </p:nvCxnSpPr>
        <p:spPr>
          <a:xfrm>
            <a:off x="11743055" y="1746250"/>
            <a:ext cx="8890" cy="385635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58800" y="1616710"/>
            <a:ext cx="11184255" cy="557530"/>
            <a:chOff x="4200115" y="884281"/>
            <a:chExt cx="4076672" cy="692009"/>
          </a:xfrm>
        </p:grpSpPr>
        <p:sp>
          <p:nvSpPr>
            <p:cNvPr id="61" name="矩形 60"/>
            <p:cNvSpPr/>
            <p:nvPr/>
          </p:nvSpPr>
          <p:spPr>
            <a:xfrm>
              <a:off x="4475782" y="959519"/>
              <a:ext cx="3768139" cy="543046"/>
            </a:xfrm>
            <a:prstGeom prst="rect">
              <a:avLst/>
            </a:prstGeom>
            <a:ln w="15875">
              <a:noFill/>
            </a:ln>
          </p:spPr>
          <p:txBody>
            <a:bodyPr wrap="square" lIns="68580" tIns="34290" rIns="68580" bIns="34290">
              <a:spAutoFit/>
            </a:bodyPr>
            <a:lstStyle/>
            <a:p>
              <a:r>
                <a:rPr lang="zh-CN" altLang="en-US" sz="2400" b="1" dirty="0">
                  <a:solidFill>
                    <a:srgbClr val="7030A0"/>
                  </a:solidFill>
                  <a:latin typeface="微软雅黑" panose="020B0503020204020204" pitchFamily="34" charset="-122"/>
                  <a:ea typeface="微软雅黑" panose="020B0503020204020204" pitchFamily="34" charset="-122"/>
                </a:rPr>
                <a:t>写作者</a:t>
              </a:r>
              <a:r>
                <a:rPr lang="en-US" altLang="zh-CN" sz="2400" b="1" dirty="0">
                  <a:solidFill>
                    <a:srgbClr val="7030A0"/>
                  </a:solidFill>
                  <a:latin typeface="微软雅黑" panose="020B0503020204020204" pitchFamily="34" charset="-122"/>
                  <a:ea typeface="微软雅黑" panose="020B0503020204020204" pitchFamily="34" charset="-122"/>
                </a:rPr>
                <a:t>+</a:t>
              </a:r>
              <a:r>
                <a:rPr lang="zh-CN" altLang="en-US" sz="2400" b="1" u="sng" dirty="0">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写作</a:t>
              </a:r>
              <a:r>
                <a:rPr lang="zh-CN" altLang="en-US" sz="2400" b="1" u="sng" dirty="0">
                  <a:solidFill>
                    <a:srgbClr val="C00000"/>
                  </a:solidFill>
                  <a:latin typeface="微软雅黑" panose="020B0503020204020204" pitchFamily="34" charset="-122"/>
                  <a:ea typeface="微软雅黑" panose="020B0503020204020204" pitchFamily="34" charset="-122"/>
                  <a:sym typeface="+mn-ea"/>
                </a:rPr>
                <a:t>体裁</a:t>
              </a:r>
              <a:r>
                <a:rPr lang="zh-CN" altLang="en-US" sz="2400" b="1" u="sng" dirty="0">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框架下的</a:t>
              </a:r>
              <a:r>
                <a:rPr lang="zh-CN" altLang="en-US" sz="2400" b="1" dirty="0">
                  <a:solidFill>
                    <a:srgbClr val="C00000"/>
                  </a:solidFill>
                  <a:latin typeface="微软雅黑" panose="020B0503020204020204" pitchFamily="34" charset="-122"/>
                  <a:ea typeface="微软雅黑" panose="020B0503020204020204" pitchFamily="34" charset="-122"/>
                  <a:sym typeface="+mn-ea"/>
                </a:rPr>
                <a:t>期盼、祝愿、鼓励等情感</a:t>
              </a:r>
              <a:r>
                <a:rPr lang="en-US" altLang="zh-CN" sz="2400" b="1" dirty="0">
                  <a:solidFill>
                    <a:srgbClr val="C00000"/>
                  </a:solidFill>
                  <a:latin typeface="微软雅黑" panose="020B0503020204020204" pitchFamily="34" charset="-122"/>
                  <a:ea typeface="微软雅黑" panose="020B0503020204020204" pitchFamily="34" charset="-122"/>
                  <a:sym typeface="+mn-ea"/>
                </a:rPr>
                <a:t>+</a:t>
              </a:r>
              <a:r>
                <a:rPr lang="zh-CN" altLang="en-US" sz="2400" b="1" dirty="0">
                  <a:solidFill>
                    <a:srgbClr val="0070C0"/>
                  </a:solidFill>
                  <a:latin typeface="微软雅黑" panose="020B0503020204020204" pitchFamily="34" charset="-122"/>
                  <a:ea typeface="微软雅黑" panose="020B0503020204020204" pitchFamily="34" charset="-122"/>
                  <a:sym typeface="+mn-ea"/>
                </a:rPr>
                <a:t>写作对象</a:t>
              </a:r>
              <a:r>
                <a:rPr lang="zh-CN" altLang="en-US" sz="2400" b="1" dirty="0">
                  <a:solidFill>
                    <a:srgbClr val="7030A0"/>
                  </a:solidFill>
                  <a:latin typeface="微软雅黑" panose="020B0503020204020204" pitchFamily="34" charset="-122"/>
                  <a:ea typeface="微软雅黑" panose="020B0503020204020204" pitchFamily="34" charset="-122"/>
                </a:rPr>
                <a:t> </a:t>
              </a:r>
            </a:p>
          </p:txBody>
        </p:sp>
        <p:sp>
          <p:nvSpPr>
            <p:cNvPr id="62" name="平行四边形 61"/>
            <p:cNvSpPr/>
            <p:nvPr/>
          </p:nvSpPr>
          <p:spPr>
            <a:xfrm>
              <a:off x="4200115" y="884281"/>
              <a:ext cx="4076672" cy="692009"/>
            </a:xfrm>
            <a:prstGeom prst="parallelogram">
              <a:avLst>
                <a:gd name="adj" fmla="val 48207"/>
              </a:avLst>
            </a:prstGeom>
            <a:noFill/>
            <a:ln w="15875" cap="flat" cmpd="sng" algn="ctr">
              <a:solidFill>
                <a:srgbClr val="944E1D"/>
              </a:solidFill>
              <a:prstDash val="solid"/>
            </a:ln>
            <a:effectLst>
              <a:outerShdw blurRad="50800" dist="38100" dir="2700000" algn="tl" rotWithShape="0">
                <a:prstClr val="black">
                  <a:alpha val="40000"/>
                </a:prstClr>
              </a:outerShdw>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pic>
        <p:nvPicPr>
          <p:cNvPr id="22"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50215" y="294005"/>
            <a:ext cx="11680825" cy="583565"/>
          </a:xfrm>
          <a:prstGeom prst="rect">
            <a:avLst/>
          </a:prstGeom>
          <a:noFill/>
        </p:spPr>
        <p:txBody>
          <a:bodyPr wrap="square" rtlCol="0">
            <a:spAutoFit/>
          </a:bodyPr>
          <a:lstStyle/>
          <a:p>
            <a:r>
              <a:rPr lang="en-US" altLang="zh-CN" sz="3200" dirty="0"/>
              <a:t>2. </a:t>
            </a:r>
            <a:r>
              <a:rPr lang="zh-CN" altLang="en-US" sz="3200">
                <a:solidFill>
                  <a:srgbClr val="C00000"/>
                </a:solidFill>
                <a:sym typeface="+mn-ea"/>
              </a:rPr>
              <a:t>合理拓展</a:t>
            </a:r>
            <a:r>
              <a:rPr lang="zh-CN" altLang="en-US" sz="3200">
                <a:sym typeface="+mn-ea"/>
              </a:rPr>
              <a:t>，</a:t>
            </a:r>
            <a:r>
              <a:rPr lang="zh-CN" altLang="en-US" sz="3200">
                <a:solidFill>
                  <a:schemeClr val="tx1"/>
                </a:solidFill>
                <a:sym typeface="+mn-ea"/>
              </a:rPr>
              <a:t>语义连贯，彰显</a:t>
            </a:r>
            <a:r>
              <a:rPr lang="zh-CN" altLang="en-US" sz="3200">
                <a:sym typeface="+mn-ea"/>
              </a:rPr>
              <a:t>思维品质</a:t>
            </a:r>
            <a:endParaRPr lang="zh-CN" altLang="en-US" sz="2800" dirty="0"/>
          </a:p>
        </p:txBody>
      </p:sp>
      <p:cxnSp>
        <p:nvCxnSpPr>
          <p:cNvPr id="23" name="直接连接符 22"/>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91795" y="1136015"/>
            <a:ext cx="11013440" cy="398780"/>
          </a:xfrm>
          <a:prstGeom prst="rect">
            <a:avLst/>
          </a:prstGeom>
          <a:noFill/>
        </p:spPr>
        <p:txBody>
          <a:bodyPr wrap="square" rtlCol="0">
            <a:spAutoFit/>
          </a:bodyPr>
          <a:lstStyle/>
          <a:p>
            <a:pPr marL="342900" indent="-342900">
              <a:buFont typeface="Wingdings" panose="05000000000000000000" charset="0"/>
              <a:buChar char="Ø"/>
            </a:pPr>
            <a:r>
              <a:rPr lang="en-US" altLang="zh-CN" sz="2000">
                <a:solidFill>
                  <a:srgbClr val="C00000"/>
                </a:solidFill>
              </a:rPr>
              <a:t> </a:t>
            </a:r>
            <a:r>
              <a:rPr lang="en-US" altLang="zh-CN" sz="2000" b="1">
                <a:solidFill>
                  <a:srgbClr val="C00000"/>
                </a:solidFill>
              </a:rPr>
              <a:t>交际性拓展</a:t>
            </a:r>
            <a:r>
              <a:rPr lang="zh-CN" altLang="en-US" sz="2000" b="1">
                <a:solidFill>
                  <a:srgbClr val="C00000"/>
                </a:solidFill>
              </a:rPr>
              <a:t>：借助语言支架，进行产出性思维表达，</a:t>
            </a:r>
            <a:r>
              <a:rPr lang="en-US" altLang="zh-CN" sz="2000" b="1">
                <a:solidFill>
                  <a:srgbClr val="FF0000"/>
                </a:solidFill>
              </a:rPr>
              <a:t> </a:t>
            </a:r>
            <a:r>
              <a:rPr lang="zh-CN" altLang="en-US" sz="2000" b="1">
                <a:solidFill>
                  <a:srgbClr val="002060"/>
                </a:solidFill>
              </a:rPr>
              <a:t>写信结束语</a:t>
            </a:r>
            <a:r>
              <a:rPr lang="zh-CN" altLang="en-US" sz="2000">
                <a:solidFill>
                  <a:srgbClr val="002060"/>
                </a:solidFill>
              </a:rPr>
              <a:t>（角色代入，第三段一</a:t>
            </a:r>
            <a:r>
              <a:rPr lang="zh-CN" altLang="en-US" sz="2000" b="1">
                <a:solidFill>
                  <a:srgbClr val="C00000"/>
                </a:solidFill>
              </a:rPr>
              <a:t>行</a:t>
            </a:r>
            <a:r>
              <a:rPr lang="zh-CN" altLang="en-US" sz="2000">
                <a:solidFill>
                  <a:srgbClr val="002060"/>
                </a:solidFill>
              </a:rPr>
              <a:t>）</a:t>
            </a:r>
          </a:p>
        </p:txBody>
      </p:sp>
      <p:sp>
        <p:nvSpPr>
          <p:cNvPr id="3" name="文本框 2"/>
          <p:cNvSpPr txBox="1"/>
          <p:nvPr/>
        </p:nvSpPr>
        <p:spPr>
          <a:xfrm>
            <a:off x="558800" y="2329180"/>
            <a:ext cx="10906125" cy="1568450"/>
          </a:xfrm>
          <a:prstGeom prst="rect">
            <a:avLst/>
          </a:prstGeom>
          <a:noFill/>
          <a:ln>
            <a:solidFill>
              <a:schemeClr val="accent1"/>
            </a:solidFill>
          </a:ln>
        </p:spPr>
        <p:txBody>
          <a:bodyPr wrap="square" rtlCol="0" anchor="t">
            <a:spAutoFit/>
          </a:bodyPr>
          <a:lstStyle/>
          <a:p>
            <a:r>
              <a:rPr lang="en-US" altLang="zh-CN" sz="2400"/>
              <a:t>1.</a:t>
            </a:r>
            <a:r>
              <a:rPr lang="zh-CN" altLang="en-US" sz="2400" b="1">
                <a:solidFill>
                  <a:srgbClr val="7030A0"/>
                </a:solidFill>
              </a:rPr>
              <a:t>I</a:t>
            </a:r>
            <a:r>
              <a:rPr lang="en-US" altLang="zh-CN" sz="2400"/>
              <a:t>’</a:t>
            </a:r>
            <a:r>
              <a:rPr lang="zh-CN" altLang="en-US" sz="2400"/>
              <a:t>m </a:t>
            </a:r>
            <a:r>
              <a:rPr lang="zh-CN" altLang="en-US" sz="2400" u="sng"/>
              <a:t>anticipating </a:t>
            </a:r>
            <a:r>
              <a:rPr lang="zh-CN" altLang="en-US" sz="2400" u="sng">
                <a:solidFill>
                  <a:srgbClr val="0070C0"/>
                </a:solidFill>
              </a:rPr>
              <a:t>your</a:t>
            </a:r>
            <a:r>
              <a:rPr lang="zh-CN" altLang="en-US" sz="2400" u="sng"/>
              <a:t> reply earnestly</a:t>
            </a:r>
            <a:r>
              <a:rPr lang="zh-CN" altLang="en-US" sz="2400"/>
              <a:t> and </a:t>
            </a:r>
            <a:r>
              <a:rPr lang="zh-CN" altLang="en-US" sz="2400">
                <a:solidFill>
                  <a:srgbClr val="C00000"/>
                </a:solidFill>
              </a:rPr>
              <a:t>any suggestion</a:t>
            </a:r>
            <a:r>
              <a:rPr lang="en-US" altLang="zh-CN" sz="2400">
                <a:solidFill>
                  <a:srgbClr val="C00000"/>
                </a:solidFill>
              </a:rPr>
              <a:t> / information</a:t>
            </a:r>
            <a:r>
              <a:rPr lang="zh-CN" altLang="en-US" sz="2400">
                <a:solidFill>
                  <a:srgbClr val="0070C0"/>
                </a:solidFill>
              </a:rPr>
              <a:t> you</a:t>
            </a:r>
            <a:r>
              <a:rPr lang="zh-CN" altLang="en-US" sz="2400">
                <a:solidFill>
                  <a:srgbClr val="C00000"/>
                </a:solidFill>
              </a:rPr>
              <a:t> give counts</a:t>
            </a:r>
            <a:r>
              <a:rPr lang="zh-CN" altLang="en-US" sz="2400"/>
              <a:t>.（求助</a:t>
            </a:r>
            <a:r>
              <a:rPr lang="en-US" altLang="zh-CN" sz="2400"/>
              <a:t>/</a:t>
            </a:r>
            <a:r>
              <a:rPr lang="zh-CN" altLang="en-US" sz="2400"/>
              <a:t>咨询</a:t>
            </a:r>
            <a:r>
              <a:rPr lang="en-US" altLang="zh-CN" sz="2400"/>
              <a:t>+</a:t>
            </a:r>
            <a:r>
              <a:rPr lang="zh-CN" altLang="en-US" sz="2400" u="sng"/>
              <a:t>感激</a:t>
            </a:r>
            <a:r>
              <a:rPr lang="zh-CN" altLang="en-US" sz="2400"/>
              <a:t>）</a:t>
            </a:r>
          </a:p>
          <a:p>
            <a:r>
              <a:rPr lang="en-US" altLang="zh-CN" sz="2400"/>
              <a:t>2</a:t>
            </a:r>
            <a:r>
              <a:rPr sz="2400"/>
              <a:t> </a:t>
            </a:r>
            <a:r>
              <a:rPr sz="2400" b="1">
                <a:solidFill>
                  <a:srgbClr val="7030A0"/>
                </a:solidFill>
              </a:rPr>
              <a:t>I</a:t>
            </a:r>
            <a:r>
              <a:rPr sz="2400"/>
              <a:t> would </a:t>
            </a:r>
            <a:r>
              <a:rPr sz="2400" u="sng"/>
              <a:t>appreciate</a:t>
            </a:r>
            <a:r>
              <a:rPr sz="2400"/>
              <a:t> it if </a:t>
            </a:r>
            <a:r>
              <a:rPr sz="2400">
                <a:solidFill>
                  <a:srgbClr val="0070C0"/>
                </a:solidFill>
              </a:rPr>
              <a:t>you</a:t>
            </a:r>
            <a:r>
              <a:rPr sz="2400"/>
              <a:t> could</a:t>
            </a:r>
            <a:r>
              <a:rPr sz="2400">
                <a:solidFill>
                  <a:srgbClr val="0070C0"/>
                </a:solidFill>
              </a:rPr>
              <a:t> </a:t>
            </a:r>
            <a:r>
              <a:rPr sz="2400">
                <a:solidFill>
                  <a:srgbClr val="C00000"/>
                </a:solidFill>
              </a:rPr>
              <a:t>take measures as soon as possible to help </a:t>
            </a:r>
            <a:r>
              <a:rPr sz="2400">
                <a:solidFill>
                  <a:srgbClr val="7030A0"/>
                </a:solidFill>
              </a:rPr>
              <a:t>me</a:t>
            </a:r>
            <a:r>
              <a:rPr sz="2400"/>
              <a:t> find it</a:t>
            </a:r>
            <a:r>
              <a:rPr lang="en-US" sz="2400"/>
              <a:t>.</a:t>
            </a:r>
            <a:r>
              <a:rPr lang="zh-CN" sz="2400"/>
              <a:t>（</a:t>
            </a:r>
            <a:r>
              <a:rPr sz="2400"/>
              <a:t>求助+</a:t>
            </a:r>
            <a:r>
              <a:rPr lang="zh-CN" sz="2400"/>
              <a:t>期盼</a:t>
            </a:r>
            <a:r>
              <a:rPr sz="2400"/>
              <a:t>）</a:t>
            </a:r>
            <a:endParaRPr lang="en-US" sz="2400"/>
          </a:p>
        </p:txBody>
      </p:sp>
      <p:sp>
        <p:nvSpPr>
          <p:cNvPr id="5" name="文本框 4"/>
          <p:cNvSpPr txBox="1"/>
          <p:nvPr/>
        </p:nvSpPr>
        <p:spPr>
          <a:xfrm>
            <a:off x="558800" y="4295140"/>
            <a:ext cx="10906125" cy="1938020"/>
          </a:xfrm>
          <a:prstGeom prst="rect">
            <a:avLst/>
          </a:prstGeom>
          <a:noFill/>
          <a:ln>
            <a:solidFill>
              <a:schemeClr val="accent1"/>
            </a:solidFill>
          </a:ln>
        </p:spPr>
        <p:txBody>
          <a:bodyPr wrap="square" rtlCol="0" anchor="t">
            <a:spAutoFit/>
          </a:bodyPr>
          <a:lstStyle/>
          <a:p>
            <a:r>
              <a:rPr lang="zh-CN" altLang="en-US" sz="2400"/>
              <a:t>1. </a:t>
            </a:r>
            <a:r>
              <a:rPr lang="zh-CN" altLang="en-US" sz="2400" b="1">
                <a:solidFill>
                  <a:srgbClr val="7030A0"/>
                </a:solidFill>
              </a:rPr>
              <a:t>I </a:t>
            </a:r>
            <a:r>
              <a:rPr lang="zh-CN" altLang="en-US" sz="2400"/>
              <a:t>would </a:t>
            </a:r>
            <a:r>
              <a:rPr lang="zh-CN" altLang="en-US" sz="2400" u="sng"/>
              <a:t>appreciate</a:t>
            </a:r>
            <a:r>
              <a:rPr lang="zh-CN" altLang="en-US" sz="2400"/>
              <a:t> it if you could </a:t>
            </a:r>
            <a:r>
              <a:rPr lang="zh-CN" altLang="en-US" sz="2400">
                <a:solidFill>
                  <a:srgbClr val="C00000"/>
                </a:solidFill>
              </a:rPr>
              <a:t>offer </a:t>
            </a:r>
            <a:r>
              <a:rPr lang="zh-CN" altLang="en-US" sz="2400">
                <a:solidFill>
                  <a:srgbClr val="7030A0"/>
                </a:solidFill>
              </a:rPr>
              <a:t>me</a:t>
            </a:r>
            <a:r>
              <a:rPr lang="zh-CN" altLang="en-US" sz="2400">
                <a:solidFill>
                  <a:srgbClr val="C00000"/>
                </a:solidFill>
              </a:rPr>
              <a:t> the opportunity/ take </a:t>
            </a:r>
            <a:r>
              <a:rPr lang="zh-CN" altLang="en-US" sz="2400">
                <a:solidFill>
                  <a:srgbClr val="7030A0"/>
                </a:solidFill>
              </a:rPr>
              <a:t>my </a:t>
            </a:r>
            <a:r>
              <a:rPr lang="zh-CN" altLang="en-US" sz="2400">
                <a:solidFill>
                  <a:srgbClr val="C00000"/>
                </a:solidFill>
              </a:rPr>
              <a:t>suggestion into consideration</a:t>
            </a:r>
            <a:r>
              <a:rPr lang="zh-CN" altLang="en-US" sz="2400"/>
              <a:t>.    （申请</a:t>
            </a:r>
            <a:r>
              <a:rPr lang="en-US" altLang="zh-CN" sz="2400"/>
              <a:t>+</a:t>
            </a:r>
            <a:r>
              <a:rPr lang="zh-CN" altLang="en-US" sz="2400"/>
              <a:t>期盼）</a:t>
            </a:r>
          </a:p>
          <a:p>
            <a:r>
              <a:rPr lang="zh-CN" altLang="en-US" sz="2400"/>
              <a:t>2. </a:t>
            </a:r>
            <a:r>
              <a:rPr lang="zh-CN" altLang="en-US" sz="2400">
                <a:solidFill>
                  <a:srgbClr val="C00000"/>
                </a:solidFill>
              </a:rPr>
              <a:t>Come</a:t>
            </a:r>
            <a:r>
              <a:rPr lang="zh-CN" altLang="en-US" sz="2400"/>
              <a:t> and </a:t>
            </a:r>
            <a:r>
              <a:rPr lang="zh-CN" altLang="en-US" sz="2400" u="sng"/>
              <a:t>prove </a:t>
            </a:r>
            <a:r>
              <a:rPr lang="zh-CN" altLang="en-US" sz="2400" u="sng">
                <a:solidFill>
                  <a:srgbClr val="0070C0"/>
                </a:solidFill>
              </a:rPr>
              <a:t>your</a:t>
            </a:r>
            <a:r>
              <a:rPr lang="zh-CN" altLang="en-US" sz="2400" u="sng"/>
              <a:t> excellence</a:t>
            </a:r>
            <a:r>
              <a:rPr lang="zh-CN" altLang="en-US" sz="2400"/>
              <a:t>! （招聘</a:t>
            </a:r>
            <a:r>
              <a:rPr lang="en-US" altLang="zh-CN" sz="2400"/>
              <a:t>+</a:t>
            </a:r>
            <a:r>
              <a:rPr lang="zh-CN" altLang="en-US" sz="2400" u="sng"/>
              <a:t>鼓励</a:t>
            </a:r>
            <a:r>
              <a:rPr lang="zh-CN" altLang="en-US" sz="2400"/>
              <a:t>）</a:t>
            </a:r>
          </a:p>
          <a:p>
            <a:r>
              <a:rPr lang="en-US" altLang="zh-CN" sz="2400"/>
              <a:t>3.</a:t>
            </a:r>
            <a:r>
              <a:rPr lang="zh-CN" altLang="en-US" sz="2400"/>
              <a:t> </a:t>
            </a:r>
            <a:r>
              <a:rPr lang="zh-CN" altLang="en-US" sz="2400" b="1">
                <a:solidFill>
                  <a:srgbClr val="7030A0"/>
                </a:solidFill>
              </a:rPr>
              <a:t>I</a:t>
            </a:r>
            <a:r>
              <a:rPr lang="zh-CN" altLang="en-US" sz="2400"/>
              <a:t> sincerely </a:t>
            </a:r>
            <a:r>
              <a:rPr lang="zh-CN" altLang="en-US" sz="2400">
                <a:solidFill>
                  <a:srgbClr val="C00000"/>
                </a:solidFill>
              </a:rPr>
              <a:t>welcome</a:t>
            </a:r>
            <a:r>
              <a:rPr lang="zh-CN" altLang="en-US" sz="2400"/>
              <a:t> </a:t>
            </a:r>
            <a:r>
              <a:rPr lang="zh-CN" altLang="en-US" sz="2400">
                <a:solidFill>
                  <a:srgbClr val="0070C0"/>
                </a:solidFill>
              </a:rPr>
              <a:t>you</a:t>
            </a:r>
            <a:r>
              <a:rPr lang="zh-CN" altLang="en-US" sz="2400"/>
              <a:t> to </a:t>
            </a:r>
            <a:r>
              <a:rPr lang="en-US" altLang="zh-CN" sz="2400"/>
              <a:t>...</a:t>
            </a:r>
            <a:r>
              <a:rPr lang="zh-CN" altLang="en-US" sz="2400"/>
              <a:t> and </a:t>
            </a:r>
            <a:r>
              <a:rPr lang="zh-CN" altLang="en-US" sz="2400" u="sng"/>
              <a:t>wish </a:t>
            </a:r>
            <a:r>
              <a:rPr lang="zh-CN" altLang="en-US" sz="2400" u="sng">
                <a:solidFill>
                  <a:srgbClr val="0070C0"/>
                </a:solidFill>
              </a:rPr>
              <a:t>you</a:t>
            </a:r>
            <a:r>
              <a:rPr lang="zh-CN" altLang="en-US" sz="2400" u="sng"/>
              <a:t> a fulfilling year ahead.</a:t>
            </a:r>
            <a:r>
              <a:rPr lang="zh-CN" altLang="en-US" sz="2400"/>
              <a:t>（推荐+</a:t>
            </a:r>
            <a:r>
              <a:rPr lang="zh-CN" altLang="en-US" sz="2400" u="sng"/>
              <a:t>祝愿</a:t>
            </a:r>
            <a:r>
              <a:rPr lang="zh-CN" altLang="en-US" sz="2400"/>
              <a:t>）</a:t>
            </a:r>
          </a:p>
        </p:txBody>
      </p:sp>
      <p:cxnSp>
        <p:nvCxnSpPr>
          <p:cNvPr id="7" name="直接连接符 6"/>
          <p:cNvCxnSpPr/>
          <p:nvPr/>
        </p:nvCxnSpPr>
        <p:spPr>
          <a:xfrm>
            <a:off x="11743055" y="1746250"/>
            <a:ext cx="8890" cy="385635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58800" y="1616710"/>
            <a:ext cx="11184255" cy="557530"/>
            <a:chOff x="4200115" y="884281"/>
            <a:chExt cx="4076672" cy="692009"/>
          </a:xfrm>
        </p:grpSpPr>
        <p:sp>
          <p:nvSpPr>
            <p:cNvPr id="61" name="矩形 60"/>
            <p:cNvSpPr/>
            <p:nvPr/>
          </p:nvSpPr>
          <p:spPr>
            <a:xfrm>
              <a:off x="4475782" y="959519"/>
              <a:ext cx="3768139" cy="543046"/>
            </a:xfrm>
            <a:prstGeom prst="rect">
              <a:avLst/>
            </a:prstGeom>
            <a:ln w="15875">
              <a:noFill/>
            </a:ln>
          </p:spPr>
          <p:txBody>
            <a:bodyPr wrap="square" lIns="68580" tIns="34290" rIns="68580" bIns="34290">
              <a:spAutoFit/>
            </a:bodyPr>
            <a:lstStyle/>
            <a:p>
              <a:r>
                <a:rPr lang="zh-CN" altLang="en-US" sz="2400" b="1" dirty="0">
                  <a:solidFill>
                    <a:srgbClr val="7030A0"/>
                  </a:solidFill>
                  <a:latin typeface="微软雅黑" panose="020B0503020204020204" pitchFamily="34" charset="-122"/>
                  <a:ea typeface="微软雅黑" panose="020B0503020204020204" pitchFamily="34" charset="-122"/>
                </a:rPr>
                <a:t>写作者</a:t>
              </a:r>
              <a:r>
                <a:rPr lang="en-US" altLang="zh-CN" sz="2400" b="1" dirty="0">
                  <a:solidFill>
                    <a:srgbClr val="7030A0"/>
                  </a:solidFill>
                  <a:latin typeface="微软雅黑" panose="020B0503020204020204" pitchFamily="34" charset="-122"/>
                  <a:ea typeface="微软雅黑" panose="020B0503020204020204" pitchFamily="34" charset="-122"/>
                </a:rPr>
                <a:t>+</a:t>
              </a:r>
              <a:r>
                <a:rPr lang="zh-CN" altLang="en-US" sz="2400" b="1" u="sng" dirty="0">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写作</a:t>
              </a:r>
              <a:r>
                <a:rPr lang="zh-CN" altLang="en-US" sz="2400" b="1" u="sng" dirty="0">
                  <a:solidFill>
                    <a:srgbClr val="C00000"/>
                  </a:solidFill>
                  <a:latin typeface="微软雅黑" panose="020B0503020204020204" pitchFamily="34" charset="-122"/>
                  <a:ea typeface="微软雅黑" panose="020B0503020204020204" pitchFamily="34" charset="-122"/>
                  <a:sym typeface="+mn-ea"/>
                </a:rPr>
                <a:t>体裁</a:t>
              </a:r>
              <a:r>
                <a:rPr lang="zh-CN" altLang="en-US" sz="2400" b="1" u="sng" dirty="0">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框架下的</a:t>
              </a:r>
              <a:r>
                <a:rPr lang="zh-CN" altLang="en-US" sz="2400" b="1" dirty="0">
                  <a:solidFill>
                    <a:srgbClr val="C00000"/>
                  </a:solidFill>
                  <a:latin typeface="微软雅黑" panose="020B0503020204020204" pitchFamily="34" charset="-122"/>
                  <a:ea typeface="微软雅黑" panose="020B0503020204020204" pitchFamily="34" charset="-122"/>
                  <a:sym typeface="+mn-ea"/>
                </a:rPr>
                <a:t>期盼、祝愿、鼓励等情感</a:t>
              </a:r>
              <a:r>
                <a:rPr lang="en-US" altLang="zh-CN" sz="2400" b="1" dirty="0">
                  <a:solidFill>
                    <a:srgbClr val="C00000"/>
                  </a:solidFill>
                  <a:latin typeface="微软雅黑" panose="020B0503020204020204" pitchFamily="34" charset="-122"/>
                  <a:ea typeface="微软雅黑" panose="020B0503020204020204" pitchFamily="34" charset="-122"/>
                  <a:sym typeface="+mn-ea"/>
                </a:rPr>
                <a:t>+</a:t>
              </a:r>
              <a:r>
                <a:rPr lang="zh-CN" altLang="en-US" sz="2400" b="1" dirty="0">
                  <a:solidFill>
                    <a:srgbClr val="0070C0"/>
                  </a:solidFill>
                  <a:latin typeface="微软雅黑" panose="020B0503020204020204" pitchFamily="34" charset="-122"/>
                  <a:ea typeface="微软雅黑" panose="020B0503020204020204" pitchFamily="34" charset="-122"/>
                  <a:sym typeface="+mn-ea"/>
                </a:rPr>
                <a:t>写作对象</a:t>
              </a:r>
              <a:r>
                <a:rPr lang="zh-CN" altLang="en-US" sz="2400" b="1" dirty="0">
                  <a:solidFill>
                    <a:srgbClr val="7030A0"/>
                  </a:solidFill>
                  <a:latin typeface="微软雅黑" panose="020B0503020204020204" pitchFamily="34" charset="-122"/>
                  <a:ea typeface="微软雅黑" panose="020B0503020204020204" pitchFamily="34" charset="-122"/>
                </a:rPr>
                <a:t> </a:t>
              </a:r>
            </a:p>
          </p:txBody>
        </p:sp>
        <p:sp>
          <p:nvSpPr>
            <p:cNvPr id="62" name="平行四边形 61"/>
            <p:cNvSpPr/>
            <p:nvPr/>
          </p:nvSpPr>
          <p:spPr>
            <a:xfrm>
              <a:off x="4200115" y="884281"/>
              <a:ext cx="4076672" cy="692009"/>
            </a:xfrm>
            <a:prstGeom prst="parallelogram">
              <a:avLst>
                <a:gd name="adj" fmla="val 48207"/>
              </a:avLst>
            </a:prstGeom>
            <a:noFill/>
            <a:ln w="15875" cap="flat" cmpd="sng" algn="ctr">
              <a:solidFill>
                <a:srgbClr val="944E1D"/>
              </a:solidFill>
              <a:prstDash val="solid"/>
            </a:ln>
            <a:effectLst>
              <a:outerShdw blurRad="50800" dist="38100" dir="2700000" algn="tl" rotWithShape="0">
                <a:prstClr val="black">
                  <a:alpha val="40000"/>
                </a:prstClr>
              </a:outerShdw>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pic>
        <p:nvPicPr>
          <p:cNvPr id="22"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50215" y="294005"/>
            <a:ext cx="11680825" cy="583565"/>
          </a:xfrm>
          <a:prstGeom prst="rect">
            <a:avLst/>
          </a:prstGeom>
          <a:noFill/>
        </p:spPr>
        <p:txBody>
          <a:bodyPr wrap="square" rtlCol="0">
            <a:spAutoFit/>
          </a:bodyPr>
          <a:lstStyle/>
          <a:p>
            <a:r>
              <a:rPr lang="en-US" altLang="zh-CN" sz="3200" dirty="0"/>
              <a:t>2. </a:t>
            </a:r>
            <a:r>
              <a:rPr lang="zh-CN" altLang="en-US" sz="3200">
                <a:solidFill>
                  <a:srgbClr val="C00000"/>
                </a:solidFill>
                <a:sym typeface="+mn-ea"/>
              </a:rPr>
              <a:t>合理拓展</a:t>
            </a:r>
            <a:r>
              <a:rPr lang="zh-CN" altLang="en-US" sz="3200">
                <a:sym typeface="+mn-ea"/>
              </a:rPr>
              <a:t>，</a:t>
            </a:r>
            <a:r>
              <a:rPr lang="zh-CN" altLang="en-US" sz="3200">
                <a:solidFill>
                  <a:schemeClr val="tx1"/>
                </a:solidFill>
                <a:sym typeface="+mn-ea"/>
              </a:rPr>
              <a:t>语义连贯，彰显</a:t>
            </a:r>
            <a:r>
              <a:rPr lang="zh-CN" altLang="en-US" sz="3200">
                <a:sym typeface="+mn-ea"/>
              </a:rPr>
              <a:t>思维品质</a:t>
            </a:r>
            <a:endParaRPr lang="zh-CN" altLang="en-US" sz="2800" dirty="0"/>
          </a:p>
        </p:txBody>
      </p:sp>
      <p:cxnSp>
        <p:nvCxnSpPr>
          <p:cNvPr id="23" name="直接连接符 22"/>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91795" y="1136015"/>
            <a:ext cx="11013440" cy="398780"/>
          </a:xfrm>
          <a:prstGeom prst="rect">
            <a:avLst/>
          </a:prstGeom>
          <a:noFill/>
        </p:spPr>
        <p:txBody>
          <a:bodyPr wrap="square" rtlCol="0">
            <a:spAutoFit/>
          </a:bodyPr>
          <a:lstStyle/>
          <a:p>
            <a:pPr marL="342900" indent="-342900">
              <a:buFont typeface="Wingdings" panose="05000000000000000000" charset="0"/>
              <a:buChar char="Ø"/>
            </a:pPr>
            <a:r>
              <a:rPr lang="en-US" altLang="zh-CN" sz="2000">
                <a:solidFill>
                  <a:srgbClr val="C00000"/>
                </a:solidFill>
              </a:rPr>
              <a:t> </a:t>
            </a:r>
            <a:r>
              <a:rPr lang="en-US" altLang="zh-CN" sz="2000" b="1">
                <a:solidFill>
                  <a:srgbClr val="C00000"/>
                </a:solidFill>
              </a:rPr>
              <a:t>交际性拓展</a:t>
            </a:r>
            <a:r>
              <a:rPr lang="zh-CN" altLang="en-US" sz="2000" b="1">
                <a:solidFill>
                  <a:srgbClr val="C00000"/>
                </a:solidFill>
              </a:rPr>
              <a:t>：借助语言支架，进行产出性思维表达，</a:t>
            </a:r>
            <a:r>
              <a:rPr lang="en-US" altLang="zh-CN" sz="2000" b="1">
                <a:solidFill>
                  <a:srgbClr val="FF0000"/>
                </a:solidFill>
              </a:rPr>
              <a:t> </a:t>
            </a:r>
            <a:r>
              <a:rPr lang="zh-CN" altLang="en-US" sz="2000" b="1">
                <a:solidFill>
                  <a:srgbClr val="002060"/>
                </a:solidFill>
              </a:rPr>
              <a:t>写信结束语</a:t>
            </a:r>
            <a:r>
              <a:rPr lang="zh-CN" altLang="en-US" sz="2000">
                <a:solidFill>
                  <a:srgbClr val="002060"/>
                </a:solidFill>
              </a:rPr>
              <a:t>（角色代入，第三段</a:t>
            </a:r>
            <a:r>
              <a:rPr lang="en-US" altLang="zh-CN" sz="2000">
                <a:solidFill>
                  <a:srgbClr val="C00000"/>
                </a:solidFill>
              </a:rPr>
              <a:t>1-2</a:t>
            </a:r>
            <a:r>
              <a:rPr lang="zh-CN" altLang="en-US" sz="2000" b="1">
                <a:solidFill>
                  <a:srgbClr val="C00000"/>
                </a:solidFill>
              </a:rPr>
              <a:t>行</a:t>
            </a:r>
            <a:r>
              <a:rPr lang="zh-CN" altLang="en-US" sz="2000">
                <a:solidFill>
                  <a:srgbClr val="002060"/>
                </a:solidFill>
              </a:rPr>
              <a:t>）</a:t>
            </a:r>
          </a:p>
        </p:txBody>
      </p:sp>
      <p:sp>
        <p:nvSpPr>
          <p:cNvPr id="3" name="文本框 2"/>
          <p:cNvSpPr txBox="1"/>
          <p:nvPr/>
        </p:nvSpPr>
        <p:spPr>
          <a:xfrm>
            <a:off x="558800" y="2329180"/>
            <a:ext cx="10906125" cy="829945"/>
          </a:xfrm>
          <a:prstGeom prst="rect">
            <a:avLst/>
          </a:prstGeom>
          <a:noFill/>
          <a:ln>
            <a:solidFill>
              <a:schemeClr val="accent1"/>
            </a:solidFill>
          </a:ln>
        </p:spPr>
        <p:txBody>
          <a:bodyPr wrap="square" rtlCol="0" anchor="t">
            <a:spAutoFit/>
          </a:bodyPr>
          <a:lstStyle/>
          <a:p>
            <a:r>
              <a:rPr sz="2400" b="1">
                <a:solidFill>
                  <a:srgbClr val="7030A0"/>
                </a:solidFill>
              </a:rPr>
              <a:t>I</a:t>
            </a:r>
            <a:r>
              <a:rPr sz="2400"/>
              <a:t> believe </a:t>
            </a:r>
            <a:r>
              <a:rPr sz="2400">
                <a:solidFill>
                  <a:srgbClr val="0070C0"/>
                </a:solidFill>
              </a:rPr>
              <a:t>you</a:t>
            </a:r>
            <a:r>
              <a:rPr sz="2400"/>
              <a:t> will take </a:t>
            </a:r>
            <a:r>
              <a:rPr sz="2400">
                <a:solidFill>
                  <a:srgbClr val="7030A0"/>
                </a:solidFill>
              </a:rPr>
              <a:t>my</a:t>
            </a:r>
            <a:r>
              <a:rPr sz="2400"/>
              <a:t> </a:t>
            </a:r>
            <a:r>
              <a:rPr sz="2400">
                <a:solidFill>
                  <a:srgbClr val="C00000"/>
                </a:solidFill>
              </a:rPr>
              <a:t>complaint </a:t>
            </a:r>
            <a:r>
              <a:rPr sz="2400"/>
              <a:t>seriously and</a:t>
            </a:r>
            <a:r>
              <a:rPr sz="2400" u="sng"/>
              <a:t> </a:t>
            </a:r>
            <a:r>
              <a:rPr sz="2400" u="sng">
                <a:solidFill>
                  <a:srgbClr val="7030A0"/>
                </a:solidFill>
              </a:rPr>
              <a:t>my</a:t>
            </a:r>
            <a:r>
              <a:rPr sz="2400" u="sng"/>
              <a:t> </a:t>
            </a:r>
            <a:r>
              <a:rPr sz="2400" u="sng">
                <a:solidFill>
                  <a:srgbClr val="C00000"/>
                </a:solidFill>
              </a:rPr>
              <a:t>demand</a:t>
            </a:r>
            <a:r>
              <a:rPr sz="2400" u="sng"/>
              <a:t> is met</a:t>
            </a:r>
            <a:r>
              <a:rPr sz="2400"/>
              <a:t>.</a:t>
            </a:r>
            <a:r>
              <a:rPr lang="zh-CN" altLang="en-US" sz="2400"/>
              <a:t>（投诉</a:t>
            </a:r>
            <a:r>
              <a:rPr lang="en-US" altLang="zh-CN" sz="2400"/>
              <a:t>+</a:t>
            </a:r>
            <a:r>
              <a:rPr lang="zh-CN" altLang="en-US" sz="2400" u="sng"/>
              <a:t>维权</a:t>
            </a:r>
            <a:r>
              <a:rPr lang="zh-CN" altLang="en-US" sz="2400"/>
              <a:t>）</a:t>
            </a:r>
          </a:p>
        </p:txBody>
      </p:sp>
      <p:sp>
        <p:nvSpPr>
          <p:cNvPr id="5" name="文本框 4"/>
          <p:cNvSpPr txBox="1"/>
          <p:nvPr/>
        </p:nvSpPr>
        <p:spPr>
          <a:xfrm>
            <a:off x="558800" y="3314065"/>
            <a:ext cx="10906125" cy="829945"/>
          </a:xfrm>
          <a:prstGeom prst="rect">
            <a:avLst/>
          </a:prstGeom>
          <a:noFill/>
          <a:ln>
            <a:solidFill>
              <a:schemeClr val="accent1"/>
            </a:solidFill>
          </a:ln>
        </p:spPr>
        <p:txBody>
          <a:bodyPr wrap="square" rtlCol="0" anchor="t">
            <a:spAutoFit/>
          </a:bodyPr>
          <a:lstStyle/>
          <a:p>
            <a:r>
              <a:rPr sz="2400" b="1">
                <a:solidFill>
                  <a:srgbClr val="7030A0"/>
                </a:solidFill>
              </a:rPr>
              <a:t> I</a:t>
            </a:r>
            <a:r>
              <a:rPr sz="2400"/>
              <a:t> deeply </a:t>
            </a:r>
            <a:r>
              <a:rPr sz="2400">
                <a:solidFill>
                  <a:srgbClr val="C00000"/>
                </a:solidFill>
              </a:rPr>
              <a:t>apologize</a:t>
            </a:r>
            <a:r>
              <a:rPr sz="2400"/>
              <a:t> for the </a:t>
            </a:r>
            <a:r>
              <a:rPr sz="2400">
                <a:solidFill>
                  <a:srgbClr val="C00000"/>
                </a:solidFill>
              </a:rPr>
              <a:t>problems</a:t>
            </a:r>
            <a:r>
              <a:rPr sz="2400"/>
              <a:t> </a:t>
            </a:r>
            <a:r>
              <a:rPr sz="2400">
                <a:solidFill>
                  <a:srgbClr val="7030A0"/>
                </a:solidFill>
              </a:rPr>
              <a:t>my</a:t>
            </a:r>
            <a:r>
              <a:rPr sz="2400"/>
              <a:t> actions have caused, and </a:t>
            </a:r>
            <a:r>
              <a:rPr sz="2400" b="1">
                <a:solidFill>
                  <a:srgbClr val="7030A0"/>
                </a:solidFill>
              </a:rPr>
              <a:t>I </a:t>
            </a:r>
            <a:r>
              <a:rPr sz="2400"/>
              <a:t>hope</a:t>
            </a:r>
            <a:r>
              <a:rPr sz="2400" u="sng"/>
              <a:t> </a:t>
            </a:r>
            <a:r>
              <a:rPr sz="2400" b="1" u="sng">
                <a:solidFill>
                  <a:srgbClr val="7030A0"/>
                </a:solidFill>
              </a:rPr>
              <a:t>I</a:t>
            </a:r>
            <a:r>
              <a:rPr sz="2400" u="sng"/>
              <a:t> can work to </a:t>
            </a:r>
            <a:r>
              <a:rPr sz="2400" u="sng">
                <a:solidFill>
                  <a:srgbClr val="C00000"/>
                </a:solidFill>
              </a:rPr>
              <a:t>make up for</a:t>
            </a:r>
            <a:r>
              <a:rPr sz="2400" u="sng"/>
              <a:t> it</a:t>
            </a:r>
            <a:r>
              <a:rPr sz="2400"/>
              <a:t>.</a:t>
            </a:r>
            <a:r>
              <a:rPr lang="zh-CN" altLang="en-US" sz="2400"/>
              <a:t>（道歉</a:t>
            </a:r>
            <a:r>
              <a:rPr lang="en-US" altLang="zh-CN" sz="2400"/>
              <a:t>+</a:t>
            </a:r>
            <a:r>
              <a:rPr lang="zh-CN" altLang="en-US" sz="2400" u="sng"/>
              <a:t>愿望</a:t>
            </a:r>
            <a:r>
              <a:rPr lang="zh-CN" altLang="en-US" sz="2400"/>
              <a:t>）</a:t>
            </a:r>
          </a:p>
        </p:txBody>
      </p:sp>
      <p:sp>
        <p:nvSpPr>
          <p:cNvPr id="6" name="文本框 5"/>
          <p:cNvSpPr txBox="1"/>
          <p:nvPr/>
        </p:nvSpPr>
        <p:spPr>
          <a:xfrm>
            <a:off x="558800" y="4298950"/>
            <a:ext cx="10905490" cy="1938020"/>
          </a:xfrm>
          <a:prstGeom prst="rect">
            <a:avLst/>
          </a:prstGeom>
          <a:noFill/>
          <a:ln>
            <a:solidFill>
              <a:schemeClr val="accent1"/>
            </a:solidFill>
          </a:ln>
        </p:spPr>
        <p:txBody>
          <a:bodyPr wrap="square" rtlCol="0" anchor="t">
            <a:spAutoFit/>
          </a:bodyPr>
          <a:lstStyle/>
          <a:p>
            <a:r>
              <a:rPr lang="en-US" sz="2400"/>
              <a:t>1. </a:t>
            </a:r>
            <a:r>
              <a:rPr lang="en-US" sz="2400">
                <a:solidFill>
                  <a:srgbClr val="7030A0"/>
                </a:solidFill>
              </a:rPr>
              <a:t>M</a:t>
            </a:r>
            <a:r>
              <a:rPr sz="2400">
                <a:solidFill>
                  <a:srgbClr val="7030A0"/>
                </a:solidFill>
              </a:rPr>
              <a:t>y</a:t>
            </a:r>
            <a:r>
              <a:rPr sz="2400"/>
              <a:t> true </a:t>
            </a:r>
            <a:r>
              <a:rPr sz="2400">
                <a:solidFill>
                  <a:srgbClr val="C00000"/>
                </a:solidFill>
              </a:rPr>
              <a:t>gratitude</a:t>
            </a:r>
            <a:r>
              <a:rPr sz="2400"/>
              <a:t> is beyond any words</a:t>
            </a:r>
            <a:r>
              <a:rPr lang="en-US" sz="2400"/>
              <a:t>. </a:t>
            </a:r>
            <a:r>
              <a:rPr lang="en-US" sz="2400">
                <a:solidFill>
                  <a:srgbClr val="7030A0"/>
                </a:solidFill>
              </a:rPr>
              <a:t>we</a:t>
            </a:r>
            <a:r>
              <a:rPr lang="en-US" sz="2400"/>
              <a:t>'d like to </a:t>
            </a:r>
            <a:r>
              <a:rPr lang="en-US" sz="2400" u="sng"/>
              <a:t>invite </a:t>
            </a:r>
            <a:r>
              <a:rPr lang="en-US" sz="2400" u="sng">
                <a:solidFill>
                  <a:srgbClr val="0070C0"/>
                </a:solidFill>
              </a:rPr>
              <a:t>you</a:t>
            </a:r>
            <a:r>
              <a:rPr lang="en-US" sz="2400" u="sng"/>
              <a:t> to visit China sometime in the near future</a:t>
            </a:r>
            <a:r>
              <a:rPr lang="en-US" sz="2400"/>
              <a:t>.</a:t>
            </a:r>
            <a:r>
              <a:rPr lang="en-US" altLang="zh-CN" sz="2400"/>
              <a:t>（</a:t>
            </a:r>
            <a:r>
              <a:rPr lang="zh-CN" altLang="en-US" sz="2400"/>
              <a:t>感谢</a:t>
            </a:r>
            <a:r>
              <a:rPr lang="en-US" altLang="zh-CN" sz="2400"/>
              <a:t>+</a:t>
            </a:r>
            <a:r>
              <a:rPr lang="zh-CN" altLang="en-US" sz="2400" u="sng"/>
              <a:t>回报</a:t>
            </a:r>
            <a:r>
              <a:rPr lang="en-US" altLang="zh-CN" sz="2400"/>
              <a:t>）</a:t>
            </a:r>
          </a:p>
          <a:p>
            <a:r>
              <a:rPr lang="en-US" altLang="zh-CN" sz="2400"/>
              <a:t>2. Attached to the letter is </a:t>
            </a:r>
            <a:r>
              <a:rPr lang="en-US" altLang="zh-CN" sz="2400">
                <a:solidFill>
                  <a:srgbClr val="C00000"/>
                </a:solidFill>
              </a:rPr>
              <a:t>an auspicious Chinese knot</a:t>
            </a:r>
            <a:r>
              <a:rPr lang="en-US" altLang="zh-CN" sz="2400"/>
              <a:t>. </a:t>
            </a:r>
            <a:r>
              <a:rPr lang="en-US" altLang="zh-CN" sz="2400" u="sng"/>
              <a:t>May every moment full of joy on </a:t>
            </a:r>
            <a:r>
              <a:rPr lang="en-US" altLang="zh-CN" sz="2400" u="sng">
                <a:solidFill>
                  <a:srgbClr val="0070C0"/>
                </a:solidFill>
              </a:rPr>
              <a:t>your </a:t>
            </a:r>
            <a:r>
              <a:rPr lang="en-US" altLang="zh-CN" sz="2400" u="sng"/>
              <a:t>new stage of life</a:t>
            </a:r>
            <a:r>
              <a:rPr lang="en-US" altLang="zh-CN" sz="2400"/>
              <a:t>! （</a:t>
            </a:r>
            <a:r>
              <a:rPr lang="zh-CN" altLang="en-US" sz="2400"/>
              <a:t>回赠</a:t>
            </a:r>
            <a:r>
              <a:rPr lang="en-US" altLang="zh-CN" sz="2400"/>
              <a:t>+</a:t>
            </a:r>
            <a:r>
              <a:rPr lang="zh-CN" altLang="en-US" sz="2400" u="sng"/>
              <a:t>祝愿</a:t>
            </a:r>
            <a:r>
              <a:rPr lang="en-US" altLang="zh-CN" sz="2400"/>
              <a:t>）</a:t>
            </a:r>
          </a:p>
          <a:p>
            <a:r>
              <a:rPr lang="en-US" altLang="zh-CN" sz="2400"/>
              <a:t>3.</a:t>
            </a:r>
            <a:r>
              <a:rPr lang="en-US" altLang="zh-CN" sz="2400">
                <a:solidFill>
                  <a:srgbClr val="C00000"/>
                </a:solidFill>
              </a:rPr>
              <a:t>Thanks</a:t>
            </a:r>
            <a:r>
              <a:rPr lang="en-US" altLang="zh-CN" sz="2400"/>
              <a:t> again for </a:t>
            </a:r>
            <a:r>
              <a:rPr lang="en-US" altLang="zh-CN" sz="2400">
                <a:solidFill>
                  <a:srgbClr val="0070C0"/>
                </a:solidFill>
              </a:rPr>
              <a:t>your</a:t>
            </a:r>
            <a:r>
              <a:rPr lang="en-US" altLang="zh-CN" sz="2400"/>
              <a:t> generous help and </a:t>
            </a:r>
            <a:r>
              <a:rPr lang="en-US" altLang="zh-CN" sz="2400" u="sng"/>
              <a:t>wish </a:t>
            </a:r>
            <a:r>
              <a:rPr lang="en-US" altLang="zh-CN" sz="2400" u="sng">
                <a:solidFill>
                  <a:srgbClr val="0070C0"/>
                </a:solidFill>
              </a:rPr>
              <a:t>you</a:t>
            </a:r>
            <a:r>
              <a:rPr lang="en-US" altLang="zh-CN" sz="2400" u="sng"/>
              <a:t> all the best</a:t>
            </a:r>
            <a:r>
              <a:rPr lang="en-US" altLang="zh-CN" sz="2400"/>
              <a:t>.（</a:t>
            </a:r>
            <a:r>
              <a:rPr lang="zh-CN" altLang="en-US" sz="2400"/>
              <a:t>感谢</a:t>
            </a:r>
            <a:r>
              <a:rPr lang="en-US" altLang="zh-CN" sz="2400"/>
              <a:t>+</a:t>
            </a:r>
            <a:r>
              <a:rPr lang="en-US" altLang="zh-CN" sz="2400" u="sng"/>
              <a:t>祝愿</a:t>
            </a:r>
            <a:r>
              <a:rPr lang="en-US" altLang="zh-CN" sz="2400"/>
              <a:t>）</a:t>
            </a:r>
          </a:p>
        </p:txBody>
      </p:sp>
      <p:cxnSp>
        <p:nvCxnSpPr>
          <p:cNvPr id="7" name="直接连接符 6"/>
          <p:cNvCxnSpPr/>
          <p:nvPr/>
        </p:nvCxnSpPr>
        <p:spPr>
          <a:xfrm>
            <a:off x="11743055" y="1746250"/>
            <a:ext cx="8890" cy="385635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58800" y="1616710"/>
            <a:ext cx="11184255" cy="557530"/>
            <a:chOff x="4200115" y="884281"/>
            <a:chExt cx="4076672" cy="692009"/>
          </a:xfrm>
        </p:grpSpPr>
        <p:sp>
          <p:nvSpPr>
            <p:cNvPr id="61" name="矩形 60"/>
            <p:cNvSpPr/>
            <p:nvPr/>
          </p:nvSpPr>
          <p:spPr>
            <a:xfrm>
              <a:off x="4475782" y="959519"/>
              <a:ext cx="3768139" cy="543046"/>
            </a:xfrm>
            <a:prstGeom prst="rect">
              <a:avLst/>
            </a:prstGeom>
            <a:ln w="15875">
              <a:noFill/>
            </a:ln>
          </p:spPr>
          <p:txBody>
            <a:bodyPr wrap="square" lIns="68580" tIns="34290" rIns="68580" bIns="34290">
              <a:spAutoFit/>
            </a:bodyPr>
            <a:lstStyle/>
            <a:p>
              <a:r>
                <a:rPr lang="zh-CN" altLang="en-US" sz="2400" b="1" dirty="0">
                  <a:solidFill>
                    <a:srgbClr val="7030A0"/>
                  </a:solidFill>
                  <a:latin typeface="微软雅黑" panose="020B0503020204020204" pitchFamily="34" charset="-122"/>
                  <a:ea typeface="微软雅黑" panose="020B0503020204020204" pitchFamily="34" charset="-122"/>
                </a:rPr>
                <a:t>写作者</a:t>
              </a:r>
              <a:r>
                <a:rPr lang="en-US" altLang="zh-CN" sz="2400" b="1" dirty="0">
                  <a:solidFill>
                    <a:srgbClr val="7030A0"/>
                  </a:solidFill>
                  <a:latin typeface="微软雅黑" panose="020B0503020204020204" pitchFamily="34" charset="-122"/>
                  <a:ea typeface="微软雅黑" panose="020B0503020204020204" pitchFamily="34" charset="-122"/>
                </a:rPr>
                <a:t>+</a:t>
              </a:r>
              <a:r>
                <a:rPr lang="zh-CN" altLang="en-US" sz="2400" b="1" u="sng" dirty="0">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写作</a:t>
              </a:r>
              <a:r>
                <a:rPr lang="zh-CN" altLang="en-US" sz="2400" b="1" u="sng" dirty="0">
                  <a:solidFill>
                    <a:srgbClr val="C00000"/>
                  </a:solidFill>
                  <a:latin typeface="微软雅黑" panose="020B0503020204020204" pitchFamily="34" charset="-122"/>
                  <a:ea typeface="微软雅黑" panose="020B0503020204020204" pitchFamily="34" charset="-122"/>
                  <a:sym typeface="+mn-ea"/>
                </a:rPr>
                <a:t>体裁</a:t>
              </a:r>
              <a:r>
                <a:rPr lang="zh-CN" altLang="en-US" sz="2400" b="1" u="sng" dirty="0">
                  <a:solidFill>
                    <a:sysClr val="windowText" lastClr="000000">
                      <a:lumMod val="75000"/>
                      <a:lumOff val="25000"/>
                    </a:sysClr>
                  </a:solidFill>
                  <a:latin typeface="微软雅黑" panose="020B0503020204020204" pitchFamily="34" charset="-122"/>
                  <a:ea typeface="微软雅黑" panose="020B0503020204020204" pitchFamily="34" charset="-122"/>
                  <a:sym typeface="+mn-ea"/>
                </a:rPr>
                <a:t>框架下的</a:t>
              </a:r>
              <a:r>
                <a:rPr lang="zh-CN" altLang="en-US" sz="2400" b="1" dirty="0">
                  <a:solidFill>
                    <a:srgbClr val="C00000"/>
                  </a:solidFill>
                  <a:latin typeface="微软雅黑" panose="020B0503020204020204" pitchFamily="34" charset="-122"/>
                  <a:ea typeface="微软雅黑" panose="020B0503020204020204" pitchFamily="34" charset="-122"/>
                  <a:sym typeface="+mn-ea"/>
                </a:rPr>
                <a:t>期盼、祝愿、鼓励等情感</a:t>
              </a:r>
              <a:r>
                <a:rPr lang="en-US" altLang="zh-CN" sz="2400" b="1" dirty="0">
                  <a:solidFill>
                    <a:srgbClr val="C00000"/>
                  </a:solidFill>
                  <a:latin typeface="微软雅黑" panose="020B0503020204020204" pitchFamily="34" charset="-122"/>
                  <a:ea typeface="微软雅黑" panose="020B0503020204020204" pitchFamily="34" charset="-122"/>
                  <a:sym typeface="+mn-ea"/>
                </a:rPr>
                <a:t>+</a:t>
              </a:r>
              <a:r>
                <a:rPr lang="zh-CN" altLang="en-US" sz="2400" b="1" dirty="0">
                  <a:solidFill>
                    <a:srgbClr val="0070C0"/>
                  </a:solidFill>
                  <a:latin typeface="微软雅黑" panose="020B0503020204020204" pitchFamily="34" charset="-122"/>
                  <a:ea typeface="微软雅黑" panose="020B0503020204020204" pitchFamily="34" charset="-122"/>
                  <a:sym typeface="+mn-ea"/>
                </a:rPr>
                <a:t>写作对象</a:t>
              </a:r>
              <a:r>
                <a:rPr lang="zh-CN" altLang="en-US" sz="2400" b="1" dirty="0">
                  <a:solidFill>
                    <a:srgbClr val="7030A0"/>
                  </a:solidFill>
                  <a:latin typeface="微软雅黑" panose="020B0503020204020204" pitchFamily="34" charset="-122"/>
                  <a:ea typeface="微软雅黑" panose="020B0503020204020204" pitchFamily="34" charset="-122"/>
                </a:rPr>
                <a:t> </a:t>
              </a:r>
            </a:p>
          </p:txBody>
        </p:sp>
        <p:sp>
          <p:nvSpPr>
            <p:cNvPr id="62" name="平行四边形 61"/>
            <p:cNvSpPr/>
            <p:nvPr/>
          </p:nvSpPr>
          <p:spPr>
            <a:xfrm>
              <a:off x="4200115" y="884281"/>
              <a:ext cx="4076672" cy="692009"/>
            </a:xfrm>
            <a:prstGeom prst="parallelogram">
              <a:avLst>
                <a:gd name="adj" fmla="val 48207"/>
              </a:avLst>
            </a:prstGeom>
            <a:noFill/>
            <a:ln w="15875" cap="flat" cmpd="sng" algn="ctr">
              <a:solidFill>
                <a:srgbClr val="944E1D"/>
              </a:solidFill>
              <a:prstDash val="solid"/>
            </a:ln>
            <a:effectLst>
              <a:outerShdw blurRad="50800" dist="38100" dir="2700000" algn="tl" rotWithShape="0">
                <a:prstClr val="black">
                  <a:alpha val="40000"/>
                </a:prstClr>
              </a:outerShdw>
            </a:effectLst>
          </p:spPr>
          <p:txBody>
            <a:bodyPr lIns="68580" tIns="34290" rIns="68580" bIns="34290" rtlCol="0" anchor="ctr"/>
            <a:lstStyle/>
            <a:p>
              <a:endParaRPr lang="zh-CN" altLang="en-US" sz="1600" b="1">
                <a:solidFill>
                  <a:sysClr val="windowText" lastClr="000000">
                    <a:lumMod val="75000"/>
                    <a:lumOff val="25000"/>
                  </a:sysClr>
                </a:solidFill>
              </a:endParaRPr>
            </a:p>
          </p:txBody>
        </p:sp>
      </p:grpSp>
      <p:pic>
        <p:nvPicPr>
          <p:cNvPr id="22"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450215" y="294005"/>
            <a:ext cx="11680825" cy="583565"/>
          </a:xfrm>
          <a:prstGeom prst="rect">
            <a:avLst/>
          </a:prstGeom>
          <a:noFill/>
        </p:spPr>
        <p:txBody>
          <a:bodyPr wrap="square" rtlCol="0">
            <a:spAutoFit/>
          </a:bodyPr>
          <a:lstStyle/>
          <a:p>
            <a:r>
              <a:rPr lang="en-US" altLang="zh-CN" sz="3200" dirty="0"/>
              <a:t>2. </a:t>
            </a:r>
            <a:r>
              <a:rPr lang="zh-CN" altLang="en-US" sz="3200">
                <a:solidFill>
                  <a:srgbClr val="C00000"/>
                </a:solidFill>
                <a:sym typeface="+mn-ea"/>
              </a:rPr>
              <a:t>合理拓展</a:t>
            </a:r>
            <a:r>
              <a:rPr lang="zh-CN" altLang="en-US" sz="3200">
                <a:sym typeface="+mn-ea"/>
              </a:rPr>
              <a:t>，</a:t>
            </a:r>
            <a:r>
              <a:rPr lang="zh-CN" altLang="en-US" sz="3200">
                <a:solidFill>
                  <a:schemeClr val="tx1"/>
                </a:solidFill>
                <a:sym typeface="+mn-ea"/>
              </a:rPr>
              <a:t>语义连贯，彰显</a:t>
            </a:r>
            <a:r>
              <a:rPr lang="zh-CN" altLang="en-US" sz="3200">
                <a:sym typeface="+mn-ea"/>
              </a:rPr>
              <a:t>思维品质</a:t>
            </a:r>
            <a:endParaRPr lang="zh-CN" altLang="en-US" sz="2800" dirty="0"/>
          </a:p>
        </p:txBody>
      </p:sp>
      <p:cxnSp>
        <p:nvCxnSpPr>
          <p:cNvPr id="23" name="直接连接符 22"/>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91795" y="1136015"/>
            <a:ext cx="11013440" cy="398780"/>
          </a:xfrm>
          <a:prstGeom prst="rect">
            <a:avLst/>
          </a:prstGeom>
          <a:noFill/>
        </p:spPr>
        <p:txBody>
          <a:bodyPr wrap="square" rtlCol="0">
            <a:spAutoFit/>
          </a:bodyPr>
          <a:lstStyle/>
          <a:p>
            <a:pPr marL="342900" indent="-342900">
              <a:buFont typeface="Wingdings" panose="05000000000000000000" charset="0"/>
              <a:buChar char="Ø"/>
            </a:pPr>
            <a:r>
              <a:rPr lang="en-US" altLang="zh-CN" sz="2000">
                <a:solidFill>
                  <a:srgbClr val="C00000"/>
                </a:solidFill>
              </a:rPr>
              <a:t> </a:t>
            </a:r>
            <a:r>
              <a:rPr lang="en-US" altLang="zh-CN" sz="2000" b="1">
                <a:solidFill>
                  <a:srgbClr val="C00000"/>
                </a:solidFill>
              </a:rPr>
              <a:t>交际性拓展</a:t>
            </a:r>
            <a:r>
              <a:rPr lang="zh-CN" altLang="en-US" sz="2000" b="1">
                <a:solidFill>
                  <a:srgbClr val="C00000"/>
                </a:solidFill>
              </a:rPr>
              <a:t>：借助语言支架，进行产出性思维表达，</a:t>
            </a:r>
            <a:r>
              <a:rPr lang="en-US" altLang="zh-CN" sz="2000" b="1">
                <a:solidFill>
                  <a:srgbClr val="FF0000"/>
                </a:solidFill>
              </a:rPr>
              <a:t> </a:t>
            </a:r>
            <a:r>
              <a:rPr lang="zh-CN" altLang="en-US" sz="2000" b="1">
                <a:solidFill>
                  <a:srgbClr val="002060"/>
                </a:solidFill>
              </a:rPr>
              <a:t>写信结束语</a:t>
            </a:r>
            <a:r>
              <a:rPr lang="zh-CN" altLang="en-US" sz="2000">
                <a:solidFill>
                  <a:srgbClr val="002060"/>
                </a:solidFill>
              </a:rPr>
              <a:t>（角色代入，第三段</a:t>
            </a:r>
            <a:r>
              <a:rPr lang="en-US" altLang="zh-CN" sz="2000">
                <a:solidFill>
                  <a:srgbClr val="C00000"/>
                </a:solidFill>
              </a:rPr>
              <a:t>1-2</a:t>
            </a:r>
            <a:r>
              <a:rPr lang="zh-CN" altLang="en-US" sz="2000" b="1">
                <a:solidFill>
                  <a:srgbClr val="C00000"/>
                </a:solidFill>
              </a:rPr>
              <a:t>行</a:t>
            </a:r>
            <a:r>
              <a:rPr lang="zh-CN" altLang="en-US" sz="2000">
                <a:solidFill>
                  <a:srgbClr val="002060"/>
                </a:solidFill>
              </a:rPr>
              <a:t>）</a:t>
            </a:r>
          </a:p>
        </p:txBody>
      </p:sp>
      <p:sp>
        <p:nvSpPr>
          <p:cNvPr id="3" name="文本框 2"/>
          <p:cNvSpPr txBox="1"/>
          <p:nvPr/>
        </p:nvSpPr>
        <p:spPr>
          <a:xfrm>
            <a:off x="558800" y="2329180"/>
            <a:ext cx="10906125" cy="1198880"/>
          </a:xfrm>
          <a:prstGeom prst="rect">
            <a:avLst/>
          </a:prstGeom>
          <a:noFill/>
          <a:ln>
            <a:solidFill>
              <a:schemeClr val="accent1"/>
            </a:solidFill>
          </a:ln>
        </p:spPr>
        <p:txBody>
          <a:bodyPr wrap="square" rtlCol="0" anchor="t">
            <a:spAutoFit/>
          </a:bodyPr>
          <a:lstStyle/>
          <a:p>
            <a:r>
              <a:rPr lang="en-US" sz="2400"/>
              <a:t>1.</a:t>
            </a:r>
            <a:r>
              <a:rPr sz="2400"/>
              <a:t>Please </a:t>
            </a:r>
            <a:r>
              <a:rPr sz="2400">
                <a:solidFill>
                  <a:srgbClr val="C00000"/>
                </a:solidFill>
              </a:rPr>
              <a:t>come on time</a:t>
            </a:r>
            <a:r>
              <a:rPr sz="2400"/>
              <a:t>. </a:t>
            </a:r>
            <a:r>
              <a:rPr sz="2400">
                <a:solidFill>
                  <a:srgbClr val="7030A0"/>
                </a:solidFill>
              </a:rPr>
              <a:t>I</a:t>
            </a:r>
            <a:r>
              <a:rPr sz="2400"/>
              <a:t> am sure </a:t>
            </a:r>
            <a:r>
              <a:rPr sz="2400" u="sng">
                <a:solidFill>
                  <a:srgbClr val="0070C0"/>
                </a:solidFill>
              </a:rPr>
              <a:t>you</a:t>
            </a:r>
            <a:r>
              <a:rPr sz="2400" u="sng"/>
              <a:t> will have a wonderful time there/then</a:t>
            </a:r>
            <a:r>
              <a:rPr sz="2400"/>
              <a:t>. </a:t>
            </a:r>
            <a:r>
              <a:rPr lang="zh-CN" altLang="en-US" sz="2400"/>
              <a:t>（通知</a:t>
            </a:r>
            <a:r>
              <a:rPr lang="en-US" altLang="zh-CN" sz="2400"/>
              <a:t>+</a:t>
            </a:r>
            <a:r>
              <a:rPr lang="zh-CN" altLang="en-US" sz="2400" u="sng"/>
              <a:t>祝愿</a:t>
            </a:r>
            <a:r>
              <a:rPr lang="zh-CN" altLang="en-US" sz="2400"/>
              <a:t>）</a:t>
            </a:r>
          </a:p>
          <a:p>
            <a:r>
              <a:rPr lang="en-US" altLang="zh-CN" sz="2400"/>
              <a:t>2.</a:t>
            </a:r>
            <a:r>
              <a:rPr lang="zh-CN" altLang="en-US" sz="2400">
                <a:solidFill>
                  <a:srgbClr val="0070C0"/>
                </a:solidFill>
              </a:rPr>
              <a:t>Your</a:t>
            </a:r>
            <a:r>
              <a:rPr lang="zh-CN" altLang="en-US" sz="2400">
                <a:solidFill>
                  <a:srgbClr val="C00000"/>
                </a:solidFill>
              </a:rPr>
              <a:t> presence</a:t>
            </a:r>
            <a:r>
              <a:rPr lang="zh-CN" altLang="en-US" sz="2400"/>
              <a:t> is </a:t>
            </a:r>
            <a:r>
              <a:rPr lang="zh-CN" altLang="en-US" sz="2400" u="sng"/>
              <a:t>highly expected</a:t>
            </a:r>
            <a:r>
              <a:rPr lang="zh-CN" altLang="en-US" sz="2400"/>
              <a:t>.（告知+</a:t>
            </a:r>
            <a:r>
              <a:rPr lang="zh-CN" altLang="en-US" sz="2400" u="sng"/>
              <a:t>邀请</a:t>
            </a:r>
            <a:r>
              <a:rPr lang="zh-CN" altLang="en-US" sz="2400"/>
              <a:t>）</a:t>
            </a:r>
          </a:p>
        </p:txBody>
      </p:sp>
      <p:sp>
        <p:nvSpPr>
          <p:cNvPr id="5" name="文本框 4"/>
          <p:cNvSpPr txBox="1"/>
          <p:nvPr/>
        </p:nvSpPr>
        <p:spPr>
          <a:xfrm>
            <a:off x="558800" y="3742690"/>
            <a:ext cx="10906125" cy="460375"/>
          </a:xfrm>
          <a:prstGeom prst="rect">
            <a:avLst/>
          </a:prstGeom>
          <a:noFill/>
          <a:ln>
            <a:solidFill>
              <a:schemeClr val="accent1"/>
            </a:solidFill>
          </a:ln>
        </p:spPr>
        <p:txBody>
          <a:bodyPr wrap="square" rtlCol="0" anchor="t">
            <a:spAutoFit/>
          </a:bodyPr>
          <a:lstStyle/>
          <a:p>
            <a:r>
              <a:rPr sz="2400" b="1">
                <a:solidFill>
                  <a:srgbClr val="7030A0"/>
                </a:solidFill>
              </a:rPr>
              <a:t> </a:t>
            </a:r>
            <a:r>
              <a:rPr sz="2400" u="sng"/>
              <a:t>Thank </a:t>
            </a:r>
            <a:r>
              <a:rPr sz="2400" u="sng">
                <a:solidFill>
                  <a:srgbClr val="0070C0"/>
                </a:solidFill>
              </a:rPr>
              <a:t>you</a:t>
            </a:r>
            <a:r>
              <a:rPr sz="2400"/>
              <a:t> for your </a:t>
            </a:r>
            <a:r>
              <a:rPr sz="2400">
                <a:solidFill>
                  <a:srgbClr val="C00000"/>
                </a:solidFill>
              </a:rPr>
              <a:t>listening</a:t>
            </a:r>
            <a:r>
              <a:rPr sz="2400"/>
              <a:t>!</a:t>
            </a:r>
            <a:r>
              <a:rPr lang="zh-CN" altLang="en-US" sz="2400"/>
              <a:t>（演讲</a:t>
            </a:r>
            <a:r>
              <a:rPr lang="en-US" altLang="zh-CN" sz="2400"/>
              <a:t>+</a:t>
            </a:r>
            <a:r>
              <a:rPr lang="zh-CN" altLang="en-US" sz="2400" u="sng"/>
              <a:t>感激</a:t>
            </a:r>
            <a:r>
              <a:rPr lang="zh-CN" altLang="en-US" sz="2400"/>
              <a:t>）</a:t>
            </a:r>
          </a:p>
        </p:txBody>
      </p:sp>
      <p:sp>
        <p:nvSpPr>
          <p:cNvPr id="6" name="文本框 5"/>
          <p:cNvSpPr txBox="1"/>
          <p:nvPr/>
        </p:nvSpPr>
        <p:spPr>
          <a:xfrm>
            <a:off x="559435" y="4490085"/>
            <a:ext cx="10905490" cy="1568450"/>
          </a:xfrm>
          <a:prstGeom prst="rect">
            <a:avLst/>
          </a:prstGeom>
          <a:noFill/>
          <a:ln>
            <a:solidFill>
              <a:schemeClr val="accent1"/>
            </a:solidFill>
          </a:ln>
        </p:spPr>
        <p:txBody>
          <a:bodyPr wrap="square" rtlCol="0" anchor="t">
            <a:spAutoFit/>
          </a:bodyPr>
          <a:lstStyle/>
          <a:p>
            <a:r>
              <a:rPr lang="en-US" sz="2400"/>
              <a:t>1. </a:t>
            </a:r>
            <a:r>
              <a:rPr sz="2400"/>
              <a:t>Wish </a:t>
            </a:r>
            <a:r>
              <a:rPr sz="2400">
                <a:solidFill>
                  <a:srgbClr val="0070C0"/>
                </a:solidFill>
              </a:rPr>
              <a:t>you</a:t>
            </a:r>
            <a:r>
              <a:rPr sz="2400"/>
              <a:t> a pleasant </a:t>
            </a:r>
            <a:r>
              <a:rPr sz="2400">
                <a:solidFill>
                  <a:srgbClr val="C00000"/>
                </a:solidFill>
              </a:rPr>
              <a:t>journey home</a:t>
            </a:r>
            <a:r>
              <a:rPr sz="2400"/>
              <a:t> and </a:t>
            </a:r>
            <a:r>
              <a:rPr sz="2400" u="sng"/>
              <a:t>all the best for the future</a:t>
            </a:r>
            <a:r>
              <a:rPr sz="2400"/>
              <a:t>.</a:t>
            </a:r>
            <a:r>
              <a:rPr lang="en-US" altLang="zh-CN" sz="2400"/>
              <a:t>（</a:t>
            </a:r>
            <a:r>
              <a:rPr lang="zh-CN" altLang="en-US" sz="2400"/>
              <a:t>欢送</a:t>
            </a:r>
            <a:r>
              <a:rPr lang="en-US" altLang="zh-CN" sz="2400"/>
              <a:t>+</a:t>
            </a:r>
            <a:r>
              <a:rPr lang="zh-CN" altLang="en-US" sz="2400" u="sng"/>
              <a:t>祝愿</a:t>
            </a:r>
            <a:r>
              <a:rPr lang="en-US" altLang="zh-CN" sz="2400"/>
              <a:t>）</a:t>
            </a:r>
          </a:p>
          <a:p>
            <a:r>
              <a:rPr lang="en-US" altLang="zh-CN" sz="2400"/>
              <a:t>2. </a:t>
            </a:r>
            <a:r>
              <a:rPr sz="2400">
                <a:solidFill>
                  <a:srgbClr val="7030A0"/>
                </a:solidFill>
              </a:rPr>
              <a:t>We</a:t>
            </a:r>
            <a:r>
              <a:rPr sz="2400"/>
              <a:t> are keen that someday </a:t>
            </a:r>
            <a:r>
              <a:rPr sz="2400" u="sng">
                <a:solidFill>
                  <a:srgbClr val="0070C0"/>
                </a:solidFill>
              </a:rPr>
              <a:t>you</a:t>
            </a:r>
            <a:r>
              <a:rPr sz="2400" u="sng"/>
              <a:t> will visit China when a cherished chance can be provided to repay </a:t>
            </a:r>
            <a:r>
              <a:rPr sz="2400" u="sng">
                <a:solidFill>
                  <a:srgbClr val="0070C0"/>
                </a:solidFill>
              </a:rPr>
              <a:t>your</a:t>
            </a:r>
            <a:r>
              <a:rPr sz="2400" u="sng"/>
              <a:t> kindness</a:t>
            </a:r>
            <a:r>
              <a:rPr sz="2400"/>
              <a:t>.</a:t>
            </a:r>
            <a:r>
              <a:rPr sz="2400">
                <a:solidFill>
                  <a:srgbClr val="C00000"/>
                </a:solidFill>
              </a:rPr>
              <a:t>Thanks</a:t>
            </a:r>
            <a:r>
              <a:rPr sz="2400"/>
              <a:t>!（欢送+</a:t>
            </a:r>
            <a:r>
              <a:rPr lang="zh-CN" sz="2400" u="sng"/>
              <a:t>期盼</a:t>
            </a:r>
            <a:r>
              <a:rPr sz="2400"/>
              <a:t>）</a:t>
            </a:r>
          </a:p>
        </p:txBody>
      </p:sp>
      <p:cxnSp>
        <p:nvCxnSpPr>
          <p:cNvPr id="7" name="直接连接符 6"/>
          <p:cNvCxnSpPr/>
          <p:nvPr/>
        </p:nvCxnSpPr>
        <p:spPr>
          <a:xfrm>
            <a:off x="11743055" y="1746250"/>
            <a:ext cx="8890" cy="3856355"/>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1+#ppt_w/2"/>
                                          </p:val>
                                        </p:tav>
                                        <p:tav tm="100000">
                                          <p:val>
                                            <p:strVal val="#ppt_x"/>
                                          </p:val>
                                        </p:tav>
                                      </p:tavLst>
                                    </p:anim>
                                    <p:anim calcmode="lin" valueType="num">
                                      <p:cBhvr additive="base">
                                        <p:cTn id="8" dur="500" fill="hold"/>
                                        <p:tgtEl>
                                          <p:spTgt spid="60"/>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片包含 游戏机, 自然, 夜空, 星星&#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t="15614"/>
          <a:stretch>
            <a:fillRect/>
          </a:stretch>
        </p:blipFill>
        <p:spPr>
          <a:xfrm>
            <a:off x="-51435" y="0"/>
            <a:ext cx="12382500" cy="6858000"/>
          </a:xfrm>
          <a:prstGeom prst="rect">
            <a:avLst/>
          </a:prstGeom>
        </p:spPr>
      </p:pic>
      <p:sp>
        <p:nvSpPr>
          <p:cNvPr id="19" name="椭圆 18"/>
          <p:cNvSpPr/>
          <p:nvPr/>
        </p:nvSpPr>
        <p:spPr>
          <a:xfrm>
            <a:off x="2484269" y="3147680"/>
            <a:ext cx="2155448" cy="1984575"/>
          </a:xfrm>
          <a:prstGeom prst="ellipse">
            <a:avLst/>
          </a:prstGeom>
          <a:noFill/>
          <a:ln w="12700">
            <a:gradFill>
              <a:gsLst>
                <a:gs pos="0">
                  <a:schemeClr val="bg1"/>
                </a:gs>
                <a:gs pos="90000">
                  <a:schemeClr val="bg1">
                    <a:alpha val="0"/>
                  </a:schemeClr>
                </a:gs>
              </a:gsLst>
              <a:lin ang="5400000" scaled="1"/>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椭圆 13"/>
          <p:cNvSpPr/>
          <p:nvPr/>
        </p:nvSpPr>
        <p:spPr>
          <a:xfrm>
            <a:off x="613337" y="255934"/>
            <a:ext cx="5520966" cy="4995982"/>
          </a:xfrm>
          <a:prstGeom prst="ellipse">
            <a:avLst/>
          </a:prstGeom>
          <a:noFill/>
          <a:ln w="165100" cap="flat" cmpd="sng" algn="ctr">
            <a:solidFill>
              <a:srgbClr val="000000"/>
            </a:solidFill>
            <a:prstDash val="solid"/>
          </a:ln>
          <a:effectLst/>
        </p:spPr>
        <p:txBody>
          <a:bodyPr anchor="ctr"/>
          <a:lstStyle/>
          <a:p>
            <a:pPr algn="ctr" eaLnBrk="0" fontAlgn="base" hangingPunct="0">
              <a:spcBef>
                <a:spcPct val="0"/>
              </a:spcBef>
              <a:spcAft>
                <a:spcPct val="0"/>
              </a:spcAft>
              <a:defRPr/>
            </a:pPr>
            <a:endParaRPr lang="zh-CN" altLang="en-US" kern="0">
              <a:solidFill>
                <a:srgbClr val="FFFFFF"/>
              </a:solidFill>
            </a:endParaRPr>
          </a:p>
        </p:txBody>
      </p:sp>
      <p:sp>
        <p:nvSpPr>
          <p:cNvPr id="17" name="虚线圈小"/>
          <p:cNvSpPr/>
          <p:nvPr/>
        </p:nvSpPr>
        <p:spPr>
          <a:xfrm>
            <a:off x="782688" y="417859"/>
            <a:ext cx="5225250" cy="4675753"/>
          </a:xfrm>
          <a:prstGeom prst="ellipse">
            <a:avLst/>
          </a:prstGeom>
          <a:noFill/>
          <a:ln w="9525" cap="flat" cmpd="sng" algn="ctr">
            <a:solidFill>
              <a:srgbClr val="FFFF00"/>
            </a:solidFill>
            <a:prstDash val="dash"/>
          </a:ln>
          <a:effectLst/>
        </p:spPr>
        <p:txBody>
          <a:bodyPr anchor="ctr"/>
          <a:lstStyle/>
          <a:p>
            <a:pPr algn="ctr" eaLnBrk="0" fontAlgn="base" hangingPunct="0">
              <a:spcBef>
                <a:spcPct val="0"/>
              </a:spcBef>
              <a:spcAft>
                <a:spcPct val="0"/>
              </a:spcAft>
              <a:defRPr/>
            </a:pPr>
            <a:endParaRPr lang="zh-CN" altLang="en-US" kern="0">
              <a:solidFill>
                <a:srgbClr val="FFFFFF"/>
              </a:solidFill>
            </a:endParaRPr>
          </a:p>
        </p:txBody>
      </p:sp>
      <p:sp>
        <p:nvSpPr>
          <p:cNvPr id="18" name="虚线圈大"/>
          <p:cNvSpPr>
            <a:spLocks noChangeArrowheads="1"/>
          </p:cNvSpPr>
          <p:nvPr/>
        </p:nvSpPr>
        <p:spPr bwMode="auto">
          <a:xfrm>
            <a:off x="541582" y="128933"/>
            <a:ext cx="5520966" cy="5356929"/>
          </a:xfrm>
          <a:prstGeom prst="ellipse">
            <a:avLst/>
          </a:prstGeom>
          <a:noFill/>
          <a:ln w="9525" algn="ctr">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latin typeface="Calibri" panose="020F0502020204030204" charset="0"/>
            </a:endParaRPr>
          </a:p>
        </p:txBody>
      </p:sp>
      <p:sp>
        <p:nvSpPr>
          <p:cNvPr id="20" name="椭圆 19"/>
          <p:cNvSpPr>
            <a:spLocks noChangeArrowheads="1"/>
          </p:cNvSpPr>
          <p:nvPr/>
        </p:nvSpPr>
        <p:spPr bwMode="auto">
          <a:xfrm>
            <a:off x="1932271" y="1985920"/>
            <a:ext cx="285556" cy="325208"/>
          </a:xfrm>
          <a:prstGeom prst="ellipse">
            <a:avLst/>
          </a:prstGeom>
          <a:solidFill>
            <a:schemeClr val="accent2"/>
          </a:solidFill>
          <a:ln>
            <a:noFill/>
          </a:ln>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latin typeface="Calibri" panose="020F0502020204030204" charset="0"/>
            </a:endParaRPr>
          </a:p>
        </p:txBody>
      </p:sp>
      <p:sp>
        <p:nvSpPr>
          <p:cNvPr id="21" name="A"/>
          <p:cNvSpPr txBox="1">
            <a:spLocks noChangeArrowheads="1"/>
          </p:cNvSpPr>
          <p:nvPr/>
        </p:nvSpPr>
        <p:spPr bwMode="auto">
          <a:xfrm rot="21097302">
            <a:off x="357614" y="2189020"/>
            <a:ext cx="625821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4400" b="1" i="1" dirty="0">
                <a:solidFill>
                  <a:srgbClr val="FF0000"/>
                </a:solidFill>
                <a:latin typeface="Arial Narrow" panose="020B0606020202030204" pitchFamily="34" charset="0"/>
                <a:ea typeface="方正姚体" panose="02010601030101010101" pitchFamily="2" charset="-122"/>
              </a:rPr>
              <a:t>让语言插上腾飞的翅膀</a:t>
            </a:r>
          </a:p>
        </p:txBody>
      </p:sp>
      <p:sp>
        <p:nvSpPr>
          <p:cNvPr id="22" name="TextBox 8"/>
          <p:cNvSpPr txBox="1">
            <a:spLocks noChangeArrowheads="1"/>
          </p:cNvSpPr>
          <p:nvPr/>
        </p:nvSpPr>
        <p:spPr bwMode="auto">
          <a:xfrm rot="21136973">
            <a:off x="1409065" y="1389380"/>
            <a:ext cx="441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i="1" dirty="0">
                <a:solidFill>
                  <a:srgbClr val="FFFFFF"/>
                </a:solidFill>
                <a:latin typeface="华文琥珀" panose="02010800040101010101" pitchFamily="2" charset="-122"/>
                <a:ea typeface="华文琥珀" panose="02010800040101010101" pitchFamily="2" charset="-122"/>
              </a:rPr>
              <a:t>要点关联，重点拓展</a:t>
            </a:r>
          </a:p>
        </p:txBody>
      </p:sp>
      <p:sp>
        <p:nvSpPr>
          <p:cNvPr id="16" name="文本框 1"/>
          <p:cNvSpPr txBox="1"/>
          <p:nvPr/>
        </p:nvSpPr>
        <p:spPr>
          <a:xfrm>
            <a:off x="6314440" y="2205990"/>
            <a:ext cx="5451475" cy="1424940"/>
          </a:xfrm>
          <a:prstGeom prst="rect">
            <a:avLst/>
          </a:prstGeom>
          <a:noFill/>
        </p:spPr>
        <p:txBody>
          <a:bodyPr wrap="square" rtlCol="0" anchor="t">
            <a:spAutoFit/>
          </a:bodyPr>
          <a:lstStyle/>
          <a:p>
            <a:pPr indent="0" fontAlgn="auto">
              <a:lnSpc>
                <a:spcPts val="5200"/>
              </a:lnSpc>
              <a:buFont typeface="Wingdings" panose="05000000000000000000" charset="0"/>
              <a:buNone/>
            </a:pPr>
            <a:r>
              <a:rPr sz="3600" b="1" dirty="0" err="1">
                <a:solidFill>
                  <a:schemeClr val="bg1"/>
                </a:solidFill>
                <a:sym typeface="+mn-ea"/>
              </a:rPr>
              <a:t>词汇妥帖，语法无误，</a:t>
            </a:r>
          </a:p>
          <a:p>
            <a:pPr indent="0" fontAlgn="auto">
              <a:lnSpc>
                <a:spcPts val="5200"/>
              </a:lnSpc>
              <a:buFont typeface="Wingdings" panose="05000000000000000000" charset="0"/>
              <a:buNone/>
            </a:pPr>
            <a:r>
              <a:rPr sz="3600" b="1" dirty="0" err="1">
                <a:solidFill>
                  <a:schemeClr val="bg1"/>
                </a:solidFill>
                <a:sym typeface="+mn-ea"/>
              </a:rPr>
              <a:t>高分作文必作于细成于严</a:t>
            </a:r>
          </a:p>
        </p:txBody>
      </p:sp>
      <p:sp>
        <p:nvSpPr>
          <p:cNvPr id="2" name="文本框 1"/>
          <p:cNvSpPr txBox="1"/>
          <p:nvPr>
            <p:custDataLst>
              <p:tags r:id="rId3"/>
            </p:custDataLst>
          </p:nvPr>
        </p:nvSpPr>
        <p:spPr>
          <a:xfrm>
            <a:off x="2217827" y="3410292"/>
            <a:ext cx="2421890" cy="1446550"/>
          </a:xfrm>
          <a:prstGeom prst="rect">
            <a:avLst/>
          </a:prstGeom>
          <a:noFill/>
        </p:spPr>
        <p:txBody>
          <a:bodyPr wrap="square" rtlCol="0">
            <a:spAutoFit/>
          </a:bodyPr>
          <a:lstStyle/>
          <a:p>
            <a:pPr algn="ctr"/>
            <a:r>
              <a:rPr lang="en-US" altLang="zh-CN" sz="8800" b="1" dirty="0">
                <a:solidFill>
                  <a:srgbClr val="FFFFFF"/>
                </a:solidFill>
                <a:latin typeface="汉仪行楷简" panose="02010609000101010101" pitchFamily="49" charset="-122"/>
                <a:ea typeface="汉仪行楷简" panose="02010609000101010101" pitchFamily="49" charset="-122"/>
                <a:sym typeface="汉仪行楷简" panose="02010609000101010101" pitchFamily="49" charset="-122"/>
              </a:rPr>
              <a:t>03</a:t>
            </a:r>
            <a:endParaRPr lang="zh-CN" altLang="en-US" sz="8800" b="1" dirty="0">
              <a:solidFill>
                <a:srgbClr val="FFFFFF"/>
              </a:solidFill>
              <a:latin typeface="汉仪行楷简" panose="02010609000101010101" pitchFamily="49" charset="-122"/>
              <a:ea typeface="汉仪行楷简" panose="02010609000101010101" pitchFamily="49" charset="-122"/>
              <a:sym typeface="汉仪行楷简" panose="02010609000101010101"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42" presetClass="entr" presetSubtype="0" fill="hold" grpId="0" nodeType="withEffect">
                                  <p:stCondLst>
                                    <p:cond delay="52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
                                        <p:tgtEl>
                                          <p:spTgt spid="21"/>
                                        </p:tgtEl>
                                      </p:cBhvr>
                                    </p:animEffect>
                                    <p:anim calcmode="lin" valueType="num">
                                      <p:cBhvr>
                                        <p:cTn id="15" dur="200" fill="hold"/>
                                        <p:tgtEl>
                                          <p:spTgt spid="21"/>
                                        </p:tgtEl>
                                        <p:attrNameLst>
                                          <p:attrName>ppt_x</p:attrName>
                                        </p:attrNameLst>
                                      </p:cBhvr>
                                      <p:tavLst>
                                        <p:tav tm="0">
                                          <p:val>
                                            <p:strVal val="#ppt_x"/>
                                          </p:val>
                                        </p:tav>
                                        <p:tav tm="100000">
                                          <p:val>
                                            <p:strVal val="#ppt_x"/>
                                          </p:val>
                                        </p:tav>
                                      </p:tavLst>
                                    </p:anim>
                                    <p:anim calcmode="lin" valueType="num">
                                      <p:cBhvr>
                                        <p:cTn id="16" dur="200" fill="hold"/>
                                        <p:tgtEl>
                                          <p:spTgt spid="21"/>
                                        </p:tgtEl>
                                        <p:attrNameLst>
                                          <p:attrName>ppt_y</p:attrName>
                                        </p:attrNameLst>
                                      </p:cBhvr>
                                      <p:tavLst>
                                        <p:tav tm="0">
                                          <p:val>
                                            <p:strVal val="#ppt_y+.1"/>
                                          </p:val>
                                        </p:tav>
                                        <p:tav tm="100000">
                                          <p:val>
                                            <p:strVal val="#ppt_y"/>
                                          </p:val>
                                        </p:tav>
                                      </p:tavLst>
                                    </p:anim>
                                  </p:childTnLst>
                                </p:cTn>
                              </p:par>
                              <p:par>
                                <p:cTn id="17" presetID="23" presetClass="entr" presetSubtype="16" fill="hold" grpId="2"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par>
                                <p:cTn id="21" presetID="1" presetClass="entr" presetSubtype="0" fill="hold" grpId="1" nodeType="withEffect">
                                  <p:stCondLst>
                                    <p:cond delay="300"/>
                                  </p:stCondLst>
                                  <p:childTnLst>
                                    <p:set>
                                      <p:cBhvr>
                                        <p:cTn id="22" dur="1" fill="hold">
                                          <p:stCondLst>
                                            <p:cond delay="0"/>
                                          </p:stCondLst>
                                        </p:cTn>
                                        <p:tgtEl>
                                          <p:spTgt spid="17"/>
                                        </p:tgtEl>
                                        <p:attrNameLst>
                                          <p:attrName>style.visibility</p:attrName>
                                        </p:attrNameLst>
                                      </p:cBhvr>
                                      <p:to>
                                        <p:strVal val="visible"/>
                                      </p:to>
                                    </p:set>
                                  </p:childTnLst>
                                </p:cTn>
                              </p:par>
                              <p:par>
                                <p:cTn id="23" presetID="21" presetClass="entr" presetSubtype="1" fill="hold" grpId="0" nodeType="withEffect">
                                  <p:stCondLst>
                                    <p:cond delay="30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500"/>
                                        <p:tgtEl>
                                          <p:spTgt spid="18"/>
                                        </p:tgtEl>
                                      </p:cBhvr>
                                    </p:animEffect>
                                  </p:childTnLst>
                                </p:cTn>
                              </p:par>
                              <p:par>
                                <p:cTn id="26" presetID="8" presetClass="emph" presetSubtype="0" repeatCount="indefinite" fill="hold" grpId="0" nodeType="withEffect">
                                  <p:stCondLst>
                                    <p:cond delay="0"/>
                                  </p:stCondLst>
                                  <p:childTnLst>
                                    <p:animRot by="21600000">
                                      <p:cBhvr>
                                        <p:cTn id="27" dur="4000" fill="hold"/>
                                        <p:tgtEl>
                                          <p:spTgt spid="17"/>
                                        </p:tgtEl>
                                        <p:attrNameLst>
                                          <p:attrName>r</p:attrName>
                                        </p:attrNameLst>
                                      </p:cBhvr>
                                    </p:animRot>
                                  </p:childTnLst>
                                </p:cTn>
                              </p:par>
                              <p:par>
                                <p:cTn id="28" presetID="8" presetClass="emph" presetSubtype="0" repeatCount="indefinite" fill="hold" grpId="1" nodeType="withEffect">
                                  <p:stCondLst>
                                    <p:cond delay="0"/>
                                  </p:stCondLst>
                                  <p:childTnLst>
                                    <p:animRot by="-21600000">
                                      <p:cBhvr>
                                        <p:cTn id="29" dur="5000" fill="hold"/>
                                        <p:tgtEl>
                                          <p:spTgt spid="18"/>
                                        </p:tgtEl>
                                        <p:attrNameLst>
                                          <p:attrName>r</p:attrName>
                                        </p:attrNameLst>
                                      </p:cBhvr>
                                    </p:animRot>
                                  </p:childTnLst>
                                </p:cTn>
                              </p:par>
                              <p:par>
                                <p:cTn id="30" presetID="1" presetClass="entr" presetSubtype="0" fill="hold" grpId="1" nodeType="withEffect">
                                  <p:stCondLst>
                                    <p:cond delay="50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path" presetSubtype="0" repeatCount="indefinite" accel="50000" decel="50000" fill="hold" grpId="0" nodeType="withEffect">
                                  <p:stCondLst>
                                    <p:cond delay="500"/>
                                  </p:stCondLst>
                                  <p:childTnLst>
                                    <p:animMotion origin="layout" path="M 0.00013 0.00069 C 0.00039 -0.17037 0.07814 -0.30833 0.1745 -0.30949 C 0.27061 -0.30903 0.34809 -0.17037 0.34809 0.00069 C 0.34809 0.16921 0.27061 0.30509 0.1745 0.31042 C 0.07918 0.31018 0.00026 0.17153 0.00013 0.00069 Z " pathEditMode="relative" rAng="16200000" ptsTypes="fffff">
                                      <p:cBhvr>
                                        <p:cTn id="33" dur="2000" fill="hold"/>
                                        <p:tgtEl>
                                          <p:spTgt spid="20"/>
                                        </p:tgtEl>
                                        <p:attrNameLst>
                                          <p:attrName>ppt_x</p:attrName>
                                          <p:attrName>ppt_y</p:attrName>
                                        </p:attrNameLst>
                                      </p:cBhvr>
                                      <p:rCtr x="1739800" y="-2300"/>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7" grpId="0" bldLvl="0" animBg="1"/>
      <p:bldP spid="17" grpId="1" bldLvl="0" animBg="1"/>
      <p:bldP spid="17" grpId="2" bldLvl="0" animBg="1"/>
      <p:bldP spid="18" grpId="0" bldLvl="0" animBg="1"/>
      <p:bldP spid="18" grpId="1" bldLvl="0" animBg="1"/>
      <p:bldP spid="20" grpId="0" bldLvl="0" animBg="1"/>
      <p:bldP spid="20" grpId="1" bldLvl="0" animBg="1"/>
      <p:bldP spid="21" grpId="0"/>
      <p:bldP spid="22" grpId="0"/>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306070" y="1034415"/>
            <a:ext cx="11579225" cy="1198880"/>
          </a:xfrm>
          <a:prstGeom prst="rect">
            <a:avLst/>
          </a:prstGeom>
          <a:noFill/>
          <a:ln>
            <a:solidFill>
              <a:srgbClr val="FFC000"/>
            </a:solidFill>
          </a:ln>
        </p:spPr>
        <p:txBody>
          <a:bodyPr wrap="square" rtlCol="0" anchor="t">
            <a:spAutoFit/>
          </a:bodyPr>
          <a:lstStyle/>
          <a:p>
            <a:r>
              <a:rPr lang="zh-CN" altLang="en-US"/>
              <a:t>（2019年06月浙江高考应用文写作）</a:t>
            </a:r>
            <a:r>
              <a:rPr lang="zh-CN" altLang="en-US" sz="2400"/>
              <a:t>假定你是李华，经常帮助你学习英语的朋友Alex即将返回自己的国家。请给他写一封邮件，内容包括：</a:t>
            </a:r>
          </a:p>
          <a:p>
            <a:r>
              <a:rPr lang="zh-CN" altLang="en-US" sz="2400"/>
              <a:t>1. 表示感谢；2. 回顾Alex对你的帮助；3. 临别祝愿。</a:t>
            </a:r>
          </a:p>
        </p:txBody>
      </p:sp>
      <p:sp>
        <p:nvSpPr>
          <p:cNvPr id="5" name="文本框 4"/>
          <p:cNvSpPr txBox="1"/>
          <p:nvPr/>
        </p:nvSpPr>
        <p:spPr>
          <a:xfrm>
            <a:off x="713105" y="2504440"/>
            <a:ext cx="11057890" cy="3046095"/>
          </a:xfrm>
          <a:prstGeom prst="rect">
            <a:avLst/>
          </a:prstGeom>
          <a:noFill/>
        </p:spPr>
        <p:txBody>
          <a:bodyPr wrap="square" rtlCol="0">
            <a:spAutoFit/>
          </a:bodyPr>
          <a:lstStyle/>
          <a:p>
            <a:pPr marL="457200" indent="-457200">
              <a:buAutoNum type="arabicPeriod"/>
            </a:pPr>
            <a:r>
              <a:rPr lang="en-US" altLang="zh-CN" sz="2400" dirty="0">
                <a:solidFill>
                  <a:sysClr val="windowText" lastClr="000000"/>
                </a:solidFill>
              </a:rPr>
              <a:t>I’m</a:t>
            </a:r>
            <a:r>
              <a:rPr lang="zh-CN" altLang="en-US" sz="2400" dirty="0">
                <a:solidFill>
                  <a:sysClr val="windowText" lastClr="000000"/>
                </a:solidFill>
              </a:rPr>
              <a:t> </a:t>
            </a:r>
            <a:r>
              <a:rPr lang="en-US" altLang="zh-CN" sz="2400" dirty="0">
                <a:solidFill>
                  <a:sysClr val="windowText" lastClr="000000"/>
                </a:solidFill>
              </a:rPr>
              <a:t>Li</a:t>
            </a:r>
            <a:r>
              <a:rPr lang="zh-CN" altLang="en-US" sz="2400" dirty="0">
                <a:solidFill>
                  <a:sysClr val="windowText" lastClr="000000"/>
                </a:solidFill>
              </a:rPr>
              <a:t> </a:t>
            </a:r>
            <a:r>
              <a:rPr lang="en-US" altLang="zh-CN" sz="2400" dirty="0">
                <a:solidFill>
                  <a:sysClr val="windowText" lastClr="000000"/>
                </a:solidFill>
              </a:rPr>
              <a:t>Hua, I’m </a:t>
            </a:r>
            <a:r>
              <a:rPr lang="en-US" altLang="zh-CN" sz="2400" dirty="0" err="1">
                <a:solidFill>
                  <a:sysClr val="windowText" lastClr="000000"/>
                </a:solidFill>
              </a:rPr>
              <a:t>writting</a:t>
            </a:r>
            <a:r>
              <a:rPr lang="en-US" altLang="zh-CN" sz="2400" dirty="0">
                <a:solidFill>
                  <a:sysClr val="windowText" lastClr="000000"/>
                </a:solidFill>
              </a:rPr>
              <a:t> to express my sincerely thank for you.</a:t>
            </a:r>
          </a:p>
          <a:p>
            <a:endParaRPr lang="en-US" altLang="zh-CN" sz="2400" dirty="0">
              <a:solidFill>
                <a:sysClr val="windowText" lastClr="000000"/>
              </a:solidFill>
            </a:endParaRPr>
          </a:p>
          <a:p>
            <a:endParaRPr lang="en-US" altLang="zh-CN" sz="2400" dirty="0">
              <a:solidFill>
                <a:sysClr val="windowText" lastClr="000000"/>
              </a:solidFill>
            </a:endParaRPr>
          </a:p>
          <a:p>
            <a:endParaRPr lang="en-US" altLang="zh-CN" sz="2400" dirty="0">
              <a:solidFill>
                <a:sysClr val="windowText" lastClr="000000"/>
              </a:solidFill>
            </a:endParaRPr>
          </a:p>
          <a:p>
            <a:r>
              <a:rPr lang="en-US" altLang="zh-CN" sz="2400" dirty="0">
                <a:solidFill>
                  <a:sysClr val="windowText" lastClr="000000"/>
                </a:solidFill>
              </a:rPr>
              <a:t>2. Having known that you will come back to your own country. I’m writing to extend my appreciations and thanks.</a:t>
            </a:r>
          </a:p>
          <a:p>
            <a:endParaRPr lang="en-US" altLang="zh-CN" sz="2400" dirty="0">
              <a:solidFill>
                <a:sysClr val="windowText" lastClr="000000"/>
              </a:solidFill>
            </a:endParaRPr>
          </a:p>
          <a:p>
            <a:endParaRPr lang="en-US" altLang="zh-CN" sz="2400" dirty="0">
              <a:solidFill>
                <a:sysClr val="windowText" lastClr="000000"/>
              </a:solidFill>
            </a:endParaRPr>
          </a:p>
        </p:txBody>
      </p:sp>
      <p:sp>
        <p:nvSpPr>
          <p:cNvPr id="3" name="矩形 2"/>
          <p:cNvSpPr/>
          <p:nvPr/>
        </p:nvSpPr>
        <p:spPr>
          <a:xfrm>
            <a:off x="628015" y="2838509"/>
            <a:ext cx="9144000" cy="830997"/>
          </a:xfrm>
          <a:prstGeom prst="rect">
            <a:avLst/>
          </a:prstGeom>
        </p:spPr>
        <p:txBody>
          <a:bodyPr wrap="square">
            <a:spAutoFit/>
          </a:bodyPr>
          <a:lstStyle/>
          <a:p>
            <a:pPr marL="342900" lvl="0" indent="-342900">
              <a:buFont typeface="Wingdings" panose="05000000000000000000" pitchFamily="2" charset="2"/>
              <a:buChar char="Ø"/>
            </a:pPr>
            <a:r>
              <a:rPr lang="en-US" altLang="zh-CN" sz="2400" dirty="0">
                <a:solidFill>
                  <a:srgbClr val="4472C4">
                    <a:lumMod val="50000"/>
                  </a:srgbClr>
                </a:solidFill>
              </a:rPr>
              <a:t>I’m</a:t>
            </a:r>
            <a:r>
              <a:rPr lang="en-US" altLang="zh-CN" sz="2400" dirty="0">
                <a:solidFill>
                  <a:srgbClr val="FFFF00"/>
                </a:solidFill>
              </a:rPr>
              <a:t> </a:t>
            </a:r>
            <a:r>
              <a:rPr lang="en-US" altLang="zh-CN" sz="2400" b="1" u="sng" dirty="0">
                <a:solidFill>
                  <a:srgbClr val="C00000"/>
                </a:solidFill>
              </a:rPr>
              <a:t>writing</a:t>
            </a:r>
            <a:r>
              <a:rPr lang="en-US" altLang="zh-CN" sz="2400" dirty="0">
                <a:solidFill>
                  <a:srgbClr val="FF0000"/>
                </a:solidFill>
              </a:rPr>
              <a:t> </a:t>
            </a:r>
            <a:r>
              <a:rPr lang="en-US" altLang="zh-CN" sz="2400" dirty="0">
                <a:solidFill>
                  <a:srgbClr val="4472C4">
                    <a:lumMod val="50000"/>
                  </a:srgbClr>
                </a:solidFill>
              </a:rPr>
              <a:t>to express my</a:t>
            </a:r>
            <a:r>
              <a:rPr lang="en-US" altLang="zh-CN" sz="2400" dirty="0">
                <a:solidFill>
                  <a:srgbClr val="FFFF00"/>
                </a:solidFill>
              </a:rPr>
              <a:t> </a:t>
            </a:r>
            <a:r>
              <a:rPr lang="en-US" altLang="zh-CN" sz="2400" b="1" u="sng" dirty="0">
                <a:solidFill>
                  <a:srgbClr val="C00000"/>
                </a:solidFill>
              </a:rPr>
              <a:t>sincere</a:t>
            </a:r>
            <a:r>
              <a:rPr lang="en-US" altLang="zh-CN" sz="2400" b="1" dirty="0">
                <a:solidFill>
                  <a:srgbClr val="C00000"/>
                </a:solidFill>
              </a:rPr>
              <a:t> thank</a:t>
            </a:r>
            <a:r>
              <a:rPr lang="en-US" altLang="zh-CN" sz="2400" b="1" u="sng" dirty="0">
                <a:solidFill>
                  <a:srgbClr val="C00000"/>
                </a:solidFill>
              </a:rPr>
              <a:t>s</a:t>
            </a:r>
            <a:r>
              <a:rPr lang="en-US" altLang="zh-CN" sz="2400" b="1" dirty="0">
                <a:solidFill>
                  <a:srgbClr val="FFFF00"/>
                </a:solidFill>
              </a:rPr>
              <a:t> </a:t>
            </a:r>
            <a:r>
              <a:rPr lang="en-US" altLang="zh-CN" sz="2400" b="1" dirty="0">
                <a:solidFill>
                  <a:srgbClr val="4472C4">
                    <a:lumMod val="50000"/>
                  </a:srgbClr>
                </a:solidFill>
              </a:rPr>
              <a:t>for</a:t>
            </a:r>
            <a:r>
              <a:rPr lang="en-US" altLang="zh-CN" sz="2400" b="1" dirty="0">
                <a:solidFill>
                  <a:srgbClr val="FFFF00"/>
                </a:solidFill>
              </a:rPr>
              <a:t> </a:t>
            </a:r>
            <a:r>
              <a:rPr lang="en-US" altLang="zh-CN" sz="2400" b="1" u="sng" dirty="0">
                <a:solidFill>
                  <a:srgbClr val="C00000"/>
                </a:solidFill>
              </a:rPr>
              <a:t>your assistance</a:t>
            </a:r>
            <a:r>
              <a:rPr lang="en-US" altLang="zh-CN" sz="2400" b="1" dirty="0">
                <a:solidFill>
                  <a:srgbClr val="FFFF00"/>
                </a:solidFill>
              </a:rPr>
              <a:t>.</a:t>
            </a:r>
          </a:p>
          <a:p>
            <a:pPr lvl="0"/>
            <a:r>
              <a:rPr lang="en-US" altLang="zh-CN" sz="2400" dirty="0">
                <a:solidFill>
                  <a:srgbClr val="FFFF00"/>
                </a:solidFill>
              </a:rPr>
              <a:t>                                                                         </a:t>
            </a:r>
            <a:r>
              <a:rPr lang="en-US" altLang="zh-CN" sz="2400" b="1" u="sng" dirty="0">
                <a:solidFill>
                  <a:srgbClr val="C00000"/>
                </a:solidFill>
              </a:rPr>
              <a:t>to</a:t>
            </a:r>
            <a:r>
              <a:rPr lang="en-US" altLang="zh-CN" sz="2400" dirty="0">
                <a:solidFill>
                  <a:srgbClr val="FF0000"/>
                </a:solidFill>
              </a:rPr>
              <a:t> </a:t>
            </a:r>
            <a:r>
              <a:rPr lang="en-US" altLang="zh-CN" sz="2400" dirty="0">
                <a:solidFill>
                  <a:srgbClr val="FFFF00"/>
                </a:solidFill>
              </a:rPr>
              <a:t> </a:t>
            </a:r>
            <a:r>
              <a:rPr lang="en-US" altLang="zh-CN" sz="2400" dirty="0">
                <a:solidFill>
                  <a:srgbClr val="4472C4">
                    <a:lumMod val="50000"/>
                  </a:srgbClr>
                </a:solidFill>
              </a:rPr>
              <a:t>you </a:t>
            </a:r>
            <a:r>
              <a:rPr lang="en-US" altLang="zh-CN" sz="2400" dirty="0">
                <a:solidFill>
                  <a:srgbClr val="FFFF00"/>
                </a:solidFill>
              </a:rPr>
              <a:t> </a:t>
            </a:r>
          </a:p>
        </p:txBody>
      </p:sp>
      <p:sp>
        <p:nvSpPr>
          <p:cNvPr id="7" name="矩形 6"/>
          <p:cNvSpPr/>
          <p:nvPr/>
        </p:nvSpPr>
        <p:spPr>
          <a:xfrm>
            <a:off x="736600" y="4806950"/>
            <a:ext cx="10745470" cy="829945"/>
          </a:xfrm>
          <a:prstGeom prst="rect">
            <a:avLst/>
          </a:prstGeom>
        </p:spPr>
        <p:txBody>
          <a:bodyPr wrap="square">
            <a:spAutoFit/>
          </a:bodyPr>
          <a:lstStyle/>
          <a:p>
            <a:pPr marL="342900" lvl="0" indent="-342900">
              <a:buFont typeface="Wingdings" panose="05000000000000000000" pitchFamily="2" charset="2"/>
              <a:buChar char="Ø"/>
            </a:pPr>
            <a:r>
              <a:rPr lang="en-US" altLang="zh-CN" sz="2400" dirty="0">
                <a:solidFill>
                  <a:srgbClr val="4472C4">
                    <a:lumMod val="50000"/>
                  </a:srgbClr>
                </a:solidFill>
              </a:rPr>
              <a:t>Having known that you will </a:t>
            </a:r>
            <a:r>
              <a:rPr lang="en-US" altLang="zh-CN" sz="2400" b="1" u="sng" dirty="0">
                <a:solidFill>
                  <a:srgbClr val="C00000"/>
                </a:solidFill>
              </a:rPr>
              <a:t>go</a:t>
            </a:r>
            <a:r>
              <a:rPr lang="en-US" altLang="zh-CN" sz="2400" b="1" dirty="0">
                <a:solidFill>
                  <a:srgbClr val="4472C4">
                    <a:lumMod val="50000"/>
                  </a:srgbClr>
                </a:solidFill>
              </a:rPr>
              <a:t> </a:t>
            </a:r>
            <a:r>
              <a:rPr lang="en-US" altLang="zh-CN" sz="2400" dirty="0">
                <a:solidFill>
                  <a:srgbClr val="4472C4">
                    <a:lumMod val="50000"/>
                  </a:srgbClr>
                </a:solidFill>
              </a:rPr>
              <a:t>back to your own country</a:t>
            </a:r>
            <a:r>
              <a:rPr lang="en-US" altLang="zh-CN" sz="2400" b="1" u="sng" dirty="0">
                <a:solidFill>
                  <a:srgbClr val="C00000"/>
                </a:solidFill>
              </a:rPr>
              <a:t>,</a:t>
            </a:r>
            <a:r>
              <a:rPr lang="en-US" altLang="zh-CN" sz="2400" b="1" dirty="0">
                <a:solidFill>
                  <a:srgbClr val="4472C4">
                    <a:lumMod val="50000"/>
                  </a:srgbClr>
                </a:solidFill>
              </a:rPr>
              <a:t> </a:t>
            </a:r>
            <a:r>
              <a:rPr lang="en-US" altLang="zh-CN" sz="2400" dirty="0">
                <a:solidFill>
                  <a:srgbClr val="4472C4">
                    <a:lumMod val="50000"/>
                  </a:srgbClr>
                </a:solidFill>
              </a:rPr>
              <a:t>I’m writing to extend my appreciations and thanks.</a:t>
            </a:r>
          </a:p>
        </p:txBody>
      </p:sp>
      <p:sp>
        <p:nvSpPr>
          <p:cNvPr id="9" name="标注: 弯曲线形(带边框和强调线) 8"/>
          <p:cNvSpPr/>
          <p:nvPr/>
        </p:nvSpPr>
        <p:spPr>
          <a:xfrm flipH="1">
            <a:off x="296445" y="3495479"/>
            <a:ext cx="1512168" cy="461665"/>
          </a:xfrm>
          <a:prstGeom prst="accentBorderCallout2">
            <a:avLst>
              <a:gd name="adj1" fmla="val 18750"/>
              <a:gd name="adj2" fmla="val -8333"/>
              <a:gd name="adj3" fmla="val 18750"/>
              <a:gd name="adj4" fmla="val -16667"/>
              <a:gd name="adj5" fmla="val -46813"/>
              <a:gd name="adj6" fmla="val -16880"/>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拼写错误</a:t>
            </a:r>
          </a:p>
        </p:txBody>
      </p:sp>
      <p:sp>
        <p:nvSpPr>
          <p:cNvPr id="10" name="标注: 弯曲线形(带边框和强调线) 9"/>
          <p:cNvSpPr/>
          <p:nvPr/>
        </p:nvSpPr>
        <p:spPr>
          <a:xfrm flipH="1">
            <a:off x="2201228" y="3495949"/>
            <a:ext cx="1512168" cy="461665"/>
          </a:xfrm>
          <a:prstGeom prst="accentBorderCallout2">
            <a:avLst>
              <a:gd name="adj1" fmla="val 18750"/>
              <a:gd name="adj2" fmla="val -8333"/>
              <a:gd name="adj3" fmla="val 18750"/>
              <a:gd name="adj4" fmla="val -16667"/>
              <a:gd name="adj5" fmla="val -52601"/>
              <a:gd name="adj6" fmla="val -72568"/>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词性错误</a:t>
            </a:r>
          </a:p>
        </p:txBody>
      </p:sp>
      <p:sp>
        <p:nvSpPr>
          <p:cNvPr id="11" name="标注: 弯曲线形(带边框和强调线) 10"/>
          <p:cNvSpPr/>
          <p:nvPr/>
        </p:nvSpPr>
        <p:spPr>
          <a:xfrm flipH="1">
            <a:off x="4566732" y="3495517"/>
            <a:ext cx="1512168" cy="461665"/>
          </a:xfrm>
          <a:prstGeom prst="accentBorderCallout2">
            <a:avLst>
              <a:gd name="adj1" fmla="val 18750"/>
              <a:gd name="adj2" fmla="val -8333"/>
              <a:gd name="adj3" fmla="val 18750"/>
              <a:gd name="adj4" fmla="val -16667"/>
              <a:gd name="adj5" fmla="val -55425"/>
              <a:gd name="adj6" fmla="val -36511"/>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复数错误</a:t>
            </a:r>
          </a:p>
        </p:txBody>
      </p:sp>
      <p:sp>
        <p:nvSpPr>
          <p:cNvPr id="13" name="标注: 弯曲线形(带边框和强调线) 12"/>
          <p:cNvSpPr/>
          <p:nvPr/>
        </p:nvSpPr>
        <p:spPr>
          <a:xfrm>
            <a:off x="8219431" y="3495660"/>
            <a:ext cx="1487525" cy="461665"/>
          </a:xfrm>
          <a:prstGeom prst="accentBorderCallout2">
            <a:avLst>
              <a:gd name="adj1" fmla="val 18750"/>
              <a:gd name="adj2" fmla="val -8333"/>
              <a:gd name="adj3" fmla="val 18750"/>
              <a:gd name="adj4" fmla="val -16667"/>
              <a:gd name="adj5" fmla="val -61883"/>
              <a:gd name="adj6" fmla="val -80690"/>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搭配错误</a:t>
            </a:r>
          </a:p>
        </p:txBody>
      </p:sp>
      <p:sp>
        <p:nvSpPr>
          <p:cNvPr id="14" name="椭圆 13"/>
          <p:cNvSpPr/>
          <p:nvPr/>
        </p:nvSpPr>
        <p:spPr>
          <a:xfrm>
            <a:off x="8315359" y="2504459"/>
            <a:ext cx="505629" cy="393970"/>
          </a:xfrm>
          <a:prstGeom prst="ellipse">
            <a:avLst/>
          </a:prstGeom>
          <a:noFill/>
          <a:ln w="25400" cap="flat" cmpd="sng" algn="ctr">
            <a:solidFill>
              <a:srgbClr val="FF0000"/>
            </a:solidFill>
            <a:prstDash val="solid"/>
          </a:ln>
          <a:effectLst/>
        </p:spPr>
        <p:txBody>
          <a:bodyPr rtlCol="0" anchor="ctr"/>
          <a:lstStyle/>
          <a:p>
            <a:pPr algn="ctr"/>
            <a:endParaRPr lang="zh-CN" altLang="en-US"/>
          </a:p>
        </p:txBody>
      </p:sp>
      <p:sp>
        <p:nvSpPr>
          <p:cNvPr id="15" name="标注: 弯曲线形(带边框和强调线) 14"/>
          <p:cNvSpPr/>
          <p:nvPr/>
        </p:nvSpPr>
        <p:spPr>
          <a:xfrm flipH="1">
            <a:off x="2298358" y="5728502"/>
            <a:ext cx="1512168" cy="461665"/>
          </a:xfrm>
          <a:prstGeom prst="accentBorderCallout2">
            <a:avLst>
              <a:gd name="adj1" fmla="val 18750"/>
              <a:gd name="adj2" fmla="val -8333"/>
              <a:gd name="adj3" fmla="val 18750"/>
              <a:gd name="adj4" fmla="val -16667"/>
              <a:gd name="adj5" fmla="val -111400"/>
              <a:gd name="adj6" fmla="val -73976"/>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动词错误</a:t>
            </a:r>
          </a:p>
        </p:txBody>
      </p:sp>
      <p:sp>
        <p:nvSpPr>
          <p:cNvPr id="16" name="标注: 弯曲线形(带边框和强调线) 15"/>
          <p:cNvSpPr/>
          <p:nvPr/>
        </p:nvSpPr>
        <p:spPr>
          <a:xfrm flipH="1">
            <a:off x="5192841" y="5644504"/>
            <a:ext cx="2520280" cy="461665"/>
          </a:xfrm>
          <a:prstGeom prst="accentBorderCallout2">
            <a:avLst>
              <a:gd name="adj1" fmla="val 18750"/>
              <a:gd name="adj2" fmla="val -8333"/>
              <a:gd name="adj3" fmla="val 18750"/>
              <a:gd name="adj4" fmla="val -16667"/>
              <a:gd name="adj5" fmla="val -96330"/>
              <a:gd name="adj6" fmla="val -37725"/>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悬垂修饰语 误用</a:t>
            </a:r>
          </a:p>
        </p:txBody>
      </p:sp>
      <p:sp>
        <p:nvSpPr>
          <p:cNvPr id="17" name="椭圆 16"/>
          <p:cNvSpPr/>
          <p:nvPr/>
        </p:nvSpPr>
        <p:spPr>
          <a:xfrm>
            <a:off x="8710624" y="4134054"/>
            <a:ext cx="505629" cy="393970"/>
          </a:xfrm>
          <a:prstGeom prst="ellipse">
            <a:avLst/>
          </a:prstGeom>
          <a:noFill/>
          <a:ln w="25400" cap="flat" cmpd="sng" algn="ctr">
            <a:solidFill>
              <a:srgbClr val="FF0000"/>
            </a:solidFill>
            <a:prstDash val="solid"/>
          </a:ln>
          <a:effectLst/>
        </p:spPr>
        <p:txBody>
          <a:bodyPr rtlCol="0" anchor="ctr"/>
          <a:lstStyle/>
          <a:p>
            <a:pPr algn="ctr"/>
            <a:endParaRPr lang="zh-CN" altLang="en-US"/>
          </a:p>
        </p:txBody>
      </p:sp>
      <p:sp>
        <p:nvSpPr>
          <p:cNvPr id="4" name="文本框 3"/>
          <p:cNvSpPr txBox="1"/>
          <p:nvPr/>
        </p:nvSpPr>
        <p:spPr>
          <a:xfrm>
            <a:off x="493395" y="299720"/>
            <a:ext cx="11515090" cy="583565"/>
          </a:xfrm>
          <a:prstGeom prst="rect">
            <a:avLst/>
          </a:prstGeom>
          <a:noFill/>
        </p:spPr>
        <p:txBody>
          <a:bodyPr wrap="square" rtlCol="0">
            <a:spAutoFit/>
          </a:bodyPr>
          <a:lstStyle/>
          <a:p>
            <a:r>
              <a:rPr lang="en-US" altLang="zh-CN" sz="3200"/>
              <a:t>3. </a:t>
            </a:r>
            <a:r>
              <a:rPr lang="en-US" altLang="zh-CN" sz="3200">
                <a:solidFill>
                  <a:srgbClr val="C00000"/>
                </a:solidFill>
              </a:rPr>
              <a:t>词汇</a:t>
            </a:r>
            <a:r>
              <a:rPr lang="zh-CN" altLang="en-US" sz="3200">
                <a:solidFill>
                  <a:srgbClr val="C00000"/>
                </a:solidFill>
              </a:rPr>
              <a:t>妥帖，</a:t>
            </a:r>
            <a:r>
              <a:rPr lang="en-US" altLang="zh-CN" sz="3200">
                <a:solidFill>
                  <a:srgbClr val="C00000"/>
                </a:solidFill>
              </a:rPr>
              <a:t>语法</a:t>
            </a:r>
            <a:r>
              <a:rPr lang="zh-CN" altLang="en-US" sz="3200">
                <a:solidFill>
                  <a:srgbClr val="C00000"/>
                </a:solidFill>
              </a:rPr>
              <a:t>无误</a:t>
            </a:r>
            <a:r>
              <a:rPr lang="zh-CN" altLang="en-US" sz="3200"/>
              <a:t>，格式正确，高分作文必作于细成于严</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1)">
                                      <p:cBhvr>
                                        <p:cTn id="45" dur="2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arn(inVertical)">
                                      <p:cBhvr>
                                        <p:cTn id="62" dur="500"/>
                                        <p:tgtEl>
                                          <p:spTgt spid="16"/>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heel(1)">
                                      <p:cBhvr>
                                        <p:cTn id="6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9" grpId="0" bldLvl="0" animBg="1"/>
      <p:bldP spid="10" grpId="0" bldLvl="0" animBg="1"/>
      <p:bldP spid="11" grpId="0" bldLvl="0" animBg="1"/>
      <p:bldP spid="13" grpId="0" bldLvl="0" animBg="1"/>
      <p:bldP spid="14" grpId="0" bldLvl="0" animBg="1"/>
      <p:bldP spid="15" grpId="0" bldLvl="0" animBg="1"/>
      <p:bldP spid="16" grpId="0" bldLvl="0" animBg="1"/>
      <p:bldP spid="17" grpId="0" bldLvl="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312525" cy="583565"/>
          </a:xfrm>
          <a:prstGeom prst="rect">
            <a:avLst/>
          </a:prstGeom>
          <a:noFill/>
        </p:spPr>
        <p:txBody>
          <a:bodyPr wrap="square" rtlCol="0">
            <a:spAutoFit/>
          </a:bodyPr>
          <a:lstStyle/>
          <a:p>
            <a:r>
              <a:rPr lang="en-US" altLang="zh-CN" sz="3200"/>
              <a:t>3. </a:t>
            </a:r>
            <a:r>
              <a:rPr lang="en-US" altLang="zh-CN" sz="3200">
                <a:solidFill>
                  <a:srgbClr val="C00000"/>
                </a:solidFill>
              </a:rPr>
              <a:t>词汇</a:t>
            </a:r>
            <a:r>
              <a:rPr lang="zh-CN" altLang="en-US" sz="3200">
                <a:solidFill>
                  <a:srgbClr val="C00000"/>
                </a:solidFill>
              </a:rPr>
              <a:t>妥帖，</a:t>
            </a:r>
            <a:r>
              <a:rPr lang="en-US" altLang="zh-CN" sz="3200">
                <a:solidFill>
                  <a:srgbClr val="C00000"/>
                </a:solidFill>
              </a:rPr>
              <a:t>语法</a:t>
            </a:r>
            <a:r>
              <a:rPr lang="zh-CN" altLang="en-US" sz="3200">
                <a:solidFill>
                  <a:srgbClr val="C00000"/>
                </a:solidFill>
              </a:rPr>
              <a:t>无误</a:t>
            </a:r>
            <a:r>
              <a:rPr lang="zh-CN" altLang="en-US" sz="3200"/>
              <a:t>，格式正确，高分作文必作于细成于严</a:t>
            </a:r>
          </a:p>
        </p:txBody>
      </p:sp>
      <p:sp>
        <p:nvSpPr>
          <p:cNvPr id="5" name="文本框 4"/>
          <p:cNvSpPr txBox="1"/>
          <p:nvPr/>
        </p:nvSpPr>
        <p:spPr>
          <a:xfrm>
            <a:off x="306070" y="1034415"/>
            <a:ext cx="11579225" cy="1198880"/>
          </a:xfrm>
          <a:prstGeom prst="rect">
            <a:avLst/>
          </a:prstGeom>
          <a:noFill/>
          <a:ln>
            <a:solidFill>
              <a:srgbClr val="FFC000"/>
            </a:solidFill>
          </a:ln>
        </p:spPr>
        <p:txBody>
          <a:bodyPr wrap="square" rtlCol="0" anchor="t">
            <a:spAutoFit/>
          </a:bodyPr>
          <a:lstStyle/>
          <a:p>
            <a:r>
              <a:rPr lang="zh-CN" altLang="en-US"/>
              <a:t>（2019年06月浙江高考应用文写作）</a:t>
            </a:r>
            <a:r>
              <a:rPr lang="zh-CN" altLang="en-US" sz="2400"/>
              <a:t>假定你是李华，经常帮助你学习英语的朋友Alex即将返回自己的国家。请给他写一封邮件，内容包括：</a:t>
            </a:r>
          </a:p>
          <a:p>
            <a:r>
              <a:rPr lang="zh-CN" altLang="en-US" sz="2400"/>
              <a:t>1. 表示感谢；2. 回顾Alex对你的帮助；3. 临别祝愿。</a:t>
            </a:r>
          </a:p>
        </p:txBody>
      </p:sp>
      <p:sp>
        <p:nvSpPr>
          <p:cNvPr id="7" name="文本框 6"/>
          <p:cNvSpPr txBox="1"/>
          <p:nvPr/>
        </p:nvSpPr>
        <p:spPr>
          <a:xfrm>
            <a:off x="493395" y="2384425"/>
            <a:ext cx="10960100" cy="2676525"/>
          </a:xfrm>
          <a:prstGeom prst="rect">
            <a:avLst/>
          </a:prstGeom>
          <a:noFill/>
        </p:spPr>
        <p:txBody>
          <a:bodyPr wrap="square" rtlCol="0">
            <a:spAutoFit/>
          </a:bodyPr>
          <a:lstStyle/>
          <a:p>
            <a:r>
              <a:rPr lang="en-US" altLang="zh-CN" sz="2400" dirty="0">
                <a:solidFill>
                  <a:sysClr val="windowText" lastClr="000000"/>
                </a:solidFill>
              </a:rPr>
              <a:t>3. Learning that you’ll back your country, so I’m writing to express my best wish for you.  </a:t>
            </a:r>
          </a:p>
          <a:p>
            <a:endParaRPr lang="en-US" altLang="zh-CN" sz="2400" dirty="0">
              <a:solidFill>
                <a:sysClr val="windowText" lastClr="000000"/>
              </a:solidFill>
            </a:endParaRPr>
          </a:p>
          <a:p>
            <a:endParaRPr lang="en-US" altLang="zh-CN" sz="2400" dirty="0">
              <a:solidFill>
                <a:sysClr val="windowText" lastClr="000000"/>
              </a:solidFill>
            </a:endParaRPr>
          </a:p>
          <a:p>
            <a:endParaRPr lang="en-US" altLang="zh-CN" sz="2400" dirty="0">
              <a:solidFill>
                <a:sysClr val="windowText" lastClr="000000"/>
              </a:solidFill>
            </a:endParaRPr>
          </a:p>
          <a:p>
            <a:endParaRPr lang="en-US" altLang="zh-CN" sz="2400" dirty="0">
              <a:solidFill>
                <a:sysClr val="windowText" lastClr="000000"/>
              </a:solidFill>
            </a:endParaRPr>
          </a:p>
          <a:p>
            <a:pPr lvl="0"/>
            <a:r>
              <a:rPr lang="en-US" altLang="zh-CN" sz="2400" dirty="0">
                <a:solidFill>
                  <a:sysClr val="windowText" lastClr="000000"/>
                </a:solidFill>
              </a:rPr>
              <a:t>4. Mixed with sad and grateful, I’m writing this letter to convey my best wishes and sincerely gratitude.</a:t>
            </a:r>
          </a:p>
        </p:txBody>
      </p:sp>
      <p:sp>
        <p:nvSpPr>
          <p:cNvPr id="9" name="矩形 8"/>
          <p:cNvSpPr/>
          <p:nvPr/>
        </p:nvSpPr>
        <p:spPr>
          <a:xfrm>
            <a:off x="505460" y="3214370"/>
            <a:ext cx="10854690" cy="829945"/>
          </a:xfrm>
          <a:prstGeom prst="rect">
            <a:avLst/>
          </a:prstGeom>
        </p:spPr>
        <p:txBody>
          <a:bodyPr wrap="square">
            <a:spAutoFit/>
          </a:bodyPr>
          <a:lstStyle/>
          <a:p>
            <a:pPr marL="342900" indent="-342900">
              <a:buFont typeface="Wingdings" panose="05000000000000000000" pitchFamily="2" charset="2"/>
              <a:buChar char="Ø"/>
            </a:pPr>
            <a:r>
              <a:rPr lang="en-US" altLang="zh-CN" sz="2400" dirty="0">
                <a:solidFill>
                  <a:srgbClr val="4472C4">
                    <a:lumMod val="50000"/>
                  </a:srgbClr>
                </a:solidFill>
              </a:rPr>
              <a:t>Learning that you’ll </a:t>
            </a:r>
            <a:r>
              <a:rPr lang="en-US" altLang="zh-CN" sz="2400" b="1" u="sng" dirty="0">
                <a:solidFill>
                  <a:srgbClr val="FF0000"/>
                </a:solidFill>
              </a:rPr>
              <a:t>go back to </a:t>
            </a:r>
            <a:r>
              <a:rPr lang="en-US" altLang="zh-CN" sz="2400" dirty="0">
                <a:solidFill>
                  <a:srgbClr val="4472C4">
                    <a:lumMod val="50000"/>
                  </a:srgbClr>
                </a:solidFill>
              </a:rPr>
              <a:t>/ </a:t>
            </a:r>
            <a:r>
              <a:rPr lang="en-US" altLang="zh-CN" sz="2400" b="1" u="sng" dirty="0">
                <a:solidFill>
                  <a:srgbClr val="FF0000"/>
                </a:solidFill>
              </a:rPr>
              <a:t>return to </a:t>
            </a:r>
            <a:r>
              <a:rPr lang="en-US" altLang="zh-CN" sz="2400" dirty="0">
                <a:solidFill>
                  <a:srgbClr val="4472C4">
                    <a:lumMod val="50000"/>
                  </a:srgbClr>
                </a:solidFill>
              </a:rPr>
              <a:t>your country, I’m writing to express my best</a:t>
            </a:r>
            <a:r>
              <a:rPr lang="en-US" altLang="zh-CN" sz="2400" dirty="0">
                <a:solidFill>
                  <a:srgbClr val="FFFF00"/>
                </a:solidFill>
              </a:rPr>
              <a:t> </a:t>
            </a:r>
            <a:r>
              <a:rPr lang="en-US" altLang="zh-CN" sz="2400" b="1" u="sng" dirty="0">
                <a:solidFill>
                  <a:srgbClr val="FF0000"/>
                </a:solidFill>
              </a:rPr>
              <a:t>wishes</a:t>
            </a:r>
            <a:r>
              <a:rPr lang="en-US" altLang="zh-CN" sz="2400" dirty="0">
                <a:solidFill>
                  <a:srgbClr val="FFFF00"/>
                </a:solidFill>
              </a:rPr>
              <a:t> </a:t>
            </a:r>
            <a:r>
              <a:rPr lang="en-US" altLang="zh-CN" sz="2400" dirty="0">
                <a:solidFill>
                  <a:srgbClr val="4472C4">
                    <a:lumMod val="50000"/>
                  </a:srgbClr>
                </a:solidFill>
              </a:rPr>
              <a:t>for you.</a:t>
            </a:r>
            <a:r>
              <a:rPr lang="en-US" altLang="zh-CN" sz="2400" dirty="0">
                <a:solidFill>
                  <a:srgbClr val="FFFF00"/>
                </a:solidFill>
              </a:rPr>
              <a:t> </a:t>
            </a:r>
            <a:endParaRPr lang="zh-CN" altLang="en-US" dirty="0">
              <a:solidFill>
                <a:srgbClr val="FFFF00"/>
              </a:solidFill>
            </a:endParaRPr>
          </a:p>
        </p:txBody>
      </p:sp>
      <p:sp>
        <p:nvSpPr>
          <p:cNvPr id="10" name="矩形 9"/>
          <p:cNvSpPr/>
          <p:nvPr/>
        </p:nvSpPr>
        <p:spPr>
          <a:xfrm>
            <a:off x="493395" y="5342255"/>
            <a:ext cx="10738485" cy="829945"/>
          </a:xfrm>
          <a:prstGeom prst="rect">
            <a:avLst/>
          </a:prstGeom>
        </p:spPr>
        <p:txBody>
          <a:bodyPr wrap="square">
            <a:spAutoFit/>
          </a:bodyPr>
          <a:lstStyle/>
          <a:p>
            <a:pPr marL="342900" indent="-342900">
              <a:buFont typeface="Wingdings" panose="05000000000000000000" pitchFamily="2" charset="2"/>
              <a:buChar char="Ø"/>
            </a:pPr>
            <a:r>
              <a:rPr lang="en-US" altLang="zh-CN" sz="2400" dirty="0">
                <a:solidFill>
                  <a:srgbClr val="4472C4">
                    <a:lumMod val="50000"/>
                  </a:srgbClr>
                </a:solidFill>
              </a:rPr>
              <a:t>Mixed with</a:t>
            </a:r>
            <a:r>
              <a:rPr lang="en-US" altLang="zh-CN" sz="2400" dirty="0">
                <a:solidFill>
                  <a:srgbClr val="FFFF00"/>
                </a:solidFill>
              </a:rPr>
              <a:t> </a:t>
            </a:r>
            <a:r>
              <a:rPr lang="en-US" altLang="zh-CN" sz="2400" b="1" u="sng" dirty="0">
                <a:solidFill>
                  <a:srgbClr val="FF0000"/>
                </a:solidFill>
              </a:rPr>
              <a:t>sadness and gratefulness</a:t>
            </a:r>
            <a:r>
              <a:rPr lang="en-US" altLang="zh-CN" sz="2400" dirty="0">
                <a:solidFill>
                  <a:srgbClr val="4472C4">
                    <a:lumMod val="50000"/>
                  </a:srgbClr>
                </a:solidFill>
              </a:rPr>
              <a:t>, I’m</a:t>
            </a:r>
            <a:r>
              <a:rPr lang="en-US" altLang="zh-CN" sz="2400" dirty="0">
                <a:solidFill>
                  <a:srgbClr val="FFFF00"/>
                </a:solidFill>
              </a:rPr>
              <a:t> </a:t>
            </a:r>
            <a:r>
              <a:rPr lang="en-US" altLang="zh-CN" sz="2400" b="1" u="sng" dirty="0">
                <a:solidFill>
                  <a:srgbClr val="FF0000"/>
                </a:solidFill>
              </a:rPr>
              <a:t>writing to convey </a:t>
            </a:r>
            <a:r>
              <a:rPr lang="en-US" altLang="zh-CN" sz="2400" dirty="0">
                <a:solidFill>
                  <a:srgbClr val="4472C4">
                    <a:lumMod val="50000"/>
                  </a:srgbClr>
                </a:solidFill>
              </a:rPr>
              <a:t>my best wishes and</a:t>
            </a:r>
            <a:r>
              <a:rPr lang="en-US" altLang="zh-CN" sz="2400" dirty="0">
                <a:solidFill>
                  <a:srgbClr val="FFFF00"/>
                </a:solidFill>
              </a:rPr>
              <a:t> </a:t>
            </a:r>
            <a:r>
              <a:rPr lang="en-US" altLang="zh-CN" sz="2400" b="1" u="sng" dirty="0">
                <a:solidFill>
                  <a:srgbClr val="FF0000"/>
                </a:solidFill>
              </a:rPr>
              <a:t>sincere</a:t>
            </a:r>
            <a:r>
              <a:rPr lang="en-US" altLang="zh-CN" sz="2400" dirty="0">
                <a:solidFill>
                  <a:srgbClr val="4472C4">
                    <a:lumMod val="50000"/>
                  </a:srgbClr>
                </a:solidFill>
              </a:rPr>
              <a:t> gratitude.</a:t>
            </a:r>
          </a:p>
        </p:txBody>
      </p:sp>
      <p:sp>
        <p:nvSpPr>
          <p:cNvPr id="11" name="标注: 弯曲线形(带边框和强调线) 9"/>
          <p:cNvSpPr/>
          <p:nvPr/>
        </p:nvSpPr>
        <p:spPr>
          <a:xfrm>
            <a:off x="4785062" y="4190323"/>
            <a:ext cx="2178191" cy="419700"/>
          </a:xfrm>
          <a:prstGeom prst="accentBorderCallout2">
            <a:avLst>
              <a:gd name="adj1" fmla="val 18750"/>
              <a:gd name="adj2" fmla="val -8333"/>
              <a:gd name="adj3" fmla="val 18750"/>
              <a:gd name="adj4" fmla="val -16667"/>
              <a:gd name="adj5" fmla="val -65111"/>
              <a:gd name="adj6" fmla="val -57882"/>
            </a:avLst>
          </a:prstGeom>
          <a:solidFill>
            <a:srgbClr val="BBE0E3"/>
          </a:solidFill>
          <a:ln w="25400" cap="flat" cmpd="sng" algn="ctr">
            <a:solidFill>
              <a:srgbClr val="BBE0E3">
                <a:shade val="50000"/>
              </a:srgbClr>
            </a:solidFill>
            <a:prstDash val="solid"/>
          </a:ln>
          <a:effectLst/>
        </p:spPr>
        <p:txBody>
          <a:bodyPr rtlCol="0" anchor="ctr"/>
          <a:lstStyle/>
          <a:p>
            <a:pPr lvl="0" algn="ctr"/>
            <a:r>
              <a:rPr lang="zh-CN" altLang="en-US" sz="2400" b="1" dirty="0">
                <a:solidFill>
                  <a:srgbClr val="000000"/>
                </a:solidFill>
              </a:rPr>
              <a:t>名词复数错误</a:t>
            </a:r>
          </a:p>
        </p:txBody>
      </p:sp>
      <p:sp>
        <p:nvSpPr>
          <p:cNvPr id="13" name="标注: 弯曲线形(带边框和强调线) 12"/>
          <p:cNvSpPr/>
          <p:nvPr/>
        </p:nvSpPr>
        <p:spPr>
          <a:xfrm>
            <a:off x="7864108" y="4190137"/>
            <a:ext cx="2592288" cy="419700"/>
          </a:xfrm>
          <a:prstGeom prst="accentBorderCallout2">
            <a:avLst>
              <a:gd name="adj1" fmla="val 18750"/>
              <a:gd name="adj2" fmla="val -8333"/>
              <a:gd name="adj3" fmla="val 18750"/>
              <a:gd name="adj4" fmla="val -16667"/>
              <a:gd name="adj5" fmla="val -129911"/>
              <a:gd name="adj6" fmla="val -62719"/>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动词、介词错误</a:t>
            </a:r>
          </a:p>
        </p:txBody>
      </p:sp>
      <p:sp>
        <p:nvSpPr>
          <p:cNvPr id="14" name="标注: 弯曲线形(带边框和强调线) 13"/>
          <p:cNvSpPr/>
          <p:nvPr/>
        </p:nvSpPr>
        <p:spPr>
          <a:xfrm>
            <a:off x="8942784" y="2794533"/>
            <a:ext cx="2417281" cy="419700"/>
          </a:xfrm>
          <a:prstGeom prst="accentBorderCallout2">
            <a:avLst>
              <a:gd name="adj1" fmla="val 18750"/>
              <a:gd name="adj2" fmla="val -8333"/>
              <a:gd name="adj3" fmla="val 18750"/>
              <a:gd name="adj4" fmla="val -16667"/>
              <a:gd name="adj5" fmla="val -19190"/>
              <a:gd name="adj6" fmla="val -108468"/>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悬垂修饰语 错误</a:t>
            </a:r>
          </a:p>
        </p:txBody>
      </p:sp>
      <p:sp>
        <p:nvSpPr>
          <p:cNvPr id="15" name="标注: 弯曲线形(带边框和强调线) 14"/>
          <p:cNvSpPr/>
          <p:nvPr/>
        </p:nvSpPr>
        <p:spPr>
          <a:xfrm>
            <a:off x="4785360" y="6098540"/>
            <a:ext cx="1996440" cy="419735"/>
          </a:xfrm>
          <a:prstGeom prst="accentBorderCallout2">
            <a:avLst>
              <a:gd name="adj1" fmla="val 18750"/>
              <a:gd name="adj2" fmla="val -8333"/>
              <a:gd name="adj3" fmla="val 18750"/>
              <a:gd name="adj4" fmla="val -16667"/>
              <a:gd name="adj5" fmla="val -90015"/>
              <a:gd name="adj6" fmla="val -38931"/>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词性错误</a:t>
            </a:r>
          </a:p>
        </p:txBody>
      </p:sp>
      <p:sp>
        <p:nvSpPr>
          <p:cNvPr id="17" name="椭圆 16"/>
          <p:cNvSpPr/>
          <p:nvPr/>
        </p:nvSpPr>
        <p:spPr>
          <a:xfrm>
            <a:off x="5319137" y="4667193"/>
            <a:ext cx="2232248" cy="393970"/>
          </a:xfrm>
          <a:prstGeom prst="ellipse">
            <a:avLst/>
          </a:prstGeom>
          <a:noFill/>
          <a:ln w="25400" cap="flat" cmpd="sng" algn="ctr">
            <a:solidFill>
              <a:srgbClr val="FF0000"/>
            </a:solidFill>
            <a:prstDash val="solid"/>
          </a:ln>
          <a:effectLst/>
        </p:spPr>
        <p:txBody>
          <a:bodyPr rtlCol="0" anchor="ctr"/>
          <a:lstStyle/>
          <a:p>
            <a:pPr algn="ctr"/>
            <a:endParaRPr lang="zh-CN" altLang="en-US"/>
          </a:p>
        </p:txBody>
      </p:sp>
      <p:cxnSp>
        <p:nvCxnSpPr>
          <p:cNvPr id="18" name="直接连接符 17"/>
          <p:cNvCxnSpPr/>
          <p:nvPr/>
        </p:nvCxnSpPr>
        <p:spPr>
          <a:xfrm>
            <a:off x="3081020" y="6114415"/>
            <a:ext cx="1427480" cy="57785"/>
          </a:xfrm>
          <a:prstGeom prst="line">
            <a:avLst/>
          </a:prstGeom>
          <a:noFill/>
          <a:ln w="28575" cap="flat" cmpd="sng" algn="ctr">
            <a:solidFill>
              <a:srgbClr val="5B9BD5">
                <a:lumMod val="60000"/>
                <a:lumOff val="40000"/>
              </a:srgbClr>
            </a:solidFill>
            <a:prstDash val="solid"/>
          </a:ln>
          <a:effectLst/>
        </p:spPr>
      </p:cxnSp>
      <p:sp>
        <p:nvSpPr>
          <p:cNvPr id="27" name="标注: 弯曲线形(带边框和强调线) 26"/>
          <p:cNvSpPr/>
          <p:nvPr/>
        </p:nvSpPr>
        <p:spPr>
          <a:xfrm>
            <a:off x="8649335" y="6098540"/>
            <a:ext cx="2362835" cy="419735"/>
          </a:xfrm>
          <a:prstGeom prst="accentBorderCallout2">
            <a:avLst>
              <a:gd name="adj1" fmla="val 18750"/>
              <a:gd name="adj2" fmla="val -8333"/>
              <a:gd name="adj3" fmla="val 18750"/>
              <a:gd name="adj4" fmla="val -16667"/>
              <a:gd name="adj5" fmla="val -93530"/>
              <a:gd name="adj6" fmla="val -39578"/>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惯用法错误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par>
                                <p:cTn id="50" presetID="16" presetClass="entr" presetSubtype="21"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heel(1)">
                                      <p:cBhvr>
                                        <p:cTn id="6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1" grpId="0" bldLvl="0" animBg="1"/>
      <p:bldP spid="13" grpId="0" bldLvl="0" animBg="1"/>
      <p:bldP spid="14" grpId="0" bldLvl="0" animBg="1"/>
      <p:bldP spid="15" grpId="0" bldLvl="0" animBg="1"/>
      <p:bldP spid="17" grpId="0" bldLvl="0" animBg="1"/>
      <p:bldP spid="2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47777" y="-18708"/>
            <a:ext cx="12578080" cy="6986905"/>
            <a:chOff x="-386080" y="0"/>
            <a:chExt cx="12578080" cy="6986905"/>
          </a:xfrm>
        </p:grpSpPr>
        <p:pic>
          <p:nvPicPr>
            <p:cNvPr id="12" name="图片 11" descr="图片包含 游戏机, 自然, 夜空, 星星&#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t="15614"/>
            <a:stretch>
              <a:fillRect/>
            </a:stretch>
          </p:blipFill>
          <p:spPr>
            <a:xfrm>
              <a:off x="-318135" y="0"/>
              <a:ext cx="12510135" cy="6986905"/>
            </a:xfrm>
            <a:prstGeom prst="rect">
              <a:avLst/>
            </a:prstGeom>
          </p:spPr>
        </p:pic>
        <p:sp>
          <p:nvSpPr>
            <p:cNvPr id="13" name="矩形 12"/>
            <p:cNvSpPr/>
            <p:nvPr/>
          </p:nvSpPr>
          <p:spPr>
            <a:xfrm>
              <a:off x="-386080" y="18415"/>
              <a:ext cx="12451715" cy="6968490"/>
            </a:xfrm>
            <a:prstGeom prst="rect">
              <a:avLst/>
            </a:prstGeom>
            <a:gradFill flip="none" rotWithShape="1">
              <a:gsLst>
                <a:gs pos="0">
                  <a:srgbClr val="000000">
                    <a:alpha val="63000"/>
                  </a:srgbClr>
                </a:gs>
                <a:gs pos="100000">
                  <a:srgbClr val="000000">
                    <a:alpha val="2700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5" name="文本框 14"/>
          <p:cNvSpPr txBox="1"/>
          <p:nvPr>
            <p:custDataLst>
              <p:tags r:id="rId3"/>
            </p:custDataLst>
          </p:nvPr>
        </p:nvSpPr>
        <p:spPr>
          <a:xfrm>
            <a:off x="2275778" y="3585969"/>
            <a:ext cx="2421890" cy="1107996"/>
          </a:xfrm>
          <a:prstGeom prst="rect">
            <a:avLst/>
          </a:prstGeom>
          <a:noFill/>
        </p:spPr>
        <p:txBody>
          <a:bodyPr wrap="square" rtlCol="0">
            <a:spAutoFit/>
          </a:bodyPr>
          <a:lstStyle/>
          <a:p>
            <a:pPr algn="ctr"/>
            <a:r>
              <a:rPr lang="en-US" altLang="zh-CN" sz="6600" b="1" i="1" dirty="0">
                <a:solidFill>
                  <a:srgbClr val="FFFFFF"/>
                </a:solidFill>
                <a:latin typeface="华文行楷" panose="02010800040101010101" charset="-122"/>
                <a:ea typeface="华文行楷" panose="02010800040101010101" charset="-122"/>
                <a:sym typeface="汉仪行楷简" panose="02010609000101010101" pitchFamily="49" charset="-122"/>
              </a:rPr>
              <a:t>01</a:t>
            </a:r>
            <a:endParaRPr lang="zh-CN" altLang="en-US" sz="6600" b="1" i="1" dirty="0">
              <a:solidFill>
                <a:srgbClr val="FFFFFF"/>
              </a:solidFill>
              <a:latin typeface="华文行楷" panose="02010800040101010101" charset="-122"/>
              <a:ea typeface="华文行楷" panose="02010800040101010101" charset="-122"/>
              <a:sym typeface="汉仪行楷简" panose="02010609000101010101" pitchFamily="49" charset="-122"/>
            </a:endParaRPr>
          </a:p>
        </p:txBody>
      </p:sp>
      <p:sp>
        <p:nvSpPr>
          <p:cNvPr id="19" name="椭圆 18"/>
          <p:cNvSpPr/>
          <p:nvPr/>
        </p:nvSpPr>
        <p:spPr>
          <a:xfrm>
            <a:off x="2484269" y="3147680"/>
            <a:ext cx="2155448" cy="1984575"/>
          </a:xfrm>
          <a:prstGeom prst="ellipse">
            <a:avLst/>
          </a:prstGeom>
          <a:noFill/>
          <a:ln w="12700">
            <a:gradFill>
              <a:gsLst>
                <a:gs pos="0">
                  <a:schemeClr val="bg1"/>
                </a:gs>
                <a:gs pos="90000">
                  <a:schemeClr val="bg1">
                    <a:alpha val="0"/>
                  </a:schemeClr>
                </a:gs>
              </a:gsLst>
              <a:lin ang="5400000" scaled="1"/>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椭圆 13"/>
          <p:cNvSpPr/>
          <p:nvPr/>
        </p:nvSpPr>
        <p:spPr>
          <a:xfrm>
            <a:off x="613337" y="255934"/>
            <a:ext cx="5520966" cy="4995982"/>
          </a:xfrm>
          <a:prstGeom prst="ellipse">
            <a:avLst/>
          </a:prstGeom>
          <a:noFill/>
          <a:ln w="165100" cap="flat" cmpd="sng" algn="ctr">
            <a:solidFill>
              <a:srgbClr val="000000"/>
            </a:solidFill>
            <a:prstDash val="solid"/>
          </a:ln>
          <a:effectLst/>
        </p:spPr>
        <p:txBody>
          <a:bodyPr anchor="ctr"/>
          <a:lstStyle/>
          <a:p>
            <a:pPr algn="ctr" eaLnBrk="0" fontAlgn="base" hangingPunct="0">
              <a:spcBef>
                <a:spcPct val="0"/>
              </a:spcBef>
              <a:spcAft>
                <a:spcPct val="0"/>
              </a:spcAft>
              <a:defRPr/>
            </a:pPr>
            <a:endParaRPr lang="zh-CN" altLang="en-US" kern="0">
              <a:solidFill>
                <a:srgbClr val="FFFFFF"/>
              </a:solidFill>
            </a:endParaRPr>
          </a:p>
        </p:txBody>
      </p:sp>
      <p:sp>
        <p:nvSpPr>
          <p:cNvPr id="17" name="虚线圈小"/>
          <p:cNvSpPr/>
          <p:nvPr/>
        </p:nvSpPr>
        <p:spPr>
          <a:xfrm>
            <a:off x="782688" y="417859"/>
            <a:ext cx="5225250" cy="4675753"/>
          </a:xfrm>
          <a:prstGeom prst="ellipse">
            <a:avLst/>
          </a:prstGeom>
          <a:noFill/>
          <a:ln w="9525" cap="flat" cmpd="sng" algn="ctr">
            <a:solidFill>
              <a:srgbClr val="FFFF00"/>
            </a:solidFill>
            <a:prstDash val="dash"/>
          </a:ln>
          <a:effectLst/>
        </p:spPr>
        <p:txBody>
          <a:bodyPr anchor="ctr"/>
          <a:lstStyle/>
          <a:p>
            <a:pPr algn="ctr" eaLnBrk="0" fontAlgn="base" hangingPunct="0">
              <a:spcBef>
                <a:spcPct val="0"/>
              </a:spcBef>
              <a:spcAft>
                <a:spcPct val="0"/>
              </a:spcAft>
              <a:defRPr/>
            </a:pPr>
            <a:endParaRPr lang="zh-CN" altLang="en-US" kern="0">
              <a:solidFill>
                <a:srgbClr val="FFFFFF"/>
              </a:solidFill>
            </a:endParaRPr>
          </a:p>
        </p:txBody>
      </p:sp>
      <p:sp>
        <p:nvSpPr>
          <p:cNvPr id="18" name="虚线圈大"/>
          <p:cNvSpPr>
            <a:spLocks noChangeArrowheads="1"/>
          </p:cNvSpPr>
          <p:nvPr/>
        </p:nvSpPr>
        <p:spPr bwMode="auto">
          <a:xfrm>
            <a:off x="541582" y="128933"/>
            <a:ext cx="5520966" cy="5356929"/>
          </a:xfrm>
          <a:prstGeom prst="ellipse">
            <a:avLst/>
          </a:prstGeom>
          <a:noFill/>
          <a:ln w="9525" algn="ctr">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latin typeface="Calibri" panose="020F0502020204030204" charset="0"/>
            </a:endParaRPr>
          </a:p>
        </p:txBody>
      </p:sp>
      <p:sp>
        <p:nvSpPr>
          <p:cNvPr id="20" name="椭圆 19"/>
          <p:cNvSpPr>
            <a:spLocks noChangeArrowheads="1"/>
          </p:cNvSpPr>
          <p:nvPr/>
        </p:nvSpPr>
        <p:spPr bwMode="auto">
          <a:xfrm>
            <a:off x="1932271" y="1985920"/>
            <a:ext cx="285556" cy="325208"/>
          </a:xfrm>
          <a:prstGeom prst="ellipse">
            <a:avLst/>
          </a:prstGeom>
          <a:solidFill>
            <a:schemeClr val="accent2"/>
          </a:solidFill>
          <a:ln>
            <a:noFill/>
          </a:ln>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latin typeface="Calibri" panose="020F0502020204030204" charset="0"/>
            </a:endParaRPr>
          </a:p>
        </p:txBody>
      </p:sp>
      <p:sp>
        <p:nvSpPr>
          <p:cNvPr id="21" name="A"/>
          <p:cNvSpPr txBox="1">
            <a:spLocks noChangeArrowheads="1"/>
          </p:cNvSpPr>
          <p:nvPr/>
        </p:nvSpPr>
        <p:spPr bwMode="auto">
          <a:xfrm rot="21097302">
            <a:off x="357614" y="2189020"/>
            <a:ext cx="625821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4400" b="1" i="1" dirty="0">
                <a:solidFill>
                  <a:srgbClr val="FF0000"/>
                </a:solidFill>
                <a:latin typeface="Arial Narrow" panose="020B0606020202030204" pitchFamily="34" charset="0"/>
                <a:ea typeface="方正姚体" panose="02010601030101010101" pitchFamily="2" charset="-122"/>
              </a:rPr>
              <a:t>让思想插上腾飞的翅膀</a:t>
            </a:r>
          </a:p>
        </p:txBody>
      </p:sp>
      <p:sp>
        <p:nvSpPr>
          <p:cNvPr id="22" name="TextBox 8"/>
          <p:cNvSpPr txBox="1">
            <a:spLocks noChangeArrowheads="1"/>
          </p:cNvSpPr>
          <p:nvPr/>
        </p:nvSpPr>
        <p:spPr bwMode="auto">
          <a:xfrm rot="21136973">
            <a:off x="624840" y="1442085"/>
            <a:ext cx="52076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i="1" dirty="0">
                <a:solidFill>
                  <a:srgbClr val="FFFFFF"/>
                </a:solidFill>
                <a:latin typeface="华文琥珀" panose="02010800040101010101" pitchFamily="2" charset="-122"/>
                <a:ea typeface="华文琥珀" panose="02010800040101010101" pitchFamily="2" charset="-122"/>
              </a:rPr>
              <a:t>共情能力，突显“立德树人”！</a:t>
            </a:r>
          </a:p>
        </p:txBody>
      </p:sp>
      <p:sp>
        <p:nvSpPr>
          <p:cNvPr id="16" name="文本框 1"/>
          <p:cNvSpPr txBox="1"/>
          <p:nvPr/>
        </p:nvSpPr>
        <p:spPr>
          <a:xfrm>
            <a:off x="6638290" y="1976755"/>
            <a:ext cx="5179060" cy="1424940"/>
          </a:xfrm>
          <a:prstGeom prst="rect">
            <a:avLst/>
          </a:prstGeom>
          <a:noFill/>
        </p:spPr>
        <p:txBody>
          <a:bodyPr wrap="square" rtlCol="0" anchor="t">
            <a:spAutoFit/>
          </a:bodyPr>
          <a:lstStyle/>
          <a:p>
            <a:pPr indent="0" fontAlgn="auto">
              <a:lnSpc>
                <a:spcPts val="5200"/>
              </a:lnSpc>
              <a:buFont typeface="Wingdings" panose="05000000000000000000" charset="0"/>
              <a:buNone/>
            </a:pPr>
            <a:r>
              <a:rPr lang="en-US" altLang="zh-CN" sz="3600" b="1" dirty="0" err="1">
                <a:solidFill>
                  <a:schemeClr val="bg1"/>
                </a:solidFill>
                <a:sym typeface="+mn-ea"/>
              </a:rPr>
              <a:t>角色代入统领内容要点，语言层次拓展有效交际</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42" presetClass="entr" presetSubtype="0" fill="hold" grpId="0" nodeType="withEffect">
                                  <p:stCondLst>
                                    <p:cond delay="52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
                                        <p:tgtEl>
                                          <p:spTgt spid="21"/>
                                        </p:tgtEl>
                                      </p:cBhvr>
                                    </p:animEffect>
                                    <p:anim calcmode="lin" valueType="num">
                                      <p:cBhvr>
                                        <p:cTn id="15" dur="200" fill="hold"/>
                                        <p:tgtEl>
                                          <p:spTgt spid="21"/>
                                        </p:tgtEl>
                                        <p:attrNameLst>
                                          <p:attrName>ppt_x</p:attrName>
                                        </p:attrNameLst>
                                      </p:cBhvr>
                                      <p:tavLst>
                                        <p:tav tm="0">
                                          <p:val>
                                            <p:strVal val="#ppt_x"/>
                                          </p:val>
                                        </p:tav>
                                        <p:tav tm="100000">
                                          <p:val>
                                            <p:strVal val="#ppt_x"/>
                                          </p:val>
                                        </p:tav>
                                      </p:tavLst>
                                    </p:anim>
                                    <p:anim calcmode="lin" valueType="num">
                                      <p:cBhvr>
                                        <p:cTn id="16" dur="200" fill="hold"/>
                                        <p:tgtEl>
                                          <p:spTgt spid="21"/>
                                        </p:tgtEl>
                                        <p:attrNameLst>
                                          <p:attrName>ppt_y</p:attrName>
                                        </p:attrNameLst>
                                      </p:cBhvr>
                                      <p:tavLst>
                                        <p:tav tm="0">
                                          <p:val>
                                            <p:strVal val="#ppt_y+.1"/>
                                          </p:val>
                                        </p:tav>
                                        <p:tav tm="100000">
                                          <p:val>
                                            <p:strVal val="#ppt_y"/>
                                          </p:val>
                                        </p:tav>
                                      </p:tavLst>
                                    </p:anim>
                                  </p:childTnLst>
                                </p:cTn>
                              </p:par>
                              <p:par>
                                <p:cTn id="17" presetID="23" presetClass="entr" presetSubtype="16" fill="hold" grpId="2"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par>
                                <p:cTn id="21" presetID="1" presetClass="entr" presetSubtype="0" fill="hold" grpId="1" nodeType="withEffect">
                                  <p:stCondLst>
                                    <p:cond delay="300"/>
                                  </p:stCondLst>
                                  <p:childTnLst>
                                    <p:set>
                                      <p:cBhvr>
                                        <p:cTn id="22" dur="1" fill="hold">
                                          <p:stCondLst>
                                            <p:cond delay="0"/>
                                          </p:stCondLst>
                                        </p:cTn>
                                        <p:tgtEl>
                                          <p:spTgt spid="17"/>
                                        </p:tgtEl>
                                        <p:attrNameLst>
                                          <p:attrName>style.visibility</p:attrName>
                                        </p:attrNameLst>
                                      </p:cBhvr>
                                      <p:to>
                                        <p:strVal val="visible"/>
                                      </p:to>
                                    </p:set>
                                  </p:childTnLst>
                                </p:cTn>
                              </p:par>
                              <p:par>
                                <p:cTn id="23" presetID="21" presetClass="entr" presetSubtype="1" fill="hold" grpId="0" nodeType="withEffect">
                                  <p:stCondLst>
                                    <p:cond delay="30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500"/>
                                        <p:tgtEl>
                                          <p:spTgt spid="18"/>
                                        </p:tgtEl>
                                      </p:cBhvr>
                                    </p:animEffect>
                                  </p:childTnLst>
                                </p:cTn>
                              </p:par>
                              <p:par>
                                <p:cTn id="26" presetID="8" presetClass="emph" presetSubtype="0" repeatCount="indefinite" fill="hold" grpId="0" nodeType="withEffect">
                                  <p:stCondLst>
                                    <p:cond delay="0"/>
                                  </p:stCondLst>
                                  <p:childTnLst>
                                    <p:animRot by="21600000">
                                      <p:cBhvr>
                                        <p:cTn id="27" dur="4000" fill="hold"/>
                                        <p:tgtEl>
                                          <p:spTgt spid="17"/>
                                        </p:tgtEl>
                                        <p:attrNameLst>
                                          <p:attrName>r</p:attrName>
                                        </p:attrNameLst>
                                      </p:cBhvr>
                                    </p:animRot>
                                  </p:childTnLst>
                                </p:cTn>
                              </p:par>
                              <p:par>
                                <p:cTn id="28" presetID="8" presetClass="emph" presetSubtype="0" repeatCount="indefinite" fill="hold" grpId="1" nodeType="withEffect">
                                  <p:stCondLst>
                                    <p:cond delay="0"/>
                                  </p:stCondLst>
                                  <p:childTnLst>
                                    <p:animRot by="-21600000">
                                      <p:cBhvr>
                                        <p:cTn id="29" dur="5000" fill="hold"/>
                                        <p:tgtEl>
                                          <p:spTgt spid="18"/>
                                        </p:tgtEl>
                                        <p:attrNameLst>
                                          <p:attrName>r</p:attrName>
                                        </p:attrNameLst>
                                      </p:cBhvr>
                                    </p:animRot>
                                  </p:childTnLst>
                                </p:cTn>
                              </p:par>
                              <p:par>
                                <p:cTn id="30" presetID="1" presetClass="entr" presetSubtype="0" fill="hold" grpId="1" nodeType="withEffect">
                                  <p:stCondLst>
                                    <p:cond delay="50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path" presetSubtype="0" repeatCount="indefinite" accel="50000" decel="50000" fill="hold" grpId="0" nodeType="withEffect">
                                  <p:stCondLst>
                                    <p:cond delay="500"/>
                                  </p:stCondLst>
                                  <p:childTnLst>
                                    <p:animMotion origin="layout" path="M 0.00013 0.00069 C 0.00039 -0.17037 0.07814 -0.30833 0.1745 -0.30949 C 0.27061 -0.30903 0.34809 -0.17037 0.34809 0.00069 C 0.34809 0.16921 0.27061 0.30509 0.1745 0.31042 C 0.07918 0.31018 0.00026 0.17153 0.00013 0.00069 Z " pathEditMode="relative" rAng="16200000" ptsTypes="fffff">
                                      <p:cBhvr>
                                        <p:cTn id="33" dur="2000" fill="hold"/>
                                        <p:tgtEl>
                                          <p:spTgt spid="20"/>
                                        </p:tgtEl>
                                        <p:attrNameLst>
                                          <p:attrName>ppt_x</p:attrName>
                                          <p:attrName>ppt_y</p:attrName>
                                        </p:attrNameLst>
                                      </p:cBhvr>
                                      <p:rCtr x="1739800" y="-2300"/>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4" grpId="0" bldLvl="0" animBg="1"/>
      <p:bldP spid="17" grpId="0" bldLvl="0" animBg="1"/>
      <p:bldP spid="17" grpId="1" bldLvl="0" animBg="1"/>
      <p:bldP spid="17" grpId="2" bldLvl="0" animBg="1"/>
      <p:bldP spid="18" grpId="0" bldLvl="0" animBg="1"/>
      <p:bldP spid="18" grpId="1" bldLvl="0" animBg="1"/>
      <p:bldP spid="20" grpId="0" bldLvl="0" animBg="1"/>
      <p:bldP spid="20" grpId="1" bldLvl="0" animBg="1"/>
      <p:bldP spid="21"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294745" cy="583565"/>
          </a:xfrm>
          <a:prstGeom prst="rect">
            <a:avLst/>
          </a:prstGeom>
          <a:noFill/>
        </p:spPr>
        <p:txBody>
          <a:bodyPr wrap="square" rtlCol="0">
            <a:spAutoFit/>
          </a:bodyPr>
          <a:lstStyle/>
          <a:p>
            <a:r>
              <a:rPr lang="en-US" altLang="zh-CN" sz="3200"/>
              <a:t>3. </a:t>
            </a:r>
            <a:r>
              <a:rPr lang="en-US" altLang="zh-CN" sz="3200">
                <a:solidFill>
                  <a:srgbClr val="C00000"/>
                </a:solidFill>
              </a:rPr>
              <a:t>词汇</a:t>
            </a:r>
            <a:r>
              <a:rPr lang="zh-CN" altLang="en-US" sz="3200">
                <a:solidFill>
                  <a:srgbClr val="C00000"/>
                </a:solidFill>
              </a:rPr>
              <a:t>妥帖，</a:t>
            </a:r>
            <a:r>
              <a:rPr lang="en-US" altLang="zh-CN" sz="3200">
                <a:solidFill>
                  <a:srgbClr val="C00000"/>
                </a:solidFill>
              </a:rPr>
              <a:t>语法</a:t>
            </a:r>
            <a:r>
              <a:rPr lang="zh-CN" altLang="en-US" sz="3200">
                <a:solidFill>
                  <a:srgbClr val="C00000"/>
                </a:solidFill>
              </a:rPr>
              <a:t>无误</a:t>
            </a:r>
            <a:r>
              <a:rPr lang="zh-CN" altLang="en-US" sz="3200"/>
              <a:t>，格式正确，高分作文必作于细成于严</a:t>
            </a:r>
          </a:p>
        </p:txBody>
      </p:sp>
      <p:sp>
        <p:nvSpPr>
          <p:cNvPr id="5" name="文本框 4"/>
          <p:cNvSpPr txBox="1"/>
          <p:nvPr/>
        </p:nvSpPr>
        <p:spPr>
          <a:xfrm>
            <a:off x="306070" y="1034415"/>
            <a:ext cx="11579225" cy="1198880"/>
          </a:xfrm>
          <a:prstGeom prst="rect">
            <a:avLst/>
          </a:prstGeom>
          <a:noFill/>
          <a:ln>
            <a:solidFill>
              <a:srgbClr val="FFC000"/>
            </a:solidFill>
          </a:ln>
        </p:spPr>
        <p:txBody>
          <a:bodyPr wrap="square" rtlCol="0" anchor="t">
            <a:spAutoFit/>
          </a:bodyPr>
          <a:lstStyle/>
          <a:p>
            <a:r>
              <a:rPr lang="zh-CN" altLang="en-US"/>
              <a:t>（2019年06月浙江高考应用文写作）</a:t>
            </a:r>
            <a:r>
              <a:rPr lang="zh-CN" altLang="en-US" sz="2400"/>
              <a:t>假定你是李华，经常帮助你学习英语的朋友Alex即将返回自己的国家。请给他写一封邮件，内容包括：</a:t>
            </a:r>
          </a:p>
          <a:p>
            <a:r>
              <a:rPr lang="zh-CN" altLang="en-US" sz="2400"/>
              <a:t>1. 表示感谢；2. 回顾Alex对你的帮助；3. 临别祝愿。</a:t>
            </a:r>
          </a:p>
        </p:txBody>
      </p:sp>
      <p:sp>
        <p:nvSpPr>
          <p:cNvPr id="4" name="文本框 3"/>
          <p:cNvSpPr txBox="1"/>
          <p:nvPr/>
        </p:nvSpPr>
        <p:spPr>
          <a:xfrm>
            <a:off x="306070" y="2384425"/>
            <a:ext cx="10541000" cy="2676525"/>
          </a:xfrm>
          <a:prstGeom prst="rect">
            <a:avLst/>
          </a:prstGeom>
          <a:noFill/>
        </p:spPr>
        <p:txBody>
          <a:bodyPr wrap="square" rtlCol="0">
            <a:spAutoFit/>
          </a:bodyPr>
          <a:lstStyle/>
          <a:p>
            <a:r>
              <a:rPr lang="en-US" altLang="zh-CN" sz="2400" dirty="0">
                <a:solidFill>
                  <a:sysClr val="windowText" lastClr="000000"/>
                </a:solidFill>
              </a:rPr>
              <a:t>5. Under your help, my written English had a enormous progress.</a:t>
            </a:r>
          </a:p>
          <a:p>
            <a:endParaRPr lang="en-US" altLang="zh-CN" sz="2400" dirty="0">
              <a:solidFill>
                <a:sysClr val="windowText" lastClr="000000"/>
              </a:solidFill>
            </a:endParaRPr>
          </a:p>
          <a:p>
            <a:endParaRPr lang="en-US" altLang="zh-CN" sz="2400" dirty="0">
              <a:solidFill>
                <a:sysClr val="windowText" lastClr="000000"/>
              </a:solidFill>
            </a:endParaRPr>
          </a:p>
          <a:p>
            <a:endParaRPr lang="en-US" altLang="zh-CN" sz="2400" dirty="0">
              <a:solidFill>
                <a:sysClr val="windowText" lastClr="000000"/>
              </a:solidFill>
            </a:endParaRPr>
          </a:p>
          <a:p>
            <a:endParaRPr lang="en-US" altLang="zh-CN" sz="2400" dirty="0">
              <a:solidFill>
                <a:sysClr val="windowText" lastClr="000000"/>
              </a:solidFill>
            </a:endParaRPr>
          </a:p>
          <a:p>
            <a:endParaRPr lang="en-US" altLang="zh-CN" sz="2400" dirty="0">
              <a:solidFill>
                <a:sysClr val="windowText" lastClr="000000"/>
              </a:solidFill>
            </a:endParaRPr>
          </a:p>
          <a:p>
            <a:r>
              <a:rPr lang="en-US" altLang="zh-CN" sz="2400" dirty="0">
                <a:solidFill>
                  <a:sysClr val="windowText" lastClr="000000"/>
                </a:solidFill>
              </a:rPr>
              <a:t>6. It is you who patiently solved my endless English problem.   </a:t>
            </a:r>
          </a:p>
        </p:txBody>
      </p:sp>
      <p:sp>
        <p:nvSpPr>
          <p:cNvPr id="2" name="矩形 1"/>
          <p:cNvSpPr/>
          <p:nvPr/>
        </p:nvSpPr>
        <p:spPr>
          <a:xfrm>
            <a:off x="400685" y="2840355"/>
            <a:ext cx="10841355" cy="460375"/>
          </a:xfrm>
          <a:prstGeom prst="rect">
            <a:avLst/>
          </a:prstGeom>
        </p:spPr>
        <p:txBody>
          <a:bodyPr wrap="square">
            <a:spAutoFit/>
          </a:bodyPr>
          <a:lstStyle/>
          <a:p>
            <a:pPr marL="342900" lvl="0" indent="-342900">
              <a:buFont typeface="Wingdings" panose="05000000000000000000" pitchFamily="2" charset="2"/>
              <a:buChar char="Ø"/>
            </a:pPr>
            <a:r>
              <a:rPr lang="en-US" altLang="zh-CN" sz="2400" b="1" dirty="0">
                <a:solidFill>
                  <a:srgbClr val="FF0000"/>
                </a:solidFill>
              </a:rPr>
              <a:t>With </a:t>
            </a:r>
            <a:r>
              <a:rPr lang="en-US" altLang="zh-CN" sz="2400" dirty="0">
                <a:solidFill>
                  <a:srgbClr val="002060"/>
                </a:solidFill>
              </a:rPr>
              <a:t>your help, my written English </a:t>
            </a:r>
            <a:r>
              <a:rPr lang="en-US" altLang="zh-CN" sz="2400" b="1" dirty="0">
                <a:solidFill>
                  <a:srgbClr val="FF0000"/>
                </a:solidFill>
              </a:rPr>
              <a:t>made</a:t>
            </a:r>
            <a:r>
              <a:rPr lang="en-US" altLang="zh-CN" sz="2400" dirty="0">
                <a:solidFill>
                  <a:srgbClr val="FFFF00"/>
                </a:solidFill>
              </a:rPr>
              <a:t> </a:t>
            </a:r>
            <a:r>
              <a:rPr lang="en-US" altLang="zh-CN" sz="2400" b="1" dirty="0">
                <a:solidFill>
                  <a:srgbClr val="FF0000"/>
                </a:solidFill>
              </a:rPr>
              <a:t>great /significant/ tremendous</a:t>
            </a:r>
            <a:r>
              <a:rPr lang="en-US" altLang="zh-CN" sz="2400" dirty="0">
                <a:solidFill>
                  <a:srgbClr val="002060"/>
                </a:solidFill>
              </a:rPr>
              <a:t> progress.</a:t>
            </a:r>
          </a:p>
        </p:txBody>
      </p:sp>
      <p:sp>
        <p:nvSpPr>
          <p:cNvPr id="7" name="矩形 6"/>
          <p:cNvSpPr/>
          <p:nvPr/>
        </p:nvSpPr>
        <p:spPr>
          <a:xfrm>
            <a:off x="373380" y="5037455"/>
            <a:ext cx="10762615" cy="460375"/>
          </a:xfrm>
          <a:prstGeom prst="rect">
            <a:avLst/>
          </a:prstGeom>
        </p:spPr>
        <p:txBody>
          <a:bodyPr wrap="square">
            <a:spAutoFit/>
          </a:bodyPr>
          <a:lstStyle/>
          <a:p>
            <a:pPr marL="342900" indent="-342900">
              <a:buFont typeface="Wingdings" panose="05000000000000000000" pitchFamily="2" charset="2"/>
              <a:buChar char="Ø"/>
            </a:pPr>
            <a:r>
              <a:rPr lang="en-US" altLang="zh-CN" sz="2400" dirty="0">
                <a:solidFill>
                  <a:srgbClr val="002060"/>
                </a:solidFill>
              </a:rPr>
              <a:t>It </a:t>
            </a:r>
            <a:r>
              <a:rPr lang="en-US" altLang="zh-CN" sz="2400" b="1" dirty="0">
                <a:solidFill>
                  <a:srgbClr val="FF0000"/>
                </a:solidFill>
              </a:rPr>
              <a:t>was</a:t>
            </a:r>
            <a:r>
              <a:rPr lang="en-US" altLang="zh-CN" sz="2400" dirty="0">
                <a:solidFill>
                  <a:srgbClr val="002060"/>
                </a:solidFill>
              </a:rPr>
              <a:t> you who patiently solved my endless English </a:t>
            </a:r>
            <a:r>
              <a:rPr lang="en-US" altLang="zh-CN" sz="2400" b="1" dirty="0">
                <a:solidFill>
                  <a:srgbClr val="FF0000"/>
                </a:solidFill>
              </a:rPr>
              <a:t>problems</a:t>
            </a:r>
            <a:r>
              <a:rPr lang="en-US" altLang="zh-CN" sz="2400" dirty="0">
                <a:solidFill>
                  <a:srgbClr val="002060"/>
                </a:solidFill>
              </a:rPr>
              <a:t>. </a:t>
            </a:r>
          </a:p>
        </p:txBody>
      </p:sp>
      <p:sp>
        <p:nvSpPr>
          <p:cNvPr id="9" name="标注: 弯曲线形(带边框和强调线) 7"/>
          <p:cNvSpPr/>
          <p:nvPr/>
        </p:nvSpPr>
        <p:spPr>
          <a:xfrm>
            <a:off x="2769183" y="5686737"/>
            <a:ext cx="1728192" cy="461665"/>
          </a:xfrm>
          <a:prstGeom prst="accentBorderCallout2">
            <a:avLst>
              <a:gd name="adj1" fmla="val 18750"/>
              <a:gd name="adj2" fmla="val -8333"/>
              <a:gd name="adj3" fmla="val 18750"/>
              <a:gd name="adj4" fmla="val -16667"/>
              <a:gd name="adj5" fmla="val -53272"/>
              <a:gd name="adj6" fmla="val -75290"/>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时态错误</a:t>
            </a:r>
          </a:p>
        </p:txBody>
      </p:sp>
      <p:sp>
        <p:nvSpPr>
          <p:cNvPr id="10" name="标注: 弯曲线形(带边框和强调线) 8"/>
          <p:cNvSpPr/>
          <p:nvPr/>
        </p:nvSpPr>
        <p:spPr>
          <a:xfrm>
            <a:off x="8840658" y="5687149"/>
            <a:ext cx="2194114" cy="461665"/>
          </a:xfrm>
          <a:prstGeom prst="accentBorderCallout2">
            <a:avLst>
              <a:gd name="adj1" fmla="val 18750"/>
              <a:gd name="adj2" fmla="val -8333"/>
              <a:gd name="adj3" fmla="val 18750"/>
              <a:gd name="adj4" fmla="val -16667"/>
              <a:gd name="adj5" fmla="val -62877"/>
              <a:gd name="adj6" fmla="val -23769"/>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名词复数错误</a:t>
            </a:r>
          </a:p>
        </p:txBody>
      </p:sp>
      <p:sp>
        <p:nvSpPr>
          <p:cNvPr id="11" name="标注: 弯曲线形(带边框和强调线) 9"/>
          <p:cNvSpPr/>
          <p:nvPr/>
        </p:nvSpPr>
        <p:spPr>
          <a:xfrm>
            <a:off x="2155741" y="3822440"/>
            <a:ext cx="1728192" cy="461665"/>
          </a:xfrm>
          <a:prstGeom prst="accentBorderCallout2">
            <a:avLst>
              <a:gd name="adj1" fmla="val 18750"/>
              <a:gd name="adj2" fmla="val -8333"/>
              <a:gd name="adj3" fmla="val 18750"/>
              <a:gd name="adj4" fmla="val -16667"/>
              <a:gd name="adj5" fmla="val -131712"/>
              <a:gd name="adj6" fmla="val -46916"/>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词组错误</a:t>
            </a:r>
          </a:p>
        </p:txBody>
      </p:sp>
      <p:sp>
        <p:nvSpPr>
          <p:cNvPr id="12" name="椭圆 11"/>
          <p:cNvSpPr/>
          <p:nvPr/>
        </p:nvSpPr>
        <p:spPr>
          <a:xfrm>
            <a:off x="5563870" y="2422525"/>
            <a:ext cx="603885" cy="444500"/>
          </a:xfrm>
          <a:prstGeom prst="ellipse">
            <a:avLst/>
          </a:prstGeom>
          <a:noFill/>
          <a:ln w="25400" cap="flat" cmpd="sng" algn="ctr">
            <a:solidFill>
              <a:srgbClr val="FF0000"/>
            </a:solidFill>
            <a:prstDash val="solid"/>
          </a:ln>
          <a:effectLst/>
        </p:spPr>
        <p:txBody>
          <a:bodyPr rtlCol="0" anchor="ctr"/>
          <a:lstStyle/>
          <a:p>
            <a:pPr algn="ctr"/>
            <a:endParaRPr lang="zh-CN" altLang="en-US"/>
          </a:p>
        </p:txBody>
      </p:sp>
      <p:sp>
        <p:nvSpPr>
          <p:cNvPr id="13" name="标注: 弯曲线形(带边框和强调线) 12"/>
          <p:cNvSpPr/>
          <p:nvPr/>
        </p:nvSpPr>
        <p:spPr>
          <a:xfrm>
            <a:off x="6727157" y="3822982"/>
            <a:ext cx="1728192" cy="461665"/>
          </a:xfrm>
          <a:prstGeom prst="accentBorderCallout2">
            <a:avLst>
              <a:gd name="adj1" fmla="val 18750"/>
              <a:gd name="adj2" fmla="val -8333"/>
              <a:gd name="adj3" fmla="val 18750"/>
              <a:gd name="adj4" fmla="val -16667"/>
              <a:gd name="adj5" fmla="val -213806"/>
              <a:gd name="adj6" fmla="val -30421"/>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词组错误</a:t>
            </a:r>
          </a:p>
        </p:txBody>
      </p:sp>
      <p:sp>
        <p:nvSpPr>
          <p:cNvPr id="14" name="标注: 弯曲线形(带边框和强调线) 13"/>
          <p:cNvSpPr/>
          <p:nvPr/>
        </p:nvSpPr>
        <p:spPr>
          <a:xfrm>
            <a:off x="9317990" y="3566795"/>
            <a:ext cx="2342515" cy="717550"/>
          </a:xfrm>
          <a:prstGeom prst="accentBorderCallout2">
            <a:avLst>
              <a:gd name="adj1" fmla="val 18750"/>
              <a:gd name="adj2" fmla="val -8333"/>
              <a:gd name="adj3" fmla="val 18750"/>
              <a:gd name="adj4" fmla="val -16667"/>
              <a:gd name="adj5" fmla="val -116548"/>
              <a:gd name="adj6" fmla="val -44592"/>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名词错误</a:t>
            </a:r>
          </a:p>
          <a:p>
            <a:pPr algn="ctr"/>
            <a:r>
              <a:rPr lang="zh-CN" altLang="en-US" sz="2400" b="1" dirty="0">
                <a:solidFill>
                  <a:srgbClr val="000000"/>
                </a:solidFill>
              </a:rPr>
              <a:t>（不可数名词）</a:t>
            </a:r>
          </a:p>
        </p:txBody>
      </p:sp>
      <p:sp>
        <p:nvSpPr>
          <p:cNvPr id="15" name="椭圆 14"/>
          <p:cNvSpPr/>
          <p:nvPr/>
        </p:nvSpPr>
        <p:spPr>
          <a:xfrm>
            <a:off x="6167501" y="2446483"/>
            <a:ext cx="326366" cy="393970"/>
          </a:xfrm>
          <a:prstGeom prst="ellipse">
            <a:avLst/>
          </a:prstGeom>
          <a:noFill/>
          <a:ln w="25400" cap="flat" cmpd="sng" algn="ctr">
            <a:solidFill>
              <a:srgbClr val="FF0000"/>
            </a:solidFill>
            <a:prstDash val="solid"/>
          </a:ln>
          <a:effectLst/>
        </p:spPr>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1)">
                                      <p:cBhvr>
                                        <p:cTn id="35" dur="2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arn(inVertic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inVertical)">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bldLvl="0" animBg="1"/>
      <p:bldP spid="10" grpId="0" bldLvl="0" animBg="1"/>
      <p:bldP spid="11" grpId="0" bldLvl="0" animBg="1"/>
      <p:bldP spid="12" grpId="0" bldLvl="0" animBg="1"/>
      <p:bldP spid="13" grpId="0" bldLvl="0" animBg="1"/>
      <p:bldP spid="14" grpId="0" bldLvl="0" animBg="1"/>
      <p:bldP spid="15"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297920" cy="583565"/>
          </a:xfrm>
          <a:prstGeom prst="rect">
            <a:avLst/>
          </a:prstGeom>
          <a:noFill/>
        </p:spPr>
        <p:txBody>
          <a:bodyPr wrap="square" rtlCol="0">
            <a:spAutoFit/>
          </a:bodyPr>
          <a:lstStyle/>
          <a:p>
            <a:r>
              <a:rPr lang="en-US" altLang="zh-CN" sz="3200"/>
              <a:t>3. </a:t>
            </a:r>
            <a:r>
              <a:rPr lang="en-US" altLang="zh-CN" sz="3200">
                <a:solidFill>
                  <a:srgbClr val="C00000"/>
                </a:solidFill>
              </a:rPr>
              <a:t>词汇</a:t>
            </a:r>
            <a:r>
              <a:rPr lang="zh-CN" altLang="en-US" sz="3200">
                <a:solidFill>
                  <a:srgbClr val="C00000"/>
                </a:solidFill>
              </a:rPr>
              <a:t>妥帖，</a:t>
            </a:r>
            <a:r>
              <a:rPr lang="en-US" altLang="zh-CN" sz="3200">
                <a:solidFill>
                  <a:srgbClr val="C00000"/>
                </a:solidFill>
              </a:rPr>
              <a:t>语法</a:t>
            </a:r>
            <a:r>
              <a:rPr lang="zh-CN" altLang="en-US" sz="3200">
                <a:solidFill>
                  <a:srgbClr val="C00000"/>
                </a:solidFill>
              </a:rPr>
              <a:t>无误</a:t>
            </a:r>
            <a:r>
              <a:rPr lang="zh-CN" altLang="en-US" sz="3200"/>
              <a:t>，格式正确，高分作文必作于细成于严</a:t>
            </a:r>
          </a:p>
        </p:txBody>
      </p:sp>
      <p:sp>
        <p:nvSpPr>
          <p:cNvPr id="5" name="文本框 4"/>
          <p:cNvSpPr txBox="1"/>
          <p:nvPr/>
        </p:nvSpPr>
        <p:spPr>
          <a:xfrm>
            <a:off x="306070" y="1034415"/>
            <a:ext cx="11579225" cy="1198880"/>
          </a:xfrm>
          <a:prstGeom prst="rect">
            <a:avLst/>
          </a:prstGeom>
          <a:noFill/>
          <a:ln>
            <a:solidFill>
              <a:srgbClr val="FFC000"/>
            </a:solidFill>
          </a:ln>
        </p:spPr>
        <p:txBody>
          <a:bodyPr wrap="square" rtlCol="0" anchor="t">
            <a:spAutoFit/>
          </a:bodyPr>
          <a:lstStyle/>
          <a:p>
            <a:r>
              <a:rPr lang="zh-CN" altLang="en-US"/>
              <a:t>（2019年06月浙江高考应用文写作）</a:t>
            </a:r>
            <a:r>
              <a:rPr lang="zh-CN" altLang="en-US" sz="2400"/>
              <a:t>假定你是李华，经常帮助你学习英语的朋友Alex即将返回自己的国家。请给他写一封邮件，内容包括：</a:t>
            </a:r>
          </a:p>
          <a:p>
            <a:r>
              <a:rPr lang="zh-CN" altLang="en-US" sz="2400"/>
              <a:t>1. 表示感谢；2. 回顾Alex对你的帮助；3. 临别祝愿。</a:t>
            </a:r>
          </a:p>
        </p:txBody>
      </p:sp>
      <p:sp>
        <p:nvSpPr>
          <p:cNvPr id="2" name="文本框 1"/>
          <p:cNvSpPr txBox="1"/>
          <p:nvPr/>
        </p:nvSpPr>
        <p:spPr>
          <a:xfrm>
            <a:off x="305435" y="2384425"/>
            <a:ext cx="11485245" cy="3046095"/>
          </a:xfrm>
          <a:prstGeom prst="rect">
            <a:avLst/>
          </a:prstGeom>
          <a:noFill/>
        </p:spPr>
        <p:txBody>
          <a:bodyPr wrap="square" rtlCol="0">
            <a:spAutoFit/>
          </a:bodyPr>
          <a:lstStyle/>
          <a:p>
            <a:r>
              <a:rPr lang="en-US" altLang="zh-CN" sz="2400" dirty="0">
                <a:solidFill>
                  <a:sysClr val="windowText" lastClr="000000"/>
                </a:solidFill>
              </a:rPr>
              <a:t>7. Looking back to the past few months, you’ve helped me explore, accumulate and progress steadily in my English study.</a:t>
            </a:r>
          </a:p>
          <a:p>
            <a:endParaRPr lang="en-US" altLang="zh-CN" sz="2400" dirty="0">
              <a:solidFill>
                <a:sysClr val="windowText" lastClr="000000"/>
              </a:solidFill>
            </a:endParaRPr>
          </a:p>
          <a:p>
            <a:endParaRPr lang="en-US" altLang="zh-CN" sz="2400" dirty="0">
              <a:solidFill>
                <a:sysClr val="windowText" lastClr="000000"/>
              </a:solidFill>
            </a:endParaRPr>
          </a:p>
          <a:p>
            <a:endParaRPr lang="en-US" altLang="zh-CN" sz="2400" dirty="0">
              <a:solidFill>
                <a:sysClr val="windowText" lastClr="000000"/>
              </a:solidFill>
            </a:endParaRPr>
          </a:p>
          <a:p>
            <a:endParaRPr lang="en-US" altLang="zh-CN" sz="2400" dirty="0">
              <a:solidFill>
                <a:sysClr val="windowText" lastClr="000000"/>
              </a:solidFill>
            </a:endParaRPr>
          </a:p>
          <a:p>
            <a:r>
              <a:rPr lang="en-US" altLang="zh-CN" sz="2400" dirty="0">
                <a:solidFill>
                  <a:sysClr val="windowText" lastClr="000000"/>
                </a:solidFill>
              </a:rPr>
              <a:t>8. Not only did you teach me grammar, but you also did me a favor to spell words well, thus contributing to my better reading skills .</a:t>
            </a:r>
          </a:p>
        </p:txBody>
      </p:sp>
      <p:sp>
        <p:nvSpPr>
          <p:cNvPr id="7" name="矩形 6"/>
          <p:cNvSpPr/>
          <p:nvPr/>
        </p:nvSpPr>
        <p:spPr>
          <a:xfrm>
            <a:off x="305435" y="3215005"/>
            <a:ext cx="11381105" cy="829945"/>
          </a:xfrm>
          <a:prstGeom prst="rect">
            <a:avLst/>
          </a:prstGeom>
        </p:spPr>
        <p:txBody>
          <a:bodyPr wrap="square">
            <a:spAutoFit/>
          </a:bodyPr>
          <a:lstStyle/>
          <a:p>
            <a:pPr marL="342900" lvl="0" indent="-342900">
              <a:buFont typeface="Wingdings" panose="05000000000000000000" pitchFamily="2" charset="2"/>
              <a:buChar char="Ø"/>
            </a:pPr>
            <a:r>
              <a:rPr lang="en-US" altLang="zh-CN" sz="2400" dirty="0">
                <a:solidFill>
                  <a:srgbClr val="002060"/>
                </a:solidFill>
              </a:rPr>
              <a:t>Looking back to the past few months, </a:t>
            </a:r>
            <a:r>
              <a:rPr lang="en-US" altLang="zh-CN" sz="2400" b="1" dirty="0">
                <a:solidFill>
                  <a:srgbClr val="FF1D1D"/>
                </a:solidFill>
              </a:rPr>
              <a:t>I vividly remember that </a:t>
            </a:r>
            <a:r>
              <a:rPr lang="en-US" altLang="zh-CN" sz="2400" dirty="0">
                <a:solidFill>
                  <a:srgbClr val="002060"/>
                </a:solidFill>
              </a:rPr>
              <a:t>you</a:t>
            </a:r>
            <a:r>
              <a:rPr lang="en-US" altLang="zh-CN" sz="2400" dirty="0">
                <a:solidFill>
                  <a:srgbClr val="FFFF00"/>
                </a:solidFill>
              </a:rPr>
              <a:t> </a:t>
            </a:r>
            <a:r>
              <a:rPr lang="en-US" altLang="zh-CN" sz="2400" b="1" dirty="0">
                <a:solidFill>
                  <a:srgbClr val="FF1D1D"/>
                </a:solidFill>
              </a:rPr>
              <a:t>helped</a:t>
            </a:r>
            <a:r>
              <a:rPr lang="en-US" altLang="zh-CN" sz="2400" dirty="0">
                <a:solidFill>
                  <a:srgbClr val="FFFF00"/>
                </a:solidFill>
              </a:rPr>
              <a:t> </a:t>
            </a:r>
            <a:r>
              <a:rPr lang="en-US" altLang="zh-CN" sz="2400" dirty="0">
                <a:solidFill>
                  <a:srgbClr val="002060"/>
                </a:solidFill>
              </a:rPr>
              <a:t>me explore, accumulate and</a:t>
            </a:r>
            <a:r>
              <a:rPr lang="en-US" altLang="zh-CN" sz="2400" dirty="0">
                <a:solidFill>
                  <a:srgbClr val="FFFF00"/>
                </a:solidFill>
              </a:rPr>
              <a:t> </a:t>
            </a:r>
            <a:r>
              <a:rPr lang="en-US" altLang="zh-CN" sz="2400" b="1" dirty="0">
                <a:solidFill>
                  <a:srgbClr val="FF0000"/>
                </a:solidFill>
              </a:rPr>
              <a:t>improve</a:t>
            </a:r>
            <a:r>
              <a:rPr lang="en-US" altLang="zh-CN" sz="2400" dirty="0">
                <a:solidFill>
                  <a:srgbClr val="002060"/>
                </a:solidFill>
              </a:rPr>
              <a:t> steadily in my English study.</a:t>
            </a:r>
          </a:p>
        </p:txBody>
      </p:sp>
      <p:sp>
        <p:nvSpPr>
          <p:cNvPr id="4" name="矩形 3"/>
          <p:cNvSpPr/>
          <p:nvPr/>
        </p:nvSpPr>
        <p:spPr>
          <a:xfrm>
            <a:off x="4859535" y="5420709"/>
            <a:ext cx="2375971" cy="460375"/>
          </a:xfrm>
          <a:prstGeom prst="rect">
            <a:avLst/>
          </a:prstGeom>
        </p:spPr>
        <p:txBody>
          <a:bodyPr wrap="square">
            <a:spAutoFit/>
          </a:bodyPr>
          <a:lstStyle/>
          <a:p>
            <a:pPr marL="342900" indent="-342900">
              <a:buFont typeface="Wingdings" panose="05000000000000000000" pitchFamily="2" charset="2"/>
              <a:buChar char="Ø"/>
            </a:pPr>
            <a:r>
              <a:rPr lang="en-US" altLang="zh-CN" sz="2400" b="1" dirty="0">
                <a:solidFill>
                  <a:srgbClr val="FF1D1D"/>
                </a:solidFill>
              </a:rPr>
              <a:t>writing</a:t>
            </a:r>
            <a:r>
              <a:rPr lang="en-US" altLang="zh-CN" sz="2400" b="1" dirty="0">
                <a:solidFill>
                  <a:srgbClr val="002060"/>
                </a:solidFill>
              </a:rPr>
              <a:t> </a:t>
            </a:r>
            <a:r>
              <a:rPr lang="en-US" altLang="zh-CN" sz="2400" dirty="0">
                <a:solidFill>
                  <a:srgbClr val="002060"/>
                </a:solidFill>
              </a:rPr>
              <a:t>skills</a:t>
            </a:r>
            <a:r>
              <a:rPr lang="en-US" altLang="zh-CN" sz="2400" dirty="0">
                <a:solidFill>
                  <a:srgbClr val="FFFFFF"/>
                </a:solidFill>
              </a:rPr>
              <a:t> </a:t>
            </a:r>
            <a:endParaRPr lang="zh-CN" altLang="en-US" dirty="0"/>
          </a:p>
        </p:txBody>
      </p:sp>
      <p:sp>
        <p:nvSpPr>
          <p:cNvPr id="9" name="标注: 弯曲线形(带边框和强调线) 6"/>
          <p:cNvSpPr/>
          <p:nvPr/>
        </p:nvSpPr>
        <p:spPr>
          <a:xfrm>
            <a:off x="7659937" y="5721443"/>
            <a:ext cx="1728192" cy="461665"/>
          </a:xfrm>
          <a:prstGeom prst="accentBorderCallout2">
            <a:avLst>
              <a:gd name="adj1" fmla="val 18750"/>
              <a:gd name="adj2" fmla="val -8333"/>
              <a:gd name="adj3" fmla="val 18750"/>
              <a:gd name="adj4" fmla="val -16667"/>
              <a:gd name="adj5" fmla="val -68105"/>
              <a:gd name="adj6" fmla="val -90238"/>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逻辑错误</a:t>
            </a:r>
          </a:p>
        </p:txBody>
      </p:sp>
      <p:sp>
        <p:nvSpPr>
          <p:cNvPr id="10" name="标注: 弯曲线形(带边框和强调线) 8"/>
          <p:cNvSpPr/>
          <p:nvPr/>
        </p:nvSpPr>
        <p:spPr>
          <a:xfrm flipH="1">
            <a:off x="6647815" y="4044950"/>
            <a:ext cx="2088515" cy="461645"/>
          </a:xfrm>
          <a:prstGeom prst="accentBorderCallout2">
            <a:avLst>
              <a:gd name="adj1" fmla="val 18750"/>
              <a:gd name="adj2" fmla="val -8333"/>
              <a:gd name="adj3" fmla="val 18750"/>
              <a:gd name="adj4" fmla="val -16667"/>
              <a:gd name="adj5" fmla="val -96148"/>
              <a:gd name="adj6" fmla="val -65825"/>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时态错误</a:t>
            </a:r>
          </a:p>
        </p:txBody>
      </p:sp>
      <p:sp>
        <p:nvSpPr>
          <p:cNvPr id="11" name="标注: 弯曲线形(带边框和强调线) 9"/>
          <p:cNvSpPr/>
          <p:nvPr/>
        </p:nvSpPr>
        <p:spPr>
          <a:xfrm flipH="1">
            <a:off x="990600" y="4044950"/>
            <a:ext cx="2549525" cy="461645"/>
          </a:xfrm>
          <a:prstGeom prst="accentBorderCallout2">
            <a:avLst>
              <a:gd name="adj1" fmla="val 18750"/>
              <a:gd name="adj2" fmla="val -8333"/>
              <a:gd name="adj3" fmla="val 18750"/>
              <a:gd name="adj4" fmla="val -16667"/>
              <a:gd name="adj5" fmla="val -102552"/>
              <a:gd name="adj6" fmla="val -89830"/>
            </a:avLst>
          </a:prstGeom>
          <a:solidFill>
            <a:srgbClr val="BBE0E3"/>
          </a:solidFill>
          <a:ln w="25400" cap="flat" cmpd="sng" algn="ctr">
            <a:solidFill>
              <a:srgbClr val="BBE0E3">
                <a:shade val="50000"/>
              </a:srgbClr>
            </a:solidFill>
            <a:prstDash val="solid"/>
          </a:ln>
          <a:effectLst/>
        </p:spPr>
        <p:txBody>
          <a:bodyPr rtlCol="0" anchor="ctr"/>
          <a:lstStyle/>
          <a:p>
            <a:pPr algn="ctr"/>
            <a:r>
              <a:rPr lang="zh-CN" altLang="en-US" sz="2400" b="1" dirty="0">
                <a:solidFill>
                  <a:srgbClr val="000000"/>
                </a:solidFill>
              </a:rPr>
              <a:t>悬垂修饰语 误用</a:t>
            </a:r>
          </a:p>
        </p:txBody>
      </p:sp>
      <p:sp>
        <p:nvSpPr>
          <p:cNvPr id="12" name="椭圆 11"/>
          <p:cNvSpPr/>
          <p:nvPr/>
        </p:nvSpPr>
        <p:spPr>
          <a:xfrm>
            <a:off x="5771425" y="2480755"/>
            <a:ext cx="648072" cy="393970"/>
          </a:xfrm>
          <a:prstGeom prst="ellipse">
            <a:avLst/>
          </a:prstGeom>
          <a:noFill/>
          <a:ln w="25400" cap="flat" cmpd="sng" algn="ctr">
            <a:solidFill>
              <a:srgbClr val="FF0000"/>
            </a:solidFill>
            <a:prstDash val="solid"/>
          </a:ln>
          <a:effectLst/>
        </p:spPr>
        <p:txBody>
          <a:bodyPr rtlCol="0" anchor="ctr"/>
          <a:lstStyle/>
          <a:p>
            <a:pPr algn="ctr"/>
            <a:endParaRPr lang="zh-CN" altLang="en-US"/>
          </a:p>
        </p:txBody>
      </p:sp>
      <p:sp>
        <p:nvSpPr>
          <p:cNvPr id="13" name="椭圆 12"/>
          <p:cNvSpPr/>
          <p:nvPr/>
        </p:nvSpPr>
        <p:spPr>
          <a:xfrm>
            <a:off x="4997663" y="5026878"/>
            <a:ext cx="1224136" cy="393970"/>
          </a:xfrm>
          <a:prstGeom prst="ellipse">
            <a:avLst/>
          </a:prstGeom>
          <a:noFill/>
          <a:ln w="25400" cap="flat" cmpd="sng" algn="ctr">
            <a:solidFill>
              <a:srgbClr val="FF0000"/>
            </a:solidFill>
            <a:prstDash val="solid"/>
          </a:ln>
          <a:effectLst/>
        </p:spPr>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heel(1)">
                                      <p:cBhvr>
                                        <p:cTn id="5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P spid="4" grpId="0"/>
      <p:bldP spid="9" grpId="0" bldLvl="0" animBg="1"/>
      <p:bldP spid="10" grpId="0" bldLvl="0" animBg="1"/>
      <p:bldP spid="11" grpId="0" bldLvl="0" animBg="1"/>
      <p:bldP spid="12" grpId="0" bldLvl="0" animBg="1"/>
      <p:bldP spid="1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386820" cy="583565"/>
          </a:xfrm>
          <a:prstGeom prst="rect">
            <a:avLst/>
          </a:prstGeom>
          <a:noFill/>
        </p:spPr>
        <p:txBody>
          <a:bodyPr wrap="square" rtlCol="0">
            <a:spAutoFit/>
          </a:bodyPr>
          <a:lstStyle/>
          <a:p>
            <a:r>
              <a:rPr lang="en-US" altLang="zh-CN" sz="3200"/>
              <a:t>3. </a:t>
            </a:r>
            <a:r>
              <a:rPr lang="en-US" altLang="zh-CN" sz="3200">
                <a:solidFill>
                  <a:srgbClr val="C00000"/>
                </a:solidFill>
              </a:rPr>
              <a:t>词汇</a:t>
            </a:r>
            <a:r>
              <a:rPr lang="zh-CN" altLang="en-US" sz="3200">
                <a:solidFill>
                  <a:srgbClr val="C00000"/>
                </a:solidFill>
              </a:rPr>
              <a:t>妥帖，</a:t>
            </a:r>
            <a:r>
              <a:rPr lang="en-US" altLang="zh-CN" sz="3200">
                <a:solidFill>
                  <a:srgbClr val="C00000"/>
                </a:solidFill>
              </a:rPr>
              <a:t>语法</a:t>
            </a:r>
            <a:r>
              <a:rPr lang="zh-CN" altLang="en-US" sz="3200">
                <a:solidFill>
                  <a:srgbClr val="C00000"/>
                </a:solidFill>
              </a:rPr>
              <a:t>无误</a:t>
            </a:r>
            <a:r>
              <a:rPr lang="zh-CN" altLang="en-US" sz="3200"/>
              <a:t>，格式正确，高分作文必作于细成于严</a:t>
            </a:r>
          </a:p>
        </p:txBody>
      </p:sp>
      <p:pic>
        <p:nvPicPr>
          <p:cNvPr id="4" name="图片 3"/>
          <p:cNvPicPr>
            <a:picLocks noChangeAspect="1"/>
          </p:cNvPicPr>
          <p:nvPr/>
        </p:nvPicPr>
        <p:blipFill rotWithShape="1">
          <a:blip r:embed="rId3" cstate="print"/>
          <a:srcRect l="55555" t="27613" r="36774" b="25299"/>
          <a:stretch>
            <a:fillRect/>
          </a:stretch>
        </p:blipFill>
        <p:spPr>
          <a:xfrm rot="18808215" flipV="1">
            <a:off x="10165796" y="-258819"/>
            <a:ext cx="188363" cy="4285215"/>
          </a:xfrm>
          <a:prstGeom prst="rect">
            <a:avLst/>
          </a:prstGeom>
        </p:spPr>
      </p:pic>
      <p:pic>
        <p:nvPicPr>
          <p:cNvPr id="16" name="图片 15"/>
          <p:cNvPicPr>
            <a:picLocks noChangeAspect="1"/>
          </p:cNvPicPr>
          <p:nvPr/>
        </p:nvPicPr>
        <p:blipFill rotWithShape="1">
          <a:blip r:embed="rId3" cstate="print"/>
          <a:srcRect l="55555" t="27613" r="36774" b="25299"/>
          <a:stretch>
            <a:fillRect/>
          </a:stretch>
        </p:blipFill>
        <p:spPr>
          <a:xfrm rot="18808215" flipV="1">
            <a:off x="5003062" y="-494406"/>
            <a:ext cx="188363" cy="4285215"/>
          </a:xfrm>
          <a:prstGeom prst="rect">
            <a:avLst/>
          </a:prstGeom>
        </p:spPr>
      </p:pic>
      <p:grpSp>
        <p:nvGrpSpPr>
          <p:cNvPr id="23" name="组合 25"/>
          <p:cNvGrpSpPr/>
          <p:nvPr/>
        </p:nvGrpSpPr>
        <p:grpSpPr>
          <a:xfrm>
            <a:off x="1661416" y="1510327"/>
            <a:ext cx="3878580" cy="4733925"/>
            <a:chOff x="-1144154" y="1681967"/>
            <a:chExt cx="5170543" cy="6310805"/>
          </a:xfrm>
        </p:grpSpPr>
        <p:grpSp>
          <p:nvGrpSpPr>
            <p:cNvPr id="24" name="组合 22"/>
            <p:cNvGrpSpPr/>
            <p:nvPr/>
          </p:nvGrpSpPr>
          <p:grpSpPr>
            <a:xfrm>
              <a:off x="-1144154" y="1681967"/>
              <a:ext cx="5170543" cy="6310805"/>
              <a:chOff x="-1144154" y="1681967"/>
              <a:chExt cx="5170543" cy="6310805"/>
            </a:xfrm>
          </p:grpSpPr>
          <p:sp>
            <p:nvSpPr>
              <p:cNvPr id="2" name="任意多边形 1"/>
              <p:cNvSpPr/>
              <p:nvPr/>
            </p:nvSpPr>
            <p:spPr>
              <a:xfrm>
                <a:off x="-1144154" y="2333787"/>
                <a:ext cx="5170543" cy="5658985"/>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44546A">
                  <a:lumMod val="50000"/>
                </a:srgbClr>
              </a:solidFill>
              <a:ln>
                <a:noFill/>
              </a:ln>
            </p:spPr>
            <p:style>
              <a:lnRef idx="2">
                <a:srgbClr val="60B5CC">
                  <a:shade val="50000"/>
                </a:srgbClr>
              </a:lnRef>
              <a:fillRef idx="1">
                <a:srgbClr val="60B5CC"/>
              </a:fillRef>
              <a:effectRef idx="0">
                <a:srgbClr val="60B5CC"/>
              </a:effectRef>
              <a:fontRef idx="minor">
                <a:sysClr val="window" lastClr="FFFFFF"/>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7" name="任意多边形 6"/>
              <p:cNvSpPr/>
              <p:nvPr/>
            </p:nvSpPr>
            <p:spPr>
              <a:xfrm>
                <a:off x="2079304"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ysClr val="window" lastClr="FFFFFF">
                  <a:lumMod val="75000"/>
                </a:sysClr>
              </a:solidFill>
              <a:ln>
                <a:noFill/>
              </a:ln>
            </p:spPr>
            <p:style>
              <a:lnRef idx="2">
                <a:srgbClr val="60B5CC">
                  <a:shade val="50000"/>
                </a:srgbClr>
              </a:lnRef>
              <a:fillRef idx="1">
                <a:srgbClr val="60B5CC"/>
              </a:fillRef>
              <a:effectRef idx="0">
                <a:srgbClr val="60B5CC"/>
              </a:effectRef>
              <a:fontRef idx="minor">
                <a:sysClr val="window" lastClr="FFFFFF"/>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dirty="0">
                  <a:ea typeface="微软雅黑" panose="020B0503020204020204" pitchFamily="34" charset="-122"/>
                </a:endParaRPr>
              </a:p>
            </p:txBody>
          </p:sp>
        </p:grpSp>
        <p:sp>
          <p:nvSpPr>
            <p:cNvPr id="11" name="文本框 10"/>
            <p:cNvSpPr txBox="1"/>
            <p:nvPr/>
          </p:nvSpPr>
          <p:spPr>
            <a:xfrm>
              <a:off x="-975697" y="2947514"/>
              <a:ext cx="4526341" cy="4552583"/>
            </a:xfrm>
            <a:prstGeom prst="rect">
              <a:avLst/>
            </a:prstGeom>
            <a:noFill/>
          </p:spPr>
          <p:txBody>
            <a:bodyPr wrap="square" rtlCol="0">
              <a:spAutoFit/>
            </a:bodyPr>
            <a:lstStyle/>
            <a:p>
              <a:pPr algn="l"/>
              <a:r>
                <a:rPr lang="en-US" altLang="zh-CN" sz="2400" b="1" dirty="0">
                  <a:solidFill>
                    <a:sysClr val="window" lastClr="FFFFFF"/>
                  </a:solidFill>
                  <a:latin typeface="Calibri Light" panose="020F0302020204030204" charset="0"/>
                  <a:ea typeface="微软雅黑" panose="020B0503020204020204" pitchFamily="34" charset="-122"/>
                </a:rPr>
                <a:t>   </a:t>
              </a:r>
              <a:r>
                <a:rPr lang="zh-CN" altLang="en-US" sz="2400" b="1" dirty="0">
                  <a:solidFill>
                    <a:sysClr val="window" lastClr="FFFFFF"/>
                  </a:solidFill>
                  <a:latin typeface="Calibri Light" panose="020F0302020204030204" charset="0"/>
                  <a:ea typeface="微软雅黑" panose="020B0503020204020204" pitchFamily="34" charset="-122"/>
                </a:rPr>
                <a:t>通过对以上22个写作中真实的错误案例的分析和不完全统计，动词搭配和使用不当占25%，名词单复数错误占18%，词性混乱18%，句子意识薄弱（主要是悬垂修饰语或标点符号的误用）占14%，时态错误占9%。</a:t>
              </a:r>
            </a:p>
          </p:txBody>
        </p:sp>
        <p:sp>
          <p:nvSpPr>
            <p:cNvPr id="20" name="文本框 19"/>
            <p:cNvSpPr txBox="1"/>
            <p:nvPr/>
          </p:nvSpPr>
          <p:spPr>
            <a:xfrm>
              <a:off x="2417426" y="1712115"/>
              <a:ext cx="712161" cy="677108"/>
            </a:xfrm>
            <a:prstGeom prst="rect">
              <a:avLst/>
            </a:prstGeom>
            <a:noFill/>
          </p:spPr>
          <p:txBody>
            <a:bodyPr wrap="none" rtlCol="0">
              <a:spAutoFit/>
            </a:bodyPr>
            <a:lstStyle/>
            <a:p>
              <a:r>
                <a:rPr lang="en-US" altLang="zh-CN" sz="2700" dirty="0">
                  <a:solidFill>
                    <a:sysClr val="window" lastClr="FFFFFF"/>
                  </a:solidFill>
                  <a:ea typeface="微软雅黑" panose="020B0503020204020204" pitchFamily="34" charset="-122"/>
                </a:rPr>
                <a:t>01</a:t>
              </a:r>
              <a:endParaRPr lang="zh-CN" altLang="en-US" sz="2700" dirty="0">
                <a:solidFill>
                  <a:sysClr val="window" lastClr="FFFFFF"/>
                </a:solidFill>
                <a:ea typeface="微软雅黑" panose="020B0503020204020204" pitchFamily="34" charset="-122"/>
              </a:endParaRPr>
            </a:p>
          </p:txBody>
        </p:sp>
      </p:grpSp>
      <p:grpSp>
        <p:nvGrpSpPr>
          <p:cNvPr id="25" name="组合 29"/>
          <p:cNvGrpSpPr/>
          <p:nvPr/>
        </p:nvGrpSpPr>
        <p:grpSpPr>
          <a:xfrm>
            <a:off x="7078151" y="1734482"/>
            <a:ext cx="3624580" cy="4509771"/>
            <a:chOff x="2436870" y="1681967"/>
            <a:chExt cx="4831935" cy="6011984"/>
          </a:xfrm>
        </p:grpSpPr>
        <p:grpSp>
          <p:nvGrpSpPr>
            <p:cNvPr id="26" name="组合 23"/>
            <p:cNvGrpSpPr/>
            <p:nvPr/>
          </p:nvGrpSpPr>
          <p:grpSpPr>
            <a:xfrm>
              <a:off x="2436870" y="1681967"/>
              <a:ext cx="4831935" cy="6011984"/>
              <a:chOff x="2436870" y="1681967"/>
              <a:chExt cx="4831935" cy="6011984"/>
            </a:xfrm>
          </p:grpSpPr>
          <p:sp>
            <p:nvSpPr>
              <p:cNvPr id="9" name="任意多边形 8"/>
              <p:cNvSpPr/>
              <p:nvPr/>
            </p:nvSpPr>
            <p:spPr>
              <a:xfrm>
                <a:off x="2436870" y="2034966"/>
                <a:ext cx="4831935" cy="5658985"/>
              </a:xfrm>
              <a:custGeom>
                <a:avLst/>
                <a:gdLst>
                  <a:gd name="connsiteX0" fmla="*/ 0 w 2536723"/>
                  <a:gd name="connsiteY0" fmla="*/ 0 h 4041058"/>
                  <a:gd name="connsiteX1" fmla="*/ 1933522 w 2536723"/>
                  <a:gd name="connsiteY1" fmla="*/ 0 h 4041058"/>
                  <a:gd name="connsiteX2" fmla="*/ 2536723 w 2536723"/>
                  <a:gd name="connsiteY2" fmla="*/ 565395 h 4041058"/>
                  <a:gd name="connsiteX3" fmla="*/ 2536723 w 2536723"/>
                  <a:gd name="connsiteY3" fmla="*/ 4041058 h 4041058"/>
                  <a:gd name="connsiteX4" fmla="*/ 0 w 2536723"/>
                  <a:gd name="connsiteY4" fmla="*/ 4041058 h 4041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723" h="4041058">
                    <a:moveTo>
                      <a:pt x="0" y="0"/>
                    </a:moveTo>
                    <a:lnTo>
                      <a:pt x="1933522" y="0"/>
                    </a:lnTo>
                    <a:lnTo>
                      <a:pt x="2536723" y="565395"/>
                    </a:lnTo>
                    <a:lnTo>
                      <a:pt x="2536723" y="4041058"/>
                    </a:lnTo>
                    <a:lnTo>
                      <a:pt x="0" y="4041058"/>
                    </a:lnTo>
                    <a:close/>
                  </a:path>
                </a:pathLst>
              </a:custGeom>
              <a:solidFill>
                <a:srgbClr val="ED7D31">
                  <a:lumMod val="50000"/>
                </a:srgbClr>
              </a:solidFill>
              <a:ln>
                <a:noFill/>
              </a:ln>
            </p:spPr>
            <p:style>
              <a:lnRef idx="2">
                <a:srgbClr val="60B5CC">
                  <a:shade val="50000"/>
                </a:srgbClr>
              </a:lnRef>
              <a:fillRef idx="1">
                <a:srgbClr val="60B5CC"/>
              </a:fillRef>
              <a:effectRef idx="0">
                <a:srgbClr val="60B5CC"/>
              </a:effectRef>
              <a:fontRef idx="minor">
                <a:sysClr val="window" lastClr="FFFFFF"/>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dirty="0">
                  <a:ea typeface="微软雅黑" panose="020B0503020204020204" pitchFamily="34" charset="-122"/>
                </a:endParaRPr>
              </a:p>
            </p:txBody>
          </p:sp>
          <p:sp>
            <p:nvSpPr>
              <p:cNvPr id="10" name="任意多边形 9"/>
              <p:cNvSpPr/>
              <p:nvPr/>
            </p:nvSpPr>
            <p:spPr>
              <a:xfrm>
                <a:off x="5321720" y="1681967"/>
                <a:ext cx="1356852" cy="716154"/>
              </a:xfrm>
              <a:custGeom>
                <a:avLst/>
                <a:gdLst>
                  <a:gd name="connsiteX0" fmla="*/ 0 w 1356852"/>
                  <a:gd name="connsiteY0" fmla="*/ 0 h 716154"/>
                  <a:gd name="connsiteX1" fmla="*/ 971238 w 1356852"/>
                  <a:gd name="connsiteY1" fmla="*/ 0 h 716154"/>
                  <a:gd name="connsiteX2" fmla="*/ 1356852 w 1356852"/>
                  <a:gd name="connsiteY2" fmla="*/ 361446 h 716154"/>
                  <a:gd name="connsiteX3" fmla="*/ 1356852 w 1356852"/>
                  <a:gd name="connsiteY3" fmla="*/ 716154 h 716154"/>
                  <a:gd name="connsiteX4" fmla="*/ 0 w 1356852"/>
                  <a:gd name="connsiteY4" fmla="*/ 716154 h 71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2" h="716154">
                    <a:moveTo>
                      <a:pt x="0" y="0"/>
                    </a:moveTo>
                    <a:lnTo>
                      <a:pt x="971238" y="0"/>
                    </a:lnTo>
                    <a:lnTo>
                      <a:pt x="1356852" y="361446"/>
                    </a:lnTo>
                    <a:lnTo>
                      <a:pt x="1356852" y="716154"/>
                    </a:lnTo>
                    <a:lnTo>
                      <a:pt x="0" y="716154"/>
                    </a:lnTo>
                    <a:close/>
                  </a:path>
                </a:pathLst>
              </a:custGeom>
              <a:solidFill>
                <a:sysClr val="window" lastClr="FFFFFF">
                  <a:lumMod val="75000"/>
                </a:sysClr>
              </a:solidFill>
              <a:ln>
                <a:noFill/>
              </a:ln>
            </p:spPr>
            <p:style>
              <a:lnRef idx="2">
                <a:srgbClr val="60B5CC">
                  <a:shade val="50000"/>
                </a:srgbClr>
              </a:lnRef>
              <a:fillRef idx="1">
                <a:srgbClr val="60B5CC"/>
              </a:fillRef>
              <a:effectRef idx="0">
                <a:srgbClr val="60B5CC"/>
              </a:effectRef>
              <a:fontRef idx="minor">
                <a:sysClr val="window" lastClr="FFFFFF"/>
              </a:fontRef>
            </p:style>
            <p:txBody>
              <a:bodyPr rot="0" spcFirstLastPara="0" vertOverflow="overflow" horzOverflow="overflow" vert="horz" wrap="square" lIns="91456" tIns="45728" rIns="91456" bIns="45728" numCol="1" spcCol="0" rtlCol="0" fromWordArt="0" anchor="ctr" anchorCtr="0" forceAA="0" compatLnSpc="1">
                <a:noAutofit/>
              </a:bodyPr>
              <a:lstStyle/>
              <a:p>
                <a:pPr algn="ctr"/>
                <a:endParaRPr lang="zh-CN" altLang="en-US" dirty="0">
                  <a:ea typeface="微软雅黑" panose="020B0503020204020204" pitchFamily="34" charset="-122"/>
                </a:endParaRPr>
              </a:p>
            </p:txBody>
          </p:sp>
        </p:grpSp>
        <p:sp>
          <p:nvSpPr>
            <p:cNvPr id="13" name="文本框 12"/>
            <p:cNvSpPr txBox="1"/>
            <p:nvPr/>
          </p:nvSpPr>
          <p:spPr>
            <a:xfrm>
              <a:off x="2590936" y="2648693"/>
              <a:ext cx="4677868" cy="5045257"/>
            </a:xfrm>
            <a:prstGeom prst="rect">
              <a:avLst/>
            </a:prstGeom>
            <a:noFill/>
          </p:spPr>
          <p:txBody>
            <a:bodyPr wrap="square" rtlCol="0">
              <a:spAutoFit/>
            </a:bodyPr>
            <a:lstStyle/>
            <a:p>
              <a:pPr lvl="0" algn="l"/>
              <a:r>
                <a:rPr lang="en-US" altLang="zh-CN" sz="2400" b="1" dirty="0">
                  <a:solidFill>
                    <a:prstClr val="white"/>
                  </a:solidFill>
                  <a:latin typeface="Calibri Light" panose="020F0302020204030204" charset="0"/>
                  <a:ea typeface="微软雅黑" panose="020B0503020204020204" pitchFamily="34" charset="-122"/>
                </a:rPr>
                <a:t>     </a:t>
              </a:r>
              <a:r>
                <a:rPr lang="zh-CN" altLang="en-US" sz="2400" b="1" dirty="0">
                  <a:solidFill>
                    <a:prstClr val="white"/>
                  </a:solidFill>
                  <a:latin typeface="Calibri Light" panose="020F0302020204030204" charset="0"/>
                  <a:ea typeface="微软雅黑" panose="020B0503020204020204" pitchFamily="34" charset="-122"/>
                </a:rPr>
                <a:t>为了具备较强的语言运用能力，达成有效交际，我们要夯实基础，语言准确，</a:t>
              </a:r>
              <a:r>
                <a:rPr lang="zh-CN" altLang="en-US" sz="2400" b="1" u="sng" dirty="0">
                  <a:solidFill>
                    <a:prstClr val="white"/>
                  </a:solidFill>
                  <a:latin typeface="Calibri Light" panose="020F0302020204030204" charset="0"/>
                  <a:ea typeface="微软雅黑" panose="020B0503020204020204" pitchFamily="34" charset="-122"/>
                </a:rPr>
                <a:t>写作时注意人称、数、时态等英语思维，避免汉式英语；能够准确使用大纲重点词汇和短语，做到表意清楚，语法无误，句型正确，地道自然</a:t>
              </a:r>
              <a:r>
                <a:rPr lang="zh-CN" altLang="en-US" sz="2400" b="1" dirty="0">
                  <a:solidFill>
                    <a:prstClr val="white"/>
                  </a:solidFill>
                  <a:latin typeface="Calibri Light" panose="020F0302020204030204" charset="0"/>
                  <a:ea typeface="微软雅黑" panose="020B0503020204020204" pitchFamily="34" charset="-122"/>
                </a:rPr>
                <a:t>。</a:t>
              </a:r>
            </a:p>
          </p:txBody>
        </p:sp>
        <p:sp>
          <p:nvSpPr>
            <p:cNvPr id="21" name="文本框 20"/>
            <p:cNvSpPr txBox="1"/>
            <p:nvPr/>
          </p:nvSpPr>
          <p:spPr>
            <a:xfrm>
              <a:off x="5661792" y="1712115"/>
              <a:ext cx="712161" cy="677108"/>
            </a:xfrm>
            <a:prstGeom prst="rect">
              <a:avLst/>
            </a:prstGeom>
            <a:noFill/>
          </p:spPr>
          <p:txBody>
            <a:bodyPr wrap="none" rtlCol="0">
              <a:spAutoFit/>
            </a:bodyPr>
            <a:lstStyle/>
            <a:p>
              <a:r>
                <a:rPr lang="en-US" altLang="zh-CN" sz="2700" dirty="0">
                  <a:solidFill>
                    <a:sysClr val="window" lastClr="FFFFFF"/>
                  </a:solidFill>
                  <a:ea typeface="微软雅黑" panose="020B0503020204020204" pitchFamily="34" charset="-122"/>
                </a:rPr>
                <a:t>02</a:t>
              </a:r>
              <a:endParaRPr lang="zh-CN" altLang="en-US" sz="2700" dirty="0">
                <a:solidFill>
                  <a:sysClr val="window" lastClr="FFFFFF"/>
                </a:solidFill>
                <a:ea typeface="微软雅黑" panose="020B0503020204020204" pitchFamily="34"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3. 词汇</a:t>
            </a:r>
            <a:r>
              <a:rPr lang="zh-CN" altLang="en-US" sz="3200"/>
              <a:t>妥帖，</a:t>
            </a:r>
            <a:r>
              <a:rPr lang="en-US" altLang="zh-CN" sz="3200"/>
              <a:t>语法</a:t>
            </a:r>
            <a:r>
              <a:rPr lang="zh-CN" altLang="en-US" sz="3200"/>
              <a:t>无误，</a:t>
            </a:r>
            <a:r>
              <a:rPr lang="zh-CN" altLang="en-US" sz="3200">
                <a:solidFill>
                  <a:srgbClr val="C00000"/>
                </a:solidFill>
              </a:rPr>
              <a:t>格式正确</a:t>
            </a:r>
            <a:r>
              <a:rPr lang="zh-CN" altLang="en-US" sz="3200"/>
              <a:t>，高分作文必作于细成于严</a:t>
            </a:r>
          </a:p>
        </p:txBody>
      </p:sp>
      <p:sp>
        <p:nvSpPr>
          <p:cNvPr id="7" name="文本框 6"/>
          <p:cNvSpPr txBox="1"/>
          <p:nvPr/>
        </p:nvSpPr>
        <p:spPr>
          <a:xfrm>
            <a:off x="296545" y="1692910"/>
            <a:ext cx="11665585" cy="4874895"/>
          </a:xfrm>
          <a:prstGeom prst="rect">
            <a:avLst/>
          </a:prstGeom>
          <a:noFill/>
        </p:spPr>
        <p:txBody>
          <a:bodyPr wrap="square" rtlCol="0" anchor="t">
            <a:spAutoFit/>
          </a:bodyPr>
          <a:lstStyle/>
          <a:p>
            <a:pPr marL="342900" indent="0" fontAlgn="auto">
              <a:lnSpc>
                <a:spcPts val="2680"/>
              </a:lnSpc>
              <a:buFont typeface="Wingdings" panose="05000000000000000000" charset="0"/>
              <a:buChar char="Ø"/>
            </a:pPr>
            <a:r>
              <a:rPr lang="zh-CN" altLang="en-US" sz="2400" b="1" dirty="0">
                <a:solidFill>
                  <a:srgbClr val="002060"/>
                </a:solidFill>
              </a:rPr>
              <a:t>信件邮件：</a:t>
            </a:r>
          </a:p>
          <a:p>
            <a:pPr marL="342900" indent="0" fontAlgn="auto">
              <a:lnSpc>
                <a:spcPts val="2680"/>
              </a:lnSpc>
              <a:buFont typeface="Wingdings" panose="05000000000000000000" charset="0"/>
              <a:buChar char="Ø"/>
            </a:pPr>
            <a:r>
              <a:rPr lang="zh-CN" altLang="en-US" sz="2000" b="1" dirty="0"/>
              <a:t>熟悉的朋友 </a:t>
            </a:r>
            <a:r>
              <a:rPr lang="en-US" altLang="zh-CN" sz="2000" dirty="0"/>
              <a:t>(</a:t>
            </a:r>
            <a:r>
              <a:rPr lang="zh-CN" altLang="en-US" sz="2000" dirty="0"/>
              <a:t>Dear + first name</a:t>
            </a:r>
            <a:r>
              <a:rPr lang="en-US" altLang="zh-CN" sz="2000" dirty="0"/>
              <a:t>) </a:t>
            </a:r>
            <a:r>
              <a:rPr lang="zh-CN" altLang="en-US" sz="2000" dirty="0"/>
              <a:t>但要注意的是，“Mr./Ms. + 名字”是不规范的写法，不应该使用Mr. Jason 或 Ms. Sara</a:t>
            </a:r>
            <a:r>
              <a:rPr lang="zh-CN" altLang="en-US" sz="2000" b="1" dirty="0"/>
              <a:t> </a:t>
            </a:r>
          </a:p>
          <a:p>
            <a:pPr marL="342900" indent="0" fontAlgn="auto">
              <a:lnSpc>
                <a:spcPts val="2680"/>
              </a:lnSpc>
              <a:buFont typeface="Wingdings" panose="05000000000000000000" charset="0"/>
              <a:buChar char="Ø"/>
            </a:pPr>
            <a:r>
              <a:rPr lang="zh-CN" altLang="en-US" sz="2000" b="1" dirty="0"/>
              <a:t>Dear James </a:t>
            </a:r>
            <a:r>
              <a:rPr lang="en-US" altLang="zh-CN" sz="2000" b="1" dirty="0"/>
              <a:t>/ </a:t>
            </a:r>
            <a:r>
              <a:rPr lang="zh-CN" altLang="en-US" sz="2000" b="1" dirty="0"/>
              <a:t>Sara,</a:t>
            </a:r>
          </a:p>
          <a:p>
            <a:pPr indent="0" fontAlgn="auto">
              <a:lnSpc>
                <a:spcPts val="1780"/>
              </a:lnSpc>
              <a:buFont typeface="Arial" panose="020B0604020202020204" pitchFamily="34" charset="0"/>
              <a:buNone/>
            </a:pPr>
            <a:endParaRPr lang="zh-CN" altLang="en-US" sz="2000" b="1" dirty="0"/>
          </a:p>
          <a:p>
            <a:pPr marL="342900" indent="0" fontAlgn="auto">
              <a:lnSpc>
                <a:spcPts val="2680"/>
              </a:lnSpc>
              <a:buFont typeface="Wingdings" panose="05000000000000000000" charset="0"/>
              <a:buChar char="Ø"/>
            </a:pPr>
            <a:r>
              <a:rPr lang="zh-CN" altLang="en-US" sz="2000" b="1" dirty="0">
                <a:solidFill>
                  <a:schemeClr val="tx1"/>
                </a:solidFill>
              </a:rPr>
              <a:t>第一次发邮件联系对方</a:t>
            </a:r>
            <a:r>
              <a:rPr lang="zh-CN" altLang="en-US" sz="2000" dirty="0"/>
              <a:t>（最为妥当的方式使用“Dear Mr. / Ms.加对方的姓氏 family name 。不知道已婚或者未婚的</a:t>
            </a:r>
            <a:r>
              <a:rPr lang="zh-CN" altLang="en-US" sz="2000" dirty="0">
                <a:sym typeface="+mn-ea"/>
              </a:rPr>
              <a:t>女士</a:t>
            </a:r>
            <a:r>
              <a:rPr lang="zh-CN" altLang="en-US" sz="2000" dirty="0"/>
              <a:t>， 一律用Ms.更为稳妥）</a:t>
            </a:r>
          </a:p>
          <a:p>
            <a:pPr marL="342900" indent="0" fontAlgn="auto">
              <a:lnSpc>
                <a:spcPts val="2680"/>
              </a:lnSpc>
              <a:buFont typeface="Arial" panose="020B0604020202020204" pitchFamily="34" charset="0"/>
              <a:buChar char="•"/>
            </a:pPr>
            <a:r>
              <a:rPr lang="zh-CN" altLang="en-US" sz="2000" b="1" dirty="0"/>
              <a:t> Dear </a:t>
            </a:r>
            <a:r>
              <a:rPr lang="en-US" altLang="zh-CN" sz="2000" b="1" dirty="0" err="1"/>
              <a:t>Mr</a:t>
            </a:r>
            <a:r>
              <a:rPr lang="zh-CN" altLang="en-US" sz="2000" b="1" dirty="0"/>
              <a:t> Bennet / </a:t>
            </a:r>
            <a:r>
              <a:rPr lang="en-US" altLang="zh-CN" sz="2000" b="1" dirty="0" err="1"/>
              <a:t>Ms</a:t>
            </a:r>
            <a:r>
              <a:rPr lang="en-US" altLang="zh-CN" sz="2000" b="1" dirty="0"/>
              <a:t> White</a:t>
            </a:r>
            <a:r>
              <a:rPr lang="zh-CN" altLang="en-US" sz="2000" b="1" dirty="0"/>
              <a:t> / </a:t>
            </a:r>
            <a:r>
              <a:rPr lang="en-US" altLang="zh-CN" sz="2000" b="1" dirty="0"/>
              <a:t>Miss</a:t>
            </a:r>
            <a:r>
              <a:rPr lang="zh-CN" altLang="en-US" sz="2000" b="1" dirty="0"/>
              <a:t> Ellis,</a:t>
            </a:r>
          </a:p>
          <a:p>
            <a:pPr marL="342900" indent="0" fontAlgn="auto">
              <a:lnSpc>
                <a:spcPts val="1680"/>
              </a:lnSpc>
              <a:buFont typeface="Arial" panose="020B0604020202020204" pitchFamily="34" charset="0"/>
              <a:buNone/>
            </a:pPr>
            <a:endParaRPr lang="zh-CN" altLang="en-US" sz="2000" b="1" dirty="0"/>
          </a:p>
          <a:p>
            <a:pPr marL="342900" indent="0" fontAlgn="auto">
              <a:lnSpc>
                <a:spcPts val="2680"/>
              </a:lnSpc>
              <a:buFont typeface="Wingdings" panose="05000000000000000000" charset="0"/>
              <a:buChar char="Ø"/>
            </a:pPr>
            <a:r>
              <a:rPr lang="zh-CN" altLang="en-US" sz="2000" b="1" dirty="0">
                <a:solidFill>
                  <a:schemeClr val="tx1"/>
                </a:solidFill>
              </a:rPr>
              <a:t>不知道对方的姓名</a:t>
            </a:r>
            <a:r>
              <a:rPr lang="zh-CN" altLang="en-US" sz="2000" dirty="0">
                <a:solidFill>
                  <a:schemeClr val="tx1"/>
                </a:solidFill>
              </a:rPr>
              <a:t>（</a:t>
            </a:r>
            <a:r>
              <a:rPr lang="zh-CN" altLang="en-US" sz="2000" dirty="0"/>
              <a:t>但知道对方的头衔</a:t>
            </a:r>
            <a:r>
              <a:rPr lang="en-US" altLang="zh-CN" sz="2000" dirty="0"/>
              <a:t>/</a:t>
            </a:r>
            <a:r>
              <a:rPr lang="zh-CN" altLang="en-US" sz="2000" dirty="0"/>
              <a:t>身份，使用“Dear+ Title</a:t>
            </a:r>
            <a:r>
              <a:rPr lang="zh-CN" altLang="en-US" sz="2000" dirty="0">
                <a:sym typeface="+mn-ea"/>
              </a:rPr>
              <a:t> ”</a:t>
            </a:r>
            <a:r>
              <a:rPr lang="zh-CN" altLang="en-US" sz="2000" dirty="0"/>
              <a:t>来称呼对方，显得非常礼貌）</a:t>
            </a:r>
          </a:p>
          <a:p>
            <a:pPr marL="342900" indent="0" fontAlgn="auto">
              <a:lnSpc>
                <a:spcPts val="2680"/>
              </a:lnSpc>
              <a:buFont typeface="Arial" panose="020B0604020202020204" pitchFamily="34" charset="0"/>
              <a:buChar char="•"/>
            </a:pPr>
            <a:r>
              <a:rPr lang="zh-CN" altLang="en-US" sz="2000" b="1" dirty="0"/>
              <a:t>Dear </a:t>
            </a:r>
            <a:r>
              <a:rPr lang="en-US" altLang="zh-CN" sz="2000" b="1" dirty="0"/>
              <a:t>T</a:t>
            </a:r>
            <a:r>
              <a:rPr lang="zh-CN" altLang="en-US" sz="2000" b="1" dirty="0"/>
              <a:t>eacher </a:t>
            </a:r>
            <a:r>
              <a:rPr lang="en-US" altLang="zh-CN" sz="2000" b="1" dirty="0"/>
              <a:t>/ Editor / Headmaster / Manager</a:t>
            </a:r>
            <a:r>
              <a:rPr lang="zh-CN" altLang="en-US" sz="2000" b="1" dirty="0"/>
              <a:t>, </a:t>
            </a:r>
          </a:p>
          <a:p>
            <a:pPr marL="342900" indent="0" fontAlgn="auto">
              <a:lnSpc>
                <a:spcPts val="1680"/>
              </a:lnSpc>
              <a:buFont typeface="Arial" panose="020B0604020202020204" pitchFamily="34" charset="0"/>
              <a:buChar char="•"/>
            </a:pPr>
            <a:endParaRPr lang="zh-CN" altLang="en-US" sz="2000" b="1" dirty="0"/>
          </a:p>
          <a:p>
            <a:pPr marL="342900" indent="0" fontAlgn="auto">
              <a:lnSpc>
                <a:spcPts val="2680"/>
              </a:lnSpc>
              <a:buFont typeface="Wingdings" panose="05000000000000000000" charset="0"/>
              <a:buChar char="Ø"/>
            </a:pPr>
            <a:r>
              <a:rPr lang="zh-CN" altLang="en-US" sz="2000" b="1" dirty="0"/>
              <a:t>至相关人员 </a:t>
            </a:r>
            <a:r>
              <a:rPr lang="en-US" altLang="zh-CN" sz="2000" b="1" dirty="0"/>
              <a:t>/</a:t>
            </a:r>
            <a:r>
              <a:rPr lang="zh-CN" altLang="en-US" sz="2000" b="1" dirty="0"/>
              <a:t>敬启者</a:t>
            </a:r>
            <a:r>
              <a:rPr lang="en-US" altLang="zh-CN" sz="2000" b="1" dirty="0"/>
              <a:t>/</a:t>
            </a:r>
            <a:r>
              <a:rPr lang="zh-CN" altLang="en-US" sz="2000" b="1" dirty="0"/>
              <a:t>致有关人士</a:t>
            </a:r>
            <a:r>
              <a:rPr lang="en-US" altLang="zh-CN" sz="2000" dirty="0"/>
              <a:t>(</a:t>
            </a:r>
            <a:r>
              <a:rPr lang="zh-CN" altLang="en-US" sz="2000" dirty="0"/>
              <a:t>无法确定对方的身份和具体称呼时才使用</a:t>
            </a:r>
            <a:r>
              <a:rPr lang="en-US" altLang="zh-CN" sz="2000" dirty="0"/>
              <a:t>)</a:t>
            </a:r>
            <a:endParaRPr lang="zh-CN" altLang="en-US" sz="2000" dirty="0"/>
          </a:p>
          <a:p>
            <a:pPr marL="342900" indent="0" fontAlgn="auto">
              <a:lnSpc>
                <a:spcPts val="2680"/>
              </a:lnSpc>
              <a:buFont typeface="Arial" panose="020B0604020202020204" pitchFamily="34" charset="0"/>
              <a:buChar char="•"/>
            </a:pPr>
            <a:r>
              <a:rPr lang="zh-CN" altLang="en-US" sz="2000" b="1" dirty="0">
                <a:sym typeface="+mn-ea"/>
              </a:rPr>
              <a:t>Dear Sir or Madam, </a:t>
            </a:r>
            <a:endParaRPr lang="zh-CN" altLang="en-US" sz="2000" b="1" dirty="0"/>
          </a:p>
          <a:p>
            <a:pPr marL="342900" indent="0" fontAlgn="auto">
              <a:lnSpc>
                <a:spcPts val="2680"/>
              </a:lnSpc>
              <a:buFont typeface="Arial" panose="020B0604020202020204" pitchFamily="34" charset="0"/>
              <a:buChar char="•"/>
            </a:pPr>
            <a:r>
              <a:rPr lang="zh-CN" altLang="en-US" sz="2000" b="1" dirty="0"/>
              <a:t>To whom it may concern，</a:t>
            </a:r>
            <a:endParaRPr lang="en-US" altLang="zh-CN" sz="2000" b="1" dirty="0"/>
          </a:p>
        </p:txBody>
      </p:sp>
      <p:sp>
        <p:nvSpPr>
          <p:cNvPr id="45" name="AutoShape 59"/>
          <p:cNvSpPr/>
          <p:nvPr/>
        </p:nvSpPr>
        <p:spPr bwMode="auto">
          <a:xfrm rot="900000">
            <a:off x="520065" y="1077595"/>
            <a:ext cx="407670" cy="55054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ysClr val="window" lastClr="FFFFFF"/>
          </a:solidFill>
          <a:ln>
            <a:solidFill>
              <a:srgbClr val="FFC000"/>
            </a:solid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2" name="文本框 1"/>
          <p:cNvSpPr txBox="1"/>
          <p:nvPr/>
        </p:nvSpPr>
        <p:spPr>
          <a:xfrm>
            <a:off x="1110615" y="1099185"/>
            <a:ext cx="2540000" cy="460375"/>
          </a:xfrm>
          <a:prstGeom prst="rect">
            <a:avLst/>
          </a:prstGeom>
          <a:solidFill>
            <a:srgbClr val="FFC000"/>
          </a:solidFill>
          <a:effectLst>
            <a:innerShdw blurRad="114300">
              <a:prstClr val="black"/>
            </a:innerShdw>
          </a:effectLst>
        </p:spPr>
        <p:txBody>
          <a:bodyPr wrap="square" rtlCol="0" anchor="t">
            <a:spAutoFit/>
          </a:bodyPr>
          <a:lstStyle/>
          <a:p>
            <a:r>
              <a:rPr lang="zh-CN" altLang="en-US" sz="2400"/>
              <a:t> 开头称呼语</a:t>
            </a:r>
          </a:p>
        </p:txBody>
      </p:sp>
      <p:cxnSp>
        <p:nvCxnSpPr>
          <p:cNvPr id="5" name="直接连接符 4"/>
          <p:cNvCxnSpPr/>
          <p:nvPr/>
        </p:nvCxnSpPr>
        <p:spPr>
          <a:xfrm>
            <a:off x="1110615" y="2618105"/>
            <a:ext cx="748030"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636520" y="2618105"/>
            <a:ext cx="748030"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p:tgtEl>
                                          <p:spTgt spid="45"/>
                                        </p:tgtEl>
                                        <p:attrNameLst>
                                          <p:attrName>ppt_y</p:attrName>
                                        </p:attrNameLst>
                                      </p:cBhvr>
                                      <p:tavLst>
                                        <p:tav tm="0">
                                          <p:val>
                                            <p:strVal val="#ppt_y+#ppt_h*1.125000"/>
                                          </p:val>
                                        </p:tav>
                                        <p:tav tm="100000">
                                          <p:val>
                                            <p:strVal val="#ppt_y"/>
                                          </p:val>
                                        </p:tav>
                                      </p:tavLst>
                                    </p:anim>
                                    <p:animEffect transition="in" filter="wipe(up)">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p:tgtEl>
                                          <p:spTgt spid="7">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p:tgtEl>
                                          <p:spTgt spid="7">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7">
                                            <p:txEl>
                                              <p:pRg st="11" end="11"/>
                                            </p:txEl>
                                          </p:spTgt>
                                        </p:tgtEl>
                                        <p:attrNameLst>
                                          <p:attrName>style.visibility</p:attrName>
                                        </p:attrNameLst>
                                      </p:cBhvr>
                                      <p:to>
                                        <p:strVal val="visible"/>
                                      </p:to>
                                    </p:set>
                                    <p:anim calcmode="lin" valueType="num">
                                      <p:cBhvr additive="base">
                                        <p:cTn id="37" dur="500"/>
                                        <p:tgtEl>
                                          <p:spTgt spid="7">
                                            <p:txEl>
                                              <p:pRg st="11" end="1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7">
                                            <p:txEl>
                                              <p:pRg st="11" end="11"/>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7">
                                            <p:txEl>
                                              <p:pRg st="12" end="12"/>
                                            </p:txEl>
                                          </p:spTgt>
                                        </p:tgtEl>
                                        <p:attrNameLst>
                                          <p:attrName>style.visibility</p:attrName>
                                        </p:attrNameLst>
                                      </p:cBhvr>
                                      <p:to>
                                        <p:strVal val="visible"/>
                                      </p:to>
                                    </p:set>
                                    <p:anim calcmode="lin" valueType="num">
                                      <p:cBhvr additive="base">
                                        <p:cTn id="41" dur="500"/>
                                        <p:tgtEl>
                                          <p:spTgt spid="7">
                                            <p:txEl>
                                              <p:pRg st="12" end="12"/>
                                            </p:txEl>
                                          </p:spTgt>
                                        </p:tgtEl>
                                        <p:attrNameLst>
                                          <p:attrName>ppt_y</p:attrName>
                                        </p:attrNameLst>
                                      </p:cBhvr>
                                      <p:tavLst>
                                        <p:tav tm="0">
                                          <p:val>
                                            <p:strVal val="#ppt_y+#ppt_h*1.125000"/>
                                          </p:val>
                                        </p:tav>
                                        <p:tav tm="100000">
                                          <p:val>
                                            <p:strVal val="#ppt_y"/>
                                          </p:val>
                                        </p:tav>
                                      </p:tavLst>
                                    </p:anim>
                                    <p:animEffect transition="in" filter="wipe(up)">
                                      <p:cBhvr>
                                        <p:cTn id="42"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bldLvl="0" animBg="1"/>
      <p:bldP spid="4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3. 词汇</a:t>
            </a:r>
            <a:r>
              <a:rPr lang="zh-CN" altLang="en-US" sz="3200"/>
              <a:t>妥帖，</a:t>
            </a:r>
            <a:r>
              <a:rPr lang="en-US" altLang="zh-CN" sz="3200"/>
              <a:t>语法</a:t>
            </a:r>
            <a:r>
              <a:rPr lang="zh-CN" altLang="en-US" sz="3200"/>
              <a:t>无误，</a:t>
            </a:r>
            <a:r>
              <a:rPr lang="zh-CN" altLang="en-US" sz="3200">
                <a:solidFill>
                  <a:srgbClr val="C00000"/>
                </a:solidFill>
              </a:rPr>
              <a:t>格式正确</a:t>
            </a:r>
            <a:r>
              <a:rPr lang="zh-CN" altLang="en-US" sz="3200"/>
              <a:t>，高分作文必作于细成于严</a:t>
            </a:r>
          </a:p>
        </p:txBody>
      </p:sp>
      <p:sp>
        <p:nvSpPr>
          <p:cNvPr id="45" name="AutoShape 59"/>
          <p:cNvSpPr/>
          <p:nvPr/>
        </p:nvSpPr>
        <p:spPr bwMode="auto">
          <a:xfrm rot="900000">
            <a:off x="516890" y="1076960"/>
            <a:ext cx="407670" cy="57340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ysClr val="window" lastClr="FFFFFF"/>
          </a:solidFill>
          <a:ln>
            <a:solidFill>
              <a:srgbClr val="FFC000"/>
            </a:solid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2" name="文本框 1"/>
          <p:cNvSpPr txBox="1"/>
          <p:nvPr/>
        </p:nvSpPr>
        <p:spPr>
          <a:xfrm>
            <a:off x="1110615" y="1099185"/>
            <a:ext cx="2540000" cy="460375"/>
          </a:xfrm>
          <a:prstGeom prst="rect">
            <a:avLst/>
          </a:prstGeom>
          <a:solidFill>
            <a:srgbClr val="FFC000"/>
          </a:solidFill>
          <a:effectLst>
            <a:innerShdw blurRad="114300">
              <a:prstClr val="black"/>
            </a:innerShdw>
          </a:effectLst>
        </p:spPr>
        <p:txBody>
          <a:bodyPr wrap="square" rtlCol="0" anchor="t">
            <a:spAutoFit/>
          </a:bodyPr>
          <a:lstStyle/>
          <a:p>
            <a:r>
              <a:rPr lang="zh-CN" altLang="en-US" sz="2400"/>
              <a:t> 开头称呼语</a:t>
            </a:r>
          </a:p>
        </p:txBody>
      </p:sp>
      <p:sp>
        <p:nvSpPr>
          <p:cNvPr id="4" name="文本框 3"/>
          <p:cNvSpPr txBox="1"/>
          <p:nvPr/>
        </p:nvSpPr>
        <p:spPr>
          <a:xfrm>
            <a:off x="384175" y="1692910"/>
            <a:ext cx="11577955" cy="4523105"/>
          </a:xfrm>
          <a:prstGeom prst="rect">
            <a:avLst/>
          </a:prstGeom>
          <a:noFill/>
        </p:spPr>
        <p:txBody>
          <a:bodyPr wrap="square" rtlCol="0" anchor="t">
            <a:spAutoFit/>
          </a:bodyPr>
          <a:lstStyle/>
          <a:p>
            <a:pPr marL="342900" indent="-342900">
              <a:buFont typeface="Wingdings" panose="05000000000000000000" charset="0"/>
              <a:buChar char="Ø"/>
            </a:pPr>
            <a:r>
              <a:rPr lang="en-US" altLang="zh-CN" sz="2400" b="1" dirty="0" err="1">
                <a:solidFill>
                  <a:srgbClr val="002060"/>
                </a:solidFill>
              </a:rPr>
              <a:t>致词</a:t>
            </a:r>
            <a:r>
              <a:rPr lang="en-US" altLang="zh-CN" sz="2400" b="1" dirty="0">
                <a:solidFill>
                  <a:srgbClr val="002060"/>
                </a:solidFill>
              </a:rPr>
              <a:t>  </a:t>
            </a:r>
            <a:r>
              <a:rPr lang="zh-CN" altLang="en-US" sz="2400" b="1" dirty="0">
                <a:solidFill>
                  <a:srgbClr val="002060"/>
                </a:solidFill>
              </a:rPr>
              <a:t>（欢迎</a:t>
            </a:r>
            <a:r>
              <a:rPr lang="en-US" altLang="zh-CN" sz="2400" b="1" dirty="0">
                <a:solidFill>
                  <a:srgbClr val="002060"/>
                </a:solidFill>
              </a:rPr>
              <a:t>/ </a:t>
            </a:r>
            <a:r>
              <a:rPr lang="zh-CN" altLang="en-US" sz="2400" b="1" dirty="0">
                <a:solidFill>
                  <a:srgbClr val="002060"/>
                </a:solidFill>
              </a:rPr>
              <a:t>欢送</a:t>
            </a:r>
            <a:r>
              <a:rPr lang="en-US" altLang="zh-CN" sz="2400" b="1" dirty="0">
                <a:solidFill>
                  <a:srgbClr val="002060"/>
                </a:solidFill>
              </a:rPr>
              <a:t>/ </a:t>
            </a:r>
            <a:r>
              <a:rPr lang="zh-CN" altLang="en-US" sz="2400" b="1" dirty="0">
                <a:solidFill>
                  <a:srgbClr val="002060"/>
                </a:solidFill>
              </a:rPr>
              <a:t>会议）</a:t>
            </a:r>
            <a:endParaRPr lang="en-US" altLang="zh-CN" sz="2400" b="1" dirty="0">
              <a:solidFill>
                <a:srgbClr val="002060"/>
              </a:solidFill>
            </a:endParaRPr>
          </a:p>
          <a:p>
            <a:pPr marL="342900" indent="-342900">
              <a:buFont typeface="Arial" panose="020B0604020202020204" pitchFamily="34" charset="0"/>
              <a:buChar char="•"/>
            </a:pPr>
            <a:r>
              <a:rPr lang="en-US" altLang="zh-CN" sz="2400" b="1" dirty="0"/>
              <a:t>    Good evening, dear teachers and fellow students!</a:t>
            </a:r>
          </a:p>
          <a:p>
            <a:pPr marL="342900" indent="-342900">
              <a:buFont typeface="Arial" panose="020B0604020202020204" pitchFamily="34" charset="0"/>
              <a:buChar char="•"/>
            </a:pPr>
            <a:r>
              <a:rPr lang="en-US" altLang="zh-CN" sz="2400" b="1" dirty="0"/>
              <a:t>Dear American friends, / Dear fellow students, / Ladies and gentl</a:t>
            </a:r>
          </a:p>
          <a:p>
            <a:pPr marL="342900" indent="-342900">
              <a:buFont typeface="Wingdings" panose="05000000000000000000" charset="0"/>
              <a:buChar char="Ø"/>
            </a:pPr>
            <a:r>
              <a:rPr lang="en-US" altLang="zh-CN" sz="2400" b="1" dirty="0" err="1">
                <a:solidFill>
                  <a:srgbClr val="002060"/>
                </a:solidFill>
              </a:rPr>
              <a:t>招聘信</a:t>
            </a:r>
            <a:r>
              <a:rPr lang="en-US" altLang="zh-CN" sz="2400" b="1" dirty="0">
                <a:solidFill>
                  <a:srgbClr val="002060"/>
                </a:solidFill>
              </a:rPr>
              <a:t>    </a:t>
            </a:r>
            <a:r>
              <a:rPr lang="en-US" altLang="zh-CN" sz="2400" b="1" dirty="0"/>
              <a:t>                               </a:t>
            </a:r>
            <a:r>
              <a:rPr lang="en-US" altLang="zh-CN" sz="2400" b="1" u="sng" dirty="0"/>
              <a:t>Volunteer</a:t>
            </a:r>
            <a:r>
              <a:rPr lang="en-US" altLang="zh-CN" sz="2400" b="1" dirty="0"/>
              <a:t> Wanted</a:t>
            </a:r>
          </a:p>
          <a:p>
            <a:pPr marL="342900" indent="-342900">
              <a:buFont typeface="Wingdings" panose="05000000000000000000" charset="0"/>
              <a:buChar char="Ø"/>
            </a:pPr>
            <a:r>
              <a:rPr lang="zh-CN" altLang="en-US" sz="2400" b="1" dirty="0">
                <a:solidFill>
                  <a:srgbClr val="002060"/>
                </a:solidFill>
              </a:rPr>
              <a:t>书面</a:t>
            </a:r>
            <a:r>
              <a:rPr lang="en-US" altLang="zh-CN" sz="2400" b="1" dirty="0" err="1">
                <a:solidFill>
                  <a:srgbClr val="002060"/>
                </a:solidFill>
              </a:rPr>
              <a:t>通知</a:t>
            </a:r>
            <a:r>
              <a:rPr lang="en-US" altLang="zh-CN" sz="2400" b="1" dirty="0"/>
              <a:t>                                 Notice</a:t>
            </a:r>
          </a:p>
          <a:p>
            <a:pPr marL="342900" indent="-342900">
              <a:buFont typeface="Wingdings" panose="05000000000000000000" charset="0"/>
              <a:buChar char="Ø"/>
            </a:pPr>
            <a:r>
              <a:rPr lang="en-US" altLang="zh-CN" sz="2400" b="1" dirty="0" err="1">
                <a:solidFill>
                  <a:srgbClr val="002060"/>
                </a:solidFill>
              </a:rPr>
              <a:t>口头通知</a:t>
            </a:r>
            <a:endParaRPr lang="en-US" altLang="zh-CN" sz="2400" b="1" dirty="0">
              <a:solidFill>
                <a:srgbClr val="002060"/>
              </a:solidFill>
            </a:endParaRPr>
          </a:p>
          <a:p>
            <a:pPr marL="342900" indent="-342900">
              <a:buFont typeface="Arial" panose="020B0604020202020204" pitchFamily="34" charset="0"/>
              <a:buChar char="•"/>
            </a:pPr>
            <a:r>
              <a:rPr lang="en-US" altLang="zh-CN" sz="2400" b="1" dirty="0"/>
              <a:t>                                                Announcement</a:t>
            </a:r>
          </a:p>
          <a:p>
            <a:pPr marL="342900" indent="-342900">
              <a:buFont typeface="Arial" panose="020B0604020202020204" pitchFamily="34" charset="0"/>
              <a:buChar char="•"/>
            </a:pPr>
            <a:r>
              <a:rPr lang="en-US" altLang="zh-CN" sz="2400" b="1" dirty="0"/>
              <a:t>  Hello, everybody/everyone. </a:t>
            </a:r>
          </a:p>
          <a:p>
            <a:pPr marL="342900" indent="-342900">
              <a:buFont typeface="Arial" panose="020B0604020202020204" pitchFamily="34" charset="0"/>
              <a:buChar char="•"/>
            </a:pPr>
            <a:r>
              <a:rPr lang="en-US" altLang="zh-CN" sz="2400" b="1" dirty="0"/>
              <a:t>Ladies and gentlemen. May I have your attention, please? I have an announcement to make.</a:t>
            </a:r>
          </a:p>
          <a:p>
            <a:pPr marL="342900" indent="-342900">
              <a:buFont typeface="Wingdings" panose="05000000000000000000" charset="0"/>
              <a:buChar char="Ø"/>
            </a:pPr>
            <a:r>
              <a:rPr lang="en-US" altLang="zh-CN" sz="2400" b="1" dirty="0" err="1">
                <a:solidFill>
                  <a:srgbClr val="002060"/>
                </a:solidFill>
              </a:rPr>
              <a:t>海报</a:t>
            </a:r>
            <a:endParaRPr lang="en-US" altLang="zh-CN" sz="2400" b="1" dirty="0">
              <a:solidFill>
                <a:srgbClr val="002060"/>
              </a:solidFill>
            </a:endParaRPr>
          </a:p>
          <a:p>
            <a:pPr marL="342900" indent="-342900">
              <a:buFont typeface="Arial" panose="020B0604020202020204" pitchFamily="34" charset="0"/>
              <a:buChar char="•"/>
            </a:pPr>
            <a:r>
              <a:rPr lang="en-US" altLang="zh-CN" sz="2400" b="1" dirty="0"/>
              <a:t>                                     English Corner, Learners’ Garden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500"/>
                                        <p:tgtEl>
                                          <p:spTgt spid="45"/>
                                        </p:tgtEl>
                                        <p:attrNameLst>
                                          <p:attrName>ppt_y</p:attrName>
                                        </p:attrNameLst>
                                      </p:cBhvr>
                                      <p:tavLst>
                                        <p:tav tm="0">
                                          <p:val>
                                            <p:strVal val="#ppt_y+#ppt_h*1.125000"/>
                                          </p:val>
                                        </p:tav>
                                        <p:tav tm="100000">
                                          <p:val>
                                            <p:strVal val="#ppt_y"/>
                                          </p:val>
                                        </p:tav>
                                      </p:tavLst>
                                    </p:anim>
                                    <p:animEffect transition="in" filter="wipe(up)">
                                      <p:cBhvr>
                                        <p:cTn id="1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5" grpId="0" bldLvl="0" animBg="1"/>
      <p:bldP spid="45"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3. 词汇</a:t>
            </a:r>
            <a:r>
              <a:rPr lang="zh-CN" altLang="en-US" sz="3200"/>
              <a:t>妥帖，</a:t>
            </a:r>
            <a:r>
              <a:rPr lang="en-US" altLang="zh-CN" sz="3200"/>
              <a:t>语法</a:t>
            </a:r>
            <a:r>
              <a:rPr lang="zh-CN" altLang="en-US" sz="3200"/>
              <a:t>无误，</a:t>
            </a:r>
            <a:r>
              <a:rPr lang="zh-CN" altLang="en-US" sz="3200">
                <a:solidFill>
                  <a:srgbClr val="C00000"/>
                </a:solidFill>
              </a:rPr>
              <a:t>格式正确</a:t>
            </a:r>
            <a:r>
              <a:rPr lang="zh-CN" altLang="en-US" sz="3200"/>
              <a:t>，高分作文必作于细成于严</a:t>
            </a:r>
          </a:p>
        </p:txBody>
      </p:sp>
      <p:sp>
        <p:nvSpPr>
          <p:cNvPr id="2" name="文本框 1"/>
          <p:cNvSpPr txBox="1"/>
          <p:nvPr/>
        </p:nvSpPr>
        <p:spPr>
          <a:xfrm>
            <a:off x="296545" y="1625600"/>
            <a:ext cx="9235440" cy="4892675"/>
          </a:xfrm>
          <a:prstGeom prst="rect">
            <a:avLst/>
          </a:prstGeom>
          <a:noFill/>
        </p:spPr>
        <p:txBody>
          <a:bodyPr wrap="square" rtlCol="0" anchor="t">
            <a:spAutoFit/>
          </a:bodyPr>
          <a:lstStyle/>
          <a:p>
            <a:pPr marL="342900" indent="-342900">
              <a:buFont typeface="Wingdings" panose="05000000000000000000" charset="0"/>
              <a:buChar char="Ø"/>
            </a:pPr>
            <a:r>
              <a:rPr lang="en-US" altLang="zh-CN" sz="2400" b="1" dirty="0" err="1">
                <a:solidFill>
                  <a:srgbClr val="002060"/>
                </a:solidFill>
                <a:sym typeface="+mn-ea"/>
              </a:rPr>
              <a:t>书面通知</a:t>
            </a:r>
            <a:endParaRPr lang="en-US" altLang="zh-CN" sz="2400" b="1" dirty="0">
              <a:sym typeface="+mn-ea"/>
            </a:endParaRPr>
          </a:p>
          <a:p>
            <a:pPr marL="342900" indent="-342900">
              <a:buFont typeface="Arial" panose="020B0604020202020204" pitchFamily="34" charset="0"/>
              <a:buChar char="•"/>
            </a:pPr>
            <a:r>
              <a:rPr lang="en-US" altLang="zh-CN" sz="2400" b="1" dirty="0">
                <a:sym typeface="+mn-ea"/>
              </a:rPr>
              <a:t>The Students’ Union</a:t>
            </a:r>
          </a:p>
          <a:p>
            <a:pPr indent="0">
              <a:buFont typeface="Arial" panose="020B0604020202020204" pitchFamily="34" charset="0"/>
              <a:buNone/>
            </a:pPr>
            <a:r>
              <a:rPr lang="en-US" altLang="zh-CN" sz="2400" b="1" dirty="0">
                <a:sym typeface="+mn-ea"/>
              </a:rPr>
              <a:t>     October 10, 2020</a:t>
            </a:r>
          </a:p>
          <a:p>
            <a:pPr indent="0">
              <a:buFont typeface="Arial" panose="020B0604020202020204" pitchFamily="34" charset="0"/>
              <a:buNone/>
            </a:pPr>
            <a:endParaRPr lang="en-US" altLang="zh-CN" sz="2400" b="1" dirty="0">
              <a:sym typeface="+mn-ea"/>
            </a:endParaRPr>
          </a:p>
          <a:p>
            <a:pPr marL="342900" indent="-342900" algn="l">
              <a:buFont typeface="Wingdings" panose="05000000000000000000" charset="0"/>
              <a:buChar char="Ø"/>
            </a:pPr>
            <a:r>
              <a:rPr lang="en-US" altLang="zh-CN" sz="2400" b="1" dirty="0">
                <a:solidFill>
                  <a:srgbClr val="002060"/>
                </a:solidFill>
                <a:sym typeface="+mn-ea"/>
              </a:rPr>
              <a:t>口头通知 /   </a:t>
            </a:r>
            <a:r>
              <a:rPr lang="en-US" altLang="zh-CN" sz="2400" b="1" dirty="0" err="1">
                <a:solidFill>
                  <a:srgbClr val="002060"/>
                </a:solidFill>
                <a:sym typeface="+mn-ea"/>
              </a:rPr>
              <a:t>致词</a:t>
            </a:r>
            <a:r>
              <a:rPr lang="zh-CN" altLang="en-US" sz="2400" b="1" dirty="0">
                <a:solidFill>
                  <a:srgbClr val="002060"/>
                </a:solidFill>
                <a:sym typeface="+mn-ea"/>
              </a:rPr>
              <a:t>（欢迎</a:t>
            </a:r>
            <a:r>
              <a:rPr lang="en-US" altLang="zh-CN" sz="2400" b="1" dirty="0">
                <a:solidFill>
                  <a:srgbClr val="002060"/>
                </a:solidFill>
                <a:sym typeface="+mn-ea"/>
              </a:rPr>
              <a:t>/ </a:t>
            </a:r>
            <a:r>
              <a:rPr lang="zh-CN" altLang="en-US" sz="2400" b="1" dirty="0">
                <a:solidFill>
                  <a:srgbClr val="002060"/>
                </a:solidFill>
                <a:sym typeface="+mn-ea"/>
              </a:rPr>
              <a:t>欢送</a:t>
            </a:r>
            <a:r>
              <a:rPr lang="en-US" altLang="zh-CN" sz="2400" b="1" dirty="0">
                <a:solidFill>
                  <a:srgbClr val="002060"/>
                </a:solidFill>
                <a:sym typeface="+mn-ea"/>
              </a:rPr>
              <a:t>/ </a:t>
            </a:r>
            <a:r>
              <a:rPr lang="zh-CN" altLang="en-US" sz="2400" b="1" dirty="0">
                <a:solidFill>
                  <a:srgbClr val="002060"/>
                </a:solidFill>
                <a:sym typeface="+mn-ea"/>
              </a:rPr>
              <a:t>会议）</a:t>
            </a:r>
          </a:p>
          <a:p>
            <a:pPr marL="342900" indent="-342900" algn="l">
              <a:buFont typeface="Arial" panose="020B0604020202020204" pitchFamily="34" charset="0"/>
              <a:buChar char="•"/>
            </a:pPr>
            <a:r>
              <a:rPr lang="en-US" altLang="zh-CN" sz="2400" b="1" dirty="0">
                <a:solidFill>
                  <a:srgbClr val="002060"/>
                </a:solidFill>
                <a:sym typeface="+mn-ea"/>
              </a:rPr>
              <a:t>  Thank you</a:t>
            </a:r>
          </a:p>
          <a:p>
            <a:pPr marL="342900" indent="-342900" algn="l">
              <a:buFont typeface="Arial" panose="020B0604020202020204" pitchFamily="34" charset="0"/>
              <a:buChar char="•"/>
            </a:pPr>
            <a:endParaRPr lang="en-US" altLang="zh-CN" sz="2400" b="1" dirty="0">
              <a:sym typeface="+mn-ea"/>
            </a:endParaRPr>
          </a:p>
          <a:p>
            <a:pPr marL="342900" indent="-342900">
              <a:buFont typeface="Wingdings" panose="05000000000000000000" charset="0"/>
              <a:buChar char="Ø"/>
            </a:pPr>
            <a:r>
              <a:rPr lang="zh-CN" altLang="en-US" sz="2400" b="1" dirty="0">
                <a:solidFill>
                  <a:srgbClr val="002060"/>
                </a:solidFill>
                <a:sym typeface="+mn-ea"/>
              </a:rPr>
              <a:t>信件邮件：</a:t>
            </a:r>
            <a:endParaRPr lang="en-US" altLang="zh-CN" sz="2400" b="1" dirty="0">
              <a:sym typeface="+mn-ea"/>
            </a:endParaRPr>
          </a:p>
          <a:p>
            <a:pPr marL="342900" indent="-342900">
              <a:buFont typeface="Arial" panose="020B0604020202020204" pitchFamily="34" charset="0"/>
              <a:buChar char="•"/>
            </a:pPr>
            <a:r>
              <a:rPr lang="en-US" altLang="zh-CN" sz="2400" b="1" dirty="0">
                <a:sym typeface="+mn-ea"/>
              </a:rPr>
              <a:t>Yours r</a:t>
            </a:r>
            <a:r>
              <a:rPr lang="zh-CN" altLang="en-US" sz="2400" b="1" dirty="0">
                <a:sym typeface="+mn-ea"/>
              </a:rPr>
              <a:t>espectfully</a:t>
            </a:r>
            <a:r>
              <a:rPr lang="en-US" altLang="zh-CN" sz="2400" b="1" dirty="0">
                <a:sym typeface="+mn-ea"/>
              </a:rPr>
              <a:t>,                                   </a:t>
            </a:r>
            <a:r>
              <a:rPr lang="zh-CN" altLang="en-US" sz="2400" dirty="0">
                <a:sym typeface="+mn-ea"/>
              </a:rPr>
              <a:t>此致敬礼</a:t>
            </a:r>
            <a:endParaRPr lang="zh-CN" altLang="en-US" sz="2400" b="1" dirty="0">
              <a:sym typeface="+mn-ea"/>
            </a:endParaRPr>
          </a:p>
          <a:p>
            <a:pPr indent="0">
              <a:buFont typeface="Arial" panose="020B0604020202020204" pitchFamily="34" charset="0"/>
              <a:buNone/>
            </a:pPr>
            <a:r>
              <a:rPr lang="en-US" altLang="zh-CN" sz="2400" b="1" dirty="0">
                <a:sym typeface="+mn-ea"/>
              </a:rPr>
              <a:t>     </a:t>
            </a:r>
            <a:r>
              <a:rPr lang="zh-CN" altLang="en-US" sz="2400" b="1" dirty="0">
                <a:sym typeface="+mn-ea"/>
              </a:rPr>
              <a:t>Li Hua</a:t>
            </a:r>
            <a:r>
              <a:rPr lang="zh-CN" altLang="en-US" sz="2400" b="1" dirty="0"/>
              <a:t>                                                        </a:t>
            </a:r>
            <a:r>
              <a:rPr lang="zh-CN" altLang="en-US" sz="2400" dirty="0">
                <a:solidFill>
                  <a:srgbClr val="C00000"/>
                </a:solidFill>
              </a:rPr>
              <a:t>写给长辈上级</a:t>
            </a:r>
            <a:endParaRPr lang="zh-CN" altLang="en-US" sz="2400" dirty="0"/>
          </a:p>
          <a:p>
            <a:pPr indent="0">
              <a:buFont typeface="Arial" panose="020B0604020202020204" pitchFamily="34" charset="0"/>
              <a:buNone/>
            </a:pPr>
            <a:endParaRPr lang="zh-CN" altLang="en-US" sz="2400" b="1" dirty="0"/>
          </a:p>
          <a:p>
            <a:pPr marL="342900" indent="-342900">
              <a:buFont typeface="Arial" panose="020B0604020202020204" pitchFamily="34" charset="0"/>
              <a:buChar char="•"/>
            </a:pPr>
            <a:r>
              <a:rPr lang="zh-CN" altLang="en-US" sz="2400" b="1" dirty="0"/>
              <a:t>Yours </a:t>
            </a:r>
            <a:r>
              <a:rPr lang="zh-CN" altLang="en-US" sz="2400" b="1" u="sng" dirty="0">
                <a:solidFill>
                  <a:srgbClr val="C00000"/>
                </a:solidFill>
                <a:sym typeface="+mn-ea"/>
              </a:rPr>
              <a:t>cordially</a:t>
            </a:r>
            <a:r>
              <a:rPr lang="zh-CN" altLang="en-US" sz="2400" b="1" dirty="0">
                <a:sym typeface="+mn-ea"/>
              </a:rPr>
              <a:t>/ </a:t>
            </a:r>
            <a:r>
              <a:rPr lang="zh-CN" altLang="en-US" sz="2400" b="1" dirty="0">
                <a:solidFill>
                  <a:srgbClr val="7030A0"/>
                </a:solidFill>
                <a:sym typeface="+mn-ea"/>
              </a:rPr>
              <a:t>faithfully</a:t>
            </a:r>
            <a:r>
              <a:rPr lang="en-US" altLang="zh-CN" sz="2400" b="1" dirty="0">
                <a:solidFill>
                  <a:srgbClr val="7030A0"/>
                </a:solidFill>
                <a:sym typeface="+mn-ea"/>
              </a:rPr>
              <a:t>/ genuinely</a:t>
            </a:r>
            <a:r>
              <a:rPr lang="en-US" altLang="zh-CN" sz="2400" b="1" dirty="0">
                <a:sym typeface="+mn-ea"/>
              </a:rPr>
              <a:t>,    </a:t>
            </a:r>
            <a:r>
              <a:rPr lang="zh-CN" altLang="en-US" sz="2400" dirty="0">
                <a:sym typeface="+mn-ea"/>
              </a:rPr>
              <a:t>真诚的/热忱的/忠诚的</a:t>
            </a:r>
            <a:endParaRPr lang="zh-CN" altLang="en-US" sz="2400" dirty="0"/>
          </a:p>
          <a:p>
            <a:pPr indent="0">
              <a:buFont typeface="Arial" panose="020B0604020202020204" pitchFamily="34" charset="0"/>
              <a:buNone/>
            </a:pPr>
            <a:r>
              <a:rPr lang="en-US" altLang="zh-CN" sz="2400" b="1" dirty="0"/>
              <a:t>    </a:t>
            </a:r>
            <a:r>
              <a:rPr lang="zh-CN" altLang="en-US" sz="2400" b="1" dirty="0"/>
              <a:t>Li Hua                                                       </a:t>
            </a:r>
            <a:r>
              <a:rPr lang="zh-CN" altLang="en-US" sz="2400" dirty="0"/>
              <a:t>写给</a:t>
            </a:r>
            <a:r>
              <a:rPr lang="zh-CN" altLang="en-US" sz="2400" u="sng" dirty="0">
                <a:solidFill>
                  <a:srgbClr val="C00000"/>
                </a:solidFill>
                <a:sym typeface="+mn-ea"/>
              </a:rPr>
              <a:t>商务</a:t>
            </a:r>
            <a:r>
              <a:rPr lang="en-US" altLang="zh-CN" sz="2400" dirty="0">
                <a:sym typeface="+mn-ea"/>
              </a:rPr>
              <a:t>/ </a:t>
            </a:r>
            <a:r>
              <a:rPr lang="zh-CN" altLang="en-US" sz="2400" dirty="0">
                <a:solidFill>
                  <a:srgbClr val="7030A0"/>
                </a:solidFill>
              </a:rPr>
              <a:t>平辈</a:t>
            </a:r>
            <a:r>
              <a:rPr lang="zh-CN" altLang="en-US" sz="2400" dirty="0"/>
              <a:t>朋友</a:t>
            </a:r>
            <a:endParaRPr lang="zh-CN" altLang="en-US" sz="2400" b="1" dirty="0"/>
          </a:p>
        </p:txBody>
      </p:sp>
      <p:sp>
        <p:nvSpPr>
          <p:cNvPr id="4" name="文本框 3"/>
          <p:cNvSpPr txBox="1"/>
          <p:nvPr/>
        </p:nvSpPr>
        <p:spPr>
          <a:xfrm>
            <a:off x="1110615" y="1099185"/>
            <a:ext cx="2540000" cy="460375"/>
          </a:xfrm>
          <a:prstGeom prst="rect">
            <a:avLst/>
          </a:prstGeom>
          <a:solidFill>
            <a:srgbClr val="FFC000"/>
          </a:solidFill>
          <a:effectLst>
            <a:innerShdw blurRad="114300">
              <a:prstClr val="black"/>
            </a:innerShdw>
          </a:effectLst>
        </p:spPr>
        <p:txBody>
          <a:bodyPr wrap="square" rtlCol="0" anchor="t">
            <a:spAutoFit/>
          </a:bodyPr>
          <a:lstStyle/>
          <a:p>
            <a:r>
              <a:rPr lang="zh-CN" altLang="en-US" sz="2400"/>
              <a:t> 落款</a:t>
            </a:r>
            <a:r>
              <a:rPr lang="en-US" altLang="zh-CN" sz="2400"/>
              <a:t> </a:t>
            </a:r>
            <a:r>
              <a:rPr lang="zh-CN" altLang="en-US" sz="2400"/>
              <a:t>结束</a:t>
            </a:r>
          </a:p>
        </p:txBody>
      </p:sp>
      <p:sp>
        <p:nvSpPr>
          <p:cNvPr id="44" name="AutoShape 29"/>
          <p:cNvSpPr/>
          <p:nvPr/>
        </p:nvSpPr>
        <p:spPr bwMode="auto">
          <a:xfrm>
            <a:off x="438785" y="1103630"/>
            <a:ext cx="572770" cy="521970"/>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FFC000"/>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3. 词汇</a:t>
            </a:r>
            <a:r>
              <a:rPr lang="zh-CN" altLang="en-US" sz="3200"/>
              <a:t>妥帖，</a:t>
            </a:r>
            <a:r>
              <a:rPr lang="en-US" altLang="zh-CN" sz="3200"/>
              <a:t>语法</a:t>
            </a:r>
            <a:r>
              <a:rPr lang="zh-CN" altLang="en-US" sz="3200"/>
              <a:t>无误，</a:t>
            </a:r>
            <a:r>
              <a:rPr lang="zh-CN" altLang="en-US" sz="3200">
                <a:solidFill>
                  <a:srgbClr val="C00000"/>
                </a:solidFill>
              </a:rPr>
              <a:t>格式正确</a:t>
            </a:r>
            <a:r>
              <a:rPr lang="zh-CN" altLang="en-US" sz="3200"/>
              <a:t>，高分作文必作于细成于严</a:t>
            </a:r>
          </a:p>
        </p:txBody>
      </p:sp>
      <p:sp>
        <p:nvSpPr>
          <p:cNvPr id="7" name="矩形 6"/>
          <p:cNvSpPr/>
          <p:nvPr/>
        </p:nvSpPr>
        <p:spPr>
          <a:xfrm>
            <a:off x="493395" y="1590040"/>
            <a:ext cx="10985500" cy="5000625"/>
          </a:xfrm>
          <a:prstGeom prst="rect">
            <a:avLst/>
          </a:prstGeom>
        </p:spPr>
        <p:txBody>
          <a:bodyPr wrap="square">
            <a:spAutoFit/>
          </a:bodyPr>
          <a:lstStyle/>
          <a:p>
            <a:pPr lvl="0" indent="0" eaLnBrk="0" fontAlgn="base" hangingPunct="0">
              <a:lnSpc>
                <a:spcPts val="3480"/>
              </a:lnSpc>
              <a:spcBef>
                <a:spcPct val="0"/>
              </a:spcBef>
              <a:spcAft>
                <a:spcPct val="0"/>
              </a:spcAft>
              <a:defRPr/>
            </a:pPr>
            <a:r>
              <a:rPr lang="en-US" altLang="zh-CN" sz="2800" b="1" dirty="0">
                <a:solidFill>
                  <a:srgbClr val="002060"/>
                </a:solidFill>
                <a:latin typeface="Arial" panose="020B0604020202020204" pitchFamily="34" charset="0"/>
              </a:rPr>
              <a:t>1. </a:t>
            </a:r>
            <a:r>
              <a:rPr lang="zh-CN" altLang="en-US" sz="2800" b="1" dirty="0">
                <a:solidFill>
                  <a:srgbClr val="002060"/>
                </a:solidFill>
                <a:latin typeface="Arial" panose="020B0604020202020204" pitchFamily="34" charset="0"/>
              </a:rPr>
              <a:t>表达</a:t>
            </a:r>
            <a:r>
              <a:rPr lang="en-US" altLang="zh-CN" sz="2800" b="1" dirty="0">
                <a:solidFill>
                  <a:srgbClr val="002060"/>
                </a:solidFill>
                <a:latin typeface="Arial" panose="020B0604020202020204" pitchFamily="34" charset="0"/>
              </a:rPr>
              <a:t>“</a:t>
            </a:r>
            <a:r>
              <a:rPr lang="zh-CN" altLang="zh-CN" sz="2800" b="1" dirty="0">
                <a:solidFill>
                  <a:srgbClr val="002060"/>
                </a:solidFill>
                <a:latin typeface="Arial" panose="020B0604020202020204" pitchFamily="34" charset="0"/>
              </a:rPr>
              <a:t>上午</a:t>
            </a:r>
            <a:r>
              <a:rPr lang="en-US" altLang="zh-CN" sz="2800" b="1" dirty="0">
                <a:solidFill>
                  <a:srgbClr val="002060"/>
                </a:solidFill>
                <a:latin typeface="Arial" panose="020B0604020202020204" pitchFamily="34" charset="0"/>
              </a:rPr>
              <a:t>/</a:t>
            </a:r>
            <a:r>
              <a:rPr lang="zh-CN" altLang="zh-CN" sz="2800" b="1" dirty="0">
                <a:solidFill>
                  <a:srgbClr val="002060"/>
                </a:solidFill>
                <a:latin typeface="Arial" panose="020B0604020202020204" pitchFamily="34" charset="0"/>
              </a:rPr>
              <a:t>下午</a:t>
            </a:r>
            <a:r>
              <a:rPr lang="en-US" altLang="zh-CN" sz="2800" b="1" dirty="0">
                <a:solidFill>
                  <a:srgbClr val="002060"/>
                </a:solidFill>
                <a:latin typeface="Arial" panose="020B0604020202020204" pitchFamily="34" charset="0"/>
              </a:rPr>
              <a:t>”</a:t>
            </a:r>
            <a:r>
              <a:rPr lang="zh-CN" altLang="zh-CN" sz="2800" b="1" dirty="0">
                <a:solidFill>
                  <a:srgbClr val="002060"/>
                </a:solidFill>
                <a:latin typeface="Arial" panose="020B0604020202020204" pitchFamily="34" charset="0"/>
              </a:rPr>
              <a:t>，可在时间后加上</a:t>
            </a:r>
            <a:r>
              <a:rPr lang="en-US" altLang="zh-CN" sz="2800" b="1" dirty="0">
                <a:solidFill>
                  <a:srgbClr val="002060"/>
                </a:solidFill>
                <a:latin typeface="Arial" panose="020B0604020202020204" pitchFamily="34" charset="0"/>
              </a:rPr>
              <a:t>a.m./ p.m. </a:t>
            </a:r>
          </a:p>
          <a:p>
            <a:pPr lvl="0" indent="0" eaLnBrk="0" fontAlgn="base" hangingPunct="0">
              <a:lnSpc>
                <a:spcPts val="3480"/>
              </a:lnSpc>
              <a:spcBef>
                <a:spcPct val="0"/>
              </a:spcBef>
              <a:spcAft>
                <a:spcPct val="0"/>
              </a:spcAft>
              <a:defRPr/>
            </a:pPr>
            <a:r>
              <a:rPr lang="en-US" altLang="zh-CN" sz="2800" dirty="0">
                <a:solidFill>
                  <a:srgbClr val="000000"/>
                </a:solidFill>
                <a:latin typeface="Arial" panose="020B0604020202020204" pitchFamily="34" charset="0"/>
              </a:rPr>
              <a:t>  </a:t>
            </a:r>
            <a:r>
              <a:rPr lang="en-US" altLang="zh-CN" sz="2400" dirty="0">
                <a:solidFill>
                  <a:srgbClr val="000000"/>
                </a:solidFill>
                <a:latin typeface="Arial" panose="020B0604020202020204" pitchFamily="34" charset="0"/>
              </a:rPr>
              <a:t> </a:t>
            </a:r>
            <a:r>
              <a:rPr lang="en-US" altLang="zh-CN" sz="2400" dirty="0" err="1">
                <a:solidFill>
                  <a:srgbClr val="000000"/>
                </a:solidFill>
                <a:latin typeface="Arial" panose="020B0604020202020204" pitchFamily="34" charset="0"/>
              </a:rPr>
              <a:t>eg</a:t>
            </a:r>
            <a:r>
              <a:rPr lang="zh-CN" altLang="en-US" sz="2400" dirty="0">
                <a:solidFill>
                  <a:srgbClr val="000000"/>
                </a:solidFill>
                <a:latin typeface="Arial" panose="020B0604020202020204" pitchFamily="34" charset="0"/>
              </a:rPr>
              <a:t>：</a:t>
            </a:r>
            <a:r>
              <a:rPr lang="en-US" altLang="zh-CN" sz="2400" dirty="0">
                <a:solidFill>
                  <a:srgbClr val="000000"/>
                </a:solidFill>
                <a:latin typeface="Arial" panose="020B0604020202020204" pitchFamily="34" charset="0"/>
              </a:rPr>
              <a:t>we’ll get together </a:t>
            </a:r>
            <a:r>
              <a:rPr lang="en-US" altLang="zh-CN" sz="2400" b="1" dirty="0">
                <a:solidFill>
                  <a:srgbClr val="7030A0"/>
                </a:solidFill>
                <a:latin typeface="Arial" panose="020B0604020202020204" pitchFamily="34" charset="0"/>
              </a:rPr>
              <a:t>at the school gate  </a:t>
            </a:r>
            <a:r>
              <a:rPr lang="en-US" altLang="zh-CN" sz="2400" b="1" dirty="0">
                <a:solidFill>
                  <a:srgbClr val="000000"/>
                </a:solidFill>
                <a:latin typeface="Arial" panose="020B0604020202020204" pitchFamily="34" charset="0"/>
              </a:rPr>
              <a:t>at</a:t>
            </a:r>
            <a:r>
              <a:rPr lang="en-US" altLang="zh-CN" sz="2400" b="1" dirty="0">
                <a:solidFill>
                  <a:srgbClr val="C00000"/>
                </a:solidFill>
                <a:latin typeface="Arial" panose="020B0604020202020204" pitchFamily="34" charset="0"/>
              </a:rPr>
              <a:t> 7:30 am.</a:t>
            </a:r>
            <a:r>
              <a:rPr lang="en-US" altLang="zh-CN" sz="2400" b="1" dirty="0">
                <a:solidFill>
                  <a:srgbClr val="000000"/>
                </a:solidFill>
                <a:latin typeface="Arial" panose="020B0604020202020204" pitchFamily="34" charset="0"/>
              </a:rPr>
              <a:t> June 21</a:t>
            </a:r>
            <a:r>
              <a:rPr lang="en-US" altLang="zh-CN" sz="2400" b="1" baseline="30000" dirty="0">
                <a:solidFill>
                  <a:srgbClr val="000000"/>
                </a:solidFill>
                <a:latin typeface="Arial" panose="020B0604020202020204" pitchFamily="34" charset="0"/>
              </a:rPr>
              <a:t>st</a:t>
            </a:r>
            <a:r>
              <a:rPr lang="en-US" altLang="zh-CN" sz="2400" b="1" dirty="0">
                <a:solidFill>
                  <a:srgbClr val="000000"/>
                </a:solidFill>
                <a:latin typeface="Arial" panose="020B0604020202020204" pitchFamily="34" charset="0"/>
              </a:rPr>
              <a:t>, 2019</a:t>
            </a:r>
            <a:endParaRPr lang="zh-CN" altLang="zh-CN" sz="2400" b="1" dirty="0">
              <a:solidFill>
                <a:srgbClr val="000000"/>
              </a:solidFill>
              <a:latin typeface="Arial" panose="020B0604020202020204" pitchFamily="34" charset="0"/>
            </a:endParaRPr>
          </a:p>
          <a:p>
            <a:pPr lvl="0" indent="0" eaLnBrk="0" fontAlgn="base" hangingPunct="0">
              <a:lnSpc>
                <a:spcPts val="3480"/>
              </a:lnSpc>
              <a:spcBef>
                <a:spcPct val="0"/>
              </a:spcBef>
              <a:spcAft>
                <a:spcPct val="0"/>
              </a:spcAft>
              <a:defRPr/>
            </a:pPr>
            <a:r>
              <a:rPr lang="en-US" altLang="zh-CN" sz="2800" b="1" dirty="0">
                <a:solidFill>
                  <a:srgbClr val="002060"/>
                </a:solidFill>
                <a:latin typeface="Arial" panose="020B0604020202020204" pitchFamily="34" charset="0"/>
              </a:rPr>
              <a:t>2. </a:t>
            </a:r>
            <a:r>
              <a:rPr lang="zh-CN" altLang="en-US" sz="2800" b="1" dirty="0">
                <a:solidFill>
                  <a:srgbClr val="002060"/>
                </a:solidFill>
                <a:latin typeface="Arial" panose="020B0604020202020204" pitchFamily="34" charset="0"/>
              </a:rPr>
              <a:t>时间地点均</a:t>
            </a:r>
            <a:r>
              <a:rPr lang="zh-CN" altLang="zh-CN" sz="2800" b="1" dirty="0">
                <a:solidFill>
                  <a:srgbClr val="002060"/>
                </a:solidFill>
                <a:latin typeface="Arial" panose="020B0604020202020204" pitchFamily="34" charset="0"/>
              </a:rPr>
              <a:t>由小到大：</a:t>
            </a:r>
            <a:r>
              <a:rPr lang="en-US" altLang="zh-CN" sz="2400" b="1" dirty="0">
                <a:solidFill>
                  <a:srgbClr val="000000"/>
                </a:solidFill>
                <a:latin typeface="Arial" panose="020B0604020202020204" pitchFamily="34" charset="0"/>
              </a:rPr>
              <a:t>at half past eight on June 21</a:t>
            </a:r>
            <a:r>
              <a:rPr lang="en-US" altLang="zh-CN" sz="2400" b="1" baseline="30000" dirty="0">
                <a:solidFill>
                  <a:srgbClr val="000000"/>
                </a:solidFill>
                <a:latin typeface="Arial" panose="020B0604020202020204" pitchFamily="34" charset="0"/>
              </a:rPr>
              <a:t>st</a:t>
            </a:r>
            <a:r>
              <a:rPr lang="en-US" altLang="zh-CN" sz="2400" b="1" dirty="0">
                <a:solidFill>
                  <a:srgbClr val="000000"/>
                </a:solidFill>
                <a:latin typeface="Arial" panose="020B0604020202020204" pitchFamily="34" charset="0"/>
              </a:rPr>
              <a:t>, 1996</a:t>
            </a:r>
            <a:endParaRPr lang="zh-CN" altLang="zh-CN" sz="2800" b="1" dirty="0">
              <a:solidFill>
                <a:srgbClr val="000000"/>
              </a:solidFill>
              <a:latin typeface="Arial" panose="020B0604020202020204" pitchFamily="34" charset="0"/>
            </a:endParaRPr>
          </a:p>
          <a:p>
            <a:pPr lvl="0" indent="0" eaLnBrk="0" fontAlgn="base" hangingPunct="0">
              <a:lnSpc>
                <a:spcPts val="3480"/>
              </a:lnSpc>
              <a:spcBef>
                <a:spcPct val="0"/>
              </a:spcBef>
              <a:spcAft>
                <a:spcPct val="0"/>
              </a:spcAft>
              <a:defRPr/>
            </a:pPr>
            <a:r>
              <a:rPr lang="en-US" altLang="zh-CN" sz="2800" b="1" dirty="0">
                <a:solidFill>
                  <a:srgbClr val="002060"/>
                </a:solidFill>
                <a:latin typeface="Arial" panose="020B0604020202020204" pitchFamily="34" charset="0"/>
              </a:rPr>
              <a:t>3. </a:t>
            </a:r>
            <a:r>
              <a:rPr lang="zh-CN" altLang="zh-CN" sz="2800" b="1" dirty="0">
                <a:solidFill>
                  <a:srgbClr val="002060"/>
                </a:solidFill>
                <a:latin typeface="Arial" panose="020B0604020202020204" pitchFamily="34" charset="0"/>
              </a:rPr>
              <a:t>月份</a:t>
            </a:r>
            <a:r>
              <a:rPr lang="en-US" altLang="zh-CN" sz="2800" b="1" dirty="0">
                <a:solidFill>
                  <a:srgbClr val="002060"/>
                </a:solidFill>
                <a:latin typeface="Arial" panose="020B0604020202020204" pitchFamily="34" charset="0"/>
              </a:rPr>
              <a:t>+</a:t>
            </a:r>
            <a:r>
              <a:rPr lang="zh-CN" altLang="zh-CN" sz="2800" b="1" dirty="0">
                <a:solidFill>
                  <a:srgbClr val="002060"/>
                </a:solidFill>
                <a:latin typeface="Arial" panose="020B0604020202020204" pitchFamily="34" charset="0"/>
              </a:rPr>
              <a:t>序数词</a:t>
            </a:r>
            <a:endParaRPr lang="en-US" altLang="zh-CN" sz="2800" b="1" dirty="0">
              <a:solidFill>
                <a:srgbClr val="002060"/>
              </a:solidFill>
              <a:latin typeface="Arial" panose="020B0604020202020204" pitchFamily="34" charset="0"/>
            </a:endParaRPr>
          </a:p>
          <a:p>
            <a:pPr lvl="0" indent="0" eaLnBrk="0" fontAlgn="base" hangingPunct="0">
              <a:lnSpc>
                <a:spcPts val="3480"/>
              </a:lnSpc>
              <a:spcBef>
                <a:spcPct val="0"/>
              </a:spcBef>
              <a:spcAft>
                <a:spcPct val="0"/>
              </a:spcAft>
              <a:defRPr/>
            </a:pPr>
            <a:r>
              <a:rPr lang="en-US" altLang="zh-CN" sz="2800" dirty="0">
                <a:solidFill>
                  <a:srgbClr val="000000"/>
                </a:solidFill>
                <a:latin typeface="Arial" panose="020B0604020202020204" pitchFamily="34" charset="0"/>
              </a:rPr>
              <a:t>  </a:t>
            </a:r>
            <a:r>
              <a:rPr lang="en-US" altLang="zh-CN" sz="2400" dirty="0">
                <a:solidFill>
                  <a:srgbClr val="000000"/>
                </a:solidFill>
                <a:latin typeface="Arial" panose="020B0604020202020204" pitchFamily="34" charset="0"/>
              </a:rPr>
              <a:t> </a:t>
            </a:r>
            <a:r>
              <a:rPr lang="en-US" altLang="zh-CN" sz="2400" dirty="0" err="1">
                <a:solidFill>
                  <a:srgbClr val="000000"/>
                </a:solidFill>
                <a:latin typeface="Arial" panose="020B0604020202020204" pitchFamily="34" charset="0"/>
              </a:rPr>
              <a:t>eg</a:t>
            </a:r>
            <a:r>
              <a:rPr lang="zh-CN" altLang="zh-CN" sz="2400" dirty="0">
                <a:solidFill>
                  <a:srgbClr val="000000"/>
                </a:solidFill>
                <a:latin typeface="Arial" panose="020B0604020202020204" pitchFamily="34" charset="0"/>
              </a:rPr>
              <a:t>：</a:t>
            </a:r>
            <a:r>
              <a:rPr lang="en-US" altLang="zh-CN" sz="2400" dirty="0">
                <a:solidFill>
                  <a:srgbClr val="000000"/>
                </a:solidFill>
                <a:latin typeface="Arial" panose="020B0604020202020204" pitchFamily="34" charset="0"/>
              </a:rPr>
              <a:t>2001</a:t>
            </a:r>
            <a:r>
              <a:rPr lang="zh-CN" altLang="zh-CN" sz="2400" dirty="0">
                <a:solidFill>
                  <a:srgbClr val="000000"/>
                </a:solidFill>
                <a:latin typeface="Arial" panose="020B0604020202020204" pitchFamily="34" charset="0"/>
              </a:rPr>
              <a:t>年</a:t>
            </a:r>
            <a:r>
              <a:rPr lang="en-US" altLang="zh-CN" sz="2400" dirty="0">
                <a:solidFill>
                  <a:srgbClr val="000000"/>
                </a:solidFill>
                <a:latin typeface="Arial" panose="020B0604020202020204" pitchFamily="34" charset="0"/>
              </a:rPr>
              <a:t>4</a:t>
            </a:r>
            <a:r>
              <a:rPr lang="zh-CN" altLang="zh-CN" sz="2400" dirty="0">
                <a:solidFill>
                  <a:srgbClr val="000000"/>
                </a:solidFill>
                <a:latin typeface="Arial" panose="020B0604020202020204" pitchFamily="34" charset="0"/>
              </a:rPr>
              <a:t>月</a:t>
            </a:r>
            <a:r>
              <a:rPr lang="en-US" altLang="zh-CN" sz="2400" dirty="0">
                <a:solidFill>
                  <a:srgbClr val="000000"/>
                </a:solidFill>
                <a:latin typeface="Arial" panose="020B0604020202020204" pitchFamily="34" charset="0"/>
              </a:rPr>
              <a:t>2</a:t>
            </a:r>
            <a:r>
              <a:rPr lang="zh-CN" altLang="zh-CN" sz="2400" dirty="0">
                <a:solidFill>
                  <a:srgbClr val="000000"/>
                </a:solidFill>
                <a:latin typeface="Arial" panose="020B0604020202020204" pitchFamily="34" charset="0"/>
              </a:rPr>
              <a:t>日</a:t>
            </a:r>
            <a:r>
              <a:rPr lang="zh-CN" altLang="en-US" sz="2400" dirty="0">
                <a:solidFill>
                  <a:srgbClr val="000000"/>
                </a:solidFill>
                <a:latin typeface="Arial" panose="020B0604020202020204" pitchFamily="34" charset="0"/>
              </a:rPr>
              <a:t>→ </a:t>
            </a:r>
            <a:r>
              <a:rPr lang="en-US" altLang="zh-CN" sz="2400" dirty="0">
                <a:solidFill>
                  <a:srgbClr val="000000"/>
                </a:solidFill>
                <a:latin typeface="Arial" panose="020B0604020202020204" pitchFamily="34" charset="0"/>
              </a:rPr>
              <a:t>April 2</a:t>
            </a:r>
            <a:r>
              <a:rPr lang="en-US" altLang="zh-CN" sz="2400" baseline="30000" dirty="0">
                <a:solidFill>
                  <a:srgbClr val="000000"/>
                </a:solidFill>
                <a:latin typeface="Arial" panose="020B0604020202020204" pitchFamily="34" charset="0"/>
              </a:rPr>
              <a:t>nd</a:t>
            </a:r>
            <a:r>
              <a:rPr lang="en-US" altLang="zh-CN" sz="2400" dirty="0">
                <a:solidFill>
                  <a:srgbClr val="000000"/>
                </a:solidFill>
                <a:latin typeface="Arial" panose="020B0604020202020204" pitchFamily="34" charset="0"/>
              </a:rPr>
              <a:t>, 2011.</a:t>
            </a:r>
            <a:r>
              <a:rPr lang="zh-CN" altLang="zh-CN" sz="2400" dirty="0">
                <a:solidFill>
                  <a:srgbClr val="000000"/>
                </a:solidFill>
                <a:latin typeface="Arial" panose="020B0604020202020204" pitchFamily="34" charset="0"/>
              </a:rPr>
              <a:t>（序数词熟记规律：</a:t>
            </a:r>
            <a:r>
              <a:rPr lang="en-US" altLang="zh-CN" sz="2400" dirty="0">
                <a:solidFill>
                  <a:srgbClr val="000000"/>
                </a:solidFill>
                <a:latin typeface="Arial" panose="020B0604020202020204" pitchFamily="34" charset="0"/>
              </a:rPr>
              <a:t>1 2 3   </a:t>
            </a:r>
          </a:p>
          <a:p>
            <a:pPr lvl="0" indent="0" eaLnBrk="0" fontAlgn="base" hangingPunct="0">
              <a:lnSpc>
                <a:spcPts val="3480"/>
              </a:lnSpc>
              <a:spcBef>
                <a:spcPct val="0"/>
              </a:spcBef>
              <a:spcAft>
                <a:spcPct val="0"/>
              </a:spcAft>
              <a:defRPr/>
            </a:pPr>
            <a:r>
              <a:rPr lang="en-US" altLang="zh-CN" sz="2400" dirty="0">
                <a:solidFill>
                  <a:srgbClr val="000000"/>
                </a:solidFill>
                <a:latin typeface="Arial" panose="020B0604020202020204" pitchFamily="34" charset="0"/>
              </a:rPr>
              <a:t>       </a:t>
            </a:r>
            <a:r>
              <a:rPr lang="en-US" altLang="zh-CN" sz="2400" dirty="0" err="1">
                <a:solidFill>
                  <a:srgbClr val="000000"/>
                </a:solidFill>
                <a:latin typeface="Arial" panose="020B0604020202020204" pitchFamily="34" charset="0"/>
              </a:rPr>
              <a:t>st</a:t>
            </a:r>
            <a:r>
              <a:rPr lang="en-US" altLang="zh-CN" sz="2400" dirty="0">
                <a:solidFill>
                  <a:srgbClr val="000000"/>
                </a:solidFill>
                <a:latin typeface="Arial" panose="020B0604020202020204" pitchFamily="34" charset="0"/>
              </a:rPr>
              <a:t> </a:t>
            </a:r>
            <a:r>
              <a:rPr lang="en-US" altLang="zh-CN" sz="2400" dirty="0" err="1">
                <a:solidFill>
                  <a:srgbClr val="000000"/>
                </a:solidFill>
                <a:latin typeface="Arial" panose="020B0604020202020204" pitchFamily="34" charset="0"/>
              </a:rPr>
              <a:t>nd</a:t>
            </a:r>
            <a:r>
              <a:rPr lang="en-US" altLang="zh-CN" sz="2400" dirty="0">
                <a:solidFill>
                  <a:srgbClr val="000000"/>
                </a:solidFill>
                <a:latin typeface="Arial" panose="020B0604020202020204" pitchFamily="34" charset="0"/>
              </a:rPr>
              <a:t> </a:t>
            </a:r>
            <a:r>
              <a:rPr lang="en-US" altLang="zh-CN" sz="2400" dirty="0" err="1">
                <a:solidFill>
                  <a:srgbClr val="000000"/>
                </a:solidFill>
                <a:latin typeface="Arial" panose="020B0604020202020204" pitchFamily="34" charset="0"/>
              </a:rPr>
              <a:t>rd</a:t>
            </a:r>
            <a:r>
              <a:rPr lang="en-US" altLang="zh-CN" sz="2400" dirty="0">
                <a:solidFill>
                  <a:srgbClr val="000000"/>
                </a:solidFill>
                <a:latin typeface="Arial" panose="020B0604020202020204" pitchFamily="34" charset="0"/>
              </a:rPr>
              <a:t> </a:t>
            </a:r>
            <a:r>
              <a:rPr lang="zh-CN" altLang="zh-CN" sz="2400" dirty="0">
                <a:solidFill>
                  <a:srgbClr val="000000"/>
                </a:solidFill>
                <a:latin typeface="Arial" panose="020B0604020202020204" pitchFamily="34" charset="0"/>
              </a:rPr>
              <a:t>。</a:t>
            </a:r>
            <a:r>
              <a:rPr lang="en-US" altLang="zh-CN" sz="2400" dirty="0">
                <a:solidFill>
                  <a:srgbClr val="000000"/>
                </a:solidFill>
                <a:latin typeface="Arial" panose="020B0604020202020204" pitchFamily="34" charset="0"/>
              </a:rPr>
              <a:t>8</a:t>
            </a:r>
            <a:r>
              <a:rPr lang="zh-CN" altLang="zh-CN" sz="2400" dirty="0">
                <a:solidFill>
                  <a:srgbClr val="000000"/>
                </a:solidFill>
                <a:latin typeface="Arial" panose="020B0604020202020204" pitchFamily="34" charset="0"/>
              </a:rPr>
              <a:t>后少</a:t>
            </a:r>
            <a:r>
              <a:rPr lang="en-US" altLang="zh-CN" sz="2400" dirty="0">
                <a:solidFill>
                  <a:srgbClr val="000000"/>
                </a:solidFill>
                <a:latin typeface="Arial" panose="020B0604020202020204" pitchFamily="34" charset="0"/>
              </a:rPr>
              <a:t>t </a:t>
            </a:r>
            <a:r>
              <a:rPr lang="zh-CN" altLang="zh-CN" sz="2400" dirty="0">
                <a:solidFill>
                  <a:srgbClr val="000000"/>
                </a:solidFill>
                <a:latin typeface="Arial" panose="020B0604020202020204" pitchFamily="34" charset="0"/>
              </a:rPr>
              <a:t>，</a:t>
            </a:r>
            <a:r>
              <a:rPr lang="en-US" altLang="zh-CN" sz="2400" dirty="0">
                <a:solidFill>
                  <a:srgbClr val="000000"/>
                </a:solidFill>
                <a:latin typeface="Arial" panose="020B0604020202020204" pitchFamily="34" charset="0"/>
              </a:rPr>
              <a:t>9</a:t>
            </a:r>
            <a:r>
              <a:rPr lang="zh-CN" altLang="zh-CN" sz="2400" dirty="0">
                <a:solidFill>
                  <a:srgbClr val="000000"/>
                </a:solidFill>
                <a:latin typeface="Arial" panose="020B0604020202020204" pitchFamily="34" charset="0"/>
              </a:rPr>
              <a:t>少</a:t>
            </a:r>
            <a:r>
              <a:rPr lang="en-US" altLang="zh-CN" sz="2400" dirty="0">
                <a:solidFill>
                  <a:srgbClr val="000000"/>
                </a:solidFill>
                <a:latin typeface="Arial" panose="020B0604020202020204" pitchFamily="34" charset="0"/>
              </a:rPr>
              <a:t>e</a:t>
            </a:r>
            <a:r>
              <a:rPr lang="zh-CN" altLang="zh-CN" sz="2400" dirty="0">
                <a:solidFill>
                  <a:srgbClr val="000000"/>
                </a:solidFill>
                <a:latin typeface="Arial" panose="020B0604020202020204" pitchFamily="34" charset="0"/>
              </a:rPr>
              <a:t>即</a:t>
            </a:r>
            <a:r>
              <a:rPr lang="en-US" altLang="zh-CN" sz="2400" dirty="0">
                <a:solidFill>
                  <a:srgbClr val="000000"/>
                </a:solidFill>
                <a:latin typeface="Arial" panose="020B0604020202020204" pitchFamily="34" charset="0"/>
              </a:rPr>
              <a:t>eighth</a:t>
            </a:r>
            <a:r>
              <a:rPr lang="zh-CN" altLang="zh-CN" sz="2400" dirty="0">
                <a:solidFill>
                  <a:srgbClr val="000000"/>
                </a:solidFill>
                <a:latin typeface="Arial" panose="020B0604020202020204" pitchFamily="34" charset="0"/>
              </a:rPr>
              <a:t>，</a:t>
            </a:r>
            <a:r>
              <a:rPr lang="en-US" altLang="zh-CN" sz="2400" dirty="0">
                <a:solidFill>
                  <a:srgbClr val="000000"/>
                </a:solidFill>
                <a:latin typeface="Arial" panose="020B0604020202020204" pitchFamily="34" charset="0"/>
              </a:rPr>
              <a:t>ninth</a:t>
            </a:r>
            <a:r>
              <a:rPr lang="zh-CN" altLang="zh-CN" sz="2400" dirty="0">
                <a:solidFill>
                  <a:srgbClr val="000000"/>
                </a:solidFill>
                <a:latin typeface="Arial" panose="020B0604020202020204" pitchFamily="34" charset="0"/>
              </a:rPr>
              <a:t>，整十数把</a:t>
            </a:r>
            <a:r>
              <a:rPr lang="en-US" altLang="zh-CN" sz="2400" dirty="0">
                <a:solidFill>
                  <a:srgbClr val="000000"/>
                </a:solidFill>
                <a:latin typeface="Arial" panose="020B0604020202020204" pitchFamily="34" charset="0"/>
              </a:rPr>
              <a:t>y</a:t>
            </a:r>
            <a:r>
              <a:rPr lang="zh-CN" altLang="zh-CN" sz="2400" dirty="0">
                <a:solidFill>
                  <a:srgbClr val="000000"/>
                </a:solidFill>
                <a:latin typeface="Arial" panose="020B0604020202020204" pitchFamily="34" charset="0"/>
              </a:rPr>
              <a:t>变</a:t>
            </a:r>
            <a:r>
              <a:rPr lang="en-US" altLang="zh-CN" sz="2400" dirty="0" err="1">
                <a:solidFill>
                  <a:srgbClr val="000000"/>
                </a:solidFill>
                <a:latin typeface="Arial" panose="020B0604020202020204" pitchFamily="34" charset="0"/>
              </a:rPr>
              <a:t>ie</a:t>
            </a:r>
            <a:r>
              <a:rPr lang="zh-CN" altLang="zh-CN" sz="2400" dirty="0">
                <a:solidFill>
                  <a:srgbClr val="000000"/>
                </a:solidFill>
                <a:latin typeface="Arial" panose="020B0604020202020204" pitchFamily="34" charset="0"/>
              </a:rPr>
              <a:t>）</a:t>
            </a:r>
            <a:endParaRPr lang="en-US" altLang="zh-CN" sz="2400" dirty="0">
              <a:solidFill>
                <a:srgbClr val="000000"/>
              </a:solidFill>
              <a:latin typeface="Arial" panose="020B0604020202020204" pitchFamily="34" charset="0"/>
            </a:endParaRPr>
          </a:p>
          <a:p>
            <a:pPr lvl="0" indent="0" eaLnBrk="0" fontAlgn="base" hangingPunct="0">
              <a:lnSpc>
                <a:spcPts val="3480"/>
              </a:lnSpc>
              <a:spcBef>
                <a:spcPct val="0"/>
              </a:spcBef>
              <a:spcAft>
                <a:spcPct val="0"/>
              </a:spcAft>
              <a:defRPr/>
            </a:pPr>
            <a:r>
              <a:rPr lang="en-US" altLang="zh-CN" sz="2400" dirty="0">
                <a:solidFill>
                  <a:srgbClr val="000000"/>
                </a:solidFill>
                <a:latin typeface="Arial" panose="020B0604020202020204" pitchFamily="34" charset="0"/>
              </a:rPr>
              <a:t>   </a:t>
            </a:r>
            <a:r>
              <a:rPr lang="en-US" altLang="zh-CN" sz="2400" dirty="0" err="1">
                <a:solidFill>
                  <a:srgbClr val="000000"/>
                </a:solidFill>
                <a:latin typeface="Arial" panose="020B0604020202020204" pitchFamily="34" charset="0"/>
              </a:rPr>
              <a:t>eg</a:t>
            </a:r>
            <a:r>
              <a:rPr lang="zh-CN" altLang="en-US" sz="2400" dirty="0">
                <a:solidFill>
                  <a:srgbClr val="000000"/>
                </a:solidFill>
                <a:latin typeface="Arial" panose="020B0604020202020204" pitchFamily="34" charset="0"/>
              </a:rPr>
              <a:t>：</a:t>
            </a:r>
            <a:r>
              <a:rPr lang="en-US" altLang="zh-CN" sz="2400" dirty="0">
                <a:solidFill>
                  <a:srgbClr val="000000"/>
                </a:solidFill>
                <a:latin typeface="Arial" panose="020B0604020202020204" pitchFamily="34" charset="0"/>
              </a:rPr>
              <a:t>during the dates of 1st to 10th May</a:t>
            </a:r>
          </a:p>
          <a:p>
            <a:pPr lvl="0" indent="0" eaLnBrk="0" fontAlgn="base" hangingPunct="0">
              <a:lnSpc>
                <a:spcPts val="3480"/>
              </a:lnSpc>
              <a:spcBef>
                <a:spcPct val="0"/>
              </a:spcBef>
              <a:spcAft>
                <a:spcPct val="0"/>
              </a:spcAft>
              <a:defRPr/>
            </a:pPr>
            <a:r>
              <a:rPr lang="en-US" altLang="zh-CN" sz="2800" b="1" dirty="0">
                <a:solidFill>
                  <a:srgbClr val="002060"/>
                </a:solidFill>
                <a:latin typeface="Arial" panose="020B0604020202020204" pitchFamily="34" charset="0"/>
              </a:rPr>
              <a:t>4. </a:t>
            </a:r>
            <a:r>
              <a:rPr lang="zh-CN" altLang="en-US" sz="2800" b="1" dirty="0">
                <a:solidFill>
                  <a:srgbClr val="002060"/>
                </a:solidFill>
                <a:latin typeface="Arial" panose="020B0604020202020204" pitchFamily="34" charset="0"/>
              </a:rPr>
              <a:t> </a:t>
            </a:r>
            <a:r>
              <a:rPr lang="en-US" altLang="zh-CN" sz="2800" b="1" dirty="0">
                <a:solidFill>
                  <a:srgbClr val="002060"/>
                </a:solidFill>
                <a:latin typeface="Arial" panose="020B0604020202020204" pitchFamily="34" charset="0"/>
              </a:rPr>
              <a:t>“</a:t>
            </a:r>
            <a:r>
              <a:rPr lang="zh-CN" altLang="en-US" sz="2800" b="1" dirty="0">
                <a:solidFill>
                  <a:srgbClr val="002060"/>
                </a:solidFill>
                <a:latin typeface="Arial" panose="020B0604020202020204" pitchFamily="34" charset="0"/>
              </a:rPr>
              <a:t>在</a:t>
            </a:r>
            <a:r>
              <a:rPr lang="en-US" altLang="zh-CN" sz="2800" b="1" dirty="0">
                <a:solidFill>
                  <a:srgbClr val="002060"/>
                </a:solidFill>
                <a:latin typeface="Arial" panose="020B0604020202020204" pitchFamily="34" charset="0"/>
              </a:rPr>
              <a:t>…”</a:t>
            </a:r>
            <a:r>
              <a:rPr lang="zh-CN" altLang="en-US" sz="2800" b="1" dirty="0">
                <a:solidFill>
                  <a:srgbClr val="002060"/>
                </a:solidFill>
                <a:latin typeface="Arial" panose="020B0604020202020204" pitchFamily="34" charset="0"/>
              </a:rPr>
              <a:t>， </a:t>
            </a:r>
            <a:r>
              <a:rPr lang="en-US" altLang="zh-CN" sz="2800" b="1" dirty="0">
                <a:solidFill>
                  <a:srgbClr val="C00000"/>
                </a:solidFill>
                <a:latin typeface="Arial" panose="020B0604020202020204" pitchFamily="34" charset="0"/>
              </a:rPr>
              <a:t>last/next/this</a:t>
            </a:r>
            <a:r>
              <a:rPr lang="en-US" altLang="zh-CN" sz="2800" b="1" dirty="0">
                <a:solidFill>
                  <a:srgbClr val="002060"/>
                </a:solidFill>
                <a:latin typeface="Arial" panose="020B0604020202020204" pitchFamily="34" charset="0"/>
              </a:rPr>
              <a:t> Wednesday/week </a:t>
            </a:r>
            <a:r>
              <a:rPr lang="zh-CN" altLang="en-US" sz="2800" b="1" dirty="0">
                <a:solidFill>
                  <a:srgbClr val="002060"/>
                </a:solidFill>
                <a:latin typeface="Arial" panose="020B0604020202020204" pitchFamily="34" charset="0"/>
              </a:rPr>
              <a:t>前</a:t>
            </a:r>
            <a:r>
              <a:rPr lang="zh-CN" altLang="en-US" sz="2800" b="1" dirty="0">
                <a:solidFill>
                  <a:srgbClr val="C00000"/>
                </a:solidFill>
                <a:latin typeface="Arial" panose="020B0604020202020204" pitchFamily="34" charset="0"/>
              </a:rPr>
              <a:t>不加介词</a:t>
            </a:r>
            <a:r>
              <a:rPr lang="en-US" altLang="zh-CN" sz="2800" b="1" dirty="0">
                <a:solidFill>
                  <a:srgbClr val="C00000"/>
                </a:solidFill>
                <a:latin typeface="Arial" panose="020B0604020202020204" pitchFamily="34" charset="0"/>
              </a:rPr>
              <a:t>in/on</a:t>
            </a:r>
            <a:r>
              <a:rPr lang="en-US" altLang="zh-CN" sz="2800" b="1" dirty="0">
                <a:solidFill>
                  <a:srgbClr val="002060"/>
                </a:solidFill>
                <a:latin typeface="Arial" panose="020B0604020202020204" pitchFamily="34" charset="0"/>
              </a:rPr>
              <a:t>.</a:t>
            </a:r>
          </a:p>
          <a:p>
            <a:pPr lvl="0" indent="0" eaLnBrk="0" fontAlgn="base" hangingPunct="0">
              <a:lnSpc>
                <a:spcPts val="3480"/>
              </a:lnSpc>
              <a:spcBef>
                <a:spcPct val="0"/>
              </a:spcBef>
              <a:spcAft>
                <a:spcPct val="0"/>
              </a:spcAft>
              <a:defRPr/>
            </a:pPr>
            <a:r>
              <a:rPr lang="en-US" altLang="zh-CN" sz="2800" b="1" dirty="0">
                <a:solidFill>
                  <a:srgbClr val="002060"/>
                </a:solidFill>
                <a:latin typeface="Arial" panose="020B0604020202020204" pitchFamily="34" charset="0"/>
              </a:rPr>
              <a:t>5.</a:t>
            </a:r>
            <a:r>
              <a:rPr lang="zh-CN" altLang="zh-CN" sz="2800" b="1" dirty="0">
                <a:solidFill>
                  <a:srgbClr val="002060"/>
                </a:solidFill>
                <a:latin typeface="Arial" panose="020B0604020202020204" pitchFamily="34" charset="0"/>
                <a:sym typeface="+mn-ea"/>
              </a:rPr>
              <a:t>一般来说</a:t>
            </a:r>
            <a:r>
              <a:rPr lang="en-US" altLang="zh-CN" sz="2800" b="1" dirty="0">
                <a:solidFill>
                  <a:srgbClr val="002060"/>
                </a:solidFill>
                <a:latin typeface="Arial" panose="020B0604020202020204" pitchFamily="34" charset="0"/>
                <a:sym typeface="+mn-ea"/>
              </a:rPr>
              <a:t>,</a:t>
            </a:r>
            <a:r>
              <a:rPr lang="zh-CN" altLang="zh-CN" sz="2800" b="1" dirty="0">
                <a:solidFill>
                  <a:srgbClr val="002060"/>
                </a:solidFill>
                <a:latin typeface="Arial" panose="020B0604020202020204" pitchFamily="34" charset="0"/>
                <a:sym typeface="+mn-ea"/>
              </a:rPr>
              <a:t>地点在前</a:t>
            </a:r>
            <a:r>
              <a:rPr lang="en-US" altLang="zh-CN" sz="2800" b="1" dirty="0">
                <a:solidFill>
                  <a:srgbClr val="002060"/>
                </a:solidFill>
                <a:latin typeface="Arial" panose="020B0604020202020204" pitchFamily="34" charset="0"/>
                <a:sym typeface="+mn-ea"/>
              </a:rPr>
              <a:t>,</a:t>
            </a:r>
            <a:r>
              <a:rPr lang="zh-CN" altLang="zh-CN" sz="2800" b="1" dirty="0">
                <a:solidFill>
                  <a:srgbClr val="002060"/>
                </a:solidFill>
                <a:latin typeface="Arial" panose="020B0604020202020204" pitchFamily="34" charset="0"/>
                <a:sym typeface="+mn-ea"/>
              </a:rPr>
              <a:t>时间在后。如：人物</a:t>
            </a:r>
            <a:r>
              <a:rPr lang="en-US" altLang="zh-CN" sz="2800" b="1" dirty="0">
                <a:solidFill>
                  <a:srgbClr val="002060"/>
                </a:solidFill>
                <a:latin typeface="Arial" panose="020B0604020202020204" pitchFamily="34" charset="0"/>
                <a:sym typeface="+mn-ea"/>
              </a:rPr>
              <a:t>-</a:t>
            </a:r>
            <a:r>
              <a:rPr lang="zh-CN" altLang="zh-CN" sz="2800" b="1" dirty="0">
                <a:solidFill>
                  <a:srgbClr val="002060"/>
                </a:solidFill>
                <a:latin typeface="Arial" panose="020B0604020202020204" pitchFamily="34" charset="0"/>
                <a:sym typeface="+mn-ea"/>
              </a:rPr>
              <a:t>地点</a:t>
            </a:r>
            <a:r>
              <a:rPr lang="en-US" altLang="zh-CN" sz="2800" b="1" dirty="0">
                <a:solidFill>
                  <a:srgbClr val="002060"/>
                </a:solidFill>
                <a:latin typeface="Arial" panose="020B0604020202020204" pitchFamily="34" charset="0"/>
                <a:sym typeface="+mn-ea"/>
              </a:rPr>
              <a:t>-</a:t>
            </a:r>
            <a:r>
              <a:rPr lang="zh-CN" altLang="zh-CN" sz="2800" b="1" dirty="0">
                <a:solidFill>
                  <a:srgbClr val="002060"/>
                </a:solidFill>
                <a:latin typeface="Arial" panose="020B0604020202020204" pitchFamily="34" charset="0"/>
                <a:sym typeface="+mn-ea"/>
              </a:rPr>
              <a:t>时</a:t>
            </a:r>
            <a:r>
              <a:rPr lang="en-US" altLang="zh-CN" sz="2800" b="1" dirty="0">
                <a:solidFill>
                  <a:srgbClr val="002060"/>
                </a:solidFill>
                <a:latin typeface="Arial" panose="020B0604020202020204" pitchFamily="34" charset="0"/>
                <a:sym typeface="+mn-ea"/>
              </a:rPr>
              <a:t> </a:t>
            </a:r>
            <a:r>
              <a:rPr lang="zh-CN" altLang="zh-CN" sz="2800" b="1" dirty="0">
                <a:solidFill>
                  <a:srgbClr val="002060"/>
                </a:solidFill>
                <a:latin typeface="Arial" panose="020B0604020202020204" pitchFamily="34" charset="0"/>
                <a:sym typeface="+mn-ea"/>
              </a:rPr>
              <a:t>间</a:t>
            </a:r>
            <a:endParaRPr lang="en-US" altLang="zh-CN" sz="2800" b="1" dirty="0">
              <a:solidFill>
                <a:srgbClr val="002060"/>
              </a:solidFill>
              <a:latin typeface="Arial" panose="020B0604020202020204" pitchFamily="34" charset="0"/>
            </a:endParaRPr>
          </a:p>
          <a:p>
            <a:pPr lvl="0" indent="0" eaLnBrk="0" fontAlgn="base" hangingPunct="0">
              <a:lnSpc>
                <a:spcPts val="3480"/>
              </a:lnSpc>
              <a:spcBef>
                <a:spcPct val="0"/>
              </a:spcBef>
              <a:spcAft>
                <a:spcPct val="0"/>
              </a:spcAft>
              <a:defRPr/>
            </a:pPr>
            <a:r>
              <a:rPr lang="en-US" altLang="zh-CN" sz="2800" dirty="0">
                <a:solidFill>
                  <a:srgbClr val="000000"/>
                </a:solidFill>
                <a:latin typeface="Arial" panose="020B0604020202020204" pitchFamily="34" charset="0"/>
                <a:sym typeface="+mn-ea"/>
              </a:rPr>
              <a:t>   </a:t>
            </a:r>
            <a:r>
              <a:rPr lang="en-US" altLang="zh-CN" sz="2400" dirty="0">
                <a:solidFill>
                  <a:srgbClr val="000000"/>
                </a:solidFill>
                <a:latin typeface="Arial" panose="020B0604020202020204" pitchFamily="34" charset="0"/>
                <a:sym typeface="+mn-ea"/>
              </a:rPr>
              <a:t> eg： </a:t>
            </a:r>
            <a:r>
              <a:rPr lang="zh-CN" altLang="zh-CN" sz="2400" dirty="0">
                <a:solidFill>
                  <a:srgbClr val="000000"/>
                </a:solidFill>
                <a:latin typeface="Arial" panose="020B0604020202020204" pitchFamily="34" charset="0"/>
                <a:sym typeface="+mn-ea"/>
              </a:rPr>
              <a:t>她上周五和她妈妈在花园里浇花</a:t>
            </a:r>
            <a:endParaRPr lang="en-US" altLang="zh-CN" sz="2400" dirty="0">
              <a:solidFill>
                <a:srgbClr val="000000"/>
              </a:solidFill>
              <a:latin typeface="Arial" panose="020B0604020202020204" pitchFamily="34" charset="0"/>
            </a:endParaRPr>
          </a:p>
          <a:p>
            <a:pPr lvl="0" indent="0" eaLnBrk="0" fontAlgn="base" hangingPunct="0">
              <a:lnSpc>
                <a:spcPts val="3480"/>
              </a:lnSpc>
              <a:spcBef>
                <a:spcPct val="0"/>
              </a:spcBef>
              <a:spcAft>
                <a:spcPct val="0"/>
              </a:spcAft>
              <a:defRPr/>
            </a:pPr>
            <a:r>
              <a:rPr lang="en-US" altLang="zh-CN" sz="2400" dirty="0">
                <a:solidFill>
                  <a:srgbClr val="000000"/>
                </a:solidFill>
                <a:latin typeface="Arial" panose="020B0604020202020204" pitchFamily="34" charset="0"/>
                <a:sym typeface="+mn-ea"/>
              </a:rPr>
              <a:t>      She watered the flowers </a:t>
            </a:r>
            <a:r>
              <a:rPr lang="en-US" altLang="zh-CN" sz="2400" b="1" dirty="0">
                <a:solidFill>
                  <a:srgbClr val="407434"/>
                </a:solidFill>
                <a:latin typeface="Arial" panose="020B0604020202020204" pitchFamily="34" charset="0"/>
                <a:sym typeface="+mn-ea"/>
              </a:rPr>
              <a:t>with her mother </a:t>
            </a:r>
            <a:r>
              <a:rPr lang="en-US" altLang="zh-CN" sz="2400" b="1" dirty="0">
                <a:solidFill>
                  <a:srgbClr val="7030A0"/>
                </a:solidFill>
                <a:latin typeface="Arial" panose="020B0604020202020204" pitchFamily="34" charset="0"/>
                <a:sym typeface="+mn-ea"/>
              </a:rPr>
              <a:t>in the garden </a:t>
            </a:r>
            <a:r>
              <a:rPr lang="en-US" altLang="zh-CN" sz="2400" b="1" dirty="0">
                <a:solidFill>
                  <a:srgbClr val="000000"/>
                </a:solidFill>
                <a:latin typeface="Arial" panose="020B0604020202020204" pitchFamily="34" charset="0"/>
                <a:sym typeface="+mn-ea"/>
              </a:rPr>
              <a:t>last Friday</a:t>
            </a:r>
            <a:r>
              <a:rPr lang="en-US" altLang="zh-CN" sz="2400" dirty="0">
                <a:solidFill>
                  <a:srgbClr val="000000"/>
                </a:solidFill>
                <a:latin typeface="Arial" panose="020B0604020202020204" pitchFamily="34" charset="0"/>
                <a:sym typeface="+mn-ea"/>
              </a:rPr>
              <a:t>. </a:t>
            </a:r>
            <a:endParaRPr lang="en-US" altLang="zh-CN" sz="2400" b="1" dirty="0">
              <a:solidFill>
                <a:srgbClr val="002060"/>
              </a:solidFill>
              <a:latin typeface="Arial" panose="020B0604020202020204" pitchFamily="34" charset="0"/>
            </a:endParaRPr>
          </a:p>
        </p:txBody>
      </p:sp>
      <p:sp>
        <p:nvSpPr>
          <p:cNvPr id="4" name="文本框 3"/>
          <p:cNvSpPr txBox="1"/>
          <p:nvPr/>
        </p:nvSpPr>
        <p:spPr>
          <a:xfrm>
            <a:off x="1193165" y="1104265"/>
            <a:ext cx="2540000" cy="460375"/>
          </a:xfrm>
          <a:prstGeom prst="rect">
            <a:avLst/>
          </a:prstGeom>
          <a:solidFill>
            <a:srgbClr val="FFC000"/>
          </a:solidFill>
          <a:effectLst>
            <a:innerShdw blurRad="114300">
              <a:prstClr val="black"/>
            </a:innerShdw>
          </a:effectLst>
        </p:spPr>
        <p:txBody>
          <a:bodyPr wrap="square" rtlCol="0" anchor="t">
            <a:spAutoFit/>
          </a:bodyPr>
          <a:lstStyle/>
          <a:p>
            <a:r>
              <a:rPr lang="zh-CN" altLang="en-US" sz="2400"/>
              <a:t> 时间地点的表达</a:t>
            </a:r>
          </a:p>
        </p:txBody>
      </p:sp>
      <p:sp>
        <p:nvSpPr>
          <p:cNvPr id="47" name="AutoShape 128"/>
          <p:cNvSpPr/>
          <p:nvPr/>
        </p:nvSpPr>
        <p:spPr bwMode="auto">
          <a:xfrm rot="10800000">
            <a:off x="296545" y="991235"/>
            <a:ext cx="814070" cy="5734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rgbClr val="FFC000"/>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85165" y="363855"/>
            <a:ext cx="4253865" cy="583565"/>
          </a:xfrm>
          <a:prstGeom prst="rect">
            <a:avLst/>
          </a:prstGeom>
          <a:noFill/>
        </p:spPr>
        <p:txBody>
          <a:bodyPr wrap="square" rtlCol="0">
            <a:spAutoFit/>
          </a:bodyPr>
          <a:lstStyle/>
          <a:p>
            <a:r>
              <a:rPr lang="zh-CN" altLang="en-US" sz="3200" dirty="0">
                <a:solidFill>
                  <a:srgbClr val="52311C"/>
                </a:solidFill>
              </a:rPr>
              <a:t>时间地点的表达</a:t>
            </a:r>
          </a:p>
        </p:txBody>
      </p:sp>
      <p:sp>
        <p:nvSpPr>
          <p:cNvPr id="2" name="文本框 1"/>
          <p:cNvSpPr txBox="1"/>
          <p:nvPr/>
        </p:nvSpPr>
        <p:spPr>
          <a:xfrm>
            <a:off x="457835" y="1013415"/>
            <a:ext cx="11417935" cy="5411738"/>
          </a:xfrm>
          <a:prstGeom prst="rect">
            <a:avLst/>
          </a:prstGeom>
          <a:noFill/>
        </p:spPr>
        <p:txBody>
          <a:bodyPr wrap="square" rtlCol="0" anchor="t">
            <a:spAutoFit/>
          </a:bodyPr>
          <a:lstStyle/>
          <a:p>
            <a:pPr indent="0">
              <a:buFont typeface="Wingdings" panose="05000000000000000000" charset="0"/>
              <a:buNone/>
            </a:pPr>
            <a:r>
              <a:rPr lang="zh-CN" altLang="en-US" sz="2400" dirty="0">
                <a:solidFill>
                  <a:srgbClr val="C00000"/>
                </a:solidFill>
              </a:rPr>
              <a:t>假定你是李华，你校将举办外国学生中文演讲比赛，请给你的英国朋友</a:t>
            </a:r>
            <a:r>
              <a:rPr lang="en-US" altLang="zh-CN" sz="2400" dirty="0">
                <a:solidFill>
                  <a:srgbClr val="C00000"/>
                </a:solidFill>
              </a:rPr>
              <a:t>George </a:t>
            </a:r>
            <a:r>
              <a:rPr lang="zh-CN" altLang="en-US" sz="2400" dirty="0">
                <a:solidFill>
                  <a:srgbClr val="C00000"/>
                </a:solidFill>
              </a:rPr>
              <a:t>写封邮件邀请他参加。内容包括：</a:t>
            </a:r>
            <a:r>
              <a:rPr lang="en-US" altLang="zh-CN" sz="2400" b="1" dirty="0">
                <a:solidFill>
                  <a:srgbClr val="C00000"/>
                </a:solidFill>
              </a:rPr>
              <a:t>1.</a:t>
            </a:r>
            <a:r>
              <a:rPr lang="zh-CN" altLang="en-US" sz="2400" b="1" dirty="0">
                <a:solidFill>
                  <a:srgbClr val="C00000"/>
                </a:solidFill>
              </a:rPr>
              <a:t>比赛时间</a:t>
            </a:r>
            <a:r>
              <a:rPr lang="zh-CN" altLang="en-US" i="1" dirty="0">
                <a:solidFill>
                  <a:srgbClr val="C00000"/>
                </a:solidFill>
              </a:rPr>
              <a:t>（</a:t>
            </a:r>
            <a:r>
              <a:rPr lang="en-US" altLang="zh-CN" i="1" dirty="0">
                <a:solidFill>
                  <a:srgbClr val="C00000"/>
                </a:solidFill>
              </a:rPr>
              <a:t>2020</a:t>
            </a:r>
            <a:r>
              <a:rPr lang="zh-CN" altLang="en-US" i="1" dirty="0">
                <a:solidFill>
                  <a:srgbClr val="C00000"/>
                </a:solidFill>
              </a:rPr>
              <a:t>年</a:t>
            </a:r>
            <a:r>
              <a:rPr lang="en-US" altLang="zh-CN" i="1" dirty="0">
                <a:solidFill>
                  <a:srgbClr val="C00000"/>
                </a:solidFill>
              </a:rPr>
              <a:t>1</a:t>
            </a:r>
            <a:r>
              <a:rPr lang="zh-CN" altLang="en-US" i="1" dirty="0">
                <a:solidFill>
                  <a:srgbClr val="C00000"/>
                </a:solidFill>
              </a:rPr>
              <a:t>月浙江高考试题应用文</a:t>
            </a:r>
            <a:r>
              <a:rPr lang="en-US" altLang="zh-CN" i="1" dirty="0">
                <a:solidFill>
                  <a:srgbClr val="C00000"/>
                </a:solidFill>
              </a:rPr>
              <a:t>——</a:t>
            </a:r>
            <a:r>
              <a:rPr lang="zh-CN" altLang="en-US" i="1" dirty="0">
                <a:solidFill>
                  <a:srgbClr val="C00000"/>
                </a:solidFill>
              </a:rPr>
              <a:t>邀请告知信）</a:t>
            </a:r>
            <a:endParaRPr lang="en-US" altLang="zh-CN" i="1" dirty="0">
              <a:solidFill>
                <a:srgbClr val="C00000"/>
              </a:solidFill>
            </a:endParaRPr>
          </a:p>
          <a:p>
            <a:pPr indent="0">
              <a:lnSpc>
                <a:spcPts val="1700"/>
              </a:lnSpc>
              <a:buFont typeface="Wingdings" panose="05000000000000000000" charset="0"/>
              <a:buNone/>
            </a:pPr>
            <a:endParaRPr lang="en-US" altLang="zh-CN" sz="2400" dirty="0"/>
          </a:p>
          <a:p>
            <a:pPr indent="0">
              <a:buFont typeface="Wingdings" panose="05000000000000000000" charset="0"/>
              <a:buNone/>
            </a:pPr>
            <a:r>
              <a:rPr lang="zh-CN" altLang="en-US" sz="2400" dirty="0"/>
              <a:t>①比赛定于</a:t>
            </a:r>
            <a:r>
              <a:rPr lang="en-US" altLang="zh-CN" sz="2400" dirty="0"/>
              <a:t>6</a:t>
            </a:r>
            <a:r>
              <a:rPr lang="zh-CN" altLang="en-US" sz="2400" dirty="0"/>
              <a:t>月</a:t>
            </a:r>
            <a:r>
              <a:rPr lang="en-US" altLang="zh-CN" sz="2400" dirty="0"/>
              <a:t>13</a:t>
            </a:r>
            <a:r>
              <a:rPr lang="zh-CN" altLang="en-US" sz="2400" dirty="0"/>
              <a:t>日下午</a:t>
            </a:r>
            <a:r>
              <a:rPr lang="en-US" altLang="zh-CN" sz="2400" dirty="0"/>
              <a:t>6</a:t>
            </a:r>
            <a:r>
              <a:rPr lang="zh-CN" altLang="en-US" sz="2400" dirty="0"/>
              <a:t>点在学校礼堂举行，持续两个小时。 </a:t>
            </a:r>
          </a:p>
          <a:p>
            <a:pPr indent="0">
              <a:buFont typeface="Wingdings" panose="05000000000000000000" charset="0"/>
              <a:buNone/>
            </a:pPr>
            <a:r>
              <a:rPr lang="zh-CN" altLang="en-US" sz="2400" dirty="0"/>
              <a:t>②根据之前的安排，为外国学生量身定做的比赛将于下周周五上午</a:t>
            </a:r>
            <a:r>
              <a:rPr lang="en-US" altLang="zh-CN" sz="2400" dirty="0"/>
              <a:t>9</a:t>
            </a:r>
            <a:r>
              <a:rPr lang="zh-CN" altLang="en-US" sz="2400" dirty="0"/>
              <a:t>点至</a:t>
            </a:r>
            <a:r>
              <a:rPr lang="en-US" altLang="zh-CN" sz="2400" dirty="0"/>
              <a:t>11</a:t>
            </a:r>
            <a:r>
              <a:rPr lang="zh-CN" altLang="en-US" sz="2400" dirty="0"/>
              <a:t>点举行，主题为中国美食文化。</a:t>
            </a:r>
            <a:endParaRPr lang="en-US" altLang="zh-CN" sz="2400" dirty="0"/>
          </a:p>
          <a:p>
            <a:pPr indent="0">
              <a:lnSpc>
                <a:spcPts val="1700"/>
              </a:lnSpc>
              <a:buFont typeface="Wingdings" panose="05000000000000000000" charset="0"/>
              <a:buNone/>
            </a:pPr>
            <a:endParaRPr lang="en-US" altLang="zh-CN" sz="2400" dirty="0"/>
          </a:p>
          <a:p>
            <a:pPr indent="0">
              <a:buFont typeface="Wingdings" panose="05000000000000000000" charset="0"/>
              <a:buNone/>
            </a:pPr>
            <a:r>
              <a:rPr lang="zh-CN" altLang="en-US" sz="2400" dirty="0">
                <a:solidFill>
                  <a:srgbClr val="002060"/>
                </a:solidFill>
              </a:rPr>
              <a:t>①</a:t>
            </a:r>
            <a:r>
              <a:rPr lang="en-US" altLang="zh-CN" sz="2400" dirty="0">
                <a:solidFill>
                  <a:srgbClr val="002060"/>
                </a:solidFill>
              </a:rPr>
              <a:t>The contest </a:t>
            </a:r>
            <a:r>
              <a:rPr lang="en-US" altLang="zh-CN" sz="2400" u="sng" dirty="0">
                <a:solidFill>
                  <a:srgbClr val="002060"/>
                </a:solidFill>
              </a:rPr>
              <a:t>is scheduled to take place</a:t>
            </a:r>
            <a:r>
              <a:rPr lang="en-US" altLang="zh-CN" sz="2400" dirty="0">
                <a:solidFill>
                  <a:srgbClr val="002060"/>
                </a:solidFill>
              </a:rPr>
              <a:t> </a:t>
            </a:r>
            <a:r>
              <a:rPr lang="en-US" altLang="zh-CN" sz="2400" u="sng" dirty="0">
                <a:solidFill>
                  <a:srgbClr val="002060"/>
                </a:solidFill>
              </a:rPr>
              <a:t>in school auditorium</a:t>
            </a:r>
            <a:r>
              <a:rPr lang="en-US" altLang="zh-CN" sz="2400" dirty="0">
                <a:solidFill>
                  <a:srgbClr val="002060"/>
                </a:solidFill>
              </a:rPr>
              <a:t>, </a:t>
            </a:r>
            <a:r>
              <a:rPr lang="en-US" altLang="zh-CN" sz="2400" u="sng" dirty="0">
                <a:solidFill>
                  <a:srgbClr val="002060"/>
                </a:solidFill>
              </a:rPr>
              <a:t>at 6:00 p.m. on June 13th</a:t>
            </a:r>
            <a:r>
              <a:rPr lang="en-US" altLang="zh-CN" sz="2400" dirty="0">
                <a:solidFill>
                  <a:srgbClr val="002060"/>
                </a:solidFill>
              </a:rPr>
              <a:t> and </a:t>
            </a:r>
            <a:r>
              <a:rPr lang="en-US" altLang="zh-CN" sz="2400" u="sng" dirty="0">
                <a:solidFill>
                  <a:srgbClr val="002060"/>
                </a:solidFill>
              </a:rPr>
              <a:t>will last for two hours</a:t>
            </a:r>
            <a:r>
              <a:rPr lang="en-US" altLang="zh-CN" sz="2400" dirty="0">
                <a:solidFill>
                  <a:srgbClr val="002060"/>
                </a:solidFill>
              </a:rPr>
              <a:t>.  </a:t>
            </a:r>
          </a:p>
          <a:p>
            <a:pPr indent="0">
              <a:buFont typeface="Wingdings" panose="05000000000000000000" charset="0"/>
              <a:buNone/>
            </a:pPr>
            <a:r>
              <a:rPr lang="en-US" altLang="zh-CN" sz="2400" dirty="0">
                <a:solidFill>
                  <a:srgbClr val="002060"/>
                </a:solidFill>
              </a:rPr>
              <a:t>②According to </a:t>
            </a:r>
            <a:r>
              <a:rPr lang="en-US" altLang="zh-CN" sz="2400" u="sng" dirty="0">
                <a:solidFill>
                  <a:srgbClr val="002060"/>
                </a:solidFill>
              </a:rPr>
              <a:t>the prior arrangement</a:t>
            </a:r>
            <a:r>
              <a:rPr lang="en-US" altLang="zh-CN" sz="2400" dirty="0">
                <a:solidFill>
                  <a:srgbClr val="002060"/>
                </a:solidFill>
              </a:rPr>
              <a:t>, the competition </a:t>
            </a:r>
            <a:r>
              <a:rPr lang="en-US" altLang="zh-CN" sz="2400" dirty="0">
                <a:solidFill>
                  <a:srgbClr val="7030A0"/>
                </a:solidFill>
              </a:rPr>
              <a:t>tailored for foreign students</a:t>
            </a:r>
            <a:r>
              <a:rPr lang="en-US" altLang="zh-CN" sz="2400" dirty="0">
                <a:solidFill>
                  <a:srgbClr val="002060"/>
                </a:solidFill>
              </a:rPr>
              <a:t> </a:t>
            </a:r>
            <a:r>
              <a:rPr lang="en-US" altLang="zh-CN" sz="2400" u="sng" dirty="0">
                <a:solidFill>
                  <a:srgbClr val="002060"/>
                </a:solidFill>
              </a:rPr>
              <a:t>will be launched</a:t>
            </a:r>
            <a:r>
              <a:rPr lang="en-US" altLang="zh-CN" sz="2400" dirty="0">
                <a:solidFill>
                  <a:srgbClr val="002060"/>
                </a:solidFill>
              </a:rPr>
              <a:t> </a:t>
            </a:r>
            <a:r>
              <a:rPr lang="en-US" altLang="zh-CN" sz="2400" u="sng" dirty="0">
                <a:solidFill>
                  <a:srgbClr val="002060"/>
                </a:solidFill>
              </a:rPr>
              <a:t>from 9:00 </a:t>
            </a:r>
            <a:r>
              <a:rPr lang="en-US" altLang="zh-CN" sz="2400" u="sng" dirty="0" err="1">
                <a:solidFill>
                  <a:srgbClr val="002060"/>
                </a:solidFill>
              </a:rPr>
              <a:t>a.m</a:t>
            </a:r>
            <a:r>
              <a:rPr lang="en-US" altLang="zh-CN" sz="2400" u="sng" dirty="0">
                <a:solidFill>
                  <a:srgbClr val="002060"/>
                </a:solidFill>
              </a:rPr>
              <a:t> to 11:00 a.m. next Friday</a:t>
            </a:r>
            <a:r>
              <a:rPr lang="en-US" altLang="zh-CN" sz="2400" dirty="0">
                <a:solidFill>
                  <a:srgbClr val="002060"/>
                </a:solidFill>
              </a:rPr>
              <a:t> with the theme of Chinese cuisine culture.   </a:t>
            </a:r>
            <a:r>
              <a:rPr lang="en-US" altLang="zh-CN" sz="1600" i="1" dirty="0">
                <a:solidFill>
                  <a:srgbClr val="002060"/>
                </a:solidFill>
              </a:rPr>
              <a:t>prior /ˈ</a:t>
            </a:r>
            <a:r>
              <a:rPr lang="en-US" altLang="zh-CN" sz="1600" i="1" dirty="0" err="1">
                <a:solidFill>
                  <a:srgbClr val="002060"/>
                </a:solidFill>
              </a:rPr>
              <a:t>praɪər</a:t>
            </a:r>
            <a:r>
              <a:rPr lang="en-US" altLang="zh-CN" sz="1600" i="1" dirty="0">
                <a:solidFill>
                  <a:srgbClr val="002060"/>
                </a:solidFill>
              </a:rPr>
              <a:t>/ adj. </a:t>
            </a:r>
            <a:r>
              <a:rPr lang="zh-CN" altLang="en-US" sz="1600" i="1" dirty="0">
                <a:solidFill>
                  <a:srgbClr val="002060"/>
                </a:solidFill>
              </a:rPr>
              <a:t>（时间、顺序等）先前的   </a:t>
            </a:r>
            <a:r>
              <a:rPr lang="en-US" altLang="zh-CN" sz="1600" i="1" dirty="0">
                <a:solidFill>
                  <a:srgbClr val="002060"/>
                </a:solidFill>
              </a:rPr>
              <a:t>cuisine /</a:t>
            </a:r>
            <a:r>
              <a:rPr lang="en-US" altLang="zh-CN" sz="1600" i="1" dirty="0" err="1">
                <a:solidFill>
                  <a:srgbClr val="002060"/>
                </a:solidFill>
              </a:rPr>
              <a:t>kwɪˈziːn</a:t>
            </a:r>
            <a:r>
              <a:rPr lang="en-US" altLang="zh-CN" sz="1600" i="1" dirty="0">
                <a:solidFill>
                  <a:srgbClr val="002060"/>
                </a:solidFill>
              </a:rPr>
              <a:t>/  </a:t>
            </a:r>
            <a:r>
              <a:rPr lang="zh-CN" altLang="en-US" sz="1600" i="1" dirty="0">
                <a:solidFill>
                  <a:srgbClr val="002060"/>
                </a:solidFill>
              </a:rPr>
              <a:t>烹饪；风味</a:t>
            </a:r>
          </a:p>
          <a:p>
            <a:pPr indent="0">
              <a:lnSpc>
                <a:spcPts val="1600"/>
              </a:lnSpc>
              <a:buFont typeface="Wingdings" panose="05000000000000000000" charset="0"/>
              <a:buNone/>
            </a:pPr>
            <a:r>
              <a:rPr lang="zh-CN" altLang="en-US" sz="2400" dirty="0"/>
              <a:t>    </a:t>
            </a:r>
            <a:endParaRPr lang="en-US" altLang="zh-CN" sz="2400" dirty="0"/>
          </a:p>
          <a:p>
            <a:pPr indent="0">
              <a:buFont typeface="Wingdings" panose="05000000000000000000" charset="0"/>
              <a:buNone/>
            </a:pPr>
            <a:r>
              <a:rPr lang="en-US" altLang="zh-CN" sz="2000" dirty="0"/>
              <a:t>     </a:t>
            </a:r>
            <a:r>
              <a:rPr lang="zh-CN" altLang="en-US" sz="2000" dirty="0"/>
              <a:t>遵循了“先地点后时间，由小到大”的英语时间地点表达习惯，且告知活动的时长“</a:t>
            </a:r>
            <a:r>
              <a:rPr lang="en-US" altLang="zh-CN" sz="2000" dirty="0"/>
              <a:t>last for two hours, from 9:00 </a:t>
            </a:r>
            <a:r>
              <a:rPr lang="en-US" altLang="zh-CN" sz="2000" dirty="0" err="1"/>
              <a:t>a.m</a:t>
            </a:r>
            <a:r>
              <a:rPr lang="en-US" altLang="zh-CN" sz="2000" dirty="0"/>
              <a:t> to 11:00 a.m.”</a:t>
            </a:r>
            <a:r>
              <a:rPr lang="zh-CN" altLang="en-US" sz="2000" dirty="0"/>
              <a:t>，体现了作者考虑周到，有利于对方酌情考虑。动词“</a:t>
            </a:r>
            <a:r>
              <a:rPr lang="en-US" altLang="zh-CN" sz="2000" dirty="0"/>
              <a:t>scheduled, arrangement” “take place, launched”</a:t>
            </a:r>
            <a:r>
              <a:rPr lang="zh-CN" altLang="en-US" sz="2000" dirty="0"/>
              <a:t>表意清楚，语法无误，句型正确</a:t>
            </a:r>
            <a:r>
              <a:rPr lang="zh-CN" altLang="en-US" sz="2400" dirty="0"/>
              <a:t>。</a:t>
            </a:r>
          </a:p>
        </p:txBody>
      </p:sp>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6145530" y="3366135"/>
            <a:ext cx="2701290" cy="337820"/>
          </a:xfrm>
          <a:prstGeom prst="round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8966200" y="3366135"/>
            <a:ext cx="2701290" cy="337820"/>
          </a:xfrm>
          <a:prstGeom prst="roundRect">
            <a:avLst/>
          </a:prstGeom>
          <a:solidFill>
            <a:srgbClr val="00B0F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608330" y="3703955"/>
            <a:ext cx="4018915" cy="337820"/>
          </a:xfrm>
          <a:prstGeom prst="roundRect">
            <a:avLst/>
          </a:prstGeom>
          <a:solidFill>
            <a:srgbClr val="00B0F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2823845" y="4459605"/>
            <a:ext cx="5254625" cy="337820"/>
          </a:xfrm>
          <a:prstGeom prst="roundRect">
            <a:avLst/>
          </a:prstGeom>
          <a:solidFill>
            <a:srgbClr val="00B0F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2472690" y="3366135"/>
            <a:ext cx="1762760" cy="337820"/>
          </a:xfrm>
          <a:prstGeom prst="roundRect">
            <a:avLst/>
          </a:prstGeom>
          <a:solidFill>
            <a:srgbClr val="92D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116965" y="4459605"/>
            <a:ext cx="1649730" cy="337820"/>
          </a:xfrm>
          <a:prstGeom prst="roundRect">
            <a:avLst/>
          </a:prstGeom>
          <a:solidFill>
            <a:srgbClr val="92D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p:cTn id="23"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barn(inVertical)">
                                      <p:cBhvr>
                                        <p:cTn id="36" dur="500"/>
                                        <p:tgtEl>
                                          <p:spTgt spid="2">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p:tgtEl>
                                          <p:spTgt spid="11"/>
                                        </p:tgtEl>
                                        <p:attrNameLst>
                                          <p:attrName>ppt_y</p:attrName>
                                        </p:attrNameLst>
                                      </p:cBhvr>
                                      <p:tavLst>
                                        <p:tav tm="0">
                                          <p:val>
                                            <p:strVal val="#ppt_y+#ppt_h*1.125000"/>
                                          </p:val>
                                        </p:tav>
                                        <p:tav tm="100000">
                                          <p:val>
                                            <p:strVal val="#ppt_y"/>
                                          </p:val>
                                        </p:tav>
                                      </p:tavLst>
                                    </p:anim>
                                    <p:animEffect transition="in" filter="wipe(up)">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p:tgtEl>
                                          <p:spTgt spid="3"/>
                                        </p:tgtEl>
                                        <p:attrNameLst>
                                          <p:attrName>ppt_y</p:attrName>
                                        </p:attrNameLst>
                                      </p:cBhvr>
                                      <p:tavLst>
                                        <p:tav tm="0">
                                          <p:val>
                                            <p:strVal val="#ppt_y+#ppt_h*1.125000"/>
                                          </p:val>
                                        </p:tav>
                                        <p:tav tm="100000">
                                          <p:val>
                                            <p:strVal val="#ppt_y"/>
                                          </p:val>
                                        </p:tav>
                                      </p:tavLst>
                                    </p:anim>
                                    <p:animEffect transition="in" filter="wipe(up)">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p:tgtEl>
                                          <p:spTgt spid="6"/>
                                        </p:tgtEl>
                                        <p:attrNameLst>
                                          <p:attrName>ppt_y</p:attrName>
                                        </p:attrNameLst>
                                      </p:cBhvr>
                                      <p:tavLst>
                                        <p:tav tm="0">
                                          <p:val>
                                            <p:strVal val="#ppt_y+#ppt_h*1.125000"/>
                                          </p:val>
                                        </p:tav>
                                        <p:tav tm="100000">
                                          <p:val>
                                            <p:strVal val="#ppt_y"/>
                                          </p:val>
                                        </p:tav>
                                      </p:tavLst>
                                    </p:anim>
                                    <p:animEffect transition="in" filter="wipe(up)">
                                      <p:cBhvr>
                                        <p:cTn id="58" dur="500"/>
                                        <p:tgtEl>
                                          <p:spTgt spid="6"/>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p:tgtEl>
                                          <p:spTgt spid="8"/>
                                        </p:tgtEl>
                                        <p:attrNameLst>
                                          <p:attrName>ppt_y</p:attrName>
                                        </p:attrNameLst>
                                      </p:cBhvr>
                                      <p:tavLst>
                                        <p:tav tm="0">
                                          <p:val>
                                            <p:strVal val="#ppt_y+#ppt_h*1.125000"/>
                                          </p:val>
                                        </p:tav>
                                        <p:tav tm="100000">
                                          <p:val>
                                            <p:strVal val="#ppt_y"/>
                                          </p:val>
                                        </p:tav>
                                      </p:tavLst>
                                    </p:anim>
                                    <p:animEffect transition="in" filter="wipe(up)">
                                      <p:cBhvr>
                                        <p:cTn id="62" dur="500"/>
                                        <p:tgtEl>
                                          <p:spTgt spid="8"/>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p:tgtEl>
                                          <p:spTgt spid="9"/>
                                        </p:tgtEl>
                                        <p:attrNameLst>
                                          <p:attrName>ppt_y</p:attrName>
                                        </p:attrNameLst>
                                      </p:cBhvr>
                                      <p:tavLst>
                                        <p:tav tm="0">
                                          <p:val>
                                            <p:strVal val="#ppt_y+#ppt_h*1.125000"/>
                                          </p:val>
                                        </p:tav>
                                        <p:tav tm="100000">
                                          <p:val>
                                            <p:strVal val="#ppt_y"/>
                                          </p:val>
                                        </p:tav>
                                      </p:tavLst>
                                    </p:anim>
                                    <p:animEffect transition="in" filter="wipe(up)">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ldLvl="0" animBg="1"/>
      <p:bldP spid="3" grpId="1" animBg="1"/>
      <p:bldP spid="6" grpId="0" bldLvl="0" animBg="1"/>
      <p:bldP spid="6" grpId="1" animBg="1"/>
      <p:bldP spid="8" grpId="0" bldLvl="0" animBg="1"/>
      <p:bldP spid="8" grpId="1" animBg="1"/>
      <p:bldP spid="9" grpId="0" bldLvl="0" animBg="1"/>
      <p:bldP spid="9" grpId="1" animBg="1"/>
      <p:bldP spid="10" grpId="0" bldLvl="0" animBg="1"/>
      <p:bldP spid="10" grpId="1" animBg="1"/>
      <p:bldP spid="11" grpId="0" bldLvl="0" animBg="1"/>
      <p:bldP spid="1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3. 词汇</a:t>
            </a:r>
            <a:r>
              <a:rPr lang="zh-CN" altLang="en-US" sz="3200"/>
              <a:t>妥帖，</a:t>
            </a:r>
            <a:r>
              <a:rPr lang="en-US" altLang="zh-CN" sz="3200"/>
              <a:t>语法</a:t>
            </a:r>
            <a:r>
              <a:rPr lang="zh-CN" altLang="en-US" sz="3200"/>
              <a:t>无误，</a:t>
            </a:r>
            <a:r>
              <a:rPr lang="zh-CN" altLang="en-US" sz="3200">
                <a:solidFill>
                  <a:srgbClr val="C00000"/>
                </a:solidFill>
              </a:rPr>
              <a:t>格式正确</a:t>
            </a:r>
            <a:r>
              <a:rPr lang="zh-CN" altLang="en-US" sz="3200"/>
              <a:t>，高分作文必作于细成于严</a:t>
            </a:r>
          </a:p>
        </p:txBody>
      </p:sp>
      <p:sp>
        <p:nvSpPr>
          <p:cNvPr id="4" name="文本框 3"/>
          <p:cNvSpPr txBox="1"/>
          <p:nvPr/>
        </p:nvSpPr>
        <p:spPr>
          <a:xfrm>
            <a:off x="1193165" y="1104265"/>
            <a:ext cx="2540000" cy="460375"/>
          </a:xfrm>
          <a:prstGeom prst="rect">
            <a:avLst/>
          </a:prstGeom>
          <a:solidFill>
            <a:srgbClr val="FFC000"/>
          </a:solidFill>
          <a:effectLst>
            <a:innerShdw blurRad="114300">
              <a:prstClr val="black"/>
            </a:innerShdw>
          </a:effectLst>
        </p:spPr>
        <p:txBody>
          <a:bodyPr wrap="square" rtlCol="0" anchor="t">
            <a:spAutoFit/>
          </a:bodyPr>
          <a:lstStyle/>
          <a:p>
            <a:r>
              <a:rPr lang="zh-CN" altLang="en-US" sz="2400"/>
              <a:t> 常用时间的表达</a:t>
            </a:r>
          </a:p>
        </p:txBody>
      </p:sp>
      <p:sp>
        <p:nvSpPr>
          <p:cNvPr id="47" name="AutoShape 128"/>
          <p:cNvSpPr/>
          <p:nvPr/>
        </p:nvSpPr>
        <p:spPr bwMode="auto">
          <a:xfrm rot="10800000">
            <a:off x="296545" y="991235"/>
            <a:ext cx="814070" cy="5734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rgbClr val="FFC000"/>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52" name="文本框 51"/>
          <p:cNvSpPr txBox="1"/>
          <p:nvPr/>
        </p:nvSpPr>
        <p:spPr>
          <a:xfrm>
            <a:off x="817880" y="2500630"/>
            <a:ext cx="5080635" cy="4009390"/>
          </a:xfrm>
          <a:prstGeom prst="rect">
            <a:avLst/>
          </a:prstGeom>
          <a:noFill/>
          <a:extLst>
            <a:ext uri="{909E8E84-426E-40DD-AFC4-6F175D3DCCD1}">
              <a14:hiddenFill xmlns:a14="http://schemas.microsoft.com/office/drawing/2010/main">
                <a:solidFill>
                  <a:srgbClr val="000000"/>
                </a:solidFill>
              </a14:hiddenFill>
            </a:ext>
          </a:extLst>
        </p:spPr>
        <p:style>
          <a:lnRef idx="2">
            <a:srgbClr val="000000">
              <a:shade val="50000"/>
            </a:srgbClr>
          </a:lnRef>
          <a:fillRef idx="1">
            <a:srgbClr val="000000"/>
          </a:fillRef>
          <a:effectRef idx="0">
            <a:srgbClr val="000000"/>
          </a:effectRef>
          <a:fontRef idx="minor">
            <a:srgbClr val="FFFFFF"/>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34" name="文本框 33"/>
          <p:cNvSpPr txBox="1"/>
          <p:nvPr/>
        </p:nvSpPr>
        <p:spPr>
          <a:xfrm>
            <a:off x="6725285" y="2500630"/>
            <a:ext cx="5080635" cy="4009390"/>
          </a:xfrm>
          <a:prstGeom prst="rect">
            <a:avLst/>
          </a:prstGeom>
          <a:noFill/>
          <a:extLst>
            <a:ext uri="{909E8E84-426E-40DD-AFC4-6F175D3DCCD1}">
              <a14:hiddenFill xmlns:a14="http://schemas.microsoft.com/office/drawing/2010/main">
                <a:solidFill>
                  <a:srgbClr val="000000"/>
                </a:solidFill>
              </a14:hiddenFill>
            </a:ext>
          </a:extLst>
        </p:spPr>
        <p:style>
          <a:lnRef idx="2">
            <a:srgbClr val="000000">
              <a:shade val="50000"/>
            </a:srgbClr>
          </a:lnRef>
          <a:fillRef idx="1">
            <a:srgbClr val="000000"/>
          </a:fillRef>
          <a:effectRef idx="0">
            <a:srgbClr val="000000"/>
          </a:effectRef>
          <a:fontRef idx="minor">
            <a:srgbClr val="FFFFFF"/>
          </a:fontRef>
        </p:style>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2800" i="0" u="none" strike="noStrike" kern="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35" name="Freeform 12"/>
          <p:cNvSpPr/>
          <p:nvPr/>
        </p:nvSpPr>
        <p:spPr bwMode="auto">
          <a:xfrm>
            <a:off x="6221095" y="1736725"/>
            <a:ext cx="1058545" cy="151574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solidFill>
              <a:srgbClr val="944E1D"/>
            </a:solidFill>
            <a:round/>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 name="矩形 1"/>
          <p:cNvSpPr/>
          <p:nvPr/>
        </p:nvSpPr>
        <p:spPr>
          <a:xfrm>
            <a:off x="1079500" y="2773045"/>
            <a:ext cx="1777365" cy="3215005"/>
          </a:xfrm>
          <a:prstGeom prst="rect">
            <a:avLst/>
          </a:prstGeom>
        </p:spPr>
        <p:txBody>
          <a:bodyPr wrap="square">
            <a:spAutoFit/>
          </a:bodyPr>
          <a:lstStyle/>
          <a:p>
            <a:pPr fontAlgn="auto">
              <a:lnSpc>
                <a:spcPts val="3480"/>
              </a:lnSpc>
            </a:pPr>
            <a:r>
              <a:rPr lang="en-US" altLang="zh-CN" sz="2400" b="1" dirty="0">
                <a:solidFill>
                  <a:schemeClr val="tx1"/>
                </a:solidFill>
              </a:rPr>
              <a:t>1. </a:t>
            </a:r>
            <a:r>
              <a:rPr lang="zh-CN" altLang="en-US" sz="2400" b="1" dirty="0">
                <a:solidFill>
                  <a:schemeClr val="tx1"/>
                </a:solidFill>
              </a:rPr>
              <a:t>星期一  </a:t>
            </a:r>
          </a:p>
          <a:p>
            <a:pPr fontAlgn="auto">
              <a:lnSpc>
                <a:spcPts val="3480"/>
              </a:lnSpc>
            </a:pPr>
            <a:r>
              <a:rPr lang="en-US" altLang="zh-CN" sz="2400" b="1" dirty="0">
                <a:solidFill>
                  <a:schemeClr val="tx1"/>
                </a:solidFill>
              </a:rPr>
              <a:t>2.</a:t>
            </a:r>
            <a:r>
              <a:rPr lang="zh-CN" altLang="en-US" sz="2400" b="1" dirty="0">
                <a:solidFill>
                  <a:schemeClr val="tx1"/>
                </a:solidFill>
              </a:rPr>
              <a:t>星期二   </a:t>
            </a:r>
          </a:p>
          <a:p>
            <a:pPr fontAlgn="auto">
              <a:lnSpc>
                <a:spcPts val="3480"/>
              </a:lnSpc>
            </a:pPr>
            <a:r>
              <a:rPr lang="en-US" altLang="zh-CN" sz="2400" b="1" dirty="0">
                <a:solidFill>
                  <a:schemeClr val="tx1"/>
                </a:solidFill>
              </a:rPr>
              <a:t>3.</a:t>
            </a:r>
            <a:r>
              <a:rPr lang="zh-CN" altLang="en-US" sz="2400" b="1" dirty="0">
                <a:solidFill>
                  <a:schemeClr val="tx1"/>
                </a:solidFill>
              </a:rPr>
              <a:t>星期三   </a:t>
            </a:r>
          </a:p>
          <a:p>
            <a:pPr fontAlgn="auto">
              <a:lnSpc>
                <a:spcPts val="3480"/>
              </a:lnSpc>
            </a:pPr>
            <a:r>
              <a:rPr lang="en-US" altLang="zh-CN" sz="2400" b="1" dirty="0">
                <a:solidFill>
                  <a:schemeClr val="tx1"/>
                </a:solidFill>
              </a:rPr>
              <a:t>4.</a:t>
            </a:r>
            <a:r>
              <a:rPr lang="zh-CN" altLang="en-US" sz="2400" b="1" dirty="0">
                <a:solidFill>
                  <a:schemeClr val="tx1"/>
                </a:solidFill>
              </a:rPr>
              <a:t>星期四    </a:t>
            </a:r>
          </a:p>
          <a:p>
            <a:pPr fontAlgn="auto">
              <a:lnSpc>
                <a:spcPts val="3480"/>
              </a:lnSpc>
            </a:pPr>
            <a:r>
              <a:rPr lang="en-US" altLang="zh-CN" sz="2400" b="1" dirty="0">
                <a:solidFill>
                  <a:schemeClr val="tx1"/>
                </a:solidFill>
              </a:rPr>
              <a:t>5.</a:t>
            </a:r>
            <a:r>
              <a:rPr lang="zh-CN" altLang="en-US" sz="2400" b="1" dirty="0">
                <a:solidFill>
                  <a:schemeClr val="tx1"/>
                </a:solidFill>
              </a:rPr>
              <a:t>星期五   </a:t>
            </a:r>
          </a:p>
          <a:p>
            <a:pPr fontAlgn="auto">
              <a:lnSpc>
                <a:spcPts val="3480"/>
              </a:lnSpc>
            </a:pPr>
            <a:r>
              <a:rPr lang="en-US" altLang="zh-CN" sz="2400" b="1" dirty="0">
                <a:solidFill>
                  <a:schemeClr val="tx1"/>
                </a:solidFill>
              </a:rPr>
              <a:t>6.</a:t>
            </a:r>
            <a:r>
              <a:rPr lang="zh-CN" altLang="en-US" sz="2400" b="1" dirty="0">
                <a:solidFill>
                  <a:schemeClr val="tx1"/>
                </a:solidFill>
              </a:rPr>
              <a:t>星期六    </a:t>
            </a:r>
          </a:p>
          <a:p>
            <a:pPr fontAlgn="auto">
              <a:lnSpc>
                <a:spcPts val="3480"/>
              </a:lnSpc>
            </a:pPr>
            <a:r>
              <a:rPr lang="en-US" altLang="zh-CN" sz="2400" b="1" dirty="0">
                <a:solidFill>
                  <a:schemeClr val="tx1"/>
                </a:solidFill>
              </a:rPr>
              <a:t>7.</a:t>
            </a:r>
            <a:r>
              <a:rPr lang="zh-CN" altLang="en-US" sz="2400" b="1" dirty="0">
                <a:solidFill>
                  <a:schemeClr val="tx1"/>
                </a:solidFill>
              </a:rPr>
              <a:t>星期日    </a:t>
            </a:r>
          </a:p>
        </p:txBody>
      </p:sp>
      <p:sp>
        <p:nvSpPr>
          <p:cNvPr id="5" name="矩形 4"/>
          <p:cNvSpPr/>
          <p:nvPr>
            <p:custDataLst>
              <p:tags r:id="rId2"/>
            </p:custDataLst>
          </p:nvPr>
        </p:nvSpPr>
        <p:spPr>
          <a:xfrm>
            <a:off x="3061970" y="2773045"/>
            <a:ext cx="2433320" cy="3215005"/>
          </a:xfrm>
          <a:prstGeom prst="rect">
            <a:avLst/>
          </a:prstGeom>
        </p:spPr>
        <p:txBody>
          <a:bodyPr wrap="square">
            <a:spAutoFit/>
          </a:bodyPr>
          <a:lstStyle/>
          <a:p>
            <a:pPr fontAlgn="auto">
              <a:lnSpc>
                <a:spcPts val="3480"/>
              </a:lnSpc>
            </a:pPr>
            <a:r>
              <a:rPr lang="en-US" altLang="zh-CN" sz="2400" b="1" dirty="0">
                <a:solidFill>
                  <a:srgbClr val="002060"/>
                </a:solidFill>
              </a:rPr>
              <a:t>1.Monday  </a:t>
            </a:r>
          </a:p>
          <a:p>
            <a:pPr fontAlgn="auto">
              <a:lnSpc>
                <a:spcPts val="3480"/>
              </a:lnSpc>
            </a:pPr>
            <a:r>
              <a:rPr lang="en-US" altLang="zh-CN" sz="2400" b="1" dirty="0">
                <a:solidFill>
                  <a:srgbClr val="002060"/>
                </a:solidFill>
              </a:rPr>
              <a:t>2.Tuesday</a:t>
            </a:r>
          </a:p>
          <a:p>
            <a:pPr fontAlgn="auto">
              <a:lnSpc>
                <a:spcPts val="3480"/>
              </a:lnSpc>
            </a:pPr>
            <a:r>
              <a:rPr lang="en-US" altLang="zh-CN" sz="2400" b="1" dirty="0">
                <a:solidFill>
                  <a:srgbClr val="002060"/>
                </a:solidFill>
              </a:rPr>
              <a:t>3.Wednesday  </a:t>
            </a:r>
          </a:p>
          <a:p>
            <a:pPr fontAlgn="auto">
              <a:lnSpc>
                <a:spcPts val="3480"/>
              </a:lnSpc>
            </a:pPr>
            <a:r>
              <a:rPr lang="en-US" altLang="zh-CN" sz="2400" b="1" dirty="0">
                <a:solidFill>
                  <a:srgbClr val="002060"/>
                </a:solidFill>
              </a:rPr>
              <a:t>4.Thursday   </a:t>
            </a:r>
          </a:p>
          <a:p>
            <a:pPr fontAlgn="auto">
              <a:lnSpc>
                <a:spcPts val="3480"/>
              </a:lnSpc>
            </a:pPr>
            <a:r>
              <a:rPr lang="en-US" altLang="zh-CN" sz="2400" b="1" dirty="0">
                <a:solidFill>
                  <a:srgbClr val="002060"/>
                </a:solidFill>
              </a:rPr>
              <a:t>5.Friday  </a:t>
            </a:r>
          </a:p>
          <a:p>
            <a:pPr fontAlgn="auto">
              <a:lnSpc>
                <a:spcPts val="3480"/>
              </a:lnSpc>
            </a:pPr>
            <a:r>
              <a:rPr lang="en-US" altLang="zh-CN" sz="2400" b="1" dirty="0">
                <a:solidFill>
                  <a:srgbClr val="002060"/>
                </a:solidFill>
              </a:rPr>
              <a:t>6.Saturday  </a:t>
            </a:r>
          </a:p>
          <a:p>
            <a:pPr fontAlgn="auto">
              <a:lnSpc>
                <a:spcPts val="3480"/>
              </a:lnSpc>
            </a:pPr>
            <a:r>
              <a:rPr lang="en-US" altLang="zh-CN" sz="2400" b="1" dirty="0">
                <a:solidFill>
                  <a:srgbClr val="002060"/>
                </a:solidFill>
              </a:rPr>
              <a:t>7.Sunday</a:t>
            </a:r>
          </a:p>
        </p:txBody>
      </p:sp>
      <p:sp>
        <p:nvSpPr>
          <p:cNvPr id="12" name="文本框 11"/>
          <p:cNvSpPr txBox="1"/>
          <p:nvPr/>
        </p:nvSpPr>
        <p:spPr>
          <a:xfrm>
            <a:off x="7563989" y="1701896"/>
            <a:ext cx="3757549" cy="398780"/>
          </a:xfrm>
          <a:prstGeom prst="rect">
            <a:avLst/>
          </a:prstGeom>
          <a:noFill/>
        </p:spPr>
        <p:txBody>
          <a:bodyPr wrap="square" rtlCol="0">
            <a:spAutoFit/>
          </a:bodyPr>
          <a:lstStyle/>
          <a:p>
            <a:pPr algn="ctr"/>
            <a:r>
              <a:rPr lang="zh-CN" altLang="en-US" sz="2000" b="1" dirty="0">
                <a:solidFill>
                  <a:schemeClr val="tx1"/>
                </a:solidFill>
              </a:rPr>
              <a:t>月份的拼写：</a:t>
            </a:r>
          </a:p>
        </p:txBody>
      </p:sp>
      <p:sp>
        <p:nvSpPr>
          <p:cNvPr id="10" name="矩形 9"/>
          <p:cNvSpPr/>
          <p:nvPr>
            <p:custDataLst>
              <p:tags r:id="rId3"/>
            </p:custDataLst>
          </p:nvPr>
        </p:nvSpPr>
        <p:spPr>
          <a:xfrm>
            <a:off x="6830695" y="2995930"/>
            <a:ext cx="4870450" cy="2768600"/>
          </a:xfrm>
          <a:prstGeom prst="rect">
            <a:avLst/>
          </a:prstGeom>
        </p:spPr>
        <p:txBody>
          <a:bodyPr wrap="square">
            <a:spAutoFit/>
          </a:bodyPr>
          <a:lstStyle/>
          <a:p>
            <a:pPr indent="0" fontAlgn="auto">
              <a:lnSpc>
                <a:spcPts val="3480"/>
              </a:lnSpc>
              <a:buNone/>
            </a:pPr>
            <a:r>
              <a:rPr lang="en-US" altLang="zh-CN" sz="2400" b="1" dirty="0">
                <a:solidFill>
                  <a:srgbClr val="002060"/>
                </a:solidFill>
              </a:rPr>
              <a:t>1. </a:t>
            </a:r>
            <a:r>
              <a:rPr lang="en-US" altLang="zh-CN" sz="2400" b="1" dirty="0">
                <a:solidFill>
                  <a:srgbClr val="C00000"/>
                </a:solidFill>
              </a:rPr>
              <a:t>January </a:t>
            </a:r>
            <a:r>
              <a:rPr lang="en-US" altLang="zh-CN" sz="2400" b="1" dirty="0">
                <a:solidFill>
                  <a:srgbClr val="002060"/>
                </a:solidFill>
              </a:rPr>
              <a:t>       2. </a:t>
            </a:r>
            <a:r>
              <a:rPr lang="en-US" altLang="zh-CN" sz="2400" b="1" dirty="0">
                <a:solidFill>
                  <a:srgbClr val="C00000"/>
                </a:solidFill>
              </a:rPr>
              <a:t>February</a:t>
            </a:r>
            <a:r>
              <a:rPr lang="en-US" altLang="zh-CN" sz="2400" b="1" dirty="0">
                <a:solidFill>
                  <a:srgbClr val="002060"/>
                </a:solidFill>
              </a:rPr>
              <a:t> </a:t>
            </a:r>
          </a:p>
          <a:p>
            <a:pPr fontAlgn="auto">
              <a:lnSpc>
                <a:spcPts val="3480"/>
              </a:lnSpc>
            </a:pPr>
            <a:r>
              <a:rPr lang="en-US" altLang="zh-CN" sz="2400" b="1" dirty="0">
                <a:solidFill>
                  <a:srgbClr val="002060"/>
                </a:solidFill>
              </a:rPr>
              <a:t>3. March           4. April  </a:t>
            </a:r>
          </a:p>
          <a:p>
            <a:pPr fontAlgn="auto">
              <a:lnSpc>
                <a:spcPts val="3480"/>
              </a:lnSpc>
            </a:pPr>
            <a:r>
              <a:rPr lang="en-US" altLang="zh-CN" sz="2400" b="1" dirty="0">
                <a:solidFill>
                  <a:srgbClr val="002060"/>
                </a:solidFill>
              </a:rPr>
              <a:t>5.</a:t>
            </a:r>
            <a:r>
              <a:rPr lang="en-US" altLang="zh-CN" sz="2400" b="1" dirty="0">
                <a:solidFill>
                  <a:srgbClr val="C00000"/>
                </a:solidFill>
              </a:rPr>
              <a:t> May</a:t>
            </a:r>
            <a:r>
              <a:rPr lang="en-US" altLang="zh-CN" sz="2400" b="1" dirty="0">
                <a:solidFill>
                  <a:srgbClr val="002060"/>
                </a:solidFill>
              </a:rPr>
              <a:t>               6. </a:t>
            </a:r>
            <a:r>
              <a:rPr lang="en-US" altLang="zh-CN" sz="2400" b="1" dirty="0">
                <a:solidFill>
                  <a:srgbClr val="C00000"/>
                </a:solidFill>
              </a:rPr>
              <a:t>June</a:t>
            </a:r>
            <a:r>
              <a:rPr lang="en-US" altLang="zh-CN" sz="2400" b="1" dirty="0">
                <a:solidFill>
                  <a:srgbClr val="002060"/>
                </a:solidFill>
              </a:rPr>
              <a:t>  </a:t>
            </a:r>
          </a:p>
          <a:p>
            <a:pPr fontAlgn="auto">
              <a:lnSpc>
                <a:spcPts val="3480"/>
              </a:lnSpc>
            </a:pPr>
            <a:r>
              <a:rPr lang="en-US" altLang="zh-CN" sz="2400" b="1" dirty="0">
                <a:solidFill>
                  <a:srgbClr val="002060"/>
                </a:solidFill>
              </a:rPr>
              <a:t>7.</a:t>
            </a:r>
            <a:r>
              <a:rPr lang="en-US" altLang="zh-CN" sz="2400" b="1" dirty="0">
                <a:solidFill>
                  <a:srgbClr val="C00000"/>
                </a:solidFill>
              </a:rPr>
              <a:t> July </a:t>
            </a:r>
            <a:r>
              <a:rPr lang="en-US" altLang="zh-CN" sz="2400" b="1" dirty="0">
                <a:solidFill>
                  <a:srgbClr val="002060"/>
                </a:solidFill>
              </a:rPr>
              <a:t>              8. August  </a:t>
            </a:r>
          </a:p>
          <a:p>
            <a:pPr fontAlgn="auto">
              <a:lnSpc>
                <a:spcPts val="3480"/>
              </a:lnSpc>
            </a:pPr>
            <a:r>
              <a:rPr lang="en-US" altLang="zh-CN" sz="2400" b="1" dirty="0">
                <a:solidFill>
                  <a:srgbClr val="002060"/>
                </a:solidFill>
              </a:rPr>
              <a:t>9.September    10.October  </a:t>
            </a:r>
          </a:p>
          <a:p>
            <a:pPr fontAlgn="auto">
              <a:lnSpc>
                <a:spcPts val="3480"/>
              </a:lnSpc>
            </a:pPr>
            <a:r>
              <a:rPr lang="en-US" altLang="zh-CN" sz="2400" b="1" dirty="0">
                <a:solidFill>
                  <a:srgbClr val="002060"/>
                </a:solidFill>
              </a:rPr>
              <a:t>11.November   12. </a:t>
            </a:r>
            <a:r>
              <a:rPr lang="en-US" altLang="zh-CN" sz="2400" b="1" dirty="0">
                <a:solidFill>
                  <a:srgbClr val="C00000"/>
                </a:solidFill>
              </a:rPr>
              <a:t>December</a:t>
            </a:r>
          </a:p>
        </p:txBody>
      </p:sp>
      <p:sp>
        <p:nvSpPr>
          <p:cNvPr id="9" name="Freeform 12"/>
          <p:cNvSpPr/>
          <p:nvPr/>
        </p:nvSpPr>
        <p:spPr bwMode="auto">
          <a:xfrm>
            <a:off x="296545" y="1736725"/>
            <a:ext cx="1058545" cy="1515745"/>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AFBB79"/>
          </a:solidFill>
          <a:ln w="9525">
            <a:solidFill>
              <a:srgbClr val="944E1D"/>
            </a:solidFill>
            <a:round/>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pSp>
        <p:nvGrpSpPr>
          <p:cNvPr id="11" name="组合 10"/>
          <p:cNvGrpSpPr/>
          <p:nvPr/>
        </p:nvGrpSpPr>
        <p:grpSpPr>
          <a:xfrm>
            <a:off x="437515" y="1783715"/>
            <a:ext cx="833120" cy="1009015"/>
            <a:chOff x="1283891" y="1695061"/>
            <a:chExt cx="857250" cy="571500"/>
          </a:xfrm>
          <a:solidFill>
            <a:schemeClr val="accent2">
              <a:lumMod val="50000"/>
            </a:schemeClr>
          </a:solidFill>
        </p:grpSpPr>
        <p:sp>
          <p:nvSpPr>
            <p:cNvPr id="13"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pSp>
          <p:nvGrpSpPr>
            <p:cNvPr id="14" name="组合 13"/>
            <p:cNvGrpSpPr/>
            <p:nvPr/>
          </p:nvGrpSpPr>
          <p:grpSpPr>
            <a:xfrm>
              <a:off x="1320404" y="1695061"/>
              <a:ext cx="820737" cy="522685"/>
              <a:chOff x="1320404" y="1695061"/>
              <a:chExt cx="820737" cy="522685"/>
            </a:xfrm>
            <a:grpFill/>
          </p:grpSpPr>
          <p:sp>
            <p:nvSpPr>
              <p:cNvPr id="15"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6"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7"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8" name="Freeform 17"/>
              <p:cNvSpPr/>
              <p:nvPr/>
            </p:nvSpPr>
            <p:spPr bwMode="auto">
              <a:xfrm>
                <a:off x="1320404" y="211416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9"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0"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pSp>
      </p:grpSp>
      <p:cxnSp>
        <p:nvCxnSpPr>
          <p:cNvPr id="21" name="直接连接符 20"/>
          <p:cNvCxnSpPr/>
          <p:nvPr/>
        </p:nvCxnSpPr>
        <p:spPr>
          <a:xfrm>
            <a:off x="853440" y="2312670"/>
            <a:ext cx="5010150" cy="0"/>
          </a:xfrm>
          <a:prstGeom prst="line">
            <a:avLst/>
          </a:prstGeom>
        </p:spPr>
        <p:style>
          <a:lnRef idx="2">
            <a:srgbClr val="000000">
              <a:shade val="50000"/>
            </a:srgbClr>
          </a:lnRef>
          <a:fillRef idx="1">
            <a:srgbClr val="000000"/>
          </a:fillRef>
          <a:effectRef idx="0">
            <a:srgbClr val="000000"/>
          </a:effectRef>
          <a:fontRef idx="minor">
            <a:srgbClr val="FFFFFF"/>
          </a:fontRef>
        </p:style>
      </p:cxnSp>
      <p:sp>
        <p:nvSpPr>
          <p:cNvPr id="22" name="矩形 21"/>
          <p:cNvSpPr/>
          <p:nvPr/>
        </p:nvSpPr>
        <p:spPr>
          <a:xfrm>
            <a:off x="1491615" y="1741805"/>
            <a:ext cx="3666490" cy="398780"/>
          </a:xfrm>
          <a:prstGeom prst="rect">
            <a:avLst/>
          </a:prstGeom>
          <a:noFill/>
        </p:spPr>
        <p:style>
          <a:lnRef idx="2">
            <a:srgbClr val="000000">
              <a:shade val="50000"/>
            </a:srgbClr>
          </a:lnRef>
          <a:fillRef idx="1">
            <a:srgbClr val="000000"/>
          </a:fillRef>
          <a:effectRef idx="0">
            <a:srgbClr val="000000"/>
          </a:effectRef>
          <a:fontRef idx="minor">
            <a:srgbClr val="FFFFFF"/>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2000" b="1"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星期</a:t>
            </a:r>
            <a:r>
              <a:rPr kumimoji="0" sz="2000" b="1"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的拼写：</a:t>
            </a:r>
          </a:p>
        </p:txBody>
      </p:sp>
      <p:grpSp>
        <p:nvGrpSpPr>
          <p:cNvPr id="23" name="组合 22"/>
          <p:cNvGrpSpPr/>
          <p:nvPr/>
        </p:nvGrpSpPr>
        <p:grpSpPr>
          <a:xfrm>
            <a:off x="6381115" y="1783715"/>
            <a:ext cx="833120" cy="1009015"/>
            <a:chOff x="1283891" y="1695061"/>
            <a:chExt cx="857250" cy="571500"/>
          </a:xfrm>
        </p:grpSpPr>
        <p:sp>
          <p:nvSpPr>
            <p:cNvPr id="24"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pSp>
          <p:nvGrpSpPr>
            <p:cNvPr id="25" name="组合 24"/>
            <p:cNvGrpSpPr/>
            <p:nvPr/>
          </p:nvGrpSpPr>
          <p:grpSpPr>
            <a:xfrm>
              <a:off x="1320404" y="1695061"/>
              <a:ext cx="820737" cy="522685"/>
              <a:chOff x="1320404" y="1695061"/>
              <a:chExt cx="820737" cy="522685"/>
            </a:xfrm>
          </p:grpSpPr>
          <p:sp>
            <p:nvSpPr>
              <p:cNvPr id="26"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7"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8"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29" name="Freeform 17"/>
              <p:cNvSpPr/>
              <p:nvPr/>
            </p:nvSpPr>
            <p:spPr bwMode="auto">
              <a:xfrm>
                <a:off x="1320404" y="211416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30"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31"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ln w="3175">
                <a:solidFill>
                  <a:srgbClr val="944E1D"/>
                </a:solidFill>
              </a:ln>
            </p:spPr>
            <p:style>
              <a:lnRef idx="2">
                <a:srgbClr val="000000">
                  <a:shade val="50000"/>
                </a:srgbClr>
              </a:lnRef>
              <a:fillRef idx="1">
                <a:srgbClr val="000000"/>
              </a:fillRef>
              <a:effectRef idx="0">
                <a:srgbClr val="000000"/>
              </a:effectRef>
              <a:fontRef idx="minor">
                <a:srgbClr val="FFFFFF"/>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47494B"/>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pSp>
      </p:grpSp>
      <p:cxnSp>
        <p:nvCxnSpPr>
          <p:cNvPr id="32" name="直接连接符 31"/>
          <p:cNvCxnSpPr/>
          <p:nvPr/>
        </p:nvCxnSpPr>
        <p:spPr>
          <a:xfrm>
            <a:off x="6760210" y="2312670"/>
            <a:ext cx="5010150" cy="0"/>
          </a:xfrm>
          <a:prstGeom prst="line">
            <a:avLst/>
          </a:prstGeom>
        </p:spPr>
        <p:style>
          <a:lnRef idx="2">
            <a:srgbClr val="000000">
              <a:shade val="50000"/>
            </a:srgbClr>
          </a:lnRef>
          <a:fillRef idx="1">
            <a:srgbClr val="000000"/>
          </a:fillRef>
          <a:effectRef idx="0">
            <a:srgbClr val="000000"/>
          </a:effectRef>
          <a:fontRef idx="minor">
            <a:srgbClr val="FFFFFF"/>
          </a:fontRef>
        </p:style>
      </p:cxnSp>
      <p:sp>
        <p:nvSpPr>
          <p:cNvPr id="33" name="矩形 32"/>
          <p:cNvSpPr/>
          <p:nvPr/>
        </p:nvSpPr>
        <p:spPr>
          <a:xfrm>
            <a:off x="7583805" y="1772285"/>
            <a:ext cx="3666490" cy="368300"/>
          </a:xfrm>
          <a:prstGeom prst="rect">
            <a:avLst/>
          </a:prstGeom>
          <a:noFill/>
        </p:spPr>
        <p:style>
          <a:lnRef idx="2">
            <a:srgbClr val="000000">
              <a:shade val="50000"/>
            </a:srgbClr>
          </a:lnRef>
          <a:fillRef idx="1">
            <a:srgbClr val="000000"/>
          </a:fillRef>
          <a:effectRef idx="0">
            <a:srgbClr val="000000"/>
          </a:effectRef>
          <a:fontRef idx="minor">
            <a:srgbClr val="FFFFFF"/>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10" grpId="0"/>
      <p:bldP spid="10"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3. 词汇</a:t>
            </a:r>
            <a:r>
              <a:rPr lang="zh-CN" altLang="en-US" sz="3200"/>
              <a:t>妥帖，</a:t>
            </a:r>
            <a:r>
              <a:rPr lang="en-US" altLang="zh-CN" sz="3200"/>
              <a:t>语法</a:t>
            </a:r>
            <a:r>
              <a:rPr lang="zh-CN" altLang="en-US" sz="3200"/>
              <a:t>无误，</a:t>
            </a:r>
            <a:r>
              <a:rPr lang="zh-CN" altLang="en-US" sz="3200">
                <a:solidFill>
                  <a:srgbClr val="C00000"/>
                </a:solidFill>
              </a:rPr>
              <a:t>格式正确</a:t>
            </a:r>
            <a:r>
              <a:rPr lang="zh-CN" altLang="en-US" sz="3200"/>
              <a:t>，高分作文必作于细成于严</a:t>
            </a:r>
          </a:p>
        </p:txBody>
      </p:sp>
      <p:sp>
        <p:nvSpPr>
          <p:cNvPr id="4" name="文本框 3"/>
          <p:cNvSpPr txBox="1"/>
          <p:nvPr/>
        </p:nvSpPr>
        <p:spPr>
          <a:xfrm>
            <a:off x="1193165" y="1104265"/>
            <a:ext cx="2540000" cy="460375"/>
          </a:xfrm>
          <a:prstGeom prst="rect">
            <a:avLst/>
          </a:prstGeom>
          <a:solidFill>
            <a:srgbClr val="FFC000"/>
          </a:solidFill>
          <a:effectLst>
            <a:innerShdw blurRad="114300">
              <a:prstClr val="black"/>
            </a:innerShdw>
          </a:effectLst>
        </p:spPr>
        <p:txBody>
          <a:bodyPr wrap="square" rtlCol="0" anchor="t">
            <a:spAutoFit/>
          </a:bodyPr>
          <a:lstStyle/>
          <a:p>
            <a:r>
              <a:rPr lang="zh-CN" altLang="en-US" sz="2400"/>
              <a:t> 常见地点的表达</a:t>
            </a:r>
          </a:p>
        </p:txBody>
      </p:sp>
      <p:sp>
        <p:nvSpPr>
          <p:cNvPr id="47" name="AutoShape 128"/>
          <p:cNvSpPr/>
          <p:nvPr/>
        </p:nvSpPr>
        <p:spPr bwMode="auto">
          <a:xfrm rot="10800000">
            <a:off x="296545" y="991235"/>
            <a:ext cx="814070" cy="5734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rgbClr val="FFC000"/>
          </a:solidFill>
          <a:ln>
            <a:noFill/>
          </a:ln>
          <a:effectLst/>
        </p:spPr>
        <p:txBody>
          <a:bodyPr lIns="38100" tIns="38100" rIns="38100" bIns="38100" anchor="ctr"/>
          <a:lstStyle/>
          <a:p>
            <a:pPr defTabSz="457200" fontAlgn="base">
              <a:spcBef>
                <a:spcPct val="0"/>
              </a:spcBef>
              <a:spcAft>
                <a:spcPct val="0"/>
              </a:spcAft>
              <a:defRPr/>
            </a:pPr>
            <a:endParaRPr lang="en-US" sz="3000">
              <a:solidFill>
                <a:prstClr val="white"/>
              </a:solidFill>
              <a:effectLst>
                <a:outerShdw blurRad="38100" dist="38100" dir="2700000" algn="tl">
                  <a:srgbClr val="000000"/>
                </a:outerShdw>
              </a:effectLst>
            </a:endParaRPr>
          </a:p>
        </p:txBody>
      </p:sp>
      <p:sp>
        <p:nvSpPr>
          <p:cNvPr id="2" name="文本框 1"/>
          <p:cNvSpPr txBox="1"/>
          <p:nvPr/>
        </p:nvSpPr>
        <p:spPr>
          <a:xfrm>
            <a:off x="457835" y="1672392"/>
            <a:ext cx="11417935" cy="4227195"/>
          </a:xfrm>
          <a:prstGeom prst="rect">
            <a:avLst/>
          </a:prstGeom>
          <a:noFill/>
        </p:spPr>
        <p:txBody>
          <a:bodyPr wrap="square" rtlCol="0" anchor="t">
            <a:spAutoFit/>
          </a:bodyPr>
          <a:lstStyle/>
          <a:p>
            <a:pPr marL="342900" indent="-342900">
              <a:buFont typeface="Wingdings" panose="05000000000000000000" charset="0"/>
              <a:buChar char="Ø"/>
            </a:pPr>
            <a:r>
              <a:rPr lang="zh-CN" altLang="en-US" sz="2400" b="1" dirty="0">
                <a:solidFill>
                  <a:srgbClr val="002060"/>
                </a:solidFill>
              </a:rPr>
              <a:t>学校：</a:t>
            </a:r>
          </a:p>
          <a:p>
            <a:pPr indent="0">
              <a:buFont typeface="Wingdings" panose="05000000000000000000" charset="0"/>
              <a:buNone/>
            </a:pPr>
            <a:r>
              <a:rPr lang="zh-CN" altLang="en-US" sz="2400" dirty="0"/>
              <a:t>    礼堂                         </a:t>
            </a:r>
            <a:r>
              <a:rPr lang="zh-CN" altLang="en-US" sz="2400" dirty="0">
                <a:noFill/>
              </a:rPr>
              <a:t>auditorium    </a:t>
            </a:r>
            <a:r>
              <a:rPr lang="zh-CN" altLang="en-US" sz="2400" i="1" dirty="0">
                <a:noFill/>
              </a:rPr>
              <a:t>/ˌɔːdɪˈtɔːriəm/  </a:t>
            </a:r>
            <a:r>
              <a:rPr lang="en-US" altLang="zh-CN" sz="2400" i="1" dirty="0">
                <a:noFill/>
              </a:rPr>
              <a:t>;      </a:t>
            </a:r>
            <a:r>
              <a:rPr lang="zh-CN" altLang="en-US" sz="2400" i="1" dirty="0">
                <a:noFill/>
              </a:rPr>
              <a:t>lecture hall</a:t>
            </a:r>
          </a:p>
          <a:p>
            <a:pPr indent="0">
              <a:buFont typeface="Wingdings" panose="05000000000000000000" charset="0"/>
              <a:buNone/>
            </a:pPr>
            <a:r>
              <a:rPr lang="zh-CN" altLang="en-US" sz="2400" dirty="0"/>
              <a:t>    体育馆                     </a:t>
            </a:r>
            <a:r>
              <a:rPr lang="zh-CN" altLang="en-US" sz="2400" dirty="0">
                <a:noFill/>
              </a:rPr>
              <a:t>stadium /ˈsteɪdiəm/ </a:t>
            </a:r>
            <a:r>
              <a:rPr lang="en-US" altLang="zh-CN" sz="2400" dirty="0">
                <a:noFill/>
              </a:rPr>
              <a:t>;</a:t>
            </a:r>
            <a:r>
              <a:rPr lang="zh-CN" altLang="en-US" sz="2400" dirty="0">
                <a:noFill/>
              </a:rPr>
              <a:t>   gymnasium</a:t>
            </a:r>
            <a:r>
              <a:rPr lang="zh-CN" altLang="en-US" sz="2400" i="1" dirty="0">
                <a:noFill/>
              </a:rPr>
              <a:t>  /dʒɪmˈneɪziəm/    </a:t>
            </a:r>
            <a:endParaRPr lang="zh-CN" altLang="en-US" sz="2400" i="1" dirty="0"/>
          </a:p>
          <a:p>
            <a:pPr indent="0">
              <a:buFont typeface="Wingdings" panose="05000000000000000000" charset="0"/>
              <a:buNone/>
            </a:pPr>
            <a:r>
              <a:rPr lang="zh-CN" altLang="en-US" sz="2400" dirty="0"/>
              <a:t>    </a:t>
            </a:r>
            <a:r>
              <a:rPr lang="zh-CN" altLang="en-US" sz="2400" dirty="0">
                <a:solidFill>
                  <a:srgbClr val="C00000"/>
                </a:solidFill>
              </a:rPr>
              <a:t>国际交流中心</a:t>
            </a:r>
            <a:r>
              <a:rPr lang="zh-CN" altLang="en-US" sz="2400" dirty="0"/>
              <a:t>         </a:t>
            </a:r>
            <a:r>
              <a:rPr lang="zh-CN" altLang="en-US" sz="2400" dirty="0">
                <a:noFill/>
              </a:rPr>
              <a:t> the International Exchange Center </a:t>
            </a:r>
          </a:p>
          <a:p>
            <a:pPr indent="0">
              <a:buFont typeface="Wingdings" panose="05000000000000000000" charset="0"/>
              <a:buNone/>
            </a:pPr>
            <a:r>
              <a:rPr lang="en-US" altLang="zh-CN" sz="2400" dirty="0"/>
              <a:t>    </a:t>
            </a:r>
            <a:r>
              <a:rPr lang="en-US" altLang="zh-CN" sz="2400" dirty="0" err="1"/>
              <a:t>科技馆</a:t>
            </a:r>
            <a:r>
              <a:rPr lang="en-US" altLang="zh-CN" sz="2400" dirty="0"/>
              <a:t>                     </a:t>
            </a:r>
            <a:r>
              <a:rPr lang="en-US" altLang="zh-CN" sz="2400" dirty="0">
                <a:noFill/>
              </a:rPr>
              <a:t>the Science Museum</a:t>
            </a:r>
          </a:p>
          <a:p>
            <a:pPr indent="0">
              <a:buFont typeface="Wingdings" panose="05000000000000000000" charset="0"/>
              <a:buNone/>
            </a:pPr>
            <a:r>
              <a:rPr lang="en-US" altLang="zh-CN" sz="2400" b="1" dirty="0"/>
              <a:t>    </a:t>
            </a:r>
            <a:r>
              <a:rPr lang="zh-CN" altLang="en-US" sz="2400" dirty="0"/>
              <a:t>教学楼</a:t>
            </a:r>
            <a:r>
              <a:rPr lang="en-US" altLang="zh-CN" sz="2400" dirty="0"/>
              <a:t>3</a:t>
            </a:r>
            <a:r>
              <a:rPr lang="zh-CN" altLang="en-US" sz="2400" dirty="0"/>
              <a:t>楼</a:t>
            </a:r>
            <a:r>
              <a:rPr lang="en-US" altLang="zh-CN" sz="2400" dirty="0"/>
              <a:t>301</a:t>
            </a:r>
            <a:r>
              <a:rPr lang="zh-CN" altLang="en-US" sz="2400" dirty="0"/>
              <a:t>室      </a:t>
            </a:r>
            <a:r>
              <a:rPr lang="zh-CN" altLang="en-US" sz="2400" dirty="0">
                <a:noFill/>
              </a:rPr>
              <a:t>Room </a:t>
            </a:r>
            <a:r>
              <a:rPr lang="en-US" altLang="zh-CN" sz="2400" dirty="0">
                <a:noFill/>
              </a:rPr>
              <a:t>3</a:t>
            </a:r>
            <a:r>
              <a:rPr lang="zh-CN" altLang="en-US" sz="2400" dirty="0">
                <a:noFill/>
              </a:rPr>
              <a:t>01 </a:t>
            </a:r>
            <a:r>
              <a:rPr lang="en-US" altLang="zh-CN" sz="2400" dirty="0">
                <a:noFill/>
              </a:rPr>
              <a:t>in the </a:t>
            </a:r>
            <a:r>
              <a:rPr lang="zh-CN" altLang="en-US" sz="2400" dirty="0">
                <a:noFill/>
              </a:rPr>
              <a:t>Teaching Building</a:t>
            </a:r>
          </a:p>
          <a:p>
            <a:pPr indent="0">
              <a:buFont typeface="Wingdings" panose="05000000000000000000" charset="0"/>
              <a:buNone/>
            </a:pPr>
            <a:r>
              <a:rPr lang="zh-CN" altLang="en-US" sz="2400" dirty="0"/>
              <a:t>    </a:t>
            </a:r>
          </a:p>
          <a:p>
            <a:pPr marL="342900" indent="-342900">
              <a:buFont typeface="Wingdings" panose="05000000000000000000" charset="0"/>
              <a:buChar char="Ø"/>
            </a:pPr>
            <a:r>
              <a:rPr lang="zh-CN" altLang="en-US" sz="2400" b="1" dirty="0">
                <a:solidFill>
                  <a:srgbClr val="002060"/>
                </a:solidFill>
              </a:rPr>
              <a:t>社会</a:t>
            </a:r>
            <a:r>
              <a:rPr lang="en-US" altLang="zh-CN" sz="2400" b="1" dirty="0">
                <a:solidFill>
                  <a:srgbClr val="002060"/>
                </a:solidFill>
              </a:rPr>
              <a:t>：</a:t>
            </a:r>
          </a:p>
          <a:p>
            <a:pPr marL="342900" indent="-342900">
              <a:buFont typeface="Wingdings" panose="05000000000000000000" charset="0"/>
              <a:buNone/>
            </a:pPr>
            <a:r>
              <a:rPr lang="zh-CN" altLang="en-US" sz="2400" b="1" dirty="0"/>
              <a:t>    </a:t>
            </a:r>
            <a:r>
              <a:rPr lang="zh-CN" altLang="en-US" sz="2400" dirty="0"/>
              <a:t>敬老院                     </a:t>
            </a:r>
            <a:r>
              <a:rPr lang="zh-CN" altLang="en-US" sz="2400" dirty="0">
                <a:noFill/>
              </a:rPr>
              <a:t>the nursing home</a:t>
            </a:r>
          </a:p>
          <a:p>
            <a:pPr indent="0">
              <a:lnSpc>
                <a:spcPct val="110000"/>
              </a:lnSpc>
              <a:buFont typeface="Wingdings" panose="05000000000000000000" charset="0"/>
              <a:buNone/>
            </a:pPr>
            <a:r>
              <a:rPr lang="en-US" altLang="zh-CN" sz="2400" dirty="0"/>
              <a:t>    </a:t>
            </a:r>
            <a:r>
              <a:rPr lang="zh-CN" altLang="en-US" sz="2400" dirty="0"/>
              <a:t>画廊                        </a:t>
            </a:r>
            <a:r>
              <a:rPr lang="zh-CN" altLang="en-US" sz="2400" dirty="0">
                <a:noFill/>
              </a:rPr>
              <a:t> gallery /ˈɡæləri/ </a:t>
            </a:r>
          </a:p>
          <a:p>
            <a:pPr indent="0">
              <a:lnSpc>
                <a:spcPct val="110000"/>
              </a:lnSpc>
              <a:buFont typeface="Wingdings" panose="05000000000000000000" charset="0"/>
              <a:buNone/>
            </a:pPr>
            <a:r>
              <a:rPr lang="zh-CN" altLang="en-US" sz="2400" dirty="0"/>
              <a:t>    博物馆                     </a:t>
            </a:r>
            <a:r>
              <a:rPr lang="zh-CN" altLang="en-US" sz="2400" dirty="0">
                <a:noFill/>
              </a:rPr>
              <a:t>museum</a:t>
            </a:r>
          </a:p>
        </p:txBody>
      </p:sp>
      <p:sp>
        <p:nvSpPr>
          <p:cNvPr id="5" name="文本框 4"/>
          <p:cNvSpPr txBox="1"/>
          <p:nvPr/>
        </p:nvSpPr>
        <p:spPr>
          <a:xfrm>
            <a:off x="457835" y="1672392"/>
            <a:ext cx="11417935" cy="4227195"/>
          </a:xfrm>
          <a:prstGeom prst="rect">
            <a:avLst/>
          </a:prstGeom>
          <a:noFill/>
        </p:spPr>
        <p:txBody>
          <a:bodyPr wrap="square" rtlCol="0" anchor="t">
            <a:spAutoFit/>
          </a:bodyPr>
          <a:lstStyle/>
          <a:p>
            <a:pPr marL="342900" indent="-342900">
              <a:buFont typeface="Wingdings" panose="05000000000000000000" charset="0"/>
              <a:buChar char="Ø"/>
            </a:pPr>
            <a:r>
              <a:rPr lang="zh-CN" altLang="en-US" sz="2400" b="1" dirty="0">
                <a:solidFill>
                  <a:srgbClr val="002060"/>
                </a:solidFill>
              </a:rPr>
              <a:t>学校：</a:t>
            </a:r>
          </a:p>
          <a:p>
            <a:pPr indent="0">
              <a:buFont typeface="Wingdings" panose="05000000000000000000" charset="0"/>
              <a:buNone/>
            </a:pPr>
            <a:r>
              <a:rPr lang="zh-CN" altLang="en-US" sz="2400" dirty="0"/>
              <a:t>    礼堂                         auditorium    </a:t>
            </a:r>
            <a:r>
              <a:rPr lang="zh-CN" altLang="en-US" sz="2400" i="1" dirty="0"/>
              <a:t>/ˌɔːdɪˈtɔːriəm/  </a:t>
            </a:r>
            <a:r>
              <a:rPr lang="en-US" altLang="zh-CN" sz="2400" i="1" dirty="0"/>
              <a:t>;      </a:t>
            </a:r>
            <a:r>
              <a:rPr lang="zh-CN" altLang="en-US" sz="2400" i="1" dirty="0"/>
              <a:t>lecture hall</a:t>
            </a:r>
          </a:p>
          <a:p>
            <a:pPr indent="0">
              <a:buFont typeface="Wingdings" panose="05000000000000000000" charset="0"/>
              <a:buNone/>
            </a:pPr>
            <a:r>
              <a:rPr lang="zh-CN" altLang="en-US" sz="2400" dirty="0"/>
              <a:t>    体育馆                     stadium /ˈsteɪdiəm/ </a:t>
            </a:r>
            <a:r>
              <a:rPr lang="en-US" altLang="zh-CN" sz="2400" dirty="0"/>
              <a:t>;</a:t>
            </a:r>
            <a:r>
              <a:rPr lang="zh-CN" altLang="en-US" sz="2400" dirty="0"/>
              <a:t>   gymnasium</a:t>
            </a:r>
            <a:r>
              <a:rPr lang="zh-CN" altLang="en-US" sz="2400" i="1" dirty="0"/>
              <a:t>  /dʒɪmˈneɪziəm/    </a:t>
            </a:r>
          </a:p>
          <a:p>
            <a:pPr indent="0">
              <a:buFont typeface="Wingdings" panose="05000000000000000000" charset="0"/>
              <a:buNone/>
            </a:pPr>
            <a:r>
              <a:rPr lang="zh-CN" altLang="en-US" sz="2400" dirty="0"/>
              <a:t>    </a:t>
            </a:r>
            <a:r>
              <a:rPr lang="zh-CN" altLang="en-US" sz="2400" dirty="0">
                <a:solidFill>
                  <a:srgbClr val="C00000"/>
                </a:solidFill>
              </a:rPr>
              <a:t>国际交流中心</a:t>
            </a:r>
            <a:r>
              <a:rPr lang="zh-CN" altLang="en-US" sz="2400" dirty="0"/>
              <a:t>          the </a:t>
            </a:r>
            <a:r>
              <a:rPr lang="zh-CN" altLang="en-US" sz="2400" dirty="0">
                <a:solidFill>
                  <a:srgbClr val="C00000"/>
                </a:solidFill>
              </a:rPr>
              <a:t>I</a:t>
            </a:r>
            <a:r>
              <a:rPr lang="zh-CN" altLang="en-US" sz="2400" dirty="0"/>
              <a:t>nternational </a:t>
            </a:r>
            <a:r>
              <a:rPr lang="zh-CN" altLang="en-US" sz="2400" dirty="0">
                <a:solidFill>
                  <a:srgbClr val="C00000"/>
                </a:solidFill>
              </a:rPr>
              <a:t>E</a:t>
            </a:r>
            <a:r>
              <a:rPr lang="zh-CN" altLang="en-US" sz="2400" dirty="0"/>
              <a:t>xchange </a:t>
            </a:r>
            <a:r>
              <a:rPr lang="zh-CN" altLang="en-US" sz="2400" dirty="0">
                <a:solidFill>
                  <a:srgbClr val="C00000"/>
                </a:solidFill>
              </a:rPr>
              <a:t>C</a:t>
            </a:r>
            <a:r>
              <a:rPr lang="zh-CN" altLang="en-US" sz="2400" dirty="0"/>
              <a:t>enter </a:t>
            </a:r>
          </a:p>
          <a:p>
            <a:pPr indent="0">
              <a:buFont typeface="Wingdings" panose="05000000000000000000" charset="0"/>
              <a:buNone/>
            </a:pPr>
            <a:r>
              <a:rPr lang="en-US" altLang="zh-CN" sz="2400" dirty="0"/>
              <a:t>    </a:t>
            </a:r>
            <a:r>
              <a:rPr lang="en-US" altLang="zh-CN" sz="2400" dirty="0" err="1"/>
              <a:t>科技馆</a:t>
            </a:r>
            <a:r>
              <a:rPr lang="en-US" altLang="zh-CN" sz="2400" dirty="0"/>
              <a:t>                     the </a:t>
            </a:r>
            <a:r>
              <a:rPr lang="en-US" altLang="zh-CN" sz="2400" dirty="0">
                <a:solidFill>
                  <a:srgbClr val="C00000"/>
                </a:solidFill>
              </a:rPr>
              <a:t>S</a:t>
            </a:r>
            <a:r>
              <a:rPr lang="en-US" altLang="zh-CN" sz="2400" dirty="0"/>
              <a:t>cience </a:t>
            </a:r>
            <a:r>
              <a:rPr lang="en-US" altLang="zh-CN" sz="2400" dirty="0">
                <a:solidFill>
                  <a:srgbClr val="C00000"/>
                </a:solidFill>
              </a:rPr>
              <a:t>M</a:t>
            </a:r>
            <a:r>
              <a:rPr lang="en-US" altLang="zh-CN" sz="2400" dirty="0"/>
              <a:t>useum</a:t>
            </a:r>
          </a:p>
          <a:p>
            <a:pPr indent="0">
              <a:buFont typeface="Wingdings" panose="05000000000000000000" charset="0"/>
              <a:buNone/>
            </a:pPr>
            <a:r>
              <a:rPr lang="en-US" altLang="zh-CN" sz="2400" b="1" dirty="0"/>
              <a:t>    </a:t>
            </a:r>
            <a:r>
              <a:rPr lang="zh-CN" altLang="en-US" sz="2400" dirty="0"/>
              <a:t>教学楼</a:t>
            </a:r>
            <a:r>
              <a:rPr lang="en-US" altLang="zh-CN" sz="2400" dirty="0"/>
              <a:t>3</a:t>
            </a:r>
            <a:r>
              <a:rPr lang="zh-CN" altLang="en-US" sz="2400" dirty="0"/>
              <a:t>楼</a:t>
            </a:r>
            <a:r>
              <a:rPr lang="en-US" altLang="zh-CN" sz="2400" dirty="0"/>
              <a:t>301</a:t>
            </a:r>
            <a:r>
              <a:rPr lang="zh-CN" altLang="en-US" sz="2400" dirty="0"/>
              <a:t>室      </a:t>
            </a:r>
            <a:r>
              <a:rPr lang="zh-CN" altLang="en-US" sz="2400" dirty="0">
                <a:solidFill>
                  <a:srgbClr val="C00000"/>
                </a:solidFill>
              </a:rPr>
              <a:t>R</a:t>
            </a:r>
            <a:r>
              <a:rPr lang="zh-CN" altLang="en-US" sz="2400" dirty="0"/>
              <a:t>oom </a:t>
            </a:r>
            <a:r>
              <a:rPr lang="en-US" altLang="zh-CN" sz="2400" dirty="0"/>
              <a:t>3</a:t>
            </a:r>
            <a:r>
              <a:rPr lang="zh-CN" altLang="en-US" sz="2400" dirty="0"/>
              <a:t>01 </a:t>
            </a:r>
            <a:r>
              <a:rPr lang="en-US" altLang="zh-CN" sz="2400" dirty="0"/>
              <a:t>in the </a:t>
            </a:r>
            <a:r>
              <a:rPr lang="zh-CN" altLang="en-US" sz="2400" dirty="0">
                <a:solidFill>
                  <a:srgbClr val="C00000"/>
                </a:solidFill>
              </a:rPr>
              <a:t>T</a:t>
            </a:r>
            <a:r>
              <a:rPr lang="zh-CN" altLang="en-US" sz="2400" dirty="0"/>
              <a:t>eaching </a:t>
            </a:r>
            <a:r>
              <a:rPr lang="zh-CN" altLang="en-US" sz="2400" dirty="0">
                <a:solidFill>
                  <a:srgbClr val="C00000"/>
                </a:solidFill>
              </a:rPr>
              <a:t>B</a:t>
            </a:r>
            <a:r>
              <a:rPr lang="zh-CN" altLang="en-US" sz="2400" dirty="0"/>
              <a:t>uilding</a:t>
            </a:r>
          </a:p>
          <a:p>
            <a:pPr indent="0">
              <a:buFont typeface="Wingdings" panose="05000000000000000000" charset="0"/>
              <a:buNone/>
            </a:pPr>
            <a:r>
              <a:rPr lang="zh-CN" altLang="en-US" sz="2400" dirty="0"/>
              <a:t>    </a:t>
            </a:r>
          </a:p>
          <a:p>
            <a:pPr marL="342900" indent="-342900">
              <a:buFont typeface="Wingdings" panose="05000000000000000000" charset="0"/>
              <a:buChar char="Ø"/>
            </a:pPr>
            <a:r>
              <a:rPr lang="zh-CN" altLang="en-US" sz="2400" b="1" dirty="0">
                <a:solidFill>
                  <a:srgbClr val="002060"/>
                </a:solidFill>
              </a:rPr>
              <a:t>社会</a:t>
            </a:r>
            <a:r>
              <a:rPr lang="en-US" altLang="zh-CN" sz="2400" b="1" dirty="0">
                <a:solidFill>
                  <a:srgbClr val="002060"/>
                </a:solidFill>
              </a:rPr>
              <a:t>：</a:t>
            </a:r>
          </a:p>
          <a:p>
            <a:pPr marL="342900" indent="-342900">
              <a:buFont typeface="Wingdings" panose="05000000000000000000" charset="0"/>
              <a:buNone/>
            </a:pPr>
            <a:r>
              <a:rPr lang="zh-CN" altLang="en-US" sz="2400" b="1" dirty="0"/>
              <a:t>    </a:t>
            </a:r>
            <a:r>
              <a:rPr lang="zh-CN" altLang="en-US" sz="2400" dirty="0"/>
              <a:t>敬老院                     the nursing home</a:t>
            </a:r>
          </a:p>
          <a:p>
            <a:pPr indent="0">
              <a:lnSpc>
                <a:spcPct val="110000"/>
              </a:lnSpc>
              <a:buFont typeface="Wingdings" panose="05000000000000000000" charset="0"/>
              <a:buNone/>
            </a:pPr>
            <a:r>
              <a:rPr lang="en-US" altLang="zh-CN" sz="2400" dirty="0"/>
              <a:t>    </a:t>
            </a:r>
            <a:r>
              <a:rPr lang="zh-CN" altLang="en-US" sz="2400" dirty="0"/>
              <a:t>画廊                         gallery /ˈɡæləri/ </a:t>
            </a:r>
          </a:p>
          <a:p>
            <a:pPr indent="0">
              <a:lnSpc>
                <a:spcPct val="110000"/>
              </a:lnSpc>
              <a:buFont typeface="Wingdings" panose="05000000000000000000" charset="0"/>
              <a:buNone/>
            </a:pPr>
            <a:r>
              <a:rPr lang="zh-CN" altLang="en-US" sz="2400" dirty="0"/>
              <a:t>    博物馆                     museum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93395" y="309245"/>
            <a:ext cx="9872980" cy="583565"/>
          </a:xfrm>
          <a:prstGeom prst="rect">
            <a:avLst/>
          </a:prstGeom>
          <a:noFill/>
        </p:spPr>
        <p:txBody>
          <a:bodyPr wrap="square" rtlCol="0">
            <a:spAutoFit/>
          </a:bodyPr>
          <a:lstStyle/>
          <a:p>
            <a:r>
              <a:rPr sz="3200"/>
              <a:t>1. 角色代入统领内容要点，语言层次拓展有效交际</a:t>
            </a:r>
          </a:p>
        </p:txBody>
      </p:sp>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图片 1" descr="搜狗截图20200604164323"/>
          <p:cNvPicPr>
            <a:picLocks noChangeAspect="1"/>
          </p:cNvPicPr>
          <p:nvPr>
            <p:custDataLst>
              <p:tags r:id="rId2"/>
            </p:custDataLst>
          </p:nvPr>
        </p:nvPicPr>
        <p:blipFill>
          <a:blip r:embed="rId4"/>
          <a:srcRect r="11674"/>
          <a:stretch>
            <a:fillRect/>
          </a:stretch>
        </p:blipFill>
        <p:spPr>
          <a:xfrm>
            <a:off x="240030" y="1074420"/>
            <a:ext cx="7143750" cy="3722370"/>
          </a:xfrm>
          <a:prstGeom prst="rect">
            <a:avLst/>
          </a:prstGeom>
        </p:spPr>
      </p:pic>
      <p:pic>
        <p:nvPicPr>
          <p:cNvPr id="3" name="图片 2" descr="搜狗截图20210511094941"/>
          <p:cNvPicPr>
            <a:picLocks noChangeAspect="1"/>
          </p:cNvPicPr>
          <p:nvPr/>
        </p:nvPicPr>
        <p:blipFill>
          <a:blip r:embed="rId5"/>
          <a:stretch>
            <a:fillRect/>
          </a:stretch>
        </p:blipFill>
        <p:spPr>
          <a:xfrm>
            <a:off x="7252970" y="1074420"/>
            <a:ext cx="4622800" cy="3722370"/>
          </a:xfrm>
          <a:prstGeom prst="rect">
            <a:avLst/>
          </a:prstGeom>
        </p:spPr>
      </p:pic>
      <p:sp>
        <p:nvSpPr>
          <p:cNvPr id="5" name="文本框 4"/>
          <p:cNvSpPr txBox="1"/>
          <p:nvPr/>
        </p:nvSpPr>
        <p:spPr>
          <a:xfrm>
            <a:off x="306705" y="5008245"/>
            <a:ext cx="11579225" cy="1568450"/>
          </a:xfrm>
          <a:prstGeom prst="rect">
            <a:avLst/>
          </a:prstGeom>
          <a:noFill/>
        </p:spPr>
        <p:txBody>
          <a:bodyPr wrap="square" rtlCol="0">
            <a:spAutoFit/>
          </a:bodyPr>
          <a:lstStyle/>
          <a:p>
            <a:r>
              <a:rPr lang="zh-CN" altLang="en-US" sz="2400" b="1">
                <a:solidFill>
                  <a:schemeClr val="tx1"/>
                </a:solidFill>
              </a:rPr>
              <a:t>李华总体形象：</a:t>
            </a:r>
            <a:r>
              <a:rPr lang="zh-CN" altLang="en-US" sz="2400">
                <a:solidFill>
                  <a:schemeClr val="tx1"/>
                </a:solidFill>
              </a:rPr>
              <a:t>要展示正确的价值观、自信自强的良好品格、 跨文化沟通能力和传播中华文化的能力。</a:t>
            </a:r>
          </a:p>
          <a:p>
            <a:r>
              <a:rPr lang="zh-CN" altLang="en-US" sz="2400" b="1">
                <a:solidFill>
                  <a:schemeClr val="tx1"/>
                </a:solidFill>
              </a:rPr>
              <a:t>李华具体角色：</a:t>
            </a:r>
            <a:r>
              <a:rPr lang="zh-CN" altLang="en-US" sz="2400">
                <a:solidFill>
                  <a:schemeClr val="tx1"/>
                </a:solidFill>
              </a:rPr>
              <a:t>第一层级信息</a:t>
            </a:r>
            <a:r>
              <a:rPr lang="en-US" altLang="zh-CN" sz="2400">
                <a:solidFill>
                  <a:schemeClr val="tx1"/>
                </a:solidFill>
              </a:rPr>
              <a:t>——</a:t>
            </a:r>
            <a:r>
              <a:rPr lang="zh-CN" altLang="en-US" sz="2400">
                <a:solidFill>
                  <a:schemeClr val="tx1"/>
                </a:solidFill>
              </a:rPr>
              <a:t>背景信息（很多考生忽视背景信息，只关注内容要点）→ 交际方向和拓展有效的交际内容</a:t>
            </a:r>
          </a:p>
        </p:txBody>
      </p:sp>
      <p:sp>
        <p:nvSpPr>
          <p:cNvPr id="7" name="五角星 6"/>
          <p:cNvSpPr/>
          <p:nvPr/>
        </p:nvSpPr>
        <p:spPr>
          <a:xfrm>
            <a:off x="3151505" y="3235960"/>
            <a:ext cx="6166485" cy="2519680"/>
          </a:xfrm>
          <a:prstGeom prst="star5">
            <a:avLst/>
          </a:prstGeom>
          <a:solidFill>
            <a:srgbClr val="FF0000"/>
          </a:solidFill>
        </p:spPr>
        <p:style>
          <a:lnRef idx="2">
            <a:srgbClr val="BBE0E3">
              <a:shade val="50000"/>
            </a:srgbClr>
          </a:lnRef>
          <a:fillRef idx="1">
            <a:srgbClr val="BBE0E3"/>
          </a:fillRef>
          <a:effectRef idx="0">
            <a:srgbClr val="BBE0E3"/>
          </a:effectRef>
          <a:fontRef idx="minor">
            <a:srgbClr val="FFFFFF"/>
          </a:fontRef>
        </p:style>
        <p:txBody>
          <a:bodyPr rtlCol="0" anchor="ctr"/>
          <a:lstStyle/>
          <a:p>
            <a:pPr algn="ctr"/>
            <a:r>
              <a:rPr lang="zh-CN" altLang="en-US" sz="2400">
                <a:solidFill>
                  <a:srgbClr val="FFFF00"/>
                </a:solidFill>
              </a:rPr>
              <a:t>突显</a:t>
            </a:r>
            <a:r>
              <a:rPr lang="en-US" altLang="zh-CN" sz="2400">
                <a:solidFill>
                  <a:srgbClr val="FFFF00"/>
                </a:solidFill>
              </a:rPr>
              <a:t>“</a:t>
            </a:r>
            <a:r>
              <a:rPr lang="zh-CN" altLang="en-US" sz="2400">
                <a:solidFill>
                  <a:srgbClr val="FFFF00"/>
                </a:solidFill>
              </a:rPr>
              <a:t>立德树人</a:t>
            </a:r>
            <a:r>
              <a:rPr lang="en-US" altLang="zh-CN" sz="2400">
                <a:solidFill>
                  <a:srgbClr val="FFFF00"/>
                </a:solidFill>
              </a:rPr>
              <a:t>”</a:t>
            </a:r>
            <a:r>
              <a:rPr lang="zh-CN" altLang="en-US" sz="2400">
                <a:solidFill>
                  <a:srgbClr val="FFFF00"/>
                </a:solidFill>
              </a:rPr>
              <a:t>，体现考查功能</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ldLvl="0" animBg="1"/>
      <p:bldP spid="7"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3. </a:t>
            </a:r>
            <a:r>
              <a:rPr lang="en-US" altLang="zh-CN" sz="3200">
                <a:solidFill>
                  <a:srgbClr val="C00000"/>
                </a:solidFill>
              </a:rPr>
              <a:t>词汇</a:t>
            </a:r>
            <a:r>
              <a:rPr lang="zh-CN" altLang="en-US" sz="3200">
                <a:solidFill>
                  <a:srgbClr val="C00000"/>
                </a:solidFill>
              </a:rPr>
              <a:t>妥帖</a:t>
            </a:r>
            <a:r>
              <a:rPr lang="zh-CN" altLang="en-US" sz="3200"/>
              <a:t>，</a:t>
            </a:r>
            <a:r>
              <a:rPr lang="en-US" altLang="zh-CN" sz="3200">
                <a:solidFill>
                  <a:srgbClr val="C00000"/>
                </a:solidFill>
              </a:rPr>
              <a:t>语法</a:t>
            </a:r>
            <a:r>
              <a:rPr lang="zh-CN" altLang="en-US" sz="3200">
                <a:solidFill>
                  <a:srgbClr val="C00000"/>
                </a:solidFill>
              </a:rPr>
              <a:t>无误</a:t>
            </a:r>
            <a:r>
              <a:rPr lang="zh-CN" altLang="en-US" sz="3200"/>
              <a:t>，</a:t>
            </a:r>
            <a:r>
              <a:rPr lang="zh-CN" altLang="en-US" sz="3200">
                <a:solidFill>
                  <a:srgbClr val="C00000"/>
                </a:solidFill>
              </a:rPr>
              <a:t>格式正确</a:t>
            </a:r>
            <a:r>
              <a:rPr lang="zh-CN" altLang="en-US" sz="3200"/>
              <a:t>，高分作文必作于细成于严</a:t>
            </a:r>
          </a:p>
        </p:txBody>
      </p:sp>
      <p:sp>
        <p:nvSpPr>
          <p:cNvPr id="4" name="文本框 3"/>
          <p:cNvSpPr txBox="1"/>
          <p:nvPr/>
        </p:nvSpPr>
        <p:spPr>
          <a:xfrm>
            <a:off x="1401445" y="1052830"/>
            <a:ext cx="1781175" cy="460375"/>
          </a:xfrm>
          <a:prstGeom prst="rect">
            <a:avLst/>
          </a:prstGeom>
          <a:solidFill>
            <a:srgbClr val="FFC000"/>
          </a:solidFill>
          <a:effectLst>
            <a:innerShdw blurRad="114300">
              <a:prstClr val="black"/>
            </a:innerShdw>
          </a:effectLst>
        </p:spPr>
        <p:txBody>
          <a:bodyPr wrap="square" rtlCol="0" anchor="t">
            <a:spAutoFit/>
          </a:bodyPr>
          <a:lstStyle/>
          <a:p>
            <a:r>
              <a:rPr lang="zh-CN" altLang="en-US" sz="2400"/>
              <a:t> 报名方式</a:t>
            </a:r>
          </a:p>
        </p:txBody>
      </p:sp>
      <p:grpSp>
        <p:nvGrpSpPr>
          <p:cNvPr id="19" name="组合 18"/>
          <p:cNvGrpSpPr/>
          <p:nvPr/>
        </p:nvGrpSpPr>
        <p:grpSpPr>
          <a:xfrm>
            <a:off x="280035" y="1052830"/>
            <a:ext cx="1039495" cy="607060"/>
            <a:chOff x="682086" y="3216297"/>
            <a:chExt cx="3735812" cy="2034054"/>
          </a:xfrm>
        </p:grpSpPr>
        <p:sp>
          <p:nvSpPr>
            <p:cNvPr id="75" name="Freeform 5"/>
            <p:cNvSpPr>
              <a:spLocks noEditPoints="1"/>
            </p:cNvSpPr>
            <p:nvPr/>
          </p:nvSpPr>
          <p:spPr bwMode="auto">
            <a:xfrm rot="3554928">
              <a:off x="1532965" y="2365418"/>
              <a:ext cx="2034054" cy="3735812"/>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6" name="Freeform 6"/>
            <p:cNvSpPr>
              <a:spLocks noEditPoints="1"/>
            </p:cNvSpPr>
            <p:nvPr/>
          </p:nvSpPr>
          <p:spPr bwMode="auto">
            <a:xfrm rot="3554928">
              <a:off x="1245206" y="4832645"/>
              <a:ext cx="168665" cy="168665"/>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
            <p:cNvSpPr/>
            <p:nvPr/>
          </p:nvSpPr>
          <p:spPr bwMode="auto">
            <a:xfrm rot="3554928">
              <a:off x="1284607" y="4873165"/>
              <a:ext cx="85591" cy="75522"/>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p:nvPr/>
          </p:nvSpPr>
          <p:spPr bwMode="auto">
            <a:xfrm rot="3554928">
              <a:off x="2351726" y="4646475"/>
              <a:ext cx="90626" cy="52865"/>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3314065" y="1034415"/>
            <a:ext cx="8441690" cy="645160"/>
          </a:xfrm>
          <a:prstGeom prst="rect">
            <a:avLst/>
          </a:prstGeom>
          <a:noFill/>
          <a:ln>
            <a:solidFill>
              <a:srgbClr val="FFC000"/>
            </a:solidFill>
          </a:ln>
        </p:spPr>
        <p:txBody>
          <a:bodyPr wrap="square" rtlCol="0" anchor="t">
            <a:spAutoFit/>
          </a:bodyPr>
          <a:lstStyle/>
          <a:p>
            <a:pPr algn="l">
              <a:buFont typeface="Wingdings" panose="05000000000000000000" charset="0"/>
            </a:pPr>
            <a:r>
              <a:rPr lang="zh-CN" altLang="en-US" dirty="0">
                <a:solidFill>
                  <a:schemeClr val="tx1"/>
                </a:solidFill>
                <a:sym typeface="+mn-ea"/>
              </a:rPr>
              <a:t>假定你是李华，你校将举办外国学生中文演讲比赛，请给你的英国朋友</a:t>
            </a:r>
            <a:r>
              <a:rPr lang="en-US" altLang="zh-CN" dirty="0">
                <a:solidFill>
                  <a:schemeClr val="tx1"/>
                </a:solidFill>
                <a:sym typeface="+mn-ea"/>
              </a:rPr>
              <a:t>George </a:t>
            </a:r>
            <a:r>
              <a:rPr lang="zh-CN" altLang="en-US" dirty="0">
                <a:solidFill>
                  <a:schemeClr val="tx1"/>
                </a:solidFill>
                <a:sym typeface="+mn-ea"/>
              </a:rPr>
              <a:t>写封邮件邀请他参加。内容包括：</a:t>
            </a:r>
            <a:r>
              <a:rPr lang="en-US" altLang="zh-CN" b="1" dirty="0">
                <a:solidFill>
                  <a:schemeClr val="tx1"/>
                </a:solidFill>
                <a:sym typeface="+mn-ea"/>
              </a:rPr>
              <a:t>3.</a:t>
            </a:r>
            <a:r>
              <a:rPr lang="zh-CN" altLang="en-US" b="1" dirty="0">
                <a:solidFill>
                  <a:schemeClr val="tx1"/>
                </a:solidFill>
                <a:sym typeface="+mn-ea"/>
              </a:rPr>
              <a:t>报名方式</a:t>
            </a:r>
            <a:r>
              <a:rPr lang="zh-CN" altLang="en-US" i="1" dirty="0">
                <a:solidFill>
                  <a:schemeClr val="tx1"/>
                </a:solidFill>
                <a:sym typeface="+mn-ea"/>
              </a:rPr>
              <a:t>（</a:t>
            </a:r>
            <a:r>
              <a:rPr lang="en-US" altLang="zh-CN" i="1" dirty="0">
                <a:solidFill>
                  <a:schemeClr val="tx1"/>
                </a:solidFill>
                <a:sym typeface="+mn-ea"/>
              </a:rPr>
              <a:t>2020</a:t>
            </a:r>
            <a:r>
              <a:rPr lang="zh-CN" altLang="en-US" i="1" dirty="0">
                <a:solidFill>
                  <a:schemeClr val="tx1"/>
                </a:solidFill>
                <a:sym typeface="+mn-ea"/>
              </a:rPr>
              <a:t>年</a:t>
            </a:r>
            <a:r>
              <a:rPr lang="en-US" altLang="zh-CN" i="1" dirty="0">
                <a:solidFill>
                  <a:schemeClr val="tx1"/>
                </a:solidFill>
                <a:sym typeface="+mn-ea"/>
              </a:rPr>
              <a:t>1</a:t>
            </a:r>
            <a:r>
              <a:rPr lang="zh-CN" altLang="en-US" i="1" dirty="0">
                <a:solidFill>
                  <a:schemeClr val="tx1"/>
                </a:solidFill>
                <a:sym typeface="+mn-ea"/>
              </a:rPr>
              <a:t>月浙江高考试题应用文）</a:t>
            </a:r>
          </a:p>
        </p:txBody>
      </p:sp>
      <p:sp>
        <p:nvSpPr>
          <p:cNvPr id="9" name="文本框 8"/>
          <p:cNvSpPr txBox="1"/>
          <p:nvPr/>
        </p:nvSpPr>
        <p:spPr>
          <a:xfrm>
            <a:off x="297180" y="1830705"/>
            <a:ext cx="11458575" cy="4799965"/>
          </a:xfrm>
          <a:prstGeom prst="rect">
            <a:avLst/>
          </a:prstGeom>
          <a:noFill/>
          <a:ln>
            <a:solidFill>
              <a:schemeClr val="tx1">
                <a:lumMod val="50000"/>
                <a:lumOff val="50000"/>
              </a:schemeClr>
            </a:solidFill>
          </a:ln>
        </p:spPr>
        <p:txBody>
          <a:bodyPr wrap="square" rtlCol="0" anchor="t">
            <a:spAutoFit/>
          </a:bodyPr>
          <a:lstStyle/>
          <a:p>
            <a:r>
              <a:rPr lang="zh-CN" altLang="en-US"/>
              <a:t>①</a:t>
            </a:r>
            <a:r>
              <a:rPr lang="en-US" altLang="zh-CN"/>
              <a:t> </a:t>
            </a:r>
            <a:r>
              <a:rPr lang="zh-CN" altLang="en-US"/>
              <a:t>Besides, don't forget to </a:t>
            </a:r>
            <a:r>
              <a:rPr lang="zh-CN" altLang="en-US">
                <a:solidFill>
                  <a:srgbClr val="7030A0"/>
                </a:solidFill>
              </a:rPr>
              <a:t>send your personal information</a:t>
            </a:r>
            <a:r>
              <a:rPr lang="zh-CN" altLang="en-US">
                <a:solidFill>
                  <a:srgbClr val="002060"/>
                </a:solidFill>
              </a:rPr>
              <a:t> </a:t>
            </a:r>
            <a:r>
              <a:rPr lang="zh-CN" altLang="en-US">
                <a:solidFill>
                  <a:srgbClr val="C00000"/>
                </a:solidFill>
              </a:rPr>
              <a:t>to our school website</a:t>
            </a:r>
            <a:r>
              <a:rPr lang="zh-CN" altLang="en-US"/>
              <a:t> to</a:t>
            </a:r>
            <a:r>
              <a:rPr lang="zh-CN" altLang="en-US">
                <a:solidFill>
                  <a:srgbClr val="944E1D"/>
                </a:solidFill>
              </a:rPr>
              <a:t> get a qualification</a:t>
            </a:r>
            <a:r>
              <a:rPr lang="zh-CN" altLang="en-US"/>
              <a:t>.</a:t>
            </a:r>
          </a:p>
          <a:p>
            <a:r>
              <a:rPr lang="zh-CN" altLang="en-US"/>
              <a:t>②</a:t>
            </a:r>
            <a:r>
              <a:rPr lang="en-US" altLang="zh-CN"/>
              <a:t> </a:t>
            </a:r>
            <a:r>
              <a:rPr lang="zh-CN" altLang="en-US"/>
              <a:t>As a language enthusiast, you can</a:t>
            </a:r>
            <a:r>
              <a:rPr lang="zh-CN" altLang="en-US">
                <a:solidFill>
                  <a:srgbClr val="944E1D"/>
                </a:solidFill>
              </a:rPr>
              <a:t> sign up for</a:t>
            </a:r>
            <a:r>
              <a:rPr lang="zh-CN" altLang="en-US" baseline="-25000">
                <a:solidFill>
                  <a:srgbClr val="944E1D"/>
                </a:solidFill>
              </a:rPr>
              <a:t>报名参加</a:t>
            </a:r>
            <a:r>
              <a:rPr lang="zh-CN" altLang="en-US">
                <a:solidFill>
                  <a:srgbClr val="944E1D"/>
                </a:solidFill>
              </a:rPr>
              <a:t>/ enroll for</a:t>
            </a:r>
            <a:r>
              <a:rPr lang="zh-CN" altLang="en-US" baseline="-25000">
                <a:solidFill>
                  <a:srgbClr val="944E1D"/>
                </a:solidFill>
              </a:rPr>
              <a:t>登记参加</a:t>
            </a:r>
            <a:r>
              <a:rPr lang="zh-CN" altLang="en-US">
                <a:solidFill>
                  <a:srgbClr val="944E1D"/>
                </a:solidFill>
              </a:rPr>
              <a:t>/ enter for</a:t>
            </a:r>
            <a:r>
              <a:rPr lang="zh-CN" altLang="en-US" baseline="-25000"/>
              <a:t>报名参加（比赛）</a:t>
            </a:r>
            <a:r>
              <a:rPr lang="zh-CN" altLang="en-US"/>
              <a:t> the contest </a:t>
            </a:r>
            <a:r>
              <a:rPr lang="zh-CN" altLang="en-US">
                <a:solidFill>
                  <a:srgbClr val="C00000"/>
                </a:solidFill>
              </a:rPr>
              <a:t>on our school website</a:t>
            </a:r>
            <a:r>
              <a:rPr lang="zh-CN" altLang="en-US"/>
              <a:t>, and I'm sure that your sparkling thoughts will definitely be appreciated.</a:t>
            </a:r>
          </a:p>
          <a:p>
            <a:r>
              <a:rPr lang="zh-CN" altLang="en-US"/>
              <a:t>③</a:t>
            </a:r>
            <a:r>
              <a:rPr lang="en-US" altLang="zh-CN"/>
              <a:t> </a:t>
            </a:r>
            <a:r>
              <a:rPr lang="zh-CN" altLang="en-US"/>
              <a:t>It's a fantastic opportunity to express your love for life and gain an insight into different cultures. You can't afford to missing it. If interested, please </a:t>
            </a:r>
            <a:r>
              <a:rPr lang="zh-CN" altLang="en-US">
                <a:solidFill>
                  <a:srgbClr val="C00000"/>
                </a:solidFill>
              </a:rPr>
              <a:t>contact me early</a:t>
            </a:r>
            <a:r>
              <a:rPr lang="zh-CN" altLang="en-US"/>
              <a:t> and </a:t>
            </a:r>
            <a:r>
              <a:rPr lang="zh-CN" altLang="en-US">
                <a:solidFill>
                  <a:srgbClr val="944E1D"/>
                </a:solidFill>
              </a:rPr>
              <a:t>register for</a:t>
            </a:r>
            <a:r>
              <a:rPr lang="zh-CN" altLang="en-US"/>
              <a:t> you. </a:t>
            </a:r>
          </a:p>
          <a:p>
            <a:r>
              <a:rPr lang="zh-CN" altLang="en-US"/>
              <a:t>④</a:t>
            </a:r>
            <a:r>
              <a:rPr lang="en-US" altLang="zh-CN"/>
              <a:t> </a:t>
            </a:r>
            <a:r>
              <a:rPr lang="zh-CN" altLang="en-US"/>
              <a:t>If the competition intrigued you, don't hesitate to </a:t>
            </a:r>
            <a:r>
              <a:rPr lang="zh-CN" altLang="en-US">
                <a:solidFill>
                  <a:srgbClr val="7030A0"/>
                </a:solidFill>
              </a:rPr>
              <a:t>submit your application</a:t>
            </a:r>
            <a:r>
              <a:rPr lang="zh-CN" altLang="en-US"/>
              <a:t> </a:t>
            </a:r>
            <a:r>
              <a:rPr lang="zh-CN" altLang="en-US">
                <a:solidFill>
                  <a:srgbClr val="C00000"/>
                </a:solidFill>
              </a:rPr>
              <a:t>through the e-mail</a:t>
            </a:r>
            <a:r>
              <a:rPr lang="en-US" altLang="zh-CN"/>
              <a:t>.   </a:t>
            </a:r>
            <a:r>
              <a:rPr lang="zh-CN" altLang="en-US"/>
              <a:t>如果比赛引起了你的兴趣，不要犹豫，通过电子邮件提交申请.</a:t>
            </a:r>
            <a:r>
              <a:rPr lang="en-US" altLang="zh-CN"/>
              <a:t>   </a:t>
            </a:r>
            <a:r>
              <a:rPr lang="zh-CN" altLang="en-US" sz="1400" i="1"/>
              <a:t>intrigue /ɪnˈtriːɡ/ 激起…的兴趣submit /səbˈmɪt/ v呈递；提交</a:t>
            </a:r>
          </a:p>
          <a:p>
            <a:r>
              <a:rPr lang="zh-CN" altLang="en-US"/>
              <a:t>⑤</a:t>
            </a:r>
            <a:r>
              <a:rPr lang="en-US" altLang="zh-CN"/>
              <a:t> </a:t>
            </a:r>
            <a:r>
              <a:rPr lang="zh-CN" altLang="en-US"/>
              <a:t>Given your superb eloquence and immense enthusiasm in Chinese, I'm wondering if the contest holds a fascination for you, in which case you are supposed to</a:t>
            </a:r>
            <a:r>
              <a:rPr lang="zh-CN" altLang="en-US">
                <a:solidFill>
                  <a:srgbClr val="7030A0"/>
                </a:solidFill>
              </a:rPr>
              <a:t> submit your application</a:t>
            </a:r>
            <a:r>
              <a:rPr lang="zh-CN" altLang="en-US"/>
              <a:t> </a:t>
            </a:r>
            <a:r>
              <a:rPr lang="zh-CN" altLang="en-US">
                <a:solidFill>
                  <a:srgbClr val="C00000"/>
                </a:solidFill>
              </a:rPr>
              <a:t>on our school website</a:t>
            </a:r>
            <a:r>
              <a:rPr lang="zh-CN" altLang="en-US"/>
              <a:t> </a:t>
            </a:r>
            <a:r>
              <a:rPr lang="zh-CN" altLang="en-US">
                <a:solidFill>
                  <a:srgbClr val="944E1D"/>
                </a:solidFill>
              </a:rPr>
              <a:t>before Wednesday</a:t>
            </a:r>
            <a:r>
              <a:rPr lang="zh-CN" altLang="en-US"/>
              <a:t>.</a:t>
            </a:r>
            <a:r>
              <a:rPr lang="en-US" altLang="zh-CN"/>
              <a:t>      </a:t>
            </a:r>
            <a:r>
              <a:rPr lang="zh-CN" altLang="en-US"/>
              <a:t>鉴于你的口才和对中文的巨大热情，我想知道你是否对这次比赛感兴趣，那么你应该在周三之前在我们学校的网站上提交你的申请。</a:t>
            </a:r>
          </a:p>
          <a:p>
            <a:r>
              <a:rPr lang="zh-CN" altLang="en-US"/>
              <a:t> </a:t>
            </a:r>
            <a:r>
              <a:rPr lang="en-US" altLang="zh-CN"/>
              <a:t>   </a:t>
            </a:r>
            <a:r>
              <a:rPr lang="zh-CN" altLang="en-US" sz="1400" i="1"/>
              <a:t>superb /suːˈpɜːb/ adj. 极好的</a:t>
            </a:r>
            <a:r>
              <a:rPr lang="en-US" altLang="zh-CN" sz="1400" i="1"/>
              <a:t>   </a:t>
            </a:r>
            <a:r>
              <a:rPr lang="zh-CN" altLang="en-US" sz="1400" i="1"/>
              <a:t>eloquence /ˈeləkwəns/ n. 口才</a:t>
            </a:r>
            <a:r>
              <a:rPr lang="en-US" altLang="zh-CN" sz="1400" i="1"/>
              <a:t>    </a:t>
            </a:r>
            <a:r>
              <a:rPr lang="zh-CN" altLang="en-US" sz="1400" i="1"/>
              <a:t>immense /ɪˈmens/ adj. 巨大的</a:t>
            </a:r>
          </a:p>
          <a:p>
            <a:endParaRPr lang="zh-CN" altLang="en-US"/>
          </a:p>
          <a:p>
            <a:r>
              <a:rPr lang="zh-CN" altLang="en-US"/>
              <a:t> </a:t>
            </a:r>
            <a:r>
              <a:rPr lang="en-US" altLang="zh-CN"/>
              <a:t>  </a:t>
            </a:r>
            <a:r>
              <a:rPr lang="zh-CN" altLang="en-US"/>
              <a:t>用“</a:t>
            </a:r>
            <a:r>
              <a:rPr lang="zh-CN" altLang="en-US">
                <a:solidFill>
                  <a:srgbClr val="C00000"/>
                </a:solidFill>
              </a:rPr>
              <a:t>website，e-mail，contact me”方式</a:t>
            </a:r>
            <a:r>
              <a:rPr lang="en-US" altLang="zh-CN">
                <a:solidFill>
                  <a:srgbClr val="C00000"/>
                </a:solidFill>
              </a:rPr>
              <a:t>,</a:t>
            </a:r>
            <a:r>
              <a:rPr lang="zh-CN" altLang="en-US"/>
              <a:t>“</a:t>
            </a:r>
            <a:r>
              <a:rPr lang="zh-CN" altLang="en-US">
                <a:solidFill>
                  <a:srgbClr val="944E1D"/>
                </a:solidFill>
              </a:rPr>
              <a:t>sign up for/ enroll for/ enter for /register</a:t>
            </a:r>
            <a:r>
              <a:rPr lang="zh-CN" altLang="en-US"/>
              <a:t>”或“</a:t>
            </a:r>
            <a:r>
              <a:rPr lang="zh-CN" altLang="en-US">
                <a:solidFill>
                  <a:srgbClr val="7030A0"/>
                </a:solidFill>
              </a:rPr>
              <a:t>send your personal information, submit your application</a:t>
            </a:r>
            <a:r>
              <a:rPr lang="zh-CN" altLang="en-US"/>
              <a:t>”表达到位，使用精准，妥贴清晰，容易理解，达成有效交际。其中②③④⑤使用因果逻辑拓展报名目的（因），告知报名方式（果），易于打动对方。写作时我们要将自己置身于沟通语境中，拿捏得体语气，真正了解和尊重对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2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3. </a:t>
            </a:r>
            <a:r>
              <a:rPr lang="en-US" altLang="zh-CN" sz="3200">
                <a:solidFill>
                  <a:srgbClr val="C00000"/>
                </a:solidFill>
              </a:rPr>
              <a:t>词汇</a:t>
            </a:r>
            <a:r>
              <a:rPr lang="zh-CN" altLang="en-US" sz="3200">
                <a:solidFill>
                  <a:srgbClr val="C00000"/>
                </a:solidFill>
              </a:rPr>
              <a:t>妥帖</a:t>
            </a:r>
            <a:r>
              <a:rPr lang="zh-CN" altLang="en-US" sz="3200"/>
              <a:t>，</a:t>
            </a:r>
            <a:r>
              <a:rPr lang="en-US" altLang="zh-CN" sz="3200">
                <a:solidFill>
                  <a:srgbClr val="C00000"/>
                </a:solidFill>
              </a:rPr>
              <a:t>语法</a:t>
            </a:r>
            <a:r>
              <a:rPr lang="zh-CN" altLang="en-US" sz="3200">
                <a:solidFill>
                  <a:srgbClr val="C00000"/>
                </a:solidFill>
              </a:rPr>
              <a:t>无误</a:t>
            </a:r>
            <a:r>
              <a:rPr lang="zh-CN" altLang="en-US" sz="3200"/>
              <a:t>，</a:t>
            </a:r>
            <a:r>
              <a:rPr lang="zh-CN" altLang="en-US" sz="3200">
                <a:solidFill>
                  <a:srgbClr val="C00000"/>
                </a:solidFill>
              </a:rPr>
              <a:t>格式正确</a:t>
            </a:r>
            <a:r>
              <a:rPr lang="zh-CN" altLang="en-US" sz="3200"/>
              <a:t>，高分作文必作于细成于严</a:t>
            </a:r>
          </a:p>
        </p:txBody>
      </p:sp>
      <p:sp>
        <p:nvSpPr>
          <p:cNvPr id="4" name="文本框 3"/>
          <p:cNvSpPr txBox="1"/>
          <p:nvPr/>
        </p:nvSpPr>
        <p:spPr>
          <a:xfrm>
            <a:off x="1401445" y="1052830"/>
            <a:ext cx="1781175" cy="460375"/>
          </a:xfrm>
          <a:prstGeom prst="rect">
            <a:avLst/>
          </a:prstGeom>
          <a:solidFill>
            <a:srgbClr val="FFC000"/>
          </a:solidFill>
          <a:effectLst>
            <a:innerShdw blurRad="114300">
              <a:prstClr val="black"/>
            </a:innerShdw>
          </a:effectLst>
        </p:spPr>
        <p:txBody>
          <a:bodyPr wrap="square" rtlCol="0" anchor="t">
            <a:spAutoFit/>
          </a:bodyPr>
          <a:lstStyle/>
          <a:p>
            <a:r>
              <a:rPr lang="zh-CN" altLang="en-US" sz="2400"/>
              <a:t> 联系方式</a:t>
            </a:r>
          </a:p>
        </p:txBody>
      </p:sp>
      <p:grpSp>
        <p:nvGrpSpPr>
          <p:cNvPr id="19" name="组合 18"/>
          <p:cNvGrpSpPr/>
          <p:nvPr/>
        </p:nvGrpSpPr>
        <p:grpSpPr>
          <a:xfrm>
            <a:off x="280035" y="1052830"/>
            <a:ext cx="1039495" cy="607060"/>
            <a:chOff x="682086" y="3216297"/>
            <a:chExt cx="3735812" cy="2034054"/>
          </a:xfrm>
        </p:grpSpPr>
        <p:sp>
          <p:nvSpPr>
            <p:cNvPr id="75" name="Freeform 5"/>
            <p:cNvSpPr>
              <a:spLocks noEditPoints="1"/>
            </p:cNvSpPr>
            <p:nvPr/>
          </p:nvSpPr>
          <p:spPr bwMode="auto">
            <a:xfrm rot="3554928">
              <a:off x="1532965" y="2365418"/>
              <a:ext cx="2034054" cy="3735812"/>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6" name="Freeform 6"/>
            <p:cNvSpPr>
              <a:spLocks noEditPoints="1"/>
            </p:cNvSpPr>
            <p:nvPr/>
          </p:nvSpPr>
          <p:spPr bwMode="auto">
            <a:xfrm rot="3554928">
              <a:off x="1245206" y="4832645"/>
              <a:ext cx="168665" cy="168665"/>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
            <p:cNvSpPr/>
            <p:nvPr/>
          </p:nvSpPr>
          <p:spPr bwMode="auto">
            <a:xfrm rot="3554928">
              <a:off x="1284607" y="4873165"/>
              <a:ext cx="85591" cy="75522"/>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p:nvPr/>
          </p:nvSpPr>
          <p:spPr bwMode="auto">
            <a:xfrm rot="3554928">
              <a:off x="2351726" y="4646475"/>
              <a:ext cx="90626" cy="52865"/>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3314065" y="1034415"/>
            <a:ext cx="8441690" cy="645160"/>
          </a:xfrm>
          <a:prstGeom prst="rect">
            <a:avLst/>
          </a:prstGeom>
          <a:noFill/>
          <a:ln>
            <a:solidFill>
              <a:srgbClr val="FFC000"/>
            </a:solidFill>
          </a:ln>
        </p:spPr>
        <p:txBody>
          <a:bodyPr wrap="square" rtlCol="0" anchor="t">
            <a:spAutoFit/>
          </a:bodyPr>
          <a:lstStyle/>
          <a:p>
            <a:pPr algn="l">
              <a:buFont typeface="Wingdings" panose="05000000000000000000" charset="0"/>
            </a:pPr>
            <a:r>
              <a:rPr dirty="0">
                <a:solidFill>
                  <a:schemeClr val="tx1"/>
                </a:solidFill>
                <a:sym typeface="+mn-ea"/>
              </a:rPr>
              <a:t>假定你是李华，乘坐FL753航班抵达伦敦后发现钱包遗失。请给航空公司写一封邮件说明情况并寻求帮助。内容包括：</a:t>
            </a:r>
            <a:r>
              <a:rPr b="1" dirty="0">
                <a:solidFill>
                  <a:schemeClr val="tx1"/>
                </a:solidFill>
                <a:sym typeface="+mn-ea"/>
              </a:rPr>
              <a:t>3.联系方式</a:t>
            </a:r>
            <a:r>
              <a:rPr dirty="0">
                <a:solidFill>
                  <a:schemeClr val="tx1"/>
                </a:solidFill>
                <a:sym typeface="+mn-ea"/>
              </a:rPr>
              <a:t>。</a:t>
            </a:r>
            <a:r>
              <a:rPr lang="zh-CN" altLang="en-US" i="1" dirty="0">
                <a:solidFill>
                  <a:schemeClr val="tx1"/>
                </a:solidFill>
                <a:sym typeface="+mn-ea"/>
              </a:rPr>
              <a:t>（</a:t>
            </a:r>
            <a:r>
              <a:rPr i="1" dirty="0">
                <a:solidFill>
                  <a:schemeClr val="tx1"/>
                </a:solidFill>
                <a:sym typeface="+mn-ea"/>
              </a:rPr>
              <a:t>2018年11月</a:t>
            </a:r>
            <a:r>
              <a:rPr lang="zh-CN" altLang="en-US" i="1" dirty="0">
                <a:solidFill>
                  <a:schemeClr val="tx1"/>
                </a:solidFill>
                <a:sym typeface="+mn-ea"/>
              </a:rPr>
              <a:t>浙江高考应用文）</a:t>
            </a:r>
          </a:p>
        </p:txBody>
      </p:sp>
      <p:sp>
        <p:nvSpPr>
          <p:cNvPr id="9" name="文本框 8"/>
          <p:cNvSpPr txBox="1"/>
          <p:nvPr/>
        </p:nvSpPr>
        <p:spPr>
          <a:xfrm>
            <a:off x="297180" y="1830705"/>
            <a:ext cx="11458575" cy="4759325"/>
          </a:xfrm>
          <a:prstGeom prst="rect">
            <a:avLst/>
          </a:prstGeom>
          <a:noFill/>
          <a:ln>
            <a:solidFill>
              <a:schemeClr val="tx1">
                <a:lumMod val="50000"/>
                <a:lumOff val="50000"/>
              </a:schemeClr>
            </a:solidFill>
          </a:ln>
        </p:spPr>
        <p:txBody>
          <a:bodyPr wrap="square" rtlCol="0" anchor="t">
            <a:spAutoFit/>
          </a:bodyPr>
          <a:lstStyle/>
          <a:p>
            <a:pPr fontAlgn="auto">
              <a:lnSpc>
                <a:spcPts val="2800"/>
              </a:lnSpc>
            </a:pPr>
            <a:r>
              <a:rPr sz="2000"/>
              <a:t>① Whenever you get my wallet, please </a:t>
            </a:r>
            <a:r>
              <a:rPr sz="2000">
                <a:solidFill>
                  <a:srgbClr val="C00000"/>
                </a:solidFill>
              </a:rPr>
              <a:t>contact me at 1234567</a:t>
            </a:r>
            <a:r>
              <a:rPr sz="2000"/>
              <a:t>. </a:t>
            </a:r>
          </a:p>
          <a:p>
            <a:pPr fontAlgn="auto">
              <a:lnSpc>
                <a:spcPts val="2800"/>
              </a:lnSpc>
            </a:pPr>
            <a:r>
              <a:rPr sz="2000"/>
              <a:t> </a:t>
            </a:r>
            <a:r>
              <a:rPr lang="en-US" sz="2000"/>
              <a:t>    </a:t>
            </a:r>
            <a:r>
              <a:rPr sz="2000"/>
              <a:t>你们无论什么时候找到我的钱包，请打1234567与我联系。</a:t>
            </a:r>
          </a:p>
          <a:p>
            <a:pPr fontAlgn="auto">
              <a:lnSpc>
                <a:spcPts val="2800"/>
              </a:lnSpc>
            </a:pPr>
            <a:r>
              <a:rPr sz="2000"/>
              <a:t>② Please</a:t>
            </a:r>
            <a:r>
              <a:rPr sz="2000">
                <a:solidFill>
                  <a:srgbClr val="C00000"/>
                </a:solidFill>
              </a:rPr>
              <a:t> call 8888-6666</a:t>
            </a:r>
            <a:r>
              <a:rPr sz="2000"/>
              <a:t> if you gain any information about it. </a:t>
            </a:r>
          </a:p>
          <a:p>
            <a:pPr fontAlgn="auto">
              <a:lnSpc>
                <a:spcPts val="2800"/>
              </a:lnSpc>
            </a:pPr>
            <a:r>
              <a:rPr sz="2000"/>
              <a:t> </a:t>
            </a:r>
            <a:r>
              <a:rPr lang="en-US" sz="2000"/>
              <a:t>    </a:t>
            </a:r>
            <a:r>
              <a:rPr sz="2000"/>
              <a:t>如有任何关于钱包的信息，请致电8888-6666。</a:t>
            </a:r>
          </a:p>
          <a:p>
            <a:pPr fontAlgn="auto">
              <a:lnSpc>
                <a:spcPts val="2800"/>
              </a:lnSpc>
            </a:pPr>
            <a:r>
              <a:rPr sz="2000"/>
              <a:t>③ If found, please </a:t>
            </a:r>
            <a:r>
              <a:rPr sz="2000">
                <a:solidFill>
                  <a:srgbClr val="C00000"/>
                </a:solidFill>
              </a:rPr>
              <a:t>contact me at 153767676 </a:t>
            </a:r>
            <a:r>
              <a:rPr sz="2000"/>
              <a:t>at your earliest convenience. </a:t>
            </a:r>
          </a:p>
          <a:p>
            <a:pPr fontAlgn="auto">
              <a:lnSpc>
                <a:spcPts val="2800"/>
              </a:lnSpc>
            </a:pPr>
            <a:r>
              <a:rPr lang="en-US" sz="2000"/>
              <a:t>     </a:t>
            </a:r>
            <a:r>
              <a:rPr sz="2000"/>
              <a:t>如果找到，请尽快打电话153767676与我联系。</a:t>
            </a:r>
          </a:p>
          <a:p>
            <a:pPr fontAlgn="auto">
              <a:lnSpc>
                <a:spcPts val="2800"/>
              </a:lnSpc>
            </a:pPr>
            <a:endParaRPr lang="zh-CN" altLang="en-US"/>
          </a:p>
          <a:p>
            <a:pPr fontAlgn="auto">
              <a:lnSpc>
                <a:spcPts val="2800"/>
              </a:lnSpc>
            </a:pPr>
            <a:r>
              <a:rPr lang="zh-CN" altLang="en-US"/>
              <a:t> </a:t>
            </a:r>
            <a:r>
              <a:rPr lang="en-US" altLang="zh-CN"/>
              <a:t> </a:t>
            </a:r>
            <a:r>
              <a:rPr lang="en-US" altLang="zh-CN" sz="2000"/>
              <a:t>   </a:t>
            </a:r>
            <a:r>
              <a:rPr sz="2000"/>
              <a:t>“联系方式”要求具体详实，有些学生只提到联系“Please contact me at any time”但没有具体方式，不能体现实际交际功能。有些学生写出了e-mail的地址“Contact me at xxx@hotmail.com. ”这是没有考虑到发邮件时自带地址的。</a:t>
            </a:r>
          </a:p>
          <a:p>
            <a:pPr fontAlgn="auto">
              <a:lnSpc>
                <a:spcPts val="2800"/>
              </a:lnSpc>
            </a:pPr>
            <a:r>
              <a:rPr sz="2000"/>
              <a:t> </a:t>
            </a:r>
            <a:r>
              <a:rPr lang="en-US" sz="2000"/>
              <a:t>   </a:t>
            </a:r>
            <a:r>
              <a:rPr sz="2000"/>
              <a:t>我们要关注身边事、留心观察生活、多了解生活常识，积累写作素材；在写作时，尽管人物都是李华，但李华每次的处境和任务不一样，我们要设身处地把自己变成作品中的人物，去体味、去揣摩、去进入角色，才能使文章生动感人，真实可信，从而达成共鸣和有效交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2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P spid="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3. </a:t>
            </a:r>
            <a:r>
              <a:rPr lang="en-US" altLang="zh-CN" sz="3200">
                <a:solidFill>
                  <a:srgbClr val="C00000"/>
                </a:solidFill>
              </a:rPr>
              <a:t>词汇</a:t>
            </a:r>
            <a:r>
              <a:rPr lang="zh-CN" altLang="en-US" sz="3200">
                <a:solidFill>
                  <a:srgbClr val="C00000"/>
                </a:solidFill>
              </a:rPr>
              <a:t>妥帖</a:t>
            </a:r>
            <a:r>
              <a:rPr lang="zh-CN" altLang="en-US" sz="3200"/>
              <a:t>，</a:t>
            </a:r>
            <a:r>
              <a:rPr lang="en-US" altLang="zh-CN" sz="3200">
                <a:solidFill>
                  <a:srgbClr val="C00000"/>
                </a:solidFill>
              </a:rPr>
              <a:t>语法</a:t>
            </a:r>
            <a:r>
              <a:rPr lang="zh-CN" altLang="en-US" sz="3200">
                <a:solidFill>
                  <a:srgbClr val="C00000"/>
                </a:solidFill>
              </a:rPr>
              <a:t>无误</a:t>
            </a:r>
            <a:r>
              <a:rPr lang="zh-CN" altLang="en-US" sz="3200"/>
              <a:t>，</a:t>
            </a:r>
            <a:r>
              <a:rPr lang="zh-CN" altLang="en-US" sz="3200">
                <a:solidFill>
                  <a:srgbClr val="C00000"/>
                </a:solidFill>
              </a:rPr>
              <a:t>格式正确</a:t>
            </a:r>
            <a:r>
              <a:rPr lang="zh-CN" altLang="en-US" sz="3200"/>
              <a:t>，高分作文必作于细成于严</a:t>
            </a:r>
          </a:p>
        </p:txBody>
      </p:sp>
      <p:sp>
        <p:nvSpPr>
          <p:cNvPr id="4" name="文本框 3"/>
          <p:cNvSpPr txBox="1"/>
          <p:nvPr/>
        </p:nvSpPr>
        <p:spPr>
          <a:xfrm>
            <a:off x="1401445" y="1052830"/>
            <a:ext cx="1781175" cy="460375"/>
          </a:xfrm>
          <a:prstGeom prst="rect">
            <a:avLst/>
          </a:prstGeom>
          <a:solidFill>
            <a:srgbClr val="FFC000"/>
          </a:solidFill>
          <a:effectLst>
            <a:innerShdw blurRad="114300">
              <a:prstClr val="black"/>
            </a:innerShdw>
          </a:effectLst>
        </p:spPr>
        <p:txBody>
          <a:bodyPr wrap="square" rtlCol="0" anchor="t">
            <a:spAutoFit/>
          </a:bodyPr>
          <a:lstStyle/>
          <a:p>
            <a:r>
              <a:rPr lang="zh-CN" altLang="en-US" sz="2400"/>
              <a:t> 活动反响</a:t>
            </a:r>
          </a:p>
        </p:txBody>
      </p:sp>
      <p:grpSp>
        <p:nvGrpSpPr>
          <p:cNvPr id="19" name="组合 18"/>
          <p:cNvGrpSpPr/>
          <p:nvPr/>
        </p:nvGrpSpPr>
        <p:grpSpPr>
          <a:xfrm>
            <a:off x="280035" y="1052830"/>
            <a:ext cx="1039495" cy="607060"/>
            <a:chOff x="682086" y="3216297"/>
            <a:chExt cx="3735812" cy="2034054"/>
          </a:xfrm>
        </p:grpSpPr>
        <p:sp>
          <p:nvSpPr>
            <p:cNvPr id="75" name="Freeform 5"/>
            <p:cNvSpPr>
              <a:spLocks noEditPoints="1"/>
            </p:cNvSpPr>
            <p:nvPr/>
          </p:nvSpPr>
          <p:spPr bwMode="auto">
            <a:xfrm rot="3554928">
              <a:off x="1532965" y="2365418"/>
              <a:ext cx="2034054" cy="3735812"/>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6" name="Freeform 6"/>
            <p:cNvSpPr>
              <a:spLocks noEditPoints="1"/>
            </p:cNvSpPr>
            <p:nvPr/>
          </p:nvSpPr>
          <p:spPr bwMode="auto">
            <a:xfrm rot="3554928">
              <a:off x="1245206" y="4832645"/>
              <a:ext cx="168665" cy="168665"/>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
            <p:cNvSpPr/>
            <p:nvPr/>
          </p:nvSpPr>
          <p:spPr bwMode="auto">
            <a:xfrm rot="3554928">
              <a:off x="1284607" y="4873165"/>
              <a:ext cx="85591" cy="75522"/>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p:nvPr/>
          </p:nvSpPr>
          <p:spPr bwMode="auto">
            <a:xfrm rot="3554928">
              <a:off x="2351726" y="4646475"/>
              <a:ext cx="90626" cy="52865"/>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3314065" y="1034415"/>
            <a:ext cx="8441690" cy="922020"/>
          </a:xfrm>
          <a:prstGeom prst="rect">
            <a:avLst/>
          </a:prstGeom>
          <a:noFill/>
          <a:ln>
            <a:solidFill>
              <a:srgbClr val="FFC000"/>
            </a:solidFill>
          </a:ln>
        </p:spPr>
        <p:txBody>
          <a:bodyPr wrap="square" rtlCol="0" anchor="t">
            <a:spAutoFit/>
          </a:bodyPr>
          <a:lstStyle/>
          <a:p>
            <a:pPr algn="l">
              <a:buFont typeface="Wingdings" panose="05000000000000000000" charset="0"/>
            </a:pPr>
            <a:r>
              <a:rPr dirty="0">
                <a:solidFill>
                  <a:schemeClr val="tx1"/>
                </a:solidFill>
                <a:sym typeface="+mn-ea"/>
              </a:rPr>
              <a:t>假定你是李华, 上周日你校举办了5公里越野赛跑活动。请你为校英文报写一篇报道, 内容包括:1. 参加人员；2. 跑步路线:从校门口到南山脚下；</a:t>
            </a:r>
            <a:r>
              <a:rPr b="1" dirty="0">
                <a:solidFill>
                  <a:srgbClr val="C00000"/>
                </a:solidFill>
                <a:sym typeface="+mn-ea"/>
              </a:rPr>
              <a:t>3. 活动反响</a:t>
            </a:r>
            <a:r>
              <a:rPr dirty="0">
                <a:solidFill>
                  <a:schemeClr val="tx1"/>
                </a:solidFill>
                <a:sym typeface="+mn-ea"/>
              </a:rPr>
              <a:t>。</a:t>
            </a:r>
            <a:r>
              <a:rPr lang="zh-CN" altLang="en-US" i="1" dirty="0">
                <a:solidFill>
                  <a:schemeClr val="tx1"/>
                </a:solidFill>
                <a:sym typeface="+mn-ea"/>
              </a:rPr>
              <a:t>（</a:t>
            </a:r>
            <a:r>
              <a:rPr i="1" dirty="0">
                <a:solidFill>
                  <a:schemeClr val="tx1"/>
                </a:solidFill>
                <a:sym typeface="+mn-ea"/>
              </a:rPr>
              <a:t>20</a:t>
            </a:r>
            <a:r>
              <a:rPr lang="en-US" i="1" dirty="0">
                <a:solidFill>
                  <a:schemeClr val="tx1"/>
                </a:solidFill>
                <a:sym typeface="+mn-ea"/>
              </a:rPr>
              <a:t>20</a:t>
            </a:r>
            <a:r>
              <a:rPr i="1" dirty="0">
                <a:solidFill>
                  <a:schemeClr val="tx1"/>
                </a:solidFill>
                <a:sym typeface="+mn-ea"/>
              </a:rPr>
              <a:t>年7月新高考全国卷Ⅰ</a:t>
            </a:r>
            <a:r>
              <a:rPr lang="en-US" i="1" dirty="0">
                <a:solidFill>
                  <a:schemeClr val="tx1"/>
                </a:solidFill>
                <a:sym typeface="+mn-ea"/>
              </a:rPr>
              <a:t>--</a:t>
            </a:r>
            <a:r>
              <a:rPr i="1" dirty="0">
                <a:solidFill>
                  <a:schemeClr val="tx1"/>
                </a:solidFill>
                <a:sym typeface="+mn-ea"/>
              </a:rPr>
              <a:t>山东卷</a:t>
            </a:r>
            <a:r>
              <a:rPr lang="en-US" i="1" dirty="0">
                <a:solidFill>
                  <a:schemeClr val="tx1"/>
                </a:solidFill>
                <a:sym typeface="+mn-ea"/>
              </a:rPr>
              <a:t>   </a:t>
            </a:r>
            <a:r>
              <a:rPr lang="zh-CN" altLang="en-US" i="1" dirty="0">
                <a:solidFill>
                  <a:schemeClr val="tx1"/>
                </a:solidFill>
                <a:sym typeface="+mn-ea"/>
              </a:rPr>
              <a:t>应用文）</a:t>
            </a:r>
          </a:p>
        </p:txBody>
      </p:sp>
      <p:sp>
        <p:nvSpPr>
          <p:cNvPr id="9" name="文本框 8"/>
          <p:cNvSpPr txBox="1"/>
          <p:nvPr/>
        </p:nvSpPr>
        <p:spPr>
          <a:xfrm>
            <a:off x="297180" y="2025015"/>
            <a:ext cx="11458575" cy="3681730"/>
          </a:xfrm>
          <a:prstGeom prst="rect">
            <a:avLst/>
          </a:prstGeom>
          <a:noFill/>
          <a:ln>
            <a:solidFill>
              <a:schemeClr val="tx1">
                <a:lumMod val="50000"/>
                <a:lumOff val="50000"/>
              </a:schemeClr>
            </a:solidFill>
          </a:ln>
        </p:spPr>
        <p:txBody>
          <a:bodyPr wrap="square" rtlCol="0" anchor="t">
            <a:spAutoFit/>
          </a:bodyPr>
          <a:lstStyle/>
          <a:p>
            <a:pPr fontAlgn="auto">
              <a:lnSpc>
                <a:spcPts val="2800"/>
              </a:lnSpc>
            </a:pPr>
            <a:r>
              <a:rPr sz="2000"/>
              <a:t>① The magnificent</a:t>
            </a:r>
            <a:r>
              <a:rPr sz="2000" i="1">
                <a:solidFill>
                  <a:srgbClr val="002060"/>
                </a:solidFill>
              </a:rPr>
              <a:t> </a:t>
            </a:r>
            <a:r>
              <a:rPr sz="2000" i="1" baseline="-25000">
                <a:solidFill>
                  <a:srgbClr val="002060"/>
                </a:solidFill>
              </a:rPr>
              <a:t>/mæɡˈnɪfɪsnt/ adj. 壮丽的；值得赞扬的；宏伟的</a:t>
            </a:r>
            <a:r>
              <a:rPr sz="2000"/>
              <a:t> scenes along the route erased our agitation </a:t>
            </a:r>
            <a:r>
              <a:rPr sz="2000" i="1" baseline="-25000">
                <a:solidFill>
                  <a:srgbClr val="002060"/>
                </a:solidFill>
              </a:rPr>
              <a:t>/ˌædʒɪˈteɪʃn/ 焦虑不安；忧虑；烦乱</a:t>
            </a:r>
            <a:r>
              <a:rPr sz="2000"/>
              <a:t> for the approaching College Entrance Examination and brought us enormous gaiety</a:t>
            </a:r>
            <a:r>
              <a:rPr sz="2000" i="1">
                <a:solidFill>
                  <a:srgbClr val="002060"/>
                </a:solidFill>
              </a:rPr>
              <a:t> </a:t>
            </a:r>
            <a:r>
              <a:rPr sz="2000" i="1" baseline="-25000">
                <a:solidFill>
                  <a:srgbClr val="002060"/>
                </a:solidFill>
              </a:rPr>
              <a:t>/ˈɡeɪəti/快乐</a:t>
            </a:r>
            <a:r>
              <a:rPr sz="2000"/>
              <a:t> . </a:t>
            </a:r>
            <a:r>
              <a:rPr lang="en-US" sz="2000"/>
              <a:t>    </a:t>
            </a:r>
          </a:p>
          <a:p>
            <a:pPr fontAlgn="auto">
              <a:lnSpc>
                <a:spcPts val="2800"/>
              </a:lnSpc>
            </a:pPr>
            <a:r>
              <a:rPr lang="en-US" sz="2000"/>
              <a:t>    沿途的壮丽景色抹去了我们对即将到来的高考的焦虑不安，给我们带来了巨大的快乐。</a:t>
            </a:r>
          </a:p>
          <a:p>
            <a:pPr fontAlgn="auto">
              <a:lnSpc>
                <a:spcPts val="2800"/>
              </a:lnSpc>
            </a:pPr>
            <a:r>
              <a:rPr sz="2000"/>
              <a:t>② We exposed and explored ourselves to splendid nature, which erased our fatigue </a:t>
            </a:r>
            <a:r>
              <a:rPr sz="2000" i="1" baseline="-25000">
                <a:solidFill>
                  <a:srgbClr val="002060"/>
                </a:solidFill>
              </a:rPr>
              <a:t>/fəˈtiːɡ/ n. 疲劳，疲乏</a:t>
            </a:r>
            <a:r>
              <a:rPr sz="2000"/>
              <a:t> and pressure caused by heavy study.</a:t>
            </a:r>
          </a:p>
          <a:p>
            <a:pPr fontAlgn="auto">
              <a:lnSpc>
                <a:spcPts val="2800"/>
              </a:lnSpc>
            </a:pPr>
            <a:r>
              <a:rPr sz="2000"/>
              <a:t> </a:t>
            </a:r>
            <a:r>
              <a:rPr lang="en-US" sz="2000"/>
              <a:t>    </a:t>
            </a:r>
            <a:r>
              <a:rPr sz="2000"/>
              <a:t>我们将</a:t>
            </a:r>
            <a:r>
              <a:rPr lang="zh-CN" sz="2000"/>
              <a:t>置身于</a:t>
            </a:r>
            <a:r>
              <a:rPr sz="2000"/>
              <a:t>在美丽的大自然中，这消除了我们繁重的学习带来的疲劳和压力。</a:t>
            </a:r>
          </a:p>
          <a:p>
            <a:pPr fontAlgn="auto">
              <a:lnSpc>
                <a:spcPts val="2800"/>
              </a:lnSpc>
            </a:pPr>
            <a:r>
              <a:rPr sz="2000"/>
              <a:t>③ The race was of great benefit to the</a:t>
            </a:r>
            <a:r>
              <a:rPr lang="en-US" sz="2000"/>
              <a:t> </a:t>
            </a:r>
            <a:r>
              <a:rPr sz="2000"/>
              <a:t>participants, physically and mentally. Therefore, we all think highly of it, and expect more activities like this in the future.</a:t>
            </a:r>
          </a:p>
          <a:p>
            <a:pPr fontAlgn="auto">
              <a:lnSpc>
                <a:spcPts val="2800"/>
              </a:lnSpc>
            </a:pPr>
            <a:r>
              <a:rPr sz="2000"/>
              <a:t> </a:t>
            </a:r>
            <a:r>
              <a:rPr lang="en-US" sz="2000"/>
              <a:t> </a:t>
            </a:r>
            <a:r>
              <a:rPr sz="2000"/>
              <a:t>赛跑对参赛者的身体和精神都有很大好处。因此，我们都</a:t>
            </a:r>
            <a:r>
              <a:rPr lang="zh-CN" sz="2000"/>
              <a:t>盛赞</a:t>
            </a:r>
            <a:r>
              <a:rPr sz="2000"/>
              <a:t>并期待在未来有更多这样的活动。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2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30" dur="500"/>
                                        <p:tgtEl>
                                          <p:spTgt spid="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additive="base">
                                        <p:cTn id="35" dur="500"/>
                                        <p:tgtEl>
                                          <p:spTgt spid="9">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P spid="9"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3. </a:t>
            </a:r>
            <a:r>
              <a:rPr lang="en-US" altLang="zh-CN" sz="3200">
                <a:solidFill>
                  <a:srgbClr val="C00000"/>
                </a:solidFill>
              </a:rPr>
              <a:t>词汇</a:t>
            </a:r>
            <a:r>
              <a:rPr lang="zh-CN" altLang="en-US" sz="3200">
                <a:solidFill>
                  <a:srgbClr val="C00000"/>
                </a:solidFill>
              </a:rPr>
              <a:t>妥帖</a:t>
            </a:r>
            <a:r>
              <a:rPr lang="zh-CN" altLang="en-US" sz="3200"/>
              <a:t>，</a:t>
            </a:r>
            <a:r>
              <a:rPr lang="en-US" altLang="zh-CN" sz="3200">
                <a:solidFill>
                  <a:srgbClr val="C00000"/>
                </a:solidFill>
              </a:rPr>
              <a:t>语法</a:t>
            </a:r>
            <a:r>
              <a:rPr lang="zh-CN" altLang="en-US" sz="3200">
                <a:solidFill>
                  <a:srgbClr val="C00000"/>
                </a:solidFill>
              </a:rPr>
              <a:t>无误</a:t>
            </a:r>
            <a:r>
              <a:rPr lang="zh-CN" altLang="en-US" sz="3200"/>
              <a:t>，</a:t>
            </a:r>
            <a:r>
              <a:rPr lang="zh-CN" altLang="en-US" sz="3200">
                <a:solidFill>
                  <a:srgbClr val="C00000"/>
                </a:solidFill>
              </a:rPr>
              <a:t>格式正确</a:t>
            </a:r>
            <a:r>
              <a:rPr lang="zh-CN" altLang="en-US" sz="3200"/>
              <a:t>，高分作文必作于细成于严</a:t>
            </a:r>
          </a:p>
        </p:txBody>
      </p:sp>
      <p:sp>
        <p:nvSpPr>
          <p:cNvPr id="4" name="文本框 3"/>
          <p:cNvSpPr txBox="1"/>
          <p:nvPr/>
        </p:nvSpPr>
        <p:spPr>
          <a:xfrm>
            <a:off x="1401445" y="1052830"/>
            <a:ext cx="1781175" cy="460375"/>
          </a:xfrm>
          <a:prstGeom prst="rect">
            <a:avLst/>
          </a:prstGeom>
          <a:solidFill>
            <a:srgbClr val="FFC000"/>
          </a:solidFill>
          <a:effectLst>
            <a:innerShdw blurRad="114300">
              <a:prstClr val="black"/>
            </a:innerShdw>
          </a:effectLst>
        </p:spPr>
        <p:txBody>
          <a:bodyPr wrap="square" rtlCol="0" anchor="t">
            <a:spAutoFit/>
          </a:bodyPr>
          <a:lstStyle/>
          <a:p>
            <a:r>
              <a:rPr lang="zh-CN" altLang="en-US" sz="2400"/>
              <a:t> 活动反响</a:t>
            </a:r>
          </a:p>
        </p:txBody>
      </p:sp>
      <p:grpSp>
        <p:nvGrpSpPr>
          <p:cNvPr id="19" name="组合 18"/>
          <p:cNvGrpSpPr/>
          <p:nvPr/>
        </p:nvGrpSpPr>
        <p:grpSpPr>
          <a:xfrm>
            <a:off x="280035" y="1052830"/>
            <a:ext cx="1039495" cy="607060"/>
            <a:chOff x="682086" y="3216297"/>
            <a:chExt cx="3735812" cy="2034054"/>
          </a:xfrm>
        </p:grpSpPr>
        <p:sp>
          <p:nvSpPr>
            <p:cNvPr id="75" name="Freeform 5"/>
            <p:cNvSpPr>
              <a:spLocks noEditPoints="1"/>
            </p:cNvSpPr>
            <p:nvPr/>
          </p:nvSpPr>
          <p:spPr bwMode="auto">
            <a:xfrm rot="3554928">
              <a:off x="1532965" y="2365418"/>
              <a:ext cx="2034054" cy="3735812"/>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6" name="Freeform 6"/>
            <p:cNvSpPr>
              <a:spLocks noEditPoints="1"/>
            </p:cNvSpPr>
            <p:nvPr/>
          </p:nvSpPr>
          <p:spPr bwMode="auto">
            <a:xfrm rot="3554928">
              <a:off x="1245206" y="4832645"/>
              <a:ext cx="168665" cy="168665"/>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
            <p:cNvSpPr/>
            <p:nvPr/>
          </p:nvSpPr>
          <p:spPr bwMode="auto">
            <a:xfrm rot="3554928">
              <a:off x="1284607" y="4873165"/>
              <a:ext cx="85591" cy="75522"/>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p:nvPr/>
          </p:nvSpPr>
          <p:spPr bwMode="auto">
            <a:xfrm rot="3554928">
              <a:off x="2351726" y="4646475"/>
              <a:ext cx="90626" cy="52865"/>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3314065" y="1034415"/>
            <a:ext cx="8441690" cy="922020"/>
          </a:xfrm>
          <a:prstGeom prst="rect">
            <a:avLst/>
          </a:prstGeom>
          <a:noFill/>
          <a:ln>
            <a:solidFill>
              <a:srgbClr val="FFC000"/>
            </a:solidFill>
          </a:ln>
        </p:spPr>
        <p:txBody>
          <a:bodyPr wrap="square" rtlCol="0" anchor="t">
            <a:spAutoFit/>
          </a:bodyPr>
          <a:lstStyle/>
          <a:p>
            <a:pPr algn="l">
              <a:buFont typeface="Wingdings" panose="05000000000000000000" charset="0"/>
            </a:pPr>
            <a:r>
              <a:rPr dirty="0">
                <a:solidFill>
                  <a:schemeClr val="tx1"/>
                </a:solidFill>
                <a:sym typeface="+mn-ea"/>
              </a:rPr>
              <a:t>假定你是李华, 上周日你校举办了5公里越野赛跑活动。请你为校英文报写一篇报道, 内容包括:1. 参加人员；2. 跑步路线:从校门口到南山脚下；</a:t>
            </a:r>
            <a:r>
              <a:rPr b="1" dirty="0">
                <a:solidFill>
                  <a:srgbClr val="C00000"/>
                </a:solidFill>
                <a:sym typeface="+mn-ea"/>
              </a:rPr>
              <a:t>3. 活动反响</a:t>
            </a:r>
            <a:r>
              <a:rPr dirty="0">
                <a:solidFill>
                  <a:schemeClr val="tx1"/>
                </a:solidFill>
                <a:sym typeface="+mn-ea"/>
              </a:rPr>
              <a:t>。</a:t>
            </a:r>
            <a:r>
              <a:rPr lang="zh-CN" altLang="en-US" i="1" dirty="0">
                <a:solidFill>
                  <a:schemeClr val="tx1"/>
                </a:solidFill>
                <a:sym typeface="+mn-ea"/>
              </a:rPr>
              <a:t>（</a:t>
            </a:r>
            <a:r>
              <a:rPr i="1" dirty="0">
                <a:solidFill>
                  <a:schemeClr val="tx1"/>
                </a:solidFill>
                <a:sym typeface="+mn-ea"/>
              </a:rPr>
              <a:t>20</a:t>
            </a:r>
            <a:r>
              <a:rPr lang="en-US" i="1" dirty="0">
                <a:solidFill>
                  <a:schemeClr val="tx1"/>
                </a:solidFill>
                <a:sym typeface="+mn-ea"/>
              </a:rPr>
              <a:t>20</a:t>
            </a:r>
            <a:r>
              <a:rPr i="1" dirty="0">
                <a:solidFill>
                  <a:schemeClr val="tx1"/>
                </a:solidFill>
                <a:sym typeface="+mn-ea"/>
              </a:rPr>
              <a:t>年7月新高考全国卷Ⅰ</a:t>
            </a:r>
            <a:r>
              <a:rPr lang="en-US" i="1" dirty="0">
                <a:solidFill>
                  <a:schemeClr val="tx1"/>
                </a:solidFill>
                <a:sym typeface="+mn-ea"/>
              </a:rPr>
              <a:t>--</a:t>
            </a:r>
            <a:r>
              <a:rPr i="1" dirty="0">
                <a:solidFill>
                  <a:schemeClr val="tx1"/>
                </a:solidFill>
                <a:sym typeface="+mn-ea"/>
              </a:rPr>
              <a:t>山东卷</a:t>
            </a:r>
            <a:r>
              <a:rPr lang="en-US" i="1" dirty="0">
                <a:solidFill>
                  <a:schemeClr val="tx1"/>
                </a:solidFill>
                <a:sym typeface="+mn-ea"/>
              </a:rPr>
              <a:t>   </a:t>
            </a:r>
            <a:r>
              <a:rPr lang="zh-CN" altLang="en-US" i="1" dirty="0">
                <a:solidFill>
                  <a:schemeClr val="tx1"/>
                </a:solidFill>
                <a:sym typeface="+mn-ea"/>
              </a:rPr>
              <a:t>应用文）</a:t>
            </a:r>
          </a:p>
        </p:txBody>
      </p:sp>
      <p:sp>
        <p:nvSpPr>
          <p:cNvPr id="9" name="文本框 8"/>
          <p:cNvSpPr txBox="1"/>
          <p:nvPr/>
        </p:nvSpPr>
        <p:spPr>
          <a:xfrm>
            <a:off x="297180" y="2009140"/>
            <a:ext cx="11458575" cy="4759325"/>
          </a:xfrm>
          <a:prstGeom prst="rect">
            <a:avLst/>
          </a:prstGeom>
          <a:noFill/>
          <a:ln>
            <a:solidFill>
              <a:schemeClr val="tx1">
                <a:lumMod val="50000"/>
                <a:lumOff val="50000"/>
              </a:schemeClr>
            </a:solidFill>
          </a:ln>
        </p:spPr>
        <p:txBody>
          <a:bodyPr wrap="square" rtlCol="0" anchor="t">
            <a:spAutoFit/>
          </a:bodyPr>
          <a:lstStyle/>
          <a:p>
            <a:pPr fontAlgn="auto">
              <a:lnSpc>
                <a:spcPts val="2800"/>
              </a:lnSpc>
            </a:pPr>
            <a:r>
              <a:rPr lang="zh-CN" sz="2000">
                <a:sym typeface="+mn-ea"/>
              </a:rPr>
              <a:t>④</a:t>
            </a:r>
            <a:r>
              <a:rPr lang="zh-CN" sz="2000"/>
              <a:t>Challenging as the activity was让步状从, everyone enjoyed it and all the participants benefited a lot from it.</a:t>
            </a:r>
          </a:p>
          <a:p>
            <a:pPr fontAlgn="auto">
              <a:lnSpc>
                <a:spcPts val="2800"/>
              </a:lnSpc>
            </a:pPr>
            <a:r>
              <a:rPr lang="zh-CN" sz="2000"/>
              <a:t>     虽然活动很有挑战性，但每个人都很享受，所有参与者都从中受益。</a:t>
            </a:r>
          </a:p>
          <a:p>
            <a:pPr fontAlgn="auto">
              <a:lnSpc>
                <a:spcPts val="2800"/>
              </a:lnSpc>
            </a:pPr>
            <a:r>
              <a:rPr lang="zh-CN" sz="2000"/>
              <a:t> ⑤</a:t>
            </a:r>
            <a:r>
              <a:rPr lang="en-US" altLang="zh-CN" sz="2000"/>
              <a:t> </a:t>
            </a:r>
            <a:r>
              <a:rPr sz="2000"/>
              <a:t>Aimed to fight against pollution while enjoying the great outdoors,the Cross-Country Eco-Race Carry is designed to pick up food packaging and other such trash</a:t>
            </a:r>
            <a:r>
              <a:rPr sz="2000" i="1" baseline="-25000">
                <a:solidFill>
                  <a:srgbClr val="002060"/>
                </a:solidFill>
              </a:rPr>
              <a:t> /træʃ/n. 垃圾；废物</a:t>
            </a:r>
            <a:r>
              <a:rPr sz="2000"/>
              <a:t>  while running, and contribute to environmental protection along the route! </a:t>
            </a:r>
            <a:r>
              <a:rPr lang="en-US" sz="2000"/>
              <a:t>  </a:t>
            </a:r>
          </a:p>
          <a:p>
            <a:pPr fontAlgn="auto">
              <a:lnSpc>
                <a:spcPts val="2800"/>
              </a:lnSpc>
            </a:pPr>
            <a:r>
              <a:rPr lang="en-US" sz="2000"/>
              <a:t>    旨在与污染作斗争的同时，享受美好的户外，越野生态</a:t>
            </a:r>
            <a:r>
              <a:rPr lang="en-US" sz="2000">
                <a:sym typeface="+mn-ea"/>
              </a:rPr>
              <a:t>背</a:t>
            </a:r>
            <a:r>
              <a:rPr lang="zh-CN" altLang="en-US" sz="2000">
                <a:sym typeface="+mn-ea"/>
              </a:rPr>
              <a:t>包</a:t>
            </a:r>
            <a:r>
              <a:rPr lang="en-US" sz="2000"/>
              <a:t>跑 捡起食品包装等垃圾，并为沿途的环境保护做贡献!</a:t>
            </a:r>
          </a:p>
          <a:p>
            <a:pPr fontAlgn="auto">
              <a:lnSpc>
                <a:spcPts val="2800"/>
              </a:lnSpc>
            </a:pPr>
            <a:r>
              <a:rPr lang="zh-CN" sz="2000">
                <a:sym typeface="+mn-ea"/>
              </a:rPr>
              <a:t>⑥</a:t>
            </a:r>
            <a:r>
              <a:rPr sz="2000"/>
              <a:t> </a:t>
            </a:r>
            <a:r>
              <a:rPr lang="en-US" sz="2000"/>
              <a:t>T</a:t>
            </a:r>
            <a:r>
              <a:rPr sz="2000"/>
              <a:t>his activity emphasized students’ overall development, especially in physical health and mental endurance</a:t>
            </a:r>
            <a:r>
              <a:rPr sz="2000" i="1" baseline="-25000">
                <a:solidFill>
                  <a:srgbClr val="002060"/>
                </a:solidFill>
              </a:rPr>
              <a:t> /ɪnˈdjʊərəns/ 忍耐力</a:t>
            </a:r>
            <a:r>
              <a:rPr sz="2000"/>
              <a:t> . It also boosted</a:t>
            </a:r>
            <a:r>
              <a:rPr sz="2000" i="1" baseline="-25000">
                <a:solidFill>
                  <a:srgbClr val="002060"/>
                </a:solidFill>
              </a:rPr>
              <a:t> /buːst/ vt. 促进；增加</a:t>
            </a:r>
            <a:r>
              <a:rPr sz="2000"/>
              <a:t> morale </a:t>
            </a:r>
            <a:r>
              <a:rPr sz="2000" i="1" baseline="-25000">
                <a:solidFill>
                  <a:srgbClr val="002060"/>
                </a:solidFill>
              </a:rPr>
              <a:t>/məˈrɑːl/ n. 士气，斗志</a:t>
            </a:r>
            <a:r>
              <a:rPr sz="2000"/>
              <a:t> of the teaching staff, awaking them to the importance of regular workout. </a:t>
            </a:r>
          </a:p>
          <a:p>
            <a:pPr fontAlgn="auto">
              <a:lnSpc>
                <a:spcPts val="2800"/>
              </a:lnSpc>
            </a:pPr>
            <a:r>
              <a:rPr sz="2000"/>
              <a:t> </a:t>
            </a:r>
            <a:r>
              <a:rPr lang="en-US" sz="2000"/>
              <a:t>    </a:t>
            </a:r>
            <a:r>
              <a:rPr sz="2000"/>
              <a:t>这项活动强调学生的全面发展，特别是在身体健康和心理耐力方面。它还提高了教师的士气，使他们意识到定期锻炼的重要性。</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2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P spid="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3. </a:t>
            </a:r>
            <a:r>
              <a:rPr lang="en-US" altLang="zh-CN" sz="3200">
                <a:solidFill>
                  <a:srgbClr val="C00000"/>
                </a:solidFill>
              </a:rPr>
              <a:t>词汇</a:t>
            </a:r>
            <a:r>
              <a:rPr lang="zh-CN" altLang="en-US" sz="3200">
                <a:solidFill>
                  <a:srgbClr val="C00000"/>
                </a:solidFill>
              </a:rPr>
              <a:t>妥帖</a:t>
            </a:r>
            <a:r>
              <a:rPr lang="zh-CN" altLang="en-US" sz="3200"/>
              <a:t>，</a:t>
            </a:r>
            <a:r>
              <a:rPr lang="en-US" altLang="zh-CN" sz="3200">
                <a:solidFill>
                  <a:srgbClr val="C00000"/>
                </a:solidFill>
              </a:rPr>
              <a:t>语法</a:t>
            </a:r>
            <a:r>
              <a:rPr lang="zh-CN" altLang="en-US" sz="3200">
                <a:solidFill>
                  <a:srgbClr val="C00000"/>
                </a:solidFill>
              </a:rPr>
              <a:t>无误</a:t>
            </a:r>
            <a:r>
              <a:rPr lang="zh-CN" altLang="en-US" sz="3200"/>
              <a:t>，</a:t>
            </a:r>
            <a:r>
              <a:rPr lang="zh-CN" altLang="en-US" sz="3200">
                <a:solidFill>
                  <a:srgbClr val="C00000"/>
                </a:solidFill>
              </a:rPr>
              <a:t>格式正确</a:t>
            </a:r>
            <a:r>
              <a:rPr lang="zh-CN" altLang="en-US" sz="3200"/>
              <a:t>，高分作文必作于细成于严</a:t>
            </a:r>
          </a:p>
        </p:txBody>
      </p:sp>
      <p:sp>
        <p:nvSpPr>
          <p:cNvPr id="4" name="文本框 3"/>
          <p:cNvSpPr txBox="1"/>
          <p:nvPr/>
        </p:nvSpPr>
        <p:spPr>
          <a:xfrm>
            <a:off x="1401445" y="1052830"/>
            <a:ext cx="1781175" cy="460375"/>
          </a:xfrm>
          <a:prstGeom prst="rect">
            <a:avLst/>
          </a:prstGeom>
          <a:solidFill>
            <a:srgbClr val="FFC000"/>
          </a:solidFill>
          <a:effectLst>
            <a:innerShdw blurRad="114300">
              <a:prstClr val="black"/>
            </a:innerShdw>
          </a:effectLst>
        </p:spPr>
        <p:txBody>
          <a:bodyPr wrap="square" rtlCol="0" anchor="t">
            <a:spAutoFit/>
          </a:bodyPr>
          <a:lstStyle/>
          <a:p>
            <a:r>
              <a:rPr lang="zh-CN" altLang="en-US" sz="2400"/>
              <a:t> 活动反响</a:t>
            </a:r>
          </a:p>
        </p:txBody>
      </p:sp>
      <p:grpSp>
        <p:nvGrpSpPr>
          <p:cNvPr id="19" name="组合 18"/>
          <p:cNvGrpSpPr/>
          <p:nvPr/>
        </p:nvGrpSpPr>
        <p:grpSpPr>
          <a:xfrm>
            <a:off x="280035" y="1052830"/>
            <a:ext cx="1039495" cy="607060"/>
            <a:chOff x="682086" y="3216297"/>
            <a:chExt cx="3735812" cy="2034054"/>
          </a:xfrm>
        </p:grpSpPr>
        <p:sp>
          <p:nvSpPr>
            <p:cNvPr id="75" name="Freeform 5"/>
            <p:cNvSpPr>
              <a:spLocks noEditPoints="1"/>
            </p:cNvSpPr>
            <p:nvPr/>
          </p:nvSpPr>
          <p:spPr bwMode="auto">
            <a:xfrm rot="3554928">
              <a:off x="1532965" y="2365418"/>
              <a:ext cx="2034054" cy="3735812"/>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6" name="Freeform 6"/>
            <p:cNvSpPr>
              <a:spLocks noEditPoints="1"/>
            </p:cNvSpPr>
            <p:nvPr/>
          </p:nvSpPr>
          <p:spPr bwMode="auto">
            <a:xfrm rot="3554928">
              <a:off x="1245206" y="4832645"/>
              <a:ext cx="168665" cy="168665"/>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
            <p:cNvSpPr/>
            <p:nvPr/>
          </p:nvSpPr>
          <p:spPr bwMode="auto">
            <a:xfrm rot="3554928">
              <a:off x="1284607" y="4873165"/>
              <a:ext cx="85591" cy="75522"/>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p:nvPr/>
          </p:nvSpPr>
          <p:spPr bwMode="auto">
            <a:xfrm rot="3554928">
              <a:off x="2351726" y="4646475"/>
              <a:ext cx="90626" cy="52865"/>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 name="文本框 6"/>
          <p:cNvSpPr txBox="1"/>
          <p:nvPr/>
        </p:nvSpPr>
        <p:spPr>
          <a:xfrm>
            <a:off x="3314065" y="1034415"/>
            <a:ext cx="8441690" cy="922020"/>
          </a:xfrm>
          <a:prstGeom prst="rect">
            <a:avLst/>
          </a:prstGeom>
          <a:noFill/>
          <a:ln>
            <a:solidFill>
              <a:srgbClr val="FFC000"/>
            </a:solidFill>
          </a:ln>
        </p:spPr>
        <p:txBody>
          <a:bodyPr wrap="square" rtlCol="0" anchor="t">
            <a:spAutoFit/>
          </a:bodyPr>
          <a:lstStyle/>
          <a:p>
            <a:pPr algn="l">
              <a:buFont typeface="Wingdings" panose="05000000000000000000" charset="0"/>
            </a:pPr>
            <a:r>
              <a:rPr dirty="0">
                <a:solidFill>
                  <a:schemeClr val="tx1"/>
                </a:solidFill>
                <a:sym typeface="+mn-ea"/>
              </a:rPr>
              <a:t>假定你是李华, 上周日你校举办了5公里越野赛跑活动。请你为校英文报写一篇报道, 内容包括:1. 参加人员；2. 跑步路线:从校门口到南山脚下；</a:t>
            </a:r>
            <a:r>
              <a:rPr b="1" dirty="0">
                <a:solidFill>
                  <a:srgbClr val="C00000"/>
                </a:solidFill>
                <a:sym typeface="+mn-ea"/>
              </a:rPr>
              <a:t>3. 活动反响</a:t>
            </a:r>
            <a:r>
              <a:rPr dirty="0">
                <a:solidFill>
                  <a:schemeClr val="tx1"/>
                </a:solidFill>
                <a:sym typeface="+mn-ea"/>
              </a:rPr>
              <a:t>。</a:t>
            </a:r>
            <a:r>
              <a:rPr lang="zh-CN" altLang="en-US" i="1" dirty="0">
                <a:solidFill>
                  <a:schemeClr val="tx1"/>
                </a:solidFill>
                <a:sym typeface="+mn-ea"/>
              </a:rPr>
              <a:t>（</a:t>
            </a:r>
            <a:r>
              <a:rPr i="1" dirty="0">
                <a:solidFill>
                  <a:schemeClr val="tx1"/>
                </a:solidFill>
                <a:sym typeface="+mn-ea"/>
              </a:rPr>
              <a:t>20</a:t>
            </a:r>
            <a:r>
              <a:rPr lang="en-US" i="1" dirty="0">
                <a:solidFill>
                  <a:schemeClr val="tx1"/>
                </a:solidFill>
                <a:sym typeface="+mn-ea"/>
              </a:rPr>
              <a:t>20</a:t>
            </a:r>
            <a:r>
              <a:rPr i="1" dirty="0">
                <a:solidFill>
                  <a:schemeClr val="tx1"/>
                </a:solidFill>
                <a:sym typeface="+mn-ea"/>
              </a:rPr>
              <a:t>年7月新高考全国卷Ⅰ</a:t>
            </a:r>
            <a:r>
              <a:rPr lang="en-US" i="1" dirty="0">
                <a:solidFill>
                  <a:schemeClr val="tx1"/>
                </a:solidFill>
                <a:sym typeface="+mn-ea"/>
              </a:rPr>
              <a:t>--</a:t>
            </a:r>
            <a:r>
              <a:rPr i="1" dirty="0">
                <a:solidFill>
                  <a:schemeClr val="tx1"/>
                </a:solidFill>
                <a:sym typeface="+mn-ea"/>
              </a:rPr>
              <a:t>山东卷</a:t>
            </a:r>
            <a:r>
              <a:rPr lang="en-US" i="1" dirty="0">
                <a:solidFill>
                  <a:schemeClr val="tx1"/>
                </a:solidFill>
                <a:sym typeface="+mn-ea"/>
              </a:rPr>
              <a:t>   </a:t>
            </a:r>
            <a:r>
              <a:rPr lang="zh-CN" altLang="en-US" i="1" dirty="0">
                <a:solidFill>
                  <a:schemeClr val="tx1"/>
                </a:solidFill>
                <a:sym typeface="+mn-ea"/>
              </a:rPr>
              <a:t>应用文）</a:t>
            </a:r>
          </a:p>
        </p:txBody>
      </p:sp>
      <p:sp>
        <p:nvSpPr>
          <p:cNvPr id="9" name="文本框 8"/>
          <p:cNvSpPr txBox="1"/>
          <p:nvPr/>
        </p:nvSpPr>
        <p:spPr>
          <a:xfrm>
            <a:off x="296545" y="2151380"/>
            <a:ext cx="11458575" cy="3322955"/>
          </a:xfrm>
          <a:prstGeom prst="rect">
            <a:avLst/>
          </a:prstGeom>
          <a:noFill/>
          <a:ln>
            <a:solidFill>
              <a:schemeClr val="tx1">
                <a:lumMod val="50000"/>
                <a:lumOff val="50000"/>
              </a:schemeClr>
            </a:solidFill>
          </a:ln>
        </p:spPr>
        <p:txBody>
          <a:bodyPr wrap="square" rtlCol="0" anchor="t">
            <a:spAutoFit/>
          </a:bodyPr>
          <a:lstStyle/>
          <a:p>
            <a:pPr fontAlgn="auto">
              <a:lnSpc>
                <a:spcPts val="2800"/>
              </a:lnSpc>
            </a:pPr>
            <a:r>
              <a:rPr lang="zh-CN" sz="2000">
                <a:sym typeface="+mn-ea"/>
              </a:rPr>
              <a:t>⑦</a:t>
            </a:r>
            <a:r>
              <a:rPr sz="2000"/>
              <a:t> By immersing everyone in the charm of nature, this activity definitely offers relaxation to us. Not only can it strengthen our perseverance, but it enhances our friendship.</a:t>
            </a:r>
          </a:p>
          <a:p>
            <a:pPr fontAlgn="auto">
              <a:lnSpc>
                <a:spcPts val="2800"/>
              </a:lnSpc>
            </a:pPr>
            <a:r>
              <a:rPr lang="en-US" sz="2000"/>
              <a:t>    </a:t>
            </a:r>
            <a:r>
              <a:rPr sz="2000"/>
              <a:t>让每个人都沉浸在大自然的魅力中，这个活动无疑给我们带来了放松。它不仅能加强我们的毅力，也能增进我们的友谊。</a:t>
            </a:r>
          </a:p>
          <a:p>
            <a:pPr fontAlgn="auto">
              <a:lnSpc>
                <a:spcPts val="2800"/>
              </a:lnSpc>
            </a:pPr>
            <a:r>
              <a:rPr lang="zh-CN" sz="2000">
                <a:sym typeface="+mn-ea"/>
              </a:rPr>
              <a:t>⑧</a:t>
            </a:r>
            <a:r>
              <a:rPr lang="en-US" altLang="zh-CN" sz="2000"/>
              <a:t> </a:t>
            </a:r>
            <a:r>
              <a:rPr sz="2000"/>
              <a:t>After the </a:t>
            </a:r>
            <a:r>
              <a:rPr lang="en-US" sz="2000"/>
              <a:t>event</a:t>
            </a:r>
            <a:r>
              <a:rPr sz="2000"/>
              <a:t>, we felt that not only did the event improve our physical and psychological quality, but it also helped us build a positive attitude towards life. We do hope that the school will carry out more similar activities in the future.</a:t>
            </a:r>
          </a:p>
          <a:p>
            <a:pPr fontAlgn="auto">
              <a:lnSpc>
                <a:spcPts val="2800"/>
              </a:lnSpc>
            </a:pPr>
            <a:r>
              <a:rPr sz="2000"/>
              <a:t> </a:t>
            </a:r>
            <a:r>
              <a:rPr lang="en-US" sz="2000"/>
              <a:t>  </a:t>
            </a:r>
            <a:r>
              <a:rPr sz="2000"/>
              <a:t>活动结束后，我们感到这次活动不仅提高了我们的身体和心理素质，还帮助我们树立了积极的生活态度。我们希望学校今后能开展更多类似的活动。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par>
                                <p:cTn id="11" presetID="2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edg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ldLvl="0" animBg="1"/>
      <p:bldP spid="9"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片包含 游戏机, 自然, 夜空, 星星&#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t="15614"/>
          <a:stretch>
            <a:fillRect/>
          </a:stretch>
        </p:blipFill>
        <p:spPr>
          <a:xfrm>
            <a:off x="11430" y="-69215"/>
            <a:ext cx="12192000" cy="6974840"/>
          </a:xfrm>
          <a:prstGeom prst="rect">
            <a:avLst/>
          </a:prstGeom>
        </p:spPr>
      </p:pic>
      <p:sp>
        <p:nvSpPr>
          <p:cNvPr id="15" name="文本框 14"/>
          <p:cNvSpPr txBox="1"/>
          <p:nvPr>
            <p:custDataLst>
              <p:tags r:id="rId3"/>
            </p:custDataLst>
          </p:nvPr>
        </p:nvSpPr>
        <p:spPr>
          <a:xfrm>
            <a:off x="2217827" y="3585969"/>
            <a:ext cx="2421890" cy="1106805"/>
          </a:xfrm>
          <a:prstGeom prst="rect">
            <a:avLst/>
          </a:prstGeom>
          <a:noFill/>
        </p:spPr>
        <p:txBody>
          <a:bodyPr wrap="square" rtlCol="0">
            <a:spAutoFit/>
          </a:bodyPr>
          <a:lstStyle/>
          <a:p>
            <a:pPr algn="ctr"/>
            <a:r>
              <a:rPr lang="en-US" altLang="zh-CN" sz="6600" b="1" dirty="0">
                <a:solidFill>
                  <a:srgbClr val="FFFFFF"/>
                </a:solidFill>
                <a:latin typeface="华文行楷" panose="02010800040101010101" charset="-122"/>
                <a:ea typeface="华文行楷" panose="02010800040101010101" charset="-122"/>
                <a:sym typeface="汉仪行楷简" panose="02010609000101010101" pitchFamily="49" charset="-122"/>
              </a:rPr>
              <a:t>04</a:t>
            </a:r>
            <a:endParaRPr lang="zh-CN" altLang="en-US" sz="6600" b="1" dirty="0">
              <a:solidFill>
                <a:srgbClr val="FFFFFF"/>
              </a:solidFill>
              <a:latin typeface="华文行楷" panose="02010800040101010101" charset="-122"/>
              <a:ea typeface="华文行楷" panose="02010800040101010101" charset="-122"/>
              <a:sym typeface="汉仪行楷简" panose="02010609000101010101" pitchFamily="49" charset="-122"/>
            </a:endParaRPr>
          </a:p>
        </p:txBody>
      </p:sp>
      <p:sp>
        <p:nvSpPr>
          <p:cNvPr id="19" name="椭圆 18"/>
          <p:cNvSpPr/>
          <p:nvPr/>
        </p:nvSpPr>
        <p:spPr>
          <a:xfrm>
            <a:off x="2484269" y="3147680"/>
            <a:ext cx="2155448" cy="1984575"/>
          </a:xfrm>
          <a:prstGeom prst="ellipse">
            <a:avLst/>
          </a:prstGeom>
          <a:noFill/>
          <a:ln w="12700">
            <a:gradFill>
              <a:gsLst>
                <a:gs pos="0">
                  <a:schemeClr val="bg1"/>
                </a:gs>
                <a:gs pos="90000">
                  <a:schemeClr val="bg1">
                    <a:alpha val="0"/>
                  </a:schemeClr>
                </a:gs>
              </a:gsLst>
              <a:lin ang="5400000" scaled="1"/>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椭圆 13"/>
          <p:cNvSpPr/>
          <p:nvPr/>
        </p:nvSpPr>
        <p:spPr>
          <a:xfrm>
            <a:off x="613337" y="255934"/>
            <a:ext cx="5520966" cy="4995982"/>
          </a:xfrm>
          <a:prstGeom prst="ellipse">
            <a:avLst/>
          </a:prstGeom>
          <a:noFill/>
          <a:ln w="165100" cap="flat" cmpd="sng" algn="ctr">
            <a:solidFill>
              <a:srgbClr val="000000"/>
            </a:solidFill>
            <a:prstDash val="solid"/>
          </a:ln>
          <a:effectLst/>
        </p:spPr>
        <p:txBody>
          <a:bodyPr anchor="ctr"/>
          <a:lstStyle/>
          <a:p>
            <a:pPr algn="ctr" eaLnBrk="0" fontAlgn="base" hangingPunct="0">
              <a:spcBef>
                <a:spcPct val="0"/>
              </a:spcBef>
              <a:spcAft>
                <a:spcPct val="0"/>
              </a:spcAft>
              <a:defRPr/>
            </a:pPr>
            <a:endParaRPr lang="zh-CN" altLang="en-US" kern="0">
              <a:solidFill>
                <a:srgbClr val="FFFFFF"/>
              </a:solidFill>
            </a:endParaRPr>
          </a:p>
        </p:txBody>
      </p:sp>
      <p:sp>
        <p:nvSpPr>
          <p:cNvPr id="17" name="虚线圈小"/>
          <p:cNvSpPr/>
          <p:nvPr/>
        </p:nvSpPr>
        <p:spPr>
          <a:xfrm>
            <a:off x="782688" y="417859"/>
            <a:ext cx="5225250" cy="4675753"/>
          </a:xfrm>
          <a:prstGeom prst="ellipse">
            <a:avLst/>
          </a:prstGeom>
          <a:noFill/>
          <a:ln w="9525" cap="flat" cmpd="sng" algn="ctr">
            <a:solidFill>
              <a:srgbClr val="FFFF00"/>
            </a:solidFill>
            <a:prstDash val="dash"/>
          </a:ln>
          <a:effectLst/>
        </p:spPr>
        <p:txBody>
          <a:bodyPr anchor="ctr"/>
          <a:lstStyle/>
          <a:p>
            <a:pPr algn="ctr" eaLnBrk="0" fontAlgn="base" hangingPunct="0">
              <a:spcBef>
                <a:spcPct val="0"/>
              </a:spcBef>
              <a:spcAft>
                <a:spcPct val="0"/>
              </a:spcAft>
              <a:defRPr/>
            </a:pPr>
            <a:endParaRPr lang="zh-CN" altLang="en-US" kern="0">
              <a:solidFill>
                <a:srgbClr val="FFFFFF"/>
              </a:solidFill>
            </a:endParaRPr>
          </a:p>
        </p:txBody>
      </p:sp>
      <p:sp>
        <p:nvSpPr>
          <p:cNvPr id="18" name="虚线圈大"/>
          <p:cNvSpPr>
            <a:spLocks noChangeArrowheads="1"/>
          </p:cNvSpPr>
          <p:nvPr/>
        </p:nvSpPr>
        <p:spPr bwMode="auto">
          <a:xfrm>
            <a:off x="541582" y="128933"/>
            <a:ext cx="5520966" cy="5356929"/>
          </a:xfrm>
          <a:prstGeom prst="ellipse">
            <a:avLst/>
          </a:prstGeom>
          <a:noFill/>
          <a:ln w="9525" algn="ctr">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latin typeface="Calibri" panose="020F0502020204030204" charset="0"/>
            </a:endParaRPr>
          </a:p>
        </p:txBody>
      </p:sp>
      <p:sp>
        <p:nvSpPr>
          <p:cNvPr id="20" name="椭圆 19"/>
          <p:cNvSpPr>
            <a:spLocks noChangeArrowheads="1"/>
          </p:cNvSpPr>
          <p:nvPr/>
        </p:nvSpPr>
        <p:spPr bwMode="auto">
          <a:xfrm>
            <a:off x="1932271" y="1985920"/>
            <a:ext cx="285556" cy="325208"/>
          </a:xfrm>
          <a:prstGeom prst="ellipse">
            <a:avLst/>
          </a:prstGeom>
          <a:solidFill>
            <a:schemeClr val="accent2"/>
          </a:solidFill>
          <a:ln>
            <a:noFill/>
          </a:ln>
        </p:spPr>
        <p:txBody>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endParaRPr lang="zh-CN" altLang="en-US" sz="1800">
              <a:latin typeface="Calibri" panose="020F0502020204030204" charset="0"/>
            </a:endParaRPr>
          </a:p>
        </p:txBody>
      </p:sp>
      <p:sp>
        <p:nvSpPr>
          <p:cNvPr id="21" name="A"/>
          <p:cNvSpPr txBox="1">
            <a:spLocks noChangeArrowheads="1"/>
          </p:cNvSpPr>
          <p:nvPr/>
        </p:nvSpPr>
        <p:spPr bwMode="auto">
          <a:xfrm rot="21097302">
            <a:off x="357614" y="2189020"/>
            <a:ext cx="625821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4400" b="1" i="1" dirty="0">
                <a:solidFill>
                  <a:srgbClr val="FF0000"/>
                </a:solidFill>
                <a:latin typeface="Arial Narrow" panose="020B0606020202030204" pitchFamily="34" charset="0"/>
                <a:ea typeface="方正姚体" panose="02010601030101010101" pitchFamily="2" charset="-122"/>
              </a:rPr>
              <a:t>让考试插上腾飞的翅膀</a:t>
            </a:r>
          </a:p>
        </p:txBody>
      </p:sp>
      <p:sp>
        <p:nvSpPr>
          <p:cNvPr id="22" name="TextBox 8"/>
          <p:cNvSpPr txBox="1">
            <a:spLocks noChangeArrowheads="1"/>
          </p:cNvSpPr>
          <p:nvPr/>
        </p:nvSpPr>
        <p:spPr bwMode="auto">
          <a:xfrm rot="21136973">
            <a:off x="1139357" y="1136620"/>
            <a:ext cx="4579417"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i="1" dirty="0">
                <a:solidFill>
                  <a:srgbClr val="FFFFFF"/>
                </a:solidFill>
                <a:latin typeface="华文琥珀" panose="02010800040101010101" pitchFamily="2" charset="-122"/>
                <a:ea typeface="华文琥珀" panose="02010800040101010101" pitchFamily="2" charset="-122"/>
              </a:rPr>
              <a:t>跨文化沟通能力，</a:t>
            </a:r>
          </a:p>
          <a:p>
            <a:pPr eaLnBrk="0" fontAlgn="base" hangingPunct="0">
              <a:spcBef>
                <a:spcPct val="0"/>
              </a:spcBef>
              <a:spcAft>
                <a:spcPct val="0"/>
              </a:spcAft>
              <a:buFontTx/>
              <a:buNone/>
            </a:pPr>
            <a:r>
              <a:rPr lang="zh-CN" altLang="en-US" sz="2800" b="1" i="1" dirty="0">
                <a:solidFill>
                  <a:srgbClr val="FFFFFF"/>
                </a:solidFill>
                <a:latin typeface="华文琥珀" panose="02010800040101010101" pitchFamily="2" charset="-122"/>
                <a:ea typeface="华文琥珀" panose="02010800040101010101" pitchFamily="2" charset="-122"/>
              </a:rPr>
              <a:t>传播中华文化的能力</a:t>
            </a:r>
          </a:p>
        </p:txBody>
      </p:sp>
      <p:sp>
        <p:nvSpPr>
          <p:cNvPr id="16" name="文本框 1"/>
          <p:cNvSpPr txBox="1"/>
          <p:nvPr/>
        </p:nvSpPr>
        <p:spPr>
          <a:xfrm>
            <a:off x="6722745" y="2162810"/>
            <a:ext cx="4401820" cy="642620"/>
          </a:xfrm>
          <a:prstGeom prst="rect">
            <a:avLst/>
          </a:prstGeom>
          <a:noFill/>
        </p:spPr>
        <p:txBody>
          <a:bodyPr wrap="square" rtlCol="0" anchor="t">
            <a:spAutoFit/>
          </a:bodyPr>
          <a:lstStyle/>
          <a:p>
            <a:pPr indent="0">
              <a:lnSpc>
                <a:spcPts val="4300"/>
              </a:lnSpc>
              <a:buFont typeface="Wingdings" panose="05000000000000000000" charset="0"/>
              <a:buNone/>
            </a:pPr>
            <a:r>
              <a:rPr sz="3600" b="1" dirty="0">
                <a:solidFill>
                  <a:srgbClr val="FFFFFF"/>
                </a:solidFill>
                <a:sym typeface="+mn-ea"/>
              </a:rPr>
              <a:t>高考方向和预测</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4*#ppt_w"/>
                                          </p:val>
                                        </p:tav>
                                        <p:tav tm="100000">
                                          <p:val>
                                            <p:strVal val="#ppt_w"/>
                                          </p:val>
                                        </p:tav>
                                      </p:tavLst>
                                    </p:anim>
                                    <p:anim calcmode="lin" valueType="num">
                                      <p:cBhvr>
                                        <p:cTn id="8" dur="500" fill="hold"/>
                                        <p:tgtEl>
                                          <p:spTgt spid="14"/>
                                        </p:tgtEl>
                                        <p:attrNameLst>
                                          <p:attrName>ppt_h</p:attrName>
                                        </p:attrNameLst>
                                      </p:cBhvr>
                                      <p:tavLst>
                                        <p:tav tm="0">
                                          <p:val>
                                            <p:strVal val="4*#ppt_h"/>
                                          </p:val>
                                        </p:tav>
                                        <p:tav tm="100000">
                                          <p:val>
                                            <p:strVal val="#ppt_h"/>
                                          </p:val>
                                        </p:tav>
                                      </p:tavLst>
                                    </p:anim>
                                  </p:childTnLst>
                                </p:cTn>
                              </p:par>
                              <p:par>
                                <p:cTn id="9" presetID="22" presetClass="entr" presetSubtype="2"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par>
                                <p:cTn id="12" presetID="42" presetClass="entr" presetSubtype="0" fill="hold" grpId="0" nodeType="withEffect">
                                  <p:stCondLst>
                                    <p:cond delay="52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
                                        <p:tgtEl>
                                          <p:spTgt spid="21"/>
                                        </p:tgtEl>
                                      </p:cBhvr>
                                    </p:animEffect>
                                    <p:anim calcmode="lin" valueType="num">
                                      <p:cBhvr>
                                        <p:cTn id="15" dur="200" fill="hold"/>
                                        <p:tgtEl>
                                          <p:spTgt spid="21"/>
                                        </p:tgtEl>
                                        <p:attrNameLst>
                                          <p:attrName>ppt_x</p:attrName>
                                        </p:attrNameLst>
                                      </p:cBhvr>
                                      <p:tavLst>
                                        <p:tav tm="0">
                                          <p:val>
                                            <p:strVal val="#ppt_x"/>
                                          </p:val>
                                        </p:tav>
                                        <p:tav tm="100000">
                                          <p:val>
                                            <p:strVal val="#ppt_x"/>
                                          </p:val>
                                        </p:tav>
                                      </p:tavLst>
                                    </p:anim>
                                    <p:anim calcmode="lin" valueType="num">
                                      <p:cBhvr>
                                        <p:cTn id="16" dur="200" fill="hold"/>
                                        <p:tgtEl>
                                          <p:spTgt spid="21"/>
                                        </p:tgtEl>
                                        <p:attrNameLst>
                                          <p:attrName>ppt_y</p:attrName>
                                        </p:attrNameLst>
                                      </p:cBhvr>
                                      <p:tavLst>
                                        <p:tav tm="0">
                                          <p:val>
                                            <p:strVal val="#ppt_y+.1"/>
                                          </p:val>
                                        </p:tav>
                                        <p:tav tm="100000">
                                          <p:val>
                                            <p:strVal val="#ppt_y"/>
                                          </p:val>
                                        </p:tav>
                                      </p:tavLst>
                                    </p:anim>
                                  </p:childTnLst>
                                </p:cTn>
                              </p:par>
                              <p:par>
                                <p:cTn id="17" presetID="23" presetClass="entr" presetSubtype="16" fill="hold" grpId="2"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par>
                                <p:cTn id="21" presetID="1" presetClass="entr" presetSubtype="0" fill="hold" grpId="1" nodeType="withEffect">
                                  <p:stCondLst>
                                    <p:cond delay="300"/>
                                  </p:stCondLst>
                                  <p:childTnLst>
                                    <p:set>
                                      <p:cBhvr>
                                        <p:cTn id="22" dur="1" fill="hold">
                                          <p:stCondLst>
                                            <p:cond delay="0"/>
                                          </p:stCondLst>
                                        </p:cTn>
                                        <p:tgtEl>
                                          <p:spTgt spid="17"/>
                                        </p:tgtEl>
                                        <p:attrNameLst>
                                          <p:attrName>style.visibility</p:attrName>
                                        </p:attrNameLst>
                                      </p:cBhvr>
                                      <p:to>
                                        <p:strVal val="visible"/>
                                      </p:to>
                                    </p:set>
                                  </p:childTnLst>
                                </p:cTn>
                              </p:par>
                              <p:par>
                                <p:cTn id="23" presetID="21" presetClass="entr" presetSubtype="1" fill="hold" grpId="0" nodeType="withEffect">
                                  <p:stCondLst>
                                    <p:cond delay="30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500"/>
                                        <p:tgtEl>
                                          <p:spTgt spid="18"/>
                                        </p:tgtEl>
                                      </p:cBhvr>
                                    </p:animEffect>
                                  </p:childTnLst>
                                </p:cTn>
                              </p:par>
                              <p:par>
                                <p:cTn id="26" presetID="8" presetClass="emph" presetSubtype="0" repeatCount="indefinite" fill="hold" grpId="0" nodeType="withEffect">
                                  <p:stCondLst>
                                    <p:cond delay="0"/>
                                  </p:stCondLst>
                                  <p:childTnLst>
                                    <p:animRot by="21600000">
                                      <p:cBhvr>
                                        <p:cTn id="27" dur="4000" fill="hold"/>
                                        <p:tgtEl>
                                          <p:spTgt spid="17"/>
                                        </p:tgtEl>
                                        <p:attrNameLst>
                                          <p:attrName>r</p:attrName>
                                        </p:attrNameLst>
                                      </p:cBhvr>
                                    </p:animRot>
                                  </p:childTnLst>
                                </p:cTn>
                              </p:par>
                              <p:par>
                                <p:cTn id="28" presetID="8" presetClass="emph" presetSubtype="0" repeatCount="indefinite" fill="hold" grpId="1" nodeType="withEffect">
                                  <p:stCondLst>
                                    <p:cond delay="0"/>
                                  </p:stCondLst>
                                  <p:childTnLst>
                                    <p:animRot by="-21600000">
                                      <p:cBhvr>
                                        <p:cTn id="29" dur="5000" fill="hold"/>
                                        <p:tgtEl>
                                          <p:spTgt spid="18"/>
                                        </p:tgtEl>
                                        <p:attrNameLst>
                                          <p:attrName>r</p:attrName>
                                        </p:attrNameLst>
                                      </p:cBhvr>
                                    </p:animRot>
                                  </p:childTnLst>
                                </p:cTn>
                              </p:par>
                              <p:par>
                                <p:cTn id="30" presetID="1" presetClass="entr" presetSubtype="0" fill="hold" grpId="1" nodeType="withEffect">
                                  <p:stCondLst>
                                    <p:cond delay="50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path" presetSubtype="0" repeatCount="indefinite" accel="50000" decel="50000" fill="hold" grpId="0" nodeType="withEffect">
                                  <p:stCondLst>
                                    <p:cond delay="500"/>
                                  </p:stCondLst>
                                  <p:childTnLst>
                                    <p:animMotion origin="layout" path="M 0.00013 0.00069 C 0.00039 -0.17037 0.07814 -0.30833 0.1745 -0.30949 C 0.27061 -0.30903 0.34809 -0.17037 0.34809 0.00069 C 0.34809 0.16921 0.27061 0.30509 0.1745 0.31042 C 0.07918 0.31018 0.00026 0.17153 0.00013 0.00069 Z " pathEditMode="relative" rAng="16200000" ptsTypes="fffff">
                                      <p:cBhvr>
                                        <p:cTn id="33" dur="2000" fill="hold"/>
                                        <p:tgtEl>
                                          <p:spTgt spid="20"/>
                                        </p:tgtEl>
                                        <p:attrNameLst>
                                          <p:attrName>ppt_x</p:attrName>
                                          <p:attrName>ppt_y</p:attrName>
                                        </p:attrNameLst>
                                      </p:cBhvr>
                                      <p:rCtr x="1739800" y="-2300"/>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4" grpId="0" bldLvl="0" animBg="1"/>
      <p:bldP spid="17" grpId="0" bldLvl="0" animBg="1"/>
      <p:bldP spid="17" grpId="1" bldLvl="0" animBg="1"/>
      <p:bldP spid="17" grpId="2" bldLvl="0" animBg="1"/>
      <p:bldP spid="18" grpId="0" bldLvl="0" animBg="1"/>
      <p:bldP spid="18" grpId="1" bldLvl="0" animBg="1"/>
      <p:bldP spid="20" grpId="0" bldLvl="0" animBg="1"/>
      <p:bldP spid="20" grpId="1" bldLvl="0" animBg="1"/>
      <p:bldP spid="21" grpId="0"/>
      <p:bldP spid="2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4. </a:t>
            </a:r>
            <a:r>
              <a:rPr sz="3200"/>
              <a:t>高考方向和预测 —— 偏好体美，全面考查</a:t>
            </a:r>
            <a:r>
              <a:rPr sz="3200">
                <a:solidFill>
                  <a:srgbClr val="C00000"/>
                </a:solidFill>
              </a:rPr>
              <a:t>德智体美劳</a:t>
            </a:r>
          </a:p>
        </p:txBody>
      </p:sp>
      <p:pic>
        <p:nvPicPr>
          <p:cNvPr id="2" name="图片 1" descr="搜狗截图20200604164323"/>
          <p:cNvPicPr>
            <a:picLocks noChangeAspect="1"/>
          </p:cNvPicPr>
          <p:nvPr/>
        </p:nvPicPr>
        <p:blipFill>
          <a:blip r:embed="rId3"/>
          <a:srcRect r="11674" b="40919"/>
          <a:stretch>
            <a:fillRect/>
          </a:stretch>
        </p:blipFill>
        <p:spPr>
          <a:xfrm>
            <a:off x="357505" y="1118870"/>
            <a:ext cx="6671945" cy="2034540"/>
          </a:xfrm>
          <a:prstGeom prst="rect">
            <a:avLst/>
          </a:prstGeom>
        </p:spPr>
      </p:pic>
      <p:pic>
        <p:nvPicPr>
          <p:cNvPr id="4" name="图片 3" descr="搜狗截图20210511094941"/>
          <p:cNvPicPr>
            <a:picLocks noChangeAspect="1"/>
          </p:cNvPicPr>
          <p:nvPr/>
        </p:nvPicPr>
        <p:blipFill>
          <a:blip r:embed="rId4"/>
          <a:srcRect b="40306"/>
          <a:stretch>
            <a:fillRect/>
          </a:stretch>
        </p:blipFill>
        <p:spPr>
          <a:xfrm>
            <a:off x="6934200" y="1118870"/>
            <a:ext cx="4721860" cy="2034540"/>
          </a:xfrm>
          <a:prstGeom prst="rect">
            <a:avLst/>
          </a:prstGeom>
        </p:spPr>
      </p:pic>
      <p:pic>
        <p:nvPicPr>
          <p:cNvPr id="10" name="图片 9" descr="搜狗截图20210511102553"/>
          <p:cNvPicPr>
            <a:picLocks noChangeAspect="1"/>
          </p:cNvPicPr>
          <p:nvPr/>
        </p:nvPicPr>
        <p:blipFill>
          <a:blip r:embed="rId5"/>
          <a:stretch>
            <a:fillRect/>
          </a:stretch>
        </p:blipFill>
        <p:spPr>
          <a:xfrm>
            <a:off x="296545" y="3253105"/>
            <a:ext cx="11360150" cy="3401695"/>
          </a:xfrm>
          <a:prstGeom prst="rect">
            <a:avLst/>
          </a:prstGeom>
        </p:spPr>
      </p:pic>
      <p:sp>
        <p:nvSpPr>
          <p:cNvPr id="15" name="文本框 14"/>
          <p:cNvSpPr txBox="1"/>
          <p:nvPr/>
        </p:nvSpPr>
        <p:spPr>
          <a:xfrm>
            <a:off x="9170670" y="1816735"/>
            <a:ext cx="1378585" cy="368300"/>
          </a:xfrm>
          <a:prstGeom prst="rect">
            <a:avLst/>
          </a:prstGeom>
          <a:solidFill>
            <a:srgbClr val="2D2D8A">
              <a:lumMod val="20000"/>
              <a:lumOff val="80000"/>
            </a:srgbClr>
          </a:solid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体</a:t>
            </a:r>
          </a:p>
        </p:txBody>
      </p:sp>
      <p:sp>
        <p:nvSpPr>
          <p:cNvPr id="16" name="文本框 15"/>
          <p:cNvSpPr txBox="1"/>
          <p:nvPr/>
        </p:nvSpPr>
        <p:spPr>
          <a:xfrm>
            <a:off x="1990090" y="1816735"/>
            <a:ext cx="904240" cy="368300"/>
          </a:xfrm>
          <a:prstGeom prst="rect">
            <a:avLst/>
          </a:prstGeom>
          <a:solidFill>
            <a:srgbClr val="2D2D8A">
              <a:lumMod val="20000"/>
              <a:lumOff val="80000"/>
            </a:srgbClr>
          </a:solid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体</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4015" y="299085"/>
            <a:ext cx="10499725" cy="583565"/>
          </a:xfrm>
          <a:prstGeom prst="rect">
            <a:avLst/>
          </a:prstGeom>
          <a:noFill/>
        </p:spPr>
        <p:txBody>
          <a:bodyPr wrap="square" rtlCol="0">
            <a:spAutoFit/>
          </a:bodyPr>
          <a:lstStyle/>
          <a:p>
            <a:r>
              <a:rPr lang="en-US" altLang="zh-CN" sz="3200"/>
              <a:t>  </a:t>
            </a:r>
            <a:r>
              <a:rPr lang="zh-CN" altLang="en-US" sz="3200"/>
              <a:t>德智</a:t>
            </a:r>
            <a:r>
              <a:rPr lang="zh-CN" altLang="en-US" sz="3200">
                <a:solidFill>
                  <a:srgbClr val="C00000"/>
                </a:solidFill>
              </a:rPr>
              <a:t>体</a:t>
            </a:r>
            <a:r>
              <a:rPr lang="zh-CN" altLang="en-US" sz="3200"/>
              <a:t>美劳</a:t>
            </a:r>
            <a:r>
              <a:rPr lang="en-US" altLang="zh-CN" sz="3200"/>
              <a:t>; </a:t>
            </a:r>
            <a:r>
              <a:rPr lang="zh-CN" altLang="en-US" sz="3200"/>
              <a:t>招聘志愿者</a:t>
            </a:r>
            <a:r>
              <a:rPr lang="en-US" altLang="zh-CN" sz="3200"/>
              <a:t>; </a:t>
            </a:r>
            <a:r>
              <a:rPr lang="zh-CN" altLang="en-US" sz="3200"/>
              <a:t>通知</a:t>
            </a:r>
            <a:r>
              <a:rPr lang="en-US" altLang="zh-CN" sz="3200"/>
              <a:t>告示</a:t>
            </a:r>
            <a:r>
              <a:rPr lang="zh-CN" altLang="en-US" sz="3200"/>
              <a:t>；国际视野家国情怀</a:t>
            </a:r>
          </a:p>
        </p:txBody>
      </p:sp>
      <p:sp>
        <p:nvSpPr>
          <p:cNvPr id="2" name="文本框 1"/>
          <p:cNvSpPr txBox="1"/>
          <p:nvPr/>
        </p:nvSpPr>
        <p:spPr>
          <a:xfrm>
            <a:off x="219075" y="3061970"/>
            <a:ext cx="11739880" cy="3415030"/>
          </a:xfrm>
          <a:prstGeom prst="rect">
            <a:avLst/>
          </a:prstGeom>
          <a:noFill/>
        </p:spPr>
        <p:txBody>
          <a:bodyPr wrap="square" rtlCol="0" anchor="t">
            <a:spAutoFit/>
          </a:bodyPr>
          <a:lstStyle/>
          <a:p>
            <a:pPr indent="0" algn="ctr">
              <a:buFont typeface="Arial" panose="020B0604020202020204" pitchFamily="34" charset="0"/>
              <a:buNone/>
            </a:pPr>
            <a:r>
              <a:rPr lang="zh-CN" altLang="en-US" sz="2400"/>
              <a:t>Notice</a:t>
            </a:r>
          </a:p>
          <a:p>
            <a:pPr indent="0">
              <a:buFont typeface="Arial" panose="020B0604020202020204" pitchFamily="34" charset="0"/>
              <a:buNone/>
            </a:pPr>
            <a:r>
              <a:rPr lang="en-US" altLang="zh-CN" sz="2400"/>
              <a:t>    </a:t>
            </a:r>
            <a:r>
              <a:rPr lang="zh-CN" altLang="en-US" sz="2400"/>
              <a:t>Volunteers are needed for Rugao Marathon to be held in March 2021. Basic requirements are familiarity with race course and proficiency in English. Other requirements include good interpersonal communication abilities, familiarity with our city</a:t>
            </a:r>
            <a:r>
              <a:rPr lang="en-US" altLang="zh-CN" sz="2400"/>
              <a:t>’</a:t>
            </a:r>
            <a:r>
              <a:rPr lang="zh-CN" altLang="en-US" sz="2400"/>
              <a:t>s</a:t>
            </a:r>
            <a:r>
              <a:rPr lang="en-US" altLang="zh-CN" sz="2400"/>
              <a:t> </a:t>
            </a:r>
            <a:r>
              <a:rPr lang="zh-CN" altLang="en-US" sz="2400"/>
              <a:t>tourist attractions and its history, proper manners, and a strong sense of responsibility. Preference will be given to those experienced in similar activities.</a:t>
            </a:r>
          </a:p>
          <a:p>
            <a:pPr indent="0">
              <a:buFont typeface="Arial" panose="020B0604020202020204" pitchFamily="34" charset="0"/>
              <a:buNone/>
            </a:pPr>
            <a:r>
              <a:rPr lang="en-US" altLang="zh-CN" sz="2400"/>
              <a:t>   </a:t>
            </a:r>
            <a:r>
              <a:rPr lang="zh-CN" altLang="en-US" sz="2400"/>
              <a:t>Call87654321 or email www.rugao marathon.com</a:t>
            </a:r>
            <a:r>
              <a:rPr lang="en-US" altLang="zh-CN" sz="2400"/>
              <a:t> </a:t>
            </a:r>
            <a:r>
              <a:rPr lang="zh-CN" altLang="en-US" sz="2400"/>
              <a:t>for application and for information on the interview. Phone and email enquiries are encouraged; no visits please.</a:t>
            </a:r>
          </a:p>
          <a:p>
            <a:pPr indent="0" algn="r">
              <a:buFont typeface="Arial" panose="020B0604020202020204" pitchFamily="34" charset="0"/>
              <a:buNone/>
            </a:pPr>
            <a:r>
              <a:rPr lang="zh-CN" altLang="en-US" sz="2400"/>
              <a:t>Rugao Marathon Association</a:t>
            </a:r>
          </a:p>
        </p:txBody>
      </p:sp>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219075" y="1035050"/>
            <a:ext cx="11636375" cy="1906905"/>
          </a:xfrm>
          <a:prstGeom prst="rect">
            <a:avLst/>
          </a:prstGeom>
          <a:noFill/>
          <a:ln>
            <a:solidFill>
              <a:srgbClr val="FFC000"/>
            </a:solidFill>
          </a:ln>
        </p:spPr>
        <p:txBody>
          <a:bodyPr wrap="square" rtlCol="0" anchor="t">
            <a:spAutoFit/>
          </a:bodyPr>
          <a:lstStyle/>
          <a:p>
            <a:pPr indent="0" algn="l" fontAlgn="auto">
              <a:lnSpc>
                <a:spcPts val="2360"/>
              </a:lnSpc>
              <a:buFont typeface="Arial" panose="020B0604020202020204" pitchFamily="34" charset="0"/>
            </a:pPr>
            <a:r>
              <a:rPr lang="zh-CN" altLang="en-US">
                <a:sym typeface="+mn-ea"/>
              </a:rPr>
              <a:t>（</a:t>
            </a:r>
            <a:r>
              <a:rPr lang="en-US" altLang="zh-CN">
                <a:sym typeface="+mn-ea"/>
              </a:rPr>
              <a:t>2021届江苏省如皋市高三上学期第三次月考英语试题</a:t>
            </a:r>
            <a:r>
              <a:rPr lang="zh-CN" altLang="en-US">
                <a:sym typeface="+mn-ea"/>
              </a:rPr>
              <a:t>）</a:t>
            </a:r>
            <a:r>
              <a:rPr lang="en-US" altLang="zh-CN">
                <a:sym typeface="+mn-ea"/>
              </a:rPr>
              <a:t>  </a:t>
            </a:r>
            <a:r>
              <a:rPr lang="zh-CN" altLang="en-US" sz="2400">
                <a:sym typeface="+mn-ea"/>
              </a:rPr>
              <a:t>如皋国际马拉松赛将于2021年3月举办，请你代表如皋马拉松协会写一封80字的告示，招募志愿者。告示需包括:</a:t>
            </a:r>
            <a:endParaRPr lang="zh-CN" altLang="en-US" sz="2400"/>
          </a:p>
          <a:p>
            <a:pPr indent="0" algn="l" fontAlgn="auto">
              <a:lnSpc>
                <a:spcPts val="2360"/>
              </a:lnSpc>
              <a:buFont typeface="Arial" panose="020B0604020202020204" pitchFamily="34" charset="0"/>
            </a:pPr>
            <a:r>
              <a:rPr lang="zh-CN" altLang="en-US" sz="2400">
                <a:sym typeface="+mn-ea"/>
              </a:rPr>
              <a:t>1.申请者所应具备的基本素养;</a:t>
            </a:r>
            <a:r>
              <a:rPr lang="en-US" altLang="zh-CN" sz="2400">
                <a:sym typeface="+mn-ea"/>
              </a:rPr>
              <a:t> </a:t>
            </a:r>
            <a:r>
              <a:rPr lang="zh-CN" altLang="en-US" sz="2400">
                <a:sym typeface="+mn-ea"/>
              </a:rPr>
              <a:t>2.你认为的有关信息。</a:t>
            </a:r>
            <a:endParaRPr lang="zh-CN" altLang="en-US" sz="2400"/>
          </a:p>
          <a:p>
            <a:pPr marL="285750" indent="0" algn="ctr" fontAlgn="auto">
              <a:lnSpc>
                <a:spcPts val="2360"/>
              </a:lnSpc>
              <a:buFont typeface="Arial" panose="020B0604020202020204" pitchFamily="34" charset="0"/>
              <a:buNone/>
            </a:pPr>
            <a:r>
              <a:rPr lang="zh-CN" altLang="en-US" sz="2400">
                <a:sym typeface="+mn-ea"/>
              </a:rPr>
              <a:t>Notice</a:t>
            </a:r>
          </a:p>
          <a:p>
            <a:pPr marL="285750" indent="0" algn="ctr" fontAlgn="auto">
              <a:lnSpc>
                <a:spcPts val="2360"/>
              </a:lnSpc>
              <a:buFont typeface="Arial" panose="020B0604020202020204" pitchFamily="34" charset="0"/>
              <a:buNone/>
            </a:pPr>
            <a:r>
              <a:rPr lang="zh-CN" altLang="en-US" sz="2400">
                <a:sym typeface="+mn-ea"/>
              </a:rPr>
              <a:t>_______________________________________________________________</a:t>
            </a:r>
          </a:p>
          <a:p>
            <a:pPr marL="285750" indent="0" algn="r" fontAlgn="auto">
              <a:lnSpc>
                <a:spcPts val="2360"/>
              </a:lnSpc>
              <a:buFont typeface="Arial" panose="020B0604020202020204" pitchFamily="34" charset="0"/>
              <a:buNone/>
            </a:pPr>
            <a:r>
              <a:rPr lang="zh-CN" altLang="en-US" sz="2400">
                <a:sym typeface="+mn-ea"/>
              </a:rPr>
              <a:t>Rugao Marathon Association</a:t>
            </a:r>
            <a:endParaRPr lang="zh-CN" altLang="en-US" sz="2400"/>
          </a:p>
        </p:txBody>
      </p:sp>
      <p:sp>
        <p:nvSpPr>
          <p:cNvPr id="15" name="流程图: 可选过程 14"/>
          <p:cNvSpPr/>
          <p:nvPr/>
        </p:nvSpPr>
        <p:spPr>
          <a:xfrm>
            <a:off x="2941320" y="302260"/>
            <a:ext cx="2163445" cy="56134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可选过程 9"/>
          <p:cNvSpPr/>
          <p:nvPr/>
        </p:nvSpPr>
        <p:spPr>
          <a:xfrm>
            <a:off x="709295" y="331470"/>
            <a:ext cx="2002155" cy="551180"/>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可选过程 8"/>
          <p:cNvSpPr/>
          <p:nvPr/>
        </p:nvSpPr>
        <p:spPr>
          <a:xfrm>
            <a:off x="7231380" y="326390"/>
            <a:ext cx="3194685" cy="55118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可选过程 5"/>
          <p:cNvSpPr/>
          <p:nvPr/>
        </p:nvSpPr>
        <p:spPr>
          <a:xfrm>
            <a:off x="5192395" y="331470"/>
            <a:ext cx="1806575" cy="551180"/>
          </a:xfrm>
          <a:prstGeom prst="flowChartAlternateProcess">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可选过程 7"/>
          <p:cNvSpPr/>
          <p:nvPr/>
        </p:nvSpPr>
        <p:spPr>
          <a:xfrm>
            <a:off x="5201285" y="3067685"/>
            <a:ext cx="1797685" cy="404495"/>
          </a:xfrm>
          <a:prstGeom prst="flowChartAlternateProcess">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可选过程 10"/>
          <p:cNvSpPr/>
          <p:nvPr/>
        </p:nvSpPr>
        <p:spPr>
          <a:xfrm>
            <a:off x="7673340" y="6072505"/>
            <a:ext cx="4182110" cy="404495"/>
          </a:xfrm>
          <a:prstGeom prst="flowChartAlternateProcess">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可选过程 12"/>
          <p:cNvSpPr/>
          <p:nvPr/>
        </p:nvSpPr>
        <p:spPr>
          <a:xfrm>
            <a:off x="296545" y="4592320"/>
            <a:ext cx="5052695" cy="35433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可选过程 13"/>
          <p:cNvSpPr/>
          <p:nvPr/>
        </p:nvSpPr>
        <p:spPr>
          <a:xfrm>
            <a:off x="572135" y="3472180"/>
            <a:ext cx="3213100" cy="404495"/>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可选过程 15"/>
          <p:cNvSpPr/>
          <p:nvPr/>
        </p:nvSpPr>
        <p:spPr>
          <a:xfrm>
            <a:off x="7332345" y="5285105"/>
            <a:ext cx="4523105" cy="404495"/>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可选过程 16"/>
          <p:cNvSpPr/>
          <p:nvPr/>
        </p:nvSpPr>
        <p:spPr>
          <a:xfrm>
            <a:off x="296545" y="5662295"/>
            <a:ext cx="2251710" cy="404495"/>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可选过程 17"/>
          <p:cNvSpPr/>
          <p:nvPr/>
        </p:nvSpPr>
        <p:spPr>
          <a:xfrm>
            <a:off x="2635250" y="5662295"/>
            <a:ext cx="8126095" cy="404495"/>
          </a:xfrm>
          <a:prstGeom prst="flowChartAlternateProcess">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可选过程 18"/>
          <p:cNvSpPr/>
          <p:nvPr/>
        </p:nvSpPr>
        <p:spPr>
          <a:xfrm>
            <a:off x="296545" y="4946650"/>
            <a:ext cx="11557635" cy="33782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可选过程 19"/>
          <p:cNvSpPr/>
          <p:nvPr/>
        </p:nvSpPr>
        <p:spPr>
          <a:xfrm>
            <a:off x="5527040" y="4541520"/>
            <a:ext cx="6327775" cy="404495"/>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可选过程 20"/>
          <p:cNvSpPr/>
          <p:nvPr/>
        </p:nvSpPr>
        <p:spPr>
          <a:xfrm>
            <a:off x="9100185" y="4214495"/>
            <a:ext cx="2753995" cy="35433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可选过程 21"/>
          <p:cNvSpPr/>
          <p:nvPr/>
        </p:nvSpPr>
        <p:spPr>
          <a:xfrm>
            <a:off x="6998335" y="3876675"/>
            <a:ext cx="2863850" cy="34036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可选过程 22"/>
          <p:cNvSpPr/>
          <p:nvPr/>
        </p:nvSpPr>
        <p:spPr>
          <a:xfrm>
            <a:off x="3171825" y="4192270"/>
            <a:ext cx="5851525" cy="34925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可选过程 23"/>
          <p:cNvSpPr/>
          <p:nvPr/>
        </p:nvSpPr>
        <p:spPr>
          <a:xfrm>
            <a:off x="4655820" y="3888740"/>
            <a:ext cx="1873885" cy="313690"/>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可选过程 24"/>
          <p:cNvSpPr/>
          <p:nvPr/>
        </p:nvSpPr>
        <p:spPr>
          <a:xfrm>
            <a:off x="572135" y="5285105"/>
            <a:ext cx="6659245" cy="358775"/>
          </a:xfrm>
          <a:prstGeom prst="flowChartAlternateProcess">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可选过程 25"/>
          <p:cNvSpPr/>
          <p:nvPr/>
        </p:nvSpPr>
        <p:spPr>
          <a:xfrm>
            <a:off x="4169410" y="3523615"/>
            <a:ext cx="5757545" cy="313690"/>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1468735" cy="583565"/>
          </a:xfrm>
          <a:prstGeom prst="rect">
            <a:avLst/>
          </a:prstGeom>
          <a:noFill/>
        </p:spPr>
        <p:txBody>
          <a:bodyPr wrap="square" rtlCol="0">
            <a:spAutoFit/>
          </a:bodyPr>
          <a:lstStyle/>
          <a:p>
            <a:r>
              <a:rPr lang="en-US" altLang="zh-CN" sz="3200"/>
              <a:t>4. </a:t>
            </a:r>
            <a:r>
              <a:rPr sz="3200"/>
              <a:t>高考方向和预测 ——  未来话语，中国梦的话语建构</a:t>
            </a:r>
          </a:p>
        </p:txBody>
      </p:sp>
      <p:pic>
        <p:nvPicPr>
          <p:cNvPr id="2" name="图片 1" descr="搜狗截图20200604164323"/>
          <p:cNvPicPr>
            <a:picLocks noChangeAspect="1"/>
          </p:cNvPicPr>
          <p:nvPr/>
        </p:nvPicPr>
        <p:blipFill>
          <a:blip r:embed="rId3"/>
          <a:srcRect r="11674" b="40919"/>
          <a:stretch>
            <a:fillRect/>
          </a:stretch>
        </p:blipFill>
        <p:spPr>
          <a:xfrm>
            <a:off x="357505" y="1118870"/>
            <a:ext cx="6671945" cy="2034540"/>
          </a:xfrm>
          <a:prstGeom prst="rect">
            <a:avLst/>
          </a:prstGeom>
        </p:spPr>
      </p:pic>
      <p:pic>
        <p:nvPicPr>
          <p:cNvPr id="4" name="图片 3" descr="搜狗截图20210511094941"/>
          <p:cNvPicPr>
            <a:picLocks noChangeAspect="1"/>
          </p:cNvPicPr>
          <p:nvPr/>
        </p:nvPicPr>
        <p:blipFill>
          <a:blip r:embed="rId4"/>
          <a:srcRect b="40306"/>
          <a:stretch>
            <a:fillRect/>
          </a:stretch>
        </p:blipFill>
        <p:spPr>
          <a:xfrm>
            <a:off x="6934200" y="1118870"/>
            <a:ext cx="4721860" cy="2034540"/>
          </a:xfrm>
          <a:prstGeom prst="rect">
            <a:avLst/>
          </a:prstGeom>
        </p:spPr>
      </p:pic>
      <p:pic>
        <p:nvPicPr>
          <p:cNvPr id="5" name="图片 4" descr="搜狗截图20210511105112"/>
          <p:cNvPicPr>
            <a:picLocks noChangeAspect="1"/>
          </p:cNvPicPr>
          <p:nvPr/>
        </p:nvPicPr>
        <p:blipFill>
          <a:blip r:embed="rId5"/>
          <a:stretch>
            <a:fillRect/>
          </a:stretch>
        </p:blipFill>
        <p:spPr>
          <a:xfrm>
            <a:off x="296545" y="3254375"/>
            <a:ext cx="11455400" cy="3369945"/>
          </a:xfrm>
          <a:prstGeom prst="rect">
            <a:avLst/>
          </a:prstGeom>
        </p:spPr>
      </p:pic>
      <p:sp>
        <p:nvSpPr>
          <p:cNvPr id="14" name="文本框 13"/>
          <p:cNvSpPr txBox="1"/>
          <p:nvPr/>
        </p:nvSpPr>
        <p:spPr>
          <a:xfrm>
            <a:off x="8265160" y="5151755"/>
            <a:ext cx="2461895" cy="645160"/>
          </a:xfrm>
          <a:prstGeom prst="rect">
            <a:avLst/>
          </a:prstGeom>
          <a:noFill/>
        </p:spPr>
        <p:txBody>
          <a:bodyPr wrap="square" rtlCol="0">
            <a:spAutoFit/>
          </a:bodyPr>
          <a:lstStyle/>
          <a:p>
            <a:r>
              <a:rPr lang="zh-CN" altLang="en-US" b="1">
                <a:solidFill>
                  <a:srgbClr val="002060"/>
                </a:solidFill>
                <a:latin typeface="微软雅黑" panose="020B0503020204020204" pitchFamily="34" charset="-122"/>
                <a:ea typeface="微软雅黑" panose="020B0503020204020204" pitchFamily="34" charset="-122"/>
              </a:rPr>
              <a:t>回避政治敏感话题；</a:t>
            </a:r>
          </a:p>
          <a:p>
            <a:r>
              <a:rPr lang="zh-CN" altLang="en-US" b="1">
                <a:solidFill>
                  <a:srgbClr val="002060"/>
                </a:solidFill>
                <a:latin typeface="微软雅黑" panose="020B0503020204020204" pitchFamily="34" charset="-122"/>
                <a:ea typeface="微软雅黑" panose="020B0503020204020204" pitchFamily="34" charset="-122"/>
              </a:rPr>
              <a:t>促进中外文化交流</a:t>
            </a:r>
          </a:p>
        </p:txBody>
      </p:sp>
      <p:sp>
        <p:nvSpPr>
          <p:cNvPr id="18" name="文本框 17"/>
          <p:cNvSpPr txBox="1"/>
          <p:nvPr/>
        </p:nvSpPr>
        <p:spPr>
          <a:xfrm>
            <a:off x="2989580" y="1792605"/>
            <a:ext cx="1789430" cy="368300"/>
          </a:xfrm>
          <a:prstGeom prst="rect">
            <a:avLst/>
          </a:prstGeom>
          <a:solidFill>
            <a:srgbClr val="2D2D8A">
              <a:lumMod val="20000"/>
              <a:lumOff val="80000"/>
            </a:srgbClr>
          </a:solid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文化活动</a:t>
            </a:r>
          </a:p>
        </p:txBody>
      </p:sp>
      <p:sp>
        <p:nvSpPr>
          <p:cNvPr id="17" name="文本框 16"/>
          <p:cNvSpPr txBox="1"/>
          <p:nvPr/>
        </p:nvSpPr>
        <p:spPr>
          <a:xfrm>
            <a:off x="6934200" y="1792605"/>
            <a:ext cx="1161415" cy="368300"/>
          </a:xfrm>
          <a:prstGeom prst="rect">
            <a:avLst/>
          </a:prstGeom>
          <a:solidFill>
            <a:srgbClr val="2D2D8A">
              <a:lumMod val="20000"/>
              <a:lumOff val="80000"/>
            </a:srgbClr>
          </a:solid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文化活动</a:t>
            </a:r>
          </a:p>
        </p:txBody>
      </p:sp>
      <p:sp>
        <p:nvSpPr>
          <p:cNvPr id="7" name="文本框 6"/>
          <p:cNvSpPr txBox="1"/>
          <p:nvPr/>
        </p:nvSpPr>
        <p:spPr>
          <a:xfrm>
            <a:off x="10494645" y="1792605"/>
            <a:ext cx="1161415" cy="368300"/>
          </a:xfrm>
          <a:prstGeom prst="rect">
            <a:avLst/>
          </a:prstGeom>
          <a:solidFill>
            <a:srgbClr val="2D2D8A">
              <a:lumMod val="20000"/>
              <a:lumOff val="80000"/>
            </a:srgbClr>
          </a:solid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文化活动</a:t>
            </a:r>
          </a:p>
        </p:txBody>
      </p:sp>
      <p:sp>
        <p:nvSpPr>
          <p:cNvPr id="9" name="文本框 8"/>
          <p:cNvSpPr txBox="1"/>
          <p:nvPr/>
        </p:nvSpPr>
        <p:spPr>
          <a:xfrm>
            <a:off x="8095615" y="1478915"/>
            <a:ext cx="1161415" cy="368300"/>
          </a:xfrm>
          <a:prstGeom prst="rect">
            <a:avLst/>
          </a:prstGeom>
          <a:solidFill>
            <a:srgbClr val="2D2D8A">
              <a:lumMod val="20000"/>
              <a:lumOff val="80000"/>
            </a:srgbClr>
          </a:solid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文体活动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1635" y="330200"/>
            <a:ext cx="8519795" cy="583565"/>
          </a:xfrm>
          <a:prstGeom prst="rect">
            <a:avLst/>
          </a:prstGeom>
          <a:noFill/>
        </p:spPr>
        <p:txBody>
          <a:bodyPr wrap="square" rtlCol="0">
            <a:spAutoFit/>
          </a:bodyPr>
          <a:lstStyle/>
          <a:p>
            <a:r>
              <a:rPr lang="en-US" altLang="zh-CN" sz="3200" dirty="0">
                <a:solidFill>
                  <a:srgbClr val="000000"/>
                </a:solidFill>
              </a:rPr>
              <a:t>    </a:t>
            </a:r>
            <a:r>
              <a:rPr lang="zh-CN" altLang="en-US" sz="3200" dirty="0">
                <a:solidFill>
                  <a:srgbClr val="000000"/>
                </a:solidFill>
              </a:rPr>
              <a:t>文化学习；国际视野；文化输出</a:t>
            </a:r>
          </a:p>
        </p:txBody>
      </p:sp>
      <p:sp>
        <p:nvSpPr>
          <p:cNvPr id="2" name="文本框 1"/>
          <p:cNvSpPr txBox="1"/>
          <p:nvPr/>
        </p:nvSpPr>
        <p:spPr>
          <a:xfrm>
            <a:off x="296642" y="1711864"/>
            <a:ext cx="11502390" cy="4258945"/>
          </a:xfrm>
          <a:prstGeom prst="rect">
            <a:avLst/>
          </a:prstGeom>
          <a:noFill/>
        </p:spPr>
        <p:txBody>
          <a:bodyPr wrap="square" rtlCol="0" anchor="t">
            <a:spAutoFit/>
          </a:bodyPr>
          <a:lstStyle/>
          <a:p>
            <a:pPr marL="285750" indent="-285750">
              <a:lnSpc>
                <a:spcPts val="2500"/>
              </a:lnSpc>
              <a:buFont typeface="Arial" panose="020B0604020202020204" pitchFamily="34" charset="0"/>
              <a:buChar char="•"/>
            </a:pPr>
            <a:r>
              <a:rPr lang="en-US" altLang="zh-CN" sz="2400" dirty="0">
                <a:solidFill>
                  <a:srgbClr val="000000"/>
                </a:solidFill>
              </a:rPr>
              <a:t>Dear Alex,                            </a:t>
            </a:r>
          </a:p>
          <a:p>
            <a:pPr marL="285750" indent="-285750">
              <a:lnSpc>
                <a:spcPts val="2500"/>
              </a:lnSpc>
              <a:buFont typeface="Arial" panose="020B0604020202020204" pitchFamily="34" charset="0"/>
              <a:buChar char="•"/>
            </a:pPr>
            <a:r>
              <a:rPr lang="en-US" altLang="zh-CN" sz="2400" dirty="0">
                <a:solidFill>
                  <a:srgbClr val="000000"/>
                </a:solidFill>
              </a:rPr>
              <a:t>     </a:t>
            </a:r>
            <a:r>
              <a:rPr lang="en-US" altLang="zh-CN" sz="2400" u="sng" dirty="0">
                <a:solidFill>
                  <a:srgbClr val="000000"/>
                </a:solidFill>
              </a:rPr>
              <a:t>Hearing your </a:t>
            </a:r>
            <a:r>
              <a:rPr lang="en-US" altLang="zh-CN" sz="2400" u="sng" dirty="0">
                <a:solidFill>
                  <a:srgbClr val="C00000"/>
                </a:solidFill>
              </a:rPr>
              <a:t>departure</a:t>
            </a:r>
            <a:r>
              <a:rPr lang="en-US" altLang="zh-CN" sz="2400" dirty="0">
                <a:solidFill>
                  <a:srgbClr val="000000"/>
                </a:solidFill>
              </a:rPr>
              <a:t>, I’m writing to express my sincere gratitude for your generous help.</a:t>
            </a:r>
          </a:p>
          <a:p>
            <a:pPr marL="285750" indent="-285750">
              <a:lnSpc>
                <a:spcPts val="2500"/>
              </a:lnSpc>
              <a:buFont typeface="Arial" panose="020B0604020202020204" pitchFamily="34" charset="0"/>
              <a:buChar char="•"/>
            </a:pPr>
            <a:r>
              <a:rPr lang="en-US" altLang="zh-CN" sz="2400" dirty="0">
                <a:solidFill>
                  <a:srgbClr val="000000"/>
                </a:solidFill>
              </a:rPr>
              <a:t>    </a:t>
            </a:r>
            <a:r>
              <a:rPr lang="en-US" altLang="zh-CN" sz="2400" dirty="0">
                <a:solidFill>
                  <a:srgbClr val="C00000"/>
                </a:solidFill>
              </a:rPr>
              <a:t>Last year</a:t>
            </a:r>
            <a:r>
              <a:rPr lang="en-US" altLang="zh-CN" sz="2400" dirty="0">
                <a:solidFill>
                  <a:srgbClr val="000000"/>
                </a:solidFill>
              </a:rPr>
              <a:t> has </a:t>
            </a:r>
            <a:r>
              <a:rPr lang="en-US" altLang="zh-CN" sz="2400" u="sng" dirty="0">
                <a:solidFill>
                  <a:srgbClr val="000000"/>
                </a:solidFill>
              </a:rPr>
              <a:t>witnessed</a:t>
            </a:r>
            <a:r>
              <a:rPr lang="en-US" altLang="zh-CN" sz="2400" dirty="0">
                <a:solidFill>
                  <a:srgbClr val="000000"/>
                </a:solidFill>
              </a:rPr>
              <a:t> my harvest in English. When I </a:t>
            </a:r>
            <a:r>
              <a:rPr lang="en-US" altLang="zh-CN" sz="2400" u="sng" dirty="0">
                <a:solidFill>
                  <a:srgbClr val="000000"/>
                </a:solidFill>
              </a:rPr>
              <a:t>was messed up with</a:t>
            </a:r>
            <a:r>
              <a:rPr lang="en-US" altLang="zh-CN" sz="2400" dirty="0">
                <a:solidFill>
                  <a:srgbClr val="000000"/>
                </a:solidFill>
              </a:rPr>
              <a:t> all the language </a:t>
            </a:r>
            <a:r>
              <a:rPr lang="en-US" altLang="zh-CN" sz="2400" u="sng" dirty="0">
                <a:solidFill>
                  <a:srgbClr val="000000"/>
                </a:solidFill>
              </a:rPr>
              <a:t>obstacles</a:t>
            </a:r>
            <a:r>
              <a:rPr lang="en-US" altLang="zh-CN" sz="2400" dirty="0">
                <a:solidFill>
                  <a:srgbClr val="000000"/>
                </a:solidFill>
              </a:rPr>
              <a:t>, </a:t>
            </a:r>
            <a:r>
              <a:rPr lang="en-US" altLang="zh-CN" sz="2400" dirty="0">
                <a:solidFill>
                  <a:srgbClr val="C00000"/>
                </a:solidFill>
              </a:rPr>
              <a:t>It was</a:t>
            </a:r>
            <a:r>
              <a:rPr lang="en-US" altLang="zh-CN" sz="2400" dirty="0">
                <a:solidFill>
                  <a:srgbClr val="000000"/>
                </a:solidFill>
              </a:rPr>
              <a:t> your patience and guidance </a:t>
            </a:r>
            <a:r>
              <a:rPr lang="en-US" altLang="zh-CN" sz="2400" dirty="0">
                <a:solidFill>
                  <a:srgbClr val="C00000"/>
                </a:solidFill>
              </a:rPr>
              <a:t>that</a:t>
            </a:r>
            <a:r>
              <a:rPr lang="en-US" altLang="zh-CN" sz="2400" dirty="0">
                <a:solidFill>
                  <a:srgbClr val="000000"/>
                </a:solidFill>
              </a:rPr>
              <a:t> </a:t>
            </a:r>
            <a:r>
              <a:rPr lang="en-US" altLang="zh-CN" sz="2400" b="1" u="sng" dirty="0">
                <a:solidFill>
                  <a:srgbClr val="002060"/>
                </a:solidFill>
              </a:rPr>
              <a:t>enlighten</a:t>
            </a:r>
            <a:r>
              <a:rPr lang="en-US" altLang="zh-CN" sz="2400" dirty="0">
                <a:solidFill>
                  <a:srgbClr val="002060"/>
                </a:solidFill>
              </a:rPr>
              <a:t>ed</a:t>
            </a:r>
            <a:r>
              <a:rPr lang="en-US" altLang="zh-CN" sz="2400" dirty="0">
                <a:solidFill>
                  <a:srgbClr val="000000"/>
                </a:solidFill>
              </a:rPr>
              <a:t> me. Besides you always offered to revise the language style of my writing practice, which </a:t>
            </a:r>
            <a:r>
              <a:rPr lang="en-US" altLang="zh-CN" sz="2400" b="1" u="sng" dirty="0">
                <a:solidFill>
                  <a:srgbClr val="002060"/>
                </a:solidFill>
              </a:rPr>
              <a:t>enable</a:t>
            </a:r>
            <a:r>
              <a:rPr lang="en-US" altLang="zh-CN" sz="2400" dirty="0">
                <a:solidFill>
                  <a:srgbClr val="002060"/>
                </a:solidFill>
              </a:rPr>
              <a:t>d</a:t>
            </a:r>
            <a:r>
              <a:rPr lang="en-US" altLang="zh-CN" sz="2400" dirty="0">
                <a:solidFill>
                  <a:srgbClr val="000000"/>
                </a:solidFill>
              </a:rPr>
              <a:t> me to </a:t>
            </a:r>
            <a:r>
              <a:rPr lang="en-US" altLang="zh-CN" sz="2400" u="sng" dirty="0">
                <a:solidFill>
                  <a:srgbClr val="000000"/>
                </a:solidFill>
              </a:rPr>
              <a:t>savor a dip of authentic English</a:t>
            </a:r>
            <a:r>
              <a:rPr lang="en-US" altLang="zh-CN" sz="2400" dirty="0">
                <a:solidFill>
                  <a:srgbClr val="000000"/>
                </a:solidFill>
              </a:rPr>
              <a:t>. </a:t>
            </a:r>
            <a:r>
              <a:rPr lang="en-US" altLang="zh-CN" sz="2400" dirty="0">
                <a:solidFill>
                  <a:srgbClr val="C00000"/>
                </a:solidFill>
              </a:rPr>
              <a:t>With </a:t>
            </a:r>
            <a:r>
              <a:rPr lang="en-US" altLang="zh-CN" sz="2400" u="sng" dirty="0">
                <a:solidFill>
                  <a:srgbClr val="C00000"/>
                </a:solidFill>
              </a:rPr>
              <a:t>cross-cultural notions and visions</a:t>
            </a:r>
            <a:r>
              <a:rPr lang="en-US" altLang="zh-CN" sz="2400" dirty="0">
                <a:solidFill>
                  <a:srgbClr val="C00000"/>
                </a:solidFill>
              </a:rPr>
              <a:t> being exchanging</a:t>
            </a:r>
            <a:r>
              <a:rPr lang="en-US" altLang="zh-CN" sz="2400" dirty="0">
                <a:solidFill>
                  <a:srgbClr val="000000"/>
                </a:solidFill>
              </a:rPr>
              <a:t>, my knowledge </a:t>
            </a:r>
            <a:r>
              <a:rPr lang="en-US" altLang="zh-CN" sz="2400" u="sng" dirty="0">
                <a:solidFill>
                  <a:srgbClr val="000000"/>
                </a:solidFill>
              </a:rPr>
              <a:t>scope</a:t>
            </a:r>
            <a:r>
              <a:rPr lang="en-US" altLang="zh-CN" sz="2400" dirty="0">
                <a:solidFill>
                  <a:srgbClr val="000000"/>
                </a:solidFill>
              </a:rPr>
              <a:t> was </a:t>
            </a:r>
            <a:r>
              <a:rPr lang="en-US" altLang="zh-CN" sz="2400" b="1" u="sng" dirty="0">
                <a:solidFill>
                  <a:srgbClr val="002060"/>
                </a:solidFill>
              </a:rPr>
              <a:t>enrich</a:t>
            </a:r>
            <a:r>
              <a:rPr lang="en-US" altLang="zh-CN" sz="2400" dirty="0">
                <a:solidFill>
                  <a:srgbClr val="002060"/>
                </a:solidFill>
              </a:rPr>
              <a:t>ed</a:t>
            </a:r>
            <a:r>
              <a:rPr lang="en-US" altLang="zh-CN" sz="2400" dirty="0">
                <a:solidFill>
                  <a:srgbClr val="000000"/>
                </a:solidFill>
              </a:rPr>
              <a:t> and our friendship has been flourishing!</a:t>
            </a:r>
          </a:p>
          <a:p>
            <a:pPr marL="285750" indent="-285750">
              <a:lnSpc>
                <a:spcPts val="2500"/>
              </a:lnSpc>
              <a:buFont typeface="Arial" panose="020B0604020202020204" pitchFamily="34" charset="0"/>
              <a:buChar char="•"/>
            </a:pPr>
            <a:r>
              <a:rPr lang="en-US" altLang="zh-CN" sz="2400" dirty="0">
                <a:solidFill>
                  <a:srgbClr val="000000"/>
                </a:solidFill>
              </a:rPr>
              <a:t>    </a:t>
            </a:r>
            <a:r>
              <a:rPr lang="en-US" altLang="zh-CN" sz="2400" dirty="0">
                <a:solidFill>
                  <a:srgbClr val="C00000"/>
                </a:solidFill>
              </a:rPr>
              <a:t>Attached to the letter is an auspicious Chinese knot</a:t>
            </a:r>
            <a:r>
              <a:rPr lang="en-US" altLang="zh-CN" sz="2400" dirty="0">
                <a:solidFill>
                  <a:srgbClr val="000000"/>
                </a:solidFill>
              </a:rPr>
              <a:t>. </a:t>
            </a:r>
            <a:r>
              <a:rPr lang="en-US" altLang="zh-CN" sz="2400" u="sng" dirty="0">
                <a:solidFill>
                  <a:srgbClr val="000000"/>
                </a:solidFill>
              </a:rPr>
              <a:t>May</a:t>
            </a:r>
            <a:r>
              <a:rPr lang="en-US" altLang="zh-CN" sz="2400" dirty="0">
                <a:solidFill>
                  <a:srgbClr val="000000"/>
                </a:solidFill>
              </a:rPr>
              <a:t> every moment </a:t>
            </a:r>
            <a:r>
              <a:rPr lang="en-US" altLang="zh-CN" sz="2400" u="sng" dirty="0">
                <a:solidFill>
                  <a:srgbClr val="000000"/>
                </a:solidFill>
              </a:rPr>
              <a:t>full of joy</a:t>
            </a:r>
            <a:r>
              <a:rPr lang="en-US" altLang="zh-CN" sz="2400" dirty="0">
                <a:solidFill>
                  <a:srgbClr val="000000"/>
                </a:solidFill>
              </a:rPr>
              <a:t> </a:t>
            </a:r>
            <a:r>
              <a:rPr lang="en-US" altLang="zh-CN" sz="2400" u="sng" dirty="0">
                <a:solidFill>
                  <a:srgbClr val="000000"/>
                </a:solidFill>
              </a:rPr>
              <a:t>on your new stage of life</a:t>
            </a:r>
            <a:r>
              <a:rPr lang="en-US" altLang="zh-CN" sz="2400" dirty="0">
                <a:solidFill>
                  <a:srgbClr val="000000"/>
                </a:solidFill>
              </a:rPr>
              <a:t>! </a:t>
            </a:r>
          </a:p>
          <a:p>
            <a:pPr marL="285750" indent="-285750">
              <a:lnSpc>
                <a:spcPts val="2500"/>
              </a:lnSpc>
              <a:buFont typeface="Arial" panose="020B0604020202020204" pitchFamily="34" charset="0"/>
              <a:buChar char="•"/>
            </a:pPr>
            <a:r>
              <a:rPr lang="en-US" altLang="zh-CN" sz="2400" dirty="0">
                <a:solidFill>
                  <a:srgbClr val="000000"/>
                </a:solidFill>
              </a:rPr>
              <a:t>                                                                                                    Yours genuinely,</a:t>
            </a:r>
          </a:p>
          <a:p>
            <a:pPr marL="285750" indent="-285750">
              <a:lnSpc>
                <a:spcPts val="2500"/>
              </a:lnSpc>
              <a:buFont typeface="Arial" panose="020B0604020202020204" pitchFamily="34" charset="0"/>
              <a:buChar char="•"/>
            </a:pPr>
            <a:r>
              <a:rPr lang="en-US" altLang="zh-CN" sz="2400" dirty="0">
                <a:solidFill>
                  <a:srgbClr val="000000"/>
                </a:solidFill>
              </a:rPr>
              <a:t>                                                                                                     Li Hu</a:t>
            </a:r>
          </a:p>
        </p:txBody>
      </p:sp>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42595" y="1003978"/>
            <a:ext cx="11214735" cy="706755"/>
          </a:xfrm>
          <a:prstGeom prst="rect">
            <a:avLst/>
          </a:prstGeom>
          <a:ln>
            <a:solidFill>
              <a:schemeClr val="accent1"/>
            </a:solidFill>
          </a:ln>
        </p:spPr>
        <p:txBody>
          <a:bodyPr wrap="square">
            <a:spAutoFit/>
          </a:bodyPr>
          <a:lstStyle/>
          <a:p>
            <a:pPr indent="0">
              <a:buFont typeface="Wingdings" panose="05000000000000000000" pitchFamily="2" charset="2"/>
              <a:buNone/>
            </a:pPr>
            <a:r>
              <a:rPr lang="zh-CN" altLang="en-US" sz="2000" dirty="0">
                <a:solidFill>
                  <a:schemeClr val="tx1"/>
                </a:solidFill>
              </a:rPr>
              <a:t>假定你是李华，经常帮助你学习英语的朋友</a:t>
            </a:r>
            <a:r>
              <a:rPr lang="en-US" altLang="zh-CN" sz="2000" dirty="0">
                <a:solidFill>
                  <a:schemeClr val="tx1"/>
                </a:solidFill>
              </a:rPr>
              <a:t>Alex</a:t>
            </a:r>
            <a:r>
              <a:rPr lang="zh-CN" altLang="en-US" sz="2000" dirty="0">
                <a:solidFill>
                  <a:schemeClr val="tx1"/>
                </a:solidFill>
              </a:rPr>
              <a:t>即将返回自己的国家。请给他写一封邮件，内容包括：</a:t>
            </a:r>
            <a:r>
              <a:rPr lang="en-US" altLang="zh-CN" sz="2000" dirty="0">
                <a:solidFill>
                  <a:schemeClr val="tx1"/>
                </a:solidFill>
              </a:rPr>
              <a:t>1. </a:t>
            </a:r>
            <a:r>
              <a:rPr lang="zh-CN" altLang="en-US" sz="2000" dirty="0">
                <a:solidFill>
                  <a:schemeClr val="tx1"/>
                </a:solidFill>
              </a:rPr>
              <a:t>表示感谢；</a:t>
            </a:r>
            <a:r>
              <a:rPr lang="en-US" altLang="zh-CN" sz="2000" dirty="0">
                <a:solidFill>
                  <a:schemeClr val="tx1"/>
                </a:solidFill>
              </a:rPr>
              <a:t>2. </a:t>
            </a:r>
            <a:r>
              <a:rPr lang="zh-CN" altLang="en-US" sz="2000" dirty="0">
                <a:solidFill>
                  <a:schemeClr val="tx1"/>
                </a:solidFill>
              </a:rPr>
              <a:t>回顾</a:t>
            </a:r>
            <a:r>
              <a:rPr lang="en-US" altLang="zh-CN" sz="2000" dirty="0">
                <a:solidFill>
                  <a:schemeClr val="tx1"/>
                </a:solidFill>
              </a:rPr>
              <a:t>Alex</a:t>
            </a:r>
            <a:r>
              <a:rPr lang="zh-CN" altLang="en-US" sz="2000" dirty="0">
                <a:solidFill>
                  <a:schemeClr val="tx1"/>
                </a:solidFill>
              </a:rPr>
              <a:t>对你的帮助；</a:t>
            </a:r>
            <a:r>
              <a:rPr lang="en-US" altLang="zh-CN" sz="2000" dirty="0">
                <a:solidFill>
                  <a:schemeClr val="tx1"/>
                </a:solidFill>
              </a:rPr>
              <a:t>3. </a:t>
            </a:r>
            <a:r>
              <a:rPr lang="zh-CN" altLang="en-US" sz="2000" dirty="0">
                <a:solidFill>
                  <a:schemeClr val="tx1"/>
                </a:solidFill>
              </a:rPr>
              <a:t>临别祝愿。</a:t>
            </a:r>
            <a:r>
              <a:rPr lang="zh-CN" altLang="en-US" sz="1600" dirty="0">
                <a:solidFill>
                  <a:schemeClr val="tx1"/>
                </a:solidFill>
              </a:rPr>
              <a:t>（</a:t>
            </a:r>
            <a:r>
              <a:rPr lang="en-US" altLang="zh-CN" sz="1600" dirty="0">
                <a:solidFill>
                  <a:schemeClr val="tx1"/>
                </a:solidFill>
              </a:rPr>
              <a:t>2019</a:t>
            </a:r>
            <a:r>
              <a:rPr lang="zh-CN" altLang="en-US" sz="1600" dirty="0">
                <a:solidFill>
                  <a:schemeClr val="tx1"/>
                </a:solidFill>
              </a:rPr>
              <a:t>年</a:t>
            </a:r>
            <a:r>
              <a:rPr lang="en-US" altLang="zh-CN" sz="1600" dirty="0">
                <a:solidFill>
                  <a:schemeClr val="tx1"/>
                </a:solidFill>
              </a:rPr>
              <a:t>6</a:t>
            </a:r>
            <a:r>
              <a:rPr lang="zh-CN" altLang="en-US" sz="1600" dirty="0">
                <a:solidFill>
                  <a:schemeClr val="tx1"/>
                </a:solidFill>
              </a:rPr>
              <a:t>月浙江高考</a:t>
            </a:r>
            <a:r>
              <a:rPr lang="en-US" altLang="zh-CN" sz="1600" dirty="0">
                <a:solidFill>
                  <a:schemeClr val="tx1"/>
                </a:solidFill>
              </a:rPr>
              <a:t>——</a:t>
            </a:r>
            <a:r>
              <a:rPr lang="zh-CN" altLang="en-US" sz="1600" dirty="0">
                <a:solidFill>
                  <a:schemeClr val="tx1"/>
                </a:solidFill>
              </a:rPr>
              <a:t>感谢信）</a:t>
            </a:r>
          </a:p>
        </p:txBody>
      </p:sp>
      <p:sp>
        <p:nvSpPr>
          <p:cNvPr id="3" name="矩形 2"/>
          <p:cNvSpPr/>
          <p:nvPr/>
        </p:nvSpPr>
        <p:spPr>
          <a:xfrm>
            <a:off x="935420" y="5371840"/>
            <a:ext cx="7767146" cy="1200329"/>
          </a:xfrm>
          <a:prstGeom prst="rect">
            <a:avLst/>
          </a:prstGeom>
        </p:spPr>
        <p:txBody>
          <a:bodyPr wrap="square">
            <a:spAutoFit/>
          </a:bodyPr>
          <a:lstStyle/>
          <a:p>
            <a:r>
              <a:rPr lang="en-US" altLang="zh-CN" b="1" i="1" dirty="0">
                <a:solidFill>
                  <a:srgbClr val="7030A0"/>
                </a:solidFill>
              </a:rPr>
              <a:t>be messed up with</a:t>
            </a:r>
            <a:r>
              <a:rPr lang="zh-CN" altLang="en-US" b="1" i="1" dirty="0">
                <a:solidFill>
                  <a:srgbClr val="7030A0"/>
                </a:solidFill>
              </a:rPr>
              <a:t>（糟糕面对）；    </a:t>
            </a:r>
            <a:r>
              <a:rPr lang="en-US" altLang="zh-CN" b="1" i="1" dirty="0">
                <a:solidFill>
                  <a:srgbClr val="7030A0"/>
                </a:solidFill>
              </a:rPr>
              <a:t>enlighten</a:t>
            </a:r>
            <a:r>
              <a:rPr lang="zh-CN" altLang="en-US" b="1" i="1" dirty="0">
                <a:solidFill>
                  <a:srgbClr val="7030A0"/>
                </a:solidFill>
              </a:rPr>
              <a:t>（启发；教导）；</a:t>
            </a:r>
            <a:endParaRPr lang="en-US" altLang="zh-CN" b="1" i="1" dirty="0">
              <a:solidFill>
                <a:srgbClr val="7030A0"/>
              </a:solidFill>
            </a:endParaRPr>
          </a:p>
          <a:p>
            <a:r>
              <a:rPr lang="en-US" altLang="zh-CN" b="1" i="1" dirty="0">
                <a:solidFill>
                  <a:srgbClr val="7030A0"/>
                </a:solidFill>
              </a:rPr>
              <a:t>savor a dip of</a:t>
            </a:r>
            <a:r>
              <a:rPr lang="zh-CN" altLang="en-US" b="1" i="1" dirty="0">
                <a:solidFill>
                  <a:srgbClr val="7030A0"/>
                </a:solidFill>
              </a:rPr>
              <a:t>（品尝，欣赏）；         </a:t>
            </a:r>
            <a:r>
              <a:rPr lang="en-US" altLang="zh-CN" b="1" i="1" dirty="0">
                <a:solidFill>
                  <a:srgbClr val="7030A0"/>
                </a:solidFill>
              </a:rPr>
              <a:t>authentic</a:t>
            </a:r>
            <a:r>
              <a:rPr lang="zh-CN" altLang="en-US" b="1" i="1" dirty="0">
                <a:solidFill>
                  <a:srgbClr val="7030A0"/>
                </a:solidFill>
              </a:rPr>
              <a:t>（真正的，真实的）；</a:t>
            </a:r>
            <a:endParaRPr lang="en-US" altLang="zh-CN" b="1" i="1" dirty="0">
              <a:solidFill>
                <a:srgbClr val="7030A0"/>
              </a:solidFill>
            </a:endParaRPr>
          </a:p>
          <a:p>
            <a:r>
              <a:rPr lang="en-US" altLang="zh-CN" b="1" i="1" dirty="0">
                <a:solidFill>
                  <a:srgbClr val="7030A0"/>
                </a:solidFill>
              </a:rPr>
              <a:t>notion and vision</a:t>
            </a:r>
            <a:r>
              <a:rPr lang="zh-CN" altLang="en-US" b="1" i="1" dirty="0">
                <a:solidFill>
                  <a:srgbClr val="7030A0"/>
                </a:solidFill>
              </a:rPr>
              <a:t>（概念与视野）；   </a:t>
            </a:r>
            <a:r>
              <a:rPr lang="en-US" altLang="zh-CN" b="1" i="1" dirty="0">
                <a:solidFill>
                  <a:srgbClr val="7030A0"/>
                </a:solidFill>
              </a:rPr>
              <a:t>scope </a:t>
            </a:r>
            <a:r>
              <a:rPr lang="zh-CN" altLang="en-US" b="1" i="1" dirty="0">
                <a:solidFill>
                  <a:srgbClr val="7030A0"/>
                </a:solidFill>
              </a:rPr>
              <a:t>（</a:t>
            </a:r>
            <a:r>
              <a:rPr lang="en-US" altLang="zh-CN" b="1" i="1" dirty="0">
                <a:solidFill>
                  <a:srgbClr val="7030A0"/>
                </a:solidFill>
              </a:rPr>
              <a:t> /</a:t>
            </a:r>
            <a:r>
              <a:rPr lang="en-US" altLang="zh-CN" b="1" i="1" dirty="0" err="1">
                <a:solidFill>
                  <a:srgbClr val="7030A0"/>
                </a:solidFill>
              </a:rPr>
              <a:t>skəʊp</a:t>
            </a:r>
            <a:r>
              <a:rPr lang="en-US" altLang="zh-CN" b="1" i="1" dirty="0">
                <a:solidFill>
                  <a:srgbClr val="7030A0"/>
                </a:solidFill>
              </a:rPr>
              <a:t>/ </a:t>
            </a:r>
            <a:r>
              <a:rPr lang="zh-CN" altLang="en-US" b="1" i="1" dirty="0">
                <a:solidFill>
                  <a:srgbClr val="7030A0"/>
                </a:solidFill>
              </a:rPr>
              <a:t>视野；眼界）；</a:t>
            </a:r>
            <a:endParaRPr lang="en-US" altLang="zh-CN" b="1" i="1" dirty="0">
              <a:solidFill>
                <a:srgbClr val="7030A0"/>
              </a:solidFill>
            </a:endParaRPr>
          </a:p>
          <a:p>
            <a:r>
              <a:rPr lang="en-US" altLang="zh-CN" b="1" i="1" dirty="0">
                <a:solidFill>
                  <a:srgbClr val="7030A0"/>
                </a:solidFill>
              </a:rPr>
              <a:t>flourish (/ˈ</a:t>
            </a:r>
            <a:r>
              <a:rPr lang="en-US" altLang="zh-CN" b="1" i="1" dirty="0" err="1">
                <a:solidFill>
                  <a:srgbClr val="7030A0"/>
                </a:solidFill>
              </a:rPr>
              <a:t>flʌrɪʃ</a:t>
            </a:r>
            <a:r>
              <a:rPr lang="en-US" altLang="zh-CN" b="1" i="1" dirty="0">
                <a:solidFill>
                  <a:srgbClr val="7030A0"/>
                </a:solidFill>
              </a:rPr>
              <a:t>/ v.</a:t>
            </a:r>
            <a:r>
              <a:rPr lang="zh-CN" altLang="en-US" b="1" i="1" dirty="0">
                <a:solidFill>
                  <a:srgbClr val="7030A0"/>
                </a:solidFill>
              </a:rPr>
              <a:t>茂盛；茁壮成长</a:t>
            </a:r>
            <a:r>
              <a:rPr lang="en-US" altLang="zh-CN" b="1" i="1" dirty="0">
                <a:solidFill>
                  <a:srgbClr val="7030A0"/>
                </a:solidFill>
              </a:rPr>
              <a:t>) ;   auspicious</a:t>
            </a:r>
            <a:r>
              <a:rPr lang="zh-CN" altLang="en-US" b="1" i="1" dirty="0">
                <a:solidFill>
                  <a:srgbClr val="7030A0"/>
                </a:solidFill>
              </a:rPr>
              <a:t>（</a:t>
            </a:r>
            <a:r>
              <a:rPr lang="en-US" altLang="zh-CN" b="1" i="1" dirty="0">
                <a:solidFill>
                  <a:srgbClr val="7030A0"/>
                </a:solidFill>
              </a:rPr>
              <a:t> /ɔːˈ</a:t>
            </a:r>
            <a:r>
              <a:rPr lang="en-US" altLang="zh-CN" b="1" i="1" dirty="0" err="1">
                <a:solidFill>
                  <a:srgbClr val="7030A0"/>
                </a:solidFill>
              </a:rPr>
              <a:t>spɪʃəs</a:t>
            </a:r>
            <a:r>
              <a:rPr lang="en-US" altLang="zh-CN" b="1" i="1" dirty="0">
                <a:solidFill>
                  <a:srgbClr val="7030A0"/>
                </a:solidFill>
              </a:rPr>
              <a:t>/ </a:t>
            </a:r>
            <a:r>
              <a:rPr lang="zh-CN" altLang="en-US" b="1" i="1" dirty="0">
                <a:solidFill>
                  <a:srgbClr val="7030A0"/>
                </a:solidFill>
              </a:rPr>
              <a:t>吉祥的）</a:t>
            </a:r>
          </a:p>
        </p:txBody>
      </p:sp>
      <p:sp>
        <p:nvSpPr>
          <p:cNvPr id="8" name="流程图: 可选过程 7"/>
          <p:cNvSpPr/>
          <p:nvPr/>
        </p:nvSpPr>
        <p:spPr>
          <a:xfrm>
            <a:off x="935355" y="4587875"/>
            <a:ext cx="7085330" cy="35433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可选过程 8"/>
          <p:cNvSpPr/>
          <p:nvPr/>
        </p:nvSpPr>
        <p:spPr>
          <a:xfrm>
            <a:off x="4841875" y="330200"/>
            <a:ext cx="2157730" cy="55118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可选过程 9"/>
          <p:cNvSpPr/>
          <p:nvPr/>
        </p:nvSpPr>
        <p:spPr>
          <a:xfrm>
            <a:off x="2842895" y="326390"/>
            <a:ext cx="1847215" cy="551180"/>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可选过程 10"/>
          <p:cNvSpPr/>
          <p:nvPr/>
        </p:nvSpPr>
        <p:spPr>
          <a:xfrm>
            <a:off x="8020685" y="3639185"/>
            <a:ext cx="3560445" cy="404495"/>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可选过程 12"/>
          <p:cNvSpPr/>
          <p:nvPr/>
        </p:nvSpPr>
        <p:spPr>
          <a:xfrm>
            <a:off x="627380" y="3985895"/>
            <a:ext cx="10954385" cy="601345"/>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可选过程 13"/>
          <p:cNvSpPr/>
          <p:nvPr/>
        </p:nvSpPr>
        <p:spPr>
          <a:xfrm>
            <a:off x="627380" y="3581400"/>
            <a:ext cx="7279640" cy="404495"/>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可选过程 14"/>
          <p:cNvSpPr/>
          <p:nvPr/>
        </p:nvSpPr>
        <p:spPr>
          <a:xfrm>
            <a:off x="741045" y="317500"/>
            <a:ext cx="1950085" cy="56134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1015" y="301625"/>
            <a:ext cx="11028045" cy="583565"/>
          </a:xfrm>
          <a:prstGeom prst="rect">
            <a:avLst/>
          </a:prstGeom>
          <a:noFill/>
        </p:spPr>
        <p:txBody>
          <a:bodyPr wrap="square" rtlCol="0">
            <a:spAutoFit/>
          </a:bodyPr>
          <a:lstStyle/>
          <a:p>
            <a:r>
              <a:rPr sz="3200"/>
              <a:t>1. 角色代入统领内容要点，语言层次拓展有效交际</a:t>
            </a:r>
          </a:p>
        </p:txBody>
      </p:sp>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图片 4" descr="搜狗截图20200605000806"/>
          <p:cNvPicPr>
            <a:picLocks noChangeAspect="1"/>
          </p:cNvPicPr>
          <p:nvPr/>
        </p:nvPicPr>
        <p:blipFill>
          <a:blip r:embed="rId3"/>
          <a:srcRect l="5305" t="3333" b="1040"/>
          <a:stretch>
            <a:fillRect/>
          </a:stretch>
        </p:blipFill>
        <p:spPr>
          <a:xfrm>
            <a:off x="296545" y="1637030"/>
            <a:ext cx="2573020" cy="5045710"/>
          </a:xfrm>
          <a:prstGeom prst="rect">
            <a:avLst/>
          </a:prstGeom>
        </p:spPr>
      </p:pic>
      <p:sp>
        <p:nvSpPr>
          <p:cNvPr id="9" name="文本框 8"/>
          <p:cNvSpPr txBox="1"/>
          <p:nvPr/>
        </p:nvSpPr>
        <p:spPr>
          <a:xfrm>
            <a:off x="2869565" y="1713230"/>
            <a:ext cx="9094470" cy="4892675"/>
          </a:xfrm>
          <a:prstGeom prst="rect">
            <a:avLst/>
          </a:prstGeom>
          <a:noFill/>
          <a:ln>
            <a:solidFill>
              <a:schemeClr val="accent1"/>
            </a:solidFill>
          </a:ln>
        </p:spPr>
        <p:txBody>
          <a:bodyPr wrap="square" rtlCol="0" anchor="t">
            <a:spAutoFit/>
          </a:bodyPr>
          <a:lstStyle/>
          <a:p>
            <a:r>
              <a:rPr lang="zh-CN" altLang="en-US" sz="2400"/>
              <a:t> Dea</a:t>
            </a:r>
            <a:r>
              <a:rPr lang="en-US" altLang="zh-CN" sz="2400"/>
              <a:t>r</a:t>
            </a:r>
            <a:r>
              <a:rPr lang="zh-CN" altLang="en-US" sz="2400"/>
              <a:t> Fellow Students</a:t>
            </a:r>
            <a:r>
              <a:rPr lang="en-US" altLang="zh-CN" sz="2400"/>
              <a:t>,</a:t>
            </a:r>
            <a:endParaRPr lang="zh-CN" altLang="en-US" sz="2400"/>
          </a:p>
          <a:p>
            <a:r>
              <a:rPr lang="zh-CN" altLang="en-US" sz="2400"/>
              <a:t> </a:t>
            </a:r>
            <a:r>
              <a:rPr lang="en-US" altLang="zh-CN" sz="2400"/>
              <a:t>   </a:t>
            </a:r>
            <a:r>
              <a:rPr lang="zh-CN" altLang="en-US" sz="2400"/>
              <a:t>I</a:t>
            </a:r>
            <a:r>
              <a:rPr lang="en-US" altLang="zh-CN" sz="2400"/>
              <a:t>’</a:t>
            </a:r>
            <a:r>
              <a:rPr lang="zh-CN" altLang="en-US" sz="2400"/>
              <a:t>m LiHua,</a:t>
            </a:r>
            <a:r>
              <a:rPr lang="en-US" altLang="zh-CN" sz="2400"/>
              <a:t> </a:t>
            </a:r>
            <a:r>
              <a:rPr lang="zh-CN" altLang="en-US" sz="2400"/>
              <a:t>the </a:t>
            </a:r>
            <a:r>
              <a:rPr lang="en-US" altLang="zh-CN" sz="2400"/>
              <a:t>c</a:t>
            </a:r>
            <a:r>
              <a:rPr lang="zh-CN" altLang="en-US" sz="2400"/>
              <a:t>hairman of school's English Associ</a:t>
            </a:r>
            <a:r>
              <a:rPr lang="en-US" altLang="zh-CN" sz="2400"/>
              <a:t>a</a:t>
            </a:r>
            <a:r>
              <a:rPr lang="zh-CN" altLang="en-US" sz="2400"/>
              <a:t>tion</a:t>
            </a:r>
            <a:r>
              <a:rPr lang="en-US" altLang="zh-CN" sz="2400"/>
              <a:t>.</a:t>
            </a:r>
            <a:r>
              <a:rPr lang="zh-CN" altLang="en-US" sz="2400"/>
              <a:t> Ten exchange studens </a:t>
            </a:r>
            <a:r>
              <a:rPr lang="en-US" altLang="zh-CN" sz="2400"/>
              <a:t>w</a:t>
            </a:r>
            <a:r>
              <a:rPr lang="zh-CN" altLang="en-US" sz="2400"/>
              <a:t>ill visit our school next week, </a:t>
            </a:r>
            <a:r>
              <a:rPr lang="en-US" altLang="zh-CN" sz="2400"/>
              <a:t>s</a:t>
            </a:r>
            <a:r>
              <a:rPr lang="zh-CN" altLang="en-US" sz="2400"/>
              <a:t>o I</a:t>
            </a:r>
            <a:r>
              <a:rPr lang="en-US" altLang="zh-CN" sz="2400"/>
              <a:t>’</a:t>
            </a:r>
            <a:r>
              <a:rPr lang="zh-CN" altLang="en-US" sz="2400"/>
              <a:t>m here writing to call on you to become the </a:t>
            </a:r>
            <a:r>
              <a:rPr lang="en-US" altLang="zh-CN" sz="2400"/>
              <a:t>v</a:t>
            </a:r>
            <a:r>
              <a:rPr lang="zh-CN" altLang="en-US" sz="2400"/>
              <a:t>olunteers.</a:t>
            </a:r>
          </a:p>
          <a:p>
            <a:r>
              <a:rPr lang="zh-CN" altLang="en-US" sz="2400"/>
              <a:t> </a:t>
            </a:r>
            <a:r>
              <a:rPr lang="en-US" altLang="zh-CN" sz="2400"/>
              <a:t>   </a:t>
            </a:r>
            <a:r>
              <a:rPr lang="zh-CN" altLang="en-US" sz="2400"/>
              <a:t>Frst , a good command o</a:t>
            </a:r>
            <a:r>
              <a:rPr lang="en-US" altLang="zh-CN" sz="2400"/>
              <a:t>f</a:t>
            </a:r>
            <a:r>
              <a:rPr lang="zh-CN" altLang="en-US" sz="2400"/>
              <a:t> </a:t>
            </a:r>
            <a:r>
              <a:rPr lang="en-US" altLang="zh-CN" sz="2400"/>
              <a:t>E</a:t>
            </a:r>
            <a:r>
              <a:rPr lang="zh-CN" altLang="en-US" sz="2400"/>
              <a:t>nglish , </a:t>
            </a:r>
            <a:r>
              <a:rPr lang="en-US" altLang="zh-CN" sz="2400"/>
              <a:t>es</a:t>
            </a:r>
            <a:r>
              <a:rPr lang="zh-CN" altLang="en-US" sz="2400"/>
              <a:t>pecially in speaking</a:t>
            </a:r>
            <a:r>
              <a:rPr lang="en-US" altLang="zh-CN" sz="2400"/>
              <a:t>,</a:t>
            </a:r>
            <a:r>
              <a:rPr lang="zh-CN" altLang="en-US" sz="2400"/>
              <a:t> is of great importance , which is essential to a smooth communication</a:t>
            </a:r>
            <a:r>
              <a:rPr lang="en-US" altLang="zh-CN" sz="2400"/>
              <a:t>.</a:t>
            </a:r>
            <a:r>
              <a:rPr lang="zh-CN" altLang="en-US" sz="2400"/>
              <a:t> Besides, the s</a:t>
            </a:r>
            <a:r>
              <a:rPr lang="en-US" altLang="zh-CN" sz="2400"/>
              <a:t>t</a:t>
            </a:r>
            <a:r>
              <a:rPr lang="zh-CN" altLang="en-US" sz="2400"/>
              <a:t>udents </a:t>
            </a:r>
            <a:r>
              <a:rPr lang="en-US" altLang="zh-CN" sz="2400"/>
              <a:t>w</a:t>
            </a:r>
            <a:r>
              <a:rPr lang="zh-CN" altLang="en-US" sz="2400"/>
              <a:t>ith related </a:t>
            </a:r>
            <a:r>
              <a:rPr lang="en-US" altLang="zh-CN" sz="2400"/>
              <a:t>e</a:t>
            </a:r>
            <a:r>
              <a:rPr lang="zh-CN" altLang="en-US" sz="2400"/>
              <a:t>xperience </a:t>
            </a:r>
            <a:r>
              <a:rPr lang="en-US" altLang="zh-CN" sz="2400"/>
              <a:t>w</a:t>
            </a:r>
            <a:r>
              <a:rPr lang="zh-CN" altLang="en-US" sz="2400"/>
              <a:t>ill have a priority</a:t>
            </a:r>
            <a:r>
              <a:rPr lang="en-US" altLang="zh-CN" sz="2400"/>
              <a:t>.</a:t>
            </a:r>
            <a:r>
              <a:rPr lang="zh-CN" altLang="en-US" sz="2400"/>
              <a:t> You</a:t>
            </a:r>
            <a:r>
              <a:rPr lang="en-US" altLang="zh-CN" sz="2400"/>
              <a:t>r</a:t>
            </a:r>
            <a:r>
              <a:rPr lang="zh-CN" altLang="en-US" sz="2400"/>
              <a:t> participation would not o</a:t>
            </a:r>
            <a:r>
              <a:rPr lang="en-US" altLang="zh-CN" sz="2400"/>
              <a:t>n</a:t>
            </a:r>
            <a:r>
              <a:rPr lang="zh-CN" altLang="en-US" sz="2400"/>
              <a:t>ly help the foreign student familia</a:t>
            </a:r>
            <a:r>
              <a:rPr lang="en-US" altLang="zh-CN" sz="2400"/>
              <a:t>riz</a:t>
            </a:r>
            <a:r>
              <a:rPr lang="zh-CN" altLang="en-US" sz="2400"/>
              <a:t>e themselves to the </a:t>
            </a:r>
            <a:r>
              <a:rPr lang="en-US" altLang="zh-CN" sz="2400"/>
              <a:t>n</a:t>
            </a:r>
            <a:r>
              <a:rPr lang="zh-CN" altLang="en-US" sz="2400"/>
              <a:t>ew en</a:t>
            </a:r>
            <a:r>
              <a:rPr lang="en-US" altLang="zh-CN" sz="2400"/>
              <a:t>v</a:t>
            </a:r>
            <a:r>
              <a:rPr lang="zh-CN" altLang="en-US" sz="2400"/>
              <a:t>ironment, but also g</a:t>
            </a:r>
            <a:r>
              <a:rPr lang="en-US" altLang="zh-CN" sz="2400"/>
              <a:t>iv</a:t>
            </a:r>
            <a:r>
              <a:rPr lang="zh-CN" altLang="en-US" sz="2400"/>
              <a:t>e you a chance to dig into foreign culture.</a:t>
            </a:r>
          </a:p>
          <a:p>
            <a:r>
              <a:rPr lang="zh-CN" altLang="en-US" sz="2400"/>
              <a:t> </a:t>
            </a:r>
            <a:r>
              <a:rPr lang="en-US" altLang="zh-CN" sz="2400"/>
              <a:t>   </a:t>
            </a:r>
            <a:r>
              <a:rPr lang="zh-CN" altLang="en-US" sz="2400"/>
              <a:t>Looking forward to your acti</a:t>
            </a:r>
            <a:r>
              <a:rPr lang="en-US" altLang="zh-CN" sz="2400"/>
              <a:t>v</a:t>
            </a:r>
            <a:r>
              <a:rPr lang="zh-CN" altLang="en-US" sz="2400"/>
              <a:t>e participstion!  </a:t>
            </a:r>
          </a:p>
          <a:p>
            <a:r>
              <a:rPr lang="zh-CN" altLang="en-US" sz="2400"/>
              <a:t> </a:t>
            </a:r>
            <a:r>
              <a:rPr lang="en-US" altLang="zh-CN" sz="2400"/>
              <a:t>                                                                           </a:t>
            </a:r>
            <a:r>
              <a:rPr lang="zh-CN" altLang="en-US" sz="2400"/>
              <a:t>Yours，</a:t>
            </a:r>
          </a:p>
          <a:p>
            <a:r>
              <a:rPr lang="zh-CN" altLang="en-US" sz="2400"/>
              <a:t> </a:t>
            </a:r>
            <a:r>
              <a:rPr lang="en-US" altLang="zh-CN" sz="2400"/>
              <a:t>                                                                           </a:t>
            </a:r>
            <a:r>
              <a:rPr lang="zh-CN" altLang="en-US" sz="2400"/>
              <a:t>LiHua</a:t>
            </a:r>
          </a:p>
        </p:txBody>
      </p:sp>
      <p:sp>
        <p:nvSpPr>
          <p:cNvPr id="10" name="文本框 9"/>
          <p:cNvSpPr txBox="1"/>
          <p:nvPr/>
        </p:nvSpPr>
        <p:spPr>
          <a:xfrm>
            <a:off x="350520" y="930275"/>
            <a:ext cx="11525250" cy="706755"/>
          </a:xfrm>
          <a:prstGeom prst="rect">
            <a:avLst/>
          </a:prstGeom>
          <a:noFill/>
        </p:spPr>
        <p:txBody>
          <a:bodyPr wrap="square" rtlCol="0">
            <a:spAutoFit/>
          </a:bodyPr>
          <a:lstStyle/>
          <a:p>
            <a:r>
              <a:rPr lang="zh-CN" altLang="en-US" sz="2000" b="1">
                <a:solidFill>
                  <a:schemeClr val="tx1"/>
                </a:solidFill>
              </a:rPr>
              <a:t>李华具体角色：</a:t>
            </a:r>
            <a:r>
              <a:rPr lang="zh-CN" altLang="en-US" sz="2000">
                <a:solidFill>
                  <a:schemeClr val="tx1"/>
                </a:solidFill>
              </a:rPr>
              <a:t>关注第一层级信息</a:t>
            </a:r>
            <a:r>
              <a:rPr lang="en-US" altLang="zh-CN" sz="2000">
                <a:solidFill>
                  <a:schemeClr val="tx1"/>
                </a:solidFill>
              </a:rPr>
              <a:t>——</a:t>
            </a:r>
            <a:r>
              <a:rPr lang="zh-CN" altLang="en-US" sz="2000">
                <a:solidFill>
                  <a:schemeClr val="tx1"/>
                </a:solidFill>
              </a:rPr>
              <a:t>分析背景信息（很多考生忽视背景信息，只关注内容要点）→细致审题，</a:t>
            </a:r>
            <a:r>
              <a:rPr lang="zh-CN" altLang="en-US" sz="2000">
                <a:sym typeface="+mn-ea"/>
              </a:rPr>
              <a:t>角色代入，形成</a:t>
            </a:r>
            <a:r>
              <a:rPr lang="zh-CN" altLang="en-US" sz="2000">
                <a:solidFill>
                  <a:schemeClr val="tx1"/>
                </a:solidFill>
              </a:rPr>
              <a:t>共情 →把握正确的交际方向，拓展真实有效的交际内容。</a:t>
            </a:r>
          </a:p>
        </p:txBody>
      </p:sp>
      <p:sp>
        <p:nvSpPr>
          <p:cNvPr id="62467" name="Rectangle 3"/>
          <p:cNvSpPr>
            <a:spLocks noChangeArrowheads="1"/>
          </p:cNvSpPr>
          <p:nvPr/>
        </p:nvSpPr>
        <p:spPr bwMode="auto">
          <a:xfrm>
            <a:off x="3316605" y="6145530"/>
            <a:ext cx="7914640" cy="46037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defRPr>
            </a:lvl1pPr>
            <a:lvl2pPr marL="742950" indent="-285750" eaLnBrk="0" hangingPunct="0">
              <a:defRPr>
                <a:solidFill>
                  <a:sysClr val="windowText" lastClr="000000"/>
                </a:solidFill>
                <a:latin typeface="Arial" panose="020B0604020202020204" pitchFamily="34" charset="0"/>
              </a:defRPr>
            </a:lvl2pPr>
            <a:lvl3pPr marL="1143000" indent="-228600" eaLnBrk="0" hangingPunct="0">
              <a:defRPr>
                <a:solidFill>
                  <a:sysClr val="windowText" lastClr="000000"/>
                </a:solidFill>
                <a:latin typeface="Arial" panose="020B0604020202020204" pitchFamily="34" charset="0"/>
              </a:defRPr>
            </a:lvl3pPr>
            <a:lvl4pPr marL="1600200" indent="-228600" eaLnBrk="0" hangingPunct="0">
              <a:defRPr>
                <a:solidFill>
                  <a:sysClr val="windowText" lastClr="000000"/>
                </a:solidFill>
                <a:latin typeface="Arial" panose="020B0604020202020204" pitchFamily="34" charset="0"/>
              </a:defRPr>
            </a:lvl4pPr>
            <a:lvl5pPr marL="2057400" indent="-228600" eaLnBrk="0" hangingPunct="0">
              <a:defRPr>
                <a:solidFill>
                  <a:sysClr val="windowText" lastClr="000000"/>
                </a:solidFill>
                <a:latin typeface="Arial" panose="020B0604020202020204" pitchFamily="34" charset="0"/>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defRPr>
            </a:lvl9pPr>
          </a:lstStyle>
          <a:p>
            <a:pPr eaLnBrk="1" hangingPunct="1"/>
            <a:r>
              <a:rPr sz="2400" dirty="0">
                <a:solidFill>
                  <a:srgbClr val="C00000"/>
                </a:solidFill>
                <a:latin typeface="微软雅黑" panose="020B0503020204020204" pitchFamily="34" charset="-122"/>
              </a:rPr>
              <a:t>审题反向——招聘信（Volunteer Wanted）</a:t>
            </a:r>
            <a:r>
              <a:rPr lang="zh-CN" sz="2400" dirty="0">
                <a:solidFill>
                  <a:srgbClr val="C00000"/>
                </a:solidFill>
                <a:latin typeface="微软雅黑" panose="020B0503020204020204" pitchFamily="34" charset="-122"/>
              </a:rPr>
              <a:t>，</a:t>
            </a:r>
            <a:r>
              <a:rPr lang="en-US" altLang="zh-CN" sz="2400" dirty="0">
                <a:solidFill>
                  <a:srgbClr val="C00000"/>
                </a:solidFill>
                <a:latin typeface="微软雅黑" panose="020B0503020204020204" pitchFamily="34" charset="-122"/>
              </a:rPr>
              <a:t>2</a:t>
            </a:r>
            <a:r>
              <a:rPr lang="zh-CN" altLang="en-US" sz="2400" dirty="0">
                <a:solidFill>
                  <a:srgbClr val="C00000"/>
                </a:solidFill>
                <a:latin typeface="微软雅黑" panose="020B0503020204020204" pitchFamily="34" charset="-122"/>
              </a:rPr>
              <a:t>档以下</a:t>
            </a:r>
            <a:endParaRPr lang="zh-CN" altLang="en-US" sz="2400" b="1" dirty="0">
              <a:solidFill>
                <a:srgbClr val="C00000"/>
              </a:solidFill>
              <a:latin typeface="微软雅黑" panose="020B0503020204020204" pitchFamily="34" charset="-122"/>
            </a:endParaRPr>
          </a:p>
        </p:txBody>
      </p:sp>
      <p:sp>
        <p:nvSpPr>
          <p:cNvPr id="11" name="Rectangle 3"/>
          <p:cNvSpPr>
            <a:spLocks noChangeArrowheads="1"/>
          </p:cNvSpPr>
          <p:nvPr/>
        </p:nvSpPr>
        <p:spPr bwMode="auto">
          <a:xfrm>
            <a:off x="3316605" y="5582285"/>
            <a:ext cx="7914640" cy="46037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defRPr>
            </a:lvl1pPr>
            <a:lvl2pPr marL="742950" indent="-285750" eaLnBrk="0" hangingPunct="0">
              <a:defRPr>
                <a:solidFill>
                  <a:sysClr val="windowText" lastClr="000000"/>
                </a:solidFill>
                <a:latin typeface="Arial" panose="020B0604020202020204" pitchFamily="34" charset="0"/>
              </a:defRPr>
            </a:lvl2pPr>
            <a:lvl3pPr marL="1143000" indent="-228600" eaLnBrk="0" hangingPunct="0">
              <a:defRPr>
                <a:solidFill>
                  <a:sysClr val="windowText" lastClr="000000"/>
                </a:solidFill>
                <a:latin typeface="Arial" panose="020B0604020202020204" pitchFamily="34" charset="0"/>
              </a:defRPr>
            </a:lvl3pPr>
            <a:lvl4pPr marL="1600200" indent="-228600" eaLnBrk="0" hangingPunct="0">
              <a:defRPr>
                <a:solidFill>
                  <a:sysClr val="windowText" lastClr="000000"/>
                </a:solidFill>
                <a:latin typeface="Arial" panose="020B0604020202020204" pitchFamily="34" charset="0"/>
              </a:defRPr>
            </a:lvl4pPr>
            <a:lvl5pPr marL="2057400" indent="-228600" eaLnBrk="0" hangingPunct="0">
              <a:defRPr>
                <a:solidFill>
                  <a:sysClr val="windowText" lastClr="000000"/>
                </a:solidFill>
                <a:latin typeface="Arial" panose="020B0604020202020204" pitchFamily="34" charset="0"/>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defRPr>
            </a:lvl9pPr>
          </a:lstStyle>
          <a:p>
            <a:pPr eaLnBrk="1" hangingPunct="1"/>
            <a:r>
              <a:rPr lang="zh-CN" altLang="en-US" sz="2400" b="1" dirty="0">
                <a:solidFill>
                  <a:srgbClr val="C00000"/>
                </a:solidFill>
                <a:latin typeface="微软雅黑" panose="020B0503020204020204" pitchFamily="34" charset="-122"/>
              </a:rPr>
              <a:t>请你来评分，这篇习作你打多少分？</a:t>
            </a:r>
          </a:p>
        </p:txBody>
      </p:sp>
      <p:sp>
        <p:nvSpPr>
          <p:cNvPr id="12" name="文本框 11"/>
          <p:cNvSpPr txBox="1"/>
          <p:nvPr/>
        </p:nvSpPr>
        <p:spPr>
          <a:xfrm>
            <a:off x="350520" y="1238250"/>
            <a:ext cx="6349365" cy="398780"/>
          </a:xfrm>
          <a:prstGeom prst="rect">
            <a:avLst/>
          </a:prstGeom>
          <a:noFill/>
        </p:spPr>
        <p:txBody>
          <a:bodyPr wrap="none" rtlCol="0" anchor="t">
            <a:spAutoFit/>
          </a:bodyPr>
          <a:lstStyle/>
          <a:p>
            <a:r>
              <a:rPr lang="zh-CN" altLang="en-US" sz="2000" b="1">
                <a:solidFill>
                  <a:srgbClr val="C00000"/>
                </a:solidFill>
                <a:sym typeface="+mn-ea"/>
              </a:rPr>
              <a:t>细致审题</a:t>
            </a:r>
            <a:r>
              <a:rPr lang="zh-CN" altLang="en-US" sz="2000">
                <a:sym typeface="+mn-ea"/>
              </a:rPr>
              <a:t>，角色代入，形成共情 →</a:t>
            </a:r>
            <a:r>
              <a:rPr lang="zh-CN" altLang="en-US" sz="2000" b="1">
                <a:solidFill>
                  <a:srgbClr val="C00000"/>
                </a:solidFill>
                <a:sym typeface="+mn-ea"/>
              </a:rPr>
              <a:t>把握正确的交际方向</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62467"/>
                                        </p:tgtEl>
                                        <p:attrNameLst>
                                          <p:attrName>style.visibility</p:attrName>
                                        </p:attrNameLst>
                                      </p:cBhvr>
                                      <p:to>
                                        <p:strVal val="visible"/>
                                      </p:to>
                                    </p:set>
                                    <p:animEffect transition="in" filter="wheel(1)">
                                      <p:cBhvr>
                                        <p:cTn id="26" dur="2000"/>
                                        <p:tgtEl>
                                          <p:spTgt spid="6246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9" grpId="1" animBg="1"/>
      <p:bldP spid="62467" grpId="0" bldLvl="0" animBg="1"/>
      <p:bldP spid="11" grpId="0" bldLvl="0" animBg="1"/>
      <p:bldP spid="12" grpId="0"/>
      <p:bldP spid="12"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7180" y="2459990"/>
            <a:ext cx="11577320" cy="1938020"/>
          </a:xfrm>
          <a:prstGeom prst="rect">
            <a:avLst/>
          </a:prstGeom>
          <a:noFill/>
          <a:ln>
            <a:solidFill>
              <a:srgbClr val="00B0F0"/>
            </a:solidFill>
          </a:ln>
        </p:spPr>
        <p:txBody>
          <a:bodyPr wrap="square" rtlCol="0">
            <a:spAutoFit/>
          </a:bodyPr>
          <a:lstStyle/>
          <a:p>
            <a:r>
              <a:rPr lang="en-US" altLang="zh-CN" sz="2400">
                <a:solidFill>
                  <a:schemeClr val="tx1"/>
                </a:solidFill>
              </a:rPr>
              <a:t>   </a:t>
            </a:r>
            <a:r>
              <a:rPr lang="zh-CN" altLang="en-US" sz="2400">
                <a:solidFill>
                  <a:schemeClr val="tx1"/>
                </a:solidFill>
              </a:rPr>
              <a:t>During your visit, we will do a lot of interesting things together, including </a:t>
            </a:r>
            <a:r>
              <a:rPr lang="zh-CN" altLang="en-US" sz="2400" b="1">
                <a:solidFill>
                  <a:srgbClr val="C00000"/>
                </a:solidFill>
              </a:rPr>
              <a:t>watching</a:t>
            </a:r>
            <a:r>
              <a:rPr lang="zh-CN" altLang="en-US" sz="2400" b="1">
                <a:solidFill>
                  <a:schemeClr val="tx1"/>
                </a:solidFill>
              </a:rPr>
              <a:t> kungfu, </a:t>
            </a:r>
            <a:r>
              <a:rPr lang="zh-CN" altLang="en-US" sz="2400" b="1">
                <a:solidFill>
                  <a:srgbClr val="C00000"/>
                </a:solidFill>
              </a:rPr>
              <a:t>visiting </a:t>
            </a:r>
            <a:r>
              <a:rPr lang="zh-CN" altLang="en-US" sz="2400" b="1">
                <a:solidFill>
                  <a:schemeClr val="tx1"/>
                </a:solidFill>
              </a:rPr>
              <a:t>a tea museum, learning ink painting, and </a:t>
            </a:r>
            <a:r>
              <a:rPr lang="zh-CN" altLang="en-US" sz="2400" b="1">
                <a:solidFill>
                  <a:srgbClr val="C00000"/>
                </a:solidFill>
              </a:rPr>
              <a:t>trying</a:t>
            </a:r>
            <a:r>
              <a:rPr lang="zh-CN" altLang="en-US" sz="2400" b="1">
                <a:solidFill>
                  <a:schemeClr val="tx1"/>
                </a:solidFill>
              </a:rPr>
              <a:t> different kinds of Chinese food.</a:t>
            </a:r>
            <a:r>
              <a:rPr lang="zh-CN" altLang="en-US" sz="2400">
                <a:solidFill>
                  <a:schemeClr val="tx1"/>
                </a:solidFill>
              </a:rPr>
              <a:t> We will </a:t>
            </a:r>
            <a:r>
              <a:rPr lang="zh-CN" altLang="en-US" sz="2400" b="1">
                <a:solidFill>
                  <a:schemeClr val="tx1"/>
                </a:solidFill>
              </a:rPr>
              <a:t>also </a:t>
            </a:r>
            <a:r>
              <a:rPr lang="zh-CN" altLang="en-US" sz="2400" b="1">
                <a:solidFill>
                  <a:srgbClr val="C00000"/>
                </a:solidFill>
              </a:rPr>
              <a:t>take</a:t>
            </a:r>
            <a:r>
              <a:rPr lang="zh-CN" altLang="en-US" sz="2400" b="1">
                <a:solidFill>
                  <a:schemeClr val="tx1"/>
                </a:solidFill>
              </a:rPr>
              <a:t> you to an </a:t>
            </a:r>
            <a:r>
              <a:rPr lang="zh-CN" altLang="en-US" sz="2400" b="1">
                <a:solidFill>
                  <a:srgbClr val="0070C0"/>
                </a:solidFill>
              </a:rPr>
              <a:t>ancient</a:t>
            </a:r>
            <a:r>
              <a:rPr lang="zh-CN" altLang="en-US" sz="2400" b="1">
                <a:solidFill>
                  <a:schemeClr val="tx1"/>
                </a:solidFill>
              </a:rPr>
              <a:t> town, where you will </a:t>
            </a:r>
            <a:r>
              <a:rPr lang="zh-CN" altLang="en-US" sz="2400" b="1">
                <a:solidFill>
                  <a:srgbClr val="C00000"/>
                </a:solidFill>
              </a:rPr>
              <a:t>learn</a:t>
            </a:r>
            <a:r>
              <a:rPr lang="zh-CN" altLang="en-US" sz="2400" b="1">
                <a:solidFill>
                  <a:schemeClr val="tx1"/>
                </a:solidFill>
              </a:rPr>
              <a:t> about the local culture</a:t>
            </a:r>
            <a:r>
              <a:rPr lang="zh-CN" altLang="en-US" sz="2400">
                <a:solidFill>
                  <a:schemeClr val="tx1"/>
                </a:solidFill>
              </a:rPr>
              <a:t>. Finally, we really look forward to interacting with you and wish you a good time here!</a:t>
            </a:r>
            <a:r>
              <a:rPr lang="en-US" altLang="zh-CN" sz="2400">
                <a:solidFill>
                  <a:schemeClr val="tx1"/>
                </a:solidFill>
              </a:rPr>
              <a:t>  </a:t>
            </a:r>
          </a:p>
        </p:txBody>
      </p:sp>
      <p:sp>
        <p:nvSpPr>
          <p:cNvPr id="5" name="文本框 4"/>
          <p:cNvSpPr txBox="1"/>
          <p:nvPr/>
        </p:nvSpPr>
        <p:spPr>
          <a:xfrm>
            <a:off x="297815" y="4552315"/>
            <a:ext cx="11577955" cy="1938020"/>
          </a:xfrm>
          <a:prstGeom prst="rect">
            <a:avLst/>
          </a:prstGeom>
          <a:noFill/>
          <a:ln>
            <a:solidFill>
              <a:srgbClr val="F95647">
                <a:lumMod val="20000"/>
                <a:lumOff val="80000"/>
              </a:srgbClr>
            </a:solidFill>
          </a:ln>
        </p:spPr>
        <p:txBody>
          <a:bodyPr wrap="square" rtlCol="0">
            <a:spAutoFit/>
          </a:bodyPr>
          <a:lstStyle/>
          <a:p>
            <a:r>
              <a:rPr lang="en-US" altLang="zh-CN" sz="2400">
                <a:solidFill>
                  <a:schemeClr val="tx1"/>
                </a:solidFill>
              </a:rPr>
              <a:t>   </a:t>
            </a:r>
            <a:r>
              <a:rPr lang="zh-CN" altLang="en-US" sz="2400">
                <a:solidFill>
                  <a:schemeClr val="tx1"/>
                </a:solidFill>
              </a:rPr>
              <a:t>After the welcome meeting, we will show you around the school so that you can be more familiar with it. Then you will</a:t>
            </a:r>
            <a:r>
              <a:rPr lang="zh-CN" altLang="en-US" sz="2400">
                <a:solidFill>
                  <a:srgbClr val="C00000"/>
                </a:solidFill>
              </a:rPr>
              <a:t> </a:t>
            </a:r>
            <a:r>
              <a:rPr lang="zh-CN" altLang="en-US" sz="2400" b="1">
                <a:solidFill>
                  <a:srgbClr val="C00000"/>
                </a:solidFill>
              </a:rPr>
              <a:t>attend</a:t>
            </a:r>
            <a:r>
              <a:rPr lang="zh-CN" altLang="en-US" sz="2400" b="1">
                <a:solidFill>
                  <a:schemeClr val="tx1"/>
                </a:solidFill>
              </a:rPr>
              <a:t> a Chinese class where you can </a:t>
            </a:r>
            <a:r>
              <a:rPr lang="zh-CN" altLang="en-US" sz="2400" b="1">
                <a:solidFill>
                  <a:srgbClr val="C00000"/>
                </a:solidFill>
              </a:rPr>
              <a:t>savour</a:t>
            </a:r>
            <a:r>
              <a:rPr lang="zh-CN" altLang="en-US" sz="2400" b="1">
                <a:solidFill>
                  <a:schemeClr val="tx1"/>
                </a:solidFill>
              </a:rPr>
              <a:t> a dip of the </a:t>
            </a:r>
            <a:r>
              <a:rPr lang="zh-CN" altLang="en-US" sz="2400" b="1" u="sng">
                <a:solidFill>
                  <a:srgbClr val="0070C0"/>
                </a:solidFill>
              </a:rPr>
              <a:t>beauty</a:t>
            </a:r>
            <a:r>
              <a:rPr lang="zh-CN" altLang="en-US" sz="2400" b="1">
                <a:solidFill>
                  <a:schemeClr val="tx1"/>
                </a:solidFill>
              </a:rPr>
              <a:t> of Chinese. </a:t>
            </a:r>
            <a:r>
              <a:rPr lang="zh-CN" altLang="en-US" sz="2400">
                <a:solidFill>
                  <a:schemeClr val="tx1"/>
                </a:solidFill>
              </a:rPr>
              <a:t>At noon, you can</a:t>
            </a:r>
            <a:r>
              <a:rPr lang="zh-CN" altLang="en-US" sz="2400" b="1">
                <a:solidFill>
                  <a:schemeClr val="tx1"/>
                </a:solidFill>
              </a:rPr>
              <a:t> </a:t>
            </a:r>
            <a:r>
              <a:rPr lang="zh-CN" altLang="en-US" sz="2400" b="1">
                <a:solidFill>
                  <a:srgbClr val="C00000"/>
                </a:solidFill>
              </a:rPr>
              <a:t>enjoy</a:t>
            </a:r>
            <a:r>
              <a:rPr lang="zh-CN" altLang="en-US" sz="2400" b="1">
                <a:solidFill>
                  <a:schemeClr val="tx1"/>
                </a:solidFill>
              </a:rPr>
              <a:t> some traditional Chinese delicacies</a:t>
            </a:r>
            <a:r>
              <a:rPr lang="zh-CN" altLang="en-US" sz="2400">
                <a:solidFill>
                  <a:schemeClr val="tx1"/>
                </a:solidFill>
              </a:rPr>
              <a:t>. The following hours you will</a:t>
            </a:r>
            <a:r>
              <a:rPr lang="zh-CN" altLang="en-US" sz="2400">
                <a:solidFill>
                  <a:srgbClr val="C00000"/>
                </a:solidFill>
              </a:rPr>
              <a:t> </a:t>
            </a:r>
            <a:r>
              <a:rPr lang="zh-CN" altLang="en-US" sz="2400" b="1">
                <a:solidFill>
                  <a:srgbClr val="C00000"/>
                </a:solidFill>
              </a:rPr>
              <a:t>experience</a:t>
            </a:r>
            <a:r>
              <a:rPr lang="zh-CN" altLang="en-US" sz="2400" b="1">
                <a:solidFill>
                  <a:schemeClr val="tx1"/>
                </a:solidFill>
              </a:rPr>
              <a:t> paper cutting, </a:t>
            </a:r>
            <a:r>
              <a:rPr lang="zh-CN" altLang="en-US" sz="2400" b="1">
                <a:solidFill>
                  <a:srgbClr val="C00000"/>
                </a:solidFill>
              </a:rPr>
              <a:t>exploring</a:t>
            </a:r>
            <a:r>
              <a:rPr lang="zh-CN" altLang="en-US" sz="2400" b="1">
                <a:solidFill>
                  <a:schemeClr val="tx1"/>
                </a:solidFill>
              </a:rPr>
              <a:t> the </a:t>
            </a:r>
            <a:r>
              <a:rPr lang="zh-CN" altLang="en-US" sz="2400" b="1" u="sng">
                <a:solidFill>
                  <a:srgbClr val="0070C0"/>
                </a:solidFill>
              </a:rPr>
              <a:t>magic</a:t>
            </a:r>
            <a:r>
              <a:rPr lang="zh-CN" altLang="en-US" sz="2400" b="1">
                <a:solidFill>
                  <a:srgbClr val="0070C0"/>
                </a:solidFill>
              </a:rPr>
              <a:t> </a:t>
            </a:r>
            <a:r>
              <a:rPr lang="zh-CN" altLang="en-US" sz="2400" b="1">
                <a:solidFill>
                  <a:schemeClr val="tx1"/>
                </a:solidFill>
              </a:rPr>
              <a:t>of Chinese art</a:t>
            </a:r>
            <a:r>
              <a:rPr lang="zh-CN" altLang="en-US" sz="2400">
                <a:solidFill>
                  <a:schemeClr val="tx1"/>
                </a:solidFill>
              </a:rPr>
              <a:t>. </a:t>
            </a:r>
          </a:p>
        </p:txBody>
      </p:sp>
      <p:sp>
        <p:nvSpPr>
          <p:cNvPr id="2" name="文本框 1"/>
          <p:cNvSpPr txBox="1"/>
          <p:nvPr/>
        </p:nvSpPr>
        <p:spPr>
          <a:xfrm>
            <a:off x="296545" y="1034415"/>
            <a:ext cx="11578590" cy="1106805"/>
          </a:xfrm>
          <a:prstGeom prst="rect">
            <a:avLst/>
          </a:prstGeom>
          <a:noFill/>
          <a:ln>
            <a:solidFill>
              <a:srgbClr val="FFC000"/>
            </a:solidFill>
          </a:ln>
        </p:spPr>
        <p:txBody>
          <a:bodyPr wrap="square" rtlCol="0" anchor="t">
            <a:spAutoFit/>
          </a:bodyPr>
          <a:lstStyle/>
          <a:p>
            <a:r>
              <a:rPr lang="zh-CN" altLang="en-US">
                <a:sym typeface="+mn-ea"/>
              </a:rPr>
              <a:t>（2021年1月浙江高考——致欢迎辞）</a:t>
            </a:r>
          </a:p>
          <a:p>
            <a:r>
              <a:rPr lang="zh-CN" altLang="en-US">
                <a:sym typeface="+mn-ea"/>
              </a:rPr>
              <a:t> </a:t>
            </a:r>
            <a:r>
              <a:rPr lang="en-US" altLang="zh-CN">
                <a:sym typeface="+mn-ea"/>
              </a:rPr>
              <a:t> </a:t>
            </a:r>
            <a:r>
              <a:rPr lang="zh-CN" altLang="en-US" sz="2400"/>
              <a:t>假如你是李华，下周新西兰学生访问你校，你将作为学生代表致欢迎辞。请为此写一篇发言稿，内容包括：1.表示欢迎；2.介绍活动安排；3.表达祝愿。</a:t>
            </a:r>
            <a:endParaRPr lang="zh-CN" altLang="en-US"/>
          </a:p>
        </p:txBody>
      </p:sp>
      <p:sp>
        <p:nvSpPr>
          <p:cNvPr id="7" name="文本框 6"/>
          <p:cNvSpPr txBox="1"/>
          <p:nvPr/>
        </p:nvSpPr>
        <p:spPr>
          <a:xfrm>
            <a:off x="381635" y="330200"/>
            <a:ext cx="8519795" cy="583565"/>
          </a:xfrm>
          <a:prstGeom prst="rect">
            <a:avLst/>
          </a:prstGeom>
          <a:noFill/>
        </p:spPr>
        <p:txBody>
          <a:bodyPr wrap="square" rtlCol="0">
            <a:spAutoFit/>
          </a:bodyPr>
          <a:lstStyle/>
          <a:p>
            <a:r>
              <a:rPr lang="en-US" altLang="zh-CN" sz="3200" dirty="0">
                <a:solidFill>
                  <a:srgbClr val="000000"/>
                </a:solidFill>
              </a:rPr>
              <a:t>    </a:t>
            </a:r>
            <a:r>
              <a:rPr lang="zh-CN" altLang="en-US" sz="3200" dirty="0">
                <a:solidFill>
                  <a:srgbClr val="000000"/>
                </a:solidFill>
              </a:rPr>
              <a:t>文化交流；国际视野；文化输出</a:t>
            </a:r>
          </a:p>
        </p:txBody>
      </p:sp>
      <p:cxnSp>
        <p:nvCxnSpPr>
          <p:cNvPr id="9" name="直接连接符 8"/>
          <p:cNvCxnSpPr/>
          <p:nvPr/>
        </p:nvCxnSpPr>
        <p:spPr>
          <a:xfrm>
            <a:off x="423642" y="1078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流程图: 可选过程 9"/>
          <p:cNvSpPr/>
          <p:nvPr/>
        </p:nvSpPr>
        <p:spPr>
          <a:xfrm>
            <a:off x="4841875" y="330200"/>
            <a:ext cx="2157730" cy="55118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可选过程 10"/>
          <p:cNvSpPr/>
          <p:nvPr/>
        </p:nvSpPr>
        <p:spPr>
          <a:xfrm>
            <a:off x="2842895" y="326390"/>
            <a:ext cx="1847215" cy="551180"/>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可选过程 14"/>
          <p:cNvSpPr/>
          <p:nvPr/>
        </p:nvSpPr>
        <p:spPr>
          <a:xfrm>
            <a:off x="741045" y="326390"/>
            <a:ext cx="1950085" cy="56134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可选过程 17"/>
          <p:cNvSpPr/>
          <p:nvPr/>
        </p:nvSpPr>
        <p:spPr>
          <a:xfrm>
            <a:off x="3402965" y="2512695"/>
            <a:ext cx="5499100" cy="404495"/>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可选过程 18"/>
          <p:cNvSpPr/>
          <p:nvPr/>
        </p:nvSpPr>
        <p:spPr>
          <a:xfrm>
            <a:off x="4392295" y="4552315"/>
            <a:ext cx="7361555" cy="404495"/>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可选过程 19"/>
          <p:cNvSpPr/>
          <p:nvPr/>
        </p:nvSpPr>
        <p:spPr>
          <a:xfrm>
            <a:off x="381635" y="4956810"/>
            <a:ext cx="2773680" cy="404495"/>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可选过程 20"/>
          <p:cNvSpPr/>
          <p:nvPr/>
        </p:nvSpPr>
        <p:spPr>
          <a:xfrm>
            <a:off x="5026025" y="4999355"/>
            <a:ext cx="6727825" cy="35433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可选过程 21"/>
          <p:cNvSpPr/>
          <p:nvPr/>
        </p:nvSpPr>
        <p:spPr>
          <a:xfrm>
            <a:off x="297815" y="5360670"/>
            <a:ext cx="11456035" cy="113030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可选过程 22"/>
          <p:cNvSpPr/>
          <p:nvPr/>
        </p:nvSpPr>
        <p:spPr>
          <a:xfrm>
            <a:off x="381635" y="2947035"/>
            <a:ext cx="11372850" cy="61976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可选过程 23"/>
          <p:cNvSpPr/>
          <p:nvPr/>
        </p:nvSpPr>
        <p:spPr>
          <a:xfrm>
            <a:off x="9046210" y="2538095"/>
            <a:ext cx="2707640" cy="35433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可选过程 24"/>
          <p:cNvSpPr/>
          <p:nvPr/>
        </p:nvSpPr>
        <p:spPr>
          <a:xfrm>
            <a:off x="381635" y="3621405"/>
            <a:ext cx="3256280" cy="35433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可选过程 25"/>
          <p:cNvSpPr/>
          <p:nvPr/>
        </p:nvSpPr>
        <p:spPr>
          <a:xfrm>
            <a:off x="8200390" y="3621405"/>
            <a:ext cx="2622550" cy="36830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可选过程 26"/>
          <p:cNvSpPr/>
          <p:nvPr/>
        </p:nvSpPr>
        <p:spPr>
          <a:xfrm>
            <a:off x="381635" y="4004945"/>
            <a:ext cx="3501390" cy="357505"/>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1945" y="1029970"/>
            <a:ext cx="11548745" cy="1198880"/>
          </a:xfrm>
          <a:prstGeom prst="rect">
            <a:avLst/>
          </a:prstGeom>
          <a:noFill/>
          <a:ln>
            <a:solidFill>
              <a:srgbClr val="FFC000"/>
            </a:solidFill>
          </a:ln>
        </p:spPr>
        <p:txBody>
          <a:bodyPr wrap="square" rtlCol="0" anchor="t">
            <a:spAutoFit/>
          </a:bodyPr>
          <a:lstStyle/>
          <a:p>
            <a:r>
              <a:rPr lang="zh-CN" altLang="en-US"/>
              <a:t>（2018年 10月稽阳联考）</a:t>
            </a:r>
            <a:r>
              <a:rPr lang="zh-CN" altLang="en-US" sz="2400"/>
              <a:t>假定你是李华，你的英国朋友Peter来信就下周三要参加孔子学院(the Confucius Institute)的面试征询你的意见。请你写封回信，内容包括： 1. 写信目的；2. 提出建议；3. 表示祝愿。</a:t>
            </a:r>
          </a:p>
        </p:txBody>
      </p:sp>
      <p:cxnSp>
        <p:nvCxnSpPr>
          <p:cNvPr id="14" name="直接连接符 13"/>
          <p:cNvCxnSpPr/>
          <p:nvPr/>
        </p:nvCxnSpPr>
        <p:spPr>
          <a:xfrm>
            <a:off x="423642" y="1078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流程图: 可选过程 14"/>
          <p:cNvSpPr/>
          <p:nvPr/>
        </p:nvSpPr>
        <p:spPr>
          <a:xfrm>
            <a:off x="4841875" y="330200"/>
            <a:ext cx="2157730" cy="55118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可选过程 15"/>
          <p:cNvSpPr/>
          <p:nvPr/>
        </p:nvSpPr>
        <p:spPr>
          <a:xfrm>
            <a:off x="2842895" y="326390"/>
            <a:ext cx="1847215" cy="551180"/>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可选过程 16"/>
          <p:cNvSpPr/>
          <p:nvPr/>
        </p:nvSpPr>
        <p:spPr>
          <a:xfrm>
            <a:off x="741045" y="326390"/>
            <a:ext cx="1950085" cy="56134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374015" y="327025"/>
            <a:ext cx="8519795" cy="583565"/>
          </a:xfrm>
          <a:prstGeom prst="rect">
            <a:avLst/>
          </a:prstGeom>
          <a:noFill/>
        </p:spPr>
        <p:txBody>
          <a:bodyPr wrap="square" rtlCol="0">
            <a:spAutoFit/>
          </a:bodyPr>
          <a:lstStyle/>
          <a:p>
            <a:r>
              <a:rPr lang="en-US" altLang="zh-CN" sz="3200" dirty="0">
                <a:solidFill>
                  <a:srgbClr val="000000"/>
                </a:solidFill>
              </a:rPr>
              <a:t>    </a:t>
            </a:r>
            <a:r>
              <a:rPr lang="zh-CN" altLang="en-US" sz="3200" dirty="0">
                <a:solidFill>
                  <a:srgbClr val="000000"/>
                </a:solidFill>
              </a:rPr>
              <a:t>文化交流；建议信件；文化输出</a:t>
            </a:r>
          </a:p>
        </p:txBody>
      </p:sp>
      <p:sp>
        <p:nvSpPr>
          <p:cNvPr id="20" name="流程图: 可选过程 19"/>
          <p:cNvSpPr/>
          <p:nvPr/>
        </p:nvSpPr>
        <p:spPr>
          <a:xfrm>
            <a:off x="6911975" y="4284345"/>
            <a:ext cx="3690620" cy="321945"/>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96545" y="2292985"/>
            <a:ext cx="11548110" cy="4392295"/>
          </a:xfrm>
          <a:prstGeom prst="rect">
            <a:avLst/>
          </a:prstGeom>
          <a:noFill/>
        </p:spPr>
        <p:txBody>
          <a:bodyPr wrap="square" rtlCol="0" anchor="t">
            <a:spAutoFit/>
          </a:bodyPr>
          <a:lstStyle/>
          <a:p>
            <a:pPr fontAlgn="auto">
              <a:lnSpc>
                <a:spcPts val="2580"/>
              </a:lnSpc>
            </a:pPr>
            <a:r>
              <a:rPr lang="en-US" altLang="zh-CN" sz="2400" b="1">
                <a:latin typeface="Times New Roman" panose="02020603050405020304" charset="0"/>
                <a:cs typeface="Times New Roman" panose="02020603050405020304" charset="0"/>
              </a:rPr>
              <a:t>1. </a:t>
            </a:r>
            <a:r>
              <a:rPr lang="zh-CN" altLang="en-US" sz="2400" b="1">
                <a:latin typeface="Times New Roman" panose="02020603050405020304" charset="0"/>
                <a:cs typeface="Times New Roman" panose="02020603050405020304" charset="0"/>
              </a:rPr>
              <a:t>Because you are good at Kung fu / cross-talk/ calligraphy/ Beijing Opera/ Chinese Classics Recitation, </a:t>
            </a:r>
            <a:r>
              <a:rPr lang="zh-CN" altLang="en-US" sz="2400" b="1">
                <a:solidFill>
                  <a:srgbClr val="C00000"/>
                </a:solidFill>
                <a:latin typeface="Times New Roman" panose="02020603050405020304" charset="0"/>
                <a:cs typeface="Times New Roman" panose="02020603050405020304" charset="0"/>
              </a:rPr>
              <a:t>it is more advisable</a:t>
            </a:r>
            <a:r>
              <a:rPr lang="zh-CN" altLang="en-US" sz="2400" b="1">
                <a:latin typeface="Times New Roman" panose="02020603050405020304" charset="0"/>
                <a:cs typeface="Times New Roman" panose="02020603050405020304" charset="0"/>
              </a:rPr>
              <a:t> to demonstrate your specialty on the spot, leaving the judges a deep impression.</a:t>
            </a:r>
          </a:p>
          <a:p>
            <a:pPr fontAlgn="auto">
              <a:lnSpc>
                <a:spcPts val="2580"/>
              </a:lnSpc>
            </a:pPr>
            <a:r>
              <a:rPr lang="en-US" altLang="zh-CN" sz="2400">
                <a:solidFill>
                  <a:srgbClr val="002060"/>
                </a:solidFill>
                <a:latin typeface="Times New Roman" panose="02020603050405020304" charset="0"/>
                <a:cs typeface="Times New Roman" panose="02020603050405020304" charset="0"/>
              </a:rPr>
              <a:t>1. </a:t>
            </a:r>
            <a:r>
              <a:rPr lang="zh-CN" altLang="en-US" sz="2400">
                <a:solidFill>
                  <a:srgbClr val="002060"/>
                </a:solidFill>
                <a:latin typeface="Times New Roman" panose="02020603050405020304" charset="0"/>
                <a:cs typeface="Times New Roman" panose="02020603050405020304" charset="0"/>
              </a:rPr>
              <a:t>因为你擅长中国武术/ 相声/书法/京剧/中华经典文学朗诵，你可以现场表演, 给评委留下深刻印象。</a:t>
            </a:r>
          </a:p>
          <a:p>
            <a:pPr fontAlgn="auto">
              <a:lnSpc>
                <a:spcPts val="2580"/>
              </a:lnSpc>
            </a:pPr>
            <a:r>
              <a:rPr lang="en-US" altLang="zh-CN" sz="2400" b="1">
                <a:latin typeface="Times New Roman" panose="02020603050405020304" charset="0"/>
                <a:cs typeface="Times New Roman" panose="02020603050405020304" charset="0"/>
              </a:rPr>
              <a:t>2. Since you take a great fancy to Chinese culture, especially the Dragon Boat Festival/ Chinese tea culture/ traditional Chinese medicine, </a:t>
            </a:r>
            <a:r>
              <a:rPr lang="en-US" altLang="zh-CN" sz="2400" b="1">
                <a:solidFill>
                  <a:srgbClr val="C00000"/>
                </a:solidFill>
                <a:latin typeface="Times New Roman" panose="02020603050405020304" charset="0"/>
                <a:cs typeface="Times New Roman" panose="02020603050405020304" charset="0"/>
              </a:rPr>
              <a:t>it would also be a novel idea</a:t>
            </a:r>
            <a:r>
              <a:rPr lang="en-US" altLang="zh-CN" sz="2400" b="1">
                <a:latin typeface="Times New Roman" panose="02020603050405020304" charset="0"/>
                <a:cs typeface="Times New Roman" panose="02020603050405020304" charset="0"/>
              </a:rPr>
              <a:t> if you could introduce what you know to the interviewers.</a:t>
            </a:r>
          </a:p>
          <a:p>
            <a:pPr fontAlgn="auto">
              <a:lnSpc>
                <a:spcPts val="2580"/>
              </a:lnSpc>
            </a:pPr>
            <a:r>
              <a:rPr lang="zh-CN" altLang="en-US" sz="2400">
                <a:solidFill>
                  <a:srgbClr val="002060"/>
                </a:solidFill>
                <a:latin typeface="Times New Roman" panose="02020603050405020304" charset="0"/>
                <a:cs typeface="Times New Roman" panose="02020603050405020304" charset="0"/>
              </a:rPr>
              <a:t>2.</a:t>
            </a:r>
            <a:r>
              <a:rPr lang="en-US" altLang="zh-CN" sz="2400">
                <a:solidFill>
                  <a:srgbClr val="002060"/>
                </a:solidFill>
                <a:latin typeface="Times New Roman" panose="02020603050405020304" charset="0"/>
                <a:cs typeface="Times New Roman" panose="02020603050405020304" charset="0"/>
              </a:rPr>
              <a:t> </a:t>
            </a:r>
            <a:r>
              <a:rPr lang="zh-CN" altLang="en-US" sz="2400">
                <a:solidFill>
                  <a:srgbClr val="002060"/>
                </a:solidFill>
                <a:latin typeface="Times New Roman" panose="02020603050405020304" charset="0"/>
                <a:cs typeface="Times New Roman" panose="02020603050405020304" charset="0"/>
              </a:rPr>
              <a:t>因为你很喜欢中国文化，尤其是端午节/中国茶文化/中医，如果你能把你知道的介绍给面试官，这也是一个新奇的想法。</a:t>
            </a:r>
          </a:p>
          <a:p>
            <a:pPr fontAlgn="auto">
              <a:lnSpc>
                <a:spcPts val="2580"/>
              </a:lnSpc>
            </a:pPr>
            <a:r>
              <a:rPr lang="en-US" altLang="zh-CN" sz="2400" b="1">
                <a:latin typeface="Times New Roman" panose="02020603050405020304" charset="0"/>
                <a:cs typeface="Times New Roman" panose="02020603050405020304" charset="0"/>
              </a:rPr>
              <a:t>3. </a:t>
            </a:r>
            <a:r>
              <a:rPr lang="zh-CN" altLang="en-US" sz="2400" b="1">
                <a:latin typeface="Times New Roman" panose="02020603050405020304" charset="0"/>
                <a:cs typeface="Times New Roman" panose="02020603050405020304" charset="0"/>
              </a:rPr>
              <a:t>Having visited China many times, you can introduce the cultural attractions and local landmarks of China to the judges, showing your love for China.</a:t>
            </a:r>
          </a:p>
          <a:p>
            <a:pPr fontAlgn="auto">
              <a:lnSpc>
                <a:spcPts val="2580"/>
              </a:lnSpc>
            </a:pPr>
            <a:r>
              <a:rPr lang="zh-CN" altLang="en-US" sz="2400">
                <a:solidFill>
                  <a:srgbClr val="002060"/>
                </a:solidFill>
                <a:latin typeface="Times New Roman" panose="02020603050405020304" charset="0"/>
                <a:cs typeface="Times New Roman" panose="02020603050405020304" charset="0"/>
              </a:rPr>
              <a:t>3.</a:t>
            </a:r>
            <a:r>
              <a:rPr lang="en-US" altLang="zh-CN" sz="2400">
                <a:solidFill>
                  <a:srgbClr val="002060"/>
                </a:solidFill>
                <a:latin typeface="Times New Roman" panose="02020603050405020304" charset="0"/>
                <a:cs typeface="Times New Roman" panose="02020603050405020304" charset="0"/>
              </a:rPr>
              <a:t> </a:t>
            </a:r>
            <a:r>
              <a:rPr lang="zh-CN" altLang="en-US" sz="2400">
                <a:solidFill>
                  <a:srgbClr val="002060"/>
                </a:solidFill>
                <a:latin typeface="Times New Roman" panose="02020603050405020304" charset="0"/>
                <a:cs typeface="Times New Roman" panose="02020603050405020304" charset="0"/>
              </a:rPr>
              <a:t>既然你多次来中国旅游，你可以向评委介绍中国的人文景点，表明你对中国的喜爱。</a:t>
            </a:r>
          </a:p>
        </p:txBody>
      </p:sp>
      <p:sp>
        <p:nvSpPr>
          <p:cNvPr id="3" name="流程图: 可选过程 2"/>
          <p:cNvSpPr/>
          <p:nvPr/>
        </p:nvSpPr>
        <p:spPr>
          <a:xfrm>
            <a:off x="2963545" y="2684145"/>
            <a:ext cx="2616200" cy="321945"/>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可选过程 3"/>
          <p:cNvSpPr/>
          <p:nvPr/>
        </p:nvSpPr>
        <p:spPr>
          <a:xfrm>
            <a:off x="3888740" y="2292985"/>
            <a:ext cx="7470140" cy="347345"/>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可选过程 22"/>
          <p:cNvSpPr/>
          <p:nvPr/>
        </p:nvSpPr>
        <p:spPr>
          <a:xfrm>
            <a:off x="8179435" y="3937000"/>
            <a:ext cx="3585845" cy="347345"/>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可选过程 24"/>
          <p:cNvSpPr/>
          <p:nvPr/>
        </p:nvSpPr>
        <p:spPr>
          <a:xfrm>
            <a:off x="374015" y="4259580"/>
            <a:ext cx="6448425" cy="347345"/>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可选过程 25"/>
          <p:cNvSpPr/>
          <p:nvPr/>
        </p:nvSpPr>
        <p:spPr>
          <a:xfrm>
            <a:off x="7532370" y="5635625"/>
            <a:ext cx="3754755" cy="347345"/>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可选过程 26"/>
          <p:cNvSpPr/>
          <p:nvPr/>
        </p:nvSpPr>
        <p:spPr>
          <a:xfrm>
            <a:off x="374015" y="5922010"/>
            <a:ext cx="3335020" cy="347345"/>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可选过程 28"/>
          <p:cNvSpPr/>
          <p:nvPr/>
        </p:nvSpPr>
        <p:spPr>
          <a:xfrm>
            <a:off x="5927090" y="2704465"/>
            <a:ext cx="5050155" cy="30226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可选过程 29"/>
          <p:cNvSpPr/>
          <p:nvPr/>
        </p:nvSpPr>
        <p:spPr>
          <a:xfrm>
            <a:off x="1139190" y="4655820"/>
            <a:ext cx="5860415" cy="30226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流程图: 可选过程 30"/>
          <p:cNvSpPr/>
          <p:nvPr/>
        </p:nvSpPr>
        <p:spPr>
          <a:xfrm>
            <a:off x="5551805" y="5980430"/>
            <a:ext cx="3792220" cy="30226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可选过程 31"/>
          <p:cNvSpPr/>
          <p:nvPr/>
        </p:nvSpPr>
        <p:spPr>
          <a:xfrm>
            <a:off x="5193030" y="5600065"/>
            <a:ext cx="1026795" cy="321945"/>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blinds(horizontal)">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linds(horizont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linds(horizontal)">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ppt_y</p:attrName>
                                        </p:attrNameLst>
                                      </p:cBhvr>
                                      <p:tavLst>
                                        <p:tav tm="0">
                                          <p:val>
                                            <p:strVal val="#ppt_y+#ppt_h*1.125000"/>
                                          </p:val>
                                        </p:tav>
                                        <p:tav tm="100000">
                                          <p:val>
                                            <p:strVal val="#ppt_y"/>
                                          </p:val>
                                        </p:tav>
                                      </p:tavLst>
                                    </p:anim>
                                    <p:animEffect transition="in" filter="wipe(up)">
                                      <p:cBhvr>
                                        <p:cTn id="34" dur="500"/>
                                        <p:tgtEl>
                                          <p:spTgt spid="16"/>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p:tgtEl>
                                          <p:spTgt spid="3"/>
                                        </p:tgtEl>
                                        <p:attrNameLst>
                                          <p:attrName>ppt_y</p:attrName>
                                        </p:attrNameLst>
                                      </p:cBhvr>
                                      <p:tavLst>
                                        <p:tav tm="0">
                                          <p:val>
                                            <p:strVal val="#ppt_y+#ppt_h*1.125000"/>
                                          </p:val>
                                        </p:tav>
                                        <p:tav tm="100000">
                                          <p:val>
                                            <p:strVal val="#ppt_y"/>
                                          </p:val>
                                        </p:tav>
                                      </p:tavLst>
                                    </p:anim>
                                    <p:animEffect transition="in" filter="wipe(up)">
                                      <p:cBhvr>
                                        <p:cTn id="38" dur="500"/>
                                        <p:tgtEl>
                                          <p:spTgt spid="3"/>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p:tgtEl>
                                          <p:spTgt spid="32"/>
                                        </p:tgtEl>
                                        <p:attrNameLst>
                                          <p:attrName>ppt_y</p:attrName>
                                        </p:attrNameLst>
                                      </p:cBhvr>
                                      <p:tavLst>
                                        <p:tav tm="0">
                                          <p:val>
                                            <p:strVal val="#ppt_y+#ppt_h*1.125000"/>
                                          </p:val>
                                        </p:tav>
                                        <p:tav tm="100000">
                                          <p:val>
                                            <p:strVal val="#ppt_y"/>
                                          </p:val>
                                        </p:tav>
                                      </p:tavLst>
                                    </p:anim>
                                    <p:animEffect transition="in" filter="wipe(up)">
                                      <p:cBhvr>
                                        <p:cTn id="42" dur="500"/>
                                        <p:tgtEl>
                                          <p:spTgt spid="32"/>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p:tgtEl>
                                          <p:spTgt spid="15"/>
                                        </p:tgtEl>
                                        <p:attrNameLst>
                                          <p:attrName>ppt_y</p:attrName>
                                        </p:attrNameLst>
                                      </p:cBhvr>
                                      <p:tavLst>
                                        <p:tav tm="0">
                                          <p:val>
                                            <p:strVal val="#ppt_y+#ppt_h*1.125000"/>
                                          </p:val>
                                        </p:tav>
                                        <p:tav tm="100000">
                                          <p:val>
                                            <p:strVal val="#ppt_y"/>
                                          </p:val>
                                        </p:tav>
                                      </p:tavLst>
                                    </p:anim>
                                    <p:animEffect transition="in" filter="wipe(up)">
                                      <p:cBhvr>
                                        <p:cTn id="52" dur="500"/>
                                        <p:tgtEl>
                                          <p:spTgt spid="15"/>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p:tgtEl>
                                          <p:spTgt spid="4"/>
                                        </p:tgtEl>
                                        <p:attrNameLst>
                                          <p:attrName>ppt_y</p:attrName>
                                        </p:attrNameLst>
                                      </p:cBhvr>
                                      <p:tavLst>
                                        <p:tav tm="0">
                                          <p:val>
                                            <p:strVal val="#ppt_y+#ppt_h*1.125000"/>
                                          </p:val>
                                        </p:tav>
                                        <p:tav tm="100000">
                                          <p:val>
                                            <p:strVal val="#ppt_y"/>
                                          </p:val>
                                        </p:tav>
                                      </p:tavLst>
                                    </p:anim>
                                    <p:animEffect transition="in" filter="wipe(up)">
                                      <p:cBhvr>
                                        <p:cTn id="56" dur="500"/>
                                        <p:tgtEl>
                                          <p:spTgt spid="4"/>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p:tgtEl>
                                          <p:spTgt spid="23"/>
                                        </p:tgtEl>
                                        <p:attrNameLst>
                                          <p:attrName>ppt_y</p:attrName>
                                        </p:attrNameLst>
                                      </p:cBhvr>
                                      <p:tavLst>
                                        <p:tav tm="0">
                                          <p:val>
                                            <p:strVal val="#ppt_y+#ppt_h*1.125000"/>
                                          </p:val>
                                        </p:tav>
                                        <p:tav tm="100000">
                                          <p:val>
                                            <p:strVal val="#ppt_y"/>
                                          </p:val>
                                        </p:tav>
                                      </p:tavLst>
                                    </p:anim>
                                    <p:animEffect transition="in" filter="wipe(up)">
                                      <p:cBhvr>
                                        <p:cTn id="60" dur="500"/>
                                        <p:tgtEl>
                                          <p:spTgt spid="23"/>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p:tgtEl>
                                          <p:spTgt spid="25"/>
                                        </p:tgtEl>
                                        <p:attrNameLst>
                                          <p:attrName>ppt_y</p:attrName>
                                        </p:attrNameLst>
                                      </p:cBhvr>
                                      <p:tavLst>
                                        <p:tav tm="0">
                                          <p:val>
                                            <p:strVal val="#ppt_y+#ppt_h*1.125000"/>
                                          </p:val>
                                        </p:tav>
                                        <p:tav tm="100000">
                                          <p:val>
                                            <p:strVal val="#ppt_y"/>
                                          </p:val>
                                        </p:tav>
                                      </p:tavLst>
                                    </p:anim>
                                    <p:animEffect transition="in" filter="wipe(up)">
                                      <p:cBhvr>
                                        <p:cTn id="64" dur="500"/>
                                        <p:tgtEl>
                                          <p:spTgt spid="25"/>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p:tgtEl>
                                          <p:spTgt spid="26"/>
                                        </p:tgtEl>
                                        <p:attrNameLst>
                                          <p:attrName>ppt_y</p:attrName>
                                        </p:attrNameLst>
                                      </p:cBhvr>
                                      <p:tavLst>
                                        <p:tav tm="0">
                                          <p:val>
                                            <p:strVal val="#ppt_y+#ppt_h*1.125000"/>
                                          </p:val>
                                        </p:tav>
                                        <p:tav tm="100000">
                                          <p:val>
                                            <p:strVal val="#ppt_y"/>
                                          </p:val>
                                        </p:tav>
                                      </p:tavLst>
                                    </p:anim>
                                    <p:animEffect transition="in" filter="wipe(up)">
                                      <p:cBhvr>
                                        <p:cTn id="68" dur="500"/>
                                        <p:tgtEl>
                                          <p:spTgt spid="26"/>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p:tgtEl>
                                          <p:spTgt spid="17"/>
                                        </p:tgtEl>
                                        <p:attrNameLst>
                                          <p:attrName>ppt_y</p:attrName>
                                        </p:attrNameLst>
                                      </p:cBhvr>
                                      <p:tavLst>
                                        <p:tav tm="0">
                                          <p:val>
                                            <p:strVal val="#ppt_y+#ppt_h*1.125000"/>
                                          </p:val>
                                        </p:tav>
                                        <p:tav tm="100000">
                                          <p:val>
                                            <p:strVal val="#ppt_y"/>
                                          </p:val>
                                        </p:tav>
                                      </p:tavLst>
                                    </p:anim>
                                    <p:animEffect transition="in" filter="wipe(up)">
                                      <p:cBhvr>
                                        <p:cTn id="78" dur="500"/>
                                        <p:tgtEl>
                                          <p:spTgt spid="17"/>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p:tgtEl>
                                          <p:spTgt spid="29"/>
                                        </p:tgtEl>
                                        <p:attrNameLst>
                                          <p:attrName>ppt_y</p:attrName>
                                        </p:attrNameLst>
                                      </p:cBhvr>
                                      <p:tavLst>
                                        <p:tav tm="0">
                                          <p:val>
                                            <p:strVal val="#ppt_y+#ppt_h*1.125000"/>
                                          </p:val>
                                        </p:tav>
                                        <p:tav tm="100000">
                                          <p:val>
                                            <p:strVal val="#ppt_y"/>
                                          </p:val>
                                        </p:tav>
                                      </p:tavLst>
                                    </p:anim>
                                    <p:animEffect transition="in" filter="wipe(up)">
                                      <p:cBhvr>
                                        <p:cTn id="82" dur="500"/>
                                        <p:tgtEl>
                                          <p:spTgt spid="29"/>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additive="base">
                                        <p:cTn id="85" dur="500"/>
                                        <p:tgtEl>
                                          <p:spTgt spid="30"/>
                                        </p:tgtEl>
                                        <p:attrNameLst>
                                          <p:attrName>ppt_y</p:attrName>
                                        </p:attrNameLst>
                                      </p:cBhvr>
                                      <p:tavLst>
                                        <p:tav tm="0">
                                          <p:val>
                                            <p:strVal val="#ppt_y+#ppt_h*1.125000"/>
                                          </p:val>
                                        </p:tav>
                                        <p:tav tm="100000">
                                          <p:val>
                                            <p:strVal val="#ppt_y"/>
                                          </p:val>
                                        </p:tav>
                                      </p:tavLst>
                                    </p:anim>
                                    <p:animEffect transition="in" filter="wipe(up)">
                                      <p:cBhvr>
                                        <p:cTn id="86" dur="500"/>
                                        <p:tgtEl>
                                          <p:spTgt spid="30"/>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500"/>
                                        <p:tgtEl>
                                          <p:spTgt spid="31"/>
                                        </p:tgtEl>
                                        <p:attrNameLst>
                                          <p:attrName>ppt_y</p:attrName>
                                        </p:attrNameLst>
                                      </p:cBhvr>
                                      <p:tavLst>
                                        <p:tav tm="0">
                                          <p:val>
                                            <p:strVal val="#ppt_y+#ppt_h*1.125000"/>
                                          </p:val>
                                        </p:tav>
                                        <p:tav tm="100000">
                                          <p:val>
                                            <p:strVal val="#ppt_y"/>
                                          </p:val>
                                        </p:tav>
                                      </p:tavLst>
                                    </p:anim>
                                    <p:animEffect transition="in" filter="wipe(up)">
                                      <p:cBhvr>
                                        <p:cTn id="9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p:bldP spid="20" grpId="0" animBg="1"/>
      <p:bldP spid="20" grpId="1" animBg="1"/>
      <p:bldP spid="3" grpId="0" animBg="1"/>
      <p:bldP spid="3" grpId="1" animBg="1"/>
      <p:bldP spid="4" grpId="0" animBg="1"/>
      <p:bldP spid="4" grpId="1" animBg="1"/>
      <p:bldP spid="23" grpId="0" animBg="1"/>
      <p:bldP spid="23" grpId="1" animBg="1"/>
      <p:bldP spid="25" grpId="0" animBg="1"/>
      <p:bldP spid="25" grpId="1" animBg="1"/>
      <p:bldP spid="26" grpId="0" animBg="1"/>
      <p:bldP spid="26" grpId="1" animBg="1"/>
      <p:bldP spid="27" grpId="0" animBg="1"/>
      <p:bldP spid="27"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1945" y="1029970"/>
            <a:ext cx="11548745" cy="1198880"/>
          </a:xfrm>
          <a:prstGeom prst="rect">
            <a:avLst/>
          </a:prstGeom>
          <a:noFill/>
          <a:ln>
            <a:solidFill>
              <a:srgbClr val="FFC000"/>
            </a:solidFill>
          </a:ln>
        </p:spPr>
        <p:txBody>
          <a:bodyPr wrap="square" rtlCol="0" anchor="t">
            <a:spAutoFit/>
          </a:bodyPr>
          <a:lstStyle/>
          <a:p>
            <a:r>
              <a:rPr lang="zh-CN" altLang="en-US"/>
              <a:t>（2018年 10月稽阳联考）</a:t>
            </a:r>
            <a:r>
              <a:rPr lang="zh-CN" altLang="en-US" sz="2400"/>
              <a:t>假定你是李华，你的英国朋友Peter来信就下周三要参加孔子学院(the Confucius Institute)的面试征询你的意见。请你写封回信，内容包括： 1. 写信目的；2. 提出建议；3. 表示祝愿。</a:t>
            </a:r>
          </a:p>
        </p:txBody>
      </p:sp>
      <p:cxnSp>
        <p:nvCxnSpPr>
          <p:cNvPr id="14" name="直接连接符 13"/>
          <p:cNvCxnSpPr/>
          <p:nvPr/>
        </p:nvCxnSpPr>
        <p:spPr>
          <a:xfrm>
            <a:off x="423642" y="1078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流程图: 可选过程 14"/>
          <p:cNvSpPr/>
          <p:nvPr/>
        </p:nvSpPr>
        <p:spPr>
          <a:xfrm>
            <a:off x="4841875" y="330200"/>
            <a:ext cx="2157730" cy="55118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可选过程 15"/>
          <p:cNvSpPr/>
          <p:nvPr/>
        </p:nvSpPr>
        <p:spPr>
          <a:xfrm>
            <a:off x="2842895" y="326390"/>
            <a:ext cx="1847215" cy="551180"/>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可选过程 16"/>
          <p:cNvSpPr/>
          <p:nvPr/>
        </p:nvSpPr>
        <p:spPr>
          <a:xfrm>
            <a:off x="741045" y="326390"/>
            <a:ext cx="1950085" cy="56134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23545" y="281940"/>
            <a:ext cx="8519795" cy="583565"/>
          </a:xfrm>
          <a:prstGeom prst="rect">
            <a:avLst/>
          </a:prstGeom>
          <a:noFill/>
        </p:spPr>
        <p:txBody>
          <a:bodyPr wrap="square" rtlCol="0">
            <a:spAutoFit/>
          </a:bodyPr>
          <a:lstStyle/>
          <a:p>
            <a:r>
              <a:rPr lang="en-US" altLang="zh-CN" sz="3200" dirty="0">
                <a:solidFill>
                  <a:srgbClr val="000000"/>
                </a:solidFill>
              </a:rPr>
              <a:t>    </a:t>
            </a:r>
            <a:r>
              <a:rPr lang="zh-CN" altLang="en-US" sz="3200" dirty="0">
                <a:solidFill>
                  <a:srgbClr val="000000"/>
                </a:solidFill>
              </a:rPr>
              <a:t>文化交流；建议信件；文化输出</a:t>
            </a:r>
          </a:p>
        </p:txBody>
      </p:sp>
      <p:sp>
        <p:nvSpPr>
          <p:cNvPr id="25604" name="矩形 3"/>
          <p:cNvSpPr/>
          <p:nvPr/>
        </p:nvSpPr>
        <p:spPr>
          <a:xfrm>
            <a:off x="333375" y="2439035"/>
            <a:ext cx="11430000" cy="4154170"/>
          </a:xfrm>
          <a:prstGeom prst="rect">
            <a:avLst/>
          </a:prstGeom>
          <a:noFill/>
          <a:ln w="9525">
            <a:noFill/>
          </a:ln>
        </p:spPr>
        <p:txBody>
          <a:bodyPr wrap="square" anchor="t" anchorCtr="0">
            <a:spAutoFit/>
          </a:bodyPr>
          <a:lstStyle/>
          <a:p>
            <a:pPr eaLnBrk="0" hangingPunct="0"/>
            <a:r>
              <a:rPr lang="en-US" altLang="zh-CN" sz="2400" b="1" dirty="0">
                <a:latin typeface="Times New Roman" panose="02020603050405020304" charset="0"/>
                <a:ea typeface="宋体" panose="02010600030101010101" pitchFamily="2" charset="-122"/>
              </a:rPr>
              <a:t>Dear Peter,</a:t>
            </a:r>
          </a:p>
          <a:p>
            <a:pPr eaLnBrk="0" hangingPunct="0"/>
            <a:r>
              <a:rPr lang="en-US" altLang="zh-CN" sz="2400" b="1" dirty="0">
                <a:latin typeface="Times New Roman" panose="02020603050405020304" charset="0"/>
                <a:ea typeface="宋体" panose="02010600030101010101" pitchFamily="2" charset="-122"/>
              </a:rPr>
              <a:t>      Glad to receive your letter asking me for some advice on the interview for the Confucius Institute scheduled for this coming Wednesday. I’m writing to remind you of what to prepare for.</a:t>
            </a:r>
          </a:p>
          <a:p>
            <a:pPr eaLnBrk="0" hangingPunct="0"/>
            <a:r>
              <a:rPr lang="en-US" altLang="zh-CN" sz="2400" b="1" dirty="0">
                <a:latin typeface="Times New Roman" panose="02020603050405020304" charset="0"/>
                <a:ea typeface="宋体" panose="02010600030101010101" pitchFamily="2" charset="-122"/>
              </a:rPr>
              <a:t>     It would be wise of you to read some books about Confucius, which helps to better understand traditional Chinese cultures. It would also be beneficial to learn a few Chinese greetings. Additionally, Wearing Han-style clothing will make you stand out among the candidates and impress the interviewers greatly.</a:t>
            </a:r>
          </a:p>
          <a:p>
            <a:pPr eaLnBrk="0" hangingPunct="0"/>
            <a:r>
              <a:rPr lang="en-US" altLang="zh-CN" sz="2400" b="1" dirty="0">
                <a:latin typeface="Times New Roman" panose="02020603050405020304" charset="0"/>
                <a:ea typeface="宋体" panose="02010600030101010101" pitchFamily="2" charset="-122"/>
              </a:rPr>
              <a:t>       I do hope my proposal could be practical.  Wish you good luck!</a:t>
            </a:r>
          </a:p>
          <a:p>
            <a:pPr eaLnBrk="0" hangingPunct="0"/>
            <a:r>
              <a:rPr lang="en-US" altLang="zh-CN" sz="2400" b="1" dirty="0">
                <a:latin typeface="Times New Roman" panose="02020603050405020304" charset="0"/>
                <a:ea typeface="宋体" panose="02010600030101010101" pitchFamily="2" charset="-122"/>
              </a:rPr>
              <a:t>                                                                               Yours Sincerely,</a:t>
            </a:r>
          </a:p>
          <a:p>
            <a:pPr eaLnBrk="0" hangingPunct="0"/>
            <a:r>
              <a:rPr lang="en-US" altLang="zh-CN" sz="2400" b="1" dirty="0">
                <a:latin typeface="Times New Roman" panose="02020603050405020304" charset="0"/>
                <a:ea typeface="宋体" panose="02010600030101010101" pitchFamily="2" charset="-122"/>
              </a:rPr>
              <a:t>                                                                                  Li Hua</a:t>
            </a:r>
            <a:endParaRPr lang="en-US" altLang="zh-CN" sz="2400" b="1" dirty="0">
              <a:latin typeface="Times New Roman" panose="02020603050405020304" charset="0"/>
              <a:ea typeface="Times New Roman" panose="02020603050405020304" charset="0"/>
            </a:endParaRPr>
          </a:p>
        </p:txBody>
      </p:sp>
      <p:sp>
        <p:nvSpPr>
          <p:cNvPr id="3" name="流程图: 可选过程 2"/>
          <p:cNvSpPr/>
          <p:nvPr/>
        </p:nvSpPr>
        <p:spPr>
          <a:xfrm>
            <a:off x="800100" y="3979545"/>
            <a:ext cx="2983865" cy="321945"/>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流程图: 可选过程 1"/>
          <p:cNvSpPr/>
          <p:nvPr/>
        </p:nvSpPr>
        <p:spPr>
          <a:xfrm>
            <a:off x="9855835" y="3267710"/>
            <a:ext cx="1703705" cy="321945"/>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流程图: 可选过程 3"/>
          <p:cNvSpPr/>
          <p:nvPr/>
        </p:nvSpPr>
        <p:spPr>
          <a:xfrm>
            <a:off x="5730240" y="4301490"/>
            <a:ext cx="3476625" cy="321945"/>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可选过程 5"/>
          <p:cNvSpPr/>
          <p:nvPr/>
        </p:nvSpPr>
        <p:spPr>
          <a:xfrm>
            <a:off x="889000" y="5428615"/>
            <a:ext cx="5404485" cy="321945"/>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可选过程 28"/>
          <p:cNvSpPr/>
          <p:nvPr/>
        </p:nvSpPr>
        <p:spPr>
          <a:xfrm>
            <a:off x="8274685" y="2895600"/>
            <a:ext cx="2724785" cy="30226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流程图: 可选过程 7"/>
          <p:cNvSpPr/>
          <p:nvPr/>
        </p:nvSpPr>
        <p:spPr>
          <a:xfrm>
            <a:off x="423545" y="3267710"/>
            <a:ext cx="2541270" cy="30226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可选过程 8"/>
          <p:cNvSpPr/>
          <p:nvPr/>
        </p:nvSpPr>
        <p:spPr>
          <a:xfrm>
            <a:off x="3893185" y="5073650"/>
            <a:ext cx="4152265" cy="30226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可选过程 22"/>
          <p:cNvSpPr/>
          <p:nvPr/>
        </p:nvSpPr>
        <p:spPr>
          <a:xfrm>
            <a:off x="4255770" y="3979545"/>
            <a:ext cx="4284980" cy="311785"/>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可选过程 12"/>
          <p:cNvSpPr/>
          <p:nvPr/>
        </p:nvSpPr>
        <p:spPr>
          <a:xfrm>
            <a:off x="423545" y="4732020"/>
            <a:ext cx="2266950" cy="347345"/>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可选过程 18"/>
          <p:cNvSpPr/>
          <p:nvPr/>
        </p:nvSpPr>
        <p:spPr>
          <a:xfrm>
            <a:off x="4605020" y="4716780"/>
            <a:ext cx="3585845" cy="347345"/>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up)">
                                      <p:cBhvr>
                                        <p:cTn id="25" dur="500"/>
                                        <p:tgtEl>
                                          <p:spTgt spid="4"/>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p:tgtEl>
                                          <p:spTgt spid="6"/>
                                        </p:tgtEl>
                                        <p:attrNameLst>
                                          <p:attrName>ppt_y</p:attrName>
                                        </p:attrNameLst>
                                      </p:cBhvr>
                                      <p:tavLst>
                                        <p:tav tm="0">
                                          <p:val>
                                            <p:strVal val="#ppt_y+#ppt_h*1.125000"/>
                                          </p:val>
                                        </p:tav>
                                        <p:tav tm="100000">
                                          <p:val>
                                            <p:strVal val="#ppt_y"/>
                                          </p:val>
                                        </p:tav>
                                      </p:tavLst>
                                    </p:anim>
                                    <p:animEffect transition="in" filter="wipe(up)">
                                      <p:cBhvr>
                                        <p:cTn id="29" dur="500"/>
                                        <p:tgtEl>
                                          <p:spTgt spid="6"/>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p:tgtEl>
                                          <p:spTgt spid="29"/>
                                        </p:tgtEl>
                                        <p:attrNameLst>
                                          <p:attrName>ppt_y</p:attrName>
                                        </p:attrNameLst>
                                      </p:cBhvr>
                                      <p:tavLst>
                                        <p:tav tm="0">
                                          <p:val>
                                            <p:strVal val="#ppt_y+#ppt_h*1.125000"/>
                                          </p:val>
                                        </p:tav>
                                        <p:tav tm="100000">
                                          <p:val>
                                            <p:strVal val="#ppt_y"/>
                                          </p:val>
                                        </p:tav>
                                      </p:tavLst>
                                    </p:anim>
                                    <p:animEffect transition="in" filter="wipe(up)">
                                      <p:cBhvr>
                                        <p:cTn id="33" dur="500"/>
                                        <p:tgtEl>
                                          <p:spTgt spid="29"/>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p:tgtEl>
                                          <p:spTgt spid="8"/>
                                        </p:tgtEl>
                                        <p:attrNameLst>
                                          <p:attrName>ppt_y</p:attrName>
                                        </p:attrNameLst>
                                      </p:cBhvr>
                                      <p:tavLst>
                                        <p:tav tm="0">
                                          <p:val>
                                            <p:strVal val="#ppt_y+#ppt_h*1.125000"/>
                                          </p:val>
                                        </p:tav>
                                        <p:tav tm="100000">
                                          <p:val>
                                            <p:strVal val="#ppt_y"/>
                                          </p:val>
                                        </p:tav>
                                      </p:tavLst>
                                    </p:anim>
                                    <p:animEffect transition="in" filter="wipe(up)">
                                      <p:cBhvr>
                                        <p:cTn id="37" dur="500"/>
                                        <p:tgtEl>
                                          <p:spTgt spid="8"/>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p:tgtEl>
                                          <p:spTgt spid="9"/>
                                        </p:tgtEl>
                                        <p:attrNameLst>
                                          <p:attrName>ppt_y</p:attrName>
                                        </p:attrNameLst>
                                      </p:cBhvr>
                                      <p:tavLst>
                                        <p:tav tm="0">
                                          <p:val>
                                            <p:strVal val="#ppt_y+#ppt_h*1.125000"/>
                                          </p:val>
                                        </p:tav>
                                        <p:tav tm="100000">
                                          <p:val>
                                            <p:strVal val="#ppt_y"/>
                                          </p:val>
                                        </p:tav>
                                      </p:tavLst>
                                    </p:anim>
                                    <p:animEffect transition="in" filter="wipe(up)">
                                      <p:cBhvr>
                                        <p:cTn id="41" dur="500"/>
                                        <p:tgtEl>
                                          <p:spTgt spid="9"/>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p:tgtEl>
                                          <p:spTgt spid="23"/>
                                        </p:tgtEl>
                                        <p:attrNameLst>
                                          <p:attrName>ppt_y</p:attrName>
                                        </p:attrNameLst>
                                      </p:cBhvr>
                                      <p:tavLst>
                                        <p:tav tm="0">
                                          <p:val>
                                            <p:strVal val="#ppt_y+#ppt_h*1.125000"/>
                                          </p:val>
                                        </p:tav>
                                        <p:tav tm="100000">
                                          <p:val>
                                            <p:strVal val="#ppt_y"/>
                                          </p:val>
                                        </p:tav>
                                      </p:tavLst>
                                    </p:anim>
                                    <p:animEffect transition="in" filter="wipe(up)">
                                      <p:cBhvr>
                                        <p:cTn id="45" dur="500"/>
                                        <p:tgtEl>
                                          <p:spTgt spid="23"/>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p:tgtEl>
                                          <p:spTgt spid="13"/>
                                        </p:tgtEl>
                                        <p:attrNameLst>
                                          <p:attrName>ppt_y</p:attrName>
                                        </p:attrNameLst>
                                      </p:cBhvr>
                                      <p:tavLst>
                                        <p:tav tm="0">
                                          <p:val>
                                            <p:strVal val="#ppt_y+#ppt_h*1.125000"/>
                                          </p:val>
                                        </p:tav>
                                        <p:tav tm="100000">
                                          <p:val>
                                            <p:strVal val="#ppt_y"/>
                                          </p:val>
                                        </p:tav>
                                      </p:tavLst>
                                    </p:anim>
                                    <p:animEffect transition="in" filter="wipe(up)">
                                      <p:cBhvr>
                                        <p:cTn id="49" dur="500"/>
                                        <p:tgtEl>
                                          <p:spTgt spid="13"/>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ppt_y</p:attrName>
                                        </p:attrNameLst>
                                      </p:cBhvr>
                                      <p:tavLst>
                                        <p:tav tm="0">
                                          <p:val>
                                            <p:strVal val="#ppt_y+#ppt_h*1.125000"/>
                                          </p:val>
                                        </p:tav>
                                        <p:tav tm="100000">
                                          <p:val>
                                            <p:strVal val="#ppt_y"/>
                                          </p:val>
                                        </p:tav>
                                      </p:tavLst>
                                    </p:anim>
                                    <p:animEffect transition="in" filter="wipe(up)">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bldLvl="0" animBg="1"/>
      <p:bldP spid="3" grpId="1" animBg="1"/>
      <p:bldP spid="2" grpId="0" bldLvl="0" animBg="1"/>
      <p:bldP spid="2" grpId="1" animBg="1"/>
      <p:bldP spid="4" grpId="0" bldLvl="0" animBg="1"/>
      <p:bldP spid="4" grpId="1" animBg="1"/>
      <p:bldP spid="6" grpId="0" bldLvl="0" animBg="1"/>
      <p:bldP spid="6" grpId="1" animBg="1"/>
      <p:bldP spid="29" grpId="0" bldLvl="0" animBg="1"/>
      <p:bldP spid="29" grpId="1" animBg="1"/>
      <p:bldP spid="8" grpId="0" bldLvl="0" animBg="1"/>
      <p:bldP spid="8" grpId="1" animBg="1"/>
      <p:bldP spid="9" grpId="0" bldLvl="0" animBg="1"/>
      <p:bldP spid="9" grpId="1" animBg="1"/>
      <p:bldP spid="23" grpId="0" bldLvl="0" animBg="1"/>
      <p:bldP spid="23" grpId="1" animBg="1"/>
      <p:bldP spid="13" grpId="0" bldLvl="0" animBg="1"/>
      <p:bldP spid="13" grpId="1" animBg="1"/>
      <p:bldP spid="19" grpId="0" bldLvl="0" animBg="1"/>
      <p:bldP spid="19"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93395" y="299720"/>
            <a:ext cx="10990580" cy="583565"/>
          </a:xfrm>
          <a:prstGeom prst="rect">
            <a:avLst/>
          </a:prstGeom>
          <a:noFill/>
        </p:spPr>
        <p:txBody>
          <a:bodyPr wrap="square" rtlCol="0">
            <a:spAutoFit/>
          </a:bodyPr>
          <a:lstStyle/>
          <a:p>
            <a:r>
              <a:rPr lang="en-US" altLang="zh-CN" sz="3200"/>
              <a:t>4. </a:t>
            </a:r>
            <a:r>
              <a:rPr sz="3200"/>
              <a:t>高考方向和预测 ——  体裁（有形</a:t>
            </a:r>
            <a:r>
              <a:rPr lang="zh-CN" sz="3200"/>
              <a:t>式</a:t>
            </a:r>
            <a:r>
              <a:rPr sz="3200"/>
              <a:t>但重</a:t>
            </a:r>
            <a:r>
              <a:rPr lang="zh-CN" sz="3200"/>
              <a:t>意</a:t>
            </a:r>
            <a:r>
              <a:rPr sz="3200"/>
              <a:t>义</a:t>
            </a:r>
            <a:r>
              <a:rPr lang="zh-CN" sz="3200"/>
              <a:t>的传达</a:t>
            </a:r>
            <a:r>
              <a:rPr sz="3200"/>
              <a:t>）</a:t>
            </a:r>
          </a:p>
        </p:txBody>
      </p:sp>
      <p:pic>
        <p:nvPicPr>
          <p:cNvPr id="2" name="图片 1" descr="搜狗截图20200604164323"/>
          <p:cNvPicPr>
            <a:picLocks noChangeAspect="1"/>
          </p:cNvPicPr>
          <p:nvPr/>
        </p:nvPicPr>
        <p:blipFill>
          <a:blip r:embed="rId3"/>
          <a:srcRect r="11674" b="40919"/>
          <a:stretch>
            <a:fillRect/>
          </a:stretch>
        </p:blipFill>
        <p:spPr>
          <a:xfrm>
            <a:off x="357505" y="1118870"/>
            <a:ext cx="6671945" cy="2034540"/>
          </a:xfrm>
          <a:prstGeom prst="rect">
            <a:avLst/>
          </a:prstGeom>
        </p:spPr>
      </p:pic>
      <p:pic>
        <p:nvPicPr>
          <p:cNvPr id="4" name="图片 3" descr="搜狗截图20210511094941"/>
          <p:cNvPicPr>
            <a:picLocks noChangeAspect="1"/>
          </p:cNvPicPr>
          <p:nvPr/>
        </p:nvPicPr>
        <p:blipFill>
          <a:blip r:embed="rId4"/>
          <a:srcRect b="40306"/>
          <a:stretch>
            <a:fillRect/>
          </a:stretch>
        </p:blipFill>
        <p:spPr>
          <a:xfrm>
            <a:off x="6934200" y="1118870"/>
            <a:ext cx="4721860" cy="2034540"/>
          </a:xfrm>
          <a:prstGeom prst="rect">
            <a:avLst/>
          </a:prstGeom>
        </p:spPr>
      </p:pic>
      <p:sp>
        <p:nvSpPr>
          <p:cNvPr id="7" name="文本框 6"/>
          <p:cNvSpPr txBox="1"/>
          <p:nvPr/>
        </p:nvSpPr>
        <p:spPr>
          <a:xfrm>
            <a:off x="9398635" y="1800225"/>
            <a:ext cx="2176145" cy="368300"/>
          </a:xfrm>
          <a:prstGeom prst="rect">
            <a:avLst/>
          </a:prstGeom>
          <a:solidFill>
            <a:srgbClr val="2D2D8A">
              <a:lumMod val="20000"/>
              <a:lumOff val="80000"/>
            </a:srgbClr>
          </a:solidFill>
        </p:spPr>
        <p:txBody>
          <a:bodyPr wrap="square" rtlCol="0">
            <a:spAutoFit/>
          </a:bodyPr>
          <a:lstStyle/>
          <a:p>
            <a:pPr algn="ctr"/>
            <a:r>
              <a:rPr lang="zh-CN" altLang="en-US" b="1">
                <a:latin typeface="微软雅黑" panose="020B0503020204020204" pitchFamily="34" charset="-122"/>
                <a:ea typeface="微软雅黑" panose="020B0503020204020204" pitchFamily="34" charset="-122"/>
              </a:rPr>
              <a:t>非书信</a:t>
            </a:r>
          </a:p>
        </p:txBody>
      </p:sp>
      <p:pic>
        <p:nvPicPr>
          <p:cNvPr id="10" name="图片 9" descr="搜狗截图20210511105604"/>
          <p:cNvPicPr>
            <a:picLocks noChangeAspect="1"/>
          </p:cNvPicPr>
          <p:nvPr/>
        </p:nvPicPr>
        <p:blipFill>
          <a:blip r:embed="rId5"/>
          <a:stretch>
            <a:fillRect/>
          </a:stretch>
        </p:blipFill>
        <p:spPr>
          <a:xfrm>
            <a:off x="296545" y="3306445"/>
            <a:ext cx="11435080" cy="3273425"/>
          </a:xfrm>
          <a:prstGeom prst="rect">
            <a:avLst/>
          </a:prstGeom>
        </p:spPr>
      </p:pic>
      <p:sp>
        <p:nvSpPr>
          <p:cNvPr id="11" name="文本框 10"/>
          <p:cNvSpPr txBox="1"/>
          <p:nvPr/>
        </p:nvSpPr>
        <p:spPr>
          <a:xfrm>
            <a:off x="8809355" y="3664585"/>
            <a:ext cx="2922270" cy="2306955"/>
          </a:xfrm>
          <a:prstGeom prst="rect">
            <a:avLst/>
          </a:prstGeom>
          <a:solidFill>
            <a:srgbClr val="2D2D8A">
              <a:lumMod val="20000"/>
              <a:lumOff val="80000"/>
            </a:srgbClr>
          </a:solidFill>
        </p:spPr>
        <p:txBody>
          <a:bodyPr wrap="square" rtlCol="0">
            <a:spAutoFit/>
          </a:bodyPr>
          <a:lstStyle/>
          <a:p>
            <a:r>
              <a:rPr lang="en-US" altLang="zh-CN" b="1">
                <a:solidFill>
                  <a:srgbClr val="002060"/>
                </a:solidFill>
                <a:latin typeface="微软雅黑" panose="020B0503020204020204" pitchFamily="34" charset="-122"/>
                <a:ea typeface="微软雅黑" panose="020B0503020204020204" pitchFamily="34" charset="-122"/>
              </a:rPr>
              <a:t>1.</a:t>
            </a:r>
            <a:r>
              <a:rPr lang="zh-CN" altLang="en-US" b="1">
                <a:solidFill>
                  <a:srgbClr val="C00000"/>
                </a:solidFill>
                <a:latin typeface="微软雅黑" panose="020B0503020204020204" pitchFamily="34" charset="-122"/>
                <a:ea typeface="微软雅黑" panose="020B0503020204020204" pitchFamily="34" charset="-122"/>
              </a:rPr>
              <a:t>邀请信</a:t>
            </a:r>
            <a:r>
              <a:rPr lang="zh-CN" altLang="en-US" b="1">
                <a:solidFill>
                  <a:srgbClr val="002060"/>
                </a:solidFill>
                <a:latin typeface="微软雅黑" panose="020B0503020204020204" pitchFamily="34" charset="-122"/>
                <a:ea typeface="微软雅黑" panose="020B0503020204020204" pitchFamily="34" charset="-122"/>
              </a:rPr>
              <a:t>和</a:t>
            </a:r>
            <a:r>
              <a:rPr lang="zh-CN" altLang="en-US" b="1">
                <a:solidFill>
                  <a:srgbClr val="C00000"/>
                </a:solidFill>
                <a:latin typeface="微软雅黑" panose="020B0503020204020204" pitchFamily="34" charset="-122"/>
                <a:ea typeface="微软雅黑" panose="020B0503020204020204" pitchFamily="34" charset="-122"/>
              </a:rPr>
              <a:t>告知信</a:t>
            </a:r>
            <a:r>
              <a:rPr lang="zh-CN" altLang="en-US" b="1">
                <a:solidFill>
                  <a:srgbClr val="002060"/>
                </a:solidFill>
                <a:latin typeface="微软雅黑" panose="020B0503020204020204" pitchFamily="34" charset="-122"/>
                <a:ea typeface="微软雅黑" panose="020B0503020204020204" pitchFamily="34" charset="-122"/>
              </a:rPr>
              <a:t>备受命题者喜爱</a:t>
            </a:r>
          </a:p>
          <a:p>
            <a:r>
              <a:rPr lang="en-US" altLang="zh-CN" b="1">
                <a:solidFill>
                  <a:srgbClr val="002060"/>
                </a:solidFill>
                <a:latin typeface="微软雅黑" panose="020B0503020204020204" pitchFamily="34" charset="-122"/>
                <a:ea typeface="微软雅黑" panose="020B0503020204020204" pitchFamily="34" charset="-122"/>
              </a:rPr>
              <a:t>2.</a:t>
            </a:r>
            <a:r>
              <a:rPr lang="zh-CN" altLang="en-US" b="1">
                <a:solidFill>
                  <a:srgbClr val="002060"/>
                </a:solidFill>
                <a:latin typeface="微软雅黑" panose="020B0503020204020204" pitchFamily="34" charset="-122"/>
                <a:ea typeface="微软雅黑" panose="020B0503020204020204" pitchFamily="34" charset="-122"/>
              </a:rPr>
              <a:t>五年内未考：</a:t>
            </a:r>
          </a:p>
          <a:p>
            <a:r>
              <a:rPr lang="zh-CN" altLang="en-US" b="1">
                <a:solidFill>
                  <a:srgbClr val="C00000"/>
                </a:solidFill>
                <a:latin typeface="微软雅黑" panose="020B0503020204020204" pitchFamily="34" charset="-122"/>
                <a:ea typeface="微软雅黑" panose="020B0503020204020204" pitchFamily="34" charset="-122"/>
              </a:rPr>
              <a:t>建议信；道歉信；祝贺信；</a:t>
            </a:r>
          </a:p>
          <a:p>
            <a:r>
              <a:rPr lang="zh-CN" altLang="en-US" b="1">
                <a:solidFill>
                  <a:srgbClr val="C00000"/>
                </a:solidFill>
                <a:latin typeface="微软雅黑" panose="020B0503020204020204" pitchFamily="34" charset="-122"/>
                <a:ea typeface="微软雅黑" panose="020B0503020204020204" pitchFamily="34" charset="-122"/>
              </a:rPr>
              <a:t>通知</a:t>
            </a:r>
            <a:r>
              <a:rPr lang="zh-CN" altLang="en-US" b="1">
                <a:solidFill>
                  <a:srgbClr val="002060"/>
                </a:solidFill>
                <a:latin typeface="微软雅黑" panose="020B0503020204020204" pitchFamily="34" charset="-122"/>
                <a:ea typeface="微软雅黑" panose="020B0503020204020204" pitchFamily="34" charset="-122"/>
              </a:rPr>
              <a:t>；</a:t>
            </a:r>
          </a:p>
          <a:p>
            <a:endParaRPr lang="zh-CN" altLang="en-US" b="1">
              <a:solidFill>
                <a:srgbClr val="002060"/>
              </a:solidFill>
              <a:latin typeface="微软雅黑" panose="020B0503020204020204" pitchFamily="34" charset="-122"/>
              <a:ea typeface="微软雅黑" panose="020B0503020204020204" pitchFamily="34" charset="-122"/>
              <a:sym typeface="华文隶书" panose="02010800040101010101" charset="-122"/>
            </a:endParaRPr>
          </a:p>
          <a:p>
            <a:r>
              <a:rPr lang="zh-CN" altLang="en-US" b="1">
                <a:solidFill>
                  <a:srgbClr val="002060"/>
                </a:solidFill>
                <a:latin typeface="微软雅黑" panose="020B0503020204020204" pitchFamily="34" charset="-122"/>
                <a:ea typeface="微软雅黑" panose="020B0503020204020204" pitchFamily="34" charset="-122"/>
                <a:sym typeface="华文隶书" panose="02010800040101010101" charset="-122"/>
              </a:rPr>
              <a:t>发言稿</a:t>
            </a:r>
            <a:r>
              <a:rPr lang="zh-CN" altLang="en-US" b="1" baseline="-25000">
                <a:solidFill>
                  <a:srgbClr val="002060"/>
                </a:solidFill>
                <a:latin typeface="微软雅黑" panose="020B0503020204020204" pitchFamily="34" charset="-122"/>
                <a:ea typeface="微软雅黑" panose="020B0503020204020204" pitchFamily="34" charset="-122"/>
                <a:sym typeface="华文隶书" panose="02010800040101010101" charset="-122"/>
              </a:rPr>
              <a:t>（演讲？，欢迎，欢送）</a:t>
            </a:r>
            <a:endParaRPr lang="zh-CN" altLang="en-US" b="1">
              <a:solidFill>
                <a:srgbClr val="002060"/>
              </a:solidFill>
              <a:latin typeface="微软雅黑" panose="020B0503020204020204" pitchFamily="34" charset="-122"/>
              <a:ea typeface="微软雅黑" panose="020B0503020204020204" pitchFamily="34" charset="-122"/>
            </a:endParaRPr>
          </a:p>
          <a:p>
            <a:r>
              <a:rPr lang="zh-CN" altLang="en-US" b="1">
                <a:solidFill>
                  <a:srgbClr val="002060"/>
                </a:solidFill>
                <a:latin typeface="微软雅黑" panose="020B0503020204020204" pitchFamily="34" charset="-122"/>
                <a:ea typeface="微软雅黑" panose="020B0503020204020204" pitchFamily="34" charset="-122"/>
              </a:rPr>
              <a:t>投诉信？</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trips(down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p:tgtEl>
                                          <p:spTgt spid="11"/>
                                        </p:tgtEl>
                                        <p:attrNameLst>
                                          <p:attrName>ppt_y</p:attrName>
                                        </p:attrNameLst>
                                      </p:cBhvr>
                                      <p:tavLst>
                                        <p:tav tm="0">
                                          <p:val>
                                            <p:strVal val="#ppt_y+#ppt_h*1.125000"/>
                                          </p:val>
                                        </p:tav>
                                        <p:tav tm="100000">
                                          <p:val>
                                            <p:strVal val="#ppt_y"/>
                                          </p:val>
                                        </p:tav>
                                      </p:tavLst>
                                    </p:anim>
                                    <p:animEffect transition="in" filter="wipe(up)">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ldLvl="0" animBg="1"/>
      <p:bldP spid="11"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6" name="圆角矩形 5"/>
          <p:cNvSpPr/>
          <p:nvPr/>
        </p:nvSpPr>
        <p:spPr>
          <a:xfrm>
            <a:off x="321945" y="3963670"/>
            <a:ext cx="2252345" cy="337820"/>
          </a:xfrm>
          <a:prstGeom prst="roundRect">
            <a:avLst/>
          </a:prstGeom>
          <a:solidFill>
            <a:srgbClr val="00B0F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741045" y="5031740"/>
            <a:ext cx="5419725" cy="337820"/>
          </a:xfrm>
          <a:prstGeom prst="roundRect">
            <a:avLst/>
          </a:prstGeom>
          <a:solidFill>
            <a:srgbClr val="00B0F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348740" y="3625850"/>
            <a:ext cx="1737360" cy="337820"/>
          </a:xfrm>
          <a:prstGeom prst="roundRect">
            <a:avLst/>
          </a:prstGeom>
          <a:solidFill>
            <a:srgbClr val="00B0F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21945" y="1029970"/>
            <a:ext cx="11548745" cy="1198880"/>
          </a:xfrm>
          <a:prstGeom prst="rect">
            <a:avLst/>
          </a:prstGeom>
          <a:noFill/>
          <a:ln>
            <a:solidFill>
              <a:srgbClr val="FFC000"/>
            </a:solidFill>
          </a:ln>
        </p:spPr>
        <p:txBody>
          <a:bodyPr wrap="square" rtlCol="0" anchor="t">
            <a:spAutoFit/>
          </a:bodyPr>
          <a:lstStyle/>
          <a:p>
            <a:r>
              <a:rPr lang="zh-CN" altLang="en-US"/>
              <a:t>（2020学年第二学期五校联考试题 学军中学）</a:t>
            </a:r>
            <a:r>
              <a:rPr lang="zh-CN" altLang="en-US" sz="2400"/>
              <a:t>假定你是李华，你的新西兰朋友Leo准备来中国学习，他来信向你咨询有关学习汉语的建议。请用英语给他写一封回信。内容包括：1. 表示欢迎；2. 提出建议； 3. 表达期望。</a:t>
            </a:r>
            <a:endParaRPr lang="zh-CN" altLang="en-US"/>
          </a:p>
        </p:txBody>
      </p:sp>
      <p:sp>
        <p:nvSpPr>
          <p:cNvPr id="13" name="文本框 12"/>
          <p:cNvSpPr txBox="1"/>
          <p:nvPr/>
        </p:nvSpPr>
        <p:spPr>
          <a:xfrm>
            <a:off x="321945" y="2419350"/>
            <a:ext cx="11548745" cy="4154170"/>
          </a:xfrm>
          <a:prstGeom prst="rect">
            <a:avLst/>
          </a:prstGeom>
          <a:noFill/>
        </p:spPr>
        <p:txBody>
          <a:bodyPr wrap="square" rtlCol="0" anchor="t">
            <a:spAutoFit/>
          </a:bodyPr>
          <a:lstStyle/>
          <a:p>
            <a:r>
              <a:rPr lang="zh-CN" altLang="en-US" sz="2400"/>
              <a:t>Dear Leo,</a:t>
            </a:r>
          </a:p>
          <a:p>
            <a:r>
              <a:rPr lang="en-US" altLang="zh-CN" sz="2400"/>
              <a:t>   </a:t>
            </a:r>
            <a:r>
              <a:rPr lang="zh-CN" altLang="en-US" sz="2400"/>
              <a:t>Delighted to know that you are coming to study in China, I am writing this to discuss with you on how to learn Chinese. </a:t>
            </a:r>
          </a:p>
          <a:p>
            <a:r>
              <a:rPr lang="en-US" altLang="zh-CN" sz="2400"/>
              <a:t>   </a:t>
            </a:r>
            <a:r>
              <a:rPr lang="zh-CN" altLang="en-US" sz="2400"/>
              <a:t>First, it</a:t>
            </a:r>
            <a:r>
              <a:rPr lang="en-US" altLang="zh-CN" sz="2400"/>
              <a:t>’</a:t>
            </a:r>
            <a:r>
              <a:rPr lang="zh-CN" altLang="en-US" sz="2400"/>
              <a:t>s essential to enlarge your vocabulary to overcome your reading difficulties. You should also take any opportunity to communicate in Chinese. Plus, getting to know the culture and history of China will help you learn Chinese better and increase your interest in learning this language. </a:t>
            </a:r>
          </a:p>
          <a:p>
            <a:r>
              <a:rPr lang="en-US" altLang="zh-CN" sz="2400"/>
              <a:t>    </a:t>
            </a:r>
            <a:r>
              <a:rPr lang="zh-CN" altLang="en-US" sz="2400"/>
              <a:t>I hope my suggestions are helpful to you and feel free to drop me a line if you have any other questions. </a:t>
            </a:r>
          </a:p>
          <a:p>
            <a:r>
              <a:rPr lang="en-US" altLang="zh-CN" sz="2400"/>
              <a:t>                                                                                             </a:t>
            </a:r>
            <a:r>
              <a:rPr lang="zh-CN" altLang="en-US" sz="2400"/>
              <a:t>Yours,</a:t>
            </a:r>
          </a:p>
          <a:p>
            <a:r>
              <a:rPr lang="en-US" altLang="zh-CN" sz="2400"/>
              <a:t>                                                                                              </a:t>
            </a:r>
            <a:r>
              <a:rPr lang="zh-CN" altLang="en-US" sz="2400"/>
              <a:t>Li Hua</a:t>
            </a:r>
          </a:p>
        </p:txBody>
      </p:sp>
      <p:cxnSp>
        <p:nvCxnSpPr>
          <p:cNvPr id="14" name="直接连接符 13"/>
          <p:cNvCxnSpPr/>
          <p:nvPr/>
        </p:nvCxnSpPr>
        <p:spPr>
          <a:xfrm>
            <a:off x="423642" y="1078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流程图: 可选过程 14"/>
          <p:cNvSpPr/>
          <p:nvPr/>
        </p:nvSpPr>
        <p:spPr>
          <a:xfrm>
            <a:off x="3162300" y="336550"/>
            <a:ext cx="1333500" cy="55118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可选过程 15"/>
          <p:cNvSpPr/>
          <p:nvPr/>
        </p:nvSpPr>
        <p:spPr>
          <a:xfrm>
            <a:off x="959485" y="374015"/>
            <a:ext cx="1847215" cy="551180"/>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可选过程 16"/>
          <p:cNvSpPr/>
          <p:nvPr/>
        </p:nvSpPr>
        <p:spPr>
          <a:xfrm>
            <a:off x="4594860" y="326390"/>
            <a:ext cx="1301750" cy="561340"/>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99770" y="334010"/>
            <a:ext cx="5289550" cy="583565"/>
          </a:xfrm>
          <a:prstGeom prst="rect">
            <a:avLst/>
          </a:prstGeom>
          <a:noFill/>
        </p:spPr>
        <p:txBody>
          <a:bodyPr wrap="square" rtlCol="0">
            <a:spAutoFit/>
          </a:bodyPr>
          <a:lstStyle/>
          <a:p>
            <a:r>
              <a:rPr lang="en-US" altLang="zh-CN" sz="3200" dirty="0">
                <a:solidFill>
                  <a:srgbClr val="000000"/>
                </a:solidFill>
              </a:rPr>
              <a:t>    </a:t>
            </a:r>
            <a:r>
              <a:rPr lang="zh-CN" altLang="en-US" sz="3200" dirty="0">
                <a:solidFill>
                  <a:srgbClr val="000000"/>
                </a:solidFill>
              </a:rPr>
              <a:t>建议信件；</a:t>
            </a:r>
            <a:r>
              <a:rPr lang="zh-CN" altLang="en-US" sz="2400" dirty="0">
                <a:solidFill>
                  <a:srgbClr val="000000"/>
                </a:solidFill>
              </a:rPr>
              <a:t>文化输出</a:t>
            </a:r>
            <a:r>
              <a:rPr lang="en-US" altLang="zh-CN" sz="2400" dirty="0">
                <a:solidFill>
                  <a:srgbClr val="000000"/>
                </a:solidFill>
              </a:rPr>
              <a:t>; </a:t>
            </a:r>
            <a:r>
              <a:rPr lang="zh-CN" altLang="en-US" sz="2400" dirty="0">
                <a:solidFill>
                  <a:srgbClr val="000000"/>
                </a:solidFill>
                <a:sym typeface="+mn-ea"/>
              </a:rPr>
              <a:t>文化学习</a:t>
            </a:r>
          </a:p>
        </p:txBody>
      </p:sp>
      <p:sp>
        <p:nvSpPr>
          <p:cNvPr id="19" name="流程图: 可选过程 18"/>
          <p:cNvSpPr/>
          <p:nvPr/>
        </p:nvSpPr>
        <p:spPr>
          <a:xfrm>
            <a:off x="5492750" y="4335145"/>
            <a:ext cx="1691640" cy="321945"/>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可选过程 19"/>
          <p:cNvSpPr/>
          <p:nvPr/>
        </p:nvSpPr>
        <p:spPr>
          <a:xfrm>
            <a:off x="423545" y="3262630"/>
            <a:ext cx="5565775" cy="321945"/>
          </a:xfrm>
          <a:prstGeom prst="flowChartAlternateProcess">
            <a:avLst/>
          </a:prstGeom>
          <a:solidFill>
            <a:srgbClr val="00B0F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可选过程 20"/>
          <p:cNvSpPr/>
          <p:nvPr/>
        </p:nvSpPr>
        <p:spPr>
          <a:xfrm>
            <a:off x="3444240" y="3610610"/>
            <a:ext cx="8274050" cy="304165"/>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可选过程 21"/>
          <p:cNvSpPr/>
          <p:nvPr/>
        </p:nvSpPr>
        <p:spPr>
          <a:xfrm>
            <a:off x="2588260" y="3997325"/>
            <a:ext cx="6442075" cy="304165"/>
          </a:xfrm>
          <a:prstGeom prst="flowChartAlternateProcess">
            <a:avLst/>
          </a:prstGeom>
          <a:solidFill>
            <a:srgbClr val="C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可选过程 23"/>
          <p:cNvSpPr/>
          <p:nvPr/>
        </p:nvSpPr>
        <p:spPr>
          <a:xfrm>
            <a:off x="423545" y="4384040"/>
            <a:ext cx="4997450" cy="307340"/>
          </a:xfrm>
          <a:prstGeom prst="flowChartAlternateProcess">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strips(downLeft)">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8" grpId="0" bldLvl="0" animBg="1"/>
      <p:bldP spid="8" grpId="1" animBg="1"/>
      <p:bldP spid="9" grpId="0" bldLvl="0" animBg="1"/>
      <p:bldP spid="9" grpId="1" animBg="1"/>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1945" y="1029970"/>
            <a:ext cx="11548745" cy="1198880"/>
          </a:xfrm>
          <a:prstGeom prst="rect">
            <a:avLst/>
          </a:prstGeom>
          <a:noFill/>
          <a:ln>
            <a:solidFill>
              <a:srgbClr val="FFC000"/>
            </a:solidFill>
          </a:ln>
        </p:spPr>
        <p:txBody>
          <a:bodyPr wrap="square" rtlCol="0" anchor="t">
            <a:spAutoFit/>
          </a:bodyPr>
          <a:lstStyle/>
          <a:p>
            <a:r>
              <a:rPr lang="en-US" altLang="zh-CN"/>
              <a:t> </a:t>
            </a:r>
            <a:r>
              <a:rPr lang="zh-CN" altLang="en-US"/>
              <a:t>（20210</a:t>
            </a:r>
            <a:r>
              <a:rPr lang="en-US" altLang="zh-CN"/>
              <a:t>3</a:t>
            </a:r>
            <a:r>
              <a:rPr lang="zh-CN" altLang="en-US"/>
              <a:t>名校协作体联考）</a:t>
            </a:r>
            <a:r>
              <a:rPr lang="zh-CN" altLang="en-US" sz="2400"/>
              <a:t>假定你是李华，应美国朋友George请求，帮他购买了学习汉语的教科书，但是忘记及时寄出。请根据以下要点用英语给他写一封电子邮件：</a:t>
            </a:r>
          </a:p>
          <a:p>
            <a:r>
              <a:rPr lang="zh-CN" altLang="en-US" sz="2400"/>
              <a:t>1.表示歉意；2.解释原因；3.弥补措施。</a:t>
            </a:r>
          </a:p>
        </p:txBody>
      </p:sp>
      <p:cxnSp>
        <p:nvCxnSpPr>
          <p:cNvPr id="14" name="直接连接符 13"/>
          <p:cNvCxnSpPr/>
          <p:nvPr/>
        </p:nvCxnSpPr>
        <p:spPr>
          <a:xfrm>
            <a:off x="423642" y="1078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23545" y="304165"/>
            <a:ext cx="8519795" cy="583565"/>
          </a:xfrm>
          <a:prstGeom prst="rect">
            <a:avLst/>
          </a:prstGeom>
          <a:noFill/>
        </p:spPr>
        <p:txBody>
          <a:bodyPr wrap="square" rtlCol="0">
            <a:spAutoFit/>
          </a:bodyPr>
          <a:lstStyle/>
          <a:p>
            <a:r>
              <a:rPr lang="en-US" altLang="zh-CN" sz="3200" dirty="0">
                <a:solidFill>
                  <a:srgbClr val="000000"/>
                </a:solidFill>
              </a:rPr>
              <a:t>    道歉信</a:t>
            </a:r>
            <a:endParaRPr lang="zh-CN" altLang="en-US" sz="3200" dirty="0">
              <a:solidFill>
                <a:srgbClr val="000000"/>
              </a:solidFill>
            </a:endParaRPr>
          </a:p>
        </p:txBody>
      </p:sp>
      <p:sp>
        <p:nvSpPr>
          <p:cNvPr id="3" name="文本框 2"/>
          <p:cNvSpPr txBox="1"/>
          <p:nvPr/>
        </p:nvSpPr>
        <p:spPr>
          <a:xfrm>
            <a:off x="248285" y="2228850"/>
            <a:ext cx="11548110" cy="4154170"/>
          </a:xfrm>
          <a:prstGeom prst="rect">
            <a:avLst/>
          </a:prstGeom>
          <a:noFill/>
        </p:spPr>
        <p:txBody>
          <a:bodyPr wrap="square" rtlCol="0" anchor="t">
            <a:spAutoFit/>
          </a:bodyPr>
          <a:lstStyle/>
          <a:p>
            <a:r>
              <a:rPr lang="zh-CN" altLang="en-US" sz="2400" b="1">
                <a:solidFill>
                  <a:srgbClr val="C00000"/>
                </a:solidFill>
              </a:rPr>
              <a:t>P1表示歉意（背景信息，因果拓展）</a:t>
            </a:r>
          </a:p>
          <a:p>
            <a:r>
              <a:rPr lang="zh-CN" altLang="en-US" sz="2400"/>
              <a:t> I'm writing to convey my deepest apology for my not timely posting out the Chinese textbook for you. </a:t>
            </a:r>
          </a:p>
          <a:p>
            <a:r>
              <a:rPr lang="zh-CN" altLang="en-US" sz="2400"/>
              <a:t> </a:t>
            </a:r>
            <a:r>
              <a:rPr lang="zh-CN" altLang="en-US" sz="2400">
                <a:sym typeface="+mn-ea"/>
              </a:rPr>
              <a:t>我写信是为了表达最深的歉意，没有及时把汉语的教科书邮发给你。</a:t>
            </a:r>
          </a:p>
          <a:p>
            <a:endParaRPr lang="zh-CN" altLang="en-US" sz="2400"/>
          </a:p>
          <a:p>
            <a:r>
              <a:rPr lang="zh-CN" altLang="en-US" sz="2400" b="1">
                <a:solidFill>
                  <a:srgbClr val="C00000"/>
                </a:solidFill>
              </a:rPr>
              <a:t>P2解释原因（陈述错误，尊重事实）</a:t>
            </a:r>
          </a:p>
          <a:p>
            <a:r>
              <a:rPr lang="zh-CN" altLang="en-US" sz="2400"/>
              <a:t>Bumping up against a crucial exam, I've had a hectic</a:t>
            </a:r>
            <a:r>
              <a:rPr lang="zh-CN" altLang="en-US" sz="2400" i="1" baseline="-25000"/>
              <a:t> /ˈhektɪk/adj. 紧张忙碌的</a:t>
            </a:r>
            <a:r>
              <a:rPr lang="zh-CN" altLang="en-US" sz="2400"/>
              <a:t> schedule last week to prepare for it. Somehow, I was too busy to entirely forget about your book, which has not been expressed until last Sunday, and it's due to arrive a week later. </a:t>
            </a:r>
          </a:p>
          <a:p>
            <a:r>
              <a:rPr lang="zh-CN" altLang="en-US" sz="2400">
                <a:sym typeface="+mn-ea"/>
              </a:rPr>
              <a:t>碰上了一个重要的考试，我上星期把日程安排得满满的。不知怎么的，我太忙而完全忘记你的书，直到上周日才被寄出，应在一周后到。</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1945" y="1029970"/>
            <a:ext cx="11548745" cy="1198880"/>
          </a:xfrm>
          <a:prstGeom prst="rect">
            <a:avLst/>
          </a:prstGeom>
          <a:noFill/>
          <a:ln>
            <a:solidFill>
              <a:srgbClr val="FFC000"/>
            </a:solidFill>
          </a:ln>
        </p:spPr>
        <p:txBody>
          <a:bodyPr wrap="square" rtlCol="0" anchor="t">
            <a:spAutoFit/>
          </a:bodyPr>
          <a:lstStyle/>
          <a:p>
            <a:r>
              <a:rPr lang="en-US" altLang="zh-CN"/>
              <a:t> </a:t>
            </a:r>
            <a:r>
              <a:rPr lang="zh-CN" altLang="en-US"/>
              <a:t>（20210</a:t>
            </a:r>
            <a:r>
              <a:rPr lang="en-US" altLang="zh-CN"/>
              <a:t>3</a:t>
            </a:r>
            <a:r>
              <a:rPr lang="zh-CN" altLang="en-US"/>
              <a:t>名校协作体联考）</a:t>
            </a:r>
            <a:r>
              <a:rPr lang="zh-CN" altLang="en-US" sz="2400"/>
              <a:t>假定你是李华，应美国朋友George请求，帮他购买了学习汉语的教科书，但是忘记及时寄出。请根据以下要点用英语给他写一封电子邮件：</a:t>
            </a:r>
          </a:p>
          <a:p>
            <a:r>
              <a:rPr lang="zh-CN" altLang="en-US" sz="2400"/>
              <a:t>1.表示歉意；2.解释原因；3.弥补措施。</a:t>
            </a:r>
          </a:p>
        </p:txBody>
      </p:sp>
      <p:cxnSp>
        <p:nvCxnSpPr>
          <p:cNvPr id="14" name="直接连接符 13"/>
          <p:cNvCxnSpPr/>
          <p:nvPr/>
        </p:nvCxnSpPr>
        <p:spPr>
          <a:xfrm>
            <a:off x="423642" y="1078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23545" y="304165"/>
            <a:ext cx="8519795" cy="583565"/>
          </a:xfrm>
          <a:prstGeom prst="rect">
            <a:avLst/>
          </a:prstGeom>
          <a:noFill/>
        </p:spPr>
        <p:txBody>
          <a:bodyPr wrap="square" rtlCol="0">
            <a:spAutoFit/>
          </a:bodyPr>
          <a:lstStyle/>
          <a:p>
            <a:r>
              <a:rPr lang="en-US" altLang="zh-CN" sz="3200" dirty="0">
                <a:solidFill>
                  <a:srgbClr val="000000"/>
                </a:solidFill>
              </a:rPr>
              <a:t>    道歉信</a:t>
            </a:r>
            <a:endParaRPr lang="zh-CN" altLang="en-US" sz="3200" dirty="0">
              <a:solidFill>
                <a:srgbClr val="000000"/>
              </a:solidFill>
            </a:endParaRPr>
          </a:p>
        </p:txBody>
      </p:sp>
      <p:sp>
        <p:nvSpPr>
          <p:cNvPr id="3" name="文本框 2"/>
          <p:cNvSpPr txBox="1"/>
          <p:nvPr/>
        </p:nvSpPr>
        <p:spPr>
          <a:xfrm>
            <a:off x="296545" y="2228850"/>
            <a:ext cx="11499850" cy="3784600"/>
          </a:xfrm>
          <a:prstGeom prst="rect">
            <a:avLst/>
          </a:prstGeom>
          <a:noFill/>
        </p:spPr>
        <p:txBody>
          <a:bodyPr wrap="square" rtlCol="0" anchor="t">
            <a:spAutoFit/>
          </a:bodyPr>
          <a:lstStyle/>
          <a:p>
            <a:endParaRPr lang="zh-CN" altLang="en-US" sz="2400" b="1">
              <a:solidFill>
                <a:srgbClr val="C00000"/>
              </a:solidFill>
            </a:endParaRPr>
          </a:p>
          <a:p>
            <a:r>
              <a:rPr lang="zh-CN" altLang="en-US" sz="2400" b="1">
                <a:solidFill>
                  <a:srgbClr val="C00000"/>
                </a:solidFill>
              </a:rPr>
              <a:t>P3弥补措施（敢于担当，付诸行动）</a:t>
            </a:r>
          </a:p>
          <a:p>
            <a:r>
              <a:rPr lang="zh-CN" altLang="en-US" sz="2400"/>
              <a:t>In order to make up my stupid mistake, I decide to send it to you right now. Meanwhile, I hope the attached Chinese knot can convey my sincere apology. </a:t>
            </a:r>
          </a:p>
          <a:p>
            <a:r>
              <a:rPr lang="zh-CN" altLang="en-US" sz="2400">
                <a:sym typeface="+mn-ea"/>
              </a:rPr>
              <a:t>为了弥补我愚蠢的错误，我决定现在就把它发给你。同时，我希望附上的中国结能传达我真诚的歉意。 </a:t>
            </a:r>
          </a:p>
          <a:p>
            <a:endParaRPr lang="zh-CN" altLang="en-US" sz="2400"/>
          </a:p>
          <a:p>
            <a:r>
              <a:rPr lang="zh-CN" altLang="en-US" sz="2400"/>
              <a:t>Please forgive me for my fault. I also send you a delicate chinese tea cup to make up for any inconvenience caused. </a:t>
            </a:r>
          </a:p>
          <a:p>
            <a:r>
              <a:rPr lang="zh-CN" altLang="en-US" sz="2400">
                <a:sym typeface="+mn-ea"/>
              </a:rPr>
              <a:t>请原谅我的过错。我还送你一个精致的瓷器茶杯，以弥补给你带来的不便。</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1945" y="1029970"/>
            <a:ext cx="11548745" cy="1198880"/>
          </a:xfrm>
          <a:prstGeom prst="rect">
            <a:avLst/>
          </a:prstGeom>
          <a:noFill/>
          <a:ln>
            <a:solidFill>
              <a:srgbClr val="FFC000"/>
            </a:solidFill>
          </a:ln>
        </p:spPr>
        <p:txBody>
          <a:bodyPr wrap="square" rtlCol="0" anchor="t">
            <a:spAutoFit/>
          </a:bodyPr>
          <a:lstStyle/>
          <a:p>
            <a:r>
              <a:rPr lang="en-US" altLang="zh-CN"/>
              <a:t> </a:t>
            </a:r>
            <a:r>
              <a:rPr lang="zh-CN" altLang="en-US"/>
              <a:t>（20210</a:t>
            </a:r>
            <a:r>
              <a:rPr lang="en-US" altLang="zh-CN"/>
              <a:t>3</a:t>
            </a:r>
            <a:r>
              <a:rPr lang="zh-CN" altLang="en-US"/>
              <a:t>名校协作体联考）</a:t>
            </a:r>
            <a:r>
              <a:rPr lang="zh-CN" altLang="en-US" sz="2400"/>
              <a:t>假定你是李华，应美国朋友George请求，帮他购买了学习汉语的教科书，但是忘记及时寄出。请根据以下要点用英语给他写一封电子邮件：</a:t>
            </a:r>
          </a:p>
          <a:p>
            <a:r>
              <a:rPr lang="zh-CN" altLang="en-US" sz="2400"/>
              <a:t>1.表示歉意；2.解释原因；3.弥补措施。</a:t>
            </a:r>
          </a:p>
        </p:txBody>
      </p:sp>
      <p:cxnSp>
        <p:nvCxnSpPr>
          <p:cNvPr id="14" name="直接连接符 13"/>
          <p:cNvCxnSpPr/>
          <p:nvPr/>
        </p:nvCxnSpPr>
        <p:spPr>
          <a:xfrm>
            <a:off x="423642" y="1078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23545" y="304165"/>
            <a:ext cx="8519795" cy="583565"/>
          </a:xfrm>
          <a:prstGeom prst="rect">
            <a:avLst/>
          </a:prstGeom>
          <a:noFill/>
        </p:spPr>
        <p:txBody>
          <a:bodyPr wrap="square" rtlCol="0">
            <a:spAutoFit/>
          </a:bodyPr>
          <a:lstStyle/>
          <a:p>
            <a:r>
              <a:rPr lang="en-US" altLang="zh-CN" sz="3200" dirty="0">
                <a:solidFill>
                  <a:srgbClr val="000000"/>
                </a:solidFill>
              </a:rPr>
              <a:t>    道歉信</a:t>
            </a:r>
            <a:endParaRPr lang="zh-CN" altLang="en-US" sz="3200" dirty="0">
              <a:solidFill>
                <a:srgbClr val="000000"/>
              </a:solidFill>
            </a:endParaRPr>
          </a:p>
        </p:txBody>
      </p:sp>
      <p:sp>
        <p:nvSpPr>
          <p:cNvPr id="3" name="文本框 2"/>
          <p:cNvSpPr txBox="1"/>
          <p:nvPr/>
        </p:nvSpPr>
        <p:spPr>
          <a:xfrm>
            <a:off x="346710" y="2434590"/>
            <a:ext cx="11499850" cy="3784600"/>
          </a:xfrm>
          <a:prstGeom prst="rect">
            <a:avLst/>
          </a:prstGeom>
          <a:noFill/>
        </p:spPr>
        <p:txBody>
          <a:bodyPr wrap="square" rtlCol="0" anchor="t">
            <a:spAutoFit/>
          </a:bodyPr>
          <a:lstStyle/>
          <a:p>
            <a:r>
              <a:rPr lang="zh-CN" altLang="en-US" sz="2400"/>
              <a:t>Dear George, </a:t>
            </a:r>
          </a:p>
          <a:p>
            <a:r>
              <a:rPr lang="en-US" altLang="zh-CN" sz="2400"/>
              <a:t>   </a:t>
            </a:r>
            <a:r>
              <a:rPr lang="zh-CN" altLang="en-US" sz="2400"/>
              <a:t>I</a:t>
            </a:r>
            <a:r>
              <a:rPr lang="en-US" altLang="zh-CN" sz="2400"/>
              <a:t>’</a:t>
            </a:r>
            <a:r>
              <a:rPr lang="zh-CN" altLang="en-US" sz="2400"/>
              <a:t>m terribly sorry to tell you I</a:t>
            </a:r>
            <a:r>
              <a:rPr lang="en-US" altLang="zh-CN" sz="2400"/>
              <a:t>’</a:t>
            </a:r>
            <a:r>
              <a:rPr lang="zh-CN" altLang="en-US" sz="2400"/>
              <a:t>ve forgotten to send you the Chinese textbook you asked to buy this Friday as promised. </a:t>
            </a:r>
          </a:p>
          <a:p>
            <a:r>
              <a:rPr lang="en-US" altLang="zh-CN" sz="2400"/>
              <a:t>   </a:t>
            </a:r>
            <a:r>
              <a:rPr lang="zh-CN" altLang="en-US" sz="2400"/>
              <a:t>I</a:t>
            </a:r>
            <a:r>
              <a:rPr lang="en-US" altLang="zh-CN" sz="2400"/>
              <a:t>’</a:t>
            </a:r>
            <a:r>
              <a:rPr lang="zh-CN" altLang="en-US" sz="2400"/>
              <a:t>ve been super busy preparing for the final exams the whole week. My mind was so preoccupied </a:t>
            </a:r>
            <a:r>
              <a:rPr lang="zh-CN" altLang="en-US" sz="2400" i="1" baseline="-25000"/>
              <a:t>/priˈɒkjupaɪd/adj. 全神贯注的</a:t>
            </a:r>
            <a:r>
              <a:rPr lang="zh-CN" altLang="en-US" sz="2400"/>
              <a:t> with all the mathematical formulas</a:t>
            </a:r>
            <a:r>
              <a:rPr lang="zh-CN" altLang="en-US" sz="2400" i="1" baseline="-25000"/>
              <a:t>/ˈfɔːmjələ/n.  公式 </a:t>
            </a:r>
            <a:r>
              <a:rPr lang="zh-CN" altLang="en-US" sz="2400"/>
              <a:t>and English grammar items that </a:t>
            </a:r>
            <a:r>
              <a:rPr lang="zh-CN" altLang="en-US" sz="2400" u="sng"/>
              <a:t>it totally slipped my mind</a:t>
            </a:r>
            <a:r>
              <a:rPr lang="zh-CN" altLang="en-US" sz="2400" i="1" u="sng" baseline="-25000"/>
              <a:t>我完全忘了</a:t>
            </a:r>
            <a:r>
              <a:rPr lang="zh-CN" altLang="en-US" sz="2400"/>
              <a:t>. Plus, my grandpa suddenly fell ill last week and I had to attend him after class.</a:t>
            </a:r>
          </a:p>
          <a:p>
            <a:r>
              <a:rPr lang="zh-CN" altLang="en-US" sz="2400"/>
              <a:t>You have my word that I</a:t>
            </a:r>
            <a:r>
              <a:rPr lang="en-US" altLang="zh-CN" sz="2400"/>
              <a:t>’</a:t>
            </a:r>
            <a:r>
              <a:rPr lang="zh-CN" altLang="en-US" sz="2400"/>
              <a:t>ll go to the post office first thing tomorrow morning.</a:t>
            </a:r>
          </a:p>
          <a:p>
            <a:r>
              <a:rPr lang="zh-CN" altLang="en-US" sz="2400"/>
              <a:t>                                                             </a:t>
            </a:r>
            <a:r>
              <a:rPr lang="en-US" altLang="zh-CN" sz="2400"/>
              <a:t>                                               </a:t>
            </a:r>
            <a:r>
              <a:rPr lang="zh-CN" altLang="en-US" sz="2400"/>
              <a:t>Yours faithfully, </a:t>
            </a:r>
          </a:p>
          <a:p>
            <a:r>
              <a:rPr lang="en-US" altLang="zh-CN" sz="2400"/>
              <a:t>                                                                                                             </a:t>
            </a:r>
            <a:r>
              <a:rPr lang="zh-CN" altLang="en-US" sz="2400"/>
              <a:t>Li Hua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1945" y="1029970"/>
            <a:ext cx="11548745" cy="1568450"/>
          </a:xfrm>
          <a:prstGeom prst="rect">
            <a:avLst/>
          </a:prstGeom>
          <a:noFill/>
          <a:ln>
            <a:solidFill>
              <a:srgbClr val="FFC000"/>
            </a:solidFill>
          </a:ln>
        </p:spPr>
        <p:txBody>
          <a:bodyPr wrap="square" rtlCol="0" anchor="t">
            <a:spAutoFit/>
          </a:bodyPr>
          <a:lstStyle/>
          <a:p>
            <a:r>
              <a:rPr lang="en-US" altLang="zh-CN"/>
              <a:t> </a:t>
            </a:r>
            <a:r>
              <a:rPr lang="zh-CN" altLang="en-US"/>
              <a:t>（2021年</a:t>
            </a:r>
            <a:r>
              <a:rPr lang="en-US" altLang="zh-CN"/>
              <a:t>3</a:t>
            </a:r>
            <a:r>
              <a:rPr lang="zh-CN" altLang="en-US"/>
              <a:t>月</a:t>
            </a:r>
            <a:r>
              <a:rPr lang="en-US" altLang="zh-CN"/>
              <a:t> </a:t>
            </a:r>
            <a:r>
              <a:rPr lang="zh-CN" altLang="en-US"/>
              <a:t>广东省一模）</a:t>
            </a:r>
            <a:r>
              <a:rPr lang="zh-CN" altLang="en-US" sz="2400"/>
              <a:t>假定你是学校英语辩论社（debate club）负责人。学校拟将有百年历史的图书馆拆建成现代化网络学习中心，社团定于下周二下午召开讨论会，主题为"</a:t>
            </a:r>
            <a:r>
              <a:rPr lang="zh-CN" altLang="en-US" sz="2400">
                <a:solidFill>
                  <a:srgbClr val="C00000"/>
                </a:solidFill>
              </a:rPr>
              <a:t>Time for a Change</a:t>
            </a:r>
            <a:r>
              <a:rPr lang="zh-CN" altLang="en-US" sz="2400"/>
              <a:t>?"。现请你写一份通知，内容包括∶</a:t>
            </a:r>
          </a:p>
          <a:p>
            <a:r>
              <a:rPr lang="zh-CN" altLang="en-US" sz="2400"/>
              <a:t>1.主题与目的;</a:t>
            </a:r>
            <a:r>
              <a:rPr lang="en-US" altLang="zh-CN" sz="2400"/>
              <a:t> </a:t>
            </a:r>
            <a:r>
              <a:rPr lang="zh-CN" altLang="en-US" sz="2400"/>
              <a:t>2.时间与地点;</a:t>
            </a:r>
            <a:r>
              <a:rPr lang="en-US" altLang="zh-CN" sz="2400"/>
              <a:t> </a:t>
            </a:r>
            <a:r>
              <a:rPr lang="zh-CN" altLang="en-US" sz="2400"/>
              <a:t>3. 对参与者的要求。</a:t>
            </a:r>
          </a:p>
        </p:txBody>
      </p:sp>
      <p:cxnSp>
        <p:nvCxnSpPr>
          <p:cNvPr id="14" name="直接连接符 13"/>
          <p:cNvCxnSpPr/>
          <p:nvPr/>
        </p:nvCxnSpPr>
        <p:spPr>
          <a:xfrm>
            <a:off x="423642" y="1078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23545" y="304165"/>
            <a:ext cx="8519795" cy="583565"/>
          </a:xfrm>
          <a:prstGeom prst="rect">
            <a:avLst/>
          </a:prstGeom>
          <a:noFill/>
        </p:spPr>
        <p:txBody>
          <a:bodyPr wrap="square" rtlCol="0">
            <a:spAutoFit/>
          </a:bodyPr>
          <a:lstStyle/>
          <a:p>
            <a:r>
              <a:rPr lang="en-US" altLang="zh-CN" sz="3200" dirty="0">
                <a:solidFill>
                  <a:srgbClr val="000000"/>
                </a:solidFill>
              </a:rPr>
              <a:t>    </a:t>
            </a:r>
            <a:r>
              <a:rPr lang="zh-CN" altLang="en-US" sz="3200" dirty="0">
                <a:solidFill>
                  <a:srgbClr val="000000"/>
                </a:solidFill>
              </a:rPr>
              <a:t>通知</a:t>
            </a:r>
          </a:p>
        </p:txBody>
      </p:sp>
      <p:sp>
        <p:nvSpPr>
          <p:cNvPr id="2" name="文本框 1"/>
          <p:cNvSpPr txBox="1"/>
          <p:nvPr/>
        </p:nvSpPr>
        <p:spPr>
          <a:xfrm>
            <a:off x="296545" y="2740660"/>
            <a:ext cx="11574145" cy="3784600"/>
          </a:xfrm>
          <a:prstGeom prst="rect">
            <a:avLst/>
          </a:prstGeom>
          <a:noFill/>
        </p:spPr>
        <p:txBody>
          <a:bodyPr wrap="square" rtlCol="0" anchor="t">
            <a:spAutoFit/>
          </a:bodyPr>
          <a:lstStyle/>
          <a:p>
            <a:pPr indent="304800" algn="ctr">
              <a:spcAft>
                <a:spcPts val="0"/>
              </a:spcAft>
            </a:pPr>
            <a:r>
              <a:rPr lang="en-US" sz="2400" b="1"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Notice</a:t>
            </a:r>
          </a:p>
          <a:p>
            <a:pPr indent="304800" algn="just">
              <a:spcAft>
                <a:spcPts val="0"/>
              </a:spcAft>
            </a:pPr>
            <a:r>
              <a:rPr lang="en-US" sz="2400" b="1"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en-US" sz="2400" b="1" u="sng"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In order to</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find out</a:t>
            </a:r>
            <a:r>
              <a:rPr lang="en-US" sz="2400" b="1"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en-US" sz="2400" b="1" u="sng"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how differen</a:t>
            </a:r>
            <a:r>
              <a:rPr lang="en-US" sz="2400" b="1"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t </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students think about our </a:t>
            </a:r>
            <a:r>
              <a:rPr lang="en-US" sz="2400" b="1" u="sng"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century-old</a:t>
            </a:r>
            <a:r>
              <a:rPr lang="en-US" sz="2400" u="sng"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libray </a:t>
            </a:r>
            <a:r>
              <a:rPr lang="en-US" sz="2400" b="1" u="sng" kern="100" dirty="0">
                <a:solidFill>
                  <a:srgbClr val="4F1CE2"/>
                </a:solidFill>
                <a:latin typeface="Times New Roman" panose="02020603050405020304" charset="0"/>
                <a:ea typeface="宋体" panose="02010600030101010101" pitchFamily="2" charset="-122"/>
                <a:cs typeface="Times New Roman" panose="02020603050405020304" charset="0"/>
                <a:sym typeface="+mn-ea"/>
              </a:rPr>
              <a:t>will be dismantled</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and a modern network learning center </a:t>
            </a:r>
            <a:r>
              <a:rPr lang="en-US" sz="2400" b="1" u="sng" kern="100" dirty="0">
                <a:solidFill>
                  <a:srgbClr val="4F1CE2"/>
                </a:solidFill>
                <a:latin typeface="Times New Roman" panose="02020603050405020304" charset="0"/>
                <a:ea typeface="宋体" panose="02010600030101010101" pitchFamily="2" charset="-122"/>
                <a:cs typeface="Times New Roman" panose="02020603050405020304" charset="0"/>
                <a:sym typeface="+mn-ea"/>
              </a:rPr>
              <a:t>will be built</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a:t>
            </a:r>
            <a:r>
              <a:rPr lang="en-US" sz="2400" b="1" u="sng" kern="100" dirty="0">
                <a:solidFill>
                  <a:srgbClr val="C217CD"/>
                </a:solidFill>
                <a:latin typeface="Times New Roman" panose="02020603050405020304" charset="0"/>
                <a:ea typeface="宋体" panose="02010600030101010101" pitchFamily="2" charset="-122"/>
                <a:cs typeface="Times New Roman" panose="02020603050405020304" charset="0"/>
                <a:sym typeface="+mn-ea"/>
              </a:rPr>
              <a:t>on the same spot</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a seminar, </a:t>
            </a:r>
            <a:r>
              <a:rPr lang="en-US" sz="2400" b="1" u="sng"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whose topic</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is “Time for a Change?”, </a:t>
            </a:r>
            <a:r>
              <a:rPr lang="en-US" sz="2400" b="1" u="sng" kern="100" dirty="0">
                <a:solidFill>
                  <a:srgbClr val="4F1CE2"/>
                </a:solidFill>
                <a:latin typeface="Times New Roman" panose="02020603050405020304" charset="0"/>
                <a:ea typeface="宋体" panose="02010600030101010101" pitchFamily="2" charset="-122"/>
                <a:cs typeface="Times New Roman" panose="02020603050405020304" charset="0"/>
                <a:sym typeface="+mn-ea"/>
              </a:rPr>
              <a:t>will be held</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by the debate club in the school lecture hall next Tuesday. </a:t>
            </a:r>
            <a:r>
              <a:rPr lang="en-US" sz="2400" kern="100" baseline="-25000" dirty="0">
                <a:solidFill>
                  <a:srgbClr val="002060"/>
                </a:solidFill>
                <a:latin typeface="Times New Roman" panose="02020603050405020304" charset="0"/>
                <a:ea typeface="宋体" panose="02010600030101010101" pitchFamily="2" charset="-122"/>
                <a:cs typeface="Times New Roman" panose="02020603050405020304" charset="0"/>
                <a:sym typeface="+mn-ea"/>
              </a:rPr>
              <a:t>(</a:t>
            </a:r>
            <a:r>
              <a:rPr lang="zh-CN" altLang="en-US" sz="2400" kern="100" baseline="-25000" dirty="0">
                <a:solidFill>
                  <a:srgbClr val="002060"/>
                </a:solidFill>
                <a:latin typeface="Times New Roman" panose="02020603050405020304" charset="0"/>
                <a:ea typeface="宋体" panose="02010600030101010101" pitchFamily="2" charset="-122"/>
                <a:cs typeface="Times New Roman" panose="02020603050405020304" charset="0"/>
                <a:sym typeface="等线" panose="02010600030101010101" charset="-122"/>
              </a:rPr>
              <a:t>写作目的、</a:t>
            </a:r>
            <a:r>
              <a:rPr lang="zh-CN" sz="2400" kern="100" baseline="-25000" dirty="0">
                <a:solidFill>
                  <a:srgbClr val="002060"/>
                </a:solidFill>
                <a:latin typeface="Times New Roman" panose="02020603050405020304" charset="0"/>
                <a:ea typeface="宋体" panose="02010600030101010101" pitchFamily="2" charset="-122"/>
                <a:cs typeface="Times New Roman" panose="02020603050405020304" charset="0"/>
                <a:sym typeface="等线" panose="02010600030101010101" charset="-122"/>
              </a:rPr>
              <a:t>主题与目的、时间与地点）</a:t>
            </a:r>
            <a:endPar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a:p>
            <a:pPr indent="304800" algn="just">
              <a:spcAft>
                <a:spcPts val="0"/>
              </a:spcAft>
            </a:pP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The seminar will last from 5 p.m. to 7 p.m. To begin with, you </a:t>
            </a:r>
            <a:r>
              <a:rPr lang="en-US" sz="2400" b="1" u="sng"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are supposed to</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arrive on time.</a:t>
            </a:r>
            <a:r>
              <a:rPr lang="en-US" sz="2400" b="1" u="sng"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 What's more</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you </a:t>
            </a:r>
            <a:r>
              <a:rPr lang="en-US" sz="2400" b="1" u="sng" kern="100" dirty="0">
                <a:solidFill>
                  <a:srgbClr val="C217CD"/>
                </a:solidFill>
                <a:latin typeface="Times New Roman" panose="02020603050405020304" charset="0"/>
                <a:ea typeface="宋体" panose="02010600030101010101" pitchFamily="2" charset="-122"/>
                <a:cs typeface="Times New Roman" panose="02020603050405020304" charset="0"/>
                <a:sym typeface="+mn-ea"/>
              </a:rPr>
              <a:t>ought to think ahead </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about </a:t>
            </a:r>
            <a:r>
              <a:rPr lang="en-US" sz="2400" b="1" u="sng"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what questions</a:t>
            </a:r>
            <a:r>
              <a:rPr lang="en-US" sz="2400" b="1" u="sng" kern="100" dirty="0">
                <a:solidFill>
                  <a:srgbClr val="C217CD"/>
                </a:solidFill>
                <a:latin typeface="Times New Roman" panose="02020603050405020304" charset="0"/>
                <a:ea typeface="宋体" panose="02010600030101010101" pitchFamily="2" charset="-122"/>
                <a:cs typeface="Times New Roman" panose="02020603050405020304" charset="0"/>
                <a:sym typeface="+mn-ea"/>
              </a:rPr>
              <a:t> </a:t>
            </a:r>
            <a:r>
              <a:rPr lang="en-US" sz="2400" b="1" u="sng" kern="100" dirty="0">
                <a:solidFill>
                  <a:srgbClr val="4F1CE2"/>
                </a:solidFill>
                <a:latin typeface="Times New Roman" panose="02020603050405020304" charset="0"/>
                <a:ea typeface="宋体" panose="02010600030101010101" pitchFamily="2" charset="-122"/>
                <a:cs typeface="Times New Roman" panose="02020603050405020304" charset="0"/>
                <a:sym typeface="+mn-ea"/>
              </a:rPr>
              <a:t>you will pose</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in the seminar. </a:t>
            </a:r>
            <a:r>
              <a:rPr lang="en-US" sz="2400" b="1" u="sng"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Finally, </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white school uniforms </a:t>
            </a:r>
            <a:r>
              <a:rPr lang="en-US" sz="2400" b="1" u="sng"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are also needed</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to </a:t>
            </a:r>
            <a:r>
              <a:rPr lang="en-US" sz="2400" b="1" u="sng" kern="100" dirty="0">
                <a:solidFill>
                  <a:srgbClr val="C217CD"/>
                </a:solidFill>
                <a:latin typeface="Times New Roman" panose="02020603050405020304" charset="0"/>
                <a:ea typeface="宋体" panose="02010600030101010101" pitchFamily="2" charset="-122"/>
                <a:cs typeface="Times New Roman" panose="02020603050405020304" charset="0"/>
                <a:sym typeface="+mn-ea"/>
              </a:rPr>
              <a:t>show your identity</a:t>
            </a:r>
            <a:r>
              <a:rPr lang="en-US" sz="2400" kern="100" dirty="0">
                <a:solidFill>
                  <a:srgbClr val="C217CD"/>
                </a:solidFill>
                <a:latin typeface="Times New Roman" panose="02020603050405020304" charset="0"/>
                <a:ea typeface="宋体" panose="02010600030101010101" pitchFamily="2" charset="-122"/>
                <a:cs typeface="Times New Roman" panose="02020603050405020304" charset="0"/>
                <a:sym typeface="+mn-ea"/>
              </a:rPr>
              <a:t>.</a:t>
            </a:r>
            <a:endPar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endParaRPr>
          </a:p>
          <a:p>
            <a:pPr indent="304800" algn="just">
              <a:spcAft>
                <a:spcPts val="0"/>
              </a:spcAft>
            </a:pP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We </a:t>
            </a:r>
            <a:r>
              <a:rPr lang="en-US" sz="2400" b="1" u="sng" kern="100" dirty="0">
                <a:solidFill>
                  <a:srgbClr val="FF0000"/>
                </a:solidFill>
                <a:latin typeface="Times New Roman" panose="02020603050405020304" charset="0"/>
                <a:ea typeface="宋体" panose="02010600030101010101" pitchFamily="2" charset="-122"/>
                <a:cs typeface="Times New Roman" panose="02020603050405020304" charset="0"/>
                <a:sym typeface="+mn-ea"/>
              </a:rPr>
              <a:t>firmly believe</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that you will </a:t>
            </a:r>
            <a:r>
              <a:rPr lang="en-US" sz="2400" b="1" u="sng" kern="100" dirty="0">
                <a:solidFill>
                  <a:srgbClr val="C217CD"/>
                </a:solidFill>
                <a:latin typeface="Times New Roman" panose="02020603050405020304" charset="0"/>
                <a:ea typeface="宋体" panose="02010600030101010101" pitchFamily="2" charset="-122"/>
                <a:cs typeface="Times New Roman" panose="02020603050405020304" charset="0"/>
                <a:sym typeface="+mn-ea"/>
              </a:rPr>
              <a:t>have a great time</a:t>
            </a:r>
            <a:r>
              <a:rPr lang="en-US" sz="2400"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if you come here.</a:t>
            </a:r>
            <a:r>
              <a:rPr lang="en-US" sz="2400" b="1"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a:t>
            </a:r>
          </a:p>
          <a:p>
            <a:pPr indent="304800" algn="just">
              <a:spcAft>
                <a:spcPts val="0"/>
              </a:spcAft>
            </a:pPr>
            <a:r>
              <a:rPr lang="en-US" sz="2400" b="1" kern="100" dirty="0">
                <a:solidFill>
                  <a:sysClr val="windowText" lastClr="000000"/>
                </a:solidFill>
                <a:latin typeface="Times New Roman" panose="02020603050405020304" charset="0"/>
                <a:ea typeface="宋体" panose="02010600030101010101" pitchFamily="2" charset="-122"/>
                <a:cs typeface="Times New Roman" panose="02020603050405020304" charset="0"/>
                <a:sym typeface="+mn-ea"/>
              </a:rPr>
              <a:t>                                                                                          The Debate Club</a:t>
            </a:r>
            <a:endParaRPr lang="zh-CN" altLang="en-US" sz="2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1945" y="1029970"/>
            <a:ext cx="11548745" cy="1198880"/>
          </a:xfrm>
          <a:prstGeom prst="rect">
            <a:avLst/>
          </a:prstGeom>
          <a:noFill/>
          <a:ln>
            <a:solidFill>
              <a:srgbClr val="FFC000"/>
            </a:solidFill>
          </a:ln>
        </p:spPr>
        <p:txBody>
          <a:bodyPr wrap="square" rtlCol="0" anchor="t">
            <a:spAutoFit/>
          </a:bodyPr>
          <a:lstStyle/>
          <a:p>
            <a:r>
              <a:rPr lang="en-US" altLang="zh-CN"/>
              <a:t> </a:t>
            </a:r>
            <a:r>
              <a:rPr lang="zh-CN" altLang="en-US"/>
              <a:t>（202104金华十校）</a:t>
            </a:r>
            <a:r>
              <a:rPr lang="zh-CN" altLang="en-US" sz="2400"/>
              <a:t>假定你是李华，你的好友Steven即将代表学校参加全市留学生中文演讲比赛，写信向你求助。请你给他回一封信，内容包括：</a:t>
            </a:r>
          </a:p>
          <a:p>
            <a:r>
              <a:rPr lang="zh-CN" altLang="en-US" sz="2400"/>
              <a:t>1.</a:t>
            </a:r>
            <a:r>
              <a:rPr lang="zh-CN" altLang="en-US" sz="2400">
                <a:solidFill>
                  <a:srgbClr val="7030A0"/>
                </a:solidFill>
              </a:rPr>
              <a:t>表示祝贺</a:t>
            </a:r>
            <a:r>
              <a:rPr lang="zh-CN" altLang="en-US" sz="2400"/>
              <a:t>；2.</a:t>
            </a:r>
            <a:r>
              <a:rPr lang="zh-CN" altLang="en-US" sz="2400">
                <a:solidFill>
                  <a:srgbClr val="C00000"/>
                </a:solidFill>
              </a:rPr>
              <a:t>提供建议</a:t>
            </a:r>
            <a:r>
              <a:rPr lang="zh-CN" altLang="en-US" sz="2400"/>
              <a:t>；3.</a:t>
            </a:r>
            <a:r>
              <a:rPr lang="zh-CN" altLang="en-US" sz="2400">
                <a:solidFill>
                  <a:srgbClr val="00B050"/>
                </a:solidFill>
              </a:rPr>
              <a:t>表达祝愿</a:t>
            </a:r>
            <a:r>
              <a:rPr lang="zh-CN" altLang="en-US" sz="2400"/>
              <a:t>。</a:t>
            </a:r>
          </a:p>
        </p:txBody>
      </p:sp>
      <p:cxnSp>
        <p:nvCxnSpPr>
          <p:cNvPr id="14" name="直接连接符 13"/>
          <p:cNvCxnSpPr/>
          <p:nvPr/>
        </p:nvCxnSpPr>
        <p:spPr>
          <a:xfrm>
            <a:off x="423642" y="1078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23545" y="304165"/>
            <a:ext cx="8519795" cy="583565"/>
          </a:xfrm>
          <a:prstGeom prst="rect">
            <a:avLst/>
          </a:prstGeom>
          <a:noFill/>
        </p:spPr>
        <p:txBody>
          <a:bodyPr wrap="square" rtlCol="0">
            <a:spAutoFit/>
          </a:bodyPr>
          <a:lstStyle/>
          <a:p>
            <a:r>
              <a:rPr lang="en-US" altLang="zh-CN" sz="3200" dirty="0">
                <a:solidFill>
                  <a:srgbClr val="000000"/>
                </a:solidFill>
              </a:rPr>
              <a:t>    </a:t>
            </a:r>
            <a:r>
              <a:rPr lang="zh-CN" altLang="en-US" sz="3200" dirty="0">
                <a:solidFill>
                  <a:srgbClr val="000000"/>
                </a:solidFill>
              </a:rPr>
              <a:t>祝贺</a:t>
            </a:r>
            <a:r>
              <a:rPr lang="en-US" altLang="zh-CN" sz="3200" dirty="0">
                <a:solidFill>
                  <a:srgbClr val="000000"/>
                </a:solidFill>
              </a:rPr>
              <a:t>+</a:t>
            </a:r>
            <a:r>
              <a:rPr lang="zh-CN" altLang="en-US" sz="3200" dirty="0">
                <a:solidFill>
                  <a:srgbClr val="000000"/>
                </a:solidFill>
              </a:rPr>
              <a:t>建议</a:t>
            </a:r>
          </a:p>
        </p:txBody>
      </p:sp>
      <p:sp>
        <p:nvSpPr>
          <p:cNvPr id="2" name="文本框 1"/>
          <p:cNvSpPr txBox="1"/>
          <p:nvPr/>
        </p:nvSpPr>
        <p:spPr>
          <a:xfrm>
            <a:off x="309245" y="2371090"/>
            <a:ext cx="11574145" cy="4154170"/>
          </a:xfrm>
          <a:prstGeom prst="rect">
            <a:avLst/>
          </a:prstGeom>
          <a:noFill/>
        </p:spPr>
        <p:txBody>
          <a:bodyPr wrap="square" rtlCol="0" anchor="t">
            <a:spAutoFit/>
          </a:bodyPr>
          <a:lstStyle/>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Dear Steven, </a:t>
            </a:r>
          </a:p>
          <a:p>
            <a:pPr indent="304800" algn="l">
              <a:spcAft>
                <a:spcPts val="0"/>
              </a:spcAft>
            </a:pPr>
            <a:r>
              <a:rPr lang="en-US" sz="2400" kern="100" dirty="0">
                <a:solidFill>
                  <a:srgbClr val="7030A0"/>
                </a:solidFill>
                <a:latin typeface="Times New Roman" panose="02020603050405020304" charset="0"/>
                <a:ea typeface="宋体" panose="02010600030101010101" pitchFamily="2" charset="-122"/>
                <a:cs typeface="Times New Roman" panose="02020603050405020304" charset="0"/>
                <a:sym typeface="+mn-ea"/>
              </a:rPr>
              <a:t>Overjoyed to hear</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that you will represent our school to be engaged in the city's Chinese speech contest for overseas students. </a:t>
            </a:r>
            <a:r>
              <a:rPr lang="en-US" sz="2400" kern="100" dirty="0">
                <a:solidFill>
                  <a:srgbClr val="7030A0"/>
                </a:solidFill>
                <a:latin typeface="Times New Roman" panose="02020603050405020304" charset="0"/>
                <a:ea typeface="宋体" panose="02010600030101010101" pitchFamily="2" charset="-122"/>
                <a:cs typeface="Times New Roman" panose="02020603050405020304" charset="0"/>
                <a:sym typeface="+mn-ea"/>
              </a:rPr>
              <a:t>Congratulations!</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And I am here willing to </a:t>
            </a:r>
            <a:r>
              <a:rPr lang="en-US" sz="2400" kern="100" dirty="0">
                <a:solidFill>
                  <a:srgbClr val="C00000"/>
                </a:solidFill>
                <a:latin typeface="Times New Roman" panose="02020603050405020304" charset="0"/>
                <a:ea typeface="宋体" panose="02010600030101010101" pitchFamily="2" charset="-122"/>
                <a:cs typeface="Times New Roman" panose="02020603050405020304" charset="0"/>
                <a:sym typeface="+mn-ea"/>
              </a:rPr>
              <a:t>offer some relevant suggestions</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a:t>
            </a:r>
          </a:p>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First, you can </a:t>
            </a:r>
            <a:r>
              <a:rPr lang="en-US" sz="2400" b="1" kern="100" dirty="0">
                <a:solidFill>
                  <a:srgbClr val="C00000"/>
                </a:solidFill>
                <a:latin typeface="Times New Roman" panose="02020603050405020304" charset="0"/>
                <a:ea typeface="宋体" panose="02010600030101010101" pitchFamily="2" charset="-122"/>
                <a:cs typeface="Times New Roman" panose="02020603050405020304" charset="0"/>
                <a:sym typeface="+mn-ea"/>
              </a:rPr>
              <a:t>seek Chinese teachers' professional guidance</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to </a:t>
            </a:r>
            <a:r>
              <a:rPr lang="en-US" sz="2400" kern="100" dirty="0">
                <a:solidFill>
                  <a:srgbClr val="C00000"/>
                </a:solidFill>
                <a:latin typeface="Times New Roman" panose="02020603050405020304" charset="0"/>
                <a:ea typeface="宋体" panose="02010600030101010101" pitchFamily="2" charset="-122"/>
                <a:cs typeface="Times New Roman" panose="02020603050405020304" charset="0"/>
                <a:sym typeface="+mn-ea"/>
              </a:rPr>
              <a:t>reinforce your language proficiency and accuracy</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Second, </a:t>
            </a:r>
            <a:r>
              <a:rPr lang="en-US" sz="2400" b="1" kern="100" dirty="0">
                <a:solidFill>
                  <a:srgbClr val="C00000"/>
                </a:solidFill>
                <a:latin typeface="Times New Roman" panose="02020603050405020304" charset="0"/>
                <a:ea typeface="宋体" panose="02010600030101010101" pitchFamily="2" charset="-122"/>
                <a:cs typeface="Times New Roman" panose="02020603050405020304" charset="0"/>
                <a:sym typeface="+mn-ea"/>
              </a:rPr>
              <a:t>watch videos of previous speech contests</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which will </a:t>
            </a:r>
            <a:r>
              <a:rPr lang="en-US" sz="2400" kern="100" dirty="0">
                <a:solidFill>
                  <a:srgbClr val="C00000"/>
                </a:solidFill>
                <a:latin typeface="Times New Roman" panose="02020603050405020304" charset="0"/>
                <a:ea typeface="宋体" panose="02010600030101010101" pitchFamily="2" charset="-122"/>
                <a:cs typeface="Times New Roman" panose="02020603050405020304" charset="0"/>
                <a:sym typeface="+mn-ea"/>
              </a:rPr>
              <a:t>help better your speech skills</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like the application of gestures. Additionally, </a:t>
            </a:r>
            <a:r>
              <a:rPr lang="en-US" sz="2400" b="1" kern="100" dirty="0">
                <a:solidFill>
                  <a:srgbClr val="C00000"/>
                </a:solidFill>
                <a:latin typeface="Times New Roman" panose="02020603050405020304" charset="0"/>
                <a:ea typeface="宋体" panose="02010600030101010101" pitchFamily="2" charset="-122"/>
                <a:cs typeface="Times New Roman" panose="02020603050405020304" charset="0"/>
                <a:sym typeface="+mn-ea"/>
              </a:rPr>
              <a:t>staying self-assured</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is what it takes to guarantee your performance and bring out the best in you.</a:t>
            </a:r>
          </a:p>
          <a:p>
            <a:pPr indent="304800" algn="l">
              <a:spcAft>
                <a:spcPts val="0"/>
              </a:spcAft>
            </a:pPr>
            <a:r>
              <a:rPr lang="en-US" sz="2400" kern="100" dirty="0">
                <a:solidFill>
                  <a:srgbClr val="00B050"/>
                </a:solidFill>
                <a:latin typeface="Times New Roman" panose="02020603050405020304" charset="0"/>
                <a:ea typeface="宋体" panose="02010600030101010101" pitchFamily="2" charset="-122"/>
                <a:cs typeface="Times New Roman" panose="02020603050405020304" charset="0"/>
                <a:sym typeface="+mn-ea"/>
              </a:rPr>
              <a:t>I genuinely hope that your unremitting effort will pay off ultimately.</a:t>
            </a:r>
            <a:endPar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Yours,</a:t>
            </a:r>
          </a:p>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Li Hua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1015" y="301625"/>
            <a:ext cx="11028045" cy="583565"/>
          </a:xfrm>
          <a:prstGeom prst="rect">
            <a:avLst/>
          </a:prstGeom>
          <a:noFill/>
        </p:spPr>
        <p:txBody>
          <a:bodyPr wrap="square" rtlCol="0">
            <a:spAutoFit/>
          </a:bodyPr>
          <a:lstStyle/>
          <a:p>
            <a:r>
              <a:rPr sz="3200"/>
              <a:t>1. 角色代入统领内容要点，语言层次拓展有效交际</a:t>
            </a:r>
          </a:p>
        </p:txBody>
      </p:sp>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50520" y="930275"/>
            <a:ext cx="11525250" cy="706755"/>
          </a:xfrm>
          <a:prstGeom prst="rect">
            <a:avLst/>
          </a:prstGeom>
          <a:noFill/>
        </p:spPr>
        <p:txBody>
          <a:bodyPr wrap="square" rtlCol="0">
            <a:spAutoFit/>
          </a:bodyPr>
          <a:lstStyle/>
          <a:p>
            <a:r>
              <a:rPr lang="zh-CN" altLang="en-US" sz="2000" b="1">
                <a:solidFill>
                  <a:schemeClr val="tx1"/>
                </a:solidFill>
              </a:rPr>
              <a:t>李华具体角色：</a:t>
            </a:r>
            <a:r>
              <a:rPr lang="zh-CN" altLang="en-US" sz="2000">
                <a:solidFill>
                  <a:schemeClr val="tx1"/>
                </a:solidFill>
              </a:rPr>
              <a:t>关注第一层级信息</a:t>
            </a:r>
            <a:r>
              <a:rPr lang="en-US" altLang="zh-CN" sz="2000">
                <a:solidFill>
                  <a:schemeClr val="tx1"/>
                </a:solidFill>
              </a:rPr>
              <a:t>——</a:t>
            </a:r>
            <a:r>
              <a:rPr lang="zh-CN" altLang="en-US" sz="2000">
                <a:solidFill>
                  <a:schemeClr val="tx1"/>
                </a:solidFill>
              </a:rPr>
              <a:t>分析背景信息（很多考生忽视背景信息，只关注内容要点）→细致审题，</a:t>
            </a:r>
            <a:r>
              <a:rPr lang="zh-CN" altLang="en-US" sz="2000">
                <a:solidFill>
                  <a:schemeClr val="tx1"/>
                </a:solidFill>
                <a:sym typeface="+mn-ea"/>
              </a:rPr>
              <a:t>角色代入，形成</a:t>
            </a:r>
            <a:r>
              <a:rPr lang="zh-CN" altLang="en-US" sz="2000">
                <a:solidFill>
                  <a:schemeClr val="tx1"/>
                </a:solidFill>
              </a:rPr>
              <a:t>共情 →把握正确的交际方向，拓展真实有效的交际内容。</a:t>
            </a:r>
          </a:p>
        </p:txBody>
      </p:sp>
      <p:sp>
        <p:nvSpPr>
          <p:cNvPr id="62467" name="Rectangle 3"/>
          <p:cNvSpPr>
            <a:spLocks noChangeArrowheads="1"/>
          </p:cNvSpPr>
          <p:nvPr/>
        </p:nvSpPr>
        <p:spPr bwMode="auto">
          <a:xfrm>
            <a:off x="2985770" y="5425440"/>
            <a:ext cx="8959215" cy="119888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defRPr>
            </a:lvl1pPr>
            <a:lvl2pPr marL="742950" indent="-285750" eaLnBrk="0" hangingPunct="0">
              <a:defRPr>
                <a:solidFill>
                  <a:sysClr val="windowText" lastClr="000000"/>
                </a:solidFill>
                <a:latin typeface="Arial" panose="020B0604020202020204" pitchFamily="34" charset="0"/>
              </a:defRPr>
            </a:lvl2pPr>
            <a:lvl3pPr marL="1143000" indent="-228600" eaLnBrk="0" hangingPunct="0">
              <a:defRPr>
                <a:solidFill>
                  <a:sysClr val="windowText" lastClr="000000"/>
                </a:solidFill>
                <a:latin typeface="Arial" panose="020B0604020202020204" pitchFamily="34" charset="0"/>
              </a:defRPr>
            </a:lvl3pPr>
            <a:lvl4pPr marL="1600200" indent="-228600" eaLnBrk="0" hangingPunct="0">
              <a:defRPr>
                <a:solidFill>
                  <a:sysClr val="windowText" lastClr="000000"/>
                </a:solidFill>
                <a:latin typeface="Arial" panose="020B0604020202020204" pitchFamily="34" charset="0"/>
              </a:defRPr>
            </a:lvl4pPr>
            <a:lvl5pPr marL="2057400" indent="-228600" eaLnBrk="0" hangingPunct="0">
              <a:defRPr>
                <a:solidFill>
                  <a:sysClr val="windowText" lastClr="000000"/>
                </a:solidFill>
                <a:latin typeface="Arial" panose="020B0604020202020204" pitchFamily="34" charset="0"/>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defRPr>
            </a:lvl9pPr>
          </a:lstStyle>
          <a:p>
            <a:pPr eaLnBrk="1" hangingPunct="1"/>
            <a:r>
              <a:rPr sz="2400" dirty="0">
                <a:solidFill>
                  <a:srgbClr val="C00000"/>
                </a:solidFill>
                <a:latin typeface="微软雅黑" panose="020B0503020204020204" pitchFamily="34" charset="-122"/>
              </a:rPr>
              <a:t>最能成功邀请的活动</a:t>
            </a:r>
            <a:r>
              <a:rPr lang="zh-CN" sz="2400" dirty="0">
                <a:solidFill>
                  <a:srgbClr val="C00000"/>
                </a:solidFill>
                <a:latin typeface="微软雅黑" panose="020B0503020204020204" pitchFamily="34" charset="-122"/>
              </a:rPr>
              <a:t>安排</a:t>
            </a:r>
            <a:r>
              <a:rPr sz="2400" dirty="0">
                <a:solidFill>
                  <a:srgbClr val="C00000"/>
                </a:solidFill>
                <a:latin typeface="微软雅黑" panose="020B0503020204020204" pitchFamily="34" charset="-122"/>
              </a:rPr>
              <a:t>应</a:t>
            </a:r>
            <a:r>
              <a:rPr lang="zh-CN" sz="2400" dirty="0">
                <a:solidFill>
                  <a:srgbClr val="C00000"/>
                </a:solidFill>
                <a:latin typeface="微软雅黑" panose="020B0503020204020204" pitchFamily="34" charset="-122"/>
              </a:rPr>
              <a:t>是</a:t>
            </a:r>
            <a:r>
              <a:rPr sz="2400" dirty="0">
                <a:solidFill>
                  <a:srgbClr val="C00000"/>
                </a:solidFill>
                <a:latin typeface="微软雅黑" panose="020B0503020204020204" pitchFamily="34" charset="-122"/>
                <a:sym typeface="+mn-ea"/>
              </a:rPr>
              <a:t>外教</a:t>
            </a:r>
            <a:r>
              <a:rPr lang="zh-CN" sz="2400" dirty="0">
                <a:solidFill>
                  <a:srgbClr val="C00000"/>
                </a:solidFill>
                <a:latin typeface="微软雅黑" panose="020B0503020204020204" pitchFamily="34" charset="-122"/>
                <a:sym typeface="+mn-ea"/>
              </a:rPr>
              <a:t>感兴趣的，</a:t>
            </a:r>
            <a:r>
              <a:rPr sz="2400" dirty="0">
                <a:solidFill>
                  <a:srgbClr val="C00000"/>
                </a:solidFill>
                <a:latin typeface="微软雅黑" panose="020B0503020204020204" pitchFamily="34" charset="-122"/>
              </a:rPr>
              <a:t>体现民风民俗</a:t>
            </a:r>
            <a:r>
              <a:rPr lang="zh-CN" sz="2400" dirty="0">
                <a:solidFill>
                  <a:srgbClr val="C00000"/>
                </a:solidFill>
                <a:latin typeface="微软雅黑" panose="020B0503020204020204" pitchFamily="34" charset="-122"/>
              </a:rPr>
              <a:t>的</a:t>
            </a:r>
            <a:r>
              <a:rPr sz="2400" dirty="0">
                <a:solidFill>
                  <a:srgbClr val="C00000"/>
                </a:solidFill>
                <a:latin typeface="微软雅黑" panose="020B0503020204020204" pitchFamily="34" charset="-122"/>
              </a:rPr>
              <a:t>，体现文化自信</a:t>
            </a:r>
            <a:r>
              <a:rPr lang="zh-CN" sz="2400" dirty="0">
                <a:solidFill>
                  <a:srgbClr val="C00000"/>
                </a:solidFill>
                <a:latin typeface="微软雅黑" panose="020B0503020204020204" pitchFamily="34" charset="-122"/>
              </a:rPr>
              <a:t>。活动行程安排上要合理拓展，具有“传播中华文化、讲述中国故事”的意识和能力。</a:t>
            </a:r>
          </a:p>
        </p:txBody>
      </p:sp>
      <p:sp>
        <p:nvSpPr>
          <p:cNvPr id="11" name="Rectangle 3"/>
          <p:cNvSpPr>
            <a:spLocks noChangeArrowheads="1"/>
          </p:cNvSpPr>
          <p:nvPr/>
        </p:nvSpPr>
        <p:spPr bwMode="auto">
          <a:xfrm>
            <a:off x="2985770" y="4839335"/>
            <a:ext cx="8959215" cy="46037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defRPr>
            </a:lvl1pPr>
            <a:lvl2pPr marL="742950" indent="-285750" eaLnBrk="0" hangingPunct="0">
              <a:defRPr>
                <a:solidFill>
                  <a:sysClr val="windowText" lastClr="000000"/>
                </a:solidFill>
                <a:latin typeface="Arial" panose="020B0604020202020204" pitchFamily="34" charset="0"/>
              </a:defRPr>
            </a:lvl2pPr>
            <a:lvl3pPr marL="1143000" indent="-228600" eaLnBrk="0" hangingPunct="0">
              <a:defRPr>
                <a:solidFill>
                  <a:sysClr val="windowText" lastClr="000000"/>
                </a:solidFill>
                <a:latin typeface="Arial" panose="020B0604020202020204" pitchFamily="34" charset="0"/>
              </a:defRPr>
            </a:lvl3pPr>
            <a:lvl4pPr marL="1600200" indent="-228600" eaLnBrk="0" hangingPunct="0">
              <a:defRPr>
                <a:solidFill>
                  <a:sysClr val="windowText" lastClr="000000"/>
                </a:solidFill>
                <a:latin typeface="Arial" panose="020B0604020202020204" pitchFamily="34" charset="0"/>
              </a:defRPr>
            </a:lvl4pPr>
            <a:lvl5pPr marL="2057400" indent="-228600" eaLnBrk="0" hangingPunct="0">
              <a:defRPr>
                <a:solidFill>
                  <a:sysClr val="windowText" lastClr="000000"/>
                </a:solidFill>
                <a:latin typeface="Arial" panose="020B0604020202020204" pitchFamily="34" charset="0"/>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defRPr>
            </a:lvl9pPr>
          </a:lstStyle>
          <a:p>
            <a:pPr eaLnBrk="1" hangingPunct="1"/>
            <a:r>
              <a:rPr lang="zh-CN" altLang="en-US" sz="2400" b="1" dirty="0">
                <a:solidFill>
                  <a:srgbClr val="C00000"/>
                </a:solidFill>
                <a:latin typeface="微软雅黑" panose="020B0503020204020204" pitchFamily="34" charset="-122"/>
              </a:rPr>
              <a:t>红方和</a:t>
            </a:r>
            <a:r>
              <a:rPr lang="zh-CN" altLang="en-US" sz="2400" b="1" dirty="0">
                <a:solidFill>
                  <a:srgbClr val="0070C0"/>
                </a:solidFill>
                <a:latin typeface="微软雅黑" panose="020B0503020204020204" pitchFamily="34" charset="-122"/>
              </a:rPr>
              <a:t>蓝方</a:t>
            </a:r>
            <a:r>
              <a:rPr lang="zh-CN" altLang="en-US" sz="2400" b="1" dirty="0">
                <a:solidFill>
                  <a:srgbClr val="C00000"/>
                </a:solidFill>
                <a:latin typeface="微软雅黑" panose="020B0503020204020204" pitchFamily="34" charset="-122"/>
              </a:rPr>
              <a:t>，谁更有可能邀请到外教到家过春节？</a:t>
            </a:r>
          </a:p>
        </p:txBody>
      </p:sp>
      <p:pic>
        <p:nvPicPr>
          <p:cNvPr id="2" name="图片 1" descr="搜狗截图20200606013049"/>
          <p:cNvPicPr>
            <a:picLocks noChangeAspect="1"/>
          </p:cNvPicPr>
          <p:nvPr/>
        </p:nvPicPr>
        <p:blipFill>
          <a:blip r:embed="rId3"/>
          <a:stretch>
            <a:fillRect/>
          </a:stretch>
        </p:blipFill>
        <p:spPr>
          <a:xfrm>
            <a:off x="350520" y="1862455"/>
            <a:ext cx="2539365" cy="4697095"/>
          </a:xfrm>
          <a:prstGeom prst="rect">
            <a:avLst/>
          </a:prstGeom>
        </p:spPr>
      </p:pic>
      <p:sp>
        <p:nvSpPr>
          <p:cNvPr id="52" name="六边形 46"/>
          <p:cNvSpPr>
            <a:spLocks noChangeArrowheads="1"/>
          </p:cNvSpPr>
          <p:nvPr/>
        </p:nvSpPr>
        <p:spPr bwMode="auto">
          <a:xfrm rot="5400000">
            <a:off x="8453120" y="1581785"/>
            <a:ext cx="3158490" cy="3488055"/>
          </a:xfrm>
          <a:prstGeom prst="hexagon">
            <a:avLst>
              <a:gd name="adj" fmla="val 25025"/>
              <a:gd name="vf" fmla="val 115470"/>
            </a:avLst>
          </a:prstGeom>
          <a:solidFill>
            <a:srgbClr val="002060"/>
          </a:solidFill>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1">
              <a:ln>
                <a:noFill/>
              </a:ln>
              <a:solidFill>
                <a:srgbClr val="2B6F7D">
                  <a:lumMod val="75000"/>
                </a:srgbClr>
              </a:solidFill>
              <a:effectLst/>
              <a:uLnTx/>
              <a:uFillTx/>
              <a:latin typeface="Times New Roman" panose="02020603050405020304"/>
              <a:ea typeface="微软雅黑" panose="020B0503020204020204" pitchFamily="34" charset="-122"/>
              <a:cs typeface="华文隶书" panose="02010800040101010101" charset="-122"/>
            </a:endParaRPr>
          </a:p>
        </p:txBody>
      </p:sp>
      <p:sp>
        <p:nvSpPr>
          <p:cNvPr id="55" name="六边形 30"/>
          <p:cNvSpPr>
            <a:spLocks noChangeArrowheads="1"/>
          </p:cNvSpPr>
          <p:nvPr/>
        </p:nvSpPr>
        <p:spPr bwMode="auto">
          <a:xfrm rot="5400000">
            <a:off x="3794760" y="1584325"/>
            <a:ext cx="3158490" cy="3481705"/>
          </a:xfrm>
          <a:prstGeom prst="hexagon">
            <a:avLst>
              <a:gd name="adj" fmla="val 24996"/>
              <a:gd name="vf" fmla="val 115470"/>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625138"/>
              </a:solidFill>
              <a:effectLst/>
              <a:uLnTx/>
              <a:uFillTx/>
              <a:latin typeface="Times New Roman" panose="02020603050405020304"/>
              <a:ea typeface="微软雅黑" panose="020B0503020204020204" pitchFamily="34" charset="-122"/>
              <a:cs typeface="华文隶书" panose="02010800040101010101" charset="-122"/>
            </a:endParaRPr>
          </a:p>
        </p:txBody>
      </p:sp>
      <p:sp>
        <p:nvSpPr>
          <p:cNvPr id="17" name="矩形 16"/>
          <p:cNvSpPr/>
          <p:nvPr/>
        </p:nvSpPr>
        <p:spPr>
          <a:xfrm>
            <a:off x="8645525" y="2332355"/>
            <a:ext cx="2698750" cy="1938020"/>
          </a:xfrm>
          <a:prstGeom prst="rect">
            <a:avLst/>
          </a:prstGeom>
        </p:spPr>
        <p:txBody>
          <a:bodyPr wrap="square">
            <a:spAutoFit/>
          </a:bodyPr>
          <a:lstStyle/>
          <a:p>
            <a:pPr algn="ctr"/>
            <a:r>
              <a:rPr lang="en-US" altLang="zh-CN" sz="2000" b="1" dirty="0">
                <a:solidFill>
                  <a:sysClr val="window" lastClr="FFFFFF"/>
                </a:solidFill>
                <a:latin typeface="Calibri" panose="020F0502020204030204" charset="0"/>
                <a:ea typeface="宋体" panose="02010600030101010101" pitchFamily="2" charset="-122"/>
                <a:cs typeface="Times New Roman" panose="02020603050405020304" charset="0"/>
              </a:rPr>
              <a:t>making dumplings</a:t>
            </a:r>
          </a:p>
          <a:p>
            <a:pPr algn="ctr"/>
            <a:r>
              <a:rPr lang="en-US" altLang="zh-CN" sz="2000" b="1" dirty="0">
                <a:solidFill>
                  <a:sysClr val="window" lastClr="FFFFFF"/>
                </a:solidFill>
                <a:latin typeface="Calibri" panose="020F0502020204030204" charset="0"/>
                <a:ea typeface="宋体" panose="02010600030101010101" pitchFamily="2" charset="-122"/>
                <a:cs typeface="Times New Roman" panose="02020603050405020304" charset="0"/>
              </a:rPr>
              <a:t>red paper cutting</a:t>
            </a:r>
          </a:p>
          <a:p>
            <a:pPr algn="ctr"/>
            <a:r>
              <a:rPr lang="en-US" altLang="zh-CN" sz="2000" b="1" dirty="0">
                <a:solidFill>
                  <a:sysClr val="window" lastClr="FFFFFF"/>
                </a:solidFill>
                <a:latin typeface="Calibri" panose="020F0502020204030204" charset="0"/>
                <a:ea typeface="宋体" panose="02010600030101010101" pitchFamily="2" charset="-122"/>
                <a:cs typeface="Times New Roman" panose="02020603050405020304" charset="0"/>
              </a:rPr>
              <a:t>taste local flavor snacks</a:t>
            </a:r>
          </a:p>
          <a:p>
            <a:pPr algn="ctr"/>
            <a:r>
              <a:rPr lang="en-US" altLang="zh-CN" sz="2000" b="1" dirty="0">
                <a:solidFill>
                  <a:sysClr val="window" lastClr="FFFFFF"/>
                </a:solidFill>
                <a:latin typeface="Calibri" panose="020F0502020204030204" charset="0"/>
                <a:ea typeface="宋体" panose="02010600030101010101" pitchFamily="2" charset="-122"/>
                <a:cs typeface="Times New Roman" panose="02020603050405020304" charset="0"/>
              </a:rPr>
              <a:t>family reunion dinner</a:t>
            </a:r>
          </a:p>
          <a:p>
            <a:pPr algn="ctr"/>
            <a:r>
              <a:rPr lang="en-US" altLang="zh-CN" sz="2000" b="1" dirty="0">
                <a:solidFill>
                  <a:sysClr val="window" lastClr="FFFFFF"/>
                </a:solidFill>
                <a:latin typeface="Calibri" panose="020F0502020204030204" charset="0"/>
                <a:ea typeface="宋体" panose="02010600030101010101" pitchFamily="2" charset="-122"/>
                <a:cs typeface="Times New Roman" panose="02020603050405020304" charset="0"/>
              </a:rPr>
              <a:t>go to the temple fair</a:t>
            </a:r>
          </a:p>
          <a:p>
            <a:pPr algn="ctr"/>
            <a:r>
              <a:rPr lang="en-US" altLang="zh-CN" sz="2000" b="1" dirty="0">
                <a:solidFill>
                  <a:sysClr val="window" lastClr="FFFFFF"/>
                </a:solidFill>
                <a:latin typeface="Calibri" panose="020F0502020204030204" charset="0"/>
                <a:ea typeface="宋体" panose="02010600030101010101" pitchFamily="2" charset="-122"/>
                <a:cs typeface="Times New Roman" panose="02020603050405020304" charset="0"/>
              </a:rPr>
              <a:t>   set off fireworks</a:t>
            </a:r>
          </a:p>
        </p:txBody>
      </p:sp>
      <p:pic>
        <p:nvPicPr>
          <p:cNvPr id="18" name="图片 17"/>
          <p:cNvPicPr>
            <a:picLocks noChangeAspect="1"/>
          </p:cNvPicPr>
          <p:nvPr/>
        </p:nvPicPr>
        <p:blipFill>
          <a:blip r:embed="rId4"/>
          <a:stretch>
            <a:fillRect/>
          </a:stretch>
        </p:blipFill>
        <p:spPr>
          <a:xfrm>
            <a:off x="6221730" y="1224915"/>
            <a:ext cx="3269615" cy="3737610"/>
          </a:xfrm>
          <a:prstGeom prst="lightningBolt">
            <a:avLst/>
          </a:prstGeom>
        </p:spPr>
      </p:pic>
      <p:sp>
        <p:nvSpPr>
          <p:cNvPr id="16" name="矩形 15"/>
          <p:cNvSpPr/>
          <p:nvPr/>
        </p:nvSpPr>
        <p:spPr>
          <a:xfrm>
            <a:off x="3982085" y="2792095"/>
            <a:ext cx="2997835" cy="1014730"/>
          </a:xfrm>
          <a:prstGeom prst="rect">
            <a:avLst/>
          </a:prstGeom>
        </p:spPr>
        <p:txBody>
          <a:bodyPr wrap="square">
            <a:spAutoFit/>
          </a:bodyPr>
          <a:lstStyle/>
          <a:p>
            <a:pPr algn="ctr"/>
            <a:r>
              <a:rPr lang="en-US" altLang="zh-CN" sz="2000" b="1" dirty="0">
                <a:solidFill>
                  <a:sysClr val="window" lastClr="FFFFFF"/>
                </a:solidFill>
                <a:latin typeface="Calibri" panose="020F0502020204030204" charset="0"/>
                <a:ea typeface="宋体" panose="02010600030101010101" pitchFamily="2" charset="-122"/>
                <a:cs typeface="Times New Roman" panose="02020603050405020304" charset="0"/>
              </a:rPr>
              <a:t>seeing films</a:t>
            </a:r>
          </a:p>
          <a:p>
            <a:pPr algn="ctr"/>
            <a:r>
              <a:rPr lang="en-US" altLang="zh-CN" sz="2000" b="1" dirty="0">
                <a:solidFill>
                  <a:sysClr val="window" lastClr="FFFFFF"/>
                </a:solidFill>
                <a:latin typeface="Calibri" panose="020F0502020204030204" charset="0"/>
                <a:ea typeface="宋体" panose="02010600030101010101" pitchFamily="2" charset="-122"/>
                <a:cs typeface="Times New Roman" panose="02020603050405020304" charset="0"/>
              </a:rPr>
              <a:t>playing computer games</a:t>
            </a:r>
          </a:p>
          <a:p>
            <a:pPr algn="ctr"/>
            <a:r>
              <a:rPr lang="en-US" altLang="zh-CN" sz="2000" b="1" dirty="0">
                <a:solidFill>
                  <a:sysClr val="window" lastClr="FFFFFF"/>
                </a:solidFill>
                <a:latin typeface="Calibri" panose="020F0502020204030204" charset="0"/>
                <a:ea typeface="宋体" panose="02010600030101010101" pitchFamily="2" charset="-122"/>
                <a:cs typeface="Times New Roman" panose="02020603050405020304" charset="0"/>
              </a:rPr>
              <a:t>singing and dancing</a:t>
            </a:r>
            <a:endParaRPr lang="zh-CN" altLang="en-US" sz="2000" dirty="0">
              <a:solidFill>
                <a:sysClr val="window" lastClr="FFFFFF"/>
              </a:solidFill>
            </a:endParaRPr>
          </a:p>
        </p:txBody>
      </p:sp>
      <p:sp>
        <p:nvSpPr>
          <p:cNvPr id="7" name="文本框 6"/>
          <p:cNvSpPr txBox="1"/>
          <p:nvPr/>
        </p:nvSpPr>
        <p:spPr>
          <a:xfrm>
            <a:off x="1631315" y="1238250"/>
            <a:ext cx="2468880" cy="398780"/>
          </a:xfrm>
          <a:prstGeom prst="rect">
            <a:avLst/>
          </a:prstGeom>
          <a:noFill/>
        </p:spPr>
        <p:txBody>
          <a:bodyPr wrap="none" rtlCol="0" anchor="t">
            <a:spAutoFit/>
          </a:bodyPr>
          <a:lstStyle/>
          <a:p>
            <a:r>
              <a:rPr lang="zh-CN" altLang="en-US" sz="2000" b="1">
                <a:solidFill>
                  <a:srgbClr val="C00000"/>
                </a:solidFill>
                <a:sym typeface="+mn-ea"/>
              </a:rPr>
              <a:t>角色代入，形成共情</a:t>
            </a: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circle(in)">
                                      <p:cBhvr>
                                        <p:cTn id="15" dur="2000"/>
                                        <p:tgtEl>
                                          <p:spTgt spid="5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circle(in)">
                                      <p:cBhvr>
                                        <p:cTn id="26" dur="20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80">
                                          <p:stCondLst>
                                            <p:cond delay="0"/>
                                          </p:stCondLst>
                                        </p:cTn>
                                        <p:tgtEl>
                                          <p:spTgt spid="18"/>
                                        </p:tgtEl>
                                      </p:cBhvr>
                                    </p:animEffect>
                                    <p:anim calcmode="lin" valueType="num">
                                      <p:cBhvr>
                                        <p:cTn id="3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7" dur="26">
                                          <p:stCondLst>
                                            <p:cond delay="650"/>
                                          </p:stCondLst>
                                        </p:cTn>
                                        <p:tgtEl>
                                          <p:spTgt spid="18"/>
                                        </p:tgtEl>
                                      </p:cBhvr>
                                      <p:to x="100000" y="60000"/>
                                    </p:animScale>
                                    <p:animScale>
                                      <p:cBhvr>
                                        <p:cTn id="38" dur="166" decel="50000">
                                          <p:stCondLst>
                                            <p:cond delay="676"/>
                                          </p:stCondLst>
                                        </p:cTn>
                                        <p:tgtEl>
                                          <p:spTgt spid="18"/>
                                        </p:tgtEl>
                                      </p:cBhvr>
                                      <p:to x="100000" y="100000"/>
                                    </p:animScale>
                                    <p:animScale>
                                      <p:cBhvr>
                                        <p:cTn id="39" dur="26">
                                          <p:stCondLst>
                                            <p:cond delay="1312"/>
                                          </p:stCondLst>
                                        </p:cTn>
                                        <p:tgtEl>
                                          <p:spTgt spid="18"/>
                                        </p:tgtEl>
                                      </p:cBhvr>
                                      <p:to x="100000" y="80000"/>
                                    </p:animScale>
                                    <p:animScale>
                                      <p:cBhvr>
                                        <p:cTn id="40" dur="166" decel="50000">
                                          <p:stCondLst>
                                            <p:cond delay="1338"/>
                                          </p:stCondLst>
                                        </p:cTn>
                                        <p:tgtEl>
                                          <p:spTgt spid="18"/>
                                        </p:tgtEl>
                                      </p:cBhvr>
                                      <p:to x="100000" y="100000"/>
                                    </p:animScale>
                                    <p:animScale>
                                      <p:cBhvr>
                                        <p:cTn id="41" dur="26">
                                          <p:stCondLst>
                                            <p:cond delay="1642"/>
                                          </p:stCondLst>
                                        </p:cTn>
                                        <p:tgtEl>
                                          <p:spTgt spid="18"/>
                                        </p:tgtEl>
                                      </p:cBhvr>
                                      <p:to x="100000" y="90000"/>
                                    </p:animScale>
                                    <p:animScale>
                                      <p:cBhvr>
                                        <p:cTn id="42" dur="166" decel="50000">
                                          <p:stCondLst>
                                            <p:cond delay="1668"/>
                                          </p:stCondLst>
                                        </p:cTn>
                                        <p:tgtEl>
                                          <p:spTgt spid="18"/>
                                        </p:tgtEl>
                                      </p:cBhvr>
                                      <p:to x="100000" y="100000"/>
                                    </p:animScale>
                                    <p:animScale>
                                      <p:cBhvr>
                                        <p:cTn id="43" dur="26">
                                          <p:stCondLst>
                                            <p:cond delay="1808"/>
                                          </p:stCondLst>
                                        </p:cTn>
                                        <p:tgtEl>
                                          <p:spTgt spid="18"/>
                                        </p:tgtEl>
                                      </p:cBhvr>
                                      <p:to x="100000" y="95000"/>
                                    </p:animScale>
                                    <p:animScale>
                                      <p:cBhvr>
                                        <p:cTn id="44" dur="166" decel="50000">
                                          <p:stCondLst>
                                            <p:cond delay="1834"/>
                                          </p:stCondLst>
                                        </p:cTn>
                                        <p:tgtEl>
                                          <p:spTgt spid="18"/>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heel(1)">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62467"/>
                                        </p:tgtEl>
                                        <p:attrNameLst>
                                          <p:attrName>style.visibility</p:attrName>
                                        </p:attrNameLst>
                                      </p:cBhvr>
                                      <p:to>
                                        <p:strVal val="visible"/>
                                      </p:to>
                                    </p:set>
                                    <p:animEffect transition="in" filter="wheel(1)">
                                      <p:cBhvr>
                                        <p:cTn id="54" dur="2000"/>
                                        <p:tgtEl>
                                          <p:spTgt spid="62467"/>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p:tgtEl>
                                          <p:spTgt spid="7"/>
                                        </p:tgtEl>
                                        <p:attrNameLst>
                                          <p:attrName>ppt_y</p:attrName>
                                        </p:attrNameLst>
                                      </p:cBhvr>
                                      <p:tavLst>
                                        <p:tav tm="0">
                                          <p:val>
                                            <p:strVal val="#ppt_y+#ppt_h*1.125000"/>
                                          </p:val>
                                        </p:tav>
                                        <p:tav tm="100000">
                                          <p:val>
                                            <p:strVal val="#ppt_y"/>
                                          </p:val>
                                        </p:tav>
                                      </p:tavLst>
                                    </p:anim>
                                    <p:animEffect transition="in" filter="wipe(up)">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2467" grpId="0" bldLvl="0" animBg="1"/>
      <p:bldP spid="11" grpId="0" bldLvl="0" animBg="1"/>
      <p:bldP spid="52" grpId="0" bldLvl="0" animBg="1"/>
      <p:bldP spid="55" grpId="0" bldLvl="0" animBg="1"/>
      <p:bldP spid="17" grpId="0"/>
      <p:bldP spid="16" grpId="0"/>
      <p:bldP spid="7" grpId="0"/>
      <p:bldP spid="7"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1945" y="1029970"/>
            <a:ext cx="11548745" cy="1198880"/>
          </a:xfrm>
          <a:prstGeom prst="rect">
            <a:avLst/>
          </a:prstGeom>
          <a:noFill/>
          <a:ln>
            <a:solidFill>
              <a:srgbClr val="FFC000"/>
            </a:solidFill>
          </a:ln>
        </p:spPr>
        <p:txBody>
          <a:bodyPr wrap="square" rtlCol="0" anchor="t">
            <a:spAutoFit/>
          </a:bodyPr>
          <a:lstStyle/>
          <a:p>
            <a:r>
              <a:rPr lang="en-US" altLang="zh-CN"/>
              <a:t> </a:t>
            </a:r>
            <a:r>
              <a:rPr lang="zh-CN" altLang="en-US"/>
              <a:t>（2021</a:t>
            </a:r>
            <a:r>
              <a:rPr lang="en-US" altLang="zh-CN"/>
              <a:t>03</a:t>
            </a:r>
            <a:r>
              <a:rPr lang="zh-CN" altLang="en-US"/>
              <a:t>台州二模）</a:t>
            </a:r>
            <a:r>
              <a:rPr lang="zh-CN" altLang="en-US" sz="2400"/>
              <a:t>假定你是校英文报 Teens Today的学生主编，本学期该报拟开设专栏"</a:t>
            </a:r>
            <a:r>
              <a:rPr lang="zh-CN" altLang="en-US" sz="2400">
                <a:solidFill>
                  <a:srgbClr val="C00000"/>
                </a:solidFill>
              </a:rPr>
              <a:t>科技与人文</a:t>
            </a:r>
            <a:r>
              <a:rPr lang="zh-CN" altLang="en-US" sz="2400"/>
              <a:t>"（</a:t>
            </a:r>
            <a:r>
              <a:rPr lang="zh-CN" altLang="en-US" sz="2400">
                <a:solidFill>
                  <a:srgbClr val="C00000"/>
                </a:solidFill>
              </a:rPr>
              <a:t>Technology and Humanity</a:t>
            </a:r>
            <a:r>
              <a:rPr lang="zh-CN" altLang="en-US" sz="2400"/>
              <a:t>），向全校同学征集稿件。请你写一封征稿函，内容包括∶1. </a:t>
            </a:r>
            <a:r>
              <a:rPr lang="zh-CN" altLang="en-US" sz="2400">
                <a:solidFill>
                  <a:srgbClr val="002060"/>
                </a:solidFill>
              </a:rPr>
              <a:t>稿件要求</a:t>
            </a:r>
            <a:r>
              <a:rPr lang="zh-CN" altLang="en-US" sz="2400"/>
              <a:t>; 2. </a:t>
            </a:r>
            <a:r>
              <a:rPr lang="zh-CN" altLang="en-US" sz="2400">
                <a:solidFill>
                  <a:srgbClr val="7030A0"/>
                </a:solidFill>
              </a:rPr>
              <a:t>投稿方式</a:t>
            </a:r>
            <a:r>
              <a:rPr lang="zh-CN" altLang="en-US" sz="2400"/>
              <a:t>; 3.</a:t>
            </a:r>
            <a:r>
              <a:rPr lang="zh-CN" altLang="en-US" sz="2400">
                <a:solidFill>
                  <a:srgbClr val="8E5831"/>
                </a:solidFill>
              </a:rPr>
              <a:t>录用奖励</a:t>
            </a:r>
            <a:r>
              <a:rPr lang="zh-CN" altLang="en-US" sz="2400"/>
              <a:t>。</a:t>
            </a:r>
          </a:p>
        </p:txBody>
      </p:sp>
      <p:cxnSp>
        <p:nvCxnSpPr>
          <p:cNvPr id="14" name="直接连接符 13"/>
          <p:cNvCxnSpPr/>
          <p:nvPr/>
        </p:nvCxnSpPr>
        <p:spPr>
          <a:xfrm>
            <a:off x="423642" y="1078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23545" y="304165"/>
            <a:ext cx="8519795" cy="583565"/>
          </a:xfrm>
          <a:prstGeom prst="rect">
            <a:avLst/>
          </a:prstGeom>
          <a:noFill/>
        </p:spPr>
        <p:txBody>
          <a:bodyPr wrap="square" rtlCol="0">
            <a:spAutoFit/>
          </a:bodyPr>
          <a:lstStyle/>
          <a:p>
            <a:r>
              <a:rPr lang="en-US" altLang="zh-CN" sz="3200" dirty="0">
                <a:solidFill>
                  <a:srgbClr val="000000"/>
                </a:solidFill>
              </a:rPr>
              <a:t>    </a:t>
            </a:r>
            <a:r>
              <a:rPr lang="zh-CN" altLang="en-US" sz="3200" dirty="0">
                <a:solidFill>
                  <a:srgbClr val="000000"/>
                </a:solidFill>
              </a:rPr>
              <a:t>约稿函</a:t>
            </a:r>
          </a:p>
        </p:txBody>
      </p:sp>
      <p:sp>
        <p:nvSpPr>
          <p:cNvPr id="2" name="文本框 1"/>
          <p:cNvSpPr txBox="1"/>
          <p:nvPr/>
        </p:nvSpPr>
        <p:spPr>
          <a:xfrm>
            <a:off x="321945" y="2446655"/>
            <a:ext cx="11574145" cy="3784600"/>
          </a:xfrm>
          <a:prstGeom prst="rect">
            <a:avLst/>
          </a:prstGeom>
          <a:noFill/>
        </p:spPr>
        <p:txBody>
          <a:bodyPr wrap="square" rtlCol="0" anchor="t">
            <a:spAutoFit/>
          </a:bodyPr>
          <a:lstStyle/>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Dear fellows,</a:t>
            </a:r>
          </a:p>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We are proud to announce that Teens Today will be starting a new column </a:t>
            </a:r>
            <a:r>
              <a:rPr lang="en-US" sz="2400" kern="100" dirty="0">
                <a:solidFill>
                  <a:srgbClr val="C00000"/>
                </a:solidFill>
                <a:latin typeface="Times New Roman" panose="02020603050405020304" charset="0"/>
                <a:ea typeface="宋体" panose="02010600030101010101" pitchFamily="2" charset="-122"/>
                <a:cs typeface="Times New Roman" panose="02020603050405020304" charset="0"/>
                <a:sym typeface="+mn-ea"/>
              </a:rPr>
              <a:t>featuring "Technology and Humanity"</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this term! And we are expecting </a:t>
            </a:r>
            <a:r>
              <a:rPr lang="en-US" sz="2400" kern="100" dirty="0">
                <a:solidFill>
                  <a:srgbClr val="C00000"/>
                </a:solidFill>
                <a:latin typeface="Times New Roman" panose="02020603050405020304" charset="0"/>
                <a:ea typeface="宋体" panose="02010600030101010101" pitchFamily="2" charset="-122"/>
                <a:cs typeface="Times New Roman" panose="02020603050405020304" charset="0"/>
                <a:sym typeface="+mn-ea"/>
              </a:rPr>
              <a:t>your theme-related articles</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a:t>
            </a:r>
          </a:p>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sz="2400" kern="100" dirty="0">
                <a:solidFill>
                  <a:srgbClr val="002060"/>
                </a:solidFill>
                <a:latin typeface="Times New Roman" panose="02020603050405020304" charset="0"/>
                <a:ea typeface="宋体" panose="02010600030101010101" pitchFamily="2" charset="-122"/>
                <a:cs typeface="Times New Roman" panose="02020603050405020304" charset="0"/>
                <a:sym typeface="+mn-ea"/>
              </a:rPr>
              <a:t>The contributions should cover your authentic experiences with technology and unique insight into how technology is reshaping your lives</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sz="2400" kern="100" dirty="0">
                <a:solidFill>
                  <a:srgbClr val="002060"/>
                </a:solidFill>
                <a:latin typeface="Times New Roman" panose="02020603050405020304" charset="0"/>
                <a:ea typeface="宋体" panose="02010600030101010101" pitchFamily="2" charset="-122"/>
                <a:cs typeface="Times New Roman" panose="02020603050405020304" charset="0"/>
                <a:sym typeface="+mn-ea"/>
              </a:rPr>
              <a:t>They are required to be original and within 300 words</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Please submit your articles before 18th each month to editor</a:t>
            </a:r>
            <a:r>
              <a:rPr lang="en-US" sz="2400" kern="100" dirty="0">
                <a:solidFill>
                  <a:srgbClr val="7030A0"/>
                </a:solidFill>
                <a:latin typeface="Times New Roman" panose="02020603050405020304" charset="0"/>
                <a:ea typeface="宋体" panose="02010600030101010101" pitchFamily="2" charset="-122"/>
                <a:cs typeface="Times New Roman" panose="02020603050405020304" charset="0"/>
                <a:sym typeface="+mn-ea"/>
              </a:rPr>
              <a:t> @leens Today. org. </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Any contributor whose works appear in our column </a:t>
            </a:r>
            <a:r>
              <a:rPr lang="en-US" sz="2400" kern="100" dirty="0">
                <a:solidFill>
                  <a:srgbClr val="8E5831"/>
                </a:solidFill>
                <a:latin typeface="Times New Roman" panose="02020603050405020304" charset="0"/>
                <a:ea typeface="宋体" panose="02010600030101010101" pitchFamily="2" charset="-122"/>
                <a:cs typeface="Times New Roman" panose="02020603050405020304" charset="0"/>
                <a:sym typeface="+mn-ea"/>
              </a:rPr>
              <a:t>will be awarded a certificate of acceptance</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and </a:t>
            </a:r>
            <a:r>
              <a:rPr lang="en-US" sz="2400" kern="100" dirty="0">
                <a:solidFill>
                  <a:srgbClr val="8E5831"/>
                </a:solidFill>
                <a:latin typeface="Times New Roman" panose="02020603050405020304" charset="0"/>
                <a:ea typeface="宋体" panose="02010600030101010101" pitchFamily="2" charset="-122"/>
                <a:cs typeface="Times New Roman" panose="02020603050405020304" charset="0"/>
                <a:sym typeface="+mn-ea"/>
              </a:rPr>
              <a:t>50 Yuan in prize money</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a:t>
            </a:r>
          </a:p>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Looking forward to your works!</a:t>
            </a:r>
          </a:p>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Teens Today</a:t>
            </a:r>
          </a:p>
        </p:txBody>
      </p:sp>
      <p:sp>
        <p:nvSpPr>
          <p:cNvPr id="3" name="圆角矩形 2"/>
          <p:cNvSpPr/>
          <p:nvPr/>
        </p:nvSpPr>
        <p:spPr>
          <a:xfrm>
            <a:off x="2551430" y="4735830"/>
            <a:ext cx="1303655" cy="337820"/>
          </a:xfrm>
          <a:prstGeom prst="roundRect">
            <a:avLst/>
          </a:prstGeom>
          <a:solidFill>
            <a:srgbClr val="92D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470025" y="3646805"/>
            <a:ext cx="1649730" cy="337820"/>
          </a:xfrm>
          <a:prstGeom prst="roundRect">
            <a:avLst/>
          </a:prstGeom>
          <a:solidFill>
            <a:srgbClr val="92D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8519160" y="3260090"/>
            <a:ext cx="2657475" cy="337820"/>
          </a:xfrm>
          <a:prstGeom prst="roundRect">
            <a:avLst/>
          </a:prstGeom>
          <a:solidFill>
            <a:srgbClr val="92D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3543300" y="4398010"/>
            <a:ext cx="2421890" cy="264160"/>
          </a:xfrm>
          <a:prstGeom prst="roundRect">
            <a:avLst/>
          </a:prstGeom>
          <a:solidFill>
            <a:srgbClr val="92D05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up)">
                                      <p:cBhvr>
                                        <p:cTn id="21" dur="500"/>
                                        <p:tgtEl>
                                          <p:spTgt spid="4"/>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ppt_y</p:attrName>
                                        </p:attrNameLst>
                                      </p:cBhvr>
                                      <p:tavLst>
                                        <p:tav tm="0">
                                          <p:val>
                                            <p:strVal val="#ppt_y+#ppt_h*1.125000"/>
                                          </p:val>
                                        </p:tav>
                                        <p:tav tm="100000">
                                          <p:val>
                                            <p:strVal val="#ppt_y"/>
                                          </p:val>
                                        </p:tav>
                                      </p:tavLst>
                                    </p:anim>
                                    <p:animEffect transition="in" filter="wipe(up)">
                                      <p:cBhvr>
                                        <p:cTn id="25" dur="500"/>
                                        <p:tgtEl>
                                          <p:spTgt spid="6"/>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p:tgtEl>
                                          <p:spTgt spid="8"/>
                                        </p:tgtEl>
                                        <p:attrNameLst>
                                          <p:attrName>ppt_y</p:attrName>
                                        </p:attrNameLst>
                                      </p:cBhvr>
                                      <p:tavLst>
                                        <p:tav tm="0">
                                          <p:val>
                                            <p:strVal val="#ppt_y+#ppt_h*1.125000"/>
                                          </p:val>
                                        </p:tav>
                                        <p:tav tm="100000">
                                          <p:val>
                                            <p:strVal val="#ppt_y"/>
                                          </p:val>
                                        </p:tav>
                                      </p:tavLst>
                                    </p:anim>
                                    <p:animEffect transition="in" filter="wipe(up)">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bldLvl="0" animBg="1"/>
      <p:bldP spid="3" grpId="1" animBg="1"/>
      <p:bldP spid="4" grpId="0" bldLvl="0" animBg="1"/>
      <p:bldP spid="4" grpId="1" animBg="1"/>
      <p:bldP spid="6" grpId="0" bldLvl="0" animBg="1"/>
      <p:bldP spid="6" grpId="1" animBg="1"/>
      <p:bldP spid="8" grpId="0" bldLvl="0" animBg="1"/>
      <p:bldP spid="8"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1945" y="1029970"/>
            <a:ext cx="11548745" cy="1198880"/>
          </a:xfrm>
          <a:prstGeom prst="rect">
            <a:avLst/>
          </a:prstGeom>
          <a:noFill/>
          <a:ln>
            <a:solidFill>
              <a:srgbClr val="FFC000"/>
            </a:solidFill>
          </a:ln>
        </p:spPr>
        <p:txBody>
          <a:bodyPr wrap="square" rtlCol="0" anchor="t">
            <a:spAutoFit/>
          </a:bodyPr>
          <a:lstStyle/>
          <a:p>
            <a:r>
              <a:rPr lang="en-US" altLang="zh-CN"/>
              <a:t> </a:t>
            </a:r>
            <a:r>
              <a:rPr lang="zh-CN" altLang="en-US"/>
              <a:t>（2021</a:t>
            </a:r>
            <a:r>
              <a:rPr lang="en-US" altLang="zh-CN"/>
              <a:t>04 </a:t>
            </a:r>
            <a:r>
              <a:rPr lang="zh-CN" altLang="en-US"/>
              <a:t>广州二模）</a:t>
            </a:r>
            <a:r>
              <a:rPr lang="zh-CN" altLang="en-US" sz="2400"/>
              <a:t>为迎接国外姐妹学校来访师生，学校准备选拔</a:t>
            </a:r>
            <a:r>
              <a:rPr lang="zh-CN" altLang="en-US" sz="2400">
                <a:solidFill>
                  <a:srgbClr val="C00000"/>
                </a:solidFill>
              </a:rPr>
              <a:t>"文化交谊小使者(Young Ambassador for Cultural Exchange)</a:t>
            </a:r>
            <a:r>
              <a:rPr lang="zh-CN" altLang="en-US" sz="2400"/>
              <a:t>"，你打算参加。请写一份英语竞选演讲稿。内容包括:1.</a:t>
            </a:r>
            <a:r>
              <a:rPr lang="zh-CN" altLang="en-US" sz="2400">
                <a:solidFill>
                  <a:srgbClr val="7030A0"/>
                </a:solidFill>
              </a:rPr>
              <a:t>自我介绍</a:t>
            </a:r>
            <a:r>
              <a:rPr lang="zh-CN" altLang="en-US" sz="2400"/>
              <a:t>;</a:t>
            </a:r>
            <a:r>
              <a:rPr lang="en-US" altLang="zh-CN" sz="2400"/>
              <a:t> </a:t>
            </a:r>
            <a:r>
              <a:rPr lang="zh-CN" altLang="en-US" sz="2400"/>
              <a:t>2.竞选理由.</a:t>
            </a:r>
          </a:p>
        </p:txBody>
      </p:sp>
      <p:cxnSp>
        <p:nvCxnSpPr>
          <p:cNvPr id="14" name="直接连接符 13"/>
          <p:cNvCxnSpPr/>
          <p:nvPr/>
        </p:nvCxnSpPr>
        <p:spPr>
          <a:xfrm>
            <a:off x="423642" y="1078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23545" y="304165"/>
            <a:ext cx="11303635" cy="583565"/>
          </a:xfrm>
          <a:prstGeom prst="rect">
            <a:avLst/>
          </a:prstGeom>
          <a:noFill/>
        </p:spPr>
        <p:txBody>
          <a:bodyPr wrap="square" rtlCol="0">
            <a:spAutoFit/>
          </a:bodyPr>
          <a:lstStyle/>
          <a:p>
            <a:r>
              <a:rPr lang="en-US" altLang="zh-CN" sz="3200" dirty="0">
                <a:solidFill>
                  <a:srgbClr val="000000"/>
                </a:solidFill>
              </a:rPr>
              <a:t> </a:t>
            </a:r>
            <a:r>
              <a:rPr lang="zh-CN" altLang="en-US" sz="3200" dirty="0">
                <a:solidFill>
                  <a:srgbClr val="000000"/>
                </a:solidFill>
              </a:rPr>
              <a:t>竞选演讲稿</a:t>
            </a:r>
            <a:r>
              <a:rPr lang="en-US" altLang="zh-CN" sz="3200" dirty="0">
                <a:solidFill>
                  <a:srgbClr val="000000"/>
                </a:solidFill>
              </a:rPr>
              <a:t>——</a:t>
            </a:r>
            <a:r>
              <a:rPr lang="zh-CN" altLang="en-US" sz="3200" dirty="0">
                <a:solidFill>
                  <a:srgbClr val="000000"/>
                </a:solidFill>
              </a:rPr>
              <a:t>文化交谊小使者</a:t>
            </a:r>
            <a:r>
              <a:rPr lang="zh-CN" altLang="en-US" sz="2000" dirty="0">
                <a:solidFill>
                  <a:srgbClr val="000000"/>
                </a:solidFill>
              </a:rPr>
              <a:t>(Young Ambassador for Cultural Exchange)</a:t>
            </a:r>
            <a:endParaRPr lang="zh-CN" altLang="en-US" sz="3200" dirty="0">
              <a:solidFill>
                <a:srgbClr val="000000"/>
              </a:solidFill>
            </a:endParaRPr>
          </a:p>
        </p:txBody>
      </p:sp>
      <p:sp>
        <p:nvSpPr>
          <p:cNvPr id="2" name="文本框 1"/>
          <p:cNvSpPr txBox="1"/>
          <p:nvPr/>
        </p:nvSpPr>
        <p:spPr>
          <a:xfrm>
            <a:off x="321945" y="2228850"/>
            <a:ext cx="11574145" cy="4523105"/>
          </a:xfrm>
          <a:prstGeom prst="rect">
            <a:avLst/>
          </a:prstGeom>
          <a:noFill/>
        </p:spPr>
        <p:txBody>
          <a:bodyPr wrap="square" rtlCol="0" anchor="t">
            <a:spAutoFit/>
          </a:bodyPr>
          <a:lstStyle/>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Good morning,dear judges. 1'm Candidate No1. It’s my great privilege to deliver a speech here to </a:t>
            </a:r>
            <a:r>
              <a:rPr lang="en-US" sz="2400" kern="100" dirty="0">
                <a:solidFill>
                  <a:srgbClr val="C00000"/>
                </a:solidFill>
                <a:latin typeface="Times New Roman" panose="02020603050405020304" charset="0"/>
                <a:ea typeface="宋体" panose="02010600030101010101" pitchFamily="2" charset="-122"/>
                <a:cs typeface="Times New Roman" panose="02020603050405020304" charset="0"/>
                <a:sym typeface="+mn-ea"/>
              </a:rPr>
              <a:t>compete for the Young Ambassador for Cultural Exchange</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a:t>
            </a:r>
          </a:p>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First of all, please allow me to </a:t>
            </a:r>
            <a:r>
              <a:rPr lang="en-US" sz="2400" kern="100" dirty="0">
                <a:solidFill>
                  <a:srgbClr val="7030A0"/>
                </a:solidFill>
                <a:latin typeface="Times New Roman" panose="02020603050405020304" charset="0"/>
                <a:ea typeface="宋体" panose="02010600030101010101" pitchFamily="2" charset="-122"/>
                <a:cs typeface="Times New Roman" panose="02020603050405020304" charset="0"/>
                <a:sym typeface="+mn-ea"/>
              </a:rPr>
              <a:t>make a brief self-introduction</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sz="2400" kern="100" dirty="0">
                <a:solidFill>
                  <a:srgbClr val="7030A0"/>
                </a:solidFill>
                <a:latin typeface="Times New Roman" panose="02020603050405020304" charset="0"/>
                <a:ea typeface="宋体" panose="02010600030101010101" pitchFamily="2" charset="-122"/>
                <a:cs typeface="Times New Roman" panose="02020603050405020304" charset="0"/>
                <a:sym typeface="+mn-ea"/>
              </a:rPr>
              <a:t>I am Li hua, the president of the students’ union</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kern="100" dirty="0">
                <a:solidFill>
                  <a:srgbClr val="0070C0"/>
                </a:solidFill>
                <a:latin typeface="Times New Roman" panose="02020603050405020304" charset="0"/>
                <a:ea typeface="宋体" panose="02010600030101010101" pitchFamily="2" charset="-122"/>
                <a:cs typeface="Times New Roman" panose="02020603050405020304" charset="0"/>
                <a:sym typeface="+mn-ea"/>
              </a:rPr>
              <a:t>①</a:t>
            </a:r>
            <a:r>
              <a:rPr lang="en-US" sz="2400" kern="100" dirty="0">
                <a:solidFill>
                  <a:srgbClr val="0070C0"/>
                </a:solidFill>
                <a:latin typeface="Times New Roman" panose="02020603050405020304" charset="0"/>
                <a:ea typeface="宋体" panose="02010600030101010101" pitchFamily="2" charset="-122"/>
                <a:cs typeface="Times New Roman" panose="02020603050405020304" charset="0"/>
                <a:sym typeface="+mn-ea"/>
              </a:rPr>
              <a:t>My confidence comes from my fluent oral English, my rich </a:t>
            </a:r>
            <a:r>
              <a:rPr lang="en-US" sz="2400" u="sng" kern="100" dirty="0">
                <a:solidFill>
                  <a:srgbClr val="0070C0"/>
                </a:solidFill>
                <a:latin typeface="Times New Roman" panose="02020603050405020304" charset="0"/>
                <a:ea typeface="宋体" panose="02010600030101010101" pitchFamily="2" charset="-122"/>
                <a:cs typeface="Times New Roman" panose="02020603050405020304" charset="0"/>
                <a:sym typeface="+mn-ea"/>
              </a:rPr>
              <a:t>relevant experience</a:t>
            </a:r>
            <a:r>
              <a:rPr lang="en-US" sz="2400" kern="100" dirty="0">
                <a:solidFill>
                  <a:srgbClr val="0070C0"/>
                </a:solidFill>
                <a:latin typeface="Times New Roman" panose="02020603050405020304" charset="0"/>
                <a:ea typeface="宋体" panose="02010600030101010101" pitchFamily="2" charset="-122"/>
                <a:cs typeface="Times New Roman" panose="02020603050405020304" charset="0"/>
                <a:sym typeface="+mn-ea"/>
              </a:rPr>
              <a:t> and my enthusiasm and passion for cultural exchange</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sz="2400" u="sng"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I’ve been in several international summer camps, from which I’ve acquired the knowledge and skills of communicating with foreign students</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sz="2400" u="sng"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Voluntary work in the city museum last summer also deepened my understanding of our city and enabled me to communicate with people much more freely</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sz="2400" kern="100" dirty="0">
                <a:solidFill>
                  <a:srgbClr val="0070C0"/>
                </a:solidFill>
                <a:latin typeface="Times New Roman" panose="02020603050405020304" charset="0"/>
                <a:ea typeface="宋体" panose="02010600030101010101" pitchFamily="2" charset="-122"/>
                <a:cs typeface="Times New Roman" panose="02020603050405020304" charset="0"/>
                <a:sym typeface="+mn-ea"/>
              </a:rPr>
              <a:t> </a:t>
            </a:r>
            <a:r>
              <a:rPr lang="zh-CN" altLang="en-US" sz="2400" kern="100" dirty="0">
                <a:solidFill>
                  <a:srgbClr val="0070C0"/>
                </a:solidFill>
                <a:latin typeface="Times New Roman" panose="02020603050405020304" charset="0"/>
                <a:ea typeface="宋体" panose="02010600030101010101" pitchFamily="2" charset="-122"/>
                <a:cs typeface="Times New Roman" panose="02020603050405020304" charset="0"/>
                <a:sym typeface="+mn-ea"/>
              </a:rPr>
              <a:t>②</a:t>
            </a:r>
            <a:r>
              <a:rPr lang="en-US" sz="2400" kern="100" dirty="0">
                <a:solidFill>
                  <a:srgbClr val="0070C0"/>
                </a:solidFill>
                <a:latin typeface="Times New Roman" panose="02020603050405020304" charset="0"/>
                <a:ea typeface="宋体" panose="02010600030101010101" pitchFamily="2" charset="-122"/>
                <a:cs typeface="Times New Roman" panose="02020603050405020304" charset="0"/>
                <a:sym typeface="+mn-ea"/>
              </a:rPr>
              <a:t>I’m eager and ready to spread  the essence of Chinese culture to our foreign guests and serve as a bridge between our two schools.</a:t>
            </a:r>
          </a:p>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Hopefully, I will be offered the golden chance to contribute as </a:t>
            </a:r>
            <a:r>
              <a:rPr lang="en-US" sz="2400" kern="100" dirty="0">
                <a:solidFill>
                  <a:srgbClr val="C00000"/>
                </a:solidFill>
                <a:latin typeface="Times New Roman" panose="02020603050405020304" charset="0"/>
                <a:ea typeface="宋体" panose="02010600030101010101" pitchFamily="2" charset="-122"/>
                <a:cs typeface="Times New Roman" panose="02020603050405020304" charset="0"/>
                <a:sym typeface="+mn-ea"/>
              </a:rPr>
              <a:t>a cultural exchange ambassador </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.Thank you for your attention!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ppt_y</p:attrName>
                                        </p:attrNameLst>
                                      </p:cBhvr>
                                      <p:tavLst>
                                        <p:tav tm="0">
                                          <p:val>
                                            <p:strVal val="#ppt_y+#ppt_h*1.125000"/>
                                          </p:val>
                                        </p:tav>
                                        <p:tav tm="100000">
                                          <p:val>
                                            <p:strVal val="#ppt_y"/>
                                          </p:val>
                                        </p:tav>
                                      </p:tavLst>
                                    </p:anim>
                                    <p:animEffect transition="in" filter="wipe(up)">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2"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0000">
            <a:off x="10949305" y="-51819"/>
            <a:ext cx="127889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1945" y="1029970"/>
            <a:ext cx="11548745" cy="1198880"/>
          </a:xfrm>
          <a:prstGeom prst="rect">
            <a:avLst/>
          </a:prstGeom>
          <a:noFill/>
          <a:ln>
            <a:solidFill>
              <a:srgbClr val="FFC000"/>
            </a:solidFill>
          </a:ln>
        </p:spPr>
        <p:txBody>
          <a:bodyPr wrap="square" rtlCol="0" anchor="t">
            <a:spAutoFit/>
          </a:bodyPr>
          <a:lstStyle/>
          <a:p>
            <a:r>
              <a:rPr lang="en-US" altLang="zh-CN"/>
              <a:t> </a:t>
            </a:r>
            <a:r>
              <a:rPr lang="zh-CN" altLang="en-US"/>
              <a:t>（2021</a:t>
            </a:r>
            <a:r>
              <a:rPr lang="en-US" altLang="zh-CN"/>
              <a:t>04 </a:t>
            </a:r>
            <a:r>
              <a:rPr lang="zh-CN" altLang="en-US"/>
              <a:t>深圳市高三年级第二次调研考试）</a:t>
            </a:r>
            <a:r>
              <a:rPr sz="2400"/>
              <a:t>4月22日，你校举行了 Earth Day Trade活动，议同学们</a:t>
            </a:r>
            <a:r>
              <a:rPr sz="2400">
                <a:solidFill>
                  <a:srgbClr val="C00000"/>
                </a:solidFill>
              </a:rPr>
              <a:t>交换闲置物品</a:t>
            </a:r>
            <a:r>
              <a:rPr sz="2400"/>
              <a:t>。请你为学校英文报写一篇报道，内容包括:</a:t>
            </a:r>
          </a:p>
          <a:p>
            <a:r>
              <a:rPr sz="2400"/>
              <a:t>1.</a:t>
            </a:r>
            <a:r>
              <a:rPr sz="2400">
                <a:solidFill>
                  <a:srgbClr val="7030A0"/>
                </a:solidFill>
              </a:rPr>
              <a:t>时间、地点</a:t>
            </a:r>
            <a:r>
              <a:rPr lang="en-US" sz="2400"/>
              <a:t>   </a:t>
            </a:r>
            <a:r>
              <a:rPr sz="2400"/>
              <a:t>2.</a:t>
            </a:r>
            <a:r>
              <a:rPr sz="2400">
                <a:solidFill>
                  <a:srgbClr val="002060"/>
                </a:solidFill>
              </a:rPr>
              <a:t>活动简况</a:t>
            </a:r>
            <a:r>
              <a:rPr lang="en-US" sz="2400"/>
              <a:t>    </a:t>
            </a:r>
            <a:r>
              <a:rPr sz="2400"/>
              <a:t>3.</a:t>
            </a:r>
            <a:r>
              <a:rPr sz="2400">
                <a:solidFill>
                  <a:srgbClr val="00B050"/>
                </a:solidFill>
              </a:rPr>
              <a:t>活动效果</a:t>
            </a:r>
            <a:r>
              <a:rPr sz="2400"/>
              <a:t>。</a:t>
            </a:r>
          </a:p>
        </p:txBody>
      </p:sp>
      <p:cxnSp>
        <p:nvCxnSpPr>
          <p:cNvPr id="14" name="直接连接符 13"/>
          <p:cNvCxnSpPr/>
          <p:nvPr/>
        </p:nvCxnSpPr>
        <p:spPr>
          <a:xfrm>
            <a:off x="423642" y="1078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23545" y="304165"/>
            <a:ext cx="8519795" cy="583565"/>
          </a:xfrm>
          <a:prstGeom prst="rect">
            <a:avLst/>
          </a:prstGeom>
          <a:noFill/>
        </p:spPr>
        <p:txBody>
          <a:bodyPr wrap="square" rtlCol="0">
            <a:spAutoFit/>
          </a:bodyPr>
          <a:lstStyle/>
          <a:p>
            <a:r>
              <a:rPr lang="en-US" altLang="zh-CN" sz="3200" dirty="0">
                <a:solidFill>
                  <a:srgbClr val="000000"/>
                </a:solidFill>
              </a:rPr>
              <a:t>    </a:t>
            </a:r>
            <a:r>
              <a:rPr lang="zh-CN" altLang="en-US" sz="3200" dirty="0">
                <a:solidFill>
                  <a:srgbClr val="000000"/>
                </a:solidFill>
              </a:rPr>
              <a:t>英文报道</a:t>
            </a:r>
            <a:r>
              <a:rPr lang="en-US" altLang="zh-CN" sz="3200" dirty="0">
                <a:solidFill>
                  <a:srgbClr val="000000"/>
                </a:solidFill>
              </a:rPr>
              <a:t>— </a:t>
            </a:r>
            <a:r>
              <a:rPr lang="zh-CN" altLang="en-US" sz="3200" dirty="0">
                <a:solidFill>
                  <a:srgbClr val="000000"/>
                </a:solidFill>
              </a:rPr>
              <a:t>环保</a:t>
            </a:r>
            <a:r>
              <a:rPr lang="zh-CN" altLang="en-US" sz="2400" dirty="0">
                <a:solidFill>
                  <a:srgbClr val="000000"/>
                </a:solidFill>
              </a:rPr>
              <a:t>（交换闲置物品）</a:t>
            </a:r>
          </a:p>
        </p:txBody>
      </p:sp>
      <p:sp>
        <p:nvSpPr>
          <p:cNvPr id="2" name="文本框 1"/>
          <p:cNvSpPr txBox="1"/>
          <p:nvPr/>
        </p:nvSpPr>
        <p:spPr>
          <a:xfrm>
            <a:off x="308610" y="2594610"/>
            <a:ext cx="11574145" cy="3046095"/>
          </a:xfrm>
          <a:prstGeom prst="rect">
            <a:avLst/>
          </a:prstGeom>
          <a:noFill/>
        </p:spPr>
        <p:txBody>
          <a:bodyPr wrap="square" rtlCol="0" anchor="t">
            <a:spAutoFit/>
          </a:bodyPr>
          <a:lstStyle/>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An activity </a:t>
            </a:r>
            <a:r>
              <a:rPr lang="en-US" sz="2400" kern="100" dirty="0">
                <a:solidFill>
                  <a:srgbClr val="C00000"/>
                </a:solidFill>
                <a:latin typeface="Times New Roman" panose="02020603050405020304" charset="0"/>
                <a:ea typeface="宋体" panose="02010600030101010101" pitchFamily="2" charset="-122"/>
                <a:cs typeface="Times New Roman" panose="02020603050405020304" charset="0"/>
                <a:sym typeface="+mn-ea"/>
              </a:rPr>
              <a:t>named Earth Day Trade</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was held </a:t>
            </a:r>
            <a:r>
              <a:rPr lang="en-US" sz="2400" kern="100" dirty="0">
                <a:solidFill>
                  <a:srgbClr val="7030A0"/>
                </a:solidFill>
                <a:latin typeface="Times New Roman" panose="02020603050405020304" charset="0"/>
                <a:ea typeface="宋体" panose="02010600030101010101" pitchFamily="2" charset="-122"/>
                <a:cs typeface="Times New Roman" panose="02020603050405020304" charset="0"/>
                <a:sym typeface="+mn-ea"/>
              </a:rPr>
              <a:t>at 5 P. M. on April 22 in our school</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to raise the students’ awareness of caring for the earth.</a:t>
            </a:r>
          </a:p>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The students </a:t>
            </a:r>
            <a:r>
              <a:rPr lang="en-US" sz="2400" kern="100" dirty="0">
                <a:solidFill>
                  <a:srgbClr val="002060"/>
                </a:solidFill>
                <a:latin typeface="Times New Roman" panose="02020603050405020304" charset="0"/>
                <a:ea typeface="宋体" panose="02010600030101010101" pitchFamily="2" charset="-122"/>
                <a:cs typeface="Times New Roman" panose="02020603050405020304" charset="0"/>
                <a:sym typeface="+mn-ea"/>
              </a:rPr>
              <a:t>actively took part in</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it and </a:t>
            </a:r>
            <a:r>
              <a:rPr lang="en-US" sz="2400" kern="100" dirty="0">
                <a:solidFill>
                  <a:srgbClr val="002060"/>
                </a:solidFill>
                <a:latin typeface="Times New Roman" panose="02020603050405020304" charset="0"/>
                <a:ea typeface="宋体" panose="02010600030101010101" pitchFamily="2" charset="-122"/>
                <a:cs typeface="Times New Roman" panose="02020603050405020304" charset="0"/>
                <a:sym typeface="+mn-ea"/>
              </a:rPr>
              <a:t>brought the stuff that they didn’t need any more to the school</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a:t>
            </a:r>
            <a:r>
              <a:rPr lang="en-US" sz="2400" kern="100" dirty="0">
                <a:solidFill>
                  <a:srgbClr val="002060"/>
                </a:solidFill>
                <a:latin typeface="Times New Roman" panose="02020603050405020304" charset="0"/>
                <a:ea typeface="宋体" panose="02010600030101010101" pitchFamily="2" charset="-122"/>
                <a:cs typeface="Times New Roman" panose="02020603050405020304" charset="0"/>
                <a:sym typeface="+mn-ea"/>
              </a:rPr>
              <a:t>Many old things were traded, such as books, used electronic devices and so on. The students were glad that their old stuff wouldn’t end up in trash cans, but instead turned out useful to others</a:t>
            </a: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 </a:t>
            </a:r>
          </a:p>
          <a:p>
            <a:pPr indent="304800" algn="l">
              <a:spcAft>
                <a:spcPts val="0"/>
              </a:spcAft>
            </a:pPr>
            <a:r>
              <a:rPr lang="en-US" sz="2400" kern="100" dirty="0">
                <a:solidFill>
                  <a:schemeClr val="tx1"/>
                </a:solidFill>
                <a:latin typeface="Times New Roman" panose="02020603050405020304" charset="0"/>
                <a:ea typeface="宋体" panose="02010600030101010101" pitchFamily="2" charset="-122"/>
                <a:cs typeface="Times New Roman" panose="02020603050405020304" charset="0"/>
                <a:sym typeface="+mn-ea"/>
              </a:rPr>
              <a:t>T</a:t>
            </a:r>
            <a:r>
              <a:rPr lang="en-US" sz="2400" kern="100" dirty="0">
                <a:solidFill>
                  <a:srgbClr val="00B050"/>
                </a:solidFill>
                <a:latin typeface="Times New Roman" panose="02020603050405020304" charset="0"/>
                <a:ea typeface="宋体" panose="02010600030101010101" pitchFamily="2" charset="-122"/>
                <a:cs typeface="Times New Roman" panose="02020603050405020304" charset="0"/>
                <a:sym typeface="+mn-ea"/>
              </a:rPr>
              <a:t>he activity proved a big success, and the students involved realized that even small acts could make a difference to the earth.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0" y="0"/>
            <a:ext cx="12192000" cy="6858000"/>
            <a:chOff x="0" y="0"/>
            <a:chExt cx="12192000" cy="6858000"/>
          </a:xfrm>
        </p:grpSpPr>
        <p:pic>
          <p:nvPicPr>
            <p:cNvPr id="3" name="图片 2" descr="图片包含 游戏机, 自然, 夜空, 星星&#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t="15614"/>
            <a:stretch>
              <a:fillRect/>
            </a:stretch>
          </p:blipFill>
          <p:spPr>
            <a:xfrm>
              <a:off x="0" y="0"/>
              <a:ext cx="12192000" cy="6858000"/>
            </a:xfrm>
            <a:prstGeom prst="rect">
              <a:avLst/>
            </a:prstGeom>
          </p:spPr>
        </p:pic>
        <p:sp>
          <p:nvSpPr>
            <p:cNvPr id="4" name="矩形 3"/>
            <p:cNvSpPr/>
            <p:nvPr/>
          </p:nvSpPr>
          <p:spPr>
            <a:xfrm>
              <a:off x="0" y="0"/>
              <a:ext cx="12192000" cy="6858000"/>
            </a:xfrm>
            <a:prstGeom prst="rect">
              <a:avLst/>
            </a:prstGeom>
            <a:gradFill flip="none" rotWithShape="1">
              <a:gsLst>
                <a:gs pos="0">
                  <a:srgbClr val="000000">
                    <a:alpha val="63000"/>
                  </a:srgbClr>
                </a:gs>
                <a:gs pos="100000">
                  <a:srgbClr val="000000">
                    <a:alpha val="27000"/>
                  </a:srgbClr>
                </a:gs>
              </a:gsLst>
              <a:lin ang="54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p:cNvSpPr txBox="1"/>
          <p:nvPr/>
        </p:nvSpPr>
        <p:spPr>
          <a:xfrm>
            <a:off x="3273425" y="1798320"/>
            <a:ext cx="5645150" cy="1568450"/>
          </a:xfrm>
          <a:prstGeom prst="rect">
            <a:avLst/>
          </a:prstGeom>
          <a:noFill/>
        </p:spPr>
        <p:txBody>
          <a:bodyPr wrap="none" rtlCol="0">
            <a:spAutoFit/>
          </a:bodyPr>
          <a:lstStyle/>
          <a:p>
            <a:r>
              <a:rPr lang="en-US" altLang="zh-CN" sz="9600">
                <a:solidFill>
                  <a:schemeClr val="bg1"/>
                </a:solidFill>
                <a:latin typeface="汉仪行楷简" panose="02010609000101010101" pitchFamily="49" charset="-122"/>
                <a:ea typeface="汉仪行楷简" panose="02010609000101010101" pitchFamily="49" charset="-122"/>
              </a:rPr>
              <a:t>FIGHTING</a:t>
            </a:r>
          </a:p>
        </p:txBody>
      </p:sp>
      <p:pic>
        <p:nvPicPr>
          <p:cNvPr id="5123" name="图片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2835" y="0"/>
            <a:ext cx="3781425"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01015" y="301625"/>
            <a:ext cx="11028045" cy="583565"/>
          </a:xfrm>
          <a:prstGeom prst="rect">
            <a:avLst/>
          </a:prstGeom>
          <a:noFill/>
        </p:spPr>
        <p:txBody>
          <a:bodyPr wrap="square" rtlCol="0">
            <a:spAutoFit/>
          </a:bodyPr>
          <a:lstStyle/>
          <a:p>
            <a:r>
              <a:rPr sz="3200"/>
              <a:t>1. 角色代入统领内容要点，语言层次拓展有效交际</a:t>
            </a:r>
          </a:p>
        </p:txBody>
      </p:sp>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50520" y="930275"/>
            <a:ext cx="11525250" cy="706755"/>
          </a:xfrm>
          <a:prstGeom prst="rect">
            <a:avLst/>
          </a:prstGeom>
          <a:noFill/>
        </p:spPr>
        <p:txBody>
          <a:bodyPr wrap="square" rtlCol="0">
            <a:spAutoFit/>
          </a:bodyPr>
          <a:lstStyle/>
          <a:p>
            <a:r>
              <a:rPr lang="zh-CN" altLang="en-US" sz="2000" b="1">
                <a:solidFill>
                  <a:schemeClr val="tx1"/>
                </a:solidFill>
              </a:rPr>
              <a:t>李华具体角色：</a:t>
            </a:r>
            <a:r>
              <a:rPr lang="zh-CN" altLang="en-US" sz="2000">
                <a:solidFill>
                  <a:schemeClr val="tx1"/>
                </a:solidFill>
              </a:rPr>
              <a:t>关注第一层级信息</a:t>
            </a:r>
            <a:r>
              <a:rPr lang="en-US" altLang="zh-CN" sz="2000">
                <a:solidFill>
                  <a:schemeClr val="tx1"/>
                </a:solidFill>
              </a:rPr>
              <a:t>——</a:t>
            </a:r>
            <a:r>
              <a:rPr lang="zh-CN" altLang="en-US" sz="2000">
                <a:solidFill>
                  <a:schemeClr val="tx1"/>
                </a:solidFill>
              </a:rPr>
              <a:t>分析背景信息（很多考生忽视背景信息，只关注内容要点）→细致审题，</a:t>
            </a:r>
            <a:r>
              <a:rPr lang="zh-CN" altLang="en-US" sz="2000">
                <a:sym typeface="+mn-ea"/>
              </a:rPr>
              <a:t>角色代入，形成</a:t>
            </a:r>
            <a:r>
              <a:rPr lang="zh-CN" altLang="en-US" sz="2000">
                <a:solidFill>
                  <a:schemeClr val="tx1"/>
                </a:solidFill>
              </a:rPr>
              <a:t>共情 →把握正确的交际方向，拓展真实有效的交际内容。</a:t>
            </a:r>
          </a:p>
        </p:txBody>
      </p:sp>
      <p:sp>
        <p:nvSpPr>
          <p:cNvPr id="62467" name="Rectangle 3"/>
          <p:cNvSpPr>
            <a:spLocks noChangeArrowheads="1"/>
          </p:cNvSpPr>
          <p:nvPr/>
        </p:nvSpPr>
        <p:spPr bwMode="auto">
          <a:xfrm>
            <a:off x="2844800" y="5789295"/>
            <a:ext cx="8930005" cy="82994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defRPr>
            </a:lvl1pPr>
            <a:lvl2pPr marL="742950" indent="-285750" eaLnBrk="0" hangingPunct="0">
              <a:defRPr>
                <a:solidFill>
                  <a:sysClr val="windowText" lastClr="000000"/>
                </a:solidFill>
                <a:latin typeface="Arial" panose="020B0604020202020204" pitchFamily="34" charset="0"/>
              </a:defRPr>
            </a:lvl2pPr>
            <a:lvl3pPr marL="1143000" indent="-228600" eaLnBrk="0" hangingPunct="0">
              <a:defRPr>
                <a:solidFill>
                  <a:sysClr val="windowText" lastClr="000000"/>
                </a:solidFill>
                <a:latin typeface="Arial" panose="020B0604020202020204" pitchFamily="34" charset="0"/>
              </a:defRPr>
            </a:lvl3pPr>
            <a:lvl4pPr marL="1600200" indent="-228600" eaLnBrk="0" hangingPunct="0">
              <a:defRPr>
                <a:solidFill>
                  <a:sysClr val="windowText" lastClr="000000"/>
                </a:solidFill>
                <a:latin typeface="Arial" panose="020B0604020202020204" pitchFamily="34" charset="0"/>
              </a:defRPr>
            </a:lvl4pPr>
            <a:lvl5pPr marL="2057400" indent="-228600" eaLnBrk="0" hangingPunct="0">
              <a:defRPr>
                <a:solidFill>
                  <a:sysClr val="windowText" lastClr="000000"/>
                </a:solidFill>
                <a:latin typeface="Arial" panose="020B0604020202020204" pitchFamily="34" charset="0"/>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defRPr>
            </a:lvl9pPr>
          </a:lstStyle>
          <a:p>
            <a:pPr eaLnBrk="1" hangingPunct="1"/>
            <a:r>
              <a:rPr lang="zh-CN" sz="2400" dirty="0">
                <a:solidFill>
                  <a:srgbClr val="C00000"/>
                </a:solidFill>
                <a:latin typeface="微软雅黑" panose="020B0503020204020204" pitchFamily="34" charset="-122"/>
              </a:rPr>
              <a:t>钱包里有</a:t>
            </a:r>
            <a:r>
              <a:rPr lang="en-US" altLang="zh-CN" sz="2400" dirty="0">
                <a:solidFill>
                  <a:srgbClr val="C00000"/>
                </a:solidFill>
                <a:latin typeface="微软雅黑" panose="020B0503020204020204" pitchFamily="34" charset="-122"/>
              </a:rPr>
              <a:t>“books”</a:t>
            </a:r>
            <a:r>
              <a:rPr sz="2400" dirty="0">
                <a:solidFill>
                  <a:srgbClr val="C00000"/>
                </a:solidFill>
                <a:latin typeface="微软雅黑" panose="020B0503020204020204" pitchFamily="34" charset="-122"/>
              </a:rPr>
              <a:t>不合情理</a:t>
            </a:r>
            <a:r>
              <a:rPr lang="zh-CN" sz="2400" dirty="0">
                <a:solidFill>
                  <a:srgbClr val="C00000"/>
                </a:solidFill>
                <a:latin typeface="微软雅黑" panose="020B0503020204020204" pitchFamily="34" charset="-122"/>
              </a:rPr>
              <a:t>。</a:t>
            </a:r>
            <a:r>
              <a:rPr lang="en-US" altLang="zh-CN" sz="2400" dirty="0">
                <a:solidFill>
                  <a:srgbClr val="C00000"/>
                </a:solidFill>
                <a:latin typeface="微软雅黑" panose="020B0503020204020204" pitchFamily="34" charset="-122"/>
              </a:rPr>
              <a:t>“</a:t>
            </a:r>
            <a:r>
              <a:rPr lang="zh-CN" sz="2400" dirty="0">
                <a:solidFill>
                  <a:srgbClr val="C00000"/>
                </a:solidFill>
                <a:latin typeface="微软雅黑" panose="020B0503020204020204" pitchFamily="34" charset="-122"/>
              </a:rPr>
              <a:t>Please call my phone if you find it</a:t>
            </a:r>
            <a:r>
              <a:rPr lang="en-US" altLang="zh-CN" sz="2400" dirty="0">
                <a:solidFill>
                  <a:srgbClr val="C00000"/>
                </a:solidFill>
                <a:latin typeface="微软雅黑" panose="020B0503020204020204" pitchFamily="34" charset="-122"/>
              </a:rPr>
              <a:t>”</a:t>
            </a:r>
            <a:r>
              <a:rPr lang="en-US" sz="2400" dirty="0">
                <a:solidFill>
                  <a:srgbClr val="C00000"/>
                </a:solidFill>
                <a:latin typeface="微软雅黑" panose="020B0503020204020204" pitchFamily="34" charset="-122"/>
              </a:rPr>
              <a:t>没有具体方式，不能体现实际交际功能</a:t>
            </a:r>
            <a:r>
              <a:rPr lang="zh-CN" altLang="en-US" sz="2400" dirty="0">
                <a:solidFill>
                  <a:srgbClr val="C00000"/>
                </a:solidFill>
                <a:latin typeface="微软雅黑" panose="020B0503020204020204" pitchFamily="34" charset="-122"/>
              </a:rPr>
              <a:t>。</a:t>
            </a:r>
            <a:r>
              <a:rPr lang="en-US" sz="2400" dirty="0">
                <a:solidFill>
                  <a:srgbClr val="C00000"/>
                </a:solidFill>
                <a:latin typeface="微软雅黑" panose="020B0503020204020204" pitchFamily="34" charset="-122"/>
              </a:rPr>
              <a:t> </a:t>
            </a:r>
          </a:p>
        </p:txBody>
      </p:sp>
      <p:sp>
        <p:nvSpPr>
          <p:cNvPr id="11" name="Rectangle 3"/>
          <p:cNvSpPr>
            <a:spLocks noChangeArrowheads="1"/>
          </p:cNvSpPr>
          <p:nvPr/>
        </p:nvSpPr>
        <p:spPr bwMode="auto">
          <a:xfrm>
            <a:off x="2844800" y="5220970"/>
            <a:ext cx="8976995" cy="46037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ysClr val="windowText" lastClr="000000"/>
                </a:solidFill>
                <a:latin typeface="Arial" panose="020B0604020202020204" pitchFamily="34" charset="0"/>
              </a:defRPr>
            </a:lvl1pPr>
            <a:lvl2pPr marL="742950" indent="-285750" eaLnBrk="0" hangingPunct="0">
              <a:defRPr>
                <a:solidFill>
                  <a:sysClr val="windowText" lastClr="000000"/>
                </a:solidFill>
                <a:latin typeface="Arial" panose="020B0604020202020204" pitchFamily="34" charset="0"/>
              </a:defRPr>
            </a:lvl2pPr>
            <a:lvl3pPr marL="1143000" indent="-228600" eaLnBrk="0" hangingPunct="0">
              <a:defRPr>
                <a:solidFill>
                  <a:sysClr val="windowText" lastClr="000000"/>
                </a:solidFill>
                <a:latin typeface="Arial" panose="020B0604020202020204" pitchFamily="34" charset="0"/>
              </a:defRPr>
            </a:lvl3pPr>
            <a:lvl4pPr marL="1600200" indent="-228600" eaLnBrk="0" hangingPunct="0">
              <a:defRPr>
                <a:solidFill>
                  <a:sysClr val="windowText" lastClr="000000"/>
                </a:solidFill>
                <a:latin typeface="Arial" panose="020B0604020202020204" pitchFamily="34" charset="0"/>
              </a:defRPr>
            </a:lvl4pPr>
            <a:lvl5pPr marL="2057400" indent="-228600" eaLnBrk="0" hangingPunct="0">
              <a:defRPr>
                <a:solidFill>
                  <a:sysClr val="windowText" lastClr="000000"/>
                </a:solidFill>
                <a:latin typeface="Arial" panose="020B0604020202020204" pitchFamily="34" charset="0"/>
              </a:defRPr>
            </a:lvl5pPr>
            <a:lvl6pPr marL="2514600" indent="-228600" eaLnBrk="0" fontAlgn="base" hangingPunct="0">
              <a:spcBef>
                <a:spcPct val="0"/>
              </a:spcBef>
              <a:spcAft>
                <a:spcPct val="0"/>
              </a:spcAft>
              <a:defRPr>
                <a:solidFill>
                  <a:sysClr val="windowText" lastClr="000000"/>
                </a:solidFill>
                <a:latin typeface="Arial" panose="020B0604020202020204" pitchFamily="34" charset="0"/>
              </a:defRPr>
            </a:lvl6pPr>
            <a:lvl7pPr marL="2971800" indent="-228600" eaLnBrk="0" fontAlgn="base" hangingPunct="0">
              <a:spcBef>
                <a:spcPct val="0"/>
              </a:spcBef>
              <a:spcAft>
                <a:spcPct val="0"/>
              </a:spcAft>
              <a:defRPr>
                <a:solidFill>
                  <a:sysClr val="windowText" lastClr="000000"/>
                </a:solidFill>
                <a:latin typeface="Arial" panose="020B0604020202020204" pitchFamily="34" charset="0"/>
              </a:defRPr>
            </a:lvl7pPr>
            <a:lvl8pPr marL="3429000" indent="-228600" eaLnBrk="0" fontAlgn="base" hangingPunct="0">
              <a:spcBef>
                <a:spcPct val="0"/>
              </a:spcBef>
              <a:spcAft>
                <a:spcPct val="0"/>
              </a:spcAft>
              <a:defRPr>
                <a:solidFill>
                  <a:sysClr val="windowText" lastClr="000000"/>
                </a:solidFill>
                <a:latin typeface="Arial" panose="020B0604020202020204" pitchFamily="34" charset="0"/>
              </a:defRPr>
            </a:lvl8pPr>
            <a:lvl9pPr marL="3886200" indent="-228600" eaLnBrk="0" fontAlgn="base" hangingPunct="0">
              <a:spcBef>
                <a:spcPct val="0"/>
              </a:spcBef>
              <a:spcAft>
                <a:spcPct val="0"/>
              </a:spcAft>
              <a:defRPr>
                <a:solidFill>
                  <a:sysClr val="windowText" lastClr="000000"/>
                </a:solidFill>
                <a:latin typeface="Arial" panose="020B0604020202020204" pitchFamily="34" charset="0"/>
              </a:defRPr>
            </a:lvl9pPr>
          </a:lstStyle>
          <a:p>
            <a:pPr eaLnBrk="1" hangingPunct="1"/>
            <a:r>
              <a:rPr lang="zh-CN" altLang="en-US" sz="2400" b="1" dirty="0">
                <a:solidFill>
                  <a:srgbClr val="C00000"/>
                </a:solidFill>
                <a:latin typeface="微软雅黑" panose="020B0503020204020204" pitchFamily="34" charset="-122"/>
              </a:rPr>
              <a:t>请你来评分，这篇习作你打多少分？并找出不足之处。</a:t>
            </a:r>
          </a:p>
        </p:txBody>
      </p:sp>
      <p:sp>
        <p:nvSpPr>
          <p:cNvPr id="12" name="文本框 11"/>
          <p:cNvSpPr txBox="1"/>
          <p:nvPr/>
        </p:nvSpPr>
        <p:spPr>
          <a:xfrm>
            <a:off x="350520" y="1238250"/>
            <a:ext cx="9651365" cy="398780"/>
          </a:xfrm>
          <a:prstGeom prst="rect">
            <a:avLst/>
          </a:prstGeom>
          <a:noFill/>
        </p:spPr>
        <p:txBody>
          <a:bodyPr wrap="none" rtlCol="0" anchor="t">
            <a:spAutoFit/>
          </a:bodyPr>
          <a:lstStyle/>
          <a:p>
            <a:pPr algn="l"/>
            <a:r>
              <a:rPr lang="zh-CN" altLang="en-US" sz="2000" b="1">
                <a:solidFill>
                  <a:srgbClr val="C00000"/>
                </a:solidFill>
                <a:sym typeface="+mn-ea"/>
              </a:rPr>
              <a:t>细致审题</a:t>
            </a:r>
            <a:r>
              <a:rPr lang="zh-CN" altLang="en-US" sz="2000">
                <a:sym typeface="+mn-ea"/>
              </a:rPr>
              <a:t>，</a:t>
            </a:r>
            <a:r>
              <a:rPr lang="zh-CN" altLang="en-US" sz="2000" b="1">
                <a:solidFill>
                  <a:srgbClr val="C00000"/>
                </a:solidFill>
                <a:sym typeface="+mn-ea"/>
              </a:rPr>
              <a:t>角色代入，形成共情</a:t>
            </a:r>
            <a:r>
              <a:rPr lang="zh-CN" altLang="en-US" sz="2000">
                <a:sym typeface="+mn-ea"/>
              </a:rPr>
              <a:t> →</a:t>
            </a:r>
            <a:r>
              <a:rPr lang="zh-CN" altLang="en-US" sz="2000">
                <a:solidFill>
                  <a:schemeClr val="tx1"/>
                </a:solidFill>
                <a:sym typeface="+mn-ea"/>
              </a:rPr>
              <a:t>把握正确的交际方向，</a:t>
            </a:r>
            <a:r>
              <a:rPr lang="zh-CN" altLang="en-US" sz="2000" b="1">
                <a:solidFill>
                  <a:srgbClr val="C00000"/>
                </a:solidFill>
                <a:sym typeface="+mn-ea"/>
              </a:rPr>
              <a:t>拓展真实有效的交际内容</a:t>
            </a:r>
            <a:r>
              <a:rPr lang="zh-CN" altLang="en-US" sz="2000">
                <a:solidFill>
                  <a:schemeClr val="tx1"/>
                </a:solidFill>
                <a:sym typeface="+mn-ea"/>
              </a:rPr>
              <a:t>。</a:t>
            </a:r>
          </a:p>
        </p:txBody>
      </p:sp>
      <p:pic>
        <p:nvPicPr>
          <p:cNvPr id="7" name="图片 6" descr="搜狗截图20200606012053"/>
          <p:cNvPicPr>
            <a:picLocks noChangeAspect="1"/>
          </p:cNvPicPr>
          <p:nvPr/>
        </p:nvPicPr>
        <p:blipFill>
          <a:blip r:embed="rId3"/>
          <a:stretch>
            <a:fillRect/>
          </a:stretch>
        </p:blipFill>
        <p:spPr>
          <a:xfrm>
            <a:off x="442595" y="1681480"/>
            <a:ext cx="2348865" cy="4840605"/>
          </a:xfrm>
          <a:prstGeom prst="rect">
            <a:avLst/>
          </a:prstGeom>
        </p:spPr>
      </p:pic>
      <p:sp>
        <p:nvSpPr>
          <p:cNvPr id="2" name="TextBox 14"/>
          <p:cNvSpPr>
            <a:spLocks noChangeArrowheads="1"/>
          </p:cNvSpPr>
          <p:nvPr/>
        </p:nvSpPr>
        <p:spPr bwMode="auto">
          <a:xfrm flipH="1">
            <a:off x="2844800" y="1803400"/>
            <a:ext cx="8976360" cy="3251200"/>
          </a:xfrm>
          <a:prstGeom prst="rect">
            <a:avLst/>
          </a:prstGeom>
          <a:solidFill>
            <a:sysClr val="window" lastClr="FFFFFF"/>
          </a:solidFill>
          <a:ln>
            <a:solidFill>
              <a:schemeClr val="accent1"/>
            </a:solidFill>
          </a:ln>
        </p:spPr>
        <p:txBody>
          <a:bodyPr wrap="square">
            <a:spAutoFit/>
          </a:bodyPr>
          <a:lstStyle/>
          <a:p>
            <a:pPr fontAlgn="auto">
              <a:lnSpc>
                <a:spcPts val="2240"/>
              </a:lnSpc>
            </a:pPr>
            <a:r>
              <a:rPr lang="en-US" altLang="zh-CN" sz="2200" b="1" dirty="0">
                <a:latin typeface="Times New Roman" panose="02020603050405020304" charset="0"/>
              </a:rPr>
              <a:t>Dear Sir / Madam,                             </a:t>
            </a:r>
            <a:endParaRPr lang="zh-CN" altLang="en-US" sz="2200" b="1" dirty="0">
              <a:latin typeface="Times New Roman" panose="02020603050405020304" charset="0"/>
            </a:endParaRPr>
          </a:p>
          <a:p>
            <a:pPr algn="just" fontAlgn="auto">
              <a:lnSpc>
                <a:spcPts val="2240"/>
              </a:lnSpc>
            </a:pPr>
            <a:r>
              <a:rPr lang="en-US" altLang="zh-CN" sz="2200" b="1" dirty="0">
                <a:latin typeface="Times New Roman" panose="02020603050405020304" charset="0"/>
              </a:rPr>
              <a:t>      I’m Li Hua, a passenger in the FL753 flight. I hope you can help me find my wallet which was lost when I arrived in London.</a:t>
            </a:r>
          </a:p>
          <a:p>
            <a:pPr algn="just" fontAlgn="auto">
              <a:lnSpc>
                <a:spcPts val="2240"/>
              </a:lnSpc>
            </a:pPr>
            <a:r>
              <a:rPr lang="en-US" altLang="zh-CN" sz="2200" b="1" dirty="0">
                <a:latin typeface="Times New Roman" panose="02020603050405020304" charset="0"/>
              </a:rPr>
              <a:t>      Yesterday, I just took FL753 flight from Shanghai to London. I realized my wallet was lost when I got to my destination.</a:t>
            </a:r>
          </a:p>
          <a:p>
            <a:pPr algn="just" fontAlgn="auto">
              <a:lnSpc>
                <a:spcPts val="2240"/>
              </a:lnSpc>
            </a:pPr>
            <a:r>
              <a:rPr lang="en-US" altLang="zh-CN" sz="2200" b="1" dirty="0">
                <a:latin typeface="Times New Roman" panose="02020603050405020304" charset="0"/>
              </a:rPr>
              <a:t>     My wallet was black and small. There was some books, money and my ID card.</a:t>
            </a:r>
          </a:p>
          <a:p>
            <a:pPr algn="just" fontAlgn="auto">
              <a:lnSpc>
                <a:spcPts val="2240"/>
              </a:lnSpc>
            </a:pPr>
            <a:r>
              <a:rPr lang="en-US" altLang="zh-CN" sz="2200" b="1" dirty="0">
                <a:latin typeface="Times New Roman" panose="02020603050405020304" charset="0"/>
              </a:rPr>
              <a:t>     Please call my phone if you find it.</a:t>
            </a:r>
          </a:p>
          <a:p>
            <a:pPr algn="just" fontAlgn="auto">
              <a:lnSpc>
                <a:spcPts val="2240"/>
              </a:lnSpc>
            </a:pPr>
            <a:r>
              <a:rPr lang="en-US" altLang="zh-CN" sz="2200" b="1" dirty="0">
                <a:latin typeface="Times New Roman" panose="02020603050405020304" charset="0"/>
              </a:rPr>
              <a:t>     Thanks for your assistance.</a:t>
            </a:r>
          </a:p>
          <a:p>
            <a:pPr fontAlgn="auto">
              <a:lnSpc>
                <a:spcPts val="2240"/>
              </a:lnSpc>
            </a:pPr>
            <a:r>
              <a:rPr lang="en-US" altLang="zh-CN" sz="2200" b="1" dirty="0">
                <a:latin typeface="Times New Roman" panose="02020603050405020304" charset="0"/>
              </a:rPr>
              <a:t>                                                                                Sincerely yours,</a:t>
            </a:r>
          </a:p>
          <a:p>
            <a:pPr fontAlgn="auto">
              <a:lnSpc>
                <a:spcPts val="2240"/>
              </a:lnSpc>
            </a:pPr>
            <a:r>
              <a:rPr lang="en-US" altLang="zh-CN" sz="2200" b="1" dirty="0">
                <a:latin typeface="Times New Roman" panose="02020603050405020304" charset="0"/>
              </a:rPr>
              <a:t>                                                                                 Li Hua</a:t>
            </a:r>
          </a:p>
        </p:txBody>
      </p:sp>
      <p:sp>
        <p:nvSpPr>
          <p:cNvPr id="14" name="椭圆 13"/>
          <p:cNvSpPr/>
          <p:nvPr/>
        </p:nvSpPr>
        <p:spPr>
          <a:xfrm>
            <a:off x="8921437" y="3249270"/>
            <a:ext cx="1080120" cy="360040"/>
          </a:xfrm>
          <a:prstGeom prst="ellipse">
            <a:avLst/>
          </a:prstGeom>
          <a:noFill/>
          <a:ln w="28575" cap="flat" cmpd="sng" algn="ctr">
            <a:solidFill>
              <a:srgbClr val="FF0000"/>
            </a:solidFill>
            <a:prstDash val="solid"/>
          </a:ln>
          <a:effectLst/>
        </p:spPr>
        <p:txBody>
          <a:bodyPr rtlCol="0" anchor="ctr"/>
          <a:lstStyle/>
          <a:p>
            <a:pPr algn="ctr"/>
            <a:endParaRPr lang="zh-CN" altLang="en-US"/>
          </a:p>
        </p:txBody>
      </p:sp>
      <p:sp>
        <p:nvSpPr>
          <p:cNvPr id="20" name="椭圆 19"/>
          <p:cNvSpPr/>
          <p:nvPr/>
        </p:nvSpPr>
        <p:spPr>
          <a:xfrm>
            <a:off x="4493443" y="3833508"/>
            <a:ext cx="1194873" cy="360040"/>
          </a:xfrm>
          <a:prstGeom prst="ellipse">
            <a:avLst/>
          </a:prstGeom>
          <a:noFill/>
          <a:ln w="28575" cap="flat" cmpd="sng" algn="ctr">
            <a:solidFill>
              <a:srgbClr val="FF0000"/>
            </a:solidFill>
            <a:prstDash val="solid"/>
          </a:ln>
          <a:effectLst/>
        </p:spPr>
        <p:txBody>
          <a:bodyPr rtlCol="0" anchor="ctr"/>
          <a:lstStyle/>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2467"/>
                                        </p:tgtEl>
                                        <p:attrNameLst>
                                          <p:attrName>style.visibility</p:attrName>
                                        </p:attrNameLst>
                                      </p:cBhvr>
                                      <p:to>
                                        <p:strVal val="visible"/>
                                      </p:to>
                                    </p:set>
                                    <p:animEffect transition="in" filter="wheel(1)">
                                      <p:cBhvr>
                                        <p:cTn id="20" dur="2000"/>
                                        <p:tgtEl>
                                          <p:spTgt spid="6246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p:tgtEl>
                                          <p:spTgt spid="12"/>
                                        </p:tgtEl>
                                        <p:attrNameLst>
                                          <p:attrName>ppt_y</p:attrName>
                                        </p:attrNameLst>
                                      </p:cBhvr>
                                      <p:tavLst>
                                        <p:tav tm="0">
                                          <p:val>
                                            <p:strVal val="#ppt_y+#ppt_h*1.125000"/>
                                          </p:val>
                                        </p:tav>
                                        <p:tav tm="100000">
                                          <p:val>
                                            <p:strVal val="#ppt_y"/>
                                          </p:val>
                                        </p:tav>
                                      </p:tavLst>
                                    </p:anim>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2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heel(1)">
                                      <p:cBhvr>
                                        <p:cTn id="4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2467" grpId="0" bldLvl="0" animBg="1"/>
      <p:bldP spid="11" grpId="0" bldLvl="0" animBg="1"/>
      <p:bldP spid="12" grpId="0"/>
      <p:bldP spid="12" grpId="1"/>
      <p:bldP spid="2" grpId="0" bldLvl="0" animBg="1"/>
      <p:bldP spid="14" grpId="0" bldLvl="0" animBg="1"/>
      <p:bldP spid="2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01015" y="301625"/>
            <a:ext cx="11028045" cy="583565"/>
          </a:xfrm>
          <a:prstGeom prst="rect">
            <a:avLst/>
          </a:prstGeom>
          <a:noFill/>
        </p:spPr>
        <p:txBody>
          <a:bodyPr wrap="square" rtlCol="0">
            <a:spAutoFit/>
          </a:bodyPr>
          <a:lstStyle/>
          <a:p>
            <a:r>
              <a:rPr sz="3200"/>
              <a:t>1. 角色代入统领内容要点，语言层次拓展有效交际</a:t>
            </a:r>
          </a:p>
        </p:txBody>
      </p:sp>
      <p:sp>
        <p:nvSpPr>
          <p:cNvPr id="5" name="文本框 6"/>
          <p:cNvSpPr txBox="1">
            <a:spLocks noChangeArrowheads="1"/>
          </p:cNvSpPr>
          <p:nvPr/>
        </p:nvSpPr>
        <p:spPr bwMode="auto">
          <a:xfrm>
            <a:off x="282575" y="1637030"/>
            <a:ext cx="11593195" cy="3333115"/>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125000"/>
              </a:lnSpc>
              <a:spcBef>
                <a:spcPct val="20000"/>
              </a:spcBef>
              <a:buChar char="•"/>
              <a:defRPr sz="3200">
                <a:solidFill>
                  <a:sysClr val="window" lastClr="FFFFFF"/>
                </a:solidFill>
                <a:latin typeface="Arial" panose="020B0604020202020204" pitchFamily="34" charset="0"/>
                <a:ea typeface="华文隶书" panose="02010800040101010101" charset="-122"/>
              </a:defRPr>
            </a:lvl1pPr>
            <a:lvl2pPr marL="742950" indent="-285750">
              <a:lnSpc>
                <a:spcPct val="125000"/>
              </a:lnSpc>
              <a:spcBef>
                <a:spcPct val="20000"/>
              </a:spcBef>
              <a:buChar char="–"/>
              <a:defRPr sz="2800">
                <a:solidFill>
                  <a:sysClr val="window" lastClr="FFFFFF"/>
                </a:solidFill>
                <a:latin typeface="Arial" panose="020B0604020202020204" pitchFamily="34" charset="0"/>
                <a:ea typeface="华文隶书" panose="02010800040101010101" charset="-122"/>
              </a:defRPr>
            </a:lvl2pPr>
            <a:lvl3pPr marL="1143000" indent="-228600">
              <a:lnSpc>
                <a:spcPct val="125000"/>
              </a:lnSpc>
              <a:spcBef>
                <a:spcPct val="20000"/>
              </a:spcBef>
              <a:buChar char="•"/>
              <a:defRPr sz="2400">
                <a:solidFill>
                  <a:sysClr val="window" lastClr="FFFFFF"/>
                </a:solidFill>
                <a:latin typeface="Arial" panose="020B0604020202020204" pitchFamily="34" charset="0"/>
                <a:ea typeface="华文隶书" panose="02010800040101010101" charset="-122"/>
              </a:defRPr>
            </a:lvl3pPr>
            <a:lvl4pPr marL="1600200" indent="-228600">
              <a:lnSpc>
                <a:spcPct val="125000"/>
              </a:lnSpc>
              <a:spcBef>
                <a:spcPct val="20000"/>
              </a:spcBef>
              <a:buChar char="–"/>
              <a:defRPr sz="2000">
                <a:solidFill>
                  <a:sysClr val="window" lastClr="FFFFFF"/>
                </a:solidFill>
                <a:latin typeface="Arial" panose="020B0604020202020204" pitchFamily="34" charset="0"/>
                <a:ea typeface="华文隶书" panose="02010800040101010101" charset="-122"/>
              </a:defRPr>
            </a:lvl4pPr>
            <a:lvl5pPr marL="2057400" indent="-228600">
              <a:lnSpc>
                <a:spcPct val="125000"/>
              </a:lnSpc>
              <a:spcBef>
                <a:spcPct val="20000"/>
              </a:spcBef>
              <a:buChar char="»"/>
              <a:defRPr sz="2000">
                <a:solidFill>
                  <a:sysClr val="window" lastClr="FFFFFF"/>
                </a:solidFill>
                <a:latin typeface="Arial" panose="020B0604020202020204" pitchFamily="34" charset="0"/>
                <a:ea typeface="华文隶书" panose="02010800040101010101" charset="-122"/>
              </a:defRPr>
            </a:lvl5pPr>
            <a:lvl6pPr marL="25146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6pPr>
            <a:lvl7pPr marL="29718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7pPr>
            <a:lvl8pPr marL="34290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8pPr>
            <a:lvl9pPr marL="38862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9pPr>
          </a:lstStyle>
          <a:p>
            <a:pPr defTabSz="914400" eaLnBrk="0" fontAlgn="base" hangingPunct="0">
              <a:lnSpc>
                <a:spcPts val="3160"/>
              </a:lnSpc>
              <a:spcBef>
                <a:spcPct val="0"/>
              </a:spcBef>
              <a:spcAft>
                <a:spcPct val="0"/>
              </a:spcAft>
              <a:buFontTx/>
              <a:buNone/>
            </a:pPr>
            <a:r>
              <a:rPr lang="zh-CN" altLang="en-US" sz="2800" b="1" dirty="0">
                <a:solidFill>
                  <a:schemeClr val="tx1"/>
                </a:solidFill>
                <a:latin typeface="华文行楷" panose="02010800040101010101" charset="-122"/>
              </a:rPr>
              <a:t> </a:t>
            </a:r>
            <a:r>
              <a:rPr lang="en-US" altLang="zh-CN" sz="1800" dirty="0">
                <a:solidFill>
                  <a:schemeClr val="tx1"/>
                </a:solidFill>
                <a:latin typeface="华文行楷" panose="02010800040101010101" charset="-122"/>
                <a:sym typeface="微软雅黑" panose="020B0503020204020204" pitchFamily="34" charset="-122"/>
              </a:rPr>
              <a:t>（2020年01月高考试题应用文写作</a:t>
            </a:r>
            <a:r>
              <a:rPr lang="zh-CN" altLang="en-US" sz="1800" dirty="0">
                <a:solidFill>
                  <a:schemeClr val="tx1"/>
                </a:solidFill>
                <a:latin typeface="华文行楷" panose="02010800040101010101" charset="-122"/>
                <a:sym typeface="微软雅黑" panose="020B0503020204020204" pitchFamily="34" charset="-122"/>
              </a:rPr>
              <a:t>）</a:t>
            </a:r>
          </a:p>
          <a:p>
            <a:pPr defTabSz="914400" eaLnBrk="0" fontAlgn="base" hangingPunct="0">
              <a:lnSpc>
                <a:spcPts val="3160"/>
              </a:lnSpc>
              <a:spcBef>
                <a:spcPct val="0"/>
              </a:spcBef>
              <a:spcAft>
                <a:spcPct val="0"/>
              </a:spcAft>
              <a:buFontTx/>
              <a:buNone/>
            </a:pPr>
            <a:r>
              <a:rPr lang="zh-CN" altLang="en-US" sz="1800" dirty="0">
                <a:solidFill>
                  <a:schemeClr val="tx1"/>
                </a:solidFill>
                <a:latin typeface="华文行楷" panose="02010800040101010101" charset="-122"/>
                <a:sym typeface="微软雅黑" panose="020B0503020204020204" pitchFamily="34" charset="-122"/>
              </a:rPr>
              <a:t> </a:t>
            </a:r>
            <a:r>
              <a:rPr lang="en-US" altLang="zh-CN" sz="1800" dirty="0">
                <a:solidFill>
                  <a:schemeClr val="tx1"/>
                </a:solidFill>
                <a:latin typeface="华文行楷" panose="02010800040101010101" charset="-122"/>
                <a:sym typeface="微软雅黑" panose="020B0503020204020204" pitchFamily="34" charset="-122"/>
              </a:rPr>
              <a:t>   </a:t>
            </a:r>
            <a:r>
              <a:rPr lang="en-US" altLang="zh-CN" sz="2400" dirty="0">
                <a:solidFill>
                  <a:schemeClr val="tx1"/>
                </a:solidFill>
                <a:latin typeface="华文行楷" panose="02010800040101010101" charset="-122"/>
                <a:sym typeface="微软雅黑" panose="020B0503020204020204" pitchFamily="34" charset="-122"/>
              </a:rPr>
              <a:t>   </a:t>
            </a:r>
            <a:r>
              <a:rPr sz="2400" b="1" dirty="0">
                <a:solidFill>
                  <a:schemeClr val="tx1"/>
                </a:solidFill>
                <a:latin typeface="华文行楷" panose="02010800040101010101" charset="-122"/>
              </a:rPr>
              <a:t>假定你是李华，你校将举办外国学生中文演讲比赛，请给你的英国朋友George 写封邮件邀请他参加。内容包括：</a:t>
            </a:r>
          </a:p>
          <a:p>
            <a:pPr defTabSz="914400" eaLnBrk="0" fontAlgn="base" hangingPunct="0">
              <a:lnSpc>
                <a:spcPts val="3160"/>
              </a:lnSpc>
              <a:spcBef>
                <a:spcPct val="0"/>
              </a:spcBef>
              <a:spcAft>
                <a:spcPct val="0"/>
              </a:spcAft>
              <a:buFontTx/>
              <a:buNone/>
            </a:pPr>
            <a:r>
              <a:rPr sz="2400" b="1" dirty="0">
                <a:solidFill>
                  <a:schemeClr val="tx1"/>
                </a:solidFill>
                <a:latin typeface="华文行楷" panose="02010800040101010101" charset="-122"/>
              </a:rPr>
              <a:t>    1.比赛时间；</a:t>
            </a:r>
          </a:p>
          <a:p>
            <a:pPr defTabSz="914400" eaLnBrk="0" fontAlgn="base" hangingPunct="0">
              <a:lnSpc>
                <a:spcPts val="3160"/>
              </a:lnSpc>
              <a:spcBef>
                <a:spcPct val="0"/>
              </a:spcBef>
              <a:spcAft>
                <a:spcPct val="0"/>
              </a:spcAft>
              <a:buFontTx/>
              <a:buNone/>
            </a:pPr>
            <a:r>
              <a:rPr sz="2400" b="1" dirty="0">
                <a:solidFill>
                  <a:schemeClr val="tx1"/>
                </a:solidFill>
                <a:latin typeface="华文行楷" panose="02010800040101010101" charset="-122"/>
              </a:rPr>
              <a:t>    2.演讲话题；</a:t>
            </a:r>
          </a:p>
          <a:p>
            <a:pPr defTabSz="914400" eaLnBrk="0" fontAlgn="base" hangingPunct="0">
              <a:lnSpc>
                <a:spcPts val="3160"/>
              </a:lnSpc>
              <a:spcBef>
                <a:spcPct val="0"/>
              </a:spcBef>
              <a:spcAft>
                <a:spcPct val="0"/>
              </a:spcAft>
              <a:buFontTx/>
              <a:buNone/>
            </a:pPr>
            <a:r>
              <a:rPr sz="2400" b="1" dirty="0">
                <a:solidFill>
                  <a:schemeClr val="tx1"/>
                </a:solidFill>
                <a:latin typeface="华文行楷" panose="02010800040101010101" charset="-122"/>
              </a:rPr>
              <a:t>    3.报名方式。</a:t>
            </a:r>
          </a:p>
          <a:p>
            <a:pPr defTabSz="914400" eaLnBrk="0" fontAlgn="base" hangingPunct="0">
              <a:lnSpc>
                <a:spcPts val="3160"/>
              </a:lnSpc>
              <a:spcBef>
                <a:spcPct val="0"/>
              </a:spcBef>
              <a:spcAft>
                <a:spcPct val="0"/>
              </a:spcAft>
              <a:buFontTx/>
              <a:buNone/>
            </a:pPr>
            <a:r>
              <a:rPr sz="2400" b="1" dirty="0">
                <a:solidFill>
                  <a:schemeClr val="tx1"/>
                </a:solidFill>
                <a:latin typeface="华文行楷" panose="02010800040101010101" charset="-122"/>
              </a:rPr>
              <a:t>注意： 1.词数80左右</a:t>
            </a:r>
          </a:p>
          <a:p>
            <a:pPr defTabSz="914400" eaLnBrk="0" fontAlgn="base" hangingPunct="0">
              <a:lnSpc>
                <a:spcPts val="3160"/>
              </a:lnSpc>
              <a:spcBef>
                <a:spcPct val="0"/>
              </a:spcBef>
              <a:spcAft>
                <a:spcPct val="0"/>
              </a:spcAft>
              <a:buFontTx/>
              <a:buNone/>
            </a:pPr>
            <a:r>
              <a:rPr sz="2400" b="1" dirty="0">
                <a:solidFill>
                  <a:schemeClr val="tx1"/>
                </a:solidFill>
                <a:latin typeface="华文行楷" panose="02010800040101010101" charset="-122"/>
              </a:rPr>
              <a:t>   </a:t>
            </a:r>
            <a:r>
              <a:rPr lang="en-US" sz="2400" b="1" dirty="0">
                <a:solidFill>
                  <a:schemeClr val="tx1"/>
                </a:solidFill>
                <a:latin typeface="华文行楷" panose="02010800040101010101" charset="-122"/>
              </a:rPr>
              <a:t>        </a:t>
            </a:r>
            <a:r>
              <a:rPr sz="2400" b="1" dirty="0">
                <a:solidFill>
                  <a:schemeClr val="tx1"/>
                </a:solidFill>
                <a:latin typeface="华文行楷" panose="02010800040101010101" charset="-122"/>
              </a:rPr>
              <a:t> 2.可适当增加细节，以使行文连贯。</a:t>
            </a:r>
          </a:p>
        </p:txBody>
      </p:sp>
      <p:pic>
        <p:nvPicPr>
          <p:cNvPr id="7" name="图片 6"/>
          <p:cNvPicPr>
            <a:picLocks noChangeAspect="1"/>
          </p:cNvPicPr>
          <p:nvPr/>
        </p:nvPicPr>
        <p:blipFill>
          <a:blip r:embed="rId3"/>
          <a:srcRect t="24210" b="23370"/>
          <a:stretch>
            <a:fillRect/>
          </a:stretch>
        </p:blipFill>
        <p:spPr>
          <a:xfrm>
            <a:off x="669290" y="4999355"/>
            <a:ext cx="10859770" cy="1591945"/>
          </a:xfrm>
          <a:prstGeom prst="roundRect">
            <a:avLst/>
          </a:prstGeom>
        </p:spPr>
      </p:pic>
      <p:sp>
        <p:nvSpPr>
          <p:cNvPr id="14" name="矩形 13"/>
          <p:cNvSpPr/>
          <p:nvPr/>
        </p:nvSpPr>
        <p:spPr>
          <a:xfrm>
            <a:off x="4544695" y="2125980"/>
            <a:ext cx="3136900" cy="309880"/>
          </a:xfrm>
          <a:prstGeom prst="rect">
            <a:avLst/>
          </a:prstGeom>
          <a:noFill/>
          <a:ln w="38100" cap="flat" cmpd="sng" algn="ctr">
            <a:solidFill>
              <a:srgbClr val="C00000"/>
            </a:solidFill>
            <a:prstDash val="solid"/>
            <a:miter lim="800000"/>
          </a:ln>
          <a:effectLst/>
        </p:spPr>
        <p:txBody>
          <a:bodyPr rtlCol="0" anchor="ctr"/>
          <a:lstStyle/>
          <a:p>
            <a:pPr algn="ctr"/>
            <a:endParaRPr lang="zh-CN" altLang="en-US" sz="1350">
              <a:solidFill>
                <a:srgbClr val="C00000"/>
              </a:solidFill>
            </a:endParaRPr>
          </a:p>
        </p:txBody>
      </p:sp>
      <p:sp>
        <p:nvSpPr>
          <p:cNvPr id="12" name="文本框 11"/>
          <p:cNvSpPr txBox="1"/>
          <p:nvPr/>
        </p:nvSpPr>
        <p:spPr>
          <a:xfrm>
            <a:off x="4801235" y="2976245"/>
            <a:ext cx="7074535" cy="737235"/>
          </a:xfrm>
          <a:prstGeom prst="rect">
            <a:avLst/>
          </a:prstGeom>
          <a:noFill/>
        </p:spPr>
        <p:txBody>
          <a:bodyPr wrap="square" rtlCol="0">
            <a:spAutoFit/>
          </a:bodyPr>
          <a:lstStyle/>
          <a:p>
            <a:r>
              <a:rPr lang="en-US" altLang="zh-CN" sz="2400" b="1">
                <a:solidFill>
                  <a:srgbClr val="C00000"/>
                </a:solidFill>
              </a:rPr>
              <a:t>Chinese Speech Competition/ Contest      </a:t>
            </a:r>
          </a:p>
          <a:p>
            <a:r>
              <a:rPr lang="en-US" altLang="zh-CN" b="1">
                <a:solidFill>
                  <a:srgbClr val="C00000"/>
                </a:solidFill>
              </a:rPr>
              <a:t>                (t</a:t>
            </a:r>
            <a:r>
              <a:rPr lang="en-US" altLang="zh-CN" sz="1600" b="1">
                <a:solidFill>
                  <a:srgbClr val="C00000"/>
                </a:solidFill>
              </a:rPr>
              <a:t>ailored/ intended/ designed) for foreign students</a:t>
            </a:r>
          </a:p>
        </p:txBody>
      </p:sp>
      <p:sp>
        <p:nvSpPr>
          <p:cNvPr id="13" name="文本框 12"/>
          <p:cNvSpPr txBox="1"/>
          <p:nvPr/>
        </p:nvSpPr>
        <p:spPr>
          <a:xfrm>
            <a:off x="669290" y="5804535"/>
            <a:ext cx="10859770" cy="398780"/>
          </a:xfrm>
          <a:prstGeom prst="rect">
            <a:avLst/>
          </a:prstGeom>
          <a:solidFill>
            <a:srgbClr val="FAC14D">
              <a:lumMod val="20000"/>
              <a:lumOff val="80000"/>
            </a:srgbClr>
          </a:solidFill>
        </p:spPr>
        <p:txBody>
          <a:bodyPr wrap="square" rtlCol="0">
            <a:spAutoFit/>
          </a:bodyPr>
          <a:lstStyle/>
          <a:p>
            <a:r>
              <a:rPr lang="en-US" altLang="zh-CN" sz="2000">
                <a:solidFill>
                  <a:schemeClr val="tx1"/>
                </a:solidFill>
              </a:rPr>
              <a:t>—— </a:t>
            </a:r>
            <a:r>
              <a:rPr lang="zh-CN" altLang="en-US" sz="2000">
                <a:solidFill>
                  <a:schemeClr val="tx1"/>
                </a:solidFill>
              </a:rPr>
              <a:t>告知信，不是正式的邀请信。应用文的考查，更注重交际内容，而不是拘泥于应用文体裁。</a:t>
            </a:r>
          </a:p>
        </p:txBody>
      </p:sp>
      <p:sp>
        <p:nvSpPr>
          <p:cNvPr id="17" name="文本框 16"/>
          <p:cNvSpPr txBox="1"/>
          <p:nvPr/>
        </p:nvSpPr>
        <p:spPr>
          <a:xfrm>
            <a:off x="350520" y="930275"/>
            <a:ext cx="11525250" cy="706755"/>
          </a:xfrm>
          <a:prstGeom prst="rect">
            <a:avLst/>
          </a:prstGeom>
          <a:noFill/>
        </p:spPr>
        <p:txBody>
          <a:bodyPr wrap="square" rtlCol="0">
            <a:spAutoFit/>
          </a:bodyPr>
          <a:lstStyle/>
          <a:p>
            <a:r>
              <a:rPr lang="zh-CN" altLang="en-US" sz="2000" b="1">
                <a:solidFill>
                  <a:schemeClr val="tx1"/>
                </a:solidFill>
              </a:rPr>
              <a:t>李华具体角色：</a:t>
            </a:r>
            <a:r>
              <a:rPr lang="zh-CN" altLang="en-US" sz="2000">
                <a:solidFill>
                  <a:schemeClr val="tx1"/>
                </a:solidFill>
              </a:rPr>
              <a:t>关注第一层级信息</a:t>
            </a:r>
            <a:r>
              <a:rPr lang="en-US" altLang="zh-CN" sz="2000">
                <a:solidFill>
                  <a:schemeClr val="tx1"/>
                </a:solidFill>
              </a:rPr>
              <a:t>——</a:t>
            </a:r>
            <a:r>
              <a:rPr lang="zh-CN" altLang="en-US" sz="2000">
                <a:solidFill>
                  <a:schemeClr val="tx1"/>
                </a:solidFill>
              </a:rPr>
              <a:t>分析背景信息（很多考生忽视背景信息，只关注内容要点）→细致审题，</a:t>
            </a:r>
            <a:r>
              <a:rPr lang="zh-CN" altLang="en-US" sz="2000">
                <a:sym typeface="+mn-ea"/>
              </a:rPr>
              <a:t>角色代入，形成</a:t>
            </a:r>
            <a:r>
              <a:rPr lang="zh-CN" altLang="en-US" sz="2000">
                <a:solidFill>
                  <a:schemeClr val="tx1"/>
                </a:solidFill>
              </a:rPr>
              <a:t>共情 →把握正确的交际方向，拓展真实有效的交际内容。</a:t>
            </a:r>
          </a:p>
        </p:txBody>
      </p:sp>
      <p:sp>
        <p:nvSpPr>
          <p:cNvPr id="3" name="文本框 2"/>
          <p:cNvSpPr txBox="1"/>
          <p:nvPr/>
        </p:nvSpPr>
        <p:spPr>
          <a:xfrm>
            <a:off x="648970" y="5405755"/>
            <a:ext cx="10859770" cy="398780"/>
          </a:xfrm>
          <a:prstGeom prst="rect">
            <a:avLst/>
          </a:prstGeom>
          <a:solidFill>
            <a:srgbClr val="FAC14D">
              <a:lumMod val="20000"/>
              <a:lumOff val="80000"/>
            </a:srgbClr>
          </a:solidFill>
        </p:spPr>
        <p:txBody>
          <a:bodyPr wrap="square" rtlCol="0">
            <a:spAutoFit/>
          </a:bodyPr>
          <a:lstStyle/>
          <a:p>
            <a:r>
              <a:rPr lang="zh-CN" altLang="en-US" sz="2000">
                <a:solidFill>
                  <a:srgbClr val="C00000"/>
                </a:solidFill>
              </a:rPr>
              <a:t>这是一封什么体裁的信件？邀请信吗？</a:t>
            </a:r>
          </a:p>
        </p:txBody>
      </p:sp>
      <p:sp>
        <p:nvSpPr>
          <p:cNvPr id="4" name="文本框 3"/>
          <p:cNvSpPr txBox="1"/>
          <p:nvPr/>
        </p:nvSpPr>
        <p:spPr>
          <a:xfrm>
            <a:off x="4681220" y="930275"/>
            <a:ext cx="1706880" cy="398780"/>
          </a:xfrm>
          <a:prstGeom prst="rect">
            <a:avLst/>
          </a:prstGeom>
          <a:noFill/>
        </p:spPr>
        <p:txBody>
          <a:bodyPr wrap="none" rtlCol="0" anchor="t">
            <a:spAutoFit/>
          </a:bodyPr>
          <a:lstStyle/>
          <a:p>
            <a:r>
              <a:rPr lang="zh-CN" altLang="en-US" sz="2000" b="1">
                <a:solidFill>
                  <a:srgbClr val="C00000"/>
                </a:solidFill>
                <a:sym typeface="+mn-ea"/>
              </a:rPr>
              <a:t>分析背景信息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ppt_x</p:attrName>
                                        </p:attrNameLst>
                                      </p:cBhvr>
                                      <p:tavLst>
                                        <p:tav tm="0">
                                          <p:val>
                                            <p:strVal val="#ppt_x-.2"/>
                                          </p:val>
                                        </p:tav>
                                        <p:tav tm="100000">
                                          <p:val>
                                            <p:strVal val="#ppt_x"/>
                                          </p:val>
                                        </p:tav>
                                      </p:tavLst>
                                    </p:anim>
                                    <p:anim calcmode="lin" valueType="num">
                                      <p:cBhvr>
                                        <p:cTn id="1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p:tgtEl>
                                          <p:spTgt spid="4"/>
                                        </p:tgtEl>
                                        <p:attrNameLst>
                                          <p:attrName>ppt_y</p:attrName>
                                        </p:attrNameLst>
                                      </p:cBhvr>
                                      <p:tavLst>
                                        <p:tav tm="0">
                                          <p:val>
                                            <p:strVal val="#ppt_y+#ppt_h*1.125000"/>
                                          </p:val>
                                        </p:tav>
                                        <p:tav tm="100000">
                                          <p:val>
                                            <p:strVal val="#ppt_y"/>
                                          </p:val>
                                        </p:tav>
                                      </p:tavLst>
                                    </p:anim>
                                    <p:animEffect transition="in" filter="wipe(up)">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ldLvl="0" animBg="1"/>
      <p:bldP spid="12" grpId="0"/>
      <p:bldP spid="12" grpId="1"/>
      <p:bldP spid="13" grpId="0" bldLvl="0" animBg="1"/>
      <p:bldP spid="13" grpId="1" animBg="1"/>
      <p:bldP spid="3" grpId="0" bldLvl="0" animBg="1"/>
      <p:bldP spid="3" grpId="1" animBg="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549255" y="217805"/>
            <a:ext cx="1326515" cy="748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642" y="951865"/>
            <a:ext cx="4896485" cy="1397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01015" y="301625"/>
            <a:ext cx="11028045" cy="583565"/>
          </a:xfrm>
          <a:prstGeom prst="rect">
            <a:avLst/>
          </a:prstGeom>
          <a:noFill/>
        </p:spPr>
        <p:txBody>
          <a:bodyPr wrap="square" rtlCol="0">
            <a:spAutoFit/>
          </a:bodyPr>
          <a:lstStyle/>
          <a:p>
            <a:r>
              <a:rPr sz="3200"/>
              <a:t>1. 角色代入统领内容要点，语言层次拓展有效交际</a:t>
            </a:r>
          </a:p>
        </p:txBody>
      </p:sp>
      <p:sp>
        <p:nvSpPr>
          <p:cNvPr id="5" name="文本框 6"/>
          <p:cNvSpPr txBox="1">
            <a:spLocks noChangeArrowheads="1"/>
          </p:cNvSpPr>
          <p:nvPr/>
        </p:nvSpPr>
        <p:spPr bwMode="auto">
          <a:xfrm>
            <a:off x="282575" y="1637030"/>
            <a:ext cx="11593195" cy="1506855"/>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lnSpc>
                <a:spcPct val="125000"/>
              </a:lnSpc>
              <a:spcBef>
                <a:spcPct val="20000"/>
              </a:spcBef>
              <a:buChar char="•"/>
              <a:defRPr sz="3200">
                <a:solidFill>
                  <a:sysClr val="window" lastClr="FFFFFF"/>
                </a:solidFill>
                <a:latin typeface="Arial" panose="020B0604020202020204" pitchFamily="34" charset="0"/>
                <a:ea typeface="华文隶书" panose="02010800040101010101" charset="-122"/>
              </a:defRPr>
            </a:lvl1pPr>
            <a:lvl2pPr marL="742950" indent="-285750">
              <a:lnSpc>
                <a:spcPct val="125000"/>
              </a:lnSpc>
              <a:spcBef>
                <a:spcPct val="20000"/>
              </a:spcBef>
              <a:buChar char="–"/>
              <a:defRPr sz="2800">
                <a:solidFill>
                  <a:sysClr val="window" lastClr="FFFFFF"/>
                </a:solidFill>
                <a:latin typeface="Arial" panose="020B0604020202020204" pitchFamily="34" charset="0"/>
                <a:ea typeface="华文隶书" panose="02010800040101010101" charset="-122"/>
              </a:defRPr>
            </a:lvl2pPr>
            <a:lvl3pPr marL="1143000" indent="-228600">
              <a:lnSpc>
                <a:spcPct val="125000"/>
              </a:lnSpc>
              <a:spcBef>
                <a:spcPct val="20000"/>
              </a:spcBef>
              <a:buChar char="•"/>
              <a:defRPr sz="2400">
                <a:solidFill>
                  <a:sysClr val="window" lastClr="FFFFFF"/>
                </a:solidFill>
                <a:latin typeface="Arial" panose="020B0604020202020204" pitchFamily="34" charset="0"/>
                <a:ea typeface="华文隶书" panose="02010800040101010101" charset="-122"/>
              </a:defRPr>
            </a:lvl3pPr>
            <a:lvl4pPr marL="1600200" indent="-228600">
              <a:lnSpc>
                <a:spcPct val="125000"/>
              </a:lnSpc>
              <a:spcBef>
                <a:spcPct val="20000"/>
              </a:spcBef>
              <a:buChar char="–"/>
              <a:defRPr sz="2000">
                <a:solidFill>
                  <a:sysClr val="window" lastClr="FFFFFF"/>
                </a:solidFill>
                <a:latin typeface="Arial" panose="020B0604020202020204" pitchFamily="34" charset="0"/>
                <a:ea typeface="华文隶书" panose="02010800040101010101" charset="-122"/>
              </a:defRPr>
            </a:lvl4pPr>
            <a:lvl5pPr marL="2057400" indent="-228600">
              <a:lnSpc>
                <a:spcPct val="125000"/>
              </a:lnSpc>
              <a:spcBef>
                <a:spcPct val="20000"/>
              </a:spcBef>
              <a:buChar char="»"/>
              <a:defRPr sz="2000">
                <a:solidFill>
                  <a:sysClr val="window" lastClr="FFFFFF"/>
                </a:solidFill>
                <a:latin typeface="Arial" panose="020B0604020202020204" pitchFamily="34" charset="0"/>
                <a:ea typeface="华文隶书" panose="02010800040101010101" charset="-122"/>
              </a:defRPr>
            </a:lvl5pPr>
            <a:lvl6pPr marL="25146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6pPr>
            <a:lvl7pPr marL="29718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7pPr>
            <a:lvl8pPr marL="34290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8pPr>
            <a:lvl9pPr marL="3886200" indent="-228600" eaLnBrk="0" fontAlgn="base" hangingPunct="0">
              <a:lnSpc>
                <a:spcPct val="125000"/>
              </a:lnSpc>
              <a:spcBef>
                <a:spcPct val="20000"/>
              </a:spcBef>
              <a:spcAft>
                <a:spcPct val="0"/>
              </a:spcAft>
              <a:buChar char="»"/>
              <a:defRPr sz="2000">
                <a:solidFill>
                  <a:sysClr val="window" lastClr="FFFFFF"/>
                </a:solidFill>
                <a:latin typeface="Arial" panose="020B0604020202020204" pitchFamily="34" charset="0"/>
                <a:ea typeface="华文隶书" panose="02010800040101010101" charset="-122"/>
              </a:defRPr>
            </a:lvl9pPr>
          </a:lstStyle>
          <a:p>
            <a:pPr defTabSz="914400" eaLnBrk="0" fontAlgn="base" hangingPunct="0">
              <a:lnSpc>
                <a:spcPts val="2760"/>
              </a:lnSpc>
              <a:spcBef>
                <a:spcPct val="0"/>
              </a:spcBef>
              <a:spcAft>
                <a:spcPct val="0"/>
              </a:spcAft>
              <a:buFontTx/>
              <a:buNone/>
            </a:pPr>
            <a:r>
              <a:rPr lang="zh-CN" altLang="en-US" sz="2800" b="1" dirty="0">
                <a:solidFill>
                  <a:schemeClr val="tx1"/>
                </a:solidFill>
                <a:latin typeface="华文行楷" panose="02010800040101010101" charset="-122"/>
              </a:rPr>
              <a:t> </a:t>
            </a:r>
            <a:r>
              <a:rPr lang="en-US" altLang="zh-CN" sz="1800" dirty="0">
                <a:solidFill>
                  <a:schemeClr val="tx1"/>
                </a:solidFill>
                <a:latin typeface="华文行楷" panose="02010800040101010101" charset="-122"/>
                <a:sym typeface="微软雅黑" panose="020B0503020204020204" pitchFamily="34" charset="-122"/>
              </a:rPr>
              <a:t>（2020年01月高考试题应用文写作</a:t>
            </a:r>
            <a:r>
              <a:rPr lang="zh-CN" altLang="en-US" sz="1800" dirty="0">
                <a:solidFill>
                  <a:schemeClr val="tx1"/>
                </a:solidFill>
                <a:latin typeface="华文行楷" panose="02010800040101010101" charset="-122"/>
                <a:sym typeface="微软雅黑" panose="020B0503020204020204" pitchFamily="34" charset="-122"/>
              </a:rPr>
              <a:t>）</a:t>
            </a:r>
          </a:p>
          <a:p>
            <a:pPr defTabSz="914400" eaLnBrk="0" fontAlgn="base" hangingPunct="0">
              <a:lnSpc>
                <a:spcPts val="2760"/>
              </a:lnSpc>
              <a:spcBef>
                <a:spcPct val="0"/>
              </a:spcBef>
              <a:spcAft>
                <a:spcPct val="0"/>
              </a:spcAft>
              <a:buFontTx/>
              <a:buNone/>
            </a:pPr>
            <a:r>
              <a:rPr lang="zh-CN" altLang="en-US" sz="1800" dirty="0">
                <a:solidFill>
                  <a:schemeClr val="tx1"/>
                </a:solidFill>
                <a:latin typeface="华文行楷" panose="02010800040101010101" charset="-122"/>
                <a:sym typeface="微软雅黑" panose="020B0503020204020204" pitchFamily="34" charset="-122"/>
              </a:rPr>
              <a:t> </a:t>
            </a:r>
            <a:r>
              <a:rPr lang="en-US" altLang="zh-CN" sz="1800" dirty="0">
                <a:solidFill>
                  <a:schemeClr val="tx1"/>
                </a:solidFill>
                <a:latin typeface="华文行楷" panose="02010800040101010101" charset="-122"/>
                <a:sym typeface="微软雅黑" panose="020B0503020204020204" pitchFamily="34" charset="-122"/>
              </a:rPr>
              <a:t>   </a:t>
            </a:r>
            <a:r>
              <a:rPr lang="en-US" altLang="zh-CN" sz="2400" dirty="0">
                <a:solidFill>
                  <a:schemeClr val="tx1"/>
                </a:solidFill>
                <a:latin typeface="华文行楷" panose="02010800040101010101" charset="-122"/>
                <a:sym typeface="微软雅黑" panose="020B0503020204020204" pitchFamily="34" charset="-122"/>
              </a:rPr>
              <a:t>   </a:t>
            </a:r>
            <a:r>
              <a:rPr sz="2400" b="1" dirty="0">
                <a:solidFill>
                  <a:schemeClr val="tx1"/>
                </a:solidFill>
                <a:latin typeface="华文行楷" panose="02010800040101010101" charset="-122"/>
              </a:rPr>
              <a:t>假定你是李华，你校将举办外国学生中文演讲比赛，请给你的英国朋友George 写封邮件邀请他参加。内容包括：</a:t>
            </a:r>
          </a:p>
          <a:p>
            <a:pPr defTabSz="914400" eaLnBrk="0" fontAlgn="base" hangingPunct="0">
              <a:lnSpc>
                <a:spcPts val="2760"/>
              </a:lnSpc>
              <a:spcBef>
                <a:spcPct val="0"/>
              </a:spcBef>
              <a:spcAft>
                <a:spcPct val="0"/>
              </a:spcAft>
              <a:buFontTx/>
              <a:buNone/>
            </a:pPr>
            <a:r>
              <a:rPr sz="2400" b="1" dirty="0">
                <a:solidFill>
                  <a:schemeClr val="tx1"/>
                </a:solidFill>
                <a:latin typeface="华文行楷" panose="02010800040101010101" charset="-122"/>
              </a:rPr>
              <a:t>    1.比赛时间；2.演讲话题；3.报名方式。</a:t>
            </a:r>
          </a:p>
        </p:txBody>
      </p:sp>
      <p:sp>
        <p:nvSpPr>
          <p:cNvPr id="14" name="矩形 13"/>
          <p:cNvSpPr/>
          <p:nvPr/>
        </p:nvSpPr>
        <p:spPr>
          <a:xfrm>
            <a:off x="4545330" y="2035175"/>
            <a:ext cx="3136900" cy="309880"/>
          </a:xfrm>
          <a:prstGeom prst="rect">
            <a:avLst/>
          </a:prstGeom>
          <a:noFill/>
          <a:ln w="38100" cap="flat" cmpd="sng" algn="ctr">
            <a:solidFill>
              <a:srgbClr val="C00000"/>
            </a:solidFill>
            <a:prstDash val="solid"/>
            <a:miter lim="800000"/>
          </a:ln>
          <a:effectLst/>
        </p:spPr>
        <p:txBody>
          <a:bodyPr rtlCol="0" anchor="ctr"/>
          <a:lstStyle/>
          <a:p>
            <a:pPr algn="ctr"/>
            <a:endParaRPr lang="zh-CN" altLang="en-US" sz="1350">
              <a:solidFill>
                <a:srgbClr val="C00000"/>
              </a:solidFill>
            </a:endParaRPr>
          </a:p>
        </p:txBody>
      </p:sp>
      <p:sp>
        <p:nvSpPr>
          <p:cNvPr id="12" name="文本框 11"/>
          <p:cNvSpPr txBox="1"/>
          <p:nvPr/>
        </p:nvSpPr>
        <p:spPr>
          <a:xfrm>
            <a:off x="5658485" y="2352040"/>
            <a:ext cx="6217285" cy="737235"/>
          </a:xfrm>
          <a:prstGeom prst="rect">
            <a:avLst/>
          </a:prstGeom>
          <a:noFill/>
        </p:spPr>
        <p:txBody>
          <a:bodyPr wrap="square" rtlCol="0">
            <a:spAutoFit/>
          </a:bodyPr>
          <a:lstStyle/>
          <a:p>
            <a:r>
              <a:rPr lang="en-US" altLang="zh-CN" sz="2400" b="1">
                <a:solidFill>
                  <a:srgbClr val="C00000"/>
                </a:solidFill>
              </a:rPr>
              <a:t>Chinese Speech Competition/ Contest      </a:t>
            </a:r>
          </a:p>
          <a:p>
            <a:r>
              <a:rPr lang="en-US" altLang="zh-CN" b="1">
                <a:solidFill>
                  <a:srgbClr val="C00000"/>
                </a:solidFill>
              </a:rPr>
              <a:t>                (t</a:t>
            </a:r>
            <a:r>
              <a:rPr lang="en-US" altLang="zh-CN" sz="1600" b="1">
                <a:solidFill>
                  <a:srgbClr val="C00000"/>
                </a:solidFill>
              </a:rPr>
              <a:t>ailored/ intended/ designed) for foreign students</a:t>
            </a:r>
          </a:p>
        </p:txBody>
      </p:sp>
      <p:sp>
        <p:nvSpPr>
          <p:cNvPr id="17" name="文本框 16"/>
          <p:cNvSpPr txBox="1"/>
          <p:nvPr/>
        </p:nvSpPr>
        <p:spPr>
          <a:xfrm>
            <a:off x="350520" y="930275"/>
            <a:ext cx="11525250" cy="706755"/>
          </a:xfrm>
          <a:prstGeom prst="rect">
            <a:avLst/>
          </a:prstGeom>
          <a:noFill/>
        </p:spPr>
        <p:txBody>
          <a:bodyPr wrap="square" rtlCol="0">
            <a:spAutoFit/>
          </a:bodyPr>
          <a:lstStyle/>
          <a:p>
            <a:r>
              <a:rPr lang="zh-CN" altLang="en-US" sz="2000" b="1">
                <a:solidFill>
                  <a:schemeClr val="tx1"/>
                </a:solidFill>
              </a:rPr>
              <a:t>李华具体角色：</a:t>
            </a:r>
            <a:r>
              <a:rPr lang="zh-CN" altLang="en-US" sz="2000">
                <a:solidFill>
                  <a:schemeClr val="tx1"/>
                </a:solidFill>
              </a:rPr>
              <a:t>关注第一层级信息</a:t>
            </a:r>
            <a:r>
              <a:rPr lang="en-US" altLang="zh-CN" sz="2000">
                <a:solidFill>
                  <a:schemeClr val="tx1"/>
                </a:solidFill>
              </a:rPr>
              <a:t>——</a:t>
            </a:r>
            <a:r>
              <a:rPr lang="zh-CN" altLang="en-US" sz="2000">
                <a:solidFill>
                  <a:schemeClr val="tx1"/>
                </a:solidFill>
              </a:rPr>
              <a:t>分析背景信息（很多考生忽视背景信息，只关注内容要点）→细致审题，</a:t>
            </a:r>
            <a:r>
              <a:rPr lang="zh-CN" altLang="en-US" sz="2000">
                <a:sym typeface="+mn-ea"/>
              </a:rPr>
              <a:t>角色代入，形成</a:t>
            </a:r>
            <a:r>
              <a:rPr lang="zh-CN" altLang="en-US" sz="2000">
                <a:solidFill>
                  <a:schemeClr val="tx1"/>
                </a:solidFill>
              </a:rPr>
              <a:t>共情 →把握正确的交际方向，拓展真实有效的交际内容。</a:t>
            </a:r>
          </a:p>
        </p:txBody>
      </p:sp>
      <p:sp>
        <p:nvSpPr>
          <p:cNvPr id="4" name="文本框 3"/>
          <p:cNvSpPr txBox="1"/>
          <p:nvPr/>
        </p:nvSpPr>
        <p:spPr>
          <a:xfrm>
            <a:off x="2113280" y="930275"/>
            <a:ext cx="2214880" cy="398780"/>
          </a:xfrm>
          <a:prstGeom prst="rect">
            <a:avLst/>
          </a:prstGeom>
          <a:noFill/>
        </p:spPr>
        <p:txBody>
          <a:bodyPr wrap="none" rtlCol="0" anchor="t">
            <a:spAutoFit/>
          </a:bodyPr>
          <a:lstStyle/>
          <a:p>
            <a:pPr algn="l"/>
            <a:r>
              <a:rPr lang="zh-CN" altLang="en-US" sz="2000" b="1">
                <a:solidFill>
                  <a:srgbClr val="C00000"/>
                </a:solidFill>
                <a:sym typeface="+mn-ea"/>
              </a:rPr>
              <a:t>关注第一层级信息</a:t>
            </a:r>
          </a:p>
        </p:txBody>
      </p:sp>
      <p:sp>
        <p:nvSpPr>
          <p:cNvPr id="9" name="文本框 8"/>
          <p:cNvSpPr txBox="1"/>
          <p:nvPr/>
        </p:nvSpPr>
        <p:spPr>
          <a:xfrm>
            <a:off x="313690" y="3321685"/>
            <a:ext cx="11598275" cy="922020"/>
          </a:xfrm>
          <a:prstGeom prst="rect">
            <a:avLst/>
          </a:prstGeom>
          <a:noFill/>
        </p:spPr>
        <p:txBody>
          <a:bodyPr wrap="square" rtlCol="0" anchor="t">
            <a:spAutoFit/>
          </a:bodyPr>
          <a:lstStyle/>
          <a:p>
            <a:r>
              <a:rPr lang="en-US" altLang="zh-CN"/>
              <a:t>    </a:t>
            </a:r>
            <a:r>
              <a:rPr lang="zh-CN" altLang="en-US"/>
              <a:t>信息的层级从理论上来说，重要级别越高就会在版面当中越醒目越重要。 从整体上来说，文字信息在一个版面当中可以被规划成三个等级的信息，分别是</a:t>
            </a:r>
            <a:r>
              <a:rPr lang="zh-CN" altLang="en-US">
                <a:solidFill>
                  <a:srgbClr val="C00000"/>
                </a:solidFill>
              </a:rPr>
              <a:t>主要信息、次要信息和补充类信息</a:t>
            </a:r>
            <a:r>
              <a:rPr lang="zh-CN" altLang="en-US"/>
              <a:t>。从本篇写作的谋篇布局视角，信息可做如下分类：</a:t>
            </a:r>
          </a:p>
        </p:txBody>
      </p:sp>
      <p:graphicFrame>
        <p:nvGraphicFramePr>
          <p:cNvPr id="15" name="表格 14"/>
          <p:cNvGraphicFramePr/>
          <p:nvPr>
            <p:custDataLst>
              <p:tags r:id="rId2"/>
            </p:custDataLst>
          </p:nvPr>
        </p:nvGraphicFramePr>
        <p:xfrm>
          <a:off x="710565" y="4243705"/>
          <a:ext cx="11165205" cy="1097280"/>
        </p:xfrm>
        <a:graphic>
          <a:graphicData uri="http://schemas.openxmlformats.org/drawingml/2006/table">
            <a:tbl>
              <a:tblPr firstRow="1" bandRow="1">
                <a:tableStyleId>{5C22544A-7EE6-4342-B048-85BDC9FD1C3A}</a:tableStyleId>
              </a:tblPr>
              <a:tblGrid>
                <a:gridCol w="3721735">
                  <a:extLst>
                    <a:ext uri="{9D8B030D-6E8A-4147-A177-3AD203B41FA5}">
                      <a16:colId xmlns:a16="http://schemas.microsoft.com/office/drawing/2014/main" val="20000"/>
                    </a:ext>
                  </a:extLst>
                </a:gridCol>
                <a:gridCol w="3721735">
                  <a:extLst>
                    <a:ext uri="{9D8B030D-6E8A-4147-A177-3AD203B41FA5}">
                      <a16:colId xmlns:a16="http://schemas.microsoft.com/office/drawing/2014/main" val="20001"/>
                    </a:ext>
                  </a:extLst>
                </a:gridCol>
                <a:gridCol w="3721735">
                  <a:extLst>
                    <a:ext uri="{9D8B030D-6E8A-4147-A177-3AD203B41FA5}">
                      <a16:colId xmlns:a16="http://schemas.microsoft.com/office/drawing/2014/main" val="20002"/>
                    </a:ext>
                  </a:extLst>
                </a:gridCol>
              </a:tblGrid>
              <a:tr h="396240">
                <a:tc>
                  <a:txBody>
                    <a:bodyPr/>
                    <a:lstStyle/>
                    <a:p>
                      <a:pPr algn="ctr">
                        <a:buNone/>
                      </a:pPr>
                      <a:r>
                        <a:rPr lang="zh-CN" altLang="en-US" sz="2000"/>
                        <a:t>第一层级信息</a:t>
                      </a:r>
                    </a:p>
                  </a:txBody>
                  <a:tcPr/>
                </a:tc>
                <a:tc>
                  <a:txBody>
                    <a:bodyPr/>
                    <a:lstStyle/>
                    <a:p>
                      <a:pPr algn="ctr">
                        <a:buNone/>
                      </a:pPr>
                      <a:r>
                        <a:rPr lang="zh-CN" altLang="en-US" sz="2000"/>
                        <a:t>第二层级信息</a:t>
                      </a:r>
                    </a:p>
                  </a:txBody>
                  <a:tcPr/>
                </a:tc>
                <a:tc>
                  <a:txBody>
                    <a:bodyPr/>
                    <a:lstStyle/>
                    <a:p>
                      <a:pPr algn="ctr">
                        <a:buNone/>
                      </a:pPr>
                      <a:r>
                        <a:rPr lang="zh-CN" altLang="en-US" sz="2000"/>
                        <a:t>第三层级信息</a:t>
                      </a:r>
                    </a:p>
                  </a:txBody>
                  <a:tcPr/>
                </a:tc>
                <a:extLst>
                  <a:ext uri="{0D108BD9-81ED-4DB2-BD59-A6C34878D82A}">
                    <a16:rowId xmlns:a16="http://schemas.microsoft.com/office/drawing/2014/main" val="10000"/>
                  </a:ext>
                </a:extLst>
              </a:tr>
              <a:tr h="701040">
                <a:tc>
                  <a:txBody>
                    <a:bodyPr/>
                    <a:lstStyle/>
                    <a:p>
                      <a:pPr>
                        <a:buNone/>
                      </a:pPr>
                      <a:r>
                        <a:rPr lang="zh-CN" altLang="en-US" sz="2000"/>
                        <a:t>邀请英国朋友参加外国学生中文演讲比赛</a:t>
                      </a:r>
                    </a:p>
                  </a:txBody>
                  <a:tcPr/>
                </a:tc>
                <a:tc>
                  <a:txBody>
                    <a:bodyPr/>
                    <a:lstStyle/>
                    <a:p>
                      <a:pPr>
                        <a:buNone/>
                      </a:pPr>
                      <a:r>
                        <a:rPr lang="zh-CN" altLang="en-US" sz="2000"/>
                        <a:t>比赛时间；演讲话题；报名方式</a:t>
                      </a:r>
                    </a:p>
                  </a:txBody>
                  <a:tcPr/>
                </a:tc>
                <a:tc>
                  <a:txBody>
                    <a:bodyPr/>
                    <a:lstStyle/>
                    <a:p>
                      <a:pPr>
                        <a:buNone/>
                      </a:pPr>
                      <a:r>
                        <a:rPr lang="zh-CN" altLang="en-US" sz="2000"/>
                        <a:t>称谓；结语；落款</a:t>
                      </a:r>
                    </a:p>
                  </a:txBody>
                  <a:tcPr/>
                </a:tc>
                <a:extLst>
                  <a:ext uri="{0D108BD9-81ED-4DB2-BD59-A6C34878D82A}">
                    <a16:rowId xmlns:a16="http://schemas.microsoft.com/office/drawing/2014/main" val="10001"/>
                  </a:ext>
                </a:extLst>
              </a:tr>
            </a:tbl>
          </a:graphicData>
        </a:graphic>
      </p:graphicFrame>
      <p:sp>
        <p:nvSpPr>
          <p:cNvPr id="16" name="文本框 15"/>
          <p:cNvSpPr txBox="1"/>
          <p:nvPr/>
        </p:nvSpPr>
        <p:spPr>
          <a:xfrm>
            <a:off x="1407795" y="5461635"/>
            <a:ext cx="10467975" cy="1198880"/>
          </a:xfrm>
          <a:prstGeom prst="rect">
            <a:avLst/>
          </a:prstGeom>
          <a:solidFill>
            <a:schemeClr val="bg1">
              <a:lumMod val="85000"/>
            </a:schemeClr>
          </a:solidFill>
          <a:effectLst>
            <a:innerShdw blurRad="63500" dist="50800" dir="13500000">
              <a:prstClr val="black">
                <a:alpha val="50000"/>
              </a:prstClr>
            </a:innerShdw>
          </a:effectLst>
        </p:spPr>
        <p:txBody>
          <a:bodyPr wrap="square" rtlCol="0" anchor="t">
            <a:spAutoFit/>
          </a:bodyPr>
          <a:lstStyle/>
          <a:p>
            <a:r>
              <a:rPr lang="en-US" altLang="zh-CN"/>
              <a:t>      </a:t>
            </a:r>
            <a:r>
              <a:rPr lang="zh-CN" altLang="en-US"/>
              <a:t>本篇写作特别注意第一层级信息的表达“Chinese speech competition/ contest”，</a:t>
            </a:r>
            <a:r>
              <a:rPr lang="zh-CN" altLang="en-US" b="1">
                <a:solidFill>
                  <a:srgbClr val="C00000"/>
                </a:solidFill>
              </a:rPr>
              <a:t>这三个意思缺一不可，共同构成一个完整的方向标的关键信息，直接影响交际的有效性，因此缺失任何一个都判为要点缺失</a:t>
            </a:r>
            <a:r>
              <a:rPr lang="zh-CN" altLang="en-US"/>
              <a:t>，要掉到2档，再看语言面貌适当调档。如果后面有相关信息的补充，亦视为有效信息。 </a:t>
            </a:r>
          </a:p>
          <a:p>
            <a:r>
              <a:rPr lang="zh-CN" altLang="en-US"/>
              <a:t> </a:t>
            </a:r>
            <a:r>
              <a:rPr lang="en-US" altLang="zh-CN"/>
              <a:t>     </a:t>
            </a:r>
            <a:r>
              <a:rPr lang="zh-CN" altLang="en-US"/>
              <a:t>但如果是“lecture, speaking, race, match”之类不准确的表达，视为次要点缺失，档内扣分。</a:t>
            </a:r>
          </a:p>
        </p:txBody>
      </p:sp>
      <p:grpSp>
        <p:nvGrpSpPr>
          <p:cNvPr id="3" name="组合 2"/>
          <p:cNvGrpSpPr/>
          <p:nvPr/>
        </p:nvGrpSpPr>
        <p:grpSpPr>
          <a:xfrm>
            <a:off x="205740" y="5340985"/>
            <a:ext cx="1202055" cy="902335"/>
            <a:chOff x="682086" y="3216297"/>
            <a:chExt cx="3735812" cy="2034054"/>
          </a:xfrm>
        </p:grpSpPr>
        <p:sp>
          <p:nvSpPr>
            <p:cNvPr id="75" name="Freeform 5"/>
            <p:cNvSpPr>
              <a:spLocks noEditPoints="1"/>
            </p:cNvSpPr>
            <p:nvPr/>
          </p:nvSpPr>
          <p:spPr bwMode="auto">
            <a:xfrm rot="3554928">
              <a:off x="1532965" y="2365418"/>
              <a:ext cx="2034054" cy="3735812"/>
            </a:xfrm>
            <a:custGeom>
              <a:avLst/>
              <a:gdLst>
                <a:gd name="T0" fmla="*/ 301 w 384"/>
                <a:gd name="T1" fmla="*/ 222 h 706"/>
                <a:gd name="T2" fmla="*/ 248 w 384"/>
                <a:gd name="T3" fmla="*/ 132 h 706"/>
                <a:gd name="T4" fmla="*/ 221 w 384"/>
                <a:gd name="T5" fmla="*/ 49 h 706"/>
                <a:gd name="T6" fmla="*/ 55 w 384"/>
                <a:gd name="T7" fmla="*/ 489 h 706"/>
                <a:gd name="T8" fmla="*/ 8 w 384"/>
                <a:gd name="T9" fmla="*/ 581 h 706"/>
                <a:gd name="T10" fmla="*/ 150 w 384"/>
                <a:gd name="T11" fmla="*/ 538 h 706"/>
                <a:gd name="T12" fmla="*/ 176 w 384"/>
                <a:gd name="T13" fmla="*/ 704 h 706"/>
                <a:gd name="T14" fmla="*/ 220 w 384"/>
                <a:gd name="T15" fmla="*/ 581 h 706"/>
                <a:gd name="T16" fmla="*/ 370 w 384"/>
                <a:gd name="T17" fmla="*/ 350 h 706"/>
                <a:gd name="T18" fmla="*/ 344 w 384"/>
                <a:gd name="T19" fmla="*/ 350 h 706"/>
                <a:gd name="T20" fmla="*/ 274 w 384"/>
                <a:gd name="T21" fmla="*/ 324 h 706"/>
                <a:gd name="T22" fmla="*/ 255 w 384"/>
                <a:gd name="T23" fmla="*/ 364 h 706"/>
                <a:gd name="T24" fmla="*/ 238 w 384"/>
                <a:gd name="T25" fmla="*/ 364 h 706"/>
                <a:gd name="T26" fmla="*/ 227 w 384"/>
                <a:gd name="T27" fmla="*/ 340 h 706"/>
                <a:gd name="T28" fmla="*/ 244 w 384"/>
                <a:gd name="T29" fmla="*/ 287 h 706"/>
                <a:gd name="T30" fmla="*/ 220 w 384"/>
                <a:gd name="T31" fmla="*/ 327 h 706"/>
                <a:gd name="T32" fmla="*/ 255 w 384"/>
                <a:gd name="T33" fmla="*/ 340 h 706"/>
                <a:gd name="T34" fmla="*/ 348 w 384"/>
                <a:gd name="T35" fmla="*/ 373 h 706"/>
                <a:gd name="T36" fmla="*/ 321 w 384"/>
                <a:gd name="T37" fmla="*/ 348 h 706"/>
                <a:gd name="T38" fmla="*/ 329 w 384"/>
                <a:gd name="T39" fmla="*/ 322 h 706"/>
                <a:gd name="T40" fmla="*/ 315 w 384"/>
                <a:gd name="T41" fmla="*/ 265 h 706"/>
                <a:gd name="T42" fmla="*/ 286 w 384"/>
                <a:gd name="T43" fmla="*/ 298 h 706"/>
                <a:gd name="T44" fmla="*/ 217 w 384"/>
                <a:gd name="T45" fmla="*/ 318 h 706"/>
                <a:gd name="T46" fmla="*/ 261 w 384"/>
                <a:gd name="T47" fmla="*/ 261 h 706"/>
                <a:gd name="T48" fmla="*/ 274 w 384"/>
                <a:gd name="T49" fmla="*/ 191 h 706"/>
                <a:gd name="T50" fmla="*/ 212 w 384"/>
                <a:gd name="T51" fmla="*/ 326 h 706"/>
                <a:gd name="T52" fmla="*/ 241 w 384"/>
                <a:gd name="T53" fmla="*/ 250 h 706"/>
                <a:gd name="T54" fmla="*/ 286 w 384"/>
                <a:gd name="T55" fmla="*/ 142 h 706"/>
                <a:gd name="T56" fmla="*/ 301 w 384"/>
                <a:gd name="T57" fmla="*/ 477 h 706"/>
                <a:gd name="T58" fmla="*/ 214 w 384"/>
                <a:gd name="T59" fmla="*/ 562 h 706"/>
                <a:gd name="T60" fmla="*/ 206 w 384"/>
                <a:gd name="T61" fmla="*/ 544 h 706"/>
                <a:gd name="T62" fmla="*/ 185 w 384"/>
                <a:gd name="T63" fmla="*/ 529 h 706"/>
                <a:gd name="T64" fmla="*/ 163 w 384"/>
                <a:gd name="T65" fmla="*/ 514 h 706"/>
                <a:gd name="T66" fmla="*/ 144 w 384"/>
                <a:gd name="T67" fmla="*/ 505 h 706"/>
                <a:gd name="T68" fmla="*/ 107 w 384"/>
                <a:gd name="T69" fmla="*/ 503 h 706"/>
                <a:gd name="T70" fmla="*/ 101 w 384"/>
                <a:gd name="T71" fmla="*/ 489 h 706"/>
                <a:gd name="T72" fmla="*/ 108 w 384"/>
                <a:gd name="T73" fmla="*/ 469 h 706"/>
                <a:gd name="T74" fmla="*/ 89 w 384"/>
                <a:gd name="T75" fmla="*/ 469 h 706"/>
                <a:gd name="T76" fmla="*/ 89 w 384"/>
                <a:gd name="T77" fmla="*/ 454 h 706"/>
                <a:gd name="T78" fmla="*/ 97 w 384"/>
                <a:gd name="T79" fmla="*/ 429 h 706"/>
                <a:gd name="T80" fmla="*/ 103 w 384"/>
                <a:gd name="T81" fmla="*/ 414 h 706"/>
                <a:gd name="T82" fmla="*/ 86 w 384"/>
                <a:gd name="T83" fmla="*/ 407 h 706"/>
                <a:gd name="T84" fmla="*/ 288 w 384"/>
                <a:gd name="T85" fmla="*/ 27 h 706"/>
                <a:gd name="T86" fmla="*/ 282 w 384"/>
                <a:gd name="T87" fmla="*/ 70 h 706"/>
                <a:gd name="T88" fmla="*/ 252 w 384"/>
                <a:gd name="T89" fmla="*/ 96 h 706"/>
                <a:gd name="T90" fmla="*/ 235 w 384"/>
                <a:gd name="T91" fmla="*/ 120 h 706"/>
                <a:gd name="T92" fmla="*/ 212 w 384"/>
                <a:gd name="T93" fmla="*/ 147 h 706"/>
                <a:gd name="T94" fmla="*/ 181 w 384"/>
                <a:gd name="T95" fmla="*/ 176 h 706"/>
                <a:gd name="T96" fmla="*/ 146 w 384"/>
                <a:gd name="T97" fmla="*/ 226 h 706"/>
                <a:gd name="T98" fmla="*/ 129 w 384"/>
                <a:gd name="T99" fmla="*/ 253 h 706"/>
                <a:gd name="T100" fmla="*/ 142 w 384"/>
                <a:gd name="T101" fmla="*/ 257 h 706"/>
                <a:gd name="T102" fmla="*/ 128 w 384"/>
                <a:gd name="T103" fmla="*/ 282 h 706"/>
                <a:gd name="T104" fmla="*/ 168 w 384"/>
                <a:gd name="T105" fmla="*/ 227 h 706"/>
                <a:gd name="T106" fmla="*/ 216 w 384"/>
                <a:gd name="T107" fmla="*/ 168 h 706"/>
                <a:gd name="T108" fmla="*/ 265 w 384"/>
                <a:gd name="T109" fmla="*/ 194 h 706"/>
                <a:gd name="T110" fmla="*/ 199 w 384"/>
                <a:gd name="T111" fmla="*/ 338 h 706"/>
                <a:gd name="T112" fmla="*/ 241 w 384"/>
                <a:gd name="T113" fmla="*/ 415 h 706"/>
                <a:gd name="T114" fmla="*/ 260 w 384"/>
                <a:gd name="T115" fmla="*/ 391 h 706"/>
                <a:gd name="T116" fmla="*/ 255 w 384"/>
                <a:gd name="T117" fmla="*/ 381 h 706"/>
                <a:gd name="T118" fmla="*/ 253 w 384"/>
                <a:gd name="T119" fmla="*/ 370 h 706"/>
                <a:gd name="T120" fmla="*/ 263 w 384"/>
                <a:gd name="T121" fmla="*/ 377 h 706"/>
                <a:gd name="T122" fmla="*/ 301 w 384"/>
                <a:gd name="T123" fmla="*/ 477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4" h="706">
                  <a:moveTo>
                    <a:pt x="370" y="350"/>
                  </a:moveTo>
                  <a:cubicBezTo>
                    <a:pt x="378" y="334"/>
                    <a:pt x="384" y="316"/>
                    <a:pt x="380" y="299"/>
                  </a:cubicBezTo>
                  <a:cubicBezTo>
                    <a:pt x="376" y="281"/>
                    <a:pt x="365" y="266"/>
                    <a:pt x="347" y="261"/>
                  </a:cubicBezTo>
                  <a:cubicBezTo>
                    <a:pt x="346" y="261"/>
                    <a:pt x="346" y="261"/>
                    <a:pt x="345" y="261"/>
                  </a:cubicBezTo>
                  <a:cubicBezTo>
                    <a:pt x="340" y="240"/>
                    <a:pt x="324" y="223"/>
                    <a:pt x="301" y="222"/>
                  </a:cubicBezTo>
                  <a:cubicBezTo>
                    <a:pt x="297" y="209"/>
                    <a:pt x="289" y="197"/>
                    <a:pt x="276" y="187"/>
                  </a:cubicBezTo>
                  <a:cubicBezTo>
                    <a:pt x="279" y="182"/>
                    <a:pt x="282" y="178"/>
                    <a:pt x="284" y="174"/>
                  </a:cubicBezTo>
                  <a:cubicBezTo>
                    <a:pt x="292" y="160"/>
                    <a:pt x="297" y="145"/>
                    <a:pt x="286" y="131"/>
                  </a:cubicBezTo>
                  <a:cubicBezTo>
                    <a:pt x="285" y="130"/>
                    <a:pt x="284" y="130"/>
                    <a:pt x="283" y="131"/>
                  </a:cubicBezTo>
                  <a:cubicBezTo>
                    <a:pt x="272" y="124"/>
                    <a:pt x="260" y="126"/>
                    <a:pt x="248" y="132"/>
                  </a:cubicBezTo>
                  <a:cubicBezTo>
                    <a:pt x="262" y="115"/>
                    <a:pt x="272" y="95"/>
                    <a:pt x="282" y="76"/>
                  </a:cubicBezTo>
                  <a:cubicBezTo>
                    <a:pt x="290" y="63"/>
                    <a:pt x="298" y="46"/>
                    <a:pt x="292" y="31"/>
                  </a:cubicBezTo>
                  <a:cubicBezTo>
                    <a:pt x="293" y="31"/>
                    <a:pt x="293" y="30"/>
                    <a:pt x="293" y="29"/>
                  </a:cubicBezTo>
                  <a:cubicBezTo>
                    <a:pt x="288" y="17"/>
                    <a:pt x="276" y="12"/>
                    <a:pt x="263" y="14"/>
                  </a:cubicBezTo>
                  <a:cubicBezTo>
                    <a:pt x="244" y="17"/>
                    <a:pt x="232" y="34"/>
                    <a:pt x="221" y="49"/>
                  </a:cubicBezTo>
                  <a:cubicBezTo>
                    <a:pt x="189" y="92"/>
                    <a:pt x="155" y="135"/>
                    <a:pt x="127" y="182"/>
                  </a:cubicBezTo>
                  <a:cubicBezTo>
                    <a:pt x="101" y="227"/>
                    <a:pt x="84" y="274"/>
                    <a:pt x="80" y="326"/>
                  </a:cubicBezTo>
                  <a:cubicBezTo>
                    <a:pt x="78" y="355"/>
                    <a:pt x="79" y="384"/>
                    <a:pt x="81" y="413"/>
                  </a:cubicBezTo>
                  <a:cubicBezTo>
                    <a:pt x="82" y="440"/>
                    <a:pt x="83" y="467"/>
                    <a:pt x="84" y="493"/>
                  </a:cubicBezTo>
                  <a:cubicBezTo>
                    <a:pt x="74" y="491"/>
                    <a:pt x="65" y="489"/>
                    <a:pt x="55" y="489"/>
                  </a:cubicBezTo>
                  <a:cubicBezTo>
                    <a:pt x="54" y="489"/>
                    <a:pt x="54" y="490"/>
                    <a:pt x="53" y="490"/>
                  </a:cubicBezTo>
                  <a:cubicBezTo>
                    <a:pt x="52" y="490"/>
                    <a:pt x="52" y="490"/>
                    <a:pt x="51" y="492"/>
                  </a:cubicBezTo>
                  <a:cubicBezTo>
                    <a:pt x="43" y="506"/>
                    <a:pt x="38" y="521"/>
                    <a:pt x="29" y="535"/>
                  </a:cubicBezTo>
                  <a:cubicBezTo>
                    <a:pt x="21" y="550"/>
                    <a:pt x="10" y="563"/>
                    <a:pt x="2" y="577"/>
                  </a:cubicBezTo>
                  <a:cubicBezTo>
                    <a:pt x="0" y="580"/>
                    <a:pt x="5" y="585"/>
                    <a:pt x="8" y="581"/>
                  </a:cubicBezTo>
                  <a:cubicBezTo>
                    <a:pt x="28" y="558"/>
                    <a:pt x="51" y="525"/>
                    <a:pt x="56" y="494"/>
                  </a:cubicBezTo>
                  <a:cubicBezTo>
                    <a:pt x="56" y="494"/>
                    <a:pt x="56" y="494"/>
                    <a:pt x="56" y="493"/>
                  </a:cubicBezTo>
                  <a:cubicBezTo>
                    <a:pt x="66" y="496"/>
                    <a:pt x="75" y="499"/>
                    <a:pt x="84" y="502"/>
                  </a:cubicBezTo>
                  <a:cubicBezTo>
                    <a:pt x="85" y="502"/>
                    <a:pt x="85" y="503"/>
                    <a:pt x="85" y="503"/>
                  </a:cubicBezTo>
                  <a:cubicBezTo>
                    <a:pt x="108" y="512"/>
                    <a:pt x="129" y="525"/>
                    <a:pt x="150" y="538"/>
                  </a:cubicBezTo>
                  <a:cubicBezTo>
                    <a:pt x="179" y="556"/>
                    <a:pt x="207" y="577"/>
                    <a:pt x="229" y="604"/>
                  </a:cubicBezTo>
                  <a:cubicBezTo>
                    <a:pt x="229" y="604"/>
                    <a:pt x="229" y="604"/>
                    <a:pt x="229" y="604"/>
                  </a:cubicBezTo>
                  <a:cubicBezTo>
                    <a:pt x="215" y="617"/>
                    <a:pt x="203" y="634"/>
                    <a:pt x="193" y="650"/>
                  </a:cubicBezTo>
                  <a:cubicBezTo>
                    <a:pt x="184" y="665"/>
                    <a:pt x="173" y="684"/>
                    <a:pt x="171" y="702"/>
                  </a:cubicBezTo>
                  <a:cubicBezTo>
                    <a:pt x="170" y="706"/>
                    <a:pt x="175" y="706"/>
                    <a:pt x="176" y="704"/>
                  </a:cubicBezTo>
                  <a:cubicBezTo>
                    <a:pt x="187" y="688"/>
                    <a:pt x="192" y="669"/>
                    <a:pt x="202" y="652"/>
                  </a:cubicBezTo>
                  <a:cubicBezTo>
                    <a:pt x="212" y="636"/>
                    <a:pt x="224" y="621"/>
                    <a:pt x="234" y="605"/>
                  </a:cubicBezTo>
                  <a:cubicBezTo>
                    <a:pt x="235" y="604"/>
                    <a:pt x="235" y="604"/>
                    <a:pt x="235" y="604"/>
                  </a:cubicBezTo>
                  <a:cubicBezTo>
                    <a:pt x="236" y="602"/>
                    <a:pt x="237" y="600"/>
                    <a:pt x="235" y="597"/>
                  </a:cubicBezTo>
                  <a:cubicBezTo>
                    <a:pt x="230" y="592"/>
                    <a:pt x="225" y="586"/>
                    <a:pt x="220" y="581"/>
                  </a:cubicBezTo>
                  <a:cubicBezTo>
                    <a:pt x="221" y="581"/>
                    <a:pt x="221" y="581"/>
                    <a:pt x="222" y="580"/>
                  </a:cubicBezTo>
                  <a:cubicBezTo>
                    <a:pt x="234" y="558"/>
                    <a:pt x="252" y="540"/>
                    <a:pt x="269" y="522"/>
                  </a:cubicBezTo>
                  <a:cubicBezTo>
                    <a:pt x="287" y="502"/>
                    <a:pt x="305" y="483"/>
                    <a:pt x="322" y="464"/>
                  </a:cubicBezTo>
                  <a:cubicBezTo>
                    <a:pt x="350" y="433"/>
                    <a:pt x="378" y="396"/>
                    <a:pt x="374" y="353"/>
                  </a:cubicBezTo>
                  <a:cubicBezTo>
                    <a:pt x="373" y="351"/>
                    <a:pt x="372" y="350"/>
                    <a:pt x="370" y="350"/>
                  </a:cubicBezTo>
                  <a:close/>
                  <a:moveTo>
                    <a:pt x="346" y="268"/>
                  </a:moveTo>
                  <a:cubicBezTo>
                    <a:pt x="346" y="268"/>
                    <a:pt x="346" y="268"/>
                    <a:pt x="346" y="268"/>
                  </a:cubicBezTo>
                  <a:cubicBezTo>
                    <a:pt x="377" y="279"/>
                    <a:pt x="379" y="315"/>
                    <a:pt x="367" y="340"/>
                  </a:cubicBezTo>
                  <a:cubicBezTo>
                    <a:pt x="363" y="350"/>
                    <a:pt x="358" y="358"/>
                    <a:pt x="353" y="366"/>
                  </a:cubicBezTo>
                  <a:cubicBezTo>
                    <a:pt x="352" y="360"/>
                    <a:pt x="348" y="354"/>
                    <a:pt x="344" y="350"/>
                  </a:cubicBezTo>
                  <a:cubicBezTo>
                    <a:pt x="338" y="345"/>
                    <a:pt x="330" y="343"/>
                    <a:pt x="322" y="345"/>
                  </a:cubicBezTo>
                  <a:cubicBezTo>
                    <a:pt x="338" y="323"/>
                    <a:pt x="350" y="295"/>
                    <a:pt x="346" y="268"/>
                  </a:cubicBezTo>
                  <a:close/>
                  <a:moveTo>
                    <a:pt x="254" y="361"/>
                  </a:moveTo>
                  <a:cubicBezTo>
                    <a:pt x="260" y="348"/>
                    <a:pt x="265" y="336"/>
                    <a:pt x="274" y="325"/>
                  </a:cubicBezTo>
                  <a:cubicBezTo>
                    <a:pt x="274" y="324"/>
                    <a:pt x="274" y="324"/>
                    <a:pt x="274" y="324"/>
                  </a:cubicBezTo>
                  <a:cubicBezTo>
                    <a:pt x="288" y="308"/>
                    <a:pt x="306" y="335"/>
                    <a:pt x="312" y="346"/>
                  </a:cubicBezTo>
                  <a:cubicBezTo>
                    <a:pt x="312" y="347"/>
                    <a:pt x="313" y="347"/>
                    <a:pt x="313" y="347"/>
                  </a:cubicBezTo>
                  <a:cubicBezTo>
                    <a:pt x="310" y="351"/>
                    <a:pt x="306" y="355"/>
                    <a:pt x="302" y="359"/>
                  </a:cubicBezTo>
                  <a:cubicBezTo>
                    <a:pt x="295" y="366"/>
                    <a:pt x="285" y="373"/>
                    <a:pt x="275" y="373"/>
                  </a:cubicBezTo>
                  <a:cubicBezTo>
                    <a:pt x="266" y="373"/>
                    <a:pt x="259" y="370"/>
                    <a:pt x="255" y="364"/>
                  </a:cubicBezTo>
                  <a:cubicBezTo>
                    <a:pt x="255" y="364"/>
                    <a:pt x="256" y="363"/>
                    <a:pt x="256" y="363"/>
                  </a:cubicBezTo>
                  <a:cubicBezTo>
                    <a:pt x="256" y="361"/>
                    <a:pt x="255" y="361"/>
                    <a:pt x="254" y="361"/>
                  </a:cubicBezTo>
                  <a:close/>
                  <a:moveTo>
                    <a:pt x="247" y="361"/>
                  </a:moveTo>
                  <a:cubicBezTo>
                    <a:pt x="244" y="362"/>
                    <a:pt x="241" y="363"/>
                    <a:pt x="238" y="363"/>
                  </a:cubicBezTo>
                  <a:cubicBezTo>
                    <a:pt x="238" y="363"/>
                    <a:pt x="238" y="363"/>
                    <a:pt x="238" y="364"/>
                  </a:cubicBezTo>
                  <a:cubicBezTo>
                    <a:pt x="236" y="359"/>
                    <a:pt x="235" y="355"/>
                    <a:pt x="233" y="351"/>
                  </a:cubicBezTo>
                  <a:cubicBezTo>
                    <a:pt x="238" y="350"/>
                    <a:pt x="243" y="348"/>
                    <a:pt x="247" y="346"/>
                  </a:cubicBezTo>
                  <a:cubicBezTo>
                    <a:pt x="248" y="346"/>
                    <a:pt x="247" y="345"/>
                    <a:pt x="246" y="345"/>
                  </a:cubicBezTo>
                  <a:cubicBezTo>
                    <a:pt x="242" y="346"/>
                    <a:pt x="237" y="348"/>
                    <a:pt x="233" y="350"/>
                  </a:cubicBezTo>
                  <a:cubicBezTo>
                    <a:pt x="231" y="347"/>
                    <a:pt x="229" y="343"/>
                    <a:pt x="227" y="340"/>
                  </a:cubicBezTo>
                  <a:cubicBezTo>
                    <a:pt x="230" y="342"/>
                    <a:pt x="235" y="344"/>
                    <a:pt x="240" y="344"/>
                  </a:cubicBezTo>
                  <a:cubicBezTo>
                    <a:pt x="244" y="344"/>
                    <a:pt x="248" y="343"/>
                    <a:pt x="251" y="342"/>
                  </a:cubicBezTo>
                  <a:cubicBezTo>
                    <a:pt x="246" y="347"/>
                    <a:pt x="245" y="354"/>
                    <a:pt x="247" y="361"/>
                  </a:cubicBezTo>
                  <a:close/>
                  <a:moveTo>
                    <a:pt x="220" y="327"/>
                  </a:moveTo>
                  <a:cubicBezTo>
                    <a:pt x="226" y="314"/>
                    <a:pt x="233" y="298"/>
                    <a:pt x="244" y="287"/>
                  </a:cubicBezTo>
                  <a:cubicBezTo>
                    <a:pt x="259" y="273"/>
                    <a:pt x="273" y="292"/>
                    <a:pt x="283" y="303"/>
                  </a:cubicBezTo>
                  <a:cubicBezTo>
                    <a:pt x="280" y="307"/>
                    <a:pt x="277" y="312"/>
                    <a:pt x="274" y="316"/>
                  </a:cubicBezTo>
                  <a:cubicBezTo>
                    <a:pt x="271" y="319"/>
                    <a:pt x="268" y="322"/>
                    <a:pt x="266" y="325"/>
                  </a:cubicBezTo>
                  <a:cubicBezTo>
                    <a:pt x="262" y="329"/>
                    <a:pt x="257" y="333"/>
                    <a:pt x="252" y="336"/>
                  </a:cubicBezTo>
                  <a:cubicBezTo>
                    <a:pt x="240" y="341"/>
                    <a:pt x="225" y="339"/>
                    <a:pt x="220" y="327"/>
                  </a:cubicBezTo>
                  <a:close/>
                  <a:moveTo>
                    <a:pt x="255" y="340"/>
                  </a:moveTo>
                  <a:cubicBezTo>
                    <a:pt x="257" y="339"/>
                    <a:pt x="258" y="339"/>
                    <a:pt x="259" y="338"/>
                  </a:cubicBezTo>
                  <a:cubicBezTo>
                    <a:pt x="256" y="342"/>
                    <a:pt x="254" y="348"/>
                    <a:pt x="252" y="352"/>
                  </a:cubicBezTo>
                  <a:cubicBezTo>
                    <a:pt x="252" y="349"/>
                    <a:pt x="253" y="345"/>
                    <a:pt x="256" y="341"/>
                  </a:cubicBezTo>
                  <a:cubicBezTo>
                    <a:pt x="256" y="341"/>
                    <a:pt x="256" y="340"/>
                    <a:pt x="255" y="340"/>
                  </a:cubicBezTo>
                  <a:close/>
                  <a:moveTo>
                    <a:pt x="321" y="348"/>
                  </a:moveTo>
                  <a:cubicBezTo>
                    <a:pt x="321" y="348"/>
                    <a:pt x="321" y="348"/>
                    <a:pt x="322" y="348"/>
                  </a:cubicBezTo>
                  <a:cubicBezTo>
                    <a:pt x="329" y="348"/>
                    <a:pt x="335" y="350"/>
                    <a:pt x="340" y="355"/>
                  </a:cubicBezTo>
                  <a:cubicBezTo>
                    <a:pt x="345" y="360"/>
                    <a:pt x="345" y="365"/>
                    <a:pt x="347" y="371"/>
                  </a:cubicBezTo>
                  <a:cubicBezTo>
                    <a:pt x="347" y="372"/>
                    <a:pt x="347" y="372"/>
                    <a:pt x="348" y="373"/>
                  </a:cubicBezTo>
                  <a:cubicBezTo>
                    <a:pt x="347" y="373"/>
                    <a:pt x="347" y="374"/>
                    <a:pt x="346" y="375"/>
                  </a:cubicBezTo>
                  <a:cubicBezTo>
                    <a:pt x="342" y="380"/>
                    <a:pt x="337" y="386"/>
                    <a:pt x="330" y="390"/>
                  </a:cubicBezTo>
                  <a:cubicBezTo>
                    <a:pt x="315" y="397"/>
                    <a:pt x="297" y="391"/>
                    <a:pt x="298" y="372"/>
                  </a:cubicBezTo>
                  <a:cubicBezTo>
                    <a:pt x="298" y="372"/>
                    <a:pt x="298" y="371"/>
                    <a:pt x="297" y="371"/>
                  </a:cubicBezTo>
                  <a:cubicBezTo>
                    <a:pt x="307" y="365"/>
                    <a:pt x="314" y="356"/>
                    <a:pt x="321" y="348"/>
                  </a:cubicBezTo>
                  <a:close/>
                  <a:moveTo>
                    <a:pt x="314" y="260"/>
                  </a:moveTo>
                  <a:cubicBezTo>
                    <a:pt x="313" y="259"/>
                    <a:pt x="311" y="260"/>
                    <a:pt x="309" y="259"/>
                  </a:cubicBezTo>
                  <a:cubicBezTo>
                    <a:pt x="307" y="259"/>
                    <a:pt x="306" y="258"/>
                    <a:pt x="304" y="257"/>
                  </a:cubicBezTo>
                  <a:cubicBezTo>
                    <a:pt x="305" y="248"/>
                    <a:pt x="305" y="238"/>
                    <a:pt x="303" y="229"/>
                  </a:cubicBezTo>
                  <a:cubicBezTo>
                    <a:pt x="348" y="232"/>
                    <a:pt x="343" y="293"/>
                    <a:pt x="329" y="322"/>
                  </a:cubicBezTo>
                  <a:cubicBezTo>
                    <a:pt x="325" y="330"/>
                    <a:pt x="321" y="337"/>
                    <a:pt x="316" y="344"/>
                  </a:cubicBezTo>
                  <a:cubicBezTo>
                    <a:pt x="311" y="333"/>
                    <a:pt x="297" y="311"/>
                    <a:pt x="283" y="312"/>
                  </a:cubicBezTo>
                  <a:cubicBezTo>
                    <a:pt x="284" y="311"/>
                    <a:pt x="285" y="309"/>
                    <a:pt x="286" y="308"/>
                  </a:cubicBezTo>
                  <a:cubicBezTo>
                    <a:pt x="295" y="294"/>
                    <a:pt x="301" y="279"/>
                    <a:pt x="304" y="263"/>
                  </a:cubicBezTo>
                  <a:cubicBezTo>
                    <a:pt x="307" y="265"/>
                    <a:pt x="312" y="266"/>
                    <a:pt x="315" y="265"/>
                  </a:cubicBezTo>
                  <a:cubicBezTo>
                    <a:pt x="317" y="263"/>
                    <a:pt x="316" y="260"/>
                    <a:pt x="314" y="260"/>
                  </a:cubicBezTo>
                  <a:close/>
                  <a:moveTo>
                    <a:pt x="296" y="226"/>
                  </a:moveTo>
                  <a:cubicBezTo>
                    <a:pt x="296" y="226"/>
                    <a:pt x="296" y="227"/>
                    <a:pt x="297" y="228"/>
                  </a:cubicBezTo>
                  <a:cubicBezTo>
                    <a:pt x="301" y="243"/>
                    <a:pt x="302" y="260"/>
                    <a:pt x="296" y="277"/>
                  </a:cubicBezTo>
                  <a:cubicBezTo>
                    <a:pt x="293" y="284"/>
                    <a:pt x="290" y="291"/>
                    <a:pt x="286" y="298"/>
                  </a:cubicBezTo>
                  <a:cubicBezTo>
                    <a:pt x="280" y="287"/>
                    <a:pt x="263" y="273"/>
                    <a:pt x="251" y="275"/>
                  </a:cubicBezTo>
                  <a:cubicBezTo>
                    <a:pt x="243" y="277"/>
                    <a:pt x="236" y="289"/>
                    <a:pt x="232" y="295"/>
                  </a:cubicBezTo>
                  <a:cubicBezTo>
                    <a:pt x="226" y="303"/>
                    <a:pt x="222" y="313"/>
                    <a:pt x="218" y="322"/>
                  </a:cubicBezTo>
                  <a:cubicBezTo>
                    <a:pt x="218" y="321"/>
                    <a:pt x="218" y="320"/>
                    <a:pt x="218" y="319"/>
                  </a:cubicBezTo>
                  <a:cubicBezTo>
                    <a:pt x="218" y="318"/>
                    <a:pt x="217" y="318"/>
                    <a:pt x="217" y="318"/>
                  </a:cubicBezTo>
                  <a:cubicBezTo>
                    <a:pt x="224" y="305"/>
                    <a:pt x="229" y="291"/>
                    <a:pt x="233" y="278"/>
                  </a:cubicBezTo>
                  <a:cubicBezTo>
                    <a:pt x="233" y="275"/>
                    <a:pt x="234" y="273"/>
                    <a:pt x="235" y="270"/>
                  </a:cubicBezTo>
                  <a:cubicBezTo>
                    <a:pt x="236" y="268"/>
                    <a:pt x="237" y="266"/>
                    <a:pt x="238" y="264"/>
                  </a:cubicBezTo>
                  <a:cubicBezTo>
                    <a:pt x="240" y="261"/>
                    <a:pt x="242" y="258"/>
                    <a:pt x="245" y="255"/>
                  </a:cubicBezTo>
                  <a:cubicBezTo>
                    <a:pt x="249" y="259"/>
                    <a:pt x="255" y="262"/>
                    <a:pt x="261" y="261"/>
                  </a:cubicBezTo>
                  <a:cubicBezTo>
                    <a:pt x="263" y="260"/>
                    <a:pt x="263" y="257"/>
                    <a:pt x="261" y="257"/>
                  </a:cubicBezTo>
                  <a:cubicBezTo>
                    <a:pt x="256" y="255"/>
                    <a:pt x="252" y="254"/>
                    <a:pt x="248" y="250"/>
                  </a:cubicBezTo>
                  <a:cubicBezTo>
                    <a:pt x="246" y="248"/>
                    <a:pt x="239" y="237"/>
                    <a:pt x="243" y="236"/>
                  </a:cubicBezTo>
                  <a:cubicBezTo>
                    <a:pt x="243" y="235"/>
                    <a:pt x="243" y="234"/>
                    <a:pt x="242" y="234"/>
                  </a:cubicBezTo>
                  <a:cubicBezTo>
                    <a:pt x="253" y="220"/>
                    <a:pt x="264" y="206"/>
                    <a:pt x="274" y="191"/>
                  </a:cubicBezTo>
                  <a:cubicBezTo>
                    <a:pt x="284" y="201"/>
                    <a:pt x="291" y="213"/>
                    <a:pt x="296" y="226"/>
                  </a:cubicBezTo>
                  <a:close/>
                  <a:moveTo>
                    <a:pt x="217" y="328"/>
                  </a:moveTo>
                  <a:cubicBezTo>
                    <a:pt x="217" y="328"/>
                    <a:pt x="217" y="328"/>
                    <a:pt x="217" y="328"/>
                  </a:cubicBezTo>
                  <a:cubicBezTo>
                    <a:pt x="217" y="329"/>
                    <a:pt x="217" y="330"/>
                    <a:pt x="218" y="330"/>
                  </a:cubicBezTo>
                  <a:cubicBezTo>
                    <a:pt x="216" y="329"/>
                    <a:pt x="214" y="328"/>
                    <a:pt x="212" y="326"/>
                  </a:cubicBezTo>
                  <a:cubicBezTo>
                    <a:pt x="214" y="324"/>
                    <a:pt x="215" y="322"/>
                    <a:pt x="216" y="320"/>
                  </a:cubicBezTo>
                  <a:cubicBezTo>
                    <a:pt x="216" y="323"/>
                    <a:pt x="216" y="325"/>
                    <a:pt x="217" y="328"/>
                  </a:cubicBezTo>
                  <a:close/>
                  <a:moveTo>
                    <a:pt x="237" y="259"/>
                  </a:moveTo>
                  <a:cubicBezTo>
                    <a:pt x="238" y="255"/>
                    <a:pt x="239" y="250"/>
                    <a:pt x="239" y="246"/>
                  </a:cubicBezTo>
                  <a:cubicBezTo>
                    <a:pt x="240" y="247"/>
                    <a:pt x="240" y="249"/>
                    <a:pt x="241" y="250"/>
                  </a:cubicBezTo>
                  <a:cubicBezTo>
                    <a:pt x="241" y="251"/>
                    <a:pt x="242" y="252"/>
                    <a:pt x="243" y="253"/>
                  </a:cubicBezTo>
                  <a:cubicBezTo>
                    <a:pt x="241" y="255"/>
                    <a:pt x="239" y="257"/>
                    <a:pt x="237" y="259"/>
                  </a:cubicBezTo>
                  <a:close/>
                  <a:moveTo>
                    <a:pt x="283" y="136"/>
                  </a:moveTo>
                  <a:cubicBezTo>
                    <a:pt x="283" y="136"/>
                    <a:pt x="283" y="136"/>
                    <a:pt x="284" y="136"/>
                  </a:cubicBezTo>
                  <a:cubicBezTo>
                    <a:pt x="285" y="138"/>
                    <a:pt x="286" y="140"/>
                    <a:pt x="286" y="142"/>
                  </a:cubicBezTo>
                  <a:cubicBezTo>
                    <a:pt x="282" y="152"/>
                    <a:pt x="275" y="159"/>
                    <a:pt x="267" y="166"/>
                  </a:cubicBezTo>
                  <a:cubicBezTo>
                    <a:pt x="261" y="172"/>
                    <a:pt x="255" y="175"/>
                    <a:pt x="247" y="168"/>
                  </a:cubicBezTo>
                  <a:cubicBezTo>
                    <a:pt x="243" y="165"/>
                    <a:pt x="235" y="153"/>
                    <a:pt x="237" y="147"/>
                  </a:cubicBezTo>
                  <a:cubicBezTo>
                    <a:pt x="250" y="135"/>
                    <a:pt x="266" y="126"/>
                    <a:pt x="283" y="136"/>
                  </a:cubicBezTo>
                  <a:close/>
                  <a:moveTo>
                    <a:pt x="301" y="477"/>
                  </a:moveTo>
                  <a:cubicBezTo>
                    <a:pt x="284" y="495"/>
                    <a:pt x="268" y="513"/>
                    <a:pt x="252" y="531"/>
                  </a:cubicBezTo>
                  <a:cubicBezTo>
                    <a:pt x="239" y="545"/>
                    <a:pt x="226" y="560"/>
                    <a:pt x="219" y="579"/>
                  </a:cubicBezTo>
                  <a:cubicBezTo>
                    <a:pt x="219" y="579"/>
                    <a:pt x="219" y="580"/>
                    <a:pt x="219" y="580"/>
                  </a:cubicBezTo>
                  <a:cubicBezTo>
                    <a:pt x="214" y="575"/>
                    <a:pt x="209" y="570"/>
                    <a:pt x="204" y="566"/>
                  </a:cubicBezTo>
                  <a:cubicBezTo>
                    <a:pt x="207" y="565"/>
                    <a:pt x="211" y="564"/>
                    <a:pt x="214" y="562"/>
                  </a:cubicBezTo>
                  <a:cubicBezTo>
                    <a:pt x="215" y="562"/>
                    <a:pt x="214" y="560"/>
                    <a:pt x="213" y="561"/>
                  </a:cubicBezTo>
                  <a:cubicBezTo>
                    <a:pt x="210" y="562"/>
                    <a:pt x="207" y="563"/>
                    <a:pt x="204" y="564"/>
                  </a:cubicBezTo>
                  <a:cubicBezTo>
                    <a:pt x="203" y="564"/>
                    <a:pt x="203" y="564"/>
                    <a:pt x="202" y="565"/>
                  </a:cubicBezTo>
                  <a:cubicBezTo>
                    <a:pt x="197" y="561"/>
                    <a:pt x="192" y="557"/>
                    <a:pt x="187" y="553"/>
                  </a:cubicBezTo>
                  <a:cubicBezTo>
                    <a:pt x="194" y="551"/>
                    <a:pt x="200" y="547"/>
                    <a:pt x="206" y="544"/>
                  </a:cubicBezTo>
                  <a:cubicBezTo>
                    <a:pt x="207" y="543"/>
                    <a:pt x="206" y="541"/>
                    <a:pt x="205" y="542"/>
                  </a:cubicBezTo>
                  <a:cubicBezTo>
                    <a:pt x="198" y="546"/>
                    <a:pt x="192" y="549"/>
                    <a:pt x="185" y="551"/>
                  </a:cubicBezTo>
                  <a:cubicBezTo>
                    <a:pt x="179" y="547"/>
                    <a:pt x="173" y="543"/>
                    <a:pt x="167" y="539"/>
                  </a:cubicBezTo>
                  <a:cubicBezTo>
                    <a:pt x="174" y="537"/>
                    <a:pt x="180" y="535"/>
                    <a:pt x="186" y="531"/>
                  </a:cubicBezTo>
                  <a:cubicBezTo>
                    <a:pt x="187" y="530"/>
                    <a:pt x="186" y="529"/>
                    <a:pt x="185" y="529"/>
                  </a:cubicBezTo>
                  <a:cubicBezTo>
                    <a:pt x="179" y="533"/>
                    <a:pt x="172" y="536"/>
                    <a:pt x="165" y="538"/>
                  </a:cubicBezTo>
                  <a:cubicBezTo>
                    <a:pt x="161" y="535"/>
                    <a:pt x="156" y="532"/>
                    <a:pt x="152" y="529"/>
                  </a:cubicBezTo>
                  <a:cubicBezTo>
                    <a:pt x="150" y="528"/>
                    <a:pt x="147" y="527"/>
                    <a:pt x="145" y="525"/>
                  </a:cubicBezTo>
                  <a:cubicBezTo>
                    <a:pt x="151" y="522"/>
                    <a:pt x="158" y="519"/>
                    <a:pt x="164" y="516"/>
                  </a:cubicBezTo>
                  <a:cubicBezTo>
                    <a:pt x="165" y="515"/>
                    <a:pt x="164" y="514"/>
                    <a:pt x="163" y="514"/>
                  </a:cubicBezTo>
                  <a:cubicBezTo>
                    <a:pt x="157" y="518"/>
                    <a:pt x="151" y="521"/>
                    <a:pt x="144" y="524"/>
                  </a:cubicBezTo>
                  <a:cubicBezTo>
                    <a:pt x="144" y="524"/>
                    <a:pt x="144" y="524"/>
                    <a:pt x="144" y="524"/>
                  </a:cubicBezTo>
                  <a:cubicBezTo>
                    <a:pt x="139" y="521"/>
                    <a:pt x="134" y="518"/>
                    <a:pt x="129" y="515"/>
                  </a:cubicBezTo>
                  <a:cubicBezTo>
                    <a:pt x="134" y="513"/>
                    <a:pt x="139" y="510"/>
                    <a:pt x="145" y="506"/>
                  </a:cubicBezTo>
                  <a:cubicBezTo>
                    <a:pt x="146" y="506"/>
                    <a:pt x="145" y="504"/>
                    <a:pt x="144" y="505"/>
                  </a:cubicBezTo>
                  <a:cubicBezTo>
                    <a:pt x="138" y="508"/>
                    <a:pt x="133" y="511"/>
                    <a:pt x="127" y="514"/>
                  </a:cubicBezTo>
                  <a:cubicBezTo>
                    <a:pt x="121" y="511"/>
                    <a:pt x="115" y="507"/>
                    <a:pt x="109" y="504"/>
                  </a:cubicBezTo>
                  <a:cubicBezTo>
                    <a:pt x="117" y="502"/>
                    <a:pt x="125" y="498"/>
                    <a:pt x="133" y="493"/>
                  </a:cubicBezTo>
                  <a:cubicBezTo>
                    <a:pt x="133" y="493"/>
                    <a:pt x="133" y="492"/>
                    <a:pt x="132" y="492"/>
                  </a:cubicBezTo>
                  <a:cubicBezTo>
                    <a:pt x="124" y="497"/>
                    <a:pt x="116" y="500"/>
                    <a:pt x="107" y="503"/>
                  </a:cubicBezTo>
                  <a:cubicBezTo>
                    <a:pt x="102" y="501"/>
                    <a:pt x="97" y="498"/>
                    <a:pt x="92" y="496"/>
                  </a:cubicBezTo>
                  <a:cubicBezTo>
                    <a:pt x="94" y="495"/>
                    <a:pt x="96" y="494"/>
                    <a:pt x="97" y="493"/>
                  </a:cubicBezTo>
                  <a:cubicBezTo>
                    <a:pt x="104" y="490"/>
                    <a:pt x="110" y="486"/>
                    <a:pt x="116" y="482"/>
                  </a:cubicBezTo>
                  <a:cubicBezTo>
                    <a:pt x="117" y="481"/>
                    <a:pt x="116" y="480"/>
                    <a:pt x="115" y="480"/>
                  </a:cubicBezTo>
                  <a:cubicBezTo>
                    <a:pt x="110" y="483"/>
                    <a:pt x="106" y="486"/>
                    <a:pt x="101" y="489"/>
                  </a:cubicBezTo>
                  <a:cubicBezTo>
                    <a:pt x="97" y="491"/>
                    <a:pt x="93" y="493"/>
                    <a:pt x="89" y="495"/>
                  </a:cubicBezTo>
                  <a:cubicBezTo>
                    <a:pt x="89" y="495"/>
                    <a:pt x="88" y="495"/>
                    <a:pt x="88" y="495"/>
                  </a:cubicBezTo>
                  <a:cubicBezTo>
                    <a:pt x="88" y="491"/>
                    <a:pt x="88" y="488"/>
                    <a:pt x="88" y="484"/>
                  </a:cubicBezTo>
                  <a:cubicBezTo>
                    <a:pt x="95" y="479"/>
                    <a:pt x="102" y="475"/>
                    <a:pt x="109" y="470"/>
                  </a:cubicBezTo>
                  <a:cubicBezTo>
                    <a:pt x="110" y="470"/>
                    <a:pt x="109" y="468"/>
                    <a:pt x="108" y="469"/>
                  </a:cubicBezTo>
                  <a:cubicBezTo>
                    <a:pt x="101" y="473"/>
                    <a:pt x="95" y="478"/>
                    <a:pt x="88" y="482"/>
                  </a:cubicBezTo>
                  <a:cubicBezTo>
                    <a:pt x="89" y="478"/>
                    <a:pt x="89" y="474"/>
                    <a:pt x="89" y="470"/>
                  </a:cubicBezTo>
                  <a:cubicBezTo>
                    <a:pt x="93" y="468"/>
                    <a:pt x="97" y="466"/>
                    <a:pt x="101" y="462"/>
                  </a:cubicBezTo>
                  <a:cubicBezTo>
                    <a:pt x="101" y="462"/>
                    <a:pt x="100" y="461"/>
                    <a:pt x="100" y="461"/>
                  </a:cubicBezTo>
                  <a:cubicBezTo>
                    <a:pt x="97" y="464"/>
                    <a:pt x="93" y="467"/>
                    <a:pt x="89" y="469"/>
                  </a:cubicBezTo>
                  <a:cubicBezTo>
                    <a:pt x="89" y="465"/>
                    <a:pt x="89" y="460"/>
                    <a:pt x="89" y="456"/>
                  </a:cubicBezTo>
                  <a:cubicBezTo>
                    <a:pt x="89" y="456"/>
                    <a:pt x="89" y="456"/>
                    <a:pt x="89" y="456"/>
                  </a:cubicBezTo>
                  <a:cubicBezTo>
                    <a:pt x="93" y="453"/>
                    <a:pt x="96" y="450"/>
                    <a:pt x="100" y="447"/>
                  </a:cubicBezTo>
                  <a:cubicBezTo>
                    <a:pt x="100" y="447"/>
                    <a:pt x="100" y="446"/>
                    <a:pt x="99" y="446"/>
                  </a:cubicBezTo>
                  <a:cubicBezTo>
                    <a:pt x="96" y="449"/>
                    <a:pt x="92" y="451"/>
                    <a:pt x="89" y="454"/>
                  </a:cubicBezTo>
                  <a:cubicBezTo>
                    <a:pt x="89" y="449"/>
                    <a:pt x="89" y="445"/>
                    <a:pt x="88" y="440"/>
                  </a:cubicBezTo>
                  <a:cubicBezTo>
                    <a:pt x="88" y="440"/>
                    <a:pt x="89" y="440"/>
                    <a:pt x="89" y="439"/>
                  </a:cubicBezTo>
                  <a:cubicBezTo>
                    <a:pt x="89" y="439"/>
                    <a:pt x="89" y="439"/>
                    <a:pt x="89" y="439"/>
                  </a:cubicBezTo>
                  <a:cubicBezTo>
                    <a:pt x="92" y="437"/>
                    <a:pt x="95" y="433"/>
                    <a:pt x="98" y="430"/>
                  </a:cubicBezTo>
                  <a:cubicBezTo>
                    <a:pt x="99" y="429"/>
                    <a:pt x="98" y="429"/>
                    <a:pt x="97" y="429"/>
                  </a:cubicBezTo>
                  <a:cubicBezTo>
                    <a:pt x="94" y="432"/>
                    <a:pt x="91" y="435"/>
                    <a:pt x="88" y="437"/>
                  </a:cubicBezTo>
                  <a:cubicBezTo>
                    <a:pt x="88" y="433"/>
                    <a:pt x="88" y="429"/>
                    <a:pt x="88" y="425"/>
                  </a:cubicBezTo>
                  <a:cubicBezTo>
                    <a:pt x="88" y="425"/>
                    <a:pt x="88" y="425"/>
                    <a:pt x="88" y="425"/>
                  </a:cubicBezTo>
                  <a:cubicBezTo>
                    <a:pt x="93" y="422"/>
                    <a:pt x="99" y="419"/>
                    <a:pt x="104" y="415"/>
                  </a:cubicBezTo>
                  <a:cubicBezTo>
                    <a:pt x="105" y="414"/>
                    <a:pt x="104" y="413"/>
                    <a:pt x="103" y="414"/>
                  </a:cubicBezTo>
                  <a:cubicBezTo>
                    <a:pt x="98" y="417"/>
                    <a:pt x="93" y="420"/>
                    <a:pt x="87" y="424"/>
                  </a:cubicBezTo>
                  <a:cubicBezTo>
                    <a:pt x="87" y="419"/>
                    <a:pt x="87" y="414"/>
                    <a:pt x="87" y="409"/>
                  </a:cubicBezTo>
                  <a:cubicBezTo>
                    <a:pt x="90" y="406"/>
                    <a:pt x="94" y="403"/>
                    <a:pt x="98" y="400"/>
                  </a:cubicBezTo>
                  <a:cubicBezTo>
                    <a:pt x="99" y="400"/>
                    <a:pt x="98" y="399"/>
                    <a:pt x="97" y="399"/>
                  </a:cubicBezTo>
                  <a:cubicBezTo>
                    <a:pt x="94" y="402"/>
                    <a:pt x="90" y="405"/>
                    <a:pt x="86" y="407"/>
                  </a:cubicBezTo>
                  <a:cubicBezTo>
                    <a:pt x="85" y="390"/>
                    <a:pt x="84" y="372"/>
                    <a:pt x="84" y="355"/>
                  </a:cubicBezTo>
                  <a:cubicBezTo>
                    <a:pt x="85" y="306"/>
                    <a:pt x="94" y="259"/>
                    <a:pt x="115" y="215"/>
                  </a:cubicBezTo>
                  <a:cubicBezTo>
                    <a:pt x="135" y="176"/>
                    <a:pt x="160" y="141"/>
                    <a:pt x="186" y="106"/>
                  </a:cubicBezTo>
                  <a:cubicBezTo>
                    <a:pt x="199" y="88"/>
                    <a:pt x="213" y="70"/>
                    <a:pt x="226" y="52"/>
                  </a:cubicBezTo>
                  <a:cubicBezTo>
                    <a:pt x="239" y="35"/>
                    <a:pt x="269" y="0"/>
                    <a:pt x="288" y="27"/>
                  </a:cubicBezTo>
                  <a:cubicBezTo>
                    <a:pt x="291" y="36"/>
                    <a:pt x="290" y="45"/>
                    <a:pt x="287" y="55"/>
                  </a:cubicBezTo>
                  <a:cubicBezTo>
                    <a:pt x="283" y="56"/>
                    <a:pt x="279" y="58"/>
                    <a:pt x="275" y="60"/>
                  </a:cubicBezTo>
                  <a:cubicBezTo>
                    <a:pt x="275" y="61"/>
                    <a:pt x="275" y="61"/>
                    <a:pt x="275" y="61"/>
                  </a:cubicBezTo>
                  <a:cubicBezTo>
                    <a:pt x="279" y="60"/>
                    <a:pt x="283" y="59"/>
                    <a:pt x="287" y="57"/>
                  </a:cubicBezTo>
                  <a:cubicBezTo>
                    <a:pt x="285" y="61"/>
                    <a:pt x="284" y="66"/>
                    <a:pt x="282" y="70"/>
                  </a:cubicBezTo>
                  <a:cubicBezTo>
                    <a:pt x="277" y="71"/>
                    <a:pt x="272" y="74"/>
                    <a:pt x="267" y="78"/>
                  </a:cubicBezTo>
                  <a:cubicBezTo>
                    <a:pt x="267" y="78"/>
                    <a:pt x="267" y="79"/>
                    <a:pt x="268" y="79"/>
                  </a:cubicBezTo>
                  <a:cubicBezTo>
                    <a:pt x="272" y="76"/>
                    <a:pt x="277" y="74"/>
                    <a:pt x="281" y="71"/>
                  </a:cubicBezTo>
                  <a:cubicBezTo>
                    <a:pt x="279" y="76"/>
                    <a:pt x="277" y="80"/>
                    <a:pt x="275" y="84"/>
                  </a:cubicBezTo>
                  <a:cubicBezTo>
                    <a:pt x="267" y="88"/>
                    <a:pt x="260" y="92"/>
                    <a:pt x="252" y="96"/>
                  </a:cubicBezTo>
                  <a:cubicBezTo>
                    <a:pt x="252" y="96"/>
                    <a:pt x="252" y="97"/>
                    <a:pt x="253" y="97"/>
                  </a:cubicBezTo>
                  <a:cubicBezTo>
                    <a:pt x="260" y="93"/>
                    <a:pt x="267" y="90"/>
                    <a:pt x="273" y="86"/>
                  </a:cubicBezTo>
                  <a:cubicBezTo>
                    <a:pt x="272" y="89"/>
                    <a:pt x="271" y="91"/>
                    <a:pt x="269" y="93"/>
                  </a:cubicBezTo>
                  <a:cubicBezTo>
                    <a:pt x="266" y="98"/>
                    <a:pt x="263" y="103"/>
                    <a:pt x="259" y="108"/>
                  </a:cubicBezTo>
                  <a:cubicBezTo>
                    <a:pt x="251" y="112"/>
                    <a:pt x="243" y="116"/>
                    <a:pt x="235" y="120"/>
                  </a:cubicBezTo>
                  <a:cubicBezTo>
                    <a:pt x="234" y="120"/>
                    <a:pt x="234" y="121"/>
                    <a:pt x="235" y="120"/>
                  </a:cubicBezTo>
                  <a:cubicBezTo>
                    <a:pt x="242" y="118"/>
                    <a:pt x="251" y="115"/>
                    <a:pt x="257" y="111"/>
                  </a:cubicBezTo>
                  <a:cubicBezTo>
                    <a:pt x="253" y="117"/>
                    <a:pt x="249" y="122"/>
                    <a:pt x="244" y="128"/>
                  </a:cubicBezTo>
                  <a:cubicBezTo>
                    <a:pt x="233" y="133"/>
                    <a:pt x="222" y="139"/>
                    <a:pt x="211" y="146"/>
                  </a:cubicBezTo>
                  <a:cubicBezTo>
                    <a:pt x="211" y="146"/>
                    <a:pt x="211" y="147"/>
                    <a:pt x="212" y="147"/>
                  </a:cubicBezTo>
                  <a:cubicBezTo>
                    <a:pt x="222" y="141"/>
                    <a:pt x="232" y="136"/>
                    <a:pt x="242" y="131"/>
                  </a:cubicBezTo>
                  <a:cubicBezTo>
                    <a:pt x="239" y="135"/>
                    <a:pt x="236" y="139"/>
                    <a:pt x="233" y="143"/>
                  </a:cubicBezTo>
                  <a:cubicBezTo>
                    <a:pt x="233" y="143"/>
                    <a:pt x="233" y="143"/>
                    <a:pt x="233" y="143"/>
                  </a:cubicBezTo>
                  <a:cubicBezTo>
                    <a:pt x="229" y="146"/>
                    <a:pt x="225" y="150"/>
                    <a:pt x="222" y="153"/>
                  </a:cubicBezTo>
                  <a:cubicBezTo>
                    <a:pt x="208" y="160"/>
                    <a:pt x="194" y="168"/>
                    <a:pt x="181" y="176"/>
                  </a:cubicBezTo>
                  <a:cubicBezTo>
                    <a:pt x="180" y="176"/>
                    <a:pt x="180" y="177"/>
                    <a:pt x="181" y="177"/>
                  </a:cubicBezTo>
                  <a:cubicBezTo>
                    <a:pt x="193" y="170"/>
                    <a:pt x="206" y="164"/>
                    <a:pt x="218" y="157"/>
                  </a:cubicBezTo>
                  <a:cubicBezTo>
                    <a:pt x="206" y="169"/>
                    <a:pt x="194" y="183"/>
                    <a:pt x="184" y="197"/>
                  </a:cubicBezTo>
                  <a:cubicBezTo>
                    <a:pt x="180" y="200"/>
                    <a:pt x="177" y="205"/>
                    <a:pt x="174" y="209"/>
                  </a:cubicBezTo>
                  <a:cubicBezTo>
                    <a:pt x="165" y="214"/>
                    <a:pt x="155" y="220"/>
                    <a:pt x="146" y="226"/>
                  </a:cubicBezTo>
                  <a:cubicBezTo>
                    <a:pt x="145" y="226"/>
                    <a:pt x="146" y="227"/>
                    <a:pt x="146" y="226"/>
                  </a:cubicBezTo>
                  <a:cubicBezTo>
                    <a:pt x="155" y="222"/>
                    <a:pt x="163" y="217"/>
                    <a:pt x="172" y="212"/>
                  </a:cubicBezTo>
                  <a:cubicBezTo>
                    <a:pt x="167" y="219"/>
                    <a:pt x="162" y="226"/>
                    <a:pt x="157" y="233"/>
                  </a:cubicBezTo>
                  <a:cubicBezTo>
                    <a:pt x="148" y="240"/>
                    <a:pt x="138" y="246"/>
                    <a:pt x="129" y="252"/>
                  </a:cubicBezTo>
                  <a:cubicBezTo>
                    <a:pt x="129" y="252"/>
                    <a:pt x="129" y="253"/>
                    <a:pt x="129" y="253"/>
                  </a:cubicBezTo>
                  <a:cubicBezTo>
                    <a:pt x="138" y="247"/>
                    <a:pt x="147" y="241"/>
                    <a:pt x="155" y="236"/>
                  </a:cubicBezTo>
                  <a:cubicBezTo>
                    <a:pt x="151" y="242"/>
                    <a:pt x="147" y="248"/>
                    <a:pt x="144" y="255"/>
                  </a:cubicBezTo>
                  <a:cubicBezTo>
                    <a:pt x="134" y="263"/>
                    <a:pt x="124" y="270"/>
                    <a:pt x="115" y="279"/>
                  </a:cubicBezTo>
                  <a:cubicBezTo>
                    <a:pt x="114" y="279"/>
                    <a:pt x="115" y="279"/>
                    <a:pt x="115" y="279"/>
                  </a:cubicBezTo>
                  <a:cubicBezTo>
                    <a:pt x="124" y="272"/>
                    <a:pt x="133" y="265"/>
                    <a:pt x="142" y="257"/>
                  </a:cubicBezTo>
                  <a:cubicBezTo>
                    <a:pt x="141" y="258"/>
                    <a:pt x="141" y="260"/>
                    <a:pt x="140" y="261"/>
                  </a:cubicBezTo>
                  <a:cubicBezTo>
                    <a:pt x="137" y="267"/>
                    <a:pt x="133" y="273"/>
                    <a:pt x="129" y="279"/>
                  </a:cubicBezTo>
                  <a:cubicBezTo>
                    <a:pt x="123" y="285"/>
                    <a:pt x="117" y="290"/>
                    <a:pt x="110" y="295"/>
                  </a:cubicBezTo>
                  <a:cubicBezTo>
                    <a:pt x="110" y="295"/>
                    <a:pt x="110" y="296"/>
                    <a:pt x="110" y="295"/>
                  </a:cubicBezTo>
                  <a:cubicBezTo>
                    <a:pt x="117" y="292"/>
                    <a:pt x="122" y="287"/>
                    <a:pt x="128" y="282"/>
                  </a:cubicBezTo>
                  <a:cubicBezTo>
                    <a:pt x="119" y="298"/>
                    <a:pt x="111" y="315"/>
                    <a:pt x="111" y="332"/>
                  </a:cubicBezTo>
                  <a:cubicBezTo>
                    <a:pt x="111" y="333"/>
                    <a:pt x="112" y="333"/>
                    <a:pt x="112" y="332"/>
                  </a:cubicBezTo>
                  <a:cubicBezTo>
                    <a:pt x="128" y="295"/>
                    <a:pt x="145" y="261"/>
                    <a:pt x="167" y="228"/>
                  </a:cubicBezTo>
                  <a:cubicBezTo>
                    <a:pt x="168" y="228"/>
                    <a:pt x="168" y="227"/>
                    <a:pt x="168" y="227"/>
                  </a:cubicBezTo>
                  <a:cubicBezTo>
                    <a:pt x="168" y="227"/>
                    <a:pt x="168" y="227"/>
                    <a:pt x="168" y="227"/>
                  </a:cubicBezTo>
                  <a:cubicBezTo>
                    <a:pt x="170" y="224"/>
                    <a:pt x="172" y="221"/>
                    <a:pt x="174" y="218"/>
                  </a:cubicBezTo>
                  <a:cubicBezTo>
                    <a:pt x="178" y="214"/>
                    <a:pt x="181" y="209"/>
                    <a:pt x="185" y="204"/>
                  </a:cubicBezTo>
                  <a:cubicBezTo>
                    <a:pt x="186" y="203"/>
                    <a:pt x="187" y="203"/>
                    <a:pt x="188" y="202"/>
                  </a:cubicBezTo>
                  <a:cubicBezTo>
                    <a:pt x="188" y="202"/>
                    <a:pt x="188" y="201"/>
                    <a:pt x="187" y="201"/>
                  </a:cubicBezTo>
                  <a:cubicBezTo>
                    <a:pt x="196" y="190"/>
                    <a:pt x="206" y="178"/>
                    <a:pt x="216" y="168"/>
                  </a:cubicBezTo>
                  <a:cubicBezTo>
                    <a:pt x="221" y="163"/>
                    <a:pt x="227" y="156"/>
                    <a:pt x="233" y="150"/>
                  </a:cubicBezTo>
                  <a:cubicBezTo>
                    <a:pt x="232" y="162"/>
                    <a:pt x="246" y="178"/>
                    <a:pt x="256" y="178"/>
                  </a:cubicBezTo>
                  <a:cubicBezTo>
                    <a:pt x="263" y="179"/>
                    <a:pt x="269" y="172"/>
                    <a:pt x="274" y="168"/>
                  </a:cubicBezTo>
                  <a:cubicBezTo>
                    <a:pt x="279" y="164"/>
                    <a:pt x="284" y="159"/>
                    <a:pt x="287" y="153"/>
                  </a:cubicBezTo>
                  <a:cubicBezTo>
                    <a:pt x="285" y="168"/>
                    <a:pt x="273" y="183"/>
                    <a:pt x="265" y="194"/>
                  </a:cubicBezTo>
                  <a:cubicBezTo>
                    <a:pt x="256" y="207"/>
                    <a:pt x="245" y="219"/>
                    <a:pt x="238" y="234"/>
                  </a:cubicBezTo>
                  <a:cubicBezTo>
                    <a:pt x="238" y="230"/>
                    <a:pt x="236" y="226"/>
                    <a:pt x="233" y="223"/>
                  </a:cubicBezTo>
                  <a:cubicBezTo>
                    <a:pt x="233" y="222"/>
                    <a:pt x="232" y="223"/>
                    <a:pt x="232" y="224"/>
                  </a:cubicBezTo>
                  <a:cubicBezTo>
                    <a:pt x="240" y="242"/>
                    <a:pt x="231" y="269"/>
                    <a:pt x="225" y="286"/>
                  </a:cubicBezTo>
                  <a:cubicBezTo>
                    <a:pt x="219" y="305"/>
                    <a:pt x="209" y="321"/>
                    <a:pt x="199" y="338"/>
                  </a:cubicBezTo>
                  <a:cubicBezTo>
                    <a:pt x="197" y="340"/>
                    <a:pt x="201" y="342"/>
                    <a:pt x="202" y="340"/>
                  </a:cubicBezTo>
                  <a:cubicBezTo>
                    <a:pt x="205" y="337"/>
                    <a:pt x="208" y="333"/>
                    <a:pt x="210" y="330"/>
                  </a:cubicBezTo>
                  <a:cubicBezTo>
                    <a:pt x="236" y="359"/>
                    <a:pt x="238" y="391"/>
                    <a:pt x="233" y="429"/>
                  </a:cubicBezTo>
                  <a:cubicBezTo>
                    <a:pt x="233" y="432"/>
                    <a:pt x="238" y="432"/>
                    <a:pt x="238" y="429"/>
                  </a:cubicBezTo>
                  <a:cubicBezTo>
                    <a:pt x="239" y="425"/>
                    <a:pt x="240" y="420"/>
                    <a:pt x="241" y="415"/>
                  </a:cubicBezTo>
                  <a:cubicBezTo>
                    <a:pt x="247" y="412"/>
                    <a:pt x="254" y="409"/>
                    <a:pt x="259" y="406"/>
                  </a:cubicBezTo>
                  <a:cubicBezTo>
                    <a:pt x="260" y="405"/>
                    <a:pt x="259" y="404"/>
                    <a:pt x="259" y="405"/>
                  </a:cubicBezTo>
                  <a:cubicBezTo>
                    <a:pt x="253" y="408"/>
                    <a:pt x="247" y="411"/>
                    <a:pt x="241" y="413"/>
                  </a:cubicBezTo>
                  <a:cubicBezTo>
                    <a:pt x="242" y="409"/>
                    <a:pt x="242" y="404"/>
                    <a:pt x="242" y="400"/>
                  </a:cubicBezTo>
                  <a:cubicBezTo>
                    <a:pt x="248" y="398"/>
                    <a:pt x="254" y="395"/>
                    <a:pt x="260" y="391"/>
                  </a:cubicBezTo>
                  <a:cubicBezTo>
                    <a:pt x="261" y="391"/>
                    <a:pt x="260" y="390"/>
                    <a:pt x="260" y="390"/>
                  </a:cubicBezTo>
                  <a:cubicBezTo>
                    <a:pt x="254" y="394"/>
                    <a:pt x="248" y="397"/>
                    <a:pt x="242" y="399"/>
                  </a:cubicBezTo>
                  <a:cubicBezTo>
                    <a:pt x="242" y="395"/>
                    <a:pt x="242" y="391"/>
                    <a:pt x="242" y="387"/>
                  </a:cubicBezTo>
                  <a:cubicBezTo>
                    <a:pt x="246" y="385"/>
                    <a:pt x="250" y="384"/>
                    <a:pt x="255" y="382"/>
                  </a:cubicBezTo>
                  <a:cubicBezTo>
                    <a:pt x="256" y="382"/>
                    <a:pt x="255" y="381"/>
                    <a:pt x="255" y="381"/>
                  </a:cubicBezTo>
                  <a:cubicBezTo>
                    <a:pt x="250" y="382"/>
                    <a:pt x="246" y="384"/>
                    <a:pt x="242" y="387"/>
                  </a:cubicBezTo>
                  <a:cubicBezTo>
                    <a:pt x="241" y="379"/>
                    <a:pt x="240" y="372"/>
                    <a:pt x="238" y="364"/>
                  </a:cubicBezTo>
                  <a:cubicBezTo>
                    <a:pt x="238" y="364"/>
                    <a:pt x="238" y="364"/>
                    <a:pt x="238" y="364"/>
                  </a:cubicBezTo>
                  <a:cubicBezTo>
                    <a:pt x="241" y="364"/>
                    <a:pt x="244" y="363"/>
                    <a:pt x="248" y="362"/>
                  </a:cubicBezTo>
                  <a:cubicBezTo>
                    <a:pt x="249" y="365"/>
                    <a:pt x="250" y="368"/>
                    <a:pt x="253" y="370"/>
                  </a:cubicBezTo>
                  <a:cubicBezTo>
                    <a:pt x="241" y="373"/>
                    <a:pt x="241" y="373"/>
                    <a:pt x="241" y="373"/>
                  </a:cubicBezTo>
                  <a:cubicBezTo>
                    <a:pt x="241" y="374"/>
                    <a:pt x="241" y="374"/>
                    <a:pt x="241" y="374"/>
                  </a:cubicBezTo>
                  <a:cubicBezTo>
                    <a:pt x="245" y="373"/>
                    <a:pt x="249" y="372"/>
                    <a:pt x="253" y="371"/>
                  </a:cubicBezTo>
                  <a:cubicBezTo>
                    <a:pt x="253" y="371"/>
                    <a:pt x="253" y="371"/>
                    <a:pt x="253" y="371"/>
                  </a:cubicBezTo>
                  <a:cubicBezTo>
                    <a:pt x="256" y="374"/>
                    <a:pt x="259" y="376"/>
                    <a:pt x="263" y="377"/>
                  </a:cubicBezTo>
                  <a:cubicBezTo>
                    <a:pt x="274" y="381"/>
                    <a:pt x="284" y="379"/>
                    <a:pt x="293" y="373"/>
                  </a:cubicBezTo>
                  <a:cubicBezTo>
                    <a:pt x="290" y="388"/>
                    <a:pt x="303" y="400"/>
                    <a:pt x="318" y="400"/>
                  </a:cubicBezTo>
                  <a:cubicBezTo>
                    <a:pt x="339" y="399"/>
                    <a:pt x="353" y="378"/>
                    <a:pt x="363" y="362"/>
                  </a:cubicBezTo>
                  <a:cubicBezTo>
                    <a:pt x="365" y="360"/>
                    <a:pt x="366" y="357"/>
                    <a:pt x="367" y="355"/>
                  </a:cubicBezTo>
                  <a:cubicBezTo>
                    <a:pt x="367" y="406"/>
                    <a:pt x="333" y="442"/>
                    <a:pt x="301" y="477"/>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76" name="Freeform 6"/>
            <p:cNvSpPr>
              <a:spLocks noEditPoints="1"/>
            </p:cNvSpPr>
            <p:nvPr/>
          </p:nvSpPr>
          <p:spPr bwMode="auto">
            <a:xfrm rot="3554928">
              <a:off x="1245206" y="4832645"/>
              <a:ext cx="168665" cy="168665"/>
            </a:xfrm>
            <a:custGeom>
              <a:avLst/>
              <a:gdLst>
                <a:gd name="T0" fmla="*/ 31 w 32"/>
                <a:gd name="T1" fmla="*/ 11 h 32"/>
                <a:gd name="T2" fmla="*/ 12 w 32"/>
                <a:gd name="T3" fmla="*/ 5 h 32"/>
                <a:gd name="T4" fmla="*/ 1 w 32"/>
                <a:gd name="T5" fmla="*/ 15 h 32"/>
                <a:gd name="T6" fmla="*/ 16 w 32"/>
                <a:gd name="T7" fmla="*/ 31 h 32"/>
                <a:gd name="T8" fmla="*/ 31 w 32"/>
                <a:gd name="T9" fmla="*/ 11 h 32"/>
                <a:gd name="T10" fmla="*/ 25 w 32"/>
                <a:gd name="T11" fmla="*/ 14 h 32"/>
                <a:gd name="T12" fmla="*/ 16 w 32"/>
                <a:gd name="T13" fmla="*/ 25 h 32"/>
                <a:gd name="T14" fmla="*/ 10 w 32"/>
                <a:gd name="T15" fmla="*/ 9 h 32"/>
                <a:gd name="T16" fmla="*/ 12 w 32"/>
                <a:gd name="T17" fmla="*/ 9 h 32"/>
                <a:gd name="T18" fmla="*/ 25 w 32"/>
                <a:gd name="T19"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31" y="11"/>
                  </a:moveTo>
                  <a:cubicBezTo>
                    <a:pt x="30" y="1"/>
                    <a:pt x="19" y="0"/>
                    <a:pt x="12" y="5"/>
                  </a:cubicBezTo>
                  <a:cubicBezTo>
                    <a:pt x="7" y="3"/>
                    <a:pt x="2" y="10"/>
                    <a:pt x="1" y="15"/>
                  </a:cubicBezTo>
                  <a:cubicBezTo>
                    <a:pt x="0" y="24"/>
                    <a:pt x="7" y="32"/>
                    <a:pt x="16" y="31"/>
                  </a:cubicBezTo>
                  <a:cubicBezTo>
                    <a:pt x="25" y="30"/>
                    <a:pt x="32" y="20"/>
                    <a:pt x="31" y="11"/>
                  </a:cubicBezTo>
                  <a:close/>
                  <a:moveTo>
                    <a:pt x="25" y="14"/>
                  </a:moveTo>
                  <a:cubicBezTo>
                    <a:pt x="24" y="19"/>
                    <a:pt x="21" y="23"/>
                    <a:pt x="16" y="25"/>
                  </a:cubicBezTo>
                  <a:cubicBezTo>
                    <a:pt x="6" y="27"/>
                    <a:pt x="6" y="13"/>
                    <a:pt x="10" y="9"/>
                  </a:cubicBezTo>
                  <a:cubicBezTo>
                    <a:pt x="11" y="9"/>
                    <a:pt x="11" y="10"/>
                    <a:pt x="12" y="9"/>
                  </a:cubicBezTo>
                  <a:cubicBezTo>
                    <a:pt x="17" y="8"/>
                    <a:pt x="26" y="5"/>
                    <a:pt x="25" y="14"/>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
            <p:cNvSpPr/>
            <p:nvPr/>
          </p:nvSpPr>
          <p:spPr bwMode="auto">
            <a:xfrm rot="3554928">
              <a:off x="1284607" y="4873165"/>
              <a:ext cx="85591" cy="75522"/>
            </a:xfrm>
            <a:custGeom>
              <a:avLst/>
              <a:gdLst>
                <a:gd name="T0" fmla="*/ 13 w 16"/>
                <a:gd name="T1" fmla="*/ 1 h 14"/>
                <a:gd name="T2" fmla="*/ 9 w 16"/>
                <a:gd name="T3" fmla="*/ 3 h 14"/>
                <a:gd name="T4" fmla="*/ 9 w 16"/>
                <a:gd name="T5" fmla="*/ 3 h 14"/>
                <a:gd name="T6" fmla="*/ 7 w 16"/>
                <a:gd name="T7" fmla="*/ 4 h 14"/>
                <a:gd name="T8" fmla="*/ 7 w 16"/>
                <a:gd name="T9" fmla="*/ 5 h 14"/>
                <a:gd name="T10" fmla="*/ 2 w 16"/>
                <a:gd name="T11" fmla="*/ 9 h 14"/>
                <a:gd name="T12" fmla="*/ 3 w 16"/>
                <a:gd name="T13" fmla="*/ 11 h 14"/>
                <a:gd name="T14" fmla="*/ 9 w 16"/>
                <a:gd name="T15" fmla="*/ 7 h 14"/>
                <a:gd name="T16" fmla="*/ 12 w 16"/>
                <a:gd name="T17" fmla="*/ 13 h 14"/>
                <a:gd name="T18" fmla="*/ 14 w 16"/>
                <a:gd name="T19" fmla="*/ 11 h 14"/>
                <a:gd name="T20" fmla="*/ 11 w 16"/>
                <a:gd name="T21" fmla="*/ 6 h 14"/>
                <a:gd name="T22" fmla="*/ 15 w 16"/>
                <a:gd name="T23" fmla="*/ 3 h 14"/>
                <a:gd name="T24" fmla="*/ 13 w 16"/>
                <a:gd name="T2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4">
                  <a:moveTo>
                    <a:pt x="13" y="1"/>
                  </a:moveTo>
                  <a:cubicBezTo>
                    <a:pt x="12" y="1"/>
                    <a:pt x="11" y="2"/>
                    <a:pt x="9" y="3"/>
                  </a:cubicBezTo>
                  <a:cubicBezTo>
                    <a:pt x="9" y="3"/>
                    <a:pt x="9" y="3"/>
                    <a:pt x="9" y="3"/>
                  </a:cubicBezTo>
                  <a:cubicBezTo>
                    <a:pt x="8" y="2"/>
                    <a:pt x="6" y="3"/>
                    <a:pt x="7" y="4"/>
                  </a:cubicBezTo>
                  <a:cubicBezTo>
                    <a:pt x="7" y="4"/>
                    <a:pt x="7" y="4"/>
                    <a:pt x="7" y="5"/>
                  </a:cubicBezTo>
                  <a:cubicBezTo>
                    <a:pt x="5" y="6"/>
                    <a:pt x="4" y="8"/>
                    <a:pt x="2" y="9"/>
                  </a:cubicBezTo>
                  <a:cubicBezTo>
                    <a:pt x="0" y="10"/>
                    <a:pt x="2" y="12"/>
                    <a:pt x="3" y="11"/>
                  </a:cubicBezTo>
                  <a:cubicBezTo>
                    <a:pt x="5" y="10"/>
                    <a:pt x="7" y="9"/>
                    <a:pt x="9" y="7"/>
                  </a:cubicBezTo>
                  <a:cubicBezTo>
                    <a:pt x="10" y="9"/>
                    <a:pt x="11" y="11"/>
                    <a:pt x="12" y="13"/>
                  </a:cubicBezTo>
                  <a:cubicBezTo>
                    <a:pt x="13" y="14"/>
                    <a:pt x="15" y="12"/>
                    <a:pt x="14" y="11"/>
                  </a:cubicBezTo>
                  <a:cubicBezTo>
                    <a:pt x="13" y="9"/>
                    <a:pt x="12" y="8"/>
                    <a:pt x="11" y="6"/>
                  </a:cubicBezTo>
                  <a:cubicBezTo>
                    <a:pt x="12" y="5"/>
                    <a:pt x="14" y="4"/>
                    <a:pt x="15" y="3"/>
                  </a:cubicBezTo>
                  <a:cubicBezTo>
                    <a:pt x="16" y="2"/>
                    <a:pt x="15" y="0"/>
                    <a:pt x="13"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p:nvPr/>
          </p:nvSpPr>
          <p:spPr bwMode="auto">
            <a:xfrm rot="3554928">
              <a:off x="2351726" y="4646475"/>
              <a:ext cx="90626" cy="52865"/>
            </a:xfrm>
            <a:custGeom>
              <a:avLst/>
              <a:gdLst>
                <a:gd name="T0" fmla="*/ 15 w 17"/>
                <a:gd name="T1" fmla="*/ 1 h 10"/>
                <a:gd name="T2" fmla="*/ 0 w 17"/>
                <a:gd name="T3" fmla="*/ 9 h 10"/>
                <a:gd name="T4" fmla="*/ 1 w 17"/>
                <a:gd name="T5" fmla="*/ 9 h 10"/>
                <a:gd name="T6" fmla="*/ 16 w 17"/>
                <a:gd name="T7" fmla="*/ 2 h 10"/>
                <a:gd name="T8" fmla="*/ 15 w 17"/>
                <a:gd name="T9" fmla="*/ 1 h 10"/>
              </a:gdLst>
              <a:ahLst/>
              <a:cxnLst>
                <a:cxn ang="0">
                  <a:pos x="T0" y="T1"/>
                </a:cxn>
                <a:cxn ang="0">
                  <a:pos x="T2" y="T3"/>
                </a:cxn>
                <a:cxn ang="0">
                  <a:pos x="T4" y="T5"/>
                </a:cxn>
                <a:cxn ang="0">
                  <a:pos x="T6" y="T7"/>
                </a:cxn>
                <a:cxn ang="0">
                  <a:pos x="T8" y="T9"/>
                </a:cxn>
              </a:cxnLst>
              <a:rect l="0" t="0" r="r" b="b"/>
              <a:pathLst>
                <a:path w="17" h="10">
                  <a:moveTo>
                    <a:pt x="15" y="1"/>
                  </a:moveTo>
                  <a:cubicBezTo>
                    <a:pt x="10" y="3"/>
                    <a:pt x="5" y="6"/>
                    <a:pt x="0" y="9"/>
                  </a:cubicBezTo>
                  <a:cubicBezTo>
                    <a:pt x="0" y="9"/>
                    <a:pt x="0" y="10"/>
                    <a:pt x="1" y="9"/>
                  </a:cubicBezTo>
                  <a:cubicBezTo>
                    <a:pt x="6" y="7"/>
                    <a:pt x="11" y="4"/>
                    <a:pt x="16" y="2"/>
                  </a:cubicBezTo>
                  <a:cubicBezTo>
                    <a:pt x="17" y="1"/>
                    <a:pt x="16" y="0"/>
                    <a:pt x="15" y="1"/>
                  </a:cubicBezTo>
                  <a:close/>
                </a:path>
              </a:pathLst>
            </a:custGeom>
            <a:solidFill>
              <a:srgbClr val="FA8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ppt_x</p:attrName>
                                        </p:attrNameLst>
                                      </p:cBhvr>
                                      <p:tavLst>
                                        <p:tav tm="0">
                                          <p:val>
                                            <p:strVal val="#ppt_x-.2"/>
                                          </p:val>
                                        </p:tav>
                                        <p:tav tm="100000">
                                          <p:val>
                                            <p:strVal val="#ppt_x"/>
                                          </p:val>
                                        </p:tav>
                                      </p:tavLst>
                                    </p:anim>
                                    <p:anim calcmode="lin" valueType="num">
                                      <p:cBhvr>
                                        <p:cTn id="1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ppt_y</p:attrName>
                                        </p:attrNameLst>
                                      </p:cBhvr>
                                      <p:tavLst>
                                        <p:tav tm="0">
                                          <p:val>
                                            <p:strVal val="#ppt_y+#ppt_h*1.125000"/>
                                          </p:val>
                                        </p:tav>
                                        <p:tav tm="100000">
                                          <p:val>
                                            <p:strVal val="#ppt_y"/>
                                          </p:val>
                                        </p:tav>
                                      </p:tavLst>
                                    </p:anim>
                                    <p:animEffect transition="in" filter="wipe(up)">
                                      <p:cBhvr>
                                        <p:cTn id="38" dur="500"/>
                                        <p:tgtEl>
                                          <p:spTgt spid="16"/>
                                        </p:tgtEl>
                                      </p:cBhvr>
                                    </p:animEffect>
                                  </p:childTnLst>
                                </p:cTn>
                              </p:par>
                              <p:par>
                                <p:cTn id="39" presetID="2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edge">
                                      <p:cBhvr>
                                        <p:cTn id="41" dur="2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p:tgtEl>
                                          <p:spTgt spid="4"/>
                                        </p:tgtEl>
                                        <p:attrNameLst>
                                          <p:attrName>ppt_y</p:attrName>
                                        </p:attrNameLst>
                                      </p:cBhvr>
                                      <p:tavLst>
                                        <p:tav tm="0">
                                          <p:val>
                                            <p:strVal val="#ppt_y+#ppt_h*1.125000"/>
                                          </p:val>
                                        </p:tav>
                                        <p:tav tm="100000">
                                          <p:val>
                                            <p:strVal val="#ppt_y"/>
                                          </p:val>
                                        </p:tav>
                                      </p:tavLst>
                                    </p:anim>
                                    <p:animEffect transition="in" filter="wipe(up)">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bldLvl="0" animBg="1"/>
      <p:bldP spid="12" grpId="0"/>
      <p:bldP spid="12" grpId="1"/>
      <p:bldP spid="4" grpId="0"/>
      <p:bldP spid="4" grpId="1"/>
      <p:bldP spid="9" grpId="0"/>
      <p:bldP spid="9" grpId="1"/>
      <p:bldP spid="16" grpId="0" animBg="1"/>
      <p:bldP spid="1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6242952774_1_1"/>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091,&quot;width&quot;:8460}"/>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3.xml><?xml version="1.0" encoding="utf-8"?>
<p:tagLst xmlns:a="http://schemas.openxmlformats.org/drawingml/2006/main" xmlns:r="http://schemas.openxmlformats.org/officeDocument/2006/relationships" xmlns:p="http://schemas.openxmlformats.org/presentationml/2006/main">
  <p:tag name="KSO_WM_UNIT_TABLE_BEAUTIFY" val="smartTable{ac961a0c-5659-4a03-a16d-2348ed74b980}"/>
  <p:tag name="TABLE_ENDDRAG_ORIGIN_RECT" val="879*80"/>
  <p:tag name="TABLE_ENDDRAG_RECT" val="39*359*879*80"/>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6242952774_1_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1.xml><?xml version="1.0" encoding="utf-8"?>
<p:tagLst xmlns:a="http://schemas.openxmlformats.org/drawingml/2006/main" xmlns:r="http://schemas.openxmlformats.org/officeDocument/2006/relationships" xmlns:p="http://schemas.openxmlformats.org/presentationml/2006/main">
  <p:tag name="KSO_WM_UNIT_TABLE_BEAUTIFY" val="smartTable{7696757c-b552-4bc4-b63b-41ede78d880e}"/>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6242980441_1_1"/>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4664508219_1_1"/>
</p:tagLst>
</file>

<file path=ppt/tags/tag157.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4664516129_1_1"/>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16242964000_1_1"/>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7308"/>
</p:tagLst>
</file>

<file path=ppt/tags/tag1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B2871B"/>
      </a:accent1>
      <a:accent2>
        <a:srgbClr val="FF9F37"/>
      </a:accent2>
      <a:accent3>
        <a:srgbClr val="F85F22"/>
      </a:accent3>
      <a:accent4>
        <a:srgbClr val="D42D29"/>
      </a:accent4>
      <a:accent5>
        <a:srgbClr val="FFD249"/>
      </a:accent5>
      <a:accent6>
        <a:srgbClr val="C4C4C4"/>
      </a:accent6>
      <a:hlink>
        <a:srgbClr val="4472C4"/>
      </a:hlink>
      <a:folHlink>
        <a:srgbClr val="BFBFB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rgbClr val="000000"/>
      </a:dk1>
      <a:lt1>
        <a:srgbClr val="FFFFFF"/>
      </a:lt1>
      <a:dk2>
        <a:srgbClr val="768395"/>
      </a:dk2>
      <a:lt2>
        <a:srgbClr val="F0F0F0"/>
      </a:lt2>
      <a:accent1>
        <a:srgbClr val="B2871B"/>
      </a:accent1>
      <a:accent2>
        <a:srgbClr val="FF9F37"/>
      </a:accent2>
      <a:accent3>
        <a:srgbClr val="F85F22"/>
      </a:accent3>
      <a:accent4>
        <a:srgbClr val="D42D29"/>
      </a:accent4>
      <a:accent5>
        <a:srgbClr val="FFD249"/>
      </a:accent5>
      <a:accent6>
        <a:srgbClr val="C4C4C4"/>
      </a:accent6>
      <a:hlink>
        <a:srgbClr val="4472C4"/>
      </a:hlink>
      <a:folHlink>
        <a:srgbClr val="BFBFB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B2871B"/>
    </a:accent1>
    <a:accent2>
      <a:srgbClr val="FF9F37"/>
    </a:accent2>
    <a:accent3>
      <a:srgbClr val="F85F22"/>
    </a:accent3>
    <a:accent4>
      <a:srgbClr val="D42D29"/>
    </a:accent4>
    <a:accent5>
      <a:srgbClr val="FFD249"/>
    </a:accent5>
    <a:accent6>
      <a:srgbClr val="C4C4C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B2871B"/>
    </a:accent1>
    <a:accent2>
      <a:srgbClr val="FF9F37"/>
    </a:accent2>
    <a:accent3>
      <a:srgbClr val="F85F22"/>
    </a:accent3>
    <a:accent4>
      <a:srgbClr val="D42D29"/>
    </a:accent4>
    <a:accent5>
      <a:srgbClr val="FFD249"/>
    </a:accent5>
    <a:accent6>
      <a:srgbClr val="C4C4C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B2871B"/>
    </a:accent1>
    <a:accent2>
      <a:srgbClr val="FF9F37"/>
    </a:accent2>
    <a:accent3>
      <a:srgbClr val="F85F22"/>
    </a:accent3>
    <a:accent4>
      <a:srgbClr val="D42D29"/>
    </a:accent4>
    <a:accent5>
      <a:srgbClr val="FFD249"/>
    </a:accent5>
    <a:accent6>
      <a:srgbClr val="C4C4C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B2871B"/>
    </a:accent1>
    <a:accent2>
      <a:srgbClr val="FF9F37"/>
    </a:accent2>
    <a:accent3>
      <a:srgbClr val="F85F22"/>
    </a:accent3>
    <a:accent4>
      <a:srgbClr val="D42D29"/>
    </a:accent4>
    <a:accent5>
      <a:srgbClr val="FFD249"/>
    </a:accent5>
    <a:accent6>
      <a:srgbClr val="C4C4C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B2871B"/>
    </a:accent1>
    <a:accent2>
      <a:srgbClr val="FF9F37"/>
    </a:accent2>
    <a:accent3>
      <a:srgbClr val="F85F22"/>
    </a:accent3>
    <a:accent4>
      <a:srgbClr val="D42D29"/>
    </a:accent4>
    <a:accent5>
      <a:srgbClr val="FFD249"/>
    </a:accent5>
    <a:accent6>
      <a:srgbClr val="C4C4C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B2871B"/>
    </a:accent1>
    <a:accent2>
      <a:srgbClr val="FF9F37"/>
    </a:accent2>
    <a:accent3>
      <a:srgbClr val="F85F22"/>
    </a:accent3>
    <a:accent4>
      <a:srgbClr val="D42D29"/>
    </a:accent4>
    <a:accent5>
      <a:srgbClr val="FFD249"/>
    </a:accent5>
    <a:accent6>
      <a:srgbClr val="C4C4C4"/>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19</TotalTime>
  <Words>10633</Words>
  <Application>Microsoft Office PowerPoint</Application>
  <PresentationFormat>宽屏</PresentationFormat>
  <Paragraphs>664</Paragraphs>
  <Slides>63</Slides>
  <Notes>4</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63</vt:i4>
      </vt:variant>
    </vt:vector>
  </HeadingPairs>
  <TitlesOfParts>
    <vt:vector size="81" baseType="lpstr">
      <vt:lpstr>华康雅宋体W9(P)</vt:lpstr>
      <vt:lpstr>汉仪行楷简</vt:lpstr>
      <vt:lpstr>Times New Roman</vt:lpstr>
      <vt:lpstr>Wingdings</vt:lpstr>
      <vt:lpstr>微软雅黑</vt:lpstr>
      <vt:lpstr>Impact</vt:lpstr>
      <vt:lpstr>Calibri Light</vt:lpstr>
      <vt:lpstr>Calibri</vt:lpstr>
      <vt:lpstr>华文新魏</vt:lpstr>
      <vt:lpstr>华文行楷</vt:lpstr>
      <vt:lpstr>宋体</vt:lpstr>
      <vt:lpstr>华文琥珀</vt:lpstr>
      <vt:lpstr>HelveticaNeue</vt:lpstr>
      <vt:lpstr>方正准圆_GBK</vt:lpstr>
      <vt:lpstr>Arial Narrow</vt:lpstr>
      <vt:lpstr>Arial</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陈顺坤</dc:creator>
  <cp:lastModifiedBy>陈 顺坤</cp:lastModifiedBy>
  <cp:revision>112</cp:revision>
  <dcterms:created xsi:type="dcterms:W3CDTF">2019-06-19T02:08:00Z</dcterms:created>
  <dcterms:modified xsi:type="dcterms:W3CDTF">2021-05-20T12:43:05Z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KSOSaveFontToCloudKey">
    <vt:lpwstr>387601735_btnclosed</vt:lpwstr>
  </property>
  <property fmtid="{D5CDD505-2E9C-101B-9397-08002B2CF9AE}" pid="4" name="ICV">
    <vt:lpwstr>0E55D47C339C4F88956AF4DE2071CACF</vt:lpwstr>
  </property>
</Properties>
</file>