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svg" ContentType="image/svg+xml"/>
  <Override PartName="/ppt/media/image2.svg" ContentType="image/svg+xml"/>
  <Override PartName="/ppt/media/image3.svg" ContentType="image/svg+xml"/>
  <Override PartName="/ppt/media/image4.svg" ContentType="image/svg+xml"/>
  <Override PartName="/ppt/media/image5.svg" ContentType="image/svg+xml"/>
  <Override PartName="/ppt/media/image6.svg" ContentType="image/svg+xml"/>
  <Override PartName="/ppt/media/image7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3"/>
  </p:sldMasterIdLst>
  <p:sldIdLst>
    <p:sldId id="327" r:id="rId4"/>
    <p:sldId id="296" r:id="rId5"/>
    <p:sldId id="256" r:id="rId6"/>
    <p:sldId id="262" r:id="rId7"/>
    <p:sldId id="260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66" r:id="rId16"/>
    <p:sldId id="273" r:id="rId17"/>
    <p:sldId id="271" r:id="rId18"/>
    <p:sldId id="274" r:id="rId19"/>
    <p:sldId id="280" r:id="rId20"/>
    <p:sldId id="279" r:id="rId21"/>
    <p:sldId id="275" r:id="rId22"/>
    <p:sldId id="278" r:id="rId23"/>
    <p:sldId id="277" r:id="rId24"/>
    <p:sldId id="276" r:id="rId25"/>
    <p:sldId id="284" r:id="rId26"/>
    <p:sldId id="282" r:id="rId27"/>
    <p:sldId id="281" r:id="rId28"/>
    <p:sldId id="283" r:id="rId29"/>
    <p:sldId id="285" r:id="rId30"/>
    <p:sldId id="286" r:id="rId31"/>
    <p:sldId id="292" r:id="rId32"/>
    <p:sldId id="291" r:id="rId33"/>
    <p:sldId id="290" r:id="rId34"/>
    <p:sldId id="272" r:id="rId35"/>
  </p:sldIdLst>
  <p:sldSz cx="9144000" cy="5715000" type="screen16x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3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15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2504" cy="377163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333500"/>
            <a:ext cx="4032504" cy="377163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482032"/>
            <a:ext cx="3655181" cy="686593"/>
          </a:xfrm>
        </p:spPr>
        <p:txBody>
          <a:bodyPr anchor="ctr" anchorCtr="0"/>
          <a:lstStyle>
            <a:lvl1pPr marL="0" indent="0">
              <a:buNone/>
              <a:defRPr sz="1750"/>
            </a:lvl1pPr>
            <a:lvl2pPr marL="285750" indent="0">
              <a:buNone/>
              <a:defRPr sz="1500"/>
            </a:lvl2pPr>
            <a:lvl3pPr marL="571500" indent="0">
              <a:buNone/>
              <a:defRPr sz="1250"/>
            </a:lvl3pPr>
            <a:lvl4pPr marL="857250" indent="0">
              <a:buNone/>
              <a:defRPr sz="1125"/>
            </a:lvl4pPr>
            <a:lvl5pPr marL="1143000" indent="0">
              <a:buNone/>
              <a:defRPr sz="1125"/>
            </a:lvl5pPr>
            <a:lvl6pPr marL="1428750" indent="0">
              <a:buNone/>
              <a:defRPr sz="1125"/>
            </a:lvl6pPr>
            <a:lvl7pPr marL="1714500" indent="0">
              <a:buNone/>
              <a:defRPr sz="1125"/>
            </a:lvl7pPr>
            <a:lvl8pPr marL="2000250" indent="0">
              <a:buNone/>
              <a:defRPr sz="1125"/>
            </a:lvl8pPr>
            <a:lvl9pPr marL="2286000" indent="0">
              <a:buNone/>
              <a:defRPr sz="11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221149"/>
            <a:ext cx="3655181" cy="2936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482032"/>
            <a:ext cx="3673182" cy="686593"/>
          </a:xfrm>
        </p:spPr>
        <p:txBody>
          <a:bodyPr anchor="ctr" anchorCtr="0"/>
          <a:lstStyle>
            <a:lvl1pPr marL="0" indent="0">
              <a:buNone/>
              <a:defRPr sz="1750"/>
            </a:lvl1pPr>
            <a:lvl2pPr marL="285750" indent="0">
              <a:buNone/>
              <a:defRPr sz="1500"/>
            </a:lvl2pPr>
            <a:lvl3pPr marL="571500" indent="0">
              <a:buNone/>
              <a:defRPr sz="1250"/>
            </a:lvl3pPr>
            <a:lvl4pPr marL="857250" indent="0">
              <a:buNone/>
              <a:defRPr sz="1125"/>
            </a:lvl4pPr>
            <a:lvl5pPr marL="1143000" indent="0">
              <a:buNone/>
              <a:defRPr sz="1125"/>
            </a:lvl5pPr>
            <a:lvl6pPr marL="1428750" indent="0">
              <a:buNone/>
              <a:defRPr sz="1125"/>
            </a:lvl6pPr>
            <a:lvl7pPr marL="1714500" indent="0">
              <a:buNone/>
              <a:defRPr sz="1125"/>
            </a:lvl7pPr>
            <a:lvl8pPr marL="2000250" indent="0">
              <a:buNone/>
              <a:defRPr sz="1125"/>
            </a:lvl8pPr>
            <a:lvl9pPr marL="2286000" indent="0">
              <a:buNone/>
              <a:defRPr sz="11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221149"/>
            <a:ext cx="3673182" cy="2936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822854"/>
            <a:ext cx="4629150" cy="4061354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124012" cy="13335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81001"/>
            <a:ext cx="4629150" cy="4503208"/>
          </a:xfrm>
        </p:spPr>
        <p:txBody>
          <a:bodyPr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3124012" cy="3176323"/>
          </a:xfrm>
        </p:spPr>
        <p:txBody>
          <a:bodyPr/>
          <a:lstStyle>
            <a:lvl1pPr marL="0" indent="0">
              <a:buNone/>
              <a:defRPr sz="1250"/>
            </a:lvl1pPr>
            <a:lvl2pPr marL="285750" indent="0">
              <a:buNone/>
              <a:defRPr sz="1125"/>
            </a:lvl2pPr>
            <a:lvl3pPr marL="571500" indent="0">
              <a:buNone/>
              <a:defRPr sz="1000"/>
            </a:lvl3pPr>
            <a:lvl4pPr marL="857250" indent="0">
              <a:buNone/>
              <a:defRPr sz="875"/>
            </a:lvl4pPr>
            <a:lvl5pPr marL="1143000" indent="0">
              <a:buNone/>
              <a:defRPr sz="875"/>
            </a:lvl5pPr>
            <a:lvl6pPr marL="1428750" indent="0">
              <a:buNone/>
              <a:defRPr sz="875"/>
            </a:lvl6pPr>
            <a:lvl7pPr marL="1714500" indent="0">
              <a:buNone/>
              <a:defRPr sz="875"/>
            </a:lvl7pPr>
            <a:lvl8pPr marL="2000250" indent="0">
              <a:buNone/>
              <a:defRPr sz="875"/>
            </a:lvl8pPr>
            <a:lvl9pPr marL="2286000" indent="0">
              <a:buNone/>
              <a:defRPr sz="8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5293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>
            <a:spLocks noChangeAspect="1"/>
          </p:cNvSpPr>
          <p:nvPr userDrawn="1"/>
        </p:nvSpPr>
        <p:spPr>
          <a:xfrm>
            <a:off x="531814" y="284428"/>
            <a:ext cx="177800" cy="198438"/>
          </a:xfrm>
          <a:prstGeom prst="ellipse">
            <a:avLst/>
          </a:prstGeom>
          <a:gradFill>
            <a:gsLst>
              <a:gs pos="1000">
                <a:schemeClr val="accent1">
                  <a:lumMod val="20000"/>
                  <a:lumOff val="80000"/>
                </a:schemeClr>
              </a:gs>
              <a:gs pos="60000">
                <a:srgbClr val="A5A5A5"/>
              </a:gs>
              <a:gs pos="100000">
                <a:srgbClr val="A5A5A5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6" name="椭圆 5"/>
          <p:cNvSpPr>
            <a:spLocks noChangeAspect="1"/>
          </p:cNvSpPr>
          <p:nvPr userDrawn="1"/>
        </p:nvSpPr>
        <p:spPr>
          <a:xfrm>
            <a:off x="622303" y="613834"/>
            <a:ext cx="207963" cy="231511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7" name="椭圆 6"/>
          <p:cNvSpPr>
            <a:spLocks noChangeAspect="1"/>
          </p:cNvSpPr>
          <p:nvPr userDrawn="1"/>
        </p:nvSpPr>
        <p:spPr>
          <a:xfrm>
            <a:off x="206378" y="300303"/>
            <a:ext cx="417513" cy="464343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9831" y="249838"/>
            <a:ext cx="7886700" cy="446276"/>
          </a:xfrm>
          <a:prstGeom prst="rect">
            <a:avLst/>
          </a:prstGeom>
          <a:noFill/>
        </p:spPr>
        <p:txBody>
          <a:bodyPr rtlCol="0">
            <a:spAutoFit/>
          </a:bodyPr>
          <a:lstStyle>
            <a:lvl1pPr>
              <a:defRPr lang="zh-CN" altLang="en-US" sz="2665" b="1"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99000">
                      <a:schemeClr val="tx1">
                        <a:lumMod val="50000"/>
                        <a:lumOff val="50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charset="-122"/>
                <a:ea typeface="+mn-ea"/>
                <a:cs typeface="+mn-cs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49"/>
          <p:cNvSpPr>
            <a:spLocks noGrp="1"/>
          </p:cNvSpPr>
          <p:nvPr>
            <p:ph type="body" sz="quarter" idx="13"/>
          </p:nvPr>
        </p:nvSpPr>
        <p:spPr>
          <a:xfrm>
            <a:off x="958886" y="647931"/>
            <a:ext cx="6287361" cy="238527"/>
          </a:xfrm>
          <a:prstGeom prst="rect">
            <a:avLst/>
          </a:prstGeom>
          <a:noFill/>
        </p:spPr>
        <p:txBody>
          <a:bodyPr rtlCol="0" anchor="ctr">
            <a:spAutoFit/>
          </a:bodyPr>
          <a:lstStyle>
            <a:lvl1pPr marL="0" indent="0">
              <a:buFontTx/>
              <a:buNone/>
              <a:defRPr lang="zh-CN" altLang="en-US" sz="1165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Google Shape;106;p17"/>
          <p:cNvGrpSpPr/>
          <p:nvPr userDrawn="1"/>
        </p:nvGrpSpPr>
        <p:grpSpPr>
          <a:xfrm>
            <a:off x="8668516" y="49811"/>
            <a:ext cx="405812" cy="381897"/>
            <a:chOff x="2594325" y="1627175"/>
            <a:chExt cx="440850" cy="440850"/>
          </a:xfrm>
        </p:grpSpPr>
        <p:sp>
          <p:nvSpPr>
            <p:cNvPr id="8" name="Google Shape;107;p17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9" name="Google Shape;108;p17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" name="Google Shape;109;p17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11" name="Google Shape;106;p17"/>
          <p:cNvGrpSpPr/>
          <p:nvPr userDrawn="1"/>
        </p:nvGrpSpPr>
        <p:grpSpPr>
          <a:xfrm>
            <a:off x="110381" y="52463"/>
            <a:ext cx="405812" cy="381897"/>
            <a:chOff x="2594325" y="1627175"/>
            <a:chExt cx="440850" cy="440850"/>
          </a:xfrm>
        </p:grpSpPr>
        <p:sp>
          <p:nvSpPr>
            <p:cNvPr id="12" name="Google Shape;107;p17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" name="Google Shape;108;p17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" name="Google Shape;109;p17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15" name="Google Shape;106;p17"/>
          <p:cNvGrpSpPr/>
          <p:nvPr userDrawn="1"/>
        </p:nvGrpSpPr>
        <p:grpSpPr>
          <a:xfrm>
            <a:off x="179512" y="5174013"/>
            <a:ext cx="405812" cy="381897"/>
            <a:chOff x="2594325" y="1627175"/>
            <a:chExt cx="440850" cy="440850"/>
          </a:xfrm>
        </p:grpSpPr>
        <p:sp>
          <p:nvSpPr>
            <p:cNvPr id="16" name="Google Shape;107;p17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7" name="Google Shape;108;p17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8" name="Google Shape;109;p17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9" name="Google Shape;14;p3"/>
          <p:cNvSpPr/>
          <p:nvPr userDrawn="1"/>
        </p:nvSpPr>
        <p:spPr>
          <a:xfrm>
            <a:off x="173897" y="126249"/>
            <a:ext cx="8813167" cy="5412974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rgbClr val="ADDED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grpSp>
        <p:nvGrpSpPr>
          <p:cNvPr id="21" name="Google Shape;73;p13"/>
          <p:cNvGrpSpPr/>
          <p:nvPr userDrawn="1"/>
        </p:nvGrpSpPr>
        <p:grpSpPr>
          <a:xfrm>
            <a:off x="7715500" y="4663828"/>
            <a:ext cx="1271564" cy="954959"/>
            <a:chOff x="1926350" y="995225"/>
            <a:chExt cx="428650" cy="356600"/>
          </a:xfrm>
          <a:solidFill>
            <a:srgbClr val="00B0F0"/>
          </a:solidFill>
        </p:grpSpPr>
        <p:sp>
          <p:nvSpPr>
            <p:cNvPr id="22" name="Google Shape;74;p13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33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Google Shape;75;p13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33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Google Shape;76;p13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33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Google Shape;77;p13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335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2" name="图片 1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186363" y="333375"/>
            <a:ext cx="3880009" cy="12558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165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5204354"/>
            <a:ext cx="2895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165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165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186363" y="333375"/>
            <a:ext cx="3880009" cy="12558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sldNum="0" hdr="0" ftr="0" dt="0"/>
  <p:txStyles>
    <p:titleStyle>
      <a:lvl1pPr marL="0" lvl="0" indent="0" algn="ctr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6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lvl="0" indent="-28575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•"/>
        <a:defRPr sz="2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19125" lvl="1" indent="-238125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–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52500" lvl="2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3500" lvl="3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–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14500" lvl="4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095500" lvl="5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476500" lvl="6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857500" lvl="7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38500" lvl="8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81000" lvl="1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762000" lvl="2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143000" lvl="3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524000" lvl="4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905000" lvl="5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286000" lvl="6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667000" lvl="7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048000" lvl="8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13.xml"/><Relationship Id="rId15" Type="http://schemas.openxmlformats.org/officeDocument/2006/relationships/image" Target="../media/image4.png"/><Relationship Id="rId14" Type="http://schemas.openxmlformats.org/officeDocument/2006/relationships/tags" Target="../tags/tag13.xml"/><Relationship Id="rId13" Type="http://schemas.openxmlformats.org/officeDocument/2006/relationships/image" Target="../media/image3.png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svg"/><Relationship Id="rId7" Type="http://schemas.openxmlformats.org/officeDocument/2006/relationships/image" Target="../media/image8.png"/><Relationship Id="rId6" Type="http://schemas.openxmlformats.org/officeDocument/2006/relationships/image" Target="../media/image3.svg"/><Relationship Id="rId5" Type="http://schemas.openxmlformats.org/officeDocument/2006/relationships/image" Target="../media/image7.png"/><Relationship Id="rId4" Type="http://schemas.openxmlformats.org/officeDocument/2006/relationships/image" Target="../media/image2.svg"/><Relationship Id="rId3" Type="http://schemas.openxmlformats.org/officeDocument/2006/relationships/image" Target="../media/image6.png"/><Relationship Id="rId2" Type="http://schemas.openxmlformats.org/officeDocument/2006/relationships/image" Target="../media/image1.svg"/><Relationship Id="rId1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image13.wdp"/><Relationship Id="rId1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11.png"/><Relationship Id="rId4" Type="http://schemas.openxmlformats.org/officeDocument/2006/relationships/image" Target="../media/image6.svg"/><Relationship Id="rId3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2206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19912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14982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6363" y="333375"/>
            <a:ext cx="3880009" cy="125587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93204"/>
            <a:ext cx="8075240" cy="540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2800" b="1" kern="100" spc="40" dirty="0">
                <a:solidFill>
                  <a:srgbClr val="FF0000"/>
                </a:solidFill>
                <a:latin typeface="Times New Roman" panose="02020603050405020304"/>
                <a:sym typeface="Wingdings" panose="05000000000000000000"/>
              </a:rPr>
              <a:t></a:t>
            </a:r>
            <a:r>
              <a:rPr lang="en-US" altLang="zh-CN" sz="2800" b="1" kern="100" spc="40" dirty="0">
                <a:latin typeface="Times New Roman" panose="02020603050405020304"/>
                <a:ea typeface="Helvetica"/>
              </a:rPr>
              <a:t> </a:t>
            </a:r>
            <a:r>
              <a:rPr lang="zh-CN" altLang="zh-CN" sz="2800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结束语部分</a:t>
            </a:r>
            <a:r>
              <a:rPr lang="en-US" altLang="zh-CN" sz="2800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</a:rPr>
              <a:t>-</a:t>
            </a:r>
            <a:r>
              <a:rPr lang="zh-CN" altLang="zh-CN" sz="2800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韵味无穷结尾句</a:t>
            </a:r>
            <a:r>
              <a:rPr lang="zh-CN" altLang="zh-CN" sz="2800" b="1" kern="100" dirty="0">
                <a:latin typeface="Times New Roman" panose="02020603050405020304"/>
              </a:rPr>
              <a:t>： </a:t>
            </a:r>
            <a:br>
              <a:rPr lang="zh-CN" altLang="zh-CN" sz="2800" kern="100" dirty="0">
                <a:latin typeface="Times New Roman" panose="02020603050405020304"/>
              </a:rPr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360" y="1129030"/>
            <a:ext cx="8262620" cy="4114165"/>
          </a:xfrm>
        </p:spPr>
        <p:txBody>
          <a:bodyPr>
            <a:noAutofit/>
          </a:bodyPr>
          <a:lstStyle/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1.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That’s all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 Thank you.</a:t>
            </a:r>
            <a:r>
              <a:rPr lang="en-US" altLang="zh-CN" sz="2000" b="1" kern="1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kern="100" spc="40" dirty="0">
                <a:latin typeface="Times New Roman" panose="02020603050405020304"/>
                <a:cs typeface="Times New Roman" panose="02020603050405020304"/>
              </a:rPr>
              <a:t>就是这样，谢谢。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2. Please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come and join in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it.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请积极参加这一活动。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3. Any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questions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? Does everyone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understand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?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有什么问题吗？大家都明白吗？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4. Everybody is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welcome to attend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it.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欢迎每个人参加这次活动。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5. Please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be there on time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and don’t be late.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请准时到达，勿迟到。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6. I hope you’ll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have a nice time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here.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希望你在那儿玩得开心。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7. Please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bring your pens and notebooks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with you and attend the meeting on time.</a:t>
            </a:r>
            <a:endParaRPr lang="zh-CN" altLang="zh-CN" sz="2000" kern="100" dirty="0">
              <a:latin typeface="Times New Roman" panose="02020603050405020304"/>
              <a:cs typeface="Times New Roman" panose="02020603050405020304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 b="1" kern="100" dirty="0">
                <a:latin typeface="Times New Roman" panose="02020603050405020304"/>
              </a:rPr>
              <a:t>   </a:t>
            </a:r>
            <a:r>
              <a:rPr lang="zh-CN" altLang="zh-CN" sz="2000" b="1" kern="100" dirty="0">
                <a:latin typeface="Times New Roman" panose="02020603050405020304"/>
              </a:rPr>
              <a:t>请携带钢笔和笔记本准时参加会议。</a:t>
            </a:r>
            <a:endParaRPr lang="zh-CN" altLang="zh-CN" sz="2000" kern="100" dirty="0">
              <a:latin typeface="Times New Roman" panose="02020603050405020304"/>
            </a:endParaRPr>
          </a:p>
          <a:p>
            <a:pPr marL="0" lvl="0" indent="0" algn="just">
              <a:buSzPts val="1050"/>
              <a:buNone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8. Don’t forget </a:t>
            </a:r>
            <a:r>
              <a:rPr lang="en-US" altLang="zh-CN" sz="20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to be on time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请一定要准时到达。</a:t>
            </a:r>
            <a:endParaRPr lang="zh-CN" alt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7030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口头通知常见写作模板</a:t>
            </a:r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95536" y="1674199"/>
          <a:ext cx="8568952" cy="3456384"/>
        </p:xfrm>
        <a:graphic>
          <a:graphicData uri="http://schemas.openxmlformats.org/drawingml/2006/table">
            <a:tbl>
              <a:tblPr/>
              <a:tblGrid>
                <a:gridCol w="4995085"/>
                <a:gridCol w="3573867"/>
              </a:tblGrid>
              <a:tr h="3456384">
                <a:tc>
                  <a:txBody>
                    <a:bodyPr/>
                    <a:lstStyle/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Ladies and gentlemen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sz="2000" b="1" kern="100" spc="40" dirty="0">
                          <a:solidFill>
                            <a:srgbClr val="3E3E3E"/>
                          </a:solidFill>
                          <a:effectLst/>
                          <a:latin typeface="Times New Roman" panose="02020603050405020304"/>
                          <a:ea typeface="Helvetica"/>
                        </a:rPr>
                        <a:t>(</a:t>
                      </a:r>
                      <a:r>
                        <a:rPr lang="zh-CN" sz="2000" b="1" kern="100" spc="40" dirty="0">
                          <a:solidFill>
                            <a:srgbClr val="3E3E3E"/>
                          </a:solidFill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称呼</a:t>
                      </a:r>
                      <a:r>
                        <a:rPr lang="en-US" sz="2000" b="1" kern="100" spc="40" dirty="0">
                          <a:solidFill>
                            <a:srgbClr val="3E3E3E"/>
                          </a:solidFill>
                          <a:effectLst/>
                          <a:latin typeface="Times New Roman" panose="02020603050405020304"/>
                          <a:ea typeface="Helvetica"/>
                        </a:rPr>
                        <a:t>)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May I </a:t>
                      </a:r>
                      <a:r>
                        <a:rPr lang="en-US" sz="20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have your attention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please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？（引起注意）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I have </a:t>
                      </a:r>
                      <a:r>
                        <a:rPr lang="en-US" sz="20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something important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to tell you. In order to </a:t>
                      </a:r>
                      <a:r>
                        <a:rPr lang="en-US" sz="20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活动目的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a party </a:t>
                      </a:r>
                      <a:r>
                        <a:rPr lang="en-US" sz="20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will be held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on </a:t>
                      </a:r>
                      <a:r>
                        <a:rPr lang="en-US" sz="20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活动时间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The party will be held in</a:t>
                      </a:r>
                      <a:r>
                        <a:rPr lang="en-US" sz="20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活动地点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Those </a:t>
                      </a:r>
                      <a:r>
                        <a:rPr lang="en-US" sz="20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who are interested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in </a:t>
                      </a:r>
                      <a:r>
                        <a:rPr lang="en-US" sz="20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介绍参加活动的人员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 are welcome. </a:t>
                      </a:r>
                      <a:r>
                        <a:rPr lang="en-US" sz="2000" b="1" u="wavyHeavy" kern="10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FF0000"/>
                            </a:solidFill>
                          </a:uFill>
                          <a:latin typeface="Times New Roman" panose="02020603050405020304"/>
                          <a:ea typeface="宋体" panose="02010600030101010101" pitchFamily="2" charset="-122"/>
                        </a:rPr>
                        <a:t>Don’t forget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2000" b="1" u="sng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        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活动注意事项：时间、地点或其他特别事项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)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．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Thank you for listening.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口头通知的日期可不必说明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使用的句子应符合口语习惯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  <a:p>
                      <a:pPr indent="257175"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要有开头语，如：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Please be quiet</a:t>
                      </a:r>
                      <a:r>
                        <a:rPr lang="zh-CN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sz="2000" b="1" kern="100" dirty="0">
                          <a:effectLst/>
                          <a:latin typeface="Times New Roman" panose="02020603050405020304"/>
                          <a:ea typeface="宋体" panose="02010600030101010101" pitchFamily="2" charset="-122"/>
                        </a:rPr>
                        <a:t>everyone</a:t>
                      </a:r>
                      <a:endParaRPr lang="zh-CN" sz="2000" kern="100" dirty="0">
                        <a:effectLst/>
                        <a:latin typeface="Times New Roman" panose="02020603050405020304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1134571"/>
            <a:ext cx="374441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571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kumimoji="0" 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口头通知模板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】</a:t>
            </a: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337220"/>
            <a:ext cx="8147248" cy="46839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3200" b="1" kern="100" dirty="0">
                <a:latin typeface="Times New Roman" panose="02020603050405020304"/>
                <a:cs typeface="Times New Roman" panose="02020603050405020304"/>
              </a:rPr>
              <a:t>口头通知模板</a:t>
            </a:r>
            <a:r>
              <a:rPr lang="en-US" altLang="zh-CN" sz="3200" b="1" kern="100" dirty="0">
                <a:latin typeface="Times New Roman" panose="02020603050405020304"/>
              </a:rPr>
              <a:t>2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985292"/>
            <a:ext cx="8496944" cy="4104456"/>
          </a:xfrm>
        </p:spPr>
        <p:txBody>
          <a:bodyPr>
            <a:noAutofit/>
          </a:bodyPr>
          <a:lstStyle/>
          <a:p>
            <a:pPr indent="257175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</a:rPr>
              <a:t>Boys and girls</a:t>
            </a:r>
            <a:r>
              <a:rPr lang="zh-CN" altLang="zh-CN" sz="2000" b="1" kern="100" dirty="0">
                <a:latin typeface="Times New Roman" panose="02020603050405020304"/>
              </a:rPr>
              <a:t>，</a:t>
            </a:r>
            <a:r>
              <a:rPr lang="en-US" altLang="zh-CN" sz="2000" b="1" kern="100" spc="40" dirty="0">
                <a:latin typeface="Times New Roman" panose="02020603050405020304"/>
                <a:ea typeface="Helvetica"/>
              </a:rPr>
              <a:t>(</a:t>
            </a:r>
            <a:r>
              <a:rPr lang="zh-CN" altLang="zh-CN" sz="2000" b="1" kern="100" spc="40" dirty="0">
                <a:latin typeface="Times New Roman" panose="02020603050405020304"/>
              </a:rPr>
              <a:t>称呼</a:t>
            </a:r>
            <a:r>
              <a:rPr lang="en-US" altLang="zh-CN" sz="2000" b="1" kern="100" spc="40" dirty="0">
                <a:latin typeface="Times New Roman" panose="02020603050405020304"/>
                <a:ea typeface="Helvetica"/>
              </a:rPr>
              <a:t>)</a:t>
            </a:r>
            <a:endParaRPr lang="zh-CN" altLang="zh-CN" sz="20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</a:rPr>
              <a:t>May I have your attention</a:t>
            </a:r>
            <a:r>
              <a:rPr lang="zh-CN" altLang="zh-CN" sz="2000" b="1" kern="100" dirty="0">
                <a:latin typeface="Times New Roman" panose="02020603050405020304"/>
              </a:rPr>
              <a:t>，</a:t>
            </a:r>
            <a:r>
              <a:rPr lang="en-US" altLang="zh-CN" sz="2000" b="1" kern="100" dirty="0">
                <a:latin typeface="Times New Roman" panose="02020603050405020304"/>
              </a:rPr>
              <a:t>please</a:t>
            </a:r>
            <a:r>
              <a:rPr lang="zh-CN" altLang="zh-CN" sz="2000" b="1" kern="100" dirty="0">
                <a:latin typeface="Times New Roman" panose="02020603050405020304"/>
              </a:rPr>
              <a:t>？</a:t>
            </a:r>
            <a:r>
              <a:rPr lang="en-US" altLang="zh-CN" sz="2000" b="1" kern="100" dirty="0">
                <a:latin typeface="Times New Roman" panose="02020603050405020304"/>
              </a:rPr>
              <a:t>I have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a piece of good news </a:t>
            </a:r>
            <a:r>
              <a:rPr lang="en-US" altLang="zh-CN" sz="2000" b="1" kern="100" dirty="0">
                <a:latin typeface="Times New Roman" panose="02020603050405020304"/>
              </a:rPr>
              <a:t>to tell you.</a:t>
            </a:r>
            <a:endParaRPr lang="zh-CN" altLang="zh-CN" sz="20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</a:rPr>
              <a:t>A meeting </a:t>
            </a:r>
            <a:r>
              <a:rPr lang="zh-CN" altLang="zh-CN" sz="2000" b="1" kern="100" dirty="0">
                <a:latin typeface="Times New Roman" panose="02020603050405020304"/>
              </a:rPr>
              <a:t>（或</a:t>
            </a:r>
            <a:r>
              <a:rPr lang="en-US" altLang="zh-CN" sz="2000" b="1" kern="100" dirty="0">
                <a:latin typeface="Times New Roman" panose="02020603050405020304"/>
              </a:rPr>
              <a:t>lecture</a:t>
            </a:r>
            <a:r>
              <a:rPr lang="zh-CN" altLang="zh-CN" sz="2000" b="1" kern="100" dirty="0">
                <a:latin typeface="Times New Roman" panose="02020603050405020304"/>
              </a:rPr>
              <a:t>）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is to be held</a:t>
            </a:r>
            <a:r>
              <a:rPr lang="en-US" altLang="zh-CN" sz="2000" b="1" kern="100" dirty="0">
                <a:latin typeface="Times New Roman" panose="02020603050405020304"/>
              </a:rPr>
              <a:t> in Room _____ at ________.  All the students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are requested to </a:t>
            </a:r>
            <a:r>
              <a:rPr lang="en-US" altLang="zh-CN" sz="2000" b="1" kern="100" dirty="0">
                <a:latin typeface="Times New Roman" panose="02020603050405020304"/>
              </a:rPr>
              <a:t>attend the meeting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to be held in </a:t>
            </a:r>
            <a:r>
              <a:rPr lang="en-US" altLang="zh-CN" sz="2000" b="1" kern="100" dirty="0">
                <a:latin typeface="Times New Roman" panose="02020603050405020304"/>
              </a:rPr>
              <a:t>the meeting-room on the _____ floor at ______ . Please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take a pen and a notebook</a:t>
            </a:r>
            <a:r>
              <a:rPr lang="en-US" altLang="zh-CN" sz="2000" b="1" kern="100" dirty="0">
                <a:latin typeface="Times New Roman" panose="02020603050405020304"/>
              </a:rPr>
              <a:t> with you and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be there on time</a:t>
            </a:r>
            <a:r>
              <a:rPr lang="en-US" altLang="zh-CN" sz="2000" b="1" kern="100" dirty="0">
                <a:latin typeface="Times New Roman" panose="02020603050405020304"/>
              </a:rPr>
              <a:t>.</a:t>
            </a:r>
            <a:endParaRPr lang="zh-CN" altLang="zh-CN" sz="20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</a:rPr>
              <a:t>After the meeting we’ll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have a discussion</a:t>
            </a:r>
            <a:r>
              <a:rPr lang="en-US" altLang="zh-CN" sz="2000" b="1" kern="100" dirty="0">
                <a:latin typeface="Times New Roman" panose="02020603050405020304"/>
              </a:rPr>
              <a:t> in groups in our own classroom.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Don’t forget </a:t>
            </a:r>
            <a:r>
              <a:rPr lang="en-US" altLang="zh-CN" sz="2000" b="1" kern="100" dirty="0">
                <a:latin typeface="Times New Roman" panose="02020603050405020304"/>
              </a:rPr>
              <a:t>the time and address. </a:t>
            </a:r>
            <a:r>
              <a:rPr lang="zh-CN" altLang="zh-CN" sz="2000" b="1" kern="100" dirty="0">
                <a:latin typeface="Times New Roman" panose="02020603050405020304"/>
              </a:rPr>
              <a:t>（</a:t>
            </a:r>
            <a:r>
              <a:rPr lang="en-US" altLang="zh-CN" sz="2000" b="1" kern="100" dirty="0">
                <a:latin typeface="Times New Roman" panose="02020603050405020304"/>
              </a:rPr>
              <a:t>Be sure not to be late.</a:t>
            </a:r>
            <a:r>
              <a:rPr lang="zh-CN" altLang="zh-CN" sz="2000" b="1" kern="100" dirty="0">
                <a:latin typeface="Times New Roman" panose="02020603050405020304"/>
              </a:rPr>
              <a:t>）</a:t>
            </a:r>
            <a:r>
              <a:rPr lang="en-US" altLang="zh-CN" sz="2000" b="1" kern="100" dirty="0">
                <a:latin typeface="Times New Roman" panose="02020603050405020304"/>
              </a:rPr>
              <a:t> Please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be present on time</a:t>
            </a:r>
            <a:r>
              <a:rPr lang="en-US" altLang="zh-CN" sz="2000" b="1" kern="100" dirty="0">
                <a:latin typeface="Times New Roman" panose="02020603050405020304"/>
              </a:rPr>
              <a:t>. I’m sure you will </a:t>
            </a:r>
            <a:r>
              <a:rPr lang="en-US" altLang="zh-CN" sz="20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</a:rPr>
              <a:t>have a lot of fun</a:t>
            </a:r>
            <a:r>
              <a:rPr lang="en-US" altLang="zh-CN" sz="2000" b="1" kern="100" dirty="0">
                <a:latin typeface="Times New Roman" panose="02020603050405020304"/>
              </a:rPr>
              <a:t> </a:t>
            </a:r>
            <a:r>
              <a:rPr lang="zh-CN" altLang="zh-CN" sz="2000" b="1" kern="100" dirty="0">
                <a:latin typeface="Times New Roman" panose="02020603050405020304"/>
              </a:rPr>
              <a:t>（</a:t>
            </a:r>
            <a:r>
              <a:rPr lang="en-US" altLang="zh-CN" sz="2000" b="1" kern="100" dirty="0">
                <a:latin typeface="Times New Roman" panose="02020603050405020304"/>
              </a:rPr>
              <a:t>have a good time</a:t>
            </a:r>
            <a:r>
              <a:rPr lang="zh-CN" altLang="zh-CN" sz="2000" b="1" kern="100" dirty="0">
                <a:latin typeface="Times New Roman" panose="02020603050405020304"/>
              </a:rPr>
              <a:t>）</a:t>
            </a:r>
            <a:r>
              <a:rPr lang="en-US" altLang="zh-CN" sz="2000" b="1" kern="100" dirty="0">
                <a:latin typeface="Times New Roman" panose="02020603050405020304"/>
              </a:rPr>
              <a:t>.</a:t>
            </a:r>
            <a:endParaRPr lang="zh-CN" altLang="zh-CN" sz="20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</a:rPr>
              <a:t>That’s all. Thank you for your attention.</a:t>
            </a:r>
            <a:endParaRPr lang="zh-CN" altLang="zh-CN" sz="20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2000" b="1" kern="100" spc="40" dirty="0">
                <a:latin typeface="Times New Roman" panose="02020603050405020304"/>
              </a:rPr>
              <a:t> </a:t>
            </a:r>
            <a:endParaRPr lang="zh-CN" altLang="zh-CN" sz="2000" kern="100" dirty="0">
              <a:latin typeface="Times New Roman" panose="02020603050405020304"/>
            </a:endParaRPr>
          </a:p>
          <a:p>
            <a:endParaRPr lang="zh-CN" alt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 noChangeArrowheads="1"/>
          </p:cNvSpPr>
          <p:nvPr>
            <p:ph idx="1"/>
          </p:nvPr>
        </p:nvSpPr>
        <p:spPr bwMode="auto">
          <a:xfrm>
            <a:off x="683568" y="769268"/>
            <a:ext cx="7715200" cy="3615788"/>
          </a:xfrm>
          <a:prstGeom prst="cloudCallout">
            <a:avLst>
              <a:gd name="adj1" fmla="val 48379"/>
              <a:gd name="adj2" fmla="val 3943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indent="267970" algn="ctr">
              <a:spcAft>
                <a:spcPts val="0"/>
              </a:spcAft>
              <a:tabLst>
                <a:tab pos="1530350" algn="l"/>
                <a:tab pos="2790825" algn="l"/>
              </a:tabLst>
            </a:pPr>
            <a:endParaRPr lang="en-US" altLang="zh-CN" sz="3600" b="1" u="sng" kern="0" dirty="0">
              <a:latin typeface="Times New Roman" panose="02020603050405020304"/>
            </a:endParaRPr>
          </a:p>
          <a:p>
            <a:pPr indent="267970" algn="ctr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sz="3600" b="1" u="sng" kern="0" dirty="0">
                <a:latin typeface="Times New Roman" panose="02020603050405020304"/>
              </a:rPr>
              <a:t>应用文</a:t>
            </a:r>
            <a:r>
              <a:rPr lang="en-US" altLang="zh-CN" sz="3600" b="1" u="sng" kern="0" dirty="0">
                <a:latin typeface="Times New Roman" panose="02020603050405020304"/>
              </a:rPr>
              <a:t>---</a:t>
            </a:r>
            <a:r>
              <a:rPr lang="zh-CN" altLang="zh-CN" sz="3600" b="1" u="sng" kern="0" dirty="0">
                <a:latin typeface="Times New Roman" panose="02020603050405020304"/>
              </a:rPr>
              <a:t>口头通知</a:t>
            </a:r>
            <a:endParaRPr lang="en-US" altLang="zh-CN" sz="3600" b="1" u="sng" kern="0" dirty="0">
              <a:latin typeface="Times New Roman" panose="02020603050405020304"/>
            </a:endParaRPr>
          </a:p>
          <a:p>
            <a:pPr indent="267970" algn="ctr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sz="3600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题型训练</a:t>
            </a:r>
            <a:r>
              <a:rPr lang="zh-CN" altLang="en-US" sz="3600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及参考范文</a:t>
            </a:r>
            <a:endParaRPr lang="zh-CN" altLang="zh-CN" sz="3600" kern="100" dirty="0">
              <a:latin typeface="Times New Roman" panose="02020603050405020304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lvl="0" indent="-342900" algn="l">
              <a:spcBef>
                <a:spcPct val="20000"/>
              </a:spcBef>
              <a:tabLst>
                <a:tab pos="1530350" algn="l"/>
                <a:tab pos="2790825" algn="l"/>
              </a:tabLst>
            </a:pPr>
            <a:r>
              <a:rPr lang="zh-CN" altLang="zh-CN" sz="2400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+mn-cs"/>
              </a:rPr>
              <a:t>口头通知题型训练</a:t>
            </a:r>
            <a:r>
              <a:rPr lang="en-US" altLang="zh-CN" sz="2400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+mn-cs"/>
              </a:rPr>
              <a:t>1</a:t>
            </a:r>
            <a:br>
              <a:rPr lang="en-US" altLang="zh-CN" sz="2400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+mn-cs"/>
              </a:rPr>
            </a:b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+mn-cs"/>
              </a:rPr>
              <a:t>【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+mn-cs"/>
              </a:rPr>
              <a:t>通知报名参加排演英语话剧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+mn-cs"/>
              </a:rPr>
              <a:t>The Sound of Music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+mn-cs"/>
              </a:rPr>
              <a:t>】</a:t>
            </a:r>
            <a:br>
              <a:rPr lang="zh-CN" altLang="zh-CN" sz="2400" kern="100" dirty="0">
                <a:solidFill>
                  <a:prstClr val="black"/>
                </a:solidFill>
                <a:latin typeface="Times New Roman" panose="02020603050405020304"/>
                <a:cs typeface="+mn-cs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33500"/>
            <a:ext cx="8291264" cy="3771636"/>
          </a:xfrm>
        </p:spPr>
        <p:txBody>
          <a:bodyPr>
            <a:normAutofit fontScale="70000" lnSpcReduction="20000"/>
          </a:bodyPr>
          <a:lstStyle/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</a:rPr>
              <a:t>你校英语社团将要</a:t>
            </a:r>
            <a:r>
              <a:rPr lang="zh-CN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排演英语话剧</a:t>
            </a:r>
            <a:r>
              <a:rPr lang="en-US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The Sound of Music</a:t>
            </a:r>
            <a:r>
              <a:rPr lang="zh-CN" altLang="zh-CN" b="1" kern="0" dirty="0">
                <a:latin typeface="Times New Roman" panose="02020603050405020304"/>
              </a:rPr>
              <a:t>，需要一些演员。请你根据以下提示，向国际部的学生发出</a:t>
            </a:r>
            <a:r>
              <a:rPr lang="zh-CN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口头通知</a:t>
            </a:r>
            <a:r>
              <a:rPr lang="zh-CN" altLang="zh-CN" b="1" kern="0" dirty="0">
                <a:latin typeface="Times New Roman" panose="02020603050405020304"/>
              </a:rPr>
              <a:t>，内容包括：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报名时间</a:t>
            </a:r>
            <a:r>
              <a:rPr lang="zh-CN" altLang="zh-CN" b="1" kern="0" dirty="0">
                <a:latin typeface="Times New Roman" panose="02020603050405020304"/>
              </a:rPr>
              <a:t>：本周五之前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</a:rPr>
              <a:t>报名</a:t>
            </a:r>
            <a:r>
              <a:rPr lang="zh-CN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地点</a:t>
            </a:r>
            <a:r>
              <a:rPr lang="zh-CN" altLang="zh-CN" b="1" kern="0" dirty="0">
                <a:latin typeface="Times New Roman" panose="02020603050405020304"/>
              </a:rPr>
              <a:t>：教学楼</a:t>
            </a:r>
            <a:r>
              <a:rPr lang="en-US" altLang="zh-CN" b="1" kern="0" dirty="0">
                <a:latin typeface="Times New Roman" panose="02020603050405020304"/>
              </a:rPr>
              <a:t>221</a:t>
            </a:r>
            <a:r>
              <a:rPr lang="zh-CN" altLang="zh-CN" b="1" kern="0" dirty="0">
                <a:latin typeface="Times New Roman" panose="02020603050405020304"/>
              </a:rPr>
              <a:t>室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</a:rPr>
              <a:t>报名</a:t>
            </a:r>
            <a:r>
              <a:rPr lang="zh-CN" altLang="zh-CN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条件</a:t>
            </a:r>
            <a:r>
              <a:rPr lang="zh-CN" altLang="zh-CN" b="1" kern="0" dirty="0">
                <a:latin typeface="Times New Roman" panose="02020603050405020304"/>
              </a:rPr>
              <a:t>：</a:t>
            </a:r>
            <a:r>
              <a:rPr lang="en-US" altLang="zh-CN" b="1" kern="0" dirty="0">
                <a:latin typeface="Times New Roman" panose="02020603050405020304"/>
              </a:rPr>
              <a:t>1. </a:t>
            </a:r>
            <a:r>
              <a:rPr lang="zh-CN" altLang="zh-CN" b="1" kern="0" dirty="0">
                <a:latin typeface="Times New Roman" panose="02020603050405020304"/>
              </a:rPr>
              <a:t>英语口语流利；</a:t>
            </a:r>
            <a:endParaRPr lang="zh-CN" altLang="zh-CN" kern="100" dirty="0">
              <a:latin typeface="Times New Roman" panose="02020603050405020304"/>
            </a:endParaRPr>
          </a:p>
          <a:p>
            <a:pPr indent="93726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2. </a:t>
            </a:r>
            <a:r>
              <a:rPr lang="zh-CN" altLang="zh-CN" b="1" kern="0" dirty="0">
                <a:latin typeface="Times New Roman" panose="02020603050405020304"/>
              </a:rPr>
              <a:t>喜爱话剧表演；</a:t>
            </a:r>
            <a:endParaRPr lang="zh-CN" altLang="zh-CN" kern="100" dirty="0">
              <a:latin typeface="Times New Roman" panose="02020603050405020304"/>
            </a:endParaRPr>
          </a:p>
          <a:p>
            <a:pPr indent="93726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3</a:t>
            </a:r>
            <a:r>
              <a:rPr lang="zh-CN" altLang="zh-CN" b="1" kern="0" dirty="0">
                <a:latin typeface="Times New Roman" panose="02020603050405020304"/>
              </a:rPr>
              <a:t>．乐于与他人合作。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  <a:ea typeface="黑体" panose="02010609060101010101" charset="-122"/>
              </a:rPr>
              <a:t>注意：</a:t>
            </a:r>
            <a:r>
              <a:rPr lang="en-US" altLang="zh-CN" b="1" kern="0" dirty="0">
                <a:latin typeface="Times New Roman" panose="02020603050405020304"/>
              </a:rPr>
              <a:t>1.</a:t>
            </a:r>
            <a:r>
              <a:rPr lang="zh-CN" altLang="zh-CN" b="1" kern="0" dirty="0">
                <a:latin typeface="Times New Roman" panose="02020603050405020304"/>
              </a:rPr>
              <a:t>词数</a:t>
            </a:r>
            <a:r>
              <a:rPr lang="en-US" altLang="zh-CN" b="1" kern="0" dirty="0">
                <a:latin typeface="Times New Roman" panose="02020603050405020304"/>
              </a:rPr>
              <a:t>80</a:t>
            </a:r>
            <a:r>
              <a:rPr lang="zh-CN" altLang="zh-CN" b="1" kern="0" dirty="0">
                <a:latin typeface="Times New Roman" panose="02020603050405020304"/>
              </a:rPr>
              <a:t>左右；</a:t>
            </a:r>
            <a:endParaRPr lang="zh-CN" altLang="zh-CN" kern="100" dirty="0">
              <a:latin typeface="Times New Roman" panose="02020603050405020304"/>
            </a:endParaRPr>
          </a:p>
          <a:p>
            <a:pPr indent="66929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2</a:t>
            </a:r>
            <a:r>
              <a:rPr lang="zh-CN" altLang="zh-CN" b="1" kern="0" dirty="0">
                <a:latin typeface="Times New Roman" panose="02020603050405020304"/>
              </a:rPr>
              <a:t>．可适当增加细节，以使行文连贯；</a:t>
            </a:r>
            <a:endParaRPr lang="zh-CN" altLang="zh-CN" kern="100" dirty="0">
              <a:latin typeface="Times New Roman" panose="02020603050405020304"/>
            </a:endParaRPr>
          </a:p>
          <a:p>
            <a:pPr indent="66929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3</a:t>
            </a:r>
            <a:r>
              <a:rPr lang="zh-CN" altLang="zh-CN" b="1" kern="0" dirty="0">
                <a:latin typeface="Times New Roman" panose="02020603050405020304"/>
              </a:rPr>
              <a:t>．开头和结尾已给出，不计入总词数。</a:t>
            </a:r>
            <a:endParaRPr lang="zh-CN" altLang="zh-CN" kern="100" dirty="0">
              <a:latin typeface="Times New Roman" panose="020206030504050203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15000"/>
              </a:lnSpc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b="1" kern="0" dirty="0">
                <a:latin typeface="Times New Roman" panose="02020603050405020304"/>
              </a:rPr>
              <a:t>写作指导</a:t>
            </a:r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kern="100" dirty="0">
                <a:latin typeface="Times New Roman" panose="02020603050405020304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201316"/>
            <a:ext cx="8229600" cy="3771636"/>
          </a:xfrm>
        </p:spPr>
        <p:txBody>
          <a:bodyPr>
            <a:normAutofit fontScale="77500" lnSpcReduction="20000"/>
          </a:bodyPr>
          <a:lstStyle/>
          <a:p>
            <a:pPr indent="267970" algn="just">
              <a:lnSpc>
                <a:spcPct val="115000"/>
              </a:lnSpc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</a:rPr>
              <a:t>本篇应用文写作是一篇</a:t>
            </a:r>
            <a:r>
              <a:rPr lang="zh-CN" altLang="zh-CN" b="1" u="wavyHeavy" kern="0" dirty="0">
                <a:solidFill>
                  <a:srgbClr val="FF0000"/>
                </a:solidFill>
                <a:uFill>
                  <a:solidFill>
                    <a:srgbClr val="70AD47"/>
                  </a:solidFill>
                </a:uFill>
                <a:latin typeface="Times New Roman" panose="02020603050405020304"/>
              </a:rPr>
              <a:t>口头通知</a:t>
            </a:r>
            <a:r>
              <a:rPr lang="zh-CN" altLang="zh-CN" b="1" kern="0" dirty="0">
                <a:latin typeface="Times New Roman" panose="02020603050405020304"/>
              </a:rPr>
              <a:t>。口头通知的时态要用</a:t>
            </a:r>
            <a:r>
              <a:rPr lang="zh-CN" altLang="zh-CN" b="1" u="wavyHeavy" kern="0" dirty="0">
                <a:solidFill>
                  <a:srgbClr val="FF0000"/>
                </a:solidFill>
                <a:uFill>
                  <a:solidFill>
                    <a:srgbClr val="70AD47"/>
                  </a:solidFill>
                </a:uFill>
                <a:latin typeface="Times New Roman" panose="02020603050405020304"/>
              </a:rPr>
              <a:t>一般现在时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zh-CN" altLang="zh-CN" b="1" u="wavyHeavy" kern="0" dirty="0">
                <a:solidFill>
                  <a:srgbClr val="FF0000"/>
                </a:solidFill>
                <a:uFill>
                  <a:solidFill>
                    <a:srgbClr val="70AD47"/>
                  </a:solidFill>
                </a:uFill>
                <a:latin typeface="Times New Roman" panose="02020603050405020304"/>
              </a:rPr>
              <a:t>人称需根据内容灵活运用</a:t>
            </a:r>
            <a:r>
              <a:rPr lang="zh-CN" altLang="zh-CN" b="1" kern="0" dirty="0">
                <a:latin typeface="Times New Roman" panose="02020603050405020304"/>
              </a:rPr>
              <a:t>。内容要点包括：</a:t>
            </a:r>
            <a:r>
              <a:rPr lang="en-US" altLang="zh-CN" b="1" kern="0" dirty="0">
                <a:latin typeface="Times New Roman" panose="02020603050405020304"/>
              </a:rPr>
              <a:t>1.</a:t>
            </a:r>
            <a:r>
              <a:rPr lang="zh-CN" altLang="zh-CN" b="1" kern="0" dirty="0">
                <a:latin typeface="Times New Roman" panose="02020603050405020304"/>
              </a:rPr>
              <a:t>社团的英语话剧需要一些演员；</a:t>
            </a:r>
            <a:r>
              <a:rPr lang="en-US" altLang="zh-CN" b="1" kern="0" dirty="0">
                <a:latin typeface="Times New Roman" panose="02020603050405020304"/>
              </a:rPr>
              <a:t>2.</a:t>
            </a:r>
            <a:r>
              <a:rPr lang="zh-CN" altLang="zh-CN" b="1" kern="0" dirty="0">
                <a:latin typeface="Times New Roman" panose="02020603050405020304"/>
              </a:rPr>
              <a:t>时间：本周五以前；</a:t>
            </a:r>
            <a:r>
              <a:rPr lang="en-US" altLang="zh-CN" b="1" kern="0" dirty="0">
                <a:latin typeface="Times New Roman" panose="02020603050405020304"/>
              </a:rPr>
              <a:t>3.</a:t>
            </a:r>
            <a:r>
              <a:rPr lang="zh-CN" altLang="zh-CN" b="1" kern="0" dirty="0">
                <a:latin typeface="Times New Roman" panose="02020603050405020304"/>
              </a:rPr>
              <a:t>地点：教学楼</a:t>
            </a:r>
            <a:r>
              <a:rPr lang="en-US" altLang="zh-CN" b="1" kern="0" dirty="0">
                <a:latin typeface="Times New Roman" panose="02020603050405020304"/>
              </a:rPr>
              <a:t>221</a:t>
            </a:r>
            <a:r>
              <a:rPr lang="zh-CN" altLang="zh-CN" b="1" kern="0" dirty="0">
                <a:latin typeface="Times New Roman" panose="02020603050405020304"/>
              </a:rPr>
              <a:t>室；</a:t>
            </a:r>
            <a:r>
              <a:rPr lang="en-US" altLang="zh-CN" b="1" kern="0" dirty="0">
                <a:latin typeface="Times New Roman" panose="02020603050405020304"/>
              </a:rPr>
              <a:t>4.</a:t>
            </a:r>
            <a:r>
              <a:rPr lang="zh-CN" altLang="zh-CN" b="1" kern="0" dirty="0">
                <a:latin typeface="Times New Roman" panose="02020603050405020304"/>
              </a:rPr>
              <a:t>报名条件：</a:t>
            </a:r>
            <a:r>
              <a:rPr lang="zh-CN" altLang="zh-CN" b="1" kern="0" dirty="0">
                <a:latin typeface="Times New Roman" panose="02020603050405020304"/>
                <a:cs typeface="宋体" panose="02010600030101010101" pitchFamily="2" charset="-122"/>
              </a:rPr>
              <a:t>①</a:t>
            </a:r>
            <a:r>
              <a:rPr lang="zh-CN" altLang="zh-CN" b="1" kern="0" dirty="0">
                <a:latin typeface="Times New Roman" panose="02020603050405020304"/>
              </a:rPr>
              <a:t>英语口语流利；</a:t>
            </a:r>
            <a:r>
              <a:rPr lang="zh-CN" altLang="zh-CN" b="1" kern="0" dirty="0">
                <a:latin typeface="Times New Roman" panose="02020603050405020304"/>
                <a:cs typeface="宋体" panose="02010600030101010101" pitchFamily="2" charset="-122"/>
              </a:rPr>
              <a:t>②</a:t>
            </a:r>
            <a:r>
              <a:rPr lang="zh-CN" altLang="zh-CN" b="1" kern="0" dirty="0">
                <a:latin typeface="Times New Roman" panose="02020603050405020304"/>
              </a:rPr>
              <a:t>喜爱话剧表演；</a:t>
            </a:r>
            <a:r>
              <a:rPr lang="zh-CN" altLang="zh-CN" b="1" kern="0" dirty="0">
                <a:latin typeface="Times New Roman" panose="02020603050405020304"/>
                <a:cs typeface="宋体" panose="02010600030101010101" pitchFamily="2" charset="-122"/>
              </a:rPr>
              <a:t>③</a:t>
            </a:r>
            <a:r>
              <a:rPr lang="zh-CN" altLang="zh-CN" b="1" kern="0" dirty="0">
                <a:latin typeface="Times New Roman" panose="02020603050405020304"/>
              </a:rPr>
              <a:t>乐于与他人合作。可以适当增添细节，以使行文流畅。可以调整内容要点的顺序，但是不能逐字逐句翻译内容要点，还要注意不能遗漏内容要点。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zh-CN" altLang="zh-CN" b="1" kern="0" dirty="0">
                <a:latin typeface="Times New Roman" panose="02020603050405020304"/>
              </a:rPr>
              <a:t>推荐用语：</a:t>
            </a:r>
            <a:r>
              <a:rPr lang="en-US" altLang="zh-CN" b="1" kern="0" dirty="0">
                <a:latin typeface="Times New Roman" panose="02020603050405020304"/>
              </a:rPr>
              <a:t>an announcement from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be willing to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work with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look for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join in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sign up</a:t>
            </a:r>
            <a:endParaRPr lang="zh-CN" altLang="zh-CN" kern="100" dirty="0">
              <a:latin typeface="Times New Roman" panose="020206030504050203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口头通知</a:t>
            </a:r>
            <a:r>
              <a:rPr lang="en-US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1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范文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</a:b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通知报名参加排演英语话剧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The Sound of Music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sz="2400" kern="100" dirty="0">
                <a:latin typeface="Times New Roman" panose="020206030504050203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33500"/>
            <a:ext cx="8291264" cy="3771636"/>
          </a:xfrm>
        </p:spPr>
        <p:txBody>
          <a:bodyPr>
            <a:normAutofit fontScale="70000" lnSpcReduction="20000"/>
          </a:bodyPr>
          <a:lstStyle/>
          <a:p>
            <a:endParaRPr lang="en-US" altLang="zh-CN" b="1" kern="100" dirty="0">
              <a:solidFill>
                <a:srgbClr val="FF0000"/>
              </a:solidFill>
              <a:latin typeface="Times New Roman" panose="02020603050405020304"/>
            </a:endParaRPr>
          </a:p>
          <a:p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方正书宋_GBK"/>
              </a:rPr>
              <a:t>One possible version:</a:t>
            </a: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/>
              </a:rPr>
              <a:t> </a:t>
            </a:r>
            <a:r>
              <a:rPr lang="zh-CN" altLang="zh-CN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Good morning, everyone. May I have your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attention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please</a:t>
            </a:r>
            <a:r>
              <a:rPr lang="zh-CN" altLang="zh-CN" b="1" kern="0" dirty="0">
                <a:latin typeface="Times New Roman" panose="02020603050405020304"/>
              </a:rPr>
              <a:t>？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Here is an announcement </a:t>
            </a:r>
            <a:r>
              <a:rPr lang="en-US" altLang="zh-CN" b="1" kern="0" dirty="0">
                <a:latin typeface="Times New Roman" panose="02020603050405020304"/>
              </a:rPr>
              <a:t>from English Club. We need some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actors and actresses</a:t>
            </a:r>
            <a:r>
              <a:rPr lang="en-US" altLang="zh-CN" b="1" kern="0" dirty="0">
                <a:latin typeface="Times New Roman" panose="02020603050405020304"/>
              </a:rPr>
              <a:t> for the English play </a:t>
            </a:r>
            <a:r>
              <a:rPr lang="en-US" altLang="zh-CN" b="1" i="1" kern="0" dirty="0">
                <a:latin typeface="Times New Roman" panose="02020603050405020304"/>
              </a:rPr>
              <a:t>The</a:t>
            </a:r>
            <a:r>
              <a:rPr lang="en-US" altLang="zh-CN" b="1" kern="0" dirty="0">
                <a:latin typeface="Times New Roman" panose="02020603050405020304"/>
              </a:rPr>
              <a:t> </a:t>
            </a:r>
            <a:r>
              <a:rPr lang="en-US" altLang="zh-CN" b="1" i="1" kern="0" dirty="0">
                <a:latin typeface="Times New Roman" panose="02020603050405020304"/>
              </a:rPr>
              <a:t>Sound</a:t>
            </a:r>
            <a:r>
              <a:rPr lang="en-US" altLang="zh-CN" b="1" kern="0" dirty="0">
                <a:latin typeface="Times New Roman" panose="02020603050405020304"/>
              </a:rPr>
              <a:t> </a:t>
            </a:r>
            <a:r>
              <a:rPr lang="en-US" altLang="zh-CN" b="1" i="1" kern="0" dirty="0">
                <a:latin typeface="Times New Roman" panose="02020603050405020304"/>
              </a:rPr>
              <a:t>of</a:t>
            </a:r>
            <a:r>
              <a:rPr lang="en-US" altLang="zh-CN" b="1" kern="0" dirty="0">
                <a:latin typeface="Times New Roman" panose="02020603050405020304"/>
              </a:rPr>
              <a:t> </a:t>
            </a:r>
            <a:r>
              <a:rPr lang="en-US" altLang="zh-CN" b="1" i="1" kern="0" dirty="0">
                <a:latin typeface="Times New Roman" panose="02020603050405020304"/>
              </a:rPr>
              <a:t>Music</a:t>
            </a:r>
            <a:r>
              <a:rPr lang="en-US" altLang="zh-CN" b="1" kern="0" dirty="0">
                <a:latin typeface="Times New Roman" panose="02020603050405020304"/>
              </a:rPr>
              <a:t>. If you love acting and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are willing to work with others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kern="0" dirty="0">
                <a:latin typeface="Times New Roman" panose="02020603050405020304"/>
              </a:rPr>
              <a:t>you are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 the right person</a:t>
            </a:r>
            <a:r>
              <a:rPr lang="en-US" altLang="zh-CN" b="1" kern="0" dirty="0">
                <a:latin typeface="Times New Roman" panose="02020603050405020304"/>
              </a:rPr>
              <a:t> we are looking for. Of course</a:t>
            </a:r>
            <a:r>
              <a:rPr lang="zh-CN" altLang="zh-CN" b="1" kern="0" dirty="0">
                <a:latin typeface="Times New Roman" panose="02020603050405020304"/>
              </a:rPr>
              <a:t>，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fluency in spoken English is required.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Can’t wait to join in it</a:t>
            </a:r>
            <a:r>
              <a:rPr lang="zh-CN" altLang="zh-CN" b="1" kern="0" dirty="0">
                <a:latin typeface="Times New Roman" panose="02020603050405020304"/>
              </a:rPr>
              <a:t>？</a:t>
            </a:r>
            <a:r>
              <a:rPr lang="en-US" altLang="zh-CN" b="1" kern="0" dirty="0">
                <a:latin typeface="Times New Roman" panose="02020603050405020304"/>
              </a:rPr>
              <a:t>Just come to Room 221 of the teaching building by this Friday and </a:t>
            </a:r>
            <a:r>
              <a:rPr lang="en-US" altLang="zh-CN" b="1" u="wavyHeavy" kern="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sign up</a:t>
            </a:r>
            <a:r>
              <a:rPr lang="en-US" altLang="zh-CN" b="1" kern="0" dirty="0">
                <a:latin typeface="Times New Roman" panose="02020603050405020304"/>
              </a:rPr>
              <a:t>!</a:t>
            </a:r>
            <a:endParaRPr lang="zh-CN" altLang="zh-CN" kern="100" dirty="0">
              <a:latin typeface="Times New Roman" panose="02020603050405020304"/>
            </a:endParaRPr>
          </a:p>
          <a:p>
            <a:pPr indent="267970" algn="just">
              <a:spcAft>
                <a:spcPts val="0"/>
              </a:spcAft>
              <a:tabLst>
                <a:tab pos="1530350" algn="l"/>
                <a:tab pos="2790825" algn="l"/>
              </a:tabLst>
            </a:pPr>
            <a:r>
              <a:rPr lang="en-US" altLang="zh-CN" b="1" kern="0" dirty="0">
                <a:latin typeface="Times New Roman" panose="02020603050405020304"/>
              </a:rPr>
              <a:t>Thanks for your attention.</a:t>
            </a:r>
            <a:endParaRPr lang="zh-CN" altLang="zh-CN" kern="100" dirty="0">
              <a:latin typeface="Times New Roman" panose="02020603050405020304"/>
            </a:endParaRPr>
          </a:p>
          <a:p>
            <a:pPr algn="r">
              <a:spcAft>
                <a:spcPts val="0"/>
              </a:spcAft>
            </a:pP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方正书宋_GBK"/>
              </a:rPr>
              <a:t>October 5th</a:t>
            </a:r>
            <a:endParaRPr lang="zh-CN" altLang="zh-CN" kern="100" dirty="0">
              <a:latin typeface="Times New Roman" panose="020206030504050203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65212"/>
            <a:ext cx="8229600" cy="540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0"/>
              </a:spcAft>
            </a:pP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口头通知题型训练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2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通知美国交换生参加志愿者活动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sz="2400" kern="100" dirty="0">
                <a:latin typeface="Times New Roman" panose="020206030504050203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605" y="913130"/>
            <a:ext cx="8329930" cy="4680585"/>
          </a:xfrm>
        </p:spPr>
        <p:txBody>
          <a:bodyPr>
            <a:noAutofit/>
          </a:bodyPr>
          <a:lstStyle/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200" b="1" kern="100" dirty="0">
                <a:latin typeface="Times New Roman" panose="02020603050405020304"/>
              </a:rPr>
              <a:t>作为交换项目的一部分，学校将于本周五下午两点组织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美国交换生</a:t>
            </a:r>
            <a:r>
              <a:rPr lang="zh-CN" altLang="zh-CN" sz="2200" b="1" kern="100" dirty="0">
                <a:latin typeface="Times New Roman" panose="02020603050405020304"/>
              </a:rPr>
              <a:t>到红星小学进行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志愿者活动</a:t>
            </a:r>
            <a:r>
              <a:rPr lang="zh-CN" altLang="zh-CN" sz="2200" b="1" kern="100" dirty="0">
                <a:latin typeface="Times New Roman" panose="02020603050405020304"/>
              </a:rPr>
              <a:t>。假设你是校学生会主席，请向他们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口头通知</a:t>
            </a:r>
            <a:r>
              <a:rPr lang="zh-CN" altLang="zh-CN" sz="2200" b="1" kern="100" dirty="0">
                <a:latin typeface="Times New Roman" panose="02020603050405020304"/>
              </a:rPr>
              <a:t>此事，内容包括：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1</a:t>
            </a:r>
            <a:r>
              <a:rPr lang="zh-CN" altLang="zh-CN" sz="2200" b="1" kern="100" dirty="0">
                <a:latin typeface="Times New Roman" panose="02020603050405020304"/>
              </a:rPr>
              <a:t>．集合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时间、地点</a:t>
            </a:r>
            <a:r>
              <a:rPr lang="zh-CN" altLang="zh-CN" sz="2200" b="1" kern="100" dirty="0">
                <a:latin typeface="Times New Roman" panose="02020603050405020304"/>
              </a:rPr>
              <a:t>；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2</a:t>
            </a:r>
            <a:r>
              <a:rPr lang="zh-CN" altLang="zh-CN" sz="2200" b="1" kern="100" dirty="0">
                <a:latin typeface="Times New Roman" panose="02020603050405020304"/>
              </a:rPr>
              <a:t>．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活动内容</a:t>
            </a:r>
            <a:r>
              <a:rPr lang="en-US" altLang="zh-CN" sz="2200" b="1" kern="100" dirty="0">
                <a:latin typeface="Times New Roman" panose="02020603050405020304"/>
              </a:rPr>
              <a:t>(</a:t>
            </a:r>
            <a:r>
              <a:rPr lang="zh-CN" altLang="zh-CN" sz="2200" b="1" kern="100" dirty="0">
                <a:latin typeface="Times New Roman" panose="02020603050405020304"/>
              </a:rPr>
              <a:t>介绍美国文化、教英文歌等</a:t>
            </a:r>
            <a:r>
              <a:rPr lang="en-US" altLang="zh-CN" sz="2200" b="1" kern="100" dirty="0">
                <a:latin typeface="Times New Roman" panose="02020603050405020304"/>
              </a:rPr>
              <a:t>)</a:t>
            </a:r>
            <a:r>
              <a:rPr lang="zh-CN" altLang="zh-CN" sz="2200" b="1" kern="100" dirty="0">
                <a:latin typeface="Times New Roman" panose="02020603050405020304"/>
              </a:rPr>
              <a:t>；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3</a:t>
            </a:r>
            <a:r>
              <a:rPr lang="zh-CN" altLang="zh-CN" sz="2200" b="1" kern="100" dirty="0">
                <a:latin typeface="Times New Roman" panose="02020603050405020304"/>
              </a:rPr>
              <a:t>．活动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意义</a:t>
            </a:r>
            <a:r>
              <a:rPr lang="zh-CN" altLang="zh-CN" sz="2200" b="1" kern="100" dirty="0">
                <a:latin typeface="Times New Roman" panose="02020603050405020304"/>
              </a:rPr>
              <a:t>。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200" b="1" kern="100" dirty="0">
                <a:latin typeface="Times New Roman" panose="02020603050405020304"/>
              </a:rPr>
              <a:t>注意：</a:t>
            </a:r>
            <a:r>
              <a:rPr lang="en-US" altLang="zh-CN" sz="2200" b="1" kern="100" dirty="0">
                <a:latin typeface="Times New Roman" panose="02020603050405020304"/>
              </a:rPr>
              <a:t>1.</a:t>
            </a:r>
            <a:r>
              <a:rPr lang="zh-CN" altLang="zh-CN" sz="2200" b="1" kern="100" dirty="0">
                <a:latin typeface="Times New Roman" panose="02020603050405020304"/>
              </a:rPr>
              <a:t>词数</a:t>
            </a:r>
            <a:r>
              <a:rPr lang="en-US" altLang="zh-CN" sz="2200" b="1" kern="100" dirty="0">
                <a:latin typeface="Times New Roman" panose="02020603050405020304"/>
              </a:rPr>
              <a:t>80</a:t>
            </a:r>
            <a:r>
              <a:rPr lang="zh-CN" altLang="zh-CN" sz="2200" b="1" kern="100" dirty="0">
                <a:latin typeface="Times New Roman" panose="02020603050405020304"/>
              </a:rPr>
              <a:t>左右；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2</a:t>
            </a:r>
            <a:r>
              <a:rPr lang="zh-CN" altLang="zh-CN" sz="2200" b="1" kern="100" dirty="0">
                <a:latin typeface="Times New Roman" panose="02020603050405020304"/>
              </a:rPr>
              <a:t>．开头和结尾已给出，不计入总词数。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May I have your attention, please?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200" b="1" kern="100" dirty="0">
                <a:latin typeface="Times New Roman" panose="02020603050405020304"/>
              </a:rPr>
              <a:t>______________________________________________________________________________________________________________                                                                      </a:t>
            </a:r>
            <a:endParaRPr lang="zh-CN" altLang="zh-CN" sz="2200" kern="100" dirty="0">
              <a:latin typeface="Times New Roman" panose="02020603050405020304"/>
            </a:endParaRPr>
          </a:p>
          <a:p>
            <a:pPr indent="0" algn="just" fontAlgn="auto">
              <a:lnSpc>
                <a:spcPts val="254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</a:rPr>
              <a:t>That’s all, thank you.</a:t>
            </a:r>
            <a:endParaRPr lang="zh-CN" altLang="zh-CN" sz="2200" kern="100" dirty="0">
              <a:latin typeface="Times New Roman" panose="02020603050405020304"/>
            </a:endParaRPr>
          </a:p>
          <a:p>
            <a:endParaRPr lang="zh-CN" altLang="en-US" sz="2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750" y="265430"/>
            <a:ext cx="8229600" cy="736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indent="257175" algn="l">
              <a:spcAft>
                <a:spcPts val="0"/>
              </a:spcAft>
            </a:pP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口头通知</a:t>
            </a:r>
            <a:r>
              <a:rPr lang="en-US" altLang="zh-CN" sz="22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2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  <a:t>】【</a:t>
            </a:r>
            <a:r>
              <a:rPr lang="zh-CN" altLang="zh-CN" sz="22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通知美国交换生参加志愿者活动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</a:b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200" b="1" kern="100" dirty="0">
                <a:latin typeface="Times New Roman" panose="02020603050405020304"/>
              </a:rPr>
              <a:t>句式升级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sz="2200" kern="100" dirty="0">
                <a:latin typeface="Times New Roman" panose="02020603050405020304"/>
              </a:rPr>
            </a:br>
            <a:endParaRPr lang="zh-CN" altLang="en-US" sz="2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129055"/>
            <a:ext cx="8568952" cy="4320480"/>
          </a:xfrm>
        </p:spPr>
        <p:txBody>
          <a:bodyPr>
            <a:noAutofit/>
          </a:bodyPr>
          <a:lstStyle/>
          <a:p>
            <a:pPr indent="257175" algn="just">
              <a:spcAft>
                <a:spcPts val="0"/>
              </a:spcAft>
            </a:pPr>
            <a:r>
              <a:rPr lang="zh-CN" altLang="zh-CN" sz="1800" b="1" kern="100" dirty="0">
                <a:latin typeface="Times New Roman" panose="02020603050405020304"/>
              </a:rPr>
              <a:t>要点一：时间地点介绍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1</a:t>
            </a:r>
            <a:r>
              <a:rPr lang="zh-CN" altLang="zh-CN" sz="1800" b="1" kern="100" dirty="0">
                <a:latin typeface="Times New Roman" panose="02020603050405020304"/>
              </a:rPr>
              <a:t>．</a:t>
            </a:r>
            <a:r>
              <a:rPr lang="en-US" altLang="zh-CN" sz="1800" b="1" kern="100" dirty="0">
                <a:latin typeface="Times New Roman" panose="02020603050405020304"/>
              </a:rPr>
              <a:t>As a very important part of the exchange program, this Friday you will visit Hong Xing Primary School as volunteers. (</a:t>
            </a:r>
            <a:r>
              <a:rPr lang="zh-CN" altLang="zh-CN" sz="1800" b="1" kern="100" dirty="0">
                <a:latin typeface="Times New Roman" panose="02020603050405020304"/>
              </a:rPr>
              <a:t>改为非限制性定语从句</a:t>
            </a:r>
            <a:r>
              <a:rPr lang="en-US" altLang="zh-CN" sz="1800" b="1" kern="100" dirty="0">
                <a:latin typeface="Times New Roman" panose="02020603050405020304"/>
              </a:rPr>
              <a:t>)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This Friday you will visit Hong Xing Primary School as volunteers</a:t>
            </a:r>
            <a:r>
              <a:rPr lang="zh-CN" altLang="zh-CN" sz="1800" b="1" kern="100" dirty="0">
                <a:latin typeface="Times New Roman" panose="02020603050405020304"/>
              </a:rPr>
              <a:t>，</a:t>
            </a:r>
            <a:endParaRPr lang="en-US" altLang="zh-CN" sz="1800" b="1" kern="100" dirty="0">
              <a:latin typeface="Times New Roman" panose="02020603050405020304"/>
            </a:endParaRPr>
          </a:p>
          <a:p>
            <a:pPr indent="257175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_________________________________________________________________.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zh-CN" altLang="zh-CN" sz="1800" b="1" kern="100" dirty="0">
                <a:latin typeface="Times New Roman" panose="02020603050405020304"/>
              </a:rPr>
              <a:t>要点二：活动目的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2</a:t>
            </a:r>
            <a:r>
              <a:rPr lang="zh-CN" altLang="zh-CN" sz="1800" b="1" kern="100" dirty="0">
                <a:latin typeface="Times New Roman" panose="02020603050405020304"/>
              </a:rPr>
              <a:t>．</a:t>
            </a:r>
            <a:r>
              <a:rPr lang="en-US" altLang="zh-CN" sz="1800" b="1" kern="100" dirty="0">
                <a:latin typeface="Times New Roman" panose="02020603050405020304"/>
              </a:rPr>
              <a:t>This trip aims to give the kids there a taste of American culture</a:t>
            </a:r>
            <a:r>
              <a:rPr lang="zh-CN" altLang="zh-CN" sz="1800" b="1" kern="100" dirty="0">
                <a:latin typeface="Times New Roman" panose="02020603050405020304"/>
              </a:rPr>
              <a:t>，</a:t>
            </a:r>
            <a:r>
              <a:rPr lang="en-US" altLang="zh-CN" sz="1800" b="1" kern="100" dirty="0">
                <a:latin typeface="Times New Roman" panose="02020603050405020304"/>
              </a:rPr>
              <a:t>which is of great benefit.(</a:t>
            </a:r>
            <a:r>
              <a:rPr lang="zh-CN" altLang="zh-CN" sz="1800" b="1" kern="100" dirty="0">
                <a:latin typeface="Times New Roman" panose="02020603050405020304"/>
              </a:rPr>
              <a:t>用过去分词短语作状语改写</a:t>
            </a:r>
            <a:r>
              <a:rPr lang="en-US" altLang="zh-CN" sz="1800" b="1" kern="100" dirty="0">
                <a:latin typeface="Times New Roman" panose="02020603050405020304"/>
              </a:rPr>
              <a:t>)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_________________________________________________________________</a:t>
            </a:r>
            <a:endParaRPr lang="zh-CN" altLang="zh-CN" sz="1800" b="1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zh-CN" altLang="zh-CN" sz="1800" b="1" kern="100" dirty="0">
                <a:latin typeface="Times New Roman" panose="02020603050405020304"/>
              </a:rPr>
              <a:t>要点三：活动意义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3</a:t>
            </a:r>
            <a:r>
              <a:rPr lang="zh-CN" altLang="zh-CN" sz="1800" b="1" kern="100" dirty="0">
                <a:latin typeface="Times New Roman" panose="02020603050405020304"/>
              </a:rPr>
              <a:t>．</a:t>
            </a:r>
            <a:r>
              <a:rPr lang="en-US" altLang="zh-CN" sz="1800" b="1" kern="100" dirty="0">
                <a:latin typeface="Times New Roman" panose="02020603050405020304"/>
              </a:rPr>
              <a:t>Through sharing your culture with them, you will know more about this country in return. (</a:t>
            </a:r>
            <a:r>
              <a:rPr lang="zh-CN" altLang="zh-CN" sz="1800" b="1" kern="100" dirty="0">
                <a:latin typeface="Times New Roman" panose="02020603050405020304"/>
              </a:rPr>
              <a:t>改为</a:t>
            </a:r>
            <a:r>
              <a:rPr lang="en-US" altLang="zh-CN" sz="1800" b="1" kern="100" dirty="0">
                <a:latin typeface="Times New Roman" panose="02020603050405020304"/>
              </a:rPr>
              <a:t>only</a:t>
            </a:r>
            <a:r>
              <a:rPr lang="zh-CN" altLang="zh-CN" sz="1800" b="1" kern="100" dirty="0">
                <a:latin typeface="Times New Roman" panose="02020603050405020304"/>
              </a:rPr>
              <a:t>开头的倒装句</a:t>
            </a:r>
            <a:r>
              <a:rPr lang="en-US" altLang="zh-CN" sz="1800" b="1" kern="100" dirty="0">
                <a:latin typeface="Times New Roman" panose="02020603050405020304"/>
              </a:rPr>
              <a:t>)</a:t>
            </a:r>
            <a:endParaRPr lang="zh-CN" altLang="zh-CN" sz="1800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sz="1800" b="1" kern="100" dirty="0">
                <a:latin typeface="Times New Roman" panose="02020603050405020304"/>
              </a:rPr>
              <a:t>___________________________________________________________________</a:t>
            </a:r>
            <a:endParaRPr lang="zh-CN" altLang="en-US" sz="1800" b="1" u="sng" kern="100" dirty="0">
              <a:latin typeface="Times New Roman" panose="020206030504050203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2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</a:rPr>
              <a:t>通知美国交换生参加志愿者活动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</a:b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key to </a:t>
            </a:r>
            <a:r>
              <a:rPr lang="zh-CN" altLang="zh-CN" sz="2400" b="1" kern="100" dirty="0">
                <a:solidFill>
                  <a:prstClr val="black"/>
                </a:solidFill>
                <a:latin typeface="Times New Roman" panose="02020603050405020304"/>
              </a:rPr>
              <a:t>句式升级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sz="2400" kern="100" dirty="0">
                <a:solidFill>
                  <a:prstClr val="black"/>
                </a:solidFill>
                <a:latin typeface="Times New Roman" panose="02020603050405020304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345332"/>
            <a:ext cx="8229600" cy="3771636"/>
          </a:xfrm>
        </p:spPr>
        <p:txBody>
          <a:bodyPr>
            <a:normAutofit fontScale="70000" lnSpcReduction="20000"/>
          </a:bodyPr>
          <a:lstStyle/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1</a:t>
            </a:r>
            <a:r>
              <a:rPr lang="zh-CN" altLang="zh-CN" b="1" kern="100" dirty="0">
                <a:latin typeface="Times New Roman" panose="02020603050405020304"/>
              </a:rPr>
              <a:t>．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which is </a:t>
            </a:r>
            <a:r>
              <a:rPr lang="en-US" altLang="zh-CN" b="1" kern="100" dirty="0">
                <a:latin typeface="Times New Roman" panose="02020603050405020304"/>
              </a:rPr>
              <a:t>a very important part of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the exchange program</a:t>
            </a:r>
            <a:endParaRPr lang="zh-CN" altLang="zh-CN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2</a:t>
            </a:r>
            <a:r>
              <a:rPr lang="zh-CN" altLang="zh-CN" b="1" kern="100" dirty="0">
                <a:latin typeface="Times New Roman" panose="02020603050405020304"/>
              </a:rPr>
              <a:t>．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Aimed to give the kids</a:t>
            </a:r>
            <a:r>
              <a:rPr lang="en-US" altLang="zh-CN" b="1" kern="100" dirty="0">
                <a:latin typeface="Times New Roman" panose="02020603050405020304"/>
              </a:rPr>
              <a:t> there a taste of American culture</a:t>
            </a:r>
            <a:r>
              <a:rPr lang="zh-CN" altLang="zh-CN" b="1" kern="100" dirty="0">
                <a:latin typeface="Times New Roman" panose="02020603050405020304"/>
              </a:rPr>
              <a:t>，</a:t>
            </a:r>
            <a:r>
              <a:rPr lang="en-US" altLang="zh-CN" b="1" kern="100" dirty="0">
                <a:latin typeface="Times New Roman" panose="02020603050405020304"/>
              </a:rPr>
              <a:t>this trip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is of great benefit.</a:t>
            </a:r>
            <a:endParaRPr lang="zh-CN" altLang="zh-CN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3</a:t>
            </a:r>
            <a:r>
              <a:rPr lang="zh-CN" altLang="zh-CN" b="1" kern="100" dirty="0">
                <a:latin typeface="Times New Roman" panose="02020603050405020304"/>
              </a:rPr>
              <a:t>．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Only through sharing</a:t>
            </a:r>
            <a:r>
              <a:rPr lang="en-US" altLang="zh-CN" b="1" kern="100" dirty="0">
                <a:latin typeface="Times New Roman" panose="02020603050405020304"/>
              </a:rPr>
              <a:t> your culture with them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will you know</a:t>
            </a:r>
            <a:r>
              <a:rPr lang="en-US" altLang="zh-CN" b="1" kern="100" dirty="0">
                <a:latin typeface="Times New Roman" panose="02020603050405020304"/>
              </a:rPr>
              <a:t> more about this country 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in return.</a:t>
            </a:r>
            <a:endParaRPr lang="zh-CN" altLang="zh-CN" kern="100" dirty="0">
              <a:latin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kern="100" dirty="0">
                <a:latin typeface="Times New Roman" panose="02020603050405020304"/>
              </a:rPr>
              <a:t> </a:t>
            </a:r>
            <a:endParaRPr lang="zh-CN" altLang="zh-CN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/>
              </a:rPr>
              <a:t>再</a:t>
            </a:r>
            <a:r>
              <a:rPr lang="zh-CN" altLang="zh-CN" b="1" kern="100" dirty="0">
                <a:latin typeface="Times New Roman" panose="02020603050405020304"/>
              </a:rPr>
              <a:t>用恰当的过渡词和句式完成写作：</a:t>
            </a:r>
            <a:endParaRPr lang="zh-CN" altLang="zh-CN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May I have your attention</a:t>
            </a:r>
            <a:r>
              <a:rPr lang="zh-CN" altLang="zh-CN" b="1" kern="100" dirty="0">
                <a:latin typeface="Times New Roman" panose="02020603050405020304"/>
              </a:rPr>
              <a:t>，</a:t>
            </a:r>
            <a:r>
              <a:rPr lang="en-US" altLang="zh-CN" b="1" kern="100" dirty="0">
                <a:latin typeface="Times New Roman" panose="02020603050405020304"/>
              </a:rPr>
              <a:t>please?</a:t>
            </a:r>
            <a:endParaRPr lang="zh-CN" altLang="zh-CN" kern="100" dirty="0">
              <a:latin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b="1" u="sng" kern="100" dirty="0">
                <a:latin typeface="Times New Roman" panose="02020603050405020304"/>
              </a:rPr>
              <a:t>                                                                       </a:t>
            </a:r>
            <a:endParaRPr lang="zh-CN" altLang="zh-CN" kern="100" dirty="0">
              <a:latin typeface="Times New Roman" panose="02020603050405020304"/>
            </a:endParaRPr>
          </a:p>
          <a:p>
            <a:pPr indent="257175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That’s all. Thank you.</a:t>
            </a:r>
            <a:endParaRPr lang="zh-CN" altLang="zh-CN" kern="100" dirty="0">
              <a:latin typeface="Times New Roman" panose="020206030504050203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_椭圆 7"/>
          <p:cNvSpPr/>
          <p:nvPr>
            <p:custDataLst>
              <p:tags r:id="rId1"/>
            </p:custDataLst>
          </p:nvPr>
        </p:nvSpPr>
        <p:spPr>
          <a:xfrm>
            <a:off x="1235791" y="3649530"/>
            <a:ext cx="523992" cy="698656"/>
          </a:xfrm>
          <a:prstGeom prst="ellipse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0" name="PA_矩形 9"/>
          <p:cNvSpPr/>
          <p:nvPr>
            <p:custDataLst>
              <p:tags r:id="rId2"/>
            </p:custDataLst>
          </p:nvPr>
        </p:nvSpPr>
        <p:spPr>
          <a:xfrm>
            <a:off x="-33655" y="1598930"/>
            <a:ext cx="9180830" cy="2484755"/>
          </a:xfrm>
          <a:prstGeom prst="rect">
            <a:avLst/>
          </a:prstGeom>
          <a:solidFill>
            <a:srgbClr val="7030A0"/>
          </a:solidFill>
          <a:ln w="38100">
            <a:gradFill flip="none" rotWithShape="1">
              <a:gsLst>
                <a:gs pos="0">
                  <a:srgbClr val="CFCFCF"/>
                </a:gs>
                <a:gs pos="100000">
                  <a:schemeClr val="bg1"/>
                </a:gs>
              </a:gsLst>
              <a:lin ang="2700000" scaled="1"/>
              <a:tileRect/>
            </a:gradFill>
          </a:ln>
          <a:effectLst>
            <a:innerShdw blurRad="203200" dist="203200" dir="135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6" name="PA_椭圆 5"/>
          <p:cNvSpPr/>
          <p:nvPr>
            <p:custDataLst>
              <p:tags r:id="rId3"/>
            </p:custDataLst>
          </p:nvPr>
        </p:nvSpPr>
        <p:spPr>
          <a:xfrm>
            <a:off x="2483958" y="3433454"/>
            <a:ext cx="423720" cy="56496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2" name="PA_椭圆 11"/>
          <p:cNvSpPr/>
          <p:nvPr>
            <p:custDataLst>
              <p:tags r:id="rId4"/>
            </p:custDataLst>
          </p:nvPr>
        </p:nvSpPr>
        <p:spPr>
          <a:xfrm>
            <a:off x="35561" y="1712928"/>
            <a:ext cx="700347" cy="93379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4" name="PA_椭圆 13"/>
          <p:cNvSpPr/>
          <p:nvPr>
            <p:custDataLst>
              <p:tags r:id="rId5"/>
            </p:custDataLst>
          </p:nvPr>
        </p:nvSpPr>
        <p:spPr>
          <a:xfrm>
            <a:off x="2322133" y="4082086"/>
            <a:ext cx="514126" cy="68550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4" name="PA_椭圆 3"/>
          <p:cNvSpPr/>
          <p:nvPr>
            <p:custDataLst>
              <p:tags r:id="rId6"/>
            </p:custDataLst>
          </p:nvPr>
        </p:nvSpPr>
        <p:spPr>
          <a:xfrm>
            <a:off x="343535" y="1309370"/>
            <a:ext cx="2646045" cy="269430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381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2032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1" name="PA_文本框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83683" y="2352993"/>
            <a:ext cx="2121958" cy="9118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665" b="1">
                <a:solidFill>
                  <a:srgbClr val="00B050"/>
                </a:solidFill>
                <a:latin typeface="Agency FB" panose="020B0503020202020204"/>
              </a:rPr>
              <a:t>冲刺</a:t>
            </a:r>
            <a:r>
              <a:rPr lang="en-US" altLang="zh-CN" sz="2665" b="1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2021</a:t>
            </a:r>
            <a:r>
              <a:rPr lang="zh-CN" altLang="en-US" sz="2665" b="1">
                <a:solidFill>
                  <a:srgbClr val="00B050"/>
                </a:solidFill>
                <a:latin typeface="Agency FB" panose="020B0503020202020204"/>
              </a:rPr>
              <a:t>年</a:t>
            </a:r>
            <a:endParaRPr lang="zh-CN" altLang="en-US" sz="2665" b="1">
              <a:solidFill>
                <a:srgbClr val="00B050"/>
              </a:solidFill>
              <a:latin typeface="Agency FB" panose="020B0503020202020204"/>
            </a:endParaRPr>
          </a:p>
          <a:p>
            <a:pPr algn="ctr"/>
            <a:r>
              <a:rPr lang="en-US" altLang="zh-CN" sz="2665" b="1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2665" b="1">
                <a:solidFill>
                  <a:srgbClr val="00B050"/>
                </a:solidFill>
                <a:latin typeface="Agency FB" panose="020B0503020202020204"/>
              </a:rPr>
              <a:t>月高考</a:t>
            </a:r>
            <a:endParaRPr lang="zh-CN" altLang="en-US" sz="2665" b="1">
              <a:solidFill>
                <a:srgbClr val="00B050"/>
              </a:solidFill>
              <a:latin typeface="Agency FB" panose="020B0503020202020204"/>
            </a:endParaRPr>
          </a:p>
        </p:txBody>
      </p:sp>
      <p:sp>
        <p:nvSpPr>
          <p:cNvPr id="15" name="PA_文本框 14"/>
          <p:cNvSpPr txBox="1"/>
          <p:nvPr>
            <p:custDataLst>
              <p:tags r:id="rId8"/>
            </p:custDataLst>
          </p:nvPr>
        </p:nvSpPr>
        <p:spPr>
          <a:xfrm>
            <a:off x="2836545" y="1704975"/>
            <a:ext cx="6198235" cy="197358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</a:t>
            </a:r>
            <a:r>
              <a:rPr lang="zh-CN" alt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高中英语应用文写作</a:t>
            </a:r>
            <a:endParaRPr lang="zh-CN" alt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CN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endParaRPr lang="en-US" altLang="zh-CN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5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口头通知</a:t>
            </a:r>
            <a:r>
              <a:rPr lang="zh-CN" alt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Announcemen</a:t>
            </a:r>
            <a:r>
              <a:rPr lang="en-US" altLang="zh-CN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t</a:t>
            </a:r>
            <a:endParaRPr lang="en-US" altLang="zh-CN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PA_任意多边形 5"/>
          <p:cNvSpPr>
            <a:spLocks noEditPoints="1"/>
          </p:cNvSpPr>
          <p:nvPr>
            <p:custDataLst>
              <p:tags r:id="rId9"/>
            </p:custDataLst>
          </p:nvPr>
        </p:nvSpPr>
        <p:spPr bwMode="auto">
          <a:xfrm>
            <a:off x="1391920" y="908685"/>
            <a:ext cx="1334135" cy="1200785"/>
          </a:xfrm>
          <a:custGeom>
            <a:avLst/>
            <a:gdLst>
              <a:gd name="T0" fmla="*/ 39171 w 40338"/>
              <a:gd name="T1" fmla="*/ 17975 h 44514"/>
              <a:gd name="T2" fmla="*/ 31480 w 40338"/>
              <a:gd name="T3" fmla="*/ 18114 h 44514"/>
              <a:gd name="T4" fmla="*/ 31970 w 40338"/>
              <a:gd name="T5" fmla="*/ 20308 h 44514"/>
              <a:gd name="T6" fmla="*/ 34786 w 40338"/>
              <a:gd name="T7" fmla="*/ 21008 h 44514"/>
              <a:gd name="T8" fmla="*/ 19218 w 40338"/>
              <a:gd name="T9" fmla="*/ 35978 h 44514"/>
              <a:gd name="T10" fmla="*/ 13120 w 40338"/>
              <a:gd name="T11" fmla="*/ 31755 h 44514"/>
              <a:gd name="T12" fmla="*/ 13763 w 40338"/>
              <a:gd name="T13" fmla="*/ 34765 h 44514"/>
              <a:gd name="T14" fmla="*/ 18610 w 40338"/>
              <a:gd name="T15" fmla="*/ 39010 h 44514"/>
              <a:gd name="T16" fmla="*/ 37211 w 40338"/>
              <a:gd name="T17" fmla="*/ 22237 h 44514"/>
              <a:gd name="T18" fmla="*/ 37608 w 40338"/>
              <a:gd name="T19" fmla="*/ 22034 h 44514"/>
              <a:gd name="T20" fmla="*/ 38028 w 40338"/>
              <a:gd name="T21" fmla="*/ 26003 h 44514"/>
              <a:gd name="T22" fmla="*/ 40331 w 40338"/>
              <a:gd name="T23" fmla="*/ 19129 h 44514"/>
              <a:gd name="T24" fmla="*/ 37232 w 40338"/>
              <a:gd name="T25" fmla="*/ 41570 h 44514"/>
              <a:gd name="T26" fmla="*/ 32125 w 40338"/>
              <a:gd name="T27" fmla="*/ 44514 h 44514"/>
              <a:gd name="T28" fmla="*/ 30742 w 40338"/>
              <a:gd name="T29" fmla="*/ 44514 h 44514"/>
              <a:gd name="T30" fmla="*/ 37232 w 40338"/>
              <a:gd name="T31" fmla="*/ 35868 h 44514"/>
              <a:gd name="T32" fmla="*/ 28582 w 40338"/>
              <a:gd name="T33" fmla="*/ 44514 h 44514"/>
              <a:gd name="T34" fmla="*/ 37232 w 40338"/>
              <a:gd name="T35" fmla="*/ 30938 h 44514"/>
              <a:gd name="T36" fmla="*/ 21497 w 40338"/>
              <a:gd name="T37" fmla="*/ 44514 h 44514"/>
              <a:gd name="T38" fmla="*/ 20114 w 40338"/>
              <a:gd name="T39" fmla="*/ 44514 h 44514"/>
              <a:gd name="T40" fmla="*/ 16571 w 40338"/>
              <a:gd name="T41" fmla="*/ 44514 h 44514"/>
              <a:gd name="T42" fmla="*/ 36918 w 40338"/>
              <a:gd name="T43" fmla="*/ 24168 h 44514"/>
              <a:gd name="T44" fmla="*/ 13028 w 40338"/>
              <a:gd name="T45" fmla="*/ 44514 h 44514"/>
              <a:gd name="T46" fmla="*/ 17828 w 40338"/>
              <a:gd name="T47" fmla="*/ 39800 h 44514"/>
              <a:gd name="T48" fmla="*/ 10869 w 40338"/>
              <a:gd name="T49" fmla="*/ 44514 h 44514"/>
              <a:gd name="T50" fmla="*/ 14231 w 40338"/>
              <a:gd name="T51" fmla="*/ 36226 h 44514"/>
              <a:gd name="T52" fmla="*/ 14926 w 40338"/>
              <a:gd name="T53" fmla="*/ 36915 h 44514"/>
              <a:gd name="T54" fmla="*/ 8036 w 40338"/>
              <a:gd name="T55" fmla="*/ 13168 h 44514"/>
              <a:gd name="T56" fmla="*/ 13521 w 40338"/>
              <a:gd name="T57" fmla="*/ 10752 h 44514"/>
              <a:gd name="T58" fmla="*/ 14682 w 40338"/>
              <a:gd name="T59" fmla="*/ 21323 h 44514"/>
              <a:gd name="T60" fmla="*/ 18235 w 40338"/>
              <a:gd name="T61" fmla="*/ 32196 h 44514"/>
              <a:gd name="T62" fmla="*/ 20591 w 40338"/>
              <a:gd name="T63" fmla="*/ 22982 h 44514"/>
              <a:gd name="T64" fmla="*/ 19247 w 40338"/>
              <a:gd name="T65" fmla="*/ 9016 h 44514"/>
              <a:gd name="T66" fmla="*/ 18603 w 40338"/>
              <a:gd name="T67" fmla="*/ 9655 h 44514"/>
              <a:gd name="T68" fmla="*/ 18303 w 40338"/>
              <a:gd name="T69" fmla="*/ 8503 h 44514"/>
              <a:gd name="T70" fmla="*/ 17469 w 40338"/>
              <a:gd name="T71" fmla="*/ 11845 h 44514"/>
              <a:gd name="T72" fmla="*/ 15413 w 40338"/>
              <a:gd name="T73" fmla="*/ 7505 h 44514"/>
              <a:gd name="T74" fmla="*/ 6227 w 40338"/>
              <a:gd name="T75" fmla="*/ 13074 h 44514"/>
              <a:gd name="T76" fmla="*/ 21214 w 40338"/>
              <a:gd name="T77" fmla="*/ 3144 h 44514"/>
              <a:gd name="T78" fmla="*/ 19135 w 40338"/>
              <a:gd name="T79" fmla="*/ 7307 h 44514"/>
              <a:gd name="T80" fmla="*/ 22634 w 40338"/>
              <a:gd name="T81" fmla="*/ 13300 h 44514"/>
              <a:gd name="T82" fmla="*/ 27720 w 40338"/>
              <a:gd name="T83" fmla="*/ 8718 h 44514"/>
              <a:gd name="T84" fmla="*/ 19976 w 40338"/>
              <a:gd name="T85" fmla="*/ 9832 h 44514"/>
              <a:gd name="T86" fmla="*/ 11809 w 40338"/>
              <a:gd name="T87" fmla="*/ 25425 h 44514"/>
              <a:gd name="T88" fmla="*/ 9318 w 40338"/>
              <a:gd name="T89" fmla="*/ 32741 h 44514"/>
              <a:gd name="T90" fmla="*/ 15426 w 40338"/>
              <a:gd name="T91" fmla="*/ 23037 h 44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0338" h="44514">
                <a:moveTo>
                  <a:pt x="40331" y="19129"/>
                </a:moveTo>
                <a:cubicBezTo>
                  <a:pt x="40330" y="18820"/>
                  <a:pt x="40208" y="18527"/>
                  <a:pt x="39991" y="18312"/>
                </a:cubicBezTo>
                <a:cubicBezTo>
                  <a:pt x="39773" y="18097"/>
                  <a:pt x="39483" y="17975"/>
                  <a:pt x="39171" y="17975"/>
                </a:cubicBezTo>
                <a:lnTo>
                  <a:pt x="31962" y="17998"/>
                </a:lnTo>
                <a:cubicBezTo>
                  <a:pt x="31831" y="18003"/>
                  <a:pt x="31698" y="18031"/>
                  <a:pt x="31536" y="18097"/>
                </a:cubicBezTo>
                <a:cubicBezTo>
                  <a:pt x="31528" y="18097"/>
                  <a:pt x="31486" y="18114"/>
                  <a:pt x="31480" y="18114"/>
                </a:cubicBezTo>
                <a:cubicBezTo>
                  <a:pt x="31072" y="18307"/>
                  <a:pt x="30808" y="18715"/>
                  <a:pt x="30811" y="19156"/>
                </a:cubicBezTo>
                <a:cubicBezTo>
                  <a:pt x="30814" y="19635"/>
                  <a:pt x="31101" y="20054"/>
                  <a:pt x="31545" y="20225"/>
                </a:cubicBezTo>
                <a:cubicBezTo>
                  <a:pt x="31686" y="20281"/>
                  <a:pt x="31826" y="20308"/>
                  <a:pt x="31970" y="20308"/>
                </a:cubicBezTo>
                <a:lnTo>
                  <a:pt x="34491" y="20297"/>
                </a:lnTo>
                <a:cubicBezTo>
                  <a:pt x="34660" y="20297"/>
                  <a:pt x="34811" y="20402"/>
                  <a:pt x="34878" y="20556"/>
                </a:cubicBezTo>
                <a:cubicBezTo>
                  <a:pt x="34941" y="20711"/>
                  <a:pt x="34905" y="20887"/>
                  <a:pt x="34786" y="21008"/>
                </a:cubicBezTo>
                <a:lnTo>
                  <a:pt x="19805" y="35978"/>
                </a:lnTo>
                <a:cubicBezTo>
                  <a:pt x="19723" y="36055"/>
                  <a:pt x="19618" y="36099"/>
                  <a:pt x="19511" y="36099"/>
                </a:cubicBezTo>
                <a:cubicBezTo>
                  <a:pt x="19404" y="36099"/>
                  <a:pt x="19299" y="36061"/>
                  <a:pt x="19218" y="35978"/>
                </a:cubicBezTo>
                <a:lnTo>
                  <a:pt x="14953" y="31738"/>
                </a:lnTo>
                <a:cubicBezTo>
                  <a:pt x="14712" y="31501"/>
                  <a:pt x="14377" y="31363"/>
                  <a:pt x="14039" y="31363"/>
                </a:cubicBezTo>
                <a:cubicBezTo>
                  <a:pt x="13694" y="31363"/>
                  <a:pt x="13370" y="31501"/>
                  <a:pt x="13120" y="31755"/>
                </a:cubicBezTo>
                <a:lnTo>
                  <a:pt x="0" y="44514"/>
                </a:lnTo>
                <a:lnTo>
                  <a:pt x="3751" y="44514"/>
                </a:lnTo>
                <a:lnTo>
                  <a:pt x="13763" y="34765"/>
                </a:lnTo>
                <a:cubicBezTo>
                  <a:pt x="13843" y="34688"/>
                  <a:pt x="13946" y="34655"/>
                  <a:pt x="14049" y="34655"/>
                </a:cubicBezTo>
                <a:cubicBezTo>
                  <a:pt x="14155" y="34655"/>
                  <a:pt x="14261" y="34693"/>
                  <a:pt x="14341" y="34771"/>
                </a:cubicBezTo>
                <a:lnTo>
                  <a:pt x="18610" y="39010"/>
                </a:lnTo>
                <a:cubicBezTo>
                  <a:pt x="18850" y="39254"/>
                  <a:pt x="19183" y="39386"/>
                  <a:pt x="19523" y="39386"/>
                </a:cubicBezTo>
                <a:cubicBezTo>
                  <a:pt x="19869" y="39386"/>
                  <a:pt x="20193" y="39254"/>
                  <a:pt x="20437" y="39006"/>
                </a:cubicBezTo>
                <a:lnTo>
                  <a:pt x="37211" y="22237"/>
                </a:lnTo>
                <a:cubicBezTo>
                  <a:pt x="37224" y="22227"/>
                  <a:pt x="37234" y="22216"/>
                  <a:pt x="37247" y="22205"/>
                </a:cubicBezTo>
                <a:lnTo>
                  <a:pt x="37350" y="22128"/>
                </a:lnTo>
                <a:cubicBezTo>
                  <a:pt x="37426" y="22067"/>
                  <a:pt x="37517" y="22034"/>
                  <a:pt x="37608" y="22034"/>
                </a:cubicBezTo>
                <a:cubicBezTo>
                  <a:pt x="37671" y="22034"/>
                  <a:pt x="37732" y="22050"/>
                  <a:pt x="37789" y="22078"/>
                </a:cubicBezTo>
                <a:cubicBezTo>
                  <a:pt x="37932" y="22144"/>
                  <a:pt x="38023" y="22293"/>
                  <a:pt x="38024" y="22447"/>
                </a:cubicBezTo>
                <a:lnTo>
                  <a:pt x="38028" y="26003"/>
                </a:lnTo>
                <a:cubicBezTo>
                  <a:pt x="38030" y="26644"/>
                  <a:pt x="38548" y="27162"/>
                  <a:pt x="39184" y="27162"/>
                </a:cubicBezTo>
                <a:cubicBezTo>
                  <a:pt x="39819" y="27162"/>
                  <a:pt x="40338" y="26638"/>
                  <a:pt x="40338" y="26003"/>
                </a:cubicBezTo>
                <a:lnTo>
                  <a:pt x="40331" y="19129"/>
                </a:lnTo>
                <a:close/>
                <a:moveTo>
                  <a:pt x="35666" y="44514"/>
                </a:moveTo>
                <a:lnTo>
                  <a:pt x="37232" y="42948"/>
                </a:lnTo>
                <a:lnTo>
                  <a:pt x="37232" y="41570"/>
                </a:lnTo>
                <a:lnTo>
                  <a:pt x="34285" y="44514"/>
                </a:lnTo>
                <a:lnTo>
                  <a:pt x="35666" y="44514"/>
                </a:lnTo>
                <a:close/>
                <a:moveTo>
                  <a:pt x="32125" y="44514"/>
                </a:moveTo>
                <a:lnTo>
                  <a:pt x="37232" y="39408"/>
                </a:lnTo>
                <a:lnTo>
                  <a:pt x="37232" y="38024"/>
                </a:lnTo>
                <a:lnTo>
                  <a:pt x="30742" y="44514"/>
                </a:lnTo>
                <a:lnTo>
                  <a:pt x="32125" y="44514"/>
                </a:lnTo>
                <a:close/>
                <a:moveTo>
                  <a:pt x="28582" y="44514"/>
                </a:moveTo>
                <a:lnTo>
                  <a:pt x="37232" y="35868"/>
                </a:lnTo>
                <a:lnTo>
                  <a:pt x="37232" y="34484"/>
                </a:lnTo>
                <a:lnTo>
                  <a:pt x="27198" y="44514"/>
                </a:lnTo>
                <a:lnTo>
                  <a:pt x="28582" y="44514"/>
                </a:lnTo>
                <a:close/>
                <a:moveTo>
                  <a:pt x="25040" y="44514"/>
                </a:moveTo>
                <a:lnTo>
                  <a:pt x="37232" y="32323"/>
                </a:lnTo>
                <a:lnTo>
                  <a:pt x="37232" y="30938"/>
                </a:lnTo>
                <a:lnTo>
                  <a:pt x="23657" y="44514"/>
                </a:lnTo>
                <a:lnTo>
                  <a:pt x="25040" y="44514"/>
                </a:lnTo>
                <a:close/>
                <a:moveTo>
                  <a:pt x="21497" y="44514"/>
                </a:moveTo>
                <a:lnTo>
                  <a:pt x="37232" y="28777"/>
                </a:lnTo>
                <a:lnTo>
                  <a:pt x="37232" y="27399"/>
                </a:lnTo>
                <a:lnTo>
                  <a:pt x="20114" y="44514"/>
                </a:lnTo>
                <a:lnTo>
                  <a:pt x="21497" y="44514"/>
                </a:lnTo>
                <a:close/>
                <a:moveTo>
                  <a:pt x="36918" y="24168"/>
                </a:moveTo>
                <a:lnTo>
                  <a:pt x="16571" y="44514"/>
                </a:lnTo>
                <a:lnTo>
                  <a:pt x="17953" y="44514"/>
                </a:lnTo>
                <a:lnTo>
                  <a:pt x="36920" y="25546"/>
                </a:lnTo>
                <a:lnTo>
                  <a:pt x="36918" y="24168"/>
                </a:lnTo>
                <a:close/>
                <a:moveTo>
                  <a:pt x="17828" y="39800"/>
                </a:moveTo>
                <a:lnTo>
                  <a:pt x="17788" y="39756"/>
                </a:lnTo>
                <a:lnTo>
                  <a:pt x="13028" y="44514"/>
                </a:lnTo>
                <a:lnTo>
                  <a:pt x="14410" y="44514"/>
                </a:lnTo>
                <a:lnTo>
                  <a:pt x="18610" y="40312"/>
                </a:lnTo>
                <a:cubicBezTo>
                  <a:pt x="18320" y="40196"/>
                  <a:pt x="18052" y="40020"/>
                  <a:pt x="17828" y="39800"/>
                </a:cubicBezTo>
                <a:close/>
                <a:moveTo>
                  <a:pt x="16010" y="37991"/>
                </a:moveTo>
                <a:lnTo>
                  <a:pt x="9487" y="44514"/>
                </a:lnTo>
                <a:lnTo>
                  <a:pt x="10869" y="44514"/>
                </a:lnTo>
                <a:lnTo>
                  <a:pt x="16703" y="38680"/>
                </a:lnTo>
                <a:lnTo>
                  <a:pt x="16010" y="37991"/>
                </a:lnTo>
                <a:close/>
                <a:moveTo>
                  <a:pt x="14231" y="36226"/>
                </a:moveTo>
                <a:lnTo>
                  <a:pt x="5944" y="44514"/>
                </a:lnTo>
                <a:lnTo>
                  <a:pt x="7325" y="44514"/>
                </a:lnTo>
                <a:lnTo>
                  <a:pt x="14926" y="36915"/>
                </a:lnTo>
                <a:lnTo>
                  <a:pt x="14231" y="36226"/>
                </a:lnTo>
                <a:close/>
                <a:moveTo>
                  <a:pt x="8030" y="13173"/>
                </a:moveTo>
                <a:lnTo>
                  <a:pt x="8036" y="13168"/>
                </a:lnTo>
                <a:cubicBezTo>
                  <a:pt x="8110" y="13101"/>
                  <a:pt x="11369" y="10433"/>
                  <a:pt x="11571" y="10372"/>
                </a:cubicBezTo>
                <a:cubicBezTo>
                  <a:pt x="11701" y="10328"/>
                  <a:pt x="14479" y="10460"/>
                  <a:pt x="14479" y="10460"/>
                </a:cubicBezTo>
                <a:lnTo>
                  <a:pt x="13521" y="10752"/>
                </a:lnTo>
                <a:cubicBezTo>
                  <a:pt x="13076" y="12671"/>
                  <a:pt x="11920" y="16426"/>
                  <a:pt x="11743" y="18168"/>
                </a:cubicBezTo>
                <a:cubicBezTo>
                  <a:pt x="11724" y="18367"/>
                  <a:pt x="12212" y="18467"/>
                  <a:pt x="12198" y="18648"/>
                </a:cubicBezTo>
                <a:cubicBezTo>
                  <a:pt x="12166" y="19028"/>
                  <a:pt x="12765" y="20341"/>
                  <a:pt x="14682" y="21323"/>
                </a:cubicBezTo>
                <a:cubicBezTo>
                  <a:pt x="15165" y="21846"/>
                  <a:pt x="17773" y="24471"/>
                  <a:pt x="17803" y="24532"/>
                </a:cubicBezTo>
                <a:cubicBezTo>
                  <a:pt x="17811" y="24631"/>
                  <a:pt x="16963" y="30316"/>
                  <a:pt x="16963" y="30316"/>
                </a:cubicBezTo>
                <a:cubicBezTo>
                  <a:pt x="16825" y="31264"/>
                  <a:pt x="17349" y="32085"/>
                  <a:pt x="18235" y="32196"/>
                </a:cubicBezTo>
                <a:cubicBezTo>
                  <a:pt x="19122" y="32306"/>
                  <a:pt x="19862" y="31711"/>
                  <a:pt x="20000" y="30762"/>
                </a:cubicBezTo>
                <a:cubicBezTo>
                  <a:pt x="20000" y="30757"/>
                  <a:pt x="20825" y="24757"/>
                  <a:pt x="20882" y="24532"/>
                </a:cubicBezTo>
                <a:cubicBezTo>
                  <a:pt x="21132" y="23578"/>
                  <a:pt x="20741" y="23242"/>
                  <a:pt x="20591" y="22982"/>
                </a:cubicBezTo>
                <a:cubicBezTo>
                  <a:pt x="20400" y="22651"/>
                  <a:pt x="17540" y="19354"/>
                  <a:pt x="17426" y="19222"/>
                </a:cubicBezTo>
                <a:cubicBezTo>
                  <a:pt x="17971" y="14684"/>
                  <a:pt x="19784" y="11635"/>
                  <a:pt x="19745" y="10968"/>
                </a:cubicBezTo>
                <a:cubicBezTo>
                  <a:pt x="19660" y="9534"/>
                  <a:pt x="19247" y="9016"/>
                  <a:pt x="19247" y="9016"/>
                </a:cubicBezTo>
                <a:lnTo>
                  <a:pt x="19137" y="9275"/>
                </a:lnTo>
                <a:cubicBezTo>
                  <a:pt x="19164" y="11216"/>
                  <a:pt x="18523" y="12721"/>
                  <a:pt x="18523" y="12721"/>
                </a:cubicBezTo>
                <a:cubicBezTo>
                  <a:pt x="18523" y="12721"/>
                  <a:pt x="18696" y="10399"/>
                  <a:pt x="18603" y="9655"/>
                </a:cubicBezTo>
                <a:cubicBezTo>
                  <a:pt x="18719" y="9429"/>
                  <a:pt x="18838" y="9154"/>
                  <a:pt x="18838" y="9154"/>
                </a:cubicBezTo>
                <a:lnTo>
                  <a:pt x="18590" y="8608"/>
                </a:lnTo>
                <a:cubicBezTo>
                  <a:pt x="18590" y="8608"/>
                  <a:pt x="18423" y="8541"/>
                  <a:pt x="18303" y="8503"/>
                </a:cubicBezTo>
                <a:cubicBezTo>
                  <a:pt x="18087" y="8613"/>
                  <a:pt x="17796" y="8894"/>
                  <a:pt x="17796" y="8894"/>
                </a:cubicBezTo>
                <a:cubicBezTo>
                  <a:pt x="17796" y="8894"/>
                  <a:pt x="17888" y="9237"/>
                  <a:pt x="18055" y="9550"/>
                </a:cubicBezTo>
                <a:cubicBezTo>
                  <a:pt x="18015" y="9644"/>
                  <a:pt x="17832" y="10714"/>
                  <a:pt x="17469" y="11845"/>
                </a:cubicBezTo>
                <a:cubicBezTo>
                  <a:pt x="17542" y="8652"/>
                  <a:pt x="16919" y="7797"/>
                  <a:pt x="16668" y="7555"/>
                </a:cubicBezTo>
                <a:lnTo>
                  <a:pt x="16664" y="7555"/>
                </a:lnTo>
                <a:cubicBezTo>
                  <a:pt x="16335" y="7521"/>
                  <a:pt x="15425" y="7532"/>
                  <a:pt x="15413" y="7505"/>
                </a:cubicBezTo>
                <a:cubicBezTo>
                  <a:pt x="14504" y="7571"/>
                  <a:pt x="12853" y="7753"/>
                  <a:pt x="10781" y="7984"/>
                </a:cubicBezTo>
                <a:cubicBezTo>
                  <a:pt x="10661" y="8001"/>
                  <a:pt x="6340" y="11260"/>
                  <a:pt x="6325" y="11271"/>
                </a:cubicBezTo>
                <a:cubicBezTo>
                  <a:pt x="5802" y="11745"/>
                  <a:pt x="5758" y="12550"/>
                  <a:pt x="6227" y="13074"/>
                </a:cubicBezTo>
                <a:cubicBezTo>
                  <a:pt x="6700" y="13598"/>
                  <a:pt x="7505" y="13642"/>
                  <a:pt x="8030" y="13173"/>
                </a:cubicBezTo>
                <a:close/>
                <a:moveTo>
                  <a:pt x="19135" y="7307"/>
                </a:moveTo>
                <a:cubicBezTo>
                  <a:pt x="20728" y="7047"/>
                  <a:pt x="21130" y="4897"/>
                  <a:pt x="21214" y="3144"/>
                </a:cubicBezTo>
                <a:cubicBezTo>
                  <a:pt x="21301" y="1395"/>
                  <a:pt x="20024" y="144"/>
                  <a:pt x="18780" y="84"/>
                </a:cubicBezTo>
                <a:cubicBezTo>
                  <a:pt x="17075" y="0"/>
                  <a:pt x="15894" y="1368"/>
                  <a:pt x="15806" y="3116"/>
                </a:cubicBezTo>
                <a:cubicBezTo>
                  <a:pt x="15962" y="5977"/>
                  <a:pt x="17960" y="7488"/>
                  <a:pt x="19135" y="7307"/>
                </a:cubicBezTo>
                <a:close/>
                <a:moveTo>
                  <a:pt x="20117" y="11100"/>
                </a:moveTo>
                <a:cubicBezTo>
                  <a:pt x="20053" y="11635"/>
                  <a:pt x="19745" y="12390"/>
                  <a:pt x="19745" y="12390"/>
                </a:cubicBezTo>
                <a:lnTo>
                  <a:pt x="22634" y="13300"/>
                </a:lnTo>
                <a:cubicBezTo>
                  <a:pt x="23015" y="13427"/>
                  <a:pt x="23422" y="13355"/>
                  <a:pt x="23746" y="13124"/>
                </a:cubicBezTo>
                <a:lnTo>
                  <a:pt x="27435" y="10466"/>
                </a:lnTo>
                <a:cubicBezTo>
                  <a:pt x="27998" y="10063"/>
                  <a:pt x="28124" y="9275"/>
                  <a:pt x="27720" y="8718"/>
                </a:cubicBezTo>
                <a:cubicBezTo>
                  <a:pt x="27314" y="8150"/>
                  <a:pt x="26530" y="8024"/>
                  <a:pt x="25969" y="8431"/>
                </a:cubicBezTo>
                <a:lnTo>
                  <a:pt x="22790" y="10720"/>
                </a:lnTo>
                <a:lnTo>
                  <a:pt x="19976" y="9832"/>
                </a:lnTo>
                <a:cubicBezTo>
                  <a:pt x="19976" y="9832"/>
                  <a:pt x="20176" y="10576"/>
                  <a:pt x="20117" y="11100"/>
                </a:cubicBezTo>
                <a:close/>
                <a:moveTo>
                  <a:pt x="12778" y="20650"/>
                </a:moveTo>
                <a:lnTo>
                  <a:pt x="11809" y="25425"/>
                </a:lnTo>
                <a:lnTo>
                  <a:pt x="7045" y="30685"/>
                </a:lnTo>
                <a:cubicBezTo>
                  <a:pt x="6476" y="31314"/>
                  <a:pt x="6525" y="32279"/>
                  <a:pt x="7153" y="32852"/>
                </a:cubicBezTo>
                <a:cubicBezTo>
                  <a:pt x="7780" y="33420"/>
                  <a:pt x="8750" y="33370"/>
                  <a:pt x="9318" y="32741"/>
                </a:cubicBezTo>
                <a:lnTo>
                  <a:pt x="14365" y="27173"/>
                </a:lnTo>
                <a:cubicBezTo>
                  <a:pt x="14552" y="26968"/>
                  <a:pt x="14676" y="26715"/>
                  <a:pt x="14732" y="26445"/>
                </a:cubicBezTo>
                <a:lnTo>
                  <a:pt x="15426" y="23037"/>
                </a:lnTo>
                <a:cubicBezTo>
                  <a:pt x="15117" y="22679"/>
                  <a:pt x="14780" y="22298"/>
                  <a:pt x="14461" y="21951"/>
                </a:cubicBezTo>
                <a:cubicBezTo>
                  <a:pt x="13819" y="21604"/>
                  <a:pt x="13226" y="21108"/>
                  <a:pt x="12778" y="2065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500">
              <a:solidFill>
                <a:srgbClr val="262626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PA_椭圆 6"/>
          <p:cNvSpPr/>
          <p:nvPr>
            <p:custDataLst>
              <p:tags r:id="rId10"/>
            </p:custDataLst>
          </p:nvPr>
        </p:nvSpPr>
        <p:spPr>
          <a:xfrm>
            <a:off x="899851" y="985107"/>
            <a:ext cx="518642" cy="691523"/>
          </a:xfrm>
          <a:prstGeom prst="ellipse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9" name="PA_椭圆 8"/>
          <p:cNvSpPr/>
          <p:nvPr>
            <p:custDataLst>
              <p:tags r:id="rId11"/>
            </p:custDataLst>
          </p:nvPr>
        </p:nvSpPr>
        <p:spPr>
          <a:xfrm>
            <a:off x="2973338" y="1261785"/>
            <a:ext cx="455882" cy="607843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grpSp>
        <p:nvGrpSpPr>
          <p:cNvPr id="16" name="PA_组合 130"/>
          <p:cNvGrpSpPr/>
          <p:nvPr>
            <p:custDataLst>
              <p:tags r:id="rId12"/>
            </p:custDataLst>
          </p:nvPr>
        </p:nvGrpSpPr>
        <p:grpSpPr bwMode="auto">
          <a:xfrm>
            <a:off x="6852708" y="277813"/>
            <a:ext cx="492125" cy="1799167"/>
            <a:chOff x="8851144" y="2051771"/>
            <a:chExt cx="788156" cy="2160000"/>
          </a:xfrm>
        </p:grpSpPr>
        <p:grpSp>
          <p:nvGrpSpPr>
            <p:cNvPr id="17" name="等腰三角形 9_42"/>
            <p:cNvGrpSpPr/>
            <p:nvPr/>
          </p:nvGrpSpPr>
          <p:grpSpPr bwMode="auto">
            <a:xfrm>
              <a:off x="8844081" y="2377483"/>
              <a:ext cx="804672" cy="1840992"/>
              <a:chOff x="7303008" y="658368"/>
              <a:chExt cx="603504" cy="1840992"/>
            </a:xfrm>
          </p:grpSpPr>
          <p:pic>
            <p:nvPicPr>
              <p:cNvPr id="112678" name="等腰三角形 9_42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303008" y="658368"/>
                <a:ext cx="603504" cy="1840992"/>
              </a:xfrm>
              <a:prstGeom prst="rect">
                <a:avLst/>
              </a:prstGeom>
              <a:noFill/>
            </p:spPr>
          </p:pic>
          <p:sp>
            <p:nvSpPr>
              <p:cNvPr id="112679" name="Text Box 39"/>
              <p:cNvSpPr txBox="1">
                <a:spLocks noChangeArrowheads="1"/>
              </p:cNvSpPr>
              <p:nvPr/>
            </p:nvSpPr>
            <p:spPr bwMode="auto">
              <a:xfrm rot="10800000">
                <a:off x="7308305" y="666468"/>
                <a:ext cx="591117" cy="18261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/>
                <a:endParaRPr lang="zh-CN" altLang="en-US" sz="1500">
                  <a:solidFill>
                    <a:srgbClr val="FFFFFF"/>
                  </a:solidFill>
                  <a:latin typeface="Calibri" panose="020F0502020204030204" charset="0"/>
                  <a:sym typeface="+mn-lt"/>
                </a:endParaRPr>
              </a:p>
            </p:txBody>
          </p:sp>
        </p:grpSp>
        <p:sp>
          <p:nvSpPr>
            <p:cNvPr id="22" name="椭圆 21"/>
            <p:cNvSpPr>
              <a:spLocks noChangeAspect="1"/>
            </p:cNvSpPr>
            <p:nvPr/>
          </p:nvSpPr>
          <p:spPr>
            <a:xfrm>
              <a:off x="8910468" y="2051771"/>
              <a:ext cx="669509" cy="667059"/>
            </a:xfrm>
            <a:prstGeom prst="ellipse">
              <a:avLst/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60000">
                  <a:srgbClr val="009999"/>
                </a:gs>
                <a:gs pos="100000">
                  <a:srgbClr val="009999"/>
                </a:gs>
              </a:gsLst>
              <a:lin ang="5400000" scaled="1"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50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PA_组合 126"/>
          <p:cNvGrpSpPr/>
          <p:nvPr>
            <p:custDataLst>
              <p:tags r:id="rId14"/>
            </p:custDataLst>
          </p:nvPr>
        </p:nvGrpSpPr>
        <p:grpSpPr bwMode="auto">
          <a:xfrm>
            <a:off x="4032250" y="2"/>
            <a:ext cx="673365" cy="2640543"/>
            <a:chOff x="7097292" y="3424240"/>
            <a:chExt cx="1077041" cy="3167998"/>
          </a:xfrm>
        </p:grpSpPr>
        <p:grpSp>
          <p:nvGrpSpPr>
            <p:cNvPr id="24" name="等腰三角形 9_34"/>
            <p:cNvGrpSpPr/>
            <p:nvPr/>
          </p:nvGrpSpPr>
          <p:grpSpPr bwMode="auto">
            <a:xfrm>
              <a:off x="7091689" y="3905824"/>
              <a:ext cx="1089152" cy="2694432"/>
              <a:chOff x="3919728" y="481584"/>
              <a:chExt cx="816864" cy="2694432"/>
            </a:xfrm>
          </p:grpSpPr>
          <p:pic>
            <p:nvPicPr>
              <p:cNvPr id="112674" name="等腰三角形 9_34"/>
              <p:cNvPicPr>
                <a:picLocks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3919728" y="481584"/>
                <a:ext cx="816864" cy="2694432"/>
              </a:xfrm>
              <a:prstGeom prst="rect">
                <a:avLst/>
              </a:prstGeom>
              <a:noFill/>
            </p:spPr>
          </p:pic>
          <p:sp>
            <p:nvSpPr>
              <p:cNvPr id="112675" name="Text Box 35"/>
              <p:cNvSpPr txBox="1">
                <a:spLocks noChangeArrowheads="1"/>
              </p:cNvSpPr>
              <p:nvPr/>
            </p:nvSpPr>
            <p:spPr bwMode="auto">
              <a:xfrm rot="10800000">
                <a:off x="3923930" y="489589"/>
                <a:ext cx="807781" cy="267840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/>
                <a:endParaRPr lang="zh-CN" altLang="en-US" sz="1500">
                  <a:solidFill>
                    <a:srgbClr val="FFFFFF"/>
                  </a:solidFill>
                  <a:latin typeface="Calibri" panose="020F0502020204030204" charset="0"/>
                  <a:sym typeface="+mn-lt"/>
                </a:endParaRPr>
              </a:p>
            </p:txBody>
          </p:sp>
        </p:grpSp>
        <p:sp>
          <p:nvSpPr>
            <p:cNvPr id="25" name="椭圆 24"/>
            <p:cNvSpPr>
              <a:spLocks noChangeAspect="1"/>
            </p:cNvSpPr>
            <p:nvPr/>
          </p:nvSpPr>
          <p:spPr>
            <a:xfrm>
              <a:off x="7145961" y="3424240"/>
              <a:ext cx="979704" cy="97928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0000">
                  <a:schemeClr val="bg2"/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  <a:tileRect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50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732240" y="4625972"/>
            <a:ext cx="1710725" cy="615553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ea"/>
                <a:sym typeface="+mn-ea"/>
              </a:rPr>
              <a:t>常山一中吴俊峰</a:t>
            </a:r>
            <a:endParaRPr lang="en-US" altLang="zh-CN" sz="1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  <a:cs typeface="+mn-ea"/>
              <a:sym typeface="+mn-ea"/>
            </a:endParaRPr>
          </a:p>
          <a:p>
            <a:r>
              <a:rPr lang="zh-CN" altLang="en-US" sz="1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ea"/>
                <a:sym typeface="+mn-ea"/>
              </a:rPr>
              <a:t>杭州二中许丽君</a:t>
            </a:r>
            <a:endParaRPr lang="zh-CN" altLang="en-US" sz="1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  <a:cs typeface="+mn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通知美国交换生参加志愿者活动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en-US" altLang="zh-CN" sz="2400" b="1" kern="100" dirty="0">
                <a:highlight>
                  <a:srgbClr val="00FF00"/>
                </a:highlight>
                <a:latin typeface="Times New Roman" panose="02020603050405020304"/>
                <a:cs typeface="Courier New" panose="02070309020205020404"/>
              </a:rPr>
              <a:t>Possible version 1: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</a:rPr>
              <a:t> 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5332"/>
            <a:ext cx="8229600" cy="3771636"/>
          </a:xfrm>
        </p:spPr>
        <p:txBody>
          <a:bodyPr>
            <a:normAutofit fontScale="70000" lnSpcReduction="20000"/>
          </a:bodyPr>
          <a:lstStyle/>
          <a:p>
            <a:pPr indent="200660" algn="just">
              <a:spcAft>
                <a:spcPts val="0"/>
              </a:spcAft>
            </a:pP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May I have your attention</a:t>
            </a:r>
            <a:r>
              <a:rPr lang="zh-CN" altLang="zh-CN" b="1" u="sng" kern="10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please?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This Friday you will visit Hong Xing Primary School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as volunteers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which is a very important part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of the exchange program. The school bus will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 pick you up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at the school gate at 2 pm.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Aimed to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give the kids there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 taste of American culture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this trip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is of great benefit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You may prepare some mini lectures and teach the kids some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simple but beautiful songs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Through sharing your culture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with them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you will know more about this country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in return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We </a:t>
            </a:r>
            <a:r>
              <a:rPr lang="en-US" altLang="zh-CN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wish you all a good trip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!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That’s all. Thank you.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通知美国交换生参加志愿者活动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en-US" altLang="zh-CN" sz="2400" b="1" kern="100" dirty="0">
                <a:highlight>
                  <a:srgbClr val="00FF00"/>
                </a:highlight>
                <a:latin typeface="Times New Roman" panose="02020603050405020304"/>
                <a:cs typeface="Courier New" panose="02070309020205020404"/>
              </a:rPr>
              <a:t>Possible version 2: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</a:rPr>
              <a:t> 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20066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As a very important part of the </a:t>
            </a:r>
            <a:r>
              <a:rPr lang="en-US" altLang="zh-CN" b="1" kern="100" dirty="0" err="1">
                <a:latin typeface="Times New Roman" panose="02020603050405020304"/>
                <a:cs typeface="Courier New" panose="02070309020205020404"/>
              </a:rPr>
              <a:t>programme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you’re supposed to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work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as a volunteer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in Hong Xing Primary School. Let me tell you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some details about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it.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First of all,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you ought to gather at the school gate at 2:00 pm. The trip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aims to share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American culture with them and teach them English songs.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The activity is of great importance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On the one hand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you share your culture with them and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gain a lot of fun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On the other hand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you know more about this country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in return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I’m sure that you will </a:t>
            </a:r>
            <a:r>
              <a:rPr lang="en-US" altLang="zh-CN" b="1" u="wavyDbl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get along well with them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That’s all. Thank you.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】【</a:t>
            </a:r>
            <a:r>
              <a:rPr lang="zh-CN" altLang="zh-CN" sz="2400" b="1" u="wavyDbl" kern="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通知美国交换生参加志愿者活动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en-US" altLang="zh-CN" sz="2400" b="1" kern="100" dirty="0">
                <a:highlight>
                  <a:srgbClr val="00FF00"/>
                </a:highlight>
                <a:latin typeface="Times New Roman" panose="02020603050405020304"/>
                <a:cs typeface="Courier New" panose="02070309020205020404"/>
              </a:rPr>
              <a:t>Possible version 3: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</a:rPr>
              <a:t> 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5332"/>
            <a:ext cx="8229600" cy="3771636"/>
          </a:xfrm>
        </p:spPr>
        <p:txBody>
          <a:bodyPr>
            <a:normAutofit fontScale="77500" lnSpcReduction="20000"/>
          </a:bodyPr>
          <a:lstStyle/>
          <a:p>
            <a:pPr indent="20066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You are hoped to visit </a:t>
            </a:r>
            <a:r>
              <a:rPr lang="en-US" altLang="zh-CN" b="1" kern="100" dirty="0" err="1">
                <a:latin typeface="Times New Roman" panose="02020603050405020304"/>
                <a:cs typeface="Courier New" panose="02070309020205020404"/>
              </a:rPr>
              <a:t>HongXing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Primary School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as volunteers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this Friday.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The trip is intended to have American culture spread among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primary school students,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which contributes to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both you and the small kids</a:t>
            </a: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a lot of benefits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By teaching young children English songs, Not only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will you have a better understanding of them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but also you will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have a deep insight into our customs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Please arrive at school gate by two o’clock. Hoping you </a:t>
            </a:r>
            <a:r>
              <a:rPr lang="en-US" altLang="zh-CN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have a great time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b="1" u="sng" kern="100" dirty="0">
                <a:latin typeface="Times New Roman" panose="02020603050405020304"/>
                <a:cs typeface="Courier New" panose="02070309020205020404"/>
              </a:rPr>
              <a:t>That’s all. Thank you.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193204"/>
            <a:ext cx="8219256" cy="756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0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【口头通知题型训练</a:t>
            </a:r>
            <a:r>
              <a:rPr lang="en-US" altLang="zh-CN" sz="20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3</a:t>
            </a:r>
            <a:r>
              <a:rPr lang="zh-CN" altLang="zh-CN" sz="20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en-US" altLang="zh-CN" sz="20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</a:b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</a:rPr>
              <a:t>通知参赛的同学报名参加羽毛球比赛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en-US" sz="2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215" y="1043940"/>
            <a:ext cx="8343265" cy="4219575"/>
          </a:xfrm>
        </p:spPr>
        <p:txBody>
          <a:bodyPr>
            <a:noAutofit/>
          </a:bodyPr>
          <a:lstStyle/>
          <a:p>
            <a:pPr indent="267970">
              <a:tabLst>
                <a:tab pos="2628265" algn="l"/>
              </a:tabLst>
            </a:pP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假设你是你们班的体育委员，你班将于本周星期五（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11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月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日）下午举行一场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羽毛球比赛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，请根据下列提示准备一则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1.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比赛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时间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11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月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日（周五）下午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30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2.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比赛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地点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：学校体育馆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3.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想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参赛的同学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在周五之前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报名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4.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参赛者需</a:t>
            </a:r>
            <a:r>
              <a:rPr lang="zh-CN" altLang="zh-CN" sz="1800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cs typeface="Times New Roman" panose="02020603050405020304"/>
              </a:rPr>
              <a:t>自备羽毛球拍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注意：</a:t>
            </a:r>
            <a:r>
              <a:rPr lang="en-US" altLang="zh-CN" sz="1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1.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不要逐条翻译，可适当增加细节以使行文连贯；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                  2.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词数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80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左右；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0">
              <a:buNone/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                 3. </a:t>
            </a: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开头和结尾已经给出，不计入总词数。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>
              <a:tabLst>
                <a:tab pos="2628265" algn="l"/>
              </a:tabLst>
            </a:pPr>
            <a:r>
              <a:rPr lang="zh-CN" altLang="zh-CN" sz="1800" b="1" kern="100" dirty="0">
                <a:latin typeface="Times New Roman" panose="02020603050405020304"/>
                <a:cs typeface="Times New Roman" panose="02020603050405020304"/>
              </a:rPr>
              <a:t>参考词汇：球拍</a:t>
            </a: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badminton racket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marL="266700" indent="1270">
              <a:tabLst>
                <a:tab pos="2628265" algn="l"/>
              </a:tabLst>
            </a:pPr>
            <a:r>
              <a:rPr lang="en-US" altLang="zh-CN" sz="1800" b="1" kern="100" dirty="0">
                <a:latin typeface="Times New Roman" panose="02020603050405020304"/>
                <a:cs typeface="Courier New" panose="02070309020205020404"/>
              </a:rPr>
              <a:t>Good morning, everybody! May I have your attention, please? _____________________________________________________________________                                                                               That’s all, thank you.</a:t>
            </a:r>
            <a:endParaRPr lang="zh-CN" altLang="zh-CN" sz="1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337220"/>
            <a:ext cx="8229600" cy="9525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3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参考范文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</a:b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FF505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</a:rPr>
              <a:t>通知参赛的同学报名参加羽毛球比赛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</a:rPr>
              <a:t>】</a:t>
            </a:r>
            <a:br>
              <a:rPr lang="zh-CN" altLang="zh-CN" sz="2400" kern="100" dirty="0">
                <a:latin typeface="Times New Roman" panose="020206030504050203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561356"/>
            <a:ext cx="8496944" cy="3771636"/>
          </a:xfrm>
        </p:spPr>
        <p:txBody>
          <a:bodyPr>
            <a:normAutofit fontScale="77500" lnSpcReduction="20000"/>
          </a:bodyPr>
          <a:lstStyle/>
          <a:p>
            <a:pPr indent="267970"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Good morning, everybody! May I have your attention, please?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Our class is going to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have a badminton competition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on Friday, November 6th. It starts at 2:30 at the school stadium. Before Friday, anybody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interested in it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can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sign up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to take part in the competition. The winner will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get a surprising prize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So,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don’t hesitate to join us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You will surely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enjoy doing sports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Besides, every competitor should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bring 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his or her own </a:t>
            </a:r>
            <a:r>
              <a:rPr lang="en-US" altLang="zh-CN" b="1" u="dotDotDash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Courier New" panose="02070309020205020404"/>
              </a:rPr>
              <a:t>badminton racket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7970"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That’s all, thank you.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337220"/>
            <a:ext cx="7787208" cy="5404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口头通知题型训练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Courier New" panose="02070309020205020404"/>
              </a:rPr>
              <a:t>4</a:t>
            </a:r>
            <a:r>
              <a:rPr lang="zh-CN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zh-CN" sz="2400" b="1" u="wavyDbl" kern="100" dirty="0">
                <a:solidFill>
                  <a:srgbClr val="0000FF"/>
                </a:solidFill>
                <a:effectLst/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通知同学们参加夏令营活动</a:t>
            </a:r>
            <a:r>
              <a:rPr lang="zh-CN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201316"/>
            <a:ext cx="8568952" cy="4032448"/>
          </a:xfrm>
        </p:spPr>
        <p:txBody>
          <a:bodyPr>
            <a:normAutofit fontScale="55000" lnSpcReduction="20000"/>
          </a:bodyPr>
          <a:lstStyle/>
          <a:p>
            <a:pPr indent="267970">
              <a:tabLst>
                <a:tab pos="2628265" algn="l"/>
              </a:tabLst>
            </a:pPr>
            <a:r>
              <a:rPr lang="zh-CN" altLang="zh-CN" b="1" kern="100" dirty="0">
                <a:latin typeface="宋体" panose="02010600030101010101" pitchFamily="2" charset="-122"/>
                <a:cs typeface="Courier New" panose="02070309020205020404" pitchFamily="49" charset="0"/>
              </a:rPr>
              <a:t>假如你是学生会主席李华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b="1" kern="100" dirty="0">
                <a:latin typeface="宋体" panose="02010600030101010101" pitchFamily="2" charset="-122"/>
                <a:cs typeface="Courier New" panose="02070309020205020404" pitchFamily="49" charset="0"/>
              </a:rPr>
              <a:t>为了丰富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同学们</a:t>
            </a:r>
            <a:r>
              <a:rPr lang="zh-CN" altLang="zh-CN" b="1" kern="100" dirty="0">
                <a:latin typeface="宋体" panose="02010600030101010101" pitchFamily="2" charset="-122"/>
                <a:cs typeface="Courier New" panose="02070309020205020404" pitchFamily="49" charset="0"/>
              </a:rPr>
              <a:t>的业余生活，校学生会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将组织一次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夏令营活动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，请根据下列提示准备一则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口头通知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1.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时间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7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10-14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日；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2.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活动内容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：参观世界公园，访问清华、北大，游览长城；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3.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有意向参加的同学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向学生会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报名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4.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参加者的费用。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注意：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1.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不要逐条翻译，可适当增加细节以使行文连贯；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2.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词数</a:t>
            </a: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80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左右；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3.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开头和结尾已经给出，不计入总词数。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57175"/>
            <a:r>
              <a:rPr lang="en-US" altLang="zh-CN" b="1" kern="100" dirty="0">
                <a:latin typeface="Times New Roman" panose="02020603050405020304" pitchFamily="18" charset="0"/>
              </a:rPr>
              <a:t>Boys and girls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may I have your attention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please</a:t>
            </a:r>
            <a:r>
              <a:rPr lang="zh-CN" altLang="zh-CN" b="1" kern="100" dirty="0">
                <a:latin typeface="Times New Roman" panose="02020603050405020304" pitchFamily="18" charset="0"/>
              </a:rPr>
              <a:t>？</a:t>
            </a:r>
            <a:r>
              <a:rPr lang="en-US" altLang="zh-CN" b="1" kern="100" dirty="0">
                <a:latin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indent="257175" algn="just"/>
            <a:r>
              <a:rPr lang="en-US" altLang="zh-CN" b="1" kern="100" dirty="0">
                <a:latin typeface="Times New Roman" panose="02020603050405020304" pitchFamily="18" charset="0"/>
              </a:rPr>
              <a:t>That’s all. Thank you for your attention.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409228"/>
            <a:ext cx="7704856" cy="4841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4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参考范文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zh-CN" sz="2400" b="1" u="wavyDbl" kern="100" dirty="0">
                <a:solidFill>
                  <a:srgbClr val="0000FF"/>
                </a:solidFill>
                <a:effectLst/>
                <a:uFill>
                  <a:solidFill>
                    <a:srgbClr val="33CC33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通知同学们参加夏令营活动</a:t>
            </a:r>
            <a:r>
              <a:rPr lang="zh-CN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sz="2400" b="1" kern="100" dirty="0">
                <a:latin typeface="Times New Roman" panose="02020603050405020304"/>
                <a:cs typeface="Times New Roman" panose="02020603050405020304"/>
              </a:rPr>
              <a:t>　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475" y="1345332"/>
            <a:ext cx="8229600" cy="3771636"/>
          </a:xfrm>
        </p:spPr>
        <p:txBody>
          <a:bodyPr>
            <a:normAutofit fontScale="70000" lnSpcReduction="20000"/>
          </a:bodyPr>
          <a:lstStyle/>
          <a:p>
            <a:pPr indent="257175" algn="just"/>
            <a:r>
              <a:rPr lang="en-US" altLang="zh-CN" b="1" kern="100" dirty="0">
                <a:latin typeface="Times New Roman" panose="02020603050405020304" pitchFamily="18" charset="0"/>
              </a:rPr>
              <a:t>Boys and girls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may I have your attention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please</a:t>
            </a:r>
            <a:r>
              <a:rPr lang="zh-CN" altLang="zh-CN" b="1" kern="100" dirty="0">
                <a:latin typeface="Times New Roman" panose="02020603050405020304" pitchFamily="18" charset="0"/>
              </a:rPr>
              <a:t>？</a:t>
            </a:r>
            <a:r>
              <a:rPr lang="en-US" altLang="zh-CN" b="1" kern="100" dirty="0">
                <a:latin typeface="Times New Roman" panose="02020603050405020304" pitchFamily="18" charset="0"/>
              </a:rPr>
              <a:t>I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have an announcement to make</a:t>
            </a:r>
            <a:r>
              <a:rPr lang="en-US" altLang="zh-CN" b="1" kern="100" dirty="0">
                <a:latin typeface="Times New Roman" panose="02020603050405020304" pitchFamily="18" charset="0"/>
              </a:rPr>
              <a:t>.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indent="257175" algn="just"/>
            <a:r>
              <a:rPr lang="en-US" altLang="zh-CN" b="1" kern="100" dirty="0">
                <a:latin typeface="Times New Roman" panose="02020603050405020304" pitchFamily="18" charset="0"/>
              </a:rPr>
              <a:t>The Students’ Union is going to</a:t>
            </a:r>
            <a:r>
              <a:rPr lang="en-US" altLang="zh-CN" b="1" kern="100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organize a summer camp</a:t>
            </a:r>
            <a:r>
              <a:rPr lang="en-US" altLang="zh-CN" b="1" kern="100" dirty="0">
                <a:latin typeface="Times New Roman" panose="02020603050405020304" pitchFamily="18" charset="0"/>
              </a:rPr>
              <a:t>. Those who want to join in it please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sign your names in the office</a:t>
            </a:r>
            <a:r>
              <a:rPr lang="en-US" altLang="zh-CN" b="1" kern="100" dirty="0">
                <a:latin typeface="Times New Roman" panose="02020603050405020304" pitchFamily="18" charset="0"/>
              </a:rPr>
              <a:t> of the Students Union. You should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 hand in</a:t>
            </a:r>
            <a:r>
              <a:rPr lang="en-US" altLang="zh-CN" b="1" kern="100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kern="100" dirty="0">
                <a:latin typeface="Times New Roman" panose="02020603050405020304" pitchFamily="18" charset="0"/>
              </a:rPr>
              <a:t>100 yuan. If there is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some money left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it will be given back to you. You will</a:t>
            </a:r>
            <a:r>
              <a:rPr lang="en-US" altLang="zh-CN" b="1" u="wavyDbl" kern="100" dirty="0">
                <a:solidFill>
                  <a:srgbClr val="92D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be divided into</a:t>
            </a:r>
            <a:r>
              <a:rPr lang="en-US" altLang="zh-CN" b="1" kern="100" dirty="0">
                <a:latin typeface="Times New Roman" panose="02020603050405020304" pitchFamily="18" charset="0"/>
              </a:rPr>
              <a:t> three groups and you should know which group you’d like to join. The first group will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go to visit the World Park</a:t>
            </a:r>
            <a:r>
              <a:rPr lang="en-US" altLang="zh-CN" b="1" kern="100" dirty="0">
                <a:latin typeface="Times New Roman" panose="02020603050405020304" pitchFamily="18" charset="0"/>
              </a:rPr>
              <a:t>. The second group will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pay a visit to</a:t>
            </a:r>
            <a:r>
              <a:rPr lang="en-US" altLang="zh-CN" b="1" kern="100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kern="100" dirty="0">
                <a:latin typeface="Times New Roman" panose="02020603050405020304" pitchFamily="18" charset="0"/>
              </a:rPr>
              <a:t>Peking University and Tsinghua University. The third group will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visit the Great Wall.</a:t>
            </a:r>
            <a:r>
              <a:rPr lang="en-US" altLang="zh-CN" b="1" kern="100" dirty="0">
                <a:latin typeface="Times New Roman" panose="02020603050405020304" pitchFamily="18" charset="0"/>
              </a:rPr>
              <a:t> The camp </a:t>
            </a:r>
            <a:r>
              <a:rPr lang="en-US" altLang="zh-CN" b="1" u="wavyDbl" kern="100" dirty="0">
                <a:solidFill>
                  <a:srgbClr val="00B050"/>
                </a:solidFill>
                <a:uFill>
                  <a:solidFill>
                    <a:srgbClr val="FF3300"/>
                  </a:solidFill>
                </a:uFill>
                <a:latin typeface="Times New Roman" panose="02020603050405020304" pitchFamily="18" charset="0"/>
              </a:rPr>
              <a:t>will begin on</a:t>
            </a:r>
            <a:r>
              <a:rPr lang="en-US" altLang="zh-CN" b="1" kern="100" dirty="0">
                <a:latin typeface="Times New Roman" panose="02020603050405020304" pitchFamily="18" charset="0"/>
              </a:rPr>
              <a:t> July 10 and last five days.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indent="257175" algn="just"/>
            <a:r>
              <a:rPr lang="en-US" altLang="zh-CN" b="1" kern="100" dirty="0">
                <a:latin typeface="Times New Roman" panose="02020603050405020304" pitchFamily="18" charset="0"/>
              </a:rPr>
              <a:t>That’s all. Thank you for your attention.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7220"/>
            <a:ext cx="8291264" cy="657199"/>
          </a:xfrm>
        </p:spPr>
        <p:txBody>
          <a:bodyPr/>
          <a:lstStyle/>
          <a:p>
            <a:pPr algn="l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400" b="1" u="wavyHeavy" kern="100" dirty="0">
                <a:solidFill>
                  <a:srgbClr val="00B050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口头通知题型训练</a:t>
            </a:r>
            <a:r>
              <a:rPr lang="en-US" altLang="zh-CN" sz="2400" b="1" u="wavyHeavy" kern="100" dirty="0">
                <a:solidFill>
                  <a:srgbClr val="00B050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5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通知学生参加教授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Donald White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做报告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7300"/>
            <a:ext cx="8229600" cy="3987660"/>
          </a:xfrm>
        </p:spPr>
        <p:txBody>
          <a:bodyPr>
            <a:normAutofit fontScale="70000" lnSpcReduction="20000"/>
          </a:bodyPr>
          <a:lstStyle/>
          <a:p>
            <a:pPr indent="228600" algn="just"/>
            <a:r>
              <a:rPr lang="zh-CN" altLang="zh-CN" b="1" kern="100" dirty="0">
                <a:latin typeface="Times New Roman" panose="02020603050405020304" pitchFamily="18" charset="0"/>
              </a:rPr>
              <a:t>假如你是学生会主席李华，为了让同学们了解美音和英音的区别，学生会将举行一次“</a:t>
            </a: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英语讲座</a:t>
            </a:r>
            <a:r>
              <a:rPr lang="zh-CN" altLang="zh-CN" b="1" kern="100" dirty="0">
                <a:latin typeface="Times New Roman" panose="02020603050405020304" pitchFamily="18" charset="0"/>
              </a:rPr>
              <a:t>”</a:t>
            </a:r>
            <a:r>
              <a:rPr lang="en-US" altLang="zh-CN" b="1" kern="100" dirty="0">
                <a:latin typeface="Times New Roman" panose="02020603050405020304" pitchFamily="18" charset="0"/>
              </a:rPr>
              <a:t>, </a:t>
            </a:r>
            <a:r>
              <a:rPr lang="zh-CN" altLang="zh-CN" b="1" kern="100" dirty="0">
                <a:latin typeface="Times New Roman" panose="02020603050405020304" pitchFamily="18" charset="0"/>
              </a:rPr>
              <a:t>特邀请伊利诺伊大学（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</a:rPr>
              <a:t>Illinois University</a:t>
            </a:r>
            <a:r>
              <a:rPr lang="zh-CN" altLang="zh-CN" b="1" dirty="0">
                <a:solidFill>
                  <a:srgbClr val="000000"/>
                </a:solidFill>
                <a:latin typeface="Times New Roman" panose="02020603050405020304" pitchFamily="18" charset="0"/>
              </a:rPr>
              <a:t>）</a:t>
            </a: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教授</a:t>
            </a:r>
            <a:r>
              <a:rPr lang="en-US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Donald White</a:t>
            </a:r>
            <a:r>
              <a:rPr lang="zh-CN" altLang="zh-CN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来校</a:t>
            </a: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做报告</a:t>
            </a:r>
            <a:r>
              <a:rPr lang="zh-CN" altLang="zh-CN" b="1" kern="100" dirty="0">
                <a:latin typeface="Times New Roman" panose="02020603050405020304" pitchFamily="18" charset="0"/>
              </a:rPr>
              <a:t>。 请根据下面的内容和提示，拟一篇</a:t>
            </a:r>
            <a:r>
              <a:rPr lang="en-US" altLang="zh-CN" b="1" kern="100" dirty="0">
                <a:latin typeface="Times New Roman" panose="02020603050405020304" pitchFamily="18" charset="0"/>
              </a:rPr>
              <a:t>80</a:t>
            </a:r>
            <a:r>
              <a:rPr lang="zh-CN" altLang="zh-CN" b="1" kern="100" dirty="0">
                <a:latin typeface="Times New Roman" panose="02020603050405020304" pitchFamily="18" charset="0"/>
              </a:rPr>
              <a:t>词左右的</a:t>
            </a: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口头通知</a:t>
            </a:r>
            <a:r>
              <a:rPr lang="zh-CN" altLang="zh-CN" b="1" kern="100" dirty="0">
                <a:latin typeface="Times New Roman" panose="02020603050405020304" pitchFamily="18" charset="0"/>
              </a:rPr>
              <a:t>，主要内容包括：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主办方</a:t>
            </a:r>
            <a:r>
              <a:rPr lang="zh-CN" altLang="zh-CN" b="1" kern="100" dirty="0">
                <a:latin typeface="Times New Roman" panose="02020603050405020304" pitchFamily="18" charset="0"/>
              </a:rPr>
              <a:t>：校学生会；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时间</a:t>
            </a:r>
            <a:r>
              <a:rPr lang="zh-CN" altLang="zh-CN" b="1" kern="100" dirty="0">
                <a:latin typeface="Times New Roman" panose="02020603050405020304" pitchFamily="18" charset="0"/>
              </a:rPr>
              <a:t>：</a:t>
            </a:r>
            <a:r>
              <a:rPr lang="en-US" altLang="zh-CN" b="1" kern="100" dirty="0">
                <a:latin typeface="Times New Roman" panose="02020603050405020304" pitchFamily="18" charset="0"/>
              </a:rPr>
              <a:t>5</a:t>
            </a:r>
            <a:r>
              <a:rPr lang="zh-CN" altLang="zh-CN" b="1" kern="100" dirty="0">
                <a:latin typeface="Times New Roman" panose="02020603050405020304" pitchFamily="18" charset="0"/>
              </a:rPr>
              <a:t>月</a:t>
            </a:r>
            <a:r>
              <a:rPr lang="en-US" altLang="zh-CN" b="1" kern="100" dirty="0">
                <a:latin typeface="Times New Roman" panose="02020603050405020304" pitchFamily="18" charset="0"/>
              </a:rPr>
              <a:t>4</a:t>
            </a:r>
            <a:r>
              <a:rPr lang="zh-CN" altLang="zh-CN" b="1" kern="100" dirty="0">
                <a:latin typeface="Times New Roman" panose="02020603050405020304" pitchFamily="18" charset="0"/>
              </a:rPr>
              <a:t>日；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地点</a:t>
            </a:r>
            <a:r>
              <a:rPr lang="zh-CN" altLang="zh-CN" b="1" kern="100" dirty="0">
                <a:latin typeface="Times New Roman" panose="02020603050405020304" pitchFamily="18" charset="0"/>
              </a:rPr>
              <a:t>：校阅览厅</a:t>
            </a:r>
            <a:r>
              <a:rPr lang="en-US" altLang="zh-CN" b="1" kern="100" dirty="0">
                <a:latin typeface="Times New Roman" panose="02020603050405020304" pitchFamily="18" charset="0"/>
              </a:rPr>
              <a:t>;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报告的主题：</a:t>
            </a:r>
            <a:r>
              <a:rPr lang="zh-CN" altLang="zh-CN" b="1" kern="100" dirty="0">
                <a:latin typeface="Times New Roman" panose="02020603050405020304" pitchFamily="18" charset="0"/>
              </a:rPr>
              <a:t>美音和英音的区别</a:t>
            </a:r>
            <a:endParaRPr lang="zh-CN" altLang="zh-CN" kern="100" dirty="0">
              <a:latin typeface="Times New Roman" panose="02020603050405020304" pitchFamily="18" charset="0"/>
            </a:endParaRPr>
          </a:p>
          <a:p>
            <a:pPr algn="just">
              <a:tabLst>
                <a:tab pos="2628265" algn="l"/>
              </a:tabLst>
            </a:pP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注意：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1.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不要逐条翻译，可适当增加细节以使行文连贯；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indent="26797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2. 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词数</a:t>
            </a:r>
            <a:r>
              <a:rPr lang="en-US" altLang="zh-CN" b="1" kern="100" dirty="0">
                <a:latin typeface="Times New Roman" panose="02020603050405020304" pitchFamily="18" charset="0"/>
                <a:cs typeface="Courier New" panose="02070309020205020404" pitchFamily="49" charset="0"/>
              </a:rPr>
              <a:t>80</a:t>
            </a:r>
            <a:r>
              <a:rPr lang="zh-CN" altLang="zh-CN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左右；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5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优秀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参考范文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br>
              <a:rPr lang="en-US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</a:b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通知学生参加教授</a:t>
            </a:r>
            <a:r>
              <a:rPr lang="en-US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</a:rPr>
              <a:t>Donald White</a:t>
            </a:r>
            <a:r>
              <a:rPr lang="zh-CN" altLang="zh-CN" sz="2400" b="1" u="wavyHeavy" kern="10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做报告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28600" algn="ctr" fontAlgn="base"/>
            <a:r>
              <a:rPr lang="en-US" altLang="zh-CN" b="1" dirty="0">
                <a:solidFill>
                  <a:srgbClr val="333399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Announcement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fontAlgn="base"/>
            <a:r>
              <a:rPr lang="en-US" altLang="zh-CN" b="1" dirty="0">
                <a:latin typeface="Times New Roman" panose="02020603050405020304" pitchFamily="18" charset="0"/>
                <a:cs typeface="宋体" panose="02010600030101010101" pitchFamily="2" charset="-122"/>
              </a:rPr>
              <a:t>Dear friends, /Boys and girls,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266700" fontAlgn="base"/>
            <a:r>
              <a:rPr lang="en-US" altLang="zh-CN" b="1" dirty="0">
                <a:solidFill>
                  <a:srgbClr val="333399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May I have your attention please? /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Attention, please</a:t>
            </a:r>
            <a:r>
              <a:rPr lang="en-US" altLang="zh-CN" b="1" dirty="0">
                <a:solidFill>
                  <a:srgbClr val="333399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.</a:t>
            </a:r>
            <a:r>
              <a:rPr lang="en-US" altLang="zh-CN" b="1" i="1" dirty="0">
                <a:solidFill>
                  <a:srgbClr val="333399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I’m very glad to</a:t>
            </a:r>
            <a:r>
              <a:rPr lang="en-US" altLang="zh-CN" b="1" dirty="0">
                <a:latin typeface="Times New Roman" panose="02020603050405020304" pitchFamily="18" charset="0"/>
                <a:cs typeface="宋体" panose="02010600030101010101" pitchFamily="2" charset="-122"/>
              </a:rPr>
              <a:t> 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tell you that an English lecture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will be held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at 2:00 pm on May 4. It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will be held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in the reading-room. It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will be given by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Professor Donald White from Illinois University. He is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on a visit to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our school. Professor White will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give us a talk on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the difference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between American English and British English pronunciations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. I think you will be interested in it. After the lecture, we’ll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have a discussion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on the subject. I’m sure we’ll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learn a lot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from it. Please 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attend the lecture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on time. Don’t forget to</a:t>
            </a:r>
            <a:r>
              <a:rPr lang="en-US" altLang="zh-CN" b="1" u="wavyHeavy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宋体" panose="02010600030101010101" pitchFamily="2" charset="-122"/>
              </a:rPr>
              <a:t> take notes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 while listening.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266700" fontAlgn="base"/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cs typeface="宋体" panose="02010600030101010101" pitchFamily="2" charset="-122"/>
              </a:rPr>
              <a:t>That’s all. Thank you.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481236"/>
            <a:ext cx="8208912" cy="576064"/>
          </a:xfrm>
        </p:spPr>
        <p:txBody>
          <a:bodyPr/>
          <a:lstStyle/>
          <a:p>
            <a:r>
              <a:rPr lang="zh-CN" altLang="zh-CN" sz="24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口头通知题型训练</a:t>
            </a:r>
            <a:r>
              <a:rPr lang="en-US" altLang="zh-CN" sz="2400" b="1" u="wavyDbl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</a:rPr>
              <a:t>6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00B050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通知外国留学生参加新年晚会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201316"/>
            <a:ext cx="8229600" cy="3771636"/>
          </a:xfrm>
        </p:spPr>
        <p:txBody>
          <a:bodyPr>
            <a:normAutofit fontScale="70000" lnSpcReduction="20000"/>
          </a:bodyPr>
          <a:lstStyle/>
          <a:p>
            <a:pPr indent="267970">
              <a:tabLst>
                <a:tab pos="2628265" algn="l"/>
              </a:tabLst>
            </a:pP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假定你是某校学生会主席李华，新年即将到来，为了帮助你校的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外国留学生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更好地了解中国文化，学生会将为他们举办一个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新年晚会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。请你根据以下提示，用英语向他们发出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1.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时间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：下周六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7:00-9:00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2.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地点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zh-CN" altLang="zh-CN" b="1" kern="100" dirty="0">
                <a:latin typeface="宋体" panose="02010600030101010101" pitchFamily="2" charset="-122"/>
                <a:ea typeface="Times New Roman" panose="02020603050405020304"/>
                <a:cs typeface="Courier New" panose="02070309020205020404"/>
              </a:rPr>
              <a:t>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教工餐厅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3. 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00FF00"/>
                  </a:solidFill>
                </a:uFill>
                <a:latin typeface="Times New Roman" panose="02020603050405020304"/>
                <a:cs typeface="Times New Roman" panose="02020603050405020304"/>
              </a:rPr>
              <a:t>内容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1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）唱中国歌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2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）比赛用筷子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3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）学习包饺子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tabLst>
                <a:tab pos="2628265" algn="l"/>
              </a:tabLst>
            </a:pP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注意：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1.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写作词数应为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80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左右；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40132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2.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可以适当增加细节，以使行文连贯。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401320"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3. 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开头和结尾已经给出，不计入总词数。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Good afternoon, everybody! May I have your attention, please?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Thanks for your attention.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"/>
          <p:cNvSpPr txBox="1"/>
          <p:nvPr/>
        </p:nvSpPr>
        <p:spPr>
          <a:xfrm>
            <a:off x="2971926" y="3488740"/>
            <a:ext cx="2222174" cy="349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点击此处添加标题</a:t>
            </a:r>
            <a:endParaRPr lang="zh-CN" altLang="en-US" dirty="0"/>
          </a:p>
        </p:txBody>
      </p:sp>
      <p:sp>
        <p:nvSpPr>
          <p:cNvPr id="5" name="矩形 4"/>
          <p:cNvSpPr>
            <a:spLocks noChangeAspect="1"/>
          </p:cNvSpPr>
          <p:nvPr/>
        </p:nvSpPr>
        <p:spPr>
          <a:xfrm rot="2700000">
            <a:off x="4235425" y="2205165"/>
            <a:ext cx="1441269" cy="13437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charset="-122"/>
              <a:cs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606063" y="2496989"/>
            <a:ext cx="2565647" cy="625452"/>
            <a:chOff x="3153126" y="2365508"/>
            <a:chExt cx="2788702" cy="624901"/>
          </a:xfrm>
          <a:solidFill>
            <a:schemeClr val="accent1"/>
          </a:solidFill>
        </p:grpSpPr>
        <p:sp>
          <p:nvSpPr>
            <p:cNvPr id="7" name="燕尾形 7"/>
            <p:cNvSpPr>
              <a:spLocks noChangeAspect="1"/>
            </p:cNvSpPr>
            <p:nvPr/>
          </p:nvSpPr>
          <p:spPr>
            <a:xfrm>
              <a:off x="5401828" y="2379976"/>
              <a:ext cx="540000" cy="61043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8" name="燕尾形 10"/>
            <p:cNvSpPr>
              <a:spLocks noChangeAspect="1"/>
            </p:cNvSpPr>
            <p:nvPr/>
          </p:nvSpPr>
          <p:spPr>
            <a:xfrm flipH="1">
              <a:off x="3153126" y="2365508"/>
              <a:ext cx="540000" cy="61043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微软雅黑" panose="020B0503020204020204" charset="-122"/>
                <a:cs typeface="+mn-ea"/>
              </a:endParaRPr>
            </a:p>
          </p:txBody>
        </p:sp>
      </p:grpSp>
      <p:sp>
        <p:nvSpPr>
          <p:cNvPr id="9" name="圆角矩形 2"/>
          <p:cNvSpPr/>
          <p:nvPr/>
        </p:nvSpPr>
        <p:spPr>
          <a:xfrm>
            <a:off x="3975388" y="1810656"/>
            <a:ext cx="725150" cy="75188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charset="-122"/>
              <a:cs typeface="+mn-ea"/>
            </a:endParaRPr>
          </a:p>
        </p:txBody>
      </p:sp>
      <p:sp>
        <p:nvSpPr>
          <p:cNvPr id="10" name="圆角矩形 3"/>
          <p:cNvSpPr/>
          <p:nvPr/>
        </p:nvSpPr>
        <p:spPr>
          <a:xfrm>
            <a:off x="5327308" y="1810656"/>
            <a:ext cx="725150" cy="75188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charset="-122"/>
              <a:cs typeface="+mn-ea"/>
            </a:endParaRPr>
          </a:p>
        </p:txBody>
      </p:sp>
      <p:sp>
        <p:nvSpPr>
          <p:cNvPr id="11" name="圆角矩形 4"/>
          <p:cNvSpPr/>
          <p:nvPr/>
        </p:nvSpPr>
        <p:spPr>
          <a:xfrm>
            <a:off x="3975388" y="3093113"/>
            <a:ext cx="725150" cy="75188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charset="-122"/>
              <a:cs typeface="+mn-ea"/>
            </a:endParaRPr>
          </a:p>
        </p:txBody>
      </p:sp>
      <p:sp>
        <p:nvSpPr>
          <p:cNvPr id="12" name="圆角矩形 5"/>
          <p:cNvSpPr/>
          <p:nvPr/>
        </p:nvSpPr>
        <p:spPr>
          <a:xfrm>
            <a:off x="5327308" y="3093113"/>
            <a:ext cx="725150" cy="75188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charset="-122"/>
              <a:cs typeface="+mn-ea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678847" y="1432187"/>
            <a:ext cx="569044" cy="2808312"/>
            <a:chOff x="4229189" y="1286282"/>
            <a:chExt cx="618517" cy="2805838"/>
          </a:xfrm>
          <a:solidFill>
            <a:schemeClr val="accent1"/>
          </a:solidFill>
        </p:grpSpPr>
        <p:sp>
          <p:nvSpPr>
            <p:cNvPr id="14" name="燕尾形 42"/>
            <p:cNvSpPr>
              <a:spLocks noChangeAspect="1"/>
            </p:cNvSpPr>
            <p:nvPr/>
          </p:nvSpPr>
          <p:spPr>
            <a:xfrm rot="5400000">
              <a:off x="4272490" y="3516903"/>
              <a:ext cx="540000" cy="610433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15" name="燕尾形 43"/>
            <p:cNvSpPr>
              <a:spLocks noChangeAspect="1"/>
            </p:cNvSpPr>
            <p:nvPr/>
          </p:nvSpPr>
          <p:spPr>
            <a:xfrm rot="16200000">
              <a:off x="4264406" y="1251065"/>
              <a:ext cx="540000" cy="610433"/>
            </a:xfrm>
            <a:prstGeom prst="chevr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微软雅黑" panose="020B0503020204020204" charset="-122"/>
                <a:cs typeface="+mn-ea"/>
              </a:endParaRPr>
            </a:p>
          </p:txBody>
        </p:sp>
      </p:grp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5940152" y="539797"/>
            <a:ext cx="2736974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ts val="770"/>
              </a:spcBef>
              <a:spcAft>
                <a:spcPts val="0"/>
              </a:spcAft>
            </a:pPr>
            <a:r>
              <a:rPr lang="en-US" altLang="zh-CN" sz="2400" b="1" dirty="0">
                <a:solidFill>
                  <a:srgbClr val="009900"/>
                </a:solidFill>
                <a:latin typeface="Times New Roman" panose="02020603050405020304"/>
                <a:cs typeface="宋体" panose="02010600030101010101" pitchFamily="2" charset="-122"/>
              </a:rPr>
              <a:t>2. </a:t>
            </a:r>
            <a:r>
              <a:rPr lang="zh-CN" altLang="zh-CN" sz="24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口头通知的</a:t>
            </a:r>
            <a:r>
              <a:rPr lang="zh-CN" altLang="zh-CN" sz="2400" b="1" u="dotDotDashHeavy" dirty="0"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形式</a:t>
            </a:r>
            <a:r>
              <a:rPr lang="zh-CN" altLang="zh-CN" sz="24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endParaRPr lang="zh-CN" altLang="zh-CN" sz="2400" dirty="0">
              <a:effectLst/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6156176" y="1122435"/>
            <a:ext cx="2736304" cy="39703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口头通知的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形式简单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无需发布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通知的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时间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和发布通知的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地点</a:t>
            </a:r>
            <a:r>
              <a:rPr lang="en-US" altLang="zh-CN" sz="2800" b="1" dirty="0">
                <a:solidFill>
                  <a:srgbClr val="009900"/>
                </a:solidFill>
                <a:latin typeface="Times New Roman" panose="02020603050405020304"/>
              </a:rPr>
              <a:t>,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若无必要</a:t>
            </a:r>
            <a:r>
              <a:rPr lang="en-US" altLang="zh-CN" sz="2800" b="1" dirty="0">
                <a:solidFill>
                  <a:srgbClr val="009900"/>
                </a:solidFill>
                <a:latin typeface="Times New Roman" panose="02020603050405020304"/>
              </a:rPr>
              <a:t>,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也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可略去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发布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通知的主事人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或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主事部门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。通知</a:t>
            </a:r>
            <a:r>
              <a:rPr lang="zh-CN" altLang="zh-CN" sz="2800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内容直接叙述</a:t>
            </a:r>
            <a:r>
              <a:rPr lang="zh-CN" altLang="zh-CN" sz="2800" b="1" dirty="0">
                <a:solidFill>
                  <a:srgbClr val="009900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395536" y="509739"/>
            <a:ext cx="400660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en-US" altLang="zh-CN" sz="2800" b="1" kern="12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2800" b="1" kern="12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口头通知的</a:t>
            </a:r>
            <a:r>
              <a:rPr lang="zh-CN" altLang="zh-CN" sz="2800" b="1" u="dotDotDashHeavy" kern="1200" dirty="0"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题型解读</a:t>
            </a:r>
            <a:r>
              <a:rPr lang="zh-CN" altLang="zh-CN" sz="2800" b="1" kern="12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zh-CN" sz="2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755576" y="1091752"/>
            <a:ext cx="2926254" cy="39703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ts val="770"/>
              </a:spcBef>
            </a:pPr>
            <a:r>
              <a:rPr lang="zh-CN" altLang="zh-CN" sz="2800" b="1" kern="12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口头通知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是主事人或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主事部门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向相关对象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口头传达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发布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通知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。传达叙述要尽量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口语化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，内容要项的表述要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简明扼要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，发布的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信息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要</a:t>
            </a:r>
            <a:r>
              <a:rPr lang="zh-CN" altLang="zh-CN" sz="2800" b="1" u="wavyHeavy" kern="1200" dirty="0">
                <a:solidFill>
                  <a:srgbClr val="0000FF"/>
                </a:solidFill>
                <a:effectLst/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准确</a:t>
            </a:r>
            <a:r>
              <a:rPr lang="zh-CN" altLang="zh-CN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2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4" name="图形 3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65896" y="3368616"/>
            <a:ext cx="230149" cy="246846"/>
          </a:xfrm>
          <a:prstGeom prst="rect">
            <a:avLst/>
          </a:prstGeom>
        </p:spPr>
      </p:pic>
      <p:pic>
        <p:nvPicPr>
          <p:cNvPr id="25" name="图形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457" y="2045293"/>
            <a:ext cx="260067" cy="278935"/>
          </a:xfrm>
          <a:prstGeom prst="rect">
            <a:avLst/>
          </a:prstGeom>
        </p:spPr>
      </p:pic>
      <p:pic>
        <p:nvPicPr>
          <p:cNvPr id="26" name="图形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69670" y="2045293"/>
            <a:ext cx="260067" cy="278935"/>
          </a:xfrm>
          <a:prstGeom prst="rect">
            <a:avLst/>
          </a:prstGeom>
        </p:spPr>
      </p:pic>
      <p:pic>
        <p:nvPicPr>
          <p:cNvPr id="27" name="图形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86831" y="3327997"/>
            <a:ext cx="260067" cy="278935"/>
          </a:xfrm>
          <a:prstGeom prst="rect">
            <a:avLst/>
          </a:prstGeom>
        </p:spPr>
      </p:pic>
      <p:sp>
        <p:nvSpPr>
          <p:cNvPr id="28" name="Shape 180"/>
          <p:cNvSpPr txBox="1"/>
          <p:nvPr/>
        </p:nvSpPr>
        <p:spPr>
          <a:xfrm>
            <a:off x="-1706398" y="-13245"/>
            <a:ext cx="3779312" cy="662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5335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lvl="0" fontAlgn="base">
              <a:spcBef>
                <a:spcPts val="770"/>
              </a:spcBef>
            </a:pPr>
            <a:endParaRPr lang="zh-CN" altLang="zh-CN" sz="32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参考范文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00B050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通知外国留学生参加新年晚会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】【</a:t>
            </a:r>
            <a:r>
              <a:rPr lang="en-US" altLang="zh-CN" sz="2400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  <a:cs typeface="Courier New" panose="02070309020205020404"/>
              </a:rPr>
              <a:t>Possible version 1: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</a:rPr>
              <a:t> 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417340"/>
            <a:ext cx="8496944" cy="3771636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Notice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16764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/>
              </a:rPr>
              <a:t>Good afternoon, everyone.</a:t>
            </a:r>
            <a:r>
              <a:rPr lang="en-US" altLang="zh-CN" kern="0" spc="25" dirty="0">
                <a:solidFill>
                  <a:srgbClr val="333333"/>
                </a:solidFill>
                <a:latin typeface="Times New Roman" panose="02020603050405020304"/>
                <a:ea typeface="微软雅黑" panose="020B0503020204020204" charset="-122"/>
              </a:rPr>
              <a:t> </a:t>
            </a:r>
            <a:r>
              <a:rPr lang="en-US" altLang="zh-CN" b="1" kern="0" spc="25" dirty="0">
                <a:solidFill>
                  <a:srgbClr val="333333"/>
                </a:solidFill>
                <a:latin typeface="Times New Roman" panose="02020603050405020304"/>
                <a:ea typeface="微软雅黑" panose="020B0503020204020204" charset="-122"/>
              </a:rPr>
              <a:t>May I have your attention, please?    </a:t>
            </a:r>
            <a:r>
              <a:rPr lang="en-US" altLang="zh-CN" kern="0" spc="25" dirty="0">
                <a:solidFill>
                  <a:srgbClr val="333333"/>
                </a:solidFill>
                <a:latin typeface="Times New Roman" panose="02020603050405020304"/>
                <a:ea typeface="微软雅黑" panose="020B0503020204020204" charset="-122"/>
              </a:rPr>
              <a:t>  </a:t>
            </a:r>
            <a:endParaRPr lang="zh-CN" altLang="zh-CN" kern="100" dirty="0">
              <a:latin typeface="Times New Roman" panose="02020603050405020304"/>
            </a:endParaRPr>
          </a:p>
          <a:p>
            <a:pPr indent="200660"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I’m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chairman of the Students’ Union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As the New Year is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around the corner</a:t>
            </a:r>
            <a:r>
              <a:rPr lang="zh-CN" altLang="zh-CN" b="1" kern="100" dirty="0">
                <a:latin typeface="Times New Roman" panose="02020603050405020304"/>
                <a:cs typeface="Times New Roman" panose="02020603050405020304"/>
              </a:rPr>
              <a:t>（即将到来）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we are going to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hold a New Year party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for you, which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is intended to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enable you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to have a better understanding of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Chinese culture.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00660"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During the party, not only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can you sing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a Chinese song, but you will also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compete with each other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to see how skilled you are at using chopsticks.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What’s more,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you’ll learn at the party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how to make dumplings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Sounds great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, doesn’t it? The party 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is scheduled in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Teachers’ Dining Hall from 7:00-9:00 p.m. next Saturday.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algn="just">
              <a:spcAft>
                <a:spcPts val="0"/>
              </a:spcAft>
              <a:tabLst>
                <a:tab pos="2628265" algn="l"/>
              </a:tabLst>
            </a:pP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   Please</a:t>
            </a:r>
            <a:r>
              <a:rPr lang="en-US" altLang="zh-CN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 make sure you won’t miss it</a:t>
            </a:r>
            <a:r>
              <a:rPr lang="en-US" altLang="zh-CN" b="1" kern="100" dirty="0">
                <a:latin typeface="Times New Roman" panose="02020603050405020304"/>
                <a:cs typeface="Courier New" panose="02070309020205020404"/>
              </a:rPr>
              <a:t>. Thanks for your attention.</a:t>
            </a:r>
            <a:endParaRPr lang="zh-CN" altLang="zh-CN" kern="100" dirty="0">
              <a:latin typeface="宋体" panose="02010600030101010101" pitchFamily="2" charset="-122"/>
              <a:cs typeface="Courier New" panose="020703090202050204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>
              <a:spcAft>
                <a:spcPts val="0"/>
              </a:spcAft>
              <a:tabLst>
                <a:tab pos="2628265" algn="l"/>
              </a:tabLst>
            </a:pP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【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口头通知</a:t>
            </a:r>
            <a:r>
              <a:rPr lang="en-US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sz="2400" b="1" u="wavyHeavy" kern="100" dirty="0">
                <a:solidFill>
                  <a:srgbClr val="0000FF"/>
                </a:solidFill>
                <a:uFill>
                  <a:solidFill>
                    <a:srgbClr val="FF5050"/>
                  </a:solidFill>
                </a:uFill>
                <a:latin typeface="宋体" panose="02010600030101010101" pitchFamily="2" charset="-122"/>
                <a:cs typeface="Courier New" panose="02070309020205020404"/>
              </a:rPr>
              <a:t>参考范文</a:t>
            </a:r>
            <a:r>
              <a:rPr lang="zh-CN" altLang="zh-CN" sz="2400" b="1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</a:rPr>
              <a:t>】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400" b="1" u="wavyHeavy" kern="100" dirty="0">
                <a:solidFill>
                  <a:srgbClr val="00B050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Times New Roman" panose="02020603050405020304"/>
              </a:rPr>
              <a:t>通知外国留学生参加新年晚会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】【</a:t>
            </a:r>
            <a:r>
              <a:rPr lang="en-US" altLang="zh-CN" sz="2400" b="1" u="wavyHeavy" kern="100" dirty="0">
                <a:solidFill>
                  <a:srgbClr val="33CC33"/>
                </a:solidFill>
                <a:uFill>
                  <a:solidFill>
                    <a:srgbClr val="FF5050"/>
                  </a:solidFill>
                </a:uFill>
                <a:latin typeface="Times New Roman" panose="02020603050405020304"/>
                <a:cs typeface="Courier New" panose="02070309020205020404"/>
              </a:rPr>
              <a:t>Possible version 2: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Courier New" panose="02070309020205020404"/>
              </a:rPr>
              <a:t> 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br>
              <a:rPr lang="zh-CN" altLang="zh-CN" sz="2400" kern="100" dirty="0">
                <a:latin typeface="宋体" panose="02010600030101010101" pitchFamily="2" charset="-122"/>
                <a:cs typeface="Courier New" panose="02070309020205020404"/>
              </a:rPr>
            </a:b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17340"/>
            <a:ext cx="8229600" cy="3771636"/>
          </a:xfrm>
        </p:spPr>
        <p:txBody>
          <a:bodyPr>
            <a:normAutofit fontScale="77500" lnSpcReduction="20000"/>
          </a:bodyPr>
          <a:lstStyle/>
          <a:p>
            <a:pPr marL="133350" indent="133985" algn="just">
              <a:spcAft>
                <a:spcPts val="0"/>
              </a:spcAft>
              <a:tabLst>
                <a:tab pos="266700" algn="l"/>
                <a:tab pos="1600200" algn="l"/>
                <a:tab pos="2971800" algn="l"/>
                <a:tab pos="3865880" algn="l"/>
                <a:tab pos="4229100" algn="l"/>
                <a:tab pos="4798695" algn="l"/>
                <a:tab pos="5194935" algn="l"/>
              </a:tabLst>
            </a:pP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    Good afternoon, everyone. May I have your attention, please?</a:t>
            </a:r>
            <a:endParaRPr lang="zh-CN" altLang="zh-CN" kern="100" dirty="0"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To help you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have a better understanding of Chinese culture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, the Students’ Union will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organize a New Year’s party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. You can sing Chinese songs,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have a competition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 using chopsticks and learn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how to make dumplings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. These are all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typical Chinese activities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, and I believe you will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have great fun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. The party will be held in </a:t>
            </a:r>
            <a:r>
              <a:rPr lang="en-US" altLang="zh-CN" b="1" kern="100" dirty="0">
                <a:latin typeface="Times New Roman" panose="02020603050405020304"/>
              </a:rPr>
              <a:t>Teachers’ Dining Hall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, at 7 p.m. next Saturday. It will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last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 about two hours. Please come and </a:t>
            </a:r>
            <a:r>
              <a:rPr lang="en-US" altLang="zh-CN" b="1" u="dotDotDashHeavy" kern="0" dirty="0">
                <a:solidFill>
                  <a:srgbClr val="FF0000"/>
                </a:solidFill>
                <a:uFill>
                  <a:solidFill>
                    <a:srgbClr val="33CC33"/>
                  </a:solidFill>
                </a:uFill>
                <a:latin typeface="Times New Roman" panose="02020603050405020304"/>
                <a:ea typeface="仿宋_GB2312" panose="02010609030101010101" charset="-122"/>
              </a:rPr>
              <a:t>join the fun</a:t>
            </a: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!</a:t>
            </a:r>
            <a:endParaRPr lang="zh-CN" altLang="zh-CN" kern="100" dirty="0">
              <a:latin typeface="Times New Roman" panose="02020603050405020304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b="1" kern="0" dirty="0">
                <a:solidFill>
                  <a:srgbClr val="000000"/>
                </a:solidFill>
                <a:latin typeface="Times New Roman" panose="02020603050405020304"/>
                <a:ea typeface="仿宋_GB2312" panose="02010609030101010101" charset="-122"/>
              </a:rPr>
              <a:t>Thank you for your attention.</a:t>
            </a:r>
            <a:endParaRPr lang="zh-CN" altLang="zh-CN" kern="100" dirty="0">
              <a:latin typeface="Times New Roman" panose="02020603050405020304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75777" descr="542679c99dfbbdbcc91768ce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GlowDiffused/>
                    </a14:imgEffect>
                    <a14:imgEffect>
                      <a14:brightnessContrast bright="10000"/>
                    </a14:imgEffect>
                    <a14:imgEffect>
                      <a14:colorTemperature colorTemp="4700"/>
                    </a14:imgEffect>
                    <a14:imgEffect>
                      <a14:saturation sat="295000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7300"/>
            <a:ext cx="6912768" cy="2763788"/>
          </a:xfrm>
          <a:prstGeom prst="rect">
            <a:avLst/>
          </a:prstGeom>
          <a:ln w="19050" cmpd="thickThin">
            <a:solidFill>
              <a:srgbClr val="0033CC"/>
            </a:solidFill>
          </a:ln>
          <a:effectLst>
            <a:glow rad="533400">
              <a:srgbClr val="00B0F0">
                <a:alpha val="58000"/>
              </a:srgbClr>
            </a:glow>
            <a:outerShdw blurRad="723900" dist="1409700" dir="14400000" sx="19000" sy="19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glow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2267744" y="1921396"/>
            <a:ext cx="5342284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Thanks for attention</a:t>
            </a:r>
            <a:r>
              <a:rPr lang="zh-CN" altLang="en-US" sz="4000" b="1" dirty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！</a:t>
            </a:r>
            <a:endParaRPr lang="zh-CN" altLang="en-US" sz="4000" b="1" dirty="0">
              <a:solidFill>
                <a:srgbClr val="0000FF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537951" y="713411"/>
            <a:ext cx="7957731" cy="4099240"/>
            <a:chOff x="563710" y="776208"/>
            <a:chExt cx="8975872" cy="3948283"/>
          </a:xfrm>
        </p:grpSpPr>
        <p:sp>
          <p:nvSpPr>
            <p:cNvPr id="17" name="矩形: 圆角 3"/>
            <p:cNvSpPr/>
            <p:nvPr/>
          </p:nvSpPr>
          <p:spPr>
            <a:xfrm>
              <a:off x="563710" y="776208"/>
              <a:ext cx="2329329" cy="3948283"/>
            </a:xfrm>
            <a:prstGeom prst="roundRect">
              <a:avLst>
                <a:gd name="adj" fmla="val 5556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8" name="文本框 5"/>
            <p:cNvSpPr txBox="1"/>
            <p:nvPr/>
          </p:nvSpPr>
          <p:spPr>
            <a:xfrm>
              <a:off x="838226" y="2533208"/>
              <a:ext cx="1830128" cy="18675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fontAlgn="base"/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第一步：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明确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是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口头通知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还是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书面通知；</a:t>
              </a:r>
              <a:endParaRPr lang="zh-CN" altLang="zh-CN" sz="24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20" name="矩形: 圆角 9"/>
            <p:cNvSpPr/>
            <p:nvPr/>
          </p:nvSpPr>
          <p:spPr>
            <a:xfrm>
              <a:off x="4227026" y="776208"/>
              <a:ext cx="2105178" cy="3948283"/>
            </a:xfrm>
            <a:prstGeom prst="roundRect">
              <a:avLst>
                <a:gd name="adj" fmla="val 5556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21" name="文本框 11"/>
            <p:cNvSpPr txBox="1"/>
            <p:nvPr/>
          </p:nvSpPr>
          <p:spPr>
            <a:xfrm>
              <a:off x="4273796" y="2387084"/>
              <a:ext cx="2105178" cy="186758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fontAlgn="base"/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第二步：具体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阐明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通知的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内容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，包括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时间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地点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r>
                <a:rPr lang="zh-CN" altLang="zh-CN" sz="2400" b="1" u="wavyHeavy" dirty="0">
                  <a:solidFill>
                    <a:srgbClr val="FF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事件</a:t>
              </a:r>
              <a:r>
                <a:rPr lang="zh-CN" altLang="zh-CN" sz="2400" b="1" dirty="0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等；</a:t>
              </a:r>
              <a:endParaRPr lang="zh-CN" altLang="zh-CN" sz="24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sp>
          <p:nvSpPr>
            <p:cNvPr id="23" name="矩形: 圆角 15"/>
            <p:cNvSpPr/>
            <p:nvPr/>
          </p:nvSpPr>
          <p:spPr>
            <a:xfrm>
              <a:off x="7434404" y="776208"/>
              <a:ext cx="2105178" cy="3948283"/>
            </a:xfrm>
            <a:prstGeom prst="roundRect">
              <a:avLst>
                <a:gd name="adj" fmla="val 5556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24" name="文本框 17"/>
            <p:cNvSpPr txBox="1"/>
            <p:nvPr/>
          </p:nvSpPr>
          <p:spPr>
            <a:xfrm>
              <a:off x="7834790" y="2541402"/>
              <a:ext cx="1582957" cy="151185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fontAlgn="base">
                <a:defRPr sz="2400" b="1">
                  <a:solidFill>
                    <a:srgbClr val="FF0000"/>
                  </a:solidFill>
                  <a:effectLst>
                    <a:outerShdw blurRad="50800" dist="38100" algn="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defRPr>
              </a:lvl1pPr>
            </a:lstStyle>
            <a:p>
              <a:r>
                <a:rPr lang="zh-CN" altLang="zh-CN" dirty="0"/>
                <a:t>第三步：提醒注意，要求参加</a:t>
              </a:r>
              <a:endParaRPr lang="zh-CN" altLang="zh-CN" dirty="0"/>
            </a:p>
          </p:txBody>
        </p:sp>
        <p:pic>
          <p:nvPicPr>
            <p:cNvPr id="26" name="图形 21"/>
            <p:cNvPicPr>
              <a:picLocks noChangeAspect="1"/>
            </p:cNvPicPr>
            <p:nvPr/>
          </p:nvPicPr>
          <p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997819" y="898625"/>
              <a:ext cx="1121565" cy="1317054"/>
            </a:xfrm>
            <a:prstGeom prst="rect">
              <a:avLst/>
            </a:prstGeom>
          </p:spPr>
        </p:pic>
        <p:pic>
          <p:nvPicPr>
            <p:cNvPr id="27" name="图形 23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136504" y="994230"/>
              <a:ext cx="700977" cy="1249513"/>
            </a:xfrm>
            <a:prstGeom prst="rect">
              <a:avLst/>
            </a:prstGeom>
          </p:spPr>
        </p:pic>
        <p:pic>
          <p:nvPicPr>
            <p:cNvPr id="28" name="图形 25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600556" y="1202650"/>
              <a:ext cx="1238394" cy="928692"/>
            </a:xfrm>
            <a:prstGeom prst="rect">
              <a:avLst/>
            </a:prstGeom>
          </p:spPr>
        </p:pic>
      </p:grpSp>
      <p:sp>
        <p:nvSpPr>
          <p:cNvPr id="13" name="文本框 12"/>
          <p:cNvSpPr txBox="1"/>
          <p:nvPr/>
        </p:nvSpPr>
        <p:spPr>
          <a:xfrm>
            <a:off x="467544" y="225630"/>
            <a:ext cx="4572000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zh-CN" altLang="zh-CN" sz="2400" b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口头通知的</a:t>
            </a:r>
            <a:r>
              <a:rPr lang="zh-CN" altLang="zh-CN" sz="2400" b="1" u="wavyHeavy" dirty="0">
                <a:solidFill>
                  <a:srgbClr val="FF0000"/>
                </a:solidFill>
                <a:effectLst/>
                <a:uFill>
                  <a:solidFill>
                    <a:srgbClr val="00B05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写作步骤</a:t>
            </a:r>
            <a:r>
              <a:rPr lang="zh-CN" altLang="zh-CN" sz="2400" b="1" dirty="0">
                <a:solidFill>
                  <a:srgbClr val="FF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zh-CN" sz="24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 51"/>
          <p:cNvGrpSpPr/>
          <p:nvPr/>
        </p:nvGrpSpPr>
        <p:grpSpPr>
          <a:xfrm>
            <a:off x="1820713" y="873775"/>
            <a:ext cx="6968986" cy="806610"/>
            <a:chOff x="3159663" y="1193772"/>
            <a:chExt cx="3714125" cy="967932"/>
          </a:xfrm>
        </p:grpSpPr>
        <p:grpSp>
          <p:nvGrpSpPr>
            <p:cNvPr id="5" name="组合 4"/>
            <p:cNvGrpSpPr/>
            <p:nvPr/>
          </p:nvGrpSpPr>
          <p:grpSpPr>
            <a:xfrm>
              <a:off x="3159663" y="1193772"/>
              <a:ext cx="3714125" cy="967932"/>
              <a:chOff x="4063471" y="1170041"/>
              <a:chExt cx="3635950" cy="536519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4139952" y="1170041"/>
                <a:ext cx="3559469" cy="536519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45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8000000" scaled="0"/>
                <a:tileRect/>
              </a:gradFill>
              <a:ln w="6350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17400000" scaled="0"/>
                </a:gradFill>
              </a:ln>
              <a:effectLst>
                <a:outerShdw blurRad="152400" dist="38100" dir="8100000" algn="tr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0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8" name="圆角矩形 113"/>
              <p:cNvSpPr/>
              <p:nvPr/>
            </p:nvSpPr>
            <p:spPr>
              <a:xfrm>
                <a:off x="4515640" y="1250029"/>
                <a:ext cx="3183780" cy="389240"/>
              </a:xfrm>
              <a:custGeom>
                <a:avLst/>
                <a:gdLst/>
                <a:ahLst/>
                <a:cxnLst/>
                <a:rect l="l" t="t" r="r" b="b"/>
                <a:pathLst>
                  <a:path w="3005287" h="389240">
                    <a:moveTo>
                      <a:pt x="0" y="0"/>
                    </a:moveTo>
                    <a:lnTo>
                      <a:pt x="535610" y="0"/>
                    </a:lnTo>
                    <a:lnTo>
                      <a:pt x="792088" y="0"/>
                    </a:lnTo>
                    <a:lnTo>
                      <a:pt x="2810667" y="0"/>
                    </a:lnTo>
                    <a:cubicBezTo>
                      <a:pt x="2918153" y="0"/>
                      <a:pt x="3005287" y="87134"/>
                      <a:pt x="3005287" y="194620"/>
                    </a:cubicBezTo>
                    <a:lnTo>
                      <a:pt x="3005286" y="194620"/>
                    </a:lnTo>
                    <a:cubicBezTo>
                      <a:pt x="3005286" y="302106"/>
                      <a:pt x="2918152" y="389240"/>
                      <a:pt x="2810666" y="389240"/>
                    </a:cubicBezTo>
                    <a:lnTo>
                      <a:pt x="535610" y="389239"/>
                    </a:lnTo>
                    <a:lnTo>
                      <a:pt x="0" y="389239"/>
                    </a:lnTo>
                    <a:close/>
                  </a:path>
                </a:pathLst>
              </a:custGeom>
              <a:solidFill>
                <a:schemeClr val="accent2"/>
              </a:solidFill>
              <a:ln w="6350">
                <a:noFill/>
              </a:ln>
              <a:effectLst>
                <a:innerShdw blurRad="63500" dist="50800" dir="16200000">
                  <a:prstClr val="black">
                    <a:alpha val="32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zh-CN" altLang="en-US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063471" y="1338502"/>
                <a:ext cx="583626" cy="255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sz="1900" b="1" dirty="0">
                    <a:solidFill>
                      <a:srgbClr val="C0504D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charset="-122"/>
                    <a:ea typeface="微软雅黑" panose="020B0503020204020204" charset="-122"/>
                  </a:rPr>
                  <a:t>1</a:t>
                </a:r>
                <a:endParaRPr lang="zh-CN" altLang="en-US" sz="1900" b="1" dirty="0">
                  <a:solidFill>
                    <a:srgbClr val="C0504D"/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660249" y="1375259"/>
              <a:ext cx="2437831" cy="627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>
                  <a:solidFill>
                    <a:prstClr val="white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华康雅宋体W9(P)" panose="02020900000000000000" pitchFamily="18" charset="-122"/>
                  <a:ea typeface="华康雅宋体W9(P)" panose="02020900000000000000" pitchFamily="18" charset="-122"/>
                </a:rPr>
                <a:t>点明通知的主题、目的</a:t>
              </a:r>
              <a:endParaRPr lang="zh-CN" altLang="en-US" sz="28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康雅宋体W9(P)" panose="02020900000000000000" pitchFamily="18" charset="-122"/>
                <a:ea typeface="华康雅宋体W9(P)" panose="02020900000000000000" pitchFamily="18" charset="-122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23527" y="1981661"/>
            <a:ext cx="1072961" cy="1304099"/>
            <a:chOff x="391147" y="2871710"/>
            <a:chExt cx="1645963" cy="1645963"/>
          </a:xfrm>
        </p:grpSpPr>
        <p:grpSp>
          <p:nvGrpSpPr>
            <p:cNvPr id="28" name="组合 27"/>
            <p:cNvGrpSpPr/>
            <p:nvPr/>
          </p:nvGrpSpPr>
          <p:grpSpPr>
            <a:xfrm>
              <a:off x="391147" y="2871710"/>
              <a:ext cx="1645963" cy="1645963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29" name="同心圆 2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100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479423" y="696926"/>
                <a:ext cx="3825877" cy="3825872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1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94966" y="3099296"/>
              <a:ext cx="1542142" cy="108768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zh-CN" altLang="en-US" sz="2800" b="1" dirty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布局谋篇</a:t>
              </a:r>
              <a:endParaRPr lang="zh-CN" altLang="en-US" sz="28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2" name="Freeform 5"/>
          <p:cNvSpPr/>
          <p:nvPr/>
        </p:nvSpPr>
        <p:spPr bwMode="auto">
          <a:xfrm>
            <a:off x="1396487" y="1201867"/>
            <a:ext cx="439209" cy="2969206"/>
          </a:xfrm>
          <a:custGeom>
            <a:avLst/>
            <a:gdLst/>
            <a:ahLst/>
            <a:cxnLst/>
            <a:rect l="l" t="t" r="r" b="b"/>
            <a:pathLst>
              <a:path w="931331" h="3822203">
                <a:moveTo>
                  <a:pt x="931331" y="0"/>
                </a:moveTo>
                <a:lnTo>
                  <a:pt x="931331" y="43438"/>
                </a:lnTo>
                <a:lnTo>
                  <a:pt x="929692" y="43241"/>
                </a:lnTo>
                <a:cubicBezTo>
                  <a:pt x="720560" y="43241"/>
                  <a:pt x="548753" y="233651"/>
                  <a:pt x="531759" y="477070"/>
                </a:cubicBezTo>
                <a:cubicBezTo>
                  <a:pt x="531001" y="481589"/>
                  <a:pt x="530505" y="486178"/>
                  <a:pt x="530592" y="490864"/>
                </a:cubicBezTo>
                <a:lnTo>
                  <a:pt x="527965" y="521911"/>
                </a:lnTo>
                <a:cubicBezTo>
                  <a:pt x="527965" y="524355"/>
                  <a:pt x="527981" y="526795"/>
                  <a:pt x="528584" y="529223"/>
                </a:cubicBezTo>
                <a:cubicBezTo>
                  <a:pt x="525896" y="549213"/>
                  <a:pt x="525319" y="570030"/>
                  <a:pt x="525319" y="591585"/>
                </a:cubicBezTo>
                <a:lnTo>
                  <a:pt x="525319" y="1420695"/>
                </a:lnTo>
                <a:cubicBezTo>
                  <a:pt x="525319" y="1644311"/>
                  <a:pt x="418363" y="1909396"/>
                  <a:pt x="152419" y="1909396"/>
                </a:cubicBezTo>
                <a:lnTo>
                  <a:pt x="152419" y="1917007"/>
                </a:lnTo>
                <a:cubicBezTo>
                  <a:pt x="411268" y="1917007"/>
                  <a:pt x="525319" y="2180779"/>
                  <a:pt x="525319" y="2401508"/>
                </a:cubicBezTo>
                <a:lnTo>
                  <a:pt x="525319" y="3229831"/>
                </a:lnTo>
                <a:lnTo>
                  <a:pt x="528395" y="3285086"/>
                </a:lnTo>
                <a:lnTo>
                  <a:pt x="527965" y="3290166"/>
                </a:lnTo>
                <a:cubicBezTo>
                  <a:pt x="527965" y="3298449"/>
                  <a:pt x="528142" y="3306682"/>
                  <a:pt x="530049" y="3314794"/>
                </a:cubicBezTo>
                <a:cubicBezTo>
                  <a:pt x="529872" y="3323297"/>
                  <a:pt x="530775" y="3331587"/>
                  <a:pt x="532157" y="3339708"/>
                </a:cubicBezTo>
                <a:cubicBezTo>
                  <a:pt x="550979" y="3580884"/>
                  <a:pt x="721914" y="3768836"/>
                  <a:pt x="929692" y="3768836"/>
                </a:cubicBezTo>
                <a:cubicBezTo>
                  <a:pt x="930239" y="3768836"/>
                  <a:pt x="930786" y="3768835"/>
                  <a:pt x="931331" y="3768639"/>
                </a:cubicBezTo>
                <a:lnTo>
                  <a:pt x="931331" y="3822203"/>
                </a:lnTo>
                <a:cubicBezTo>
                  <a:pt x="739757" y="3822203"/>
                  <a:pt x="598112" y="3773911"/>
                  <a:pt x="507975" y="3678638"/>
                </a:cubicBezTo>
                <a:cubicBezTo>
                  <a:pt x="417575" y="3582577"/>
                  <a:pt x="372901" y="3410141"/>
                  <a:pt x="372901" y="3162642"/>
                </a:cubicBezTo>
                <a:lnTo>
                  <a:pt x="372901" y="2435365"/>
                </a:lnTo>
                <a:cubicBezTo>
                  <a:pt x="372901" y="2299674"/>
                  <a:pt x="350301" y="2189965"/>
                  <a:pt x="304838" y="2105453"/>
                </a:cubicBezTo>
                <a:cubicBezTo>
                  <a:pt x="260163" y="2021204"/>
                  <a:pt x="158200" y="1972649"/>
                  <a:pt x="0" y="1961888"/>
                </a:cubicBezTo>
                <a:lnTo>
                  <a:pt x="0" y="1860316"/>
                </a:lnTo>
                <a:cubicBezTo>
                  <a:pt x="146638" y="1837744"/>
                  <a:pt x="245710" y="1792339"/>
                  <a:pt x="296166" y="1724624"/>
                </a:cubicBezTo>
                <a:cubicBezTo>
                  <a:pt x="347410" y="1657434"/>
                  <a:pt x="372901" y="1544052"/>
                  <a:pt x="372901" y="1386838"/>
                </a:cubicBezTo>
                <a:lnTo>
                  <a:pt x="372901" y="659562"/>
                </a:lnTo>
                <a:cubicBezTo>
                  <a:pt x="372901" y="411275"/>
                  <a:pt x="417575" y="239626"/>
                  <a:pt x="507975" y="143566"/>
                </a:cubicBezTo>
                <a:cubicBezTo>
                  <a:pt x="598112" y="47505"/>
                  <a:pt x="739757" y="0"/>
                  <a:pt x="931331" y="0"/>
                </a:cubicBezTo>
                <a:close/>
              </a:path>
            </a:pathLst>
          </a:cu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71323" tIns="35662" rIns="71323" bIns="35662" rtlCol="0" anchor="ctr"/>
          <a:lstStyle/>
          <a:p>
            <a:pPr algn="ctr"/>
            <a:endParaRPr lang="zh-CN" altLang="en-US" sz="1100" dirty="0">
              <a:solidFill>
                <a:prstClr val="white"/>
              </a:solidFill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1835696" y="2283800"/>
            <a:ext cx="7416823" cy="806611"/>
            <a:chOff x="3237789" y="2461817"/>
            <a:chExt cx="3689991" cy="967932"/>
          </a:xfrm>
        </p:grpSpPr>
        <p:grpSp>
          <p:nvGrpSpPr>
            <p:cNvPr id="23" name="组合 22"/>
            <p:cNvGrpSpPr/>
            <p:nvPr/>
          </p:nvGrpSpPr>
          <p:grpSpPr>
            <a:xfrm>
              <a:off x="3237789" y="2461817"/>
              <a:ext cx="3636000" cy="967932"/>
              <a:chOff x="4139952" y="1170041"/>
              <a:chExt cx="3559469" cy="536519"/>
            </a:xfrm>
          </p:grpSpPr>
          <p:sp>
            <p:nvSpPr>
              <p:cNvPr id="25" name="圆角矩形 24"/>
              <p:cNvSpPr/>
              <p:nvPr/>
            </p:nvSpPr>
            <p:spPr>
              <a:xfrm>
                <a:off x="4139952" y="1170041"/>
                <a:ext cx="3559469" cy="536519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45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8000000" scaled="0"/>
                <a:tileRect/>
              </a:gradFill>
              <a:ln w="6350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17400000" scaled="0"/>
                </a:gradFill>
              </a:ln>
              <a:effectLst>
                <a:outerShdw blurRad="152400" dist="38100" dir="8100000" algn="tr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0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6" name="圆角矩形 113"/>
              <p:cNvSpPr/>
              <p:nvPr/>
            </p:nvSpPr>
            <p:spPr>
              <a:xfrm>
                <a:off x="4595875" y="1250029"/>
                <a:ext cx="3103546" cy="389240"/>
              </a:xfrm>
              <a:custGeom>
                <a:avLst/>
                <a:gdLst/>
                <a:ahLst/>
                <a:cxnLst/>
                <a:rect l="l" t="t" r="r" b="b"/>
                <a:pathLst>
                  <a:path w="3005287" h="389240">
                    <a:moveTo>
                      <a:pt x="0" y="0"/>
                    </a:moveTo>
                    <a:lnTo>
                      <a:pt x="535610" y="0"/>
                    </a:lnTo>
                    <a:lnTo>
                      <a:pt x="792088" y="0"/>
                    </a:lnTo>
                    <a:lnTo>
                      <a:pt x="2810667" y="0"/>
                    </a:lnTo>
                    <a:cubicBezTo>
                      <a:pt x="2918153" y="0"/>
                      <a:pt x="3005287" y="87134"/>
                      <a:pt x="3005287" y="194620"/>
                    </a:cubicBezTo>
                    <a:lnTo>
                      <a:pt x="3005286" y="194620"/>
                    </a:lnTo>
                    <a:cubicBezTo>
                      <a:pt x="3005286" y="302106"/>
                      <a:pt x="2918152" y="389240"/>
                      <a:pt x="2810666" y="389240"/>
                    </a:cubicBezTo>
                    <a:lnTo>
                      <a:pt x="535610" y="389239"/>
                    </a:lnTo>
                    <a:lnTo>
                      <a:pt x="0" y="389239"/>
                    </a:lnTo>
                    <a:close/>
                  </a:path>
                </a:pathLst>
              </a:custGeom>
              <a:solidFill>
                <a:schemeClr val="accent6"/>
              </a:solidFill>
              <a:ln w="6350">
                <a:noFill/>
              </a:ln>
              <a:effectLst>
                <a:innerShdw blurRad="63500" dist="50800" dir="16200000">
                  <a:prstClr val="black">
                    <a:alpha val="32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188767" y="1333759"/>
                <a:ext cx="583626" cy="255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sz="1900" b="1" dirty="0">
                    <a:solidFill>
                      <a:srgbClr val="F79646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endParaRPr lang="zh-CN" altLang="en-US" sz="1900" b="1" dirty="0">
                  <a:solidFill>
                    <a:srgbClr val="F79646"/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649467" y="2704955"/>
              <a:ext cx="3278313" cy="4801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华康雅宋体W9(P)" panose="02020900000000000000" pitchFamily="18" charset="-122"/>
                  <a:ea typeface="华康雅宋体W9(P)" panose="02020900000000000000" pitchFamily="18" charset="-122"/>
                </a:rPr>
                <a:t>告知必要的信息（时间、地点、报名方式及截止日期等）</a:t>
              </a:r>
              <a:endPara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康雅宋体W9(P)" panose="02020900000000000000" pitchFamily="18" charset="-122"/>
                <a:ea typeface="华康雅宋体W9(P)" panose="02020900000000000000" pitchFamily="18" charset="-122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835696" y="3577580"/>
            <a:ext cx="6971531" cy="806610"/>
            <a:chOff x="3249768" y="3729867"/>
            <a:chExt cx="3636000" cy="967932"/>
          </a:xfrm>
        </p:grpSpPr>
        <p:grpSp>
          <p:nvGrpSpPr>
            <p:cNvPr id="11" name="组合 10"/>
            <p:cNvGrpSpPr/>
            <p:nvPr/>
          </p:nvGrpSpPr>
          <p:grpSpPr>
            <a:xfrm>
              <a:off x="3249768" y="3729867"/>
              <a:ext cx="3636000" cy="967932"/>
              <a:chOff x="4139952" y="1170041"/>
              <a:chExt cx="3559469" cy="536519"/>
            </a:xfrm>
          </p:grpSpPr>
          <p:sp>
            <p:nvSpPr>
              <p:cNvPr id="13" name="圆角矩形 12"/>
              <p:cNvSpPr/>
              <p:nvPr/>
            </p:nvSpPr>
            <p:spPr>
              <a:xfrm>
                <a:off x="4139952" y="1170041"/>
                <a:ext cx="3559469" cy="536519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45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8000000" scaled="0"/>
                <a:tileRect/>
              </a:gradFill>
              <a:ln w="6350">
                <a:gradFill>
                  <a:gsLst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17400000" scaled="0"/>
                </a:gradFill>
              </a:ln>
              <a:effectLst>
                <a:outerShdw blurRad="152400" dist="38100" dir="8100000" algn="tr" rotWithShape="0">
                  <a:prstClr val="black">
                    <a:alpha val="3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0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14" name="圆角矩形 113"/>
              <p:cNvSpPr/>
              <p:nvPr/>
            </p:nvSpPr>
            <p:spPr>
              <a:xfrm>
                <a:off x="4641018" y="1250029"/>
                <a:ext cx="2991635" cy="389240"/>
              </a:xfrm>
              <a:custGeom>
                <a:avLst/>
                <a:gdLst/>
                <a:ahLst/>
                <a:cxnLst/>
                <a:rect l="l" t="t" r="r" b="b"/>
                <a:pathLst>
                  <a:path w="3005287" h="389240">
                    <a:moveTo>
                      <a:pt x="0" y="0"/>
                    </a:moveTo>
                    <a:lnTo>
                      <a:pt x="535610" y="0"/>
                    </a:lnTo>
                    <a:lnTo>
                      <a:pt x="792088" y="0"/>
                    </a:lnTo>
                    <a:lnTo>
                      <a:pt x="2810667" y="0"/>
                    </a:lnTo>
                    <a:cubicBezTo>
                      <a:pt x="2918153" y="0"/>
                      <a:pt x="3005287" y="87134"/>
                      <a:pt x="3005287" y="194620"/>
                    </a:cubicBezTo>
                    <a:lnTo>
                      <a:pt x="3005286" y="194620"/>
                    </a:lnTo>
                    <a:cubicBezTo>
                      <a:pt x="3005286" y="302106"/>
                      <a:pt x="2918152" y="389240"/>
                      <a:pt x="2810666" y="389240"/>
                    </a:cubicBezTo>
                    <a:lnTo>
                      <a:pt x="535610" y="389239"/>
                    </a:lnTo>
                    <a:lnTo>
                      <a:pt x="0" y="389239"/>
                    </a:lnTo>
                    <a:close/>
                  </a:path>
                </a:pathLst>
              </a:custGeom>
              <a:solidFill>
                <a:schemeClr val="accent5"/>
              </a:solidFill>
              <a:ln w="6350">
                <a:noFill/>
              </a:ln>
              <a:effectLst>
                <a:innerShdw blurRad="63500" dist="50800" dir="16200000">
                  <a:prstClr val="black">
                    <a:alpha val="32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600">
                  <a:solidFill>
                    <a:prstClr val="black">
                      <a:lumMod val="65000"/>
                      <a:lumOff val="35000"/>
                    </a:prst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154381" y="1307206"/>
                <a:ext cx="583626" cy="255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CN" sz="1900" b="1" dirty="0">
                    <a:solidFill>
                      <a:srgbClr val="4BACC6"/>
                    </a:solidFill>
                    <a:effectLst>
                      <a:innerShdw blurRad="63500" dist="50800" dir="108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charset="-122"/>
                    <a:ea typeface="微软雅黑" panose="020B0503020204020204" charset="-122"/>
                  </a:rPr>
                  <a:t>3</a:t>
                </a:r>
                <a:endParaRPr lang="zh-CN" altLang="en-US" sz="1900" b="1" dirty="0">
                  <a:solidFill>
                    <a:srgbClr val="4BACC6"/>
                  </a:solidFill>
                  <a:effectLst>
                    <a:innerShdw blurRad="63500" dist="50800" dir="108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825375" y="3911354"/>
              <a:ext cx="2356412" cy="627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>
                  <a:solidFill>
                    <a:prstClr val="white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华康雅宋体W9(P)" panose="02020900000000000000" pitchFamily="18" charset="-122"/>
                  <a:ea typeface="华康雅宋体W9(P)" panose="02020900000000000000" pitchFamily="18" charset="-122"/>
                </a:rPr>
                <a:t>号召大家积极参与</a:t>
              </a:r>
              <a:endParaRPr lang="zh-CN" altLang="en-US" sz="28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华康雅宋体W9(P)" panose="02020900000000000000" pitchFamily="18" charset="-122"/>
                <a:ea typeface="华康雅宋体W9(P)" panose="02020900000000000000" pitchFamily="18" charset="-122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81996" y="121196"/>
            <a:ext cx="410445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 b="1" dirty="0"/>
              <a:t>口头通知的篇章架构</a:t>
            </a:r>
            <a:endParaRPr lang="zh-CN" altLang="en-U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b="1" u="wavyHeavy" dirty="0">
                <a:solidFill>
                  <a:srgbClr val="0099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口头通知常用词语</a:t>
            </a:r>
            <a:r>
              <a:rPr lang="en-US" altLang="zh-CN" b="1" kern="100" spc="40" dirty="0">
                <a:latin typeface="Times New Roman" panose="02020603050405020304"/>
                <a:cs typeface="宋体" panose="02010600030101010101" pitchFamily="2" charset="-122"/>
              </a:rPr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1. 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give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 talk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做演讲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2. 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give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 concert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开音乐会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3.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hold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a meeting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举办会议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4. have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 class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上课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5. hold a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celebration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举行庆祝活动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6.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attend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a meeting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参加会议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7. a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variety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 of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各种各样的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8.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masses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 of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大量的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9.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attend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a lecture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参加讲座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10. have </a:t>
            </a:r>
            <a:r>
              <a:rPr lang="en-US" altLang="zh-CN" b="1" u="wavyHeavy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 discussion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讨论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7818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3200" b="1" kern="100" spc="40" dirty="0">
                <a:solidFill>
                  <a:srgbClr val="FF0000"/>
                </a:solidFill>
                <a:latin typeface="Times New Roman" panose="02020603050405020304"/>
                <a:cs typeface="宋体" panose="02010600030101010101" pitchFamily="2" charset="-122"/>
                <a:sym typeface="Wingdings" panose="05000000000000000000"/>
              </a:rPr>
              <a:t>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呼语及开场白部分</a:t>
            </a:r>
            <a:r>
              <a:rPr lang="en-US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-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夺人眼球</a:t>
            </a:r>
            <a:r>
              <a:rPr lang="zh-CN" altLang="zh-CN" sz="3200" b="1" u="wavyHeavy" kern="100" spc="4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开头语</a:t>
            </a:r>
            <a:r>
              <a:rPr lang="zh-CN" altLang="zh-CN" sz="3200" b="1" kern="100" spc="40" dirty="0">
                <a:latin typeface="Times New Roman" panose="02020603050405020304"/>
                <a:cs typeface="宋体" panose="02010600030101010101" pitchFamily="2" charset="-122"/>
              </a:rPr>
              <a:t>：</a:t>
            </a:r>
            <a:br>
              <a:rPr lang="zh-CN" altLang="zh-CN" sz="3200" kern="100" dirty="0">
                <a:latin typeface="Times New Roman" panose="02020603050405020304"/>
                <a:cs typeface="宋体" panose="02010600030101010101" pitchFamily="2" charset="-122"/>
              </a:rPr>
            </a:b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29308"/>
            <a:ext cx="8496944" cy="3975828"/>
          </a:xfrm>
        </p:spPr>
        <p:txBody>
          <a:bodyPr>
            <a:normAutofit fontScale="55000" lnSpcReduction="20000"/>
          </a:bodyPr>
          <a:lstStyle/>
          <a:p>
            <a:pPr algn="just">
              <a:spcAft>
                <a:spcPts val="0"/>
              </a:spcAft>
            </a:pPr>
            <a:r>
              <a:rPr lang="en-US" altLang="zh-CN" b="1" kern="100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1</a:t>
            </a:r>
            <a:r>
              <a:rPr lang="zh-CN" altLang="zh-CN" b="1" kern="100" spc="40" dirty="0">
                <a:latin typeface="Times New Roman" panose="02020603050405020304"/>
                <a:cs typeface="宋体" panose="02010600030101010101" pitchFamily="2" charset="-122"/>
              </a:rPr>
              <a:t>．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Attention</a:t>
            </a:r>
            <a:r>
              <a:rPr lang="en-US" altLang="zh-CN" b="1" kern="100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, please</a:t>
            </a:r>
            <a:r>
              <a:rPr lang="zh-CN" altLang="zh-CN" b="1" kern="100" spc="40" dirty="0">
                <a:latin typeface="Times New Roman" panose="02020603050405020304"/>
                <a:cs typeface="宋体" panose="02010600030101010101" pitchFamily="2" charset="-122"/>
              </a:rPr>
              <a:t>，</a:t>
            </a:r>
            <a:r>
              <a:rPr lang="en-US" altLang="zh-CN" b="1" kern="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everybody</a:t>
            </a:r>
            <a:r>
              <a:rPr lang="en-US" altLang="zh-CN" b="1" kern="0" dirty="0">
                <a:latin typeface="Times New Roman" panose="02020603050405020304"/>
                <a:cs typeface="宋体" panose="02010600030101010101" pitchFamily="2" charset="-122"/>
              </a:rPr>
              <a:t>!</a:t>
            </a:r>
            <a:r>
              <a:rPr lang="en-US" altLang="zh-CN" b="1" kern="100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</a:t>
            </a:r>
            <a:r>
              <a:rPr lang="zh-CN" altLang="zh-CN" b="1" kern="100" spc="40" dirty="0">
                <a:latin typeface="Times New Roman" panose="02020603050405020304"/>
                <a:cs typeface="宋体" panose="02010600030101010101" pitchFamily="2" charset="-122"/>
              </a:rPr>
              <a:t>大家，请注意！</a:t>
            </a:r>
            <a:endParaRPr lang="zh-CN" altLang="zh-CN" kern="100" dirty="0">
              <a:latin typeface="Times New Roman" panose="02020603050405020304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2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Ladies and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gentlemen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may I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have your attention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please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！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spcAft>
                <a:spcPts val="0"/>
              </a:spcAft>
              <a:buNone/>
            </a:pPr>
            <a:r>
              <a:rPr lang="en-US" altLang="zh-CN" b="1" spc="40"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b="1" spc="40">
                <a:latin typeface="Times New Roman" panose="02020603050405020304"/>
                <a:cs typeface="Times New Roman" panose="02020603050405020304"/>
              </a:rPr>
              <a:t>女士们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，先生们，请注意！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3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sz="3100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I have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got an announcement </a:t>
            </a: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to make. 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我要宣布一则通知。</a:t>
            </a: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 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4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sz="3100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There</a:t>
            </a: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is going to be a talk</a:t>
            </a: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 on</a:t>
            </a:r>
            <a:r>
              <a:rPr lang="en-US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 /</a:t>
            </a: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about</a:t>
            </a:r>
            <a:r>
              <a:rPr lang="zh-CN" altLang="zh-CN" b="1" spc="40" dirty="0">
                <a:latin typeface="Times New Roman" panose="02020603050405020304"/>
                <a:ea typeface="Helvetica"/>
                <a:cs typeface="Times New Roman" panose="02020603050405020304"/>
              </a:rPr>
              <a:t>…</a:t>
            </a:r>
            <a:r>
              <a:rPr lang="zh-CN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 </a:t>
            </a:r>
            <a:endParaRPr lang="en-US" altLang="zh-CN" b="1" spc="40" dirty="0">
              <a:latin typeface="宋体" panose="02010600030101010101" pitchFamily="2" charset="-122"/>
              <a:ea typeface="Helvetica"/>
              <a:cs typeface="宋体" panose="02010600030101010101" pitchFamily="2" charset="-122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将有一个关于</a:t>
            </a:r>
            <a:r>
              <a:rPr lang="en-US" altLang="zh-CN" b="1" spc="40" dirty="0">
                <a:latin typeface="Helvetica"/>
                <a:ea typeface="Helvetica"/>
                <a:cs typeface="宋体" panose="02010600030101010101" pitchFamily="2" charset="-122"/>
              </a:rPr>
              <a:t>……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的演讲。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5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Be quiet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please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！请安静！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6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b="1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There is something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you need to know</a:t>
            </a:r>
            <a:r>
              <a:rPr lang="en-US" altLang="zh-CN" b="1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.  </a:t>
            </a:r>
            <a:endParaRPr lang="en-US" altLang="zh-CN" b="1" dirty="0">
              <a:latin typeface="Times New Roman" panose="02020603050405020304"/>
              <a:ea typeface="Helvetica"/>
              <a:cs typeface="宋体" panose="02010600030101010101" pitchFamily="2" charset="-122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b="1" dirty="0">
                <a:latin typeface="Times New Roman" panose="02020603050405020304"/>
                <a:cs typeface="宋体" panose="02010600030101010101" pitchFamily="2" charset="-122"/>
              </a:rPr>
              <a:t>           </a:t>
            </a:r>
            <a:r>
              <a:rPr lang="zh-CN" altLang="zh-CN" b="1" dirty="0">
                <a:latin typeface="宋体" panose="02010600030101010101" pitchFamily="2" charset="-122"/>
                <a:cs typeface="宋体" panose="02010600030101010101" pitchFamily="2" charset="-122"/>
              </a:rPr>
              <a:t>有件事需要你知道。</a:t>
            </a:r>
            <a:r>
              <a:rPr lang="en-US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7.  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I have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something important</a:t>
            </a:r>
            <a:r>
              <a:rPr lang="en-US" altLang="zh-CN" b="1" spc="40" dirty="0">
                <a:latin typeface="Times New Roman" panose="02020603050405020304"/>
                <a:ea typeface="Helvetica"/>
                <a:cs typeface="宋体" panose="02010600030101010101" pitchFamily="2" charset="-122"/>
              </a:rPr>
              <a:t> to tell you. </a:t>
            </a:r>
            <a:endParaRPr lang="en-US" altLang="zh-CN" b="1" spc="40" dirty="0">
              <a:latin typeface="Times New Roman" panose="02020603050405020304"/>
              <a:ea typeface="Helvetica"/>
              <a:cs typeface="宋体" panose="02010600030101010101" pitchFamily="2" charset="-122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b="1" spc="40" dirty="0"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我有重要的事情告诉大家。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en-US" altLang="zh-CN" b="1" spc="40" dirty="0">
                <a:latin typeface="宋体" panose="02010600030101010101" pitchFamily="2" charset="-122"/>
                <a:ea typeface="Helvetica"/>
                <a:cs typeface="宋体" panose="02010600030101010101" pitchFamily="2" charset="-122"/>
              </a:rPr>
              <a:t>8</a:t>
            </a:r>
            <a:r>
              <a:rPr lang="zh-CN" altLang="zh-CN" b="1" spc="40" dirty="0">
                <a:latin typeface="宋体" panose="02010600030101010101" pitchFamily="2" charset="-122"/>
                <a:cs typeface="宋体" panose="02010600030101010101" pitchFamily="2" charset="-122"/>
              </a:rPr>
              <a:t>．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In order to 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…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the students’ union </a:t>
            </a:r>
            <a:r>
              <a:rPr lang="en-US" altLang="zh-CN" b="1" u="wavyHeavy" kern="100" spc="4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ea typeface="Helvetica"/>
                <a:cs typeface="宋体" panose="02010600030101010101" pitchFamily="2" charset="-122"/>
              </a:rPr>
              <a:t>has decided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 that…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spcAft>
                <a:spcPts val="0"/>
              </a:spcAft>
              <a:buNone/>
            </a:pPr>
            <a:r>
              <a:rPr lang="en-US" altLang="zh-CN" b="1" spc="40" dirty="0">
                <a:latin typeface="Times New Roman" panose="02020603050405020304"/>
                <a:cs typeface="Times New Roman" panose="02020603050405020304"/>
              </a:rPr>
              <a:t>      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为了达到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…</a:t>
            </a:r>
            <a:r>
              <a:rPr lang="zh-CN" altLang="zh-CN" b="1" spc="40" dirty="0">
                <a:latin typeface="Times New Roman" panose="02020603050405020304"/>
                <a:cs typeface="Times New Roman" panose="02020603050405020304"/>
              </a:rPr>
              <a:t>目的，学生会决定</a:t>
            </a:r>
            <a:r>
              <a:rPr lang="en-US" altLang="zh-CN" b="1" spc="40" dirty="0">
                <a:latin typeface="Times New Roman" panose="02020603050405020304"/>
                <a:cs typeface="宋体" panose="02010600030101010101" pitchFamily="2" charset="-122"/>
              </a:rPr>
              <a:t>…</a:t>
            </a:r>
            <a:endParaRPr lang="zh-CN" altLang="zh-CN" sz="40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337220"/>
            <a:ext cx="792088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3200" b="1" spc="40" dirty="0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Wingdings" panose="05000000000000000000"/>
              </a:rPr>
              <a:t></a:t>
            </a:r>
            <a:r>
              <a:rPr lang="zh-CN" altLang="zh-CN" sz="32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正文部分经典佳句</a:t>
            </a:r>
            <a:r>
              <a:rPr lang="en-US" altLang="zh-CN" sz="3200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-</a:t>
            </a:r>
            <a:r>
              <a:rPr lang="zh-CN" altLang="zh-CN" sz="32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亮点出彩篇中句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br>
              <a:rPr lang="zh-CN" altLang="zh-CN" sz="3200" dirty="0">
                <a:latin typeface="宋体" panose="02010600030101010101" pitchFamily="2" charset="-122"/>
                <a:cs typeface="宋体" panose="02010600030101010101" pitchFamily="2" charset="-122"/>
              </a:rPr>
            </a:b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057300"/>
            <a:ext cx="8496944" cy="3771636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en-US" altLang="zh-CN" sz="2400" b="1" spc="40" dirty="0"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All the members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are expected to attend </a:t>
            </a:r>
            <a:r>
              <a:rPr lang="en-US" altLang="zh-CN" sz="2400" b="1" spc="40" dirty="0"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it. </a:t>
            </a:r>
            <a:endParaRPr lang="en-US" altLang="zh-CN" sz="2400" b="1" spc="40" dirty="0">
              <a:latin typeface="Times New Roman" panose="02020603050405020304" pitchFamily="18" charset="0"/>
              <a:ea typeface="Helvetica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所有成员都要出席。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You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are required to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during the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在……期间，你需要……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The Students’ Union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has decided that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en-US" altLang="zh-CN" sz="2400" b="1" spc="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学生会已经决定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Those who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are interested in the contest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welcome.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欢迎所有对竞赛感兴趣的人参加。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337220"/>
            <a:ext cx="7992888" cy="5760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3200" b="1" spc="40" dirty="0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Wingdings" panose="05000000000000000000"/>
              </a:rPr>
              <a:t></a:t>
            </a:r>
            <a:r>
              <a:rPr lang="zh-CN" altLang="zh-CN" sz="32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正文部分经典佳句</a:t>
            </a:r>
            <a:r>
              <a:rPr lang="en-US" altLang="zh-CN" sz="3200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-</a:t>
            </a:r>
            <a:r>
              <a:rPr lang="zh-CN" altLang="zh-CN" sz="3200" b="1" u="wavyHeavy" kern="100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亮点出彩篇中句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br>
              <a:rPr lang="zh-CN" altLang="zh-CN" sz="3200" dirty="0">
                <a:latin typeface="宋体" panose="02010600030101010101" pitchFamily="2" charset="-122"/>
                <a:cs typeface="宋体" panose="02010600030101010101" pitchFamily="2" charset="-122"/>
              </a:rPr>
            </a:b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7300"/>
            <a:ext cx="8496944" cy="377163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We shall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have a lecture on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endParaRPr lang="en-US" altLang="zh-CN" sz="2400" b="1" spc="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我们将做一个关于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的报告。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A lecture on global weather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Professor Lee from Beijing University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is going to be held</a:t>
            </a: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our school this Saturday.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本周六上午，北京大学的李教授将在我们学校进行一次关于全球气候的演讲。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</a:t>
            </a:r>
            <a:r>
              <a:rPr lang="en-US" altLang="zh-CN" sz="2400" b="1" spc="40" dirty="0"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Everyone </a:t>
            </a:r>
            <a:r>
              <a:rPr lang="en-US" altLang="zh-CN" sz="2400" b="1" u="wavyHeavy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will be welcome</a:t>
            </a:r>
            <a:r>
              <a:rPr lang="en-US" altLang="zh-CN" sz="2400" b="1" spc="40" dirty="0"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. </a:t>
            </a:r>
            <a:r>
              <a:rPr lang="zh-CN" altLang="zh-CN" sz="24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欢迎各位到来。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eriod" startAt="8"/>
            </a:pPr>
            <a:r>
              <a:rPr lang="en-US" altLang="zh-CN" sz="2400" b="1" u="wavyHeavy" kern="0" spc="40" dirty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 pitchFamily="18" charset="0"/>
                <a:ea typeface="Helvetica"/>
                <a:cs typeface="Times New Roman" panose="02020603050405020304" pitchFamily="18" charset="0"/>
              </a:rPr>
              <a:t>It has been decided that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we’ll pay a visit to… </a:t>
            </a:r>
            <a:endParaRPr lang="en-US" altLang="zh-CN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CN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我们决定要去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地方参观。</a:t>
            </a:r>
            <a:endParaRPr lang="zh-CN" altLang="zh-CN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 b="1" kern="100" spc="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7700">
        <p14:flip dir="r"/>
      </p:transition>
    </mc:Choice>
    <mc:Fallback>
      <p:transition spd="slow" advTm="277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PA" val="v3.0.1"/>
</p:tagLst>
</file>

<file path=ppt/tags/tag12.xml><?xml version="1.0" encoding="utf-8"?>
<p:tagLst xmlns:p="http://schemas.openxmlformats.org/presentationml/2006/main">
  <p:tag name="PA" val="v4.1.3"/>
</p:tagLst>
</file>

<file path=ppt/tags/tag13.xml><?xml version="1.0" encoding="utf-8"?>
<p:tagLst xmlns:p="http://schemas.openxmlformats.org/presentationml/2006/main">
  <p:tag name="PA" val="v4.1.3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12032</Words>
  <Application>WPS 演示</Application>
  <PresentationFormat>全屏显示(16:10)</PresentationFormat>
  <Paragraphs>319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60" baseType="lpstr">
      <vt:lpstr>Arial</vt:lpstr>
      <vt:lpstr>宋体</vt:lpstr>
      <vt:lpstr>Wingdings</vt:lpstr>
      <vt:lpstr>微软雅黑</vt:lpstr>
      <vt:lpstr>Agency FB</vt:lpstr>
      <vt:lpstr>华文楷体</vt:lpstr>
      <vt:lpstr>Times New Roman</vt:lpstr>
      <vt:lpstr>Calibri</vt:lpstr>
      <vt:lpstr>Calibri</vt:lpstr>
      <vt:lpstr>华文行楷</vt:lpstr>
      <vt:lpstr>Times New Roman</vt:lpstr>
      <vt:lpstr>Work Sans</vt:lpstr>
      <vt:lpstr>Shit Happens</vt:lpstr>
      <vt:lpstr>华康雅宋体W9(P)</vt:lpstr>
      <vt:lpstr>Helvetica</vt:lpstr>
      <vt:lpstr>Wingdings</vt:lpstr>
      <vt:lpstr>Arial Unicode MS</vt:lpstr>
      <vt:lpstr>黑体</vt:lpstr>
      <vt:lpstr>方正书宋_GBK</vt:lpstr>
      <vt:lpstr>Courier New</vt:lpstr>
      <vt:lpstr>Courier New</vt:lpstr>
      <vt:lpstr>仿宋_GB2312</vt:lpstr>
      <vt:lpstr>华文隶书</vt:lpstr>
      <vt:lpstr>HelveticaNeue</vt:lpstr>
      <vt:lpstr>NumberOnly</vt:lpstr>
      <vt:lpstr>华文新魏</vt:lpstr>
      <vt:lpstr>Office 主题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口头通知常用词语:</vt:lpstr>
      <vt:lpstr>呼语及开场白部分-夺人眼球开头语： </vt:lpstr>
      <vt:lpstr>正文部分经典佳句-亮点出彩篇中句： </vt:lpstr>
      <vt:lpstr>正文部分经典佳句-亮点出彩篇中句： </vt:lpstr>
      <vt:lpstr> 结束语部分-韵味无穷结尾句：  </vt:lpstr>
      <vt:lpstr>【口头通知常见写作模板】</vt:lpstr>
      <vt:lpstr>【口头通知模板2】</vt:lpstr>
      <vt:lpstr>PowerPoint 演示文稿</vt:lpstr>
      <vt:lpstr>口头通知题型训练1 【通知报名参加排演英语话剧The Sound of Music】 </vt:lpstr>
      <vt:lpstr>【写作指导】 </vt:lpstr>
      <vt:lpstr>【口头通知1范文】 【通知报名参加排演英语话剧The Sound of Music】 </vt:lpstr>
      <vt:lpstr>口头通知题型训练2【通知美国交换生参加志愿者活动】 </vt:lpstr>
      <vt:lpstr>【口头通知2】【通知美国交换生参加志愿者活动】 【句式升级】 </vt:lpstr>
      <vt:lpstr>【口头通知2】【通知美国交换生参加志愿者活动】 【key to 句式升级】 </vt:lpstr>
      <vt:lpstr>【口头通知2范文】【通知美国交换生参加志愿者活动】【Possible version 1: 】 </vt:lpstr>
      <vt:lpstr>【口头通知2范文】【通知美国交换生参加志愿者活动】【Possible version 2: 】 </vt:lpstr>
      <vt:lpstr>【口头通知2范文】【通知美国交换生参加志愿者活动】【Possible version 3: 】 </vt:lpstr>
      <vt:lpstr>【口头通知题型训练3】 【通知参赛的同学报名参加羽毛球比赛】</vt:lpstr>
      <vt:lpstr>【口头通知3参考范文】 【通知参赛的同学报名参加羽毛球比赛】 </vt:lpstr>
      <vt:lpstr>口头通知题型训练4【通知同学们参加夏令营活动】</vt:lpstr>
      <vt:lpstr>【口头通知4参考范文】【通知同学们参加夏令营活动】　 </vt:lpstr>
      <vt:lpstr>口头通知题型训练5【通知学生参加教授Donald White做报告】 </vt:lpstr>
      <vt:lpstr>【口头通知5优秀参考范文】 【通知学生参加教授Donald White做报告】 </vt:lpstr>
      <vt:lpstr>口头通知题型训练6【通知外国留学生参加新年晚会】</vt:lpstr>
      <vt:lpstr>【口头通知6参考范文】【通知外国留学生参加新年晚会】【Possible version 1: 】 </vt:lpstr>
      <vt:lpstr>【口头通知6参考范文】【通知外国留学生参加新年晚会】【Possible version 2: 】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南山有谷堆</cp:lastModifiedBy>
  <cp:revision>37</cp:revision>
  <dcterms:created xsi:type="dcterms:W3CDTF">2021-02-23T09:39:00Z</dcterms:created>
  <dcterms:modified xsi:type="dcterms:W3CDTF">2021-05-24T03:01:17Z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35D5346665194E9A86D40AF1E7E52417</vt:lpwstr>
  </property>
  <property fmtid="{D5CDD505-2E9C-101B-9397-08002B2CF9AE}" pid="3" name="KSOProductBuildVer">
    <vt:lpwstr>2052-11.8.2.8506</vt:lpwstr>
  </property>
</Properties>
</file>